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7" r:id="rId4"/>
    <p:sldId id="257" r:id="rId5"/>
    <p:sldId id="278" r:id="rId6"/>
    <p:sldId id="281" r:id="rId7"/>
    <p:sldId id="282" r:id="rId8"/>
    <p:sldId id="283" r:id="rId9"/>
    <p:sldId id="279" r:id="rId10"/>
    <p:sldId id="258"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Morocco GDP</a:t>
            </a:r>
          </a:p>
        </c:rich>
      </c:tx>
      <c:overlay val="0"/>
    </c:title>
    <c:autoTitleDeleted val="0"/>
    <c:plotArea>
      <c:layout/>
      <c:scatterChart>
        <c:scatterStyle val="smoothMarker"/>
        <c:varyColors val="0"/>
        <c:ser>
          <c:idx val="0"/>
          <c:order val="0"/>
          <c:tx>
            <c:strRef>
              <c:f>Sheet1!$A$19:$B$19</c:f>
              <c:strCache>
                <c:ptCount val="1"/>
                <c:pt idx="0">
                  <c:v>Maroc PIB</c:v>
                </c:pt>
              </c:strCache>
            </c:strRef>
          </c:tx>
          <c:xVal>
            <c:numRef>
              <c:f>Sheet1!$C$18:$J$18</c:f>
              <c:numCache>
                <c:formatCode>General</c:formatCode>
                <c:ptCount val="8"/>
                <c:pt idx="0">
                  <c:v>2015</c:v>
                </c:pt>
                <c:pt idx="1">
                  <c:v>2016</c:v>
                </c:pt>
                <c:pt idx="2">
                  <c:v>2017</c:v>
                </c:pt>
                <c:pt idx="3">
                  <c:v>2018</c:v>
                </c:pt>
                <c:pt idx="4">
                  <c:v>2019</c:v>
                </c:pt>
                <c:pt idx="5">
                  <c:v>2020</c:v>
                </c:pt>
                <c:pt idx="6">
                  <c:v>2021</c:v>
                </c:pt>
                <c:pt idx="7">
                  <c:v>2022</c:v>
                </c:pt>
              </c:numCache>
            </c:numRef>
          </c:xVal>
          <c:yVal>
            <c:numRef>
              <c:f>Sheet1!$C$19:$J$19</c:f>
              <c:numCache>
                <c:formatCode>General</c:formatCode>
                <c:ptCount val="8"/>
                <c:pt idx="0">
                  <c:v>103</c:v>
                </c:pt>
                <c:pt idx="1">
                  <c:v>109</c:v>
                </c:pt>
                <c:pt idx="2">
                  <c:v>118</c:v>
                </c:pt>
                <c:pt idx="3">
                  <c:v>119</c:v>
                </c:pt>
                <c:pt idx="4">
                  <c:v>119</c:v>
                </c:pt>
                <c:pt idx="5">
                  <c:v>104</c:v>
                </c:pt>
                <c:pt idx="6">
                  <c:v>117</c:v>
                </c:pt>
                <c:pt idx="7">
                  <c:v>128</c:v>
                </c:pt>
              </c:numCache>
            </c:numRef>
          </c:yVal>
          <c:smooth val="1"/>
          <c:extLst>
            <c:ext xmlns:c16="http://schemas.microsoft.com/office/drawing/2014/chart" uri="{C3380CC4-5D6E-409C-BE32-E72D297353CC}">
              <c16:uniqueId val="{00000000-ABCD-44AC-9B4E-66EE531D3CE7}"/>
            </c:ext>
          </c:extLst>
        </c:ser>
        <c:dLbls>
          <c:showLegendKey val="0"/>
          <c:showVal val="0"/>
          <c:showCatName val="0"/>
          <c:showSerName val="0"/>
          <c:showPercent val="0"/>
          <c:showBubbleSize val="0"/>
        </c:dLbls>
        <c:axId val="121630080"/>
        <c:axId val="127009920"/>
      </c:scatterChart>
      <c:valAx>
        <c:axId val="121630080"/>
        <c:scaling>
          <c:orientation val="minMax"/>
        </c:scaling>
        <c:delete val="0"/>
        <c:axPos val="b"/>
        <c:numFmt formatCode="General" sourceLinked="1"/>
        <c:majorTickMark val="out"/>
        <c:minorTickMark val="none"/>
        <c:tickLblPos val="nextTo"/>
        <c:crossAx val="127009920"/>
        <c:crosses val="autoZero"/>
        <c:crossBetween val="midCat"/>
      </c:valAx>
      <c:valAx>
        <c:axId val="127009920"/>
        <c:scaling>
          <c:orientation val="minMax"/>
        </c:scaling>
        <c:delete val="0"/>
        <c:axPos val="l"/>
        <c:majorGridlines/>
        <c:numFmt formatCode="General" sourceLinked="1"/>
        <c:majorTickMark val="out"/>
        <c:minorTickMark val="none"/>
        <c:tickLblPos val="nextTo"/>
        <c:crossAx val="121630080"/>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South Africa GDP</a:t>
            </a:r>
          </a:p>
        </c:rich>
      </c:tx>
      <c:overlay val="0"/>
    </c:title>
    <c:autoTitleDeleted val="0"/>
    <c:plotArea>
      <c:layout/>
      <c:scatterChart>
        <c:scatterStyle val="smoothMarker"/>
        <c:varyColors val="0"/>
        <c:ser>
          <c:idx val="0"/>
          <c:order val="0"/>
          <c:tx>
            <c:strRef>
              <c:f>Sheet1!$A$23:$B$23</c:f>
              <c:strCache>
                <c:ptCount val="1"/>
                <c:pt idx="0">
                  <c:v>Africa de sud PIB</c:v>
                </c:pt>
              </c:strCache>
            </c:strRef>
          </c:tx>
          <c:xVal>
            <c:numRef>
              <c:f>Sheet1!$C$22:$J$22</c:f>
              <c:numCache>
                <c:formatCode>General</c:formatCode>
                <c:ptCount val="8"/>
                <c:pt idx="0">
                  <c:v>2015</c:v>
                </c:pt>
                <c:pt idx="1">
                  <c:v>2016</c:v>
                </c:pt>
                <c:pt idx="2">
                  <c:v>2017</c:v>
                </c:pt>
                <c:pt idx="3">
                  <c:v>2018</c:v>
                </c:pt>
                <c:pt idx="4">
                  <c:v>2019</c:v>
                </c:pt>
                <c:pt idx="5">
                  <c:v>2020</c:v>
                </c:pt>
                <c:pt idx="6">
                  <c:v>2021</c:v>
                </c:pt>
                <c:pt idx="7">
                  <c:v>2022</c:v>
                </c:pt>
              </c:numCache>
            </c:numRef>
          </c:xVal>
          <c:yVal>
            <c:numRef>
              <c:f>Sheet1!$C$23:$J$23</c:f>
              <c:numCache>
                <c:formatCode>General</c:formatCode>
                <c:ptCount val="8"/>
                <c:pt idx="0">
                  <c:v>317</c:v>
                </c:pt>
                <c:pt idx="1">
                  <c:v>296</c:v>
                </c:pt>
                <c:pt idx="2">
                  <c:v>349</c:v>
                </c:pt>
                <c:pt idx="3">
                  <c:v>368</c:v>
                </c:pt>
                <c:pt idx="4">
                  <c:v>351</c:v>
                </c:pt>
                <c:pt idx="5">
                  <c:v>283</c:v>
                </c:pt>
                <c:pt idx="6">
                  <c:v>339</c:v>
                </c:pt>
                <c:pt idx="7">
                  <c:v>366</c:v>
                </c:pt>
              </c:numCache>
            </c:numRef>
          </c:yVal>
          <c:smooth val="1"/>
          <c:extLst>
            <c:ext xmlns:c16="http://schemas.microsoft.com/office/drawing/2014/chart" uri="{C3380CC4-5D6E-409C-BE32-E72D297353CC}">
              <c16:uniqueId val="{00000000-D40F-49ED-829D-D0345AEFDAA2}"/>
            </c:ext>
          </c:extLst>
        </c:ser>
        <c:dLbls>
          <c:showLegendKey val="0"/>
          <c:showVal val="0"/>
          <c:showCatName val="0"/>
          <c:showSerName val="0"/>
          <c:showPercent val="0"/>
          <c:showBubbleSize val="0"/>
        </c:dLbls>
        <c:axId val="127042304"/>
        <c:axId val="127043840"/>
      </c:scatterChart>
      <c:valAx>
        <c:axId val="127042304"/>
        <c:scaling>
          <c:orientation val="minMax"/>
        </c:scaling>
        <c:delete val="0"/>
        <c:axPos val="b"/>
        <c:numFmt formatCode="General" sourceLinked="1"/>
        <c:majorTickMark val="out"/>
        <c:minorTickMark val="none"/>
        <c:tickLblPos val="nextTo"/>
        <c:crossAx val="127043840"/>
        <c:crosses val="autoZero"/>
        <c:crossBetween val="midCat"/>
      </c:valAx>
      <c:valAx>
        <c:axId val="127043840"/>
        <c:scaling>
          <c:orientation val="minMax"/>
        </c:scaling>
        <c:delete val="0"/>
        <c:axPos val="l"/>
        <c:majorGridlines/>
        <c:numFmt formatCode="General" sourceLinked="1"/>
        <c:majorTickMark val="out"/>
        <c:minorTickMark val="none"/>
        <c:tickLblPos val="nextTo"/>
        <c:crossAx val="127042304"/>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Egypt GDP</a:t>
            </a:r>
          </a:p>
        </c:rich>
      </c:tx>
      <c:overlay val="0"/>
    </c:title>
    <c:autoTitleDeleted val="0"/>
    <c:plotArea>
      <c:layout/>
      <c:scatterChart>
        <c:scatterStyle val="smoothMarker"/>
        <c:varyColors val="0"/>
        <c:ser>
          <c:idx val="0"/>
          <c:order val="0"/>
          <c:tx>
            <c:strRef>
              <c:f>Sheet1!$A$26:$B$26</c:f>
              <c:strCache>
                <c:ptCount val="1"/>
                <c:pt idx="0">
                  <c:v>Egipt PIB</c:v>
                </c:pt>
              </c:strCache>
            </c:strRef>
          </c:tx>
          <c:xVal>
            <c:numRef>
              <c:f>Sheet1!$C$25:$J$25</c:f>
              <c:numCache>
                <c:formatCode>General</c:formatCode>
                <c:ptCount val="8"/>
                <c:pt idx="0">
                  <c:v>2015</c:v>
                </c:pt>
                <c:pt idx="1">
                  <c:v>2016</c:v>
                </c:pt>
                <c:pt idx="2">
                  <c:v>2017</c:v>
                </c:pt>
                <c:pt idx="3">
                  <c:v>2018</c:v>
                </c:pt>
                <c:pt idx="4">
                  <c:v>2019</c:v>
                </c:pt>
                <c:pt idx="5">
                  <c:v>2020</c:v>
                </c:pt>
                <c:pt idx="6">
                  <c:v>2021</c:v>
                </c:pt>
                <c:pt idx="7">
                  <c:v>2022</c:v>
                </c:pt>
              </c:numCache>
            </c:numRef>
          </c:xVal>
          <c:yVal>
            <c:numRef>
              <c:f>Sheet1!$C$26:$J$26</c:f>
              <c:numCache>
                <c:formatCode>General</c:formatCode>
                <c:ptCount val="8"/>
                <c:pt idx="0">
                  <c:v>330</c:v>
                </c:pt>
                <c:pt idx="1">
                  <c:v>332</c:v>
                </c:pt>
                <c:pt idx="2">
                  <c:v>235</c:v>
                </c:pt>
                <c:pt idx="3">
                  <c:v>249</c:v>
                </c:pt>
                <c:pt idx="4">
                  <c:v>303</c:v>
                </c:pt>
                <c:pt idx="5">
                  <c:v>303</c:v>
                </c:pt>
                <c:pt idx="6">
                  <c:v>351</c:v>
                </c:pt>
                <c:pt idx="7">
                  <c:v>389</c:v>
                </c:pt>
              </c:numCache>
            </c:numRef>
          </c:yVal>
          <c:smooth val="1"/>
          <c:extLst>
            <c:ext xmlns:c16="http://schemas.microsoft.com/office/drawing/2014/chart" uri="{C3380CC4-5D6E-409C-BE32-E72D297353CC}">
              <c16:uniqueId val="{00000000-C2E1-4300-8645-AD12BD0E8EA3}"/>
            </c:ext>
          </c:extLst>
        </c:ser>
        <c:dLbls>
          <c:showLegendKey val="0"/>
          <c:showVal val="0"/>
          <c:showCatName val="0"/>
          <c:showSerName val="0"/>
          <c:showPercent val="0"/>
          <c:showBubbleSize val="0"/>
        </c:dLbls>
        <c:axId val="127072128"/>
        <c:axId val="127073664"/>
      </c:scatterChart>
      <c:valAx>
        <c:axId val="127072128"/>
        <c:scaling>
          <c:orientation val="minMax"/>
        </c:scaling>
        <c:delete val="0"/>
        <c:axPos val="b"/>
        <c:numFmt formatCode="General" sourceLinked="1"/>
        <c:majorTickMark val="out"/>
        <c:minorTickMark val="none"/>
        <c:tickLblPos val="nextTo"/>
        <c:crossAx val="127073664"/>
        <c:crosses val="autoZero"/>
        <c:crossBetween val="midCat"/>
      </c:valAx>
      <c:valAx>
        <c:axId val="127073664"/>
        <c:scaling>
          <c:orientation val="minMax"/>
        </c:scaling>
        <c:delete val="0"/>
        <c:axPos val="l"/>
        <c:majorGridlines/>
        <c:numFmt formatCode="General" sourceLinked="1"/>
        <c:majorTickMark val="out"/>
        <c:minorTickMark val="none"/>
        <c:tickLblPos val="nextTo"/>
        <c:crossAx val="127072128"/>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Sheet1!$A$48</c:f>
              <c:strCache>
                <c:ptCount val="1"/>
                <c:pt idx="0">
                  <c:v>Morocco</c:v>
                </c:pt>
              </c:strCache>
            </c:strRef>
          </c:tx>
          <c:invertIfNegative val="0"/>
          <c:cat>
            <c:numRef>
              <c:f>Sheet1!$B$47:$G$47</c:f>
              <c:numCache>
                <c:formatCode>General</c:formatCode>
                <c:ptCount val="6"/>
                <c:pt idx="0">
                  <c:v>2015</c:v>
                </c:pt>
                <c:pt idx="1">
                  <c:v>2016</c:v>
                </c:pt>
                <c:pt idx="2">
                  <c:v>2017</c:v>
                </c:pt>
                <c:pt idx="3">
                  <c:v>2018</c:v>
                </c:pt>
                <c:pt idx="4">
                  <c:v>2019</c:v>
                </c:pt>
                <c:pt idx="5">
                  <c:v>2020</c:v>
                </c:pt>
              </c:numCache>
            </c:numRef>
          </c:cat>
          <c:val>
            <c:numRef>
              <c:f>Sheet1!$B$48:$G$48</c:f>
              <c:numCache>
                <c:formatCode>0.000</c:formatCode>
                <c:ptCount val="6"/>
                <c:pt idx="0">
                  <c:v>9.0828924162257501</c:v>
                </c:pt>
                <c:pt idx="1">
                  <c:v>9.4865100087032204</c:v>
                </c:pt>
                <c:pt idx="2">
                  <c:v>10.120068610634648</c:v>
                </c:pt>
                <c:pt idx="3">
                  <c:v>10.050675675675675</c:v>
                </c:pt>
                <c:pt idx="4">
                  <c:v>9.9001663893510816</c:v>
                </c:pt>
                <c:pt idx="5">
                  <c:v>8.8888888888888893</c:v>
                </c:pt>
              </c:numCache>
            </c:numRef>
          </c:val>
          <c:extLst>
            <c:ext xmlns:c16="http://schemas.microsoft.com/office/drawing/2014/chart" uri="{C3380CC4-5D6E-409C-BE32-E72D297353CC}">
              <c16:uniqueId val="{00000000-43F0-4C44-969C-451B32332DA8}"/>
            </c:ext>
          </c:extLst>
        </c:ser>
        <c:ser>
          <c:idx val="1"/>
          <c:order val="1"/>
          <c:tx>
            <c:strRef>
              <c:f>Sheet1!$A$49</c:f>
              <c:strCache>
                <c:ptCount val="1"/>
                <c:pt idx="0">
                  <c:v>South Africa</c:v>
                </c:pt>
              </c:strCache>
            </c:strRef>
          </c:tx>
          <c:invertIfNegative val="0"/>
          <c:cat>
            <c:numRef>
              <c:f>Sheet1!$B$47:$G$47</c:f>
              <c:numCache>
                <c:formatCode>General</c:formatCode>
                <c:ptCount val="6"/>
                <c:pt idx="0">
                  <c:v>2015</c:v>
                </c:pt>
                <c:pt idx="1">
                  <c:v>2016</c:v>
                </c:pt>
                <c:pt idx="2">
                  <c:v>2017</c:v>
                </c:pt>
                <c:pt idx="3">
                  <c:v>2018</c:v>
                </c:pt>
                <c:pt idx="4">
                  <c:v>2019</c:v>
                </c:pt>
                <c:pt idx="5">
                  <c:v>2020</c:v>
                </c:pt>
              </c:numCache>
            </c:numRef>
          </c:cat>
          <c:val>
            <c:numRef>
              <c:f>Sheet1!$B$49:$G$49</c:f>
              <c:numCache>
                <c:formatCode>0.000</c:formatCode>
                <c:ptCount val="6"/>
                <c:pt idx="0">
                  <c:v>19.471744471744472</c:v>
                </c:pt>
                <c:pt idx="1">
                  <c:v>17.961165048543688</c:v>
                </c:pt>
                <c:pt idx="2">
                  <c:v>21.036769138034963</c:v>
                </c:pt>
                <c:pt idx="3">
                  <c:v>21.957040572792362</c:v>
                </c:pt>
                <c:pt idx="4">
                  <c:v>20.720188902007081</c:v>
                </c:pt>
                <c:pt idx="5">
                  <c:v>17.017438364401684</c:v>
                </c:pt>
              </c:numCache>
            </c:numRef>
          </c:val>
          <c:extLst>
            <c:ext xmlns:c16="http://schemas.microsoft.com/office/drawing/2014/chart" uri="{C3380CC4-5D6E-409C-BE32-E72D297353CC}">
              <c16:uniqueId val="{00000001-43F0-4C44-969C-451B32332DA8}"/>
            </c:ext>
          </c:extLst>
        </c:ser>
        <c:ser>
          <c:idx val="2"/>
          <c:order val="2"/>
          <c:tx>
            <c:strRef>
              <c:f>Sheet1!$A$50</c:f>
              <c:strCache>
                <c:ptCount val="1"/>
                <c:pt idx="0">
                  <c:v>Egypt</c:v>
                </c:pt>
              </c:strCache>
            </c:strRef>
          </c:tx>
          <c:invertIfNegative val="0"/>
          <c:cat>
            <c:numRef>
              <c:f>Sheet1!$B$47:$G$47</c:f>
              <c:numCache>
                <c:formatCode>General</c:formatCode>
                <c:ptCount val="6"/>
                <c:pt idx="0">
                  <c:v>2015</c:v>
                </c:pt>
                <c:pt idx="1">
                  <c:v>2016</c:v>
                </c:pt>
                <c:pt idx="2">
                  <c:v>2017</c:v>
                </c:pt>
                <c:pt idx="3">
                  <c:v>2018</c:v>
                </c:pt>
                <c:pt idx="4">
                  <c:v>2019</c:v>
                </c:pt>
                <c:pt idx="5">
                  <c:v>2020</c:v>
                </c:pt>
              </c:numCache>
            </c:numRef>
          </c:cat>
          <c:val>
            <c:numRef>
              <c:f>Sheet1!$B$50:$G$50</c:f>
              <c:numCache>
                <c:formatCode>0.000</c:formatCode>
                <c:ptCount val="6"/>
                <c:pt idx="0">
                  <c:v>12.25854383358098</c:v>
                </c:pt>
                <c:pt idx="1">
                  <c:v>12.072727272727272</c:v>
                </c:pt>
                <c:pt idx="2">
                  <c:v>8.4018591347872729</c:v>
                </c:pt>
                <c:pt idx="3">
                  <c:v>8.7184873949579842</c:v>
                </c:pt>
                <c:pt idx="4">
                  <c:v>10.426703372333105</c:v>
                </c:pt>
                <c:pt idx="5">
                  <c:v>10.292119565217391</c:v>
                </c:pt>
              </c:numCache>
            </c:numRef>
          </c:val>
          <c:extLst>
            <c:ext xmlns:c16="http://schemas.microsoft.com/office/drawing/2014/chart" uri="{C3380CC4-5D6E-409C-BE32-E72D297353CC}">
              <c16:uniqueId val="{00000002-43F0-4C44-969C-451B32332DA8}"/>
            </c:ext>
          </c:extLst>
        </c:ser>
        <c:dLbls>
          <c:showLegendKey val="0"/>
          <c:showVal val="0"/>
          <c:showCatName val="0"/>
          <c:showSerName val="0"/>
          <c:showPercent val="0"/>
          <c:showBubbleSize val="0"/>
        </c:dLbls>
        <c:gapWidth val="150"/>
        <c:shape val="box"/>
        <c:axId val="173008000"/>
        <c:axId val="173009536"/>
        <c:axId val="0"/>
      </c:bar3DChart>
      <c:catAx>
        <c:axId val="173008000"/>
        <c:scaling>
          <c:orientation val="minMax"/>
        </c:scaling>
        <c:delete val="0"/>
        <c:axPos val="b"/>
        <c:numFmt formatCode="General" sourceLinked="1"/>
        <c:majorTickMark val="out"/>
        <c:minorTickMark val="none"/>
        <c:tickLblPos val="nextTo"/>
        <c:crossAx val="173009536"/>
        <c:crosses val="autoZero"/>
        <c:auto val="1"/>
        <c:lblAlgn val="ctr"/>
        <c:lblOffset val="100"/>
        <c:noMultiLvlLbl val="0"/>
      </c:catAx>
      <c:valAx>
        <c:axId val="173009536"/>
        <c:scaling>
          <c:orientation val="minMax"/>
        </c:scaling>
        <c:delete val="0"/>
        <c:axPos val="l"/>
        <c:majorGridlines/>
        <c:numFmt formatCode="0.000" sourceLinked="1"/>
        <c:majorTickMark val="out"/>
        <c:minorTickMark val="none"/>
        <c:tickLblPos val="nextTo"/>
        <c:crossAx val="173008000"/>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line3DChart>
        <c:grouping val="standard"/>
        <c:varyColors val="0"/>
        <c:ser>
          <c:idx val="0"/>
          <c:order val="0"/>
          <c:tx>
            <c:strRef>
              <c:f>Sheet1!$A$63</c:f>
              <c:strCache>
                <c:ptCount val="1"/>
                <c:pt idx="0">
                  <c:v>Morocco</c:v>
                </c:pt>
              </c:strCache>
            </c:strRef>
          </c:tx>
          <c:cat>
            <c:numRef>
              <c:f>Sheet1!$B$62:$G$62</c:f>
              <c:numCache>
                <c:formatCode>General</c:formatCode>
                <c:ptCount val="6"/>
                <c:pt idx="0">
                  <c:v>2015</c:v>
                </c:pt>
                <c:pt idx="1">
                  <c:v>2016</c:v>
                </c:pt>
                <c:pt idx="2">
                  <c:v>2017</c:v>
                </c:pt>
                <c:pt idx="3">
                  <c:v>2018</c:v>
                </c:pt>
                <c:pt idx="4">
                  <c:v>2019</c:v>
                </c:pt>
                <c:pt idx="5">
                  <c:v>2020</c:v>
                </c:pt>
              </c:numCache>
            </c:numRef>
          </c:cat>
          <c:val>
            <c:numRef>
              <c:f>Sheet1!$B$63:$G$63</c:f>
              <c:numCache>
                <c:formatCode>General</c:formatCode>
                <c:ptCount val="6"/>
                <c:pt idx="0">
                  <c:v>0.628</c:v>
                </c:pt>
                <c:pt idx="1">
                  <c:v>0.66700000000000004</c:v>
                </c:pt>
                <c:pt idx="2">
                  <c:v>0.66700000000000004</c:v>
                </c:pt>
                <c:pt idx="3">
                  <c:v>0.68600000000000005</c:v>
                </c:pt>
                <c:pt idx="4">
                  <c:v>0.67600000000000005</c:v>
                </c:pt>
                <c:pt idx="5">
                  <c:v>0.67600000000000005</c:v>
                </c:pt>
              </c:numCache>
            </c:numRef>
          </c:val>
          <c:smooth val="0"/>
          <c:extLst>
            <c:ext xmlns:c16="http://schemas.microsoft.com/office/drawing/2014/chart" uri="{C3380CC4-5D6E-409C-BE32-E72D297353CC}">
              <c16:uniqueId val="{00000000-2D7D-4A3F-BAA5-FBDBADCCAFCC}"/>
            </c:ext>
          </c:extLst>
        </c:ser>
        <c:ser>
          <c:idx val="1"/>
          <c:order val="1"/>
          <c:tx>
            <c:strRef>
              <c:f>Sheet1!$A$64</c:f>
              <c:strCache>
                <c:ptCount val="1"/>
                <c:pt idx="0">
                  <c:v>South Africa</c:v>
                </c:pt>
              </c:strCache>
            </c:strRef>
          </c:tx>
          <c:cat>
            <c:numRef>
              <c:f>Sheet1!$B$62:$G$62</c:f>
              <c:numCache>
                <c:formatCode>General</c:formatCode>
                <c:ptCount val="6"/>
                <c:pt idx="0">
                  <c:v>2015</c:v>
                </c:pt>
                <c:pt idx="1">
                  <c:v>2016</c:v>
                </c:pt>
                <c:pt idx="2">
                  <c:v>2017</c:v>
                </c:pt>
                <c:pt idx="3">
                  <c:v>2018</c:v>
                </c:pt>
                <c:pt idx="4">
                  <c:v>2019</c:v>
                </c:pt>
                <c:pt idx="5">
                  <c:v>2020</c:v>
                </c:pt>
              </c:numCache>
            </c:numRef>
          </c:cat>
          <c:val>
            <c:numRef>
              <c:f>Sheet1!$B$64:$G$64</c:f>
              <c:numCache>
                <c:formatCode>General</c:formatCode>
                <c:ptCount val="6"/>
                <c:pt idx="0">
                  <c:v>0.66600000000000004</c:v>
                </c:pt>
                <c:pt idx="1">
                  <c:v>0.66600000000000004</c:v>
                </c:pt>
                <c:pt idx="2">
                  <c:v>0.69899999999999995</c:v>
                </c:pt>
                <c:pt idx="3">
                  <c:v>0.70499999999999996</c:v>
                </c:pt>
                <c:pt idx="4">
                  <c:v>0.70499999999999996</c:v>
                </c:pt>
                <c:pt idx="5">
                  <c:v>0.70899999999999996</c:v>
                </c:pt>
              </c:numCache>
            </c:numRef>
          </c:val>
          <c:smooth val="0"/>
          <c:extLst>
            <c:ext xmlns:c16="http://schemas.microsoft.com/office/drawing/2014/chart" uri="{C3380CC4-5D6E-409C-BE32-E72D297353CC}">
              <c16:uniqueId val="{00000001-2D7D-4A3F-BAA5-FBDBADCCAFCC}"/>
            </c:ext>
          </c:extLst>
        </c:ser>
        <c:ser>
          <c:idx val="2"/>
          <c:order val="2"/>
          <c:tx>
            <c:strRef>
              <c:f>Sheet1!$A$65</c:f>
              <c:strCache>
                <c:ptCount val="1"/>
                <c:pt idx="0">
                  <c:v>Egypt</c:v>
                </c:pt>
              </c:strCache>
            </c:strRef>
          </c:tx>
          <c:cat>
            <c:numRef>
              <c:f>Sheet1!$B$62:$G$62</c:f>
              <c:numCache>
                <c:formatCode>General</c:formatCode>
                <c:ptCount val="6"/>
                <c:pt idx="0">
                  <c:v>2015</c:v>
                </c:pt>
                <c:pt idx="1">
                  <c:v>2016</c:v>
                </c:pt>
                <c:pt idx="2">
                  <c:v>2017</c:v>
                </c:pt>
                <c:pt idx="3">
                  <c:v>2018</c:v>
                </c:pt>
                <c:pt idx="4">
                  <c:v>2019</c:v>
                </c:pt>
                <c:pt idx="5">
                  <c:v>2020</c:v>
                </c:pt>
              </c:numCache>
            </c:numRef>
          </c:cat>
          <c:val>
            <c:numRef>
              <c:f>Sheet1!$B$65:$G$65</c:f>
              <c:numCache>
                <c:formatCode>General</c:formatCode>
                <c:ptCount val="6"/>
                <c:pt idx="0">
                  <c:v>0.69</c:v>
                </c:pt>
                <c:pt idx="1">
                  <c:v>0.69099999999999995</c:v>
                </c:pt>
                <c:pt idx="2">
                  <c:v>0.70799999999999996</c:v>
                </c:pt>
                <c:pt idx="3">
                  <c:v>0.70699999999999996</c:v>
                </c:pt>
                <c:pt idx="4">
                  <c:v>0.70699999999999996</c:v>
                </c:pt>
                <c:pt idx="5">
                  <c:v>0.70699999999999996</c:v>
                </c:pt>
              </c:numCache>
            </c:numRef>
          </c:val>
          <c:smooth val="0"/>
          <c:extLst>
            <c:ext xmlns:c16="http://schemas.microsoft.com/office/drawing/2014/chart" uri="{C3380CC4-5D6E-409C-BE32-E72D297353CC}">
              <c16:uniqueId val="{00000002-2D7D-4A3F-BAA5-FBDBADCCAFCC}"/>
            </c:ext>
          </c:extLst>
        </c:ser>
        <c:dLbls>
          <c:showLegendKey val="0"/>
          <c:showVal val="0"/>
          <c:showCatName val="0"/>
          <c:showSerName val="0"/>
          <c:showPercent val="0"/>
          <c:showBubbleSize val="0"/>
        </c:dLbls>
        <c:axId val="173072768"/>
        <c:axId val="173074304"/>
        <c:axId val="127068352"/>
      </c:line3DChart>
      <c:catAx>
        <c:axId val="173072768"/>
        <c:scaling>
          <c:orientation val="minMax"/>
        </c:scaling>
        <c:delete val="0"/>
        <c:axPos val="b"/>
        <c:numFmt formatCode="General" sourceLinked="1"/>
        <c:majorTickMark val="out"/>
        <c:minorTickMark val="none"/>
        <c:tickLblPos val="nextTo"/>
        <c:crossAx val="173074304"/>
        <c:crosses val="autoZero"/>
        <c:auto val="1"/>
        <c:lblAlgn val="ctr"/>
        <c:lblOffset val="100"/>
        <c:noMultiLvlLbl val="0"/>
      </c:catAx>
      <c:valAx>
        <c:axId val="173074304"/>
        <c:scaling>
          <c:orientation val="minMax"/>
        </c:scaling>
        <c:delete val="0"/>
        <c:axPos val="l"/>
        <c:majorGridlines/>
        <c:numFmt formatCode="General" sourceLinked="1"/>
        <c:majorTickMark val="out"/>
        <c:minorTickMark val="none"/>
        <c:tickLblPos val="nextTo"/>
        <c:crossAx val="173072768"/>
        <c:crosses val="autoZero"/>
        <c:crossBetween val="between"/>
      </c:valAx>
      <c:serAx>
        <c:axId val="127068352"/>
        <c:scaling>
          <c:orientation val="minMax"/>
        </c:scaling>
        <c:delete val="0"/>
        <c:axPos val="b"/>
        <c:majorTickMark val="out"/>
        <c:minorTickMark val="none"/>
        <c:tickLblPos val="nextTo"/>
        <c:crossAx val="173074304"/>
        <c:crosses val="autoZero"/>
      </c:ser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30111-5019-4454-8F6E-66220EB9E5E1}"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ro-RO"/>
        </a:p>
      </dgm:t>
    </dgm:pt>
    <dgm:pt modelId="{8B6D22B2-F1D4-4865-8DE7-C82758FC4F84}">
      <dgm:prSet phldrT="[Text]"/>
      <dgm:spPr/>
      <dgm:t>
        <a:bodyPr/>
        <a:lstStyle/>
        <a:p>
          <a:r>
            <a:rPr lang="en-US" dirty="0"/>
            <a:t>The need for realization</a:t>
          </a:r>
          <a:endParaRPr lang="ro-RO" dirty="0"/>
        </a:p>
      </dgm:t>
    </dgm:pt>
    <dgm:pt modelId="{BB0E7A72-21C3-4CBD-B598-8F3BAD7C747B}" type="parTrans" cxnId="{8DEEC73C-F2FF-458D-BE93-90F59BA58B7F}">
      <dgm:prSet/>
      <dgm:spPr/>
      <dgm:t>
        <a:bodyPr/>
        <a:lstStyle/>
        <a:p>
          <a:endParaRPr lang="ro-RO"/>
        </a:p>
      </dgm:t>
    </dgm:pt>
    <dgm:pt modelId="{21596FF7-BC37-4AFF-8EDD-F53592816666}" type="sibTrans" cxnId="{8DEEC73C-F2FF-458D-BE93-90F59BA58B7F}">
      <dgm:prSet/>
      <dgm:spPr/>
      <dgm:t>
        <a:bodyPr/>
        <a:lstStyle/>
        <a:p>
          <a:endParaRPr lang="ro-RO"/>
        </a:p>
      </dgm:t>
    </dgm:pt>
    <dgm:pt modelId="{0D6FE2E0-5077-4457-B9FD-49F2342008B1}">
      <dgm:prSet phldrT="[Text]"/>
      <dgm:spPr/>
      <dgm:t>
        <a:bodyPr/>
        <a:lstStyle/>
        <a:p>
          <a:r>
            <a:rPr lang="en-US" dirty="0"/>
            <a:t>Optimism</a:t>
          </a:r>
          <a:endParaRPr lang="ro-RO" dirty="0"/>
        </a:p>
      </dgm:t>
    </dgm:pt>
    <dgm:pt modelId="{65441399-0938-4238-AEDB-D1E9F81463A3}" type="parTrans" cxnId="{A8D852CC-A51A-427A-8364-643B4D0FEBA0}">
      <dgm:prSet/>
      <dgm:spPr/>
      <dgm:t>
        <a:bodyPr/>
        <a:lstStyle/>
        <a:p>
          <a:endParaRPr lang="ro-RO"/>
        </a:p>
      </dgm:t>
    </dgm:pt>
    <dgm:pt modelId="{591A43B6-E7B8-405E-ABFE-60212A927787}" type="sibTrans" cxnId="{A8D852CC-A51A-427A-8364-643B4D0FEBA0}">
      <dgm:prSet/>
      <dgm:spPr/>
      <dgm:t>
        <a:bodyPr/>
        <a:lstStyle/>
        <a:p>
          <a:endParaRPr lang="ro-RO"/>
        </a:p>
      </dgm:t>
    </dgm:pt>
    <dgm:pt modelId="{E7E4B194-E651-44AC-8A4A-3B413219C96E}">
      <dgm:prSet phldrT="[Text]"/>
      <dgm:spPr/>
      <dgm:t>
        <a:bodyPr/>
        <a:lstStyle/>
        <a:p>
          <a:r>
            <a:rPr lang="en-US" dirty="0" err="1"/>
            <a:t>Entreprenorial</a:t>
          </a:r>
          <a:endParaRPr lang="en-US" dirty="0"/>
        </a:p>
        <a:p>
          <a:r>
            <a:rPr lang="en-US" dirty="0"/>
            <a:t>spirit</a:t>
          </a:r>
          <a:endParaRPr lang="ro-RO" dirty="0"/>
        </a:p>
      </dgm:t>
    </dgm:pt>
    <dgm:pt modelId="{ED2B2CEA-FCCA-4446-AE73-A5A3B724536F}" type="parTrans" cxnId="{304C1CE3-CC90-4CFE-A7EE-E4D5AE1A3503}">
      <dgm:prSet/>
      <dgm:spPr/>
      <dgm:t>
        <a:bodyPr/>
        <a:lstStyle/>
        <a:p>
          <a:endParaRPr lang="ro-RO"/>
        </a:p>
      </dgm:t>
    </dgm:pt>
    <dgm:pt modelId="{79F5016B-B039-42D0-9120-07A3A54A75B4}" type="sibTrans" cxnId="{304C1CE3-CC90-4CFE-A7EE-E4D5AE1A3503}">
      <dgm:prSet/>
      <dgm:spPr/>
      <dgm:t>
        <a:bodyPr/>
        <a:lstStyle/>
        <a:p>
          <a:endParaRPr lang="ro-RO"/>
        </a:p>
      </dgm:t>
    </dgm:pt>
    <dgm:pt modelId="{5C469D9A-4437-456D-B026-485AD12EEA3B}">
      <dgm:prSet phldrT="[Text]"/>
      <dgm:spPr/>
      <dgm:t>
        <a:bodyPr/>
        <a:lstStyle/>
        <a:p>
          <a:r>
            <a:rPr lang="en-US" dirty="0"/>
            <a:t>Autonomy</a:t>
          </a:r>
          <a:endParaRPr lang="ro-RO" dirty="0"/>
        </a:p>
      </dgm:t>
    </dgm:pt>
    <dgm:pt modelId="{890C7240-D600-4ED4-8885-DD8EBF8E0757}" type="parTrans" cxnId="{9A4D575E-A622-403C-ADE8-C4E6975B4A53}">
      <dgm:prSet/>
      <dgm:spPr/>
      <dgm:t>
        <a:bodyPr/>
        <a:lstStyle/>
        <a:p>
          <a:endParaRPr lang="ro-RO"/>
        </a:p>
      </dgm:t>
    </dgm:pt>
    <dgm:pt modelId="{51C0306D-5AD9-4758-844A-6608DD018B12}" type="sibTrans" cxnId="{9A4D575E-A622-403C-ADE8-C4E6975B4A53}">
      <dgm:prSet/>
      <dgm:spPr/>
      <dgm:t>
        <a:bodyPr/>
        <a:lstStyle/>
        <a:p>
          <a:endParaRPr lang="ro-RO"/>
        </a:p>
      </dgm:t>
    </dgm:pt>
    <dgm:pt modelId="{EC7237D6-C645-46E5-B0A2-311933B85F3F}" type="pres">
      <dgm:prSet presAssocID="{29E30111-5019-4454-8F6E-66220EB9E5E1}" presName="compositeShape" presStyleCnt="0">
        <dgm:presLayoutVars>
          <dgm:chMax val="9"/>
          <dgm:dir/>
          <dgm:resizeHandles val="exact"/>
        </dgm:presLayoutVars>
      </dgm:prSet>
      <dgm:spPr/>
    </dgm:pt>
    <dgm:pt modelId="{B9985BB2-81CD-488F-84D3-37357C91A649}" type="pres">
      <dgm:prSet presAssocID="{29E30111-5019-4454-8F6E-66220EB9E5E1}" presName="triangle1" presStyleLbl="node1" presStyleIdx="0" presStyleCnt="4">
        <dgm:presLayoutVars>
          <dgm:bulletEnabled val="1"/>
        </dgm:presLayoutVars>
      </dgm:prSet>
      <dgm:spPr/>
    </dgm:pt>
    <dgm:pt modelId="{9FE90339-AA3F-442B-ABE0-2C3CB1186F41}" type="pres">
      <dgm:prSet presAssocID="{29E30111-5019-4454-8F6E-66220EB9E5E1}" presName="triangle2" presStyleLbl="node1" presStyleIdx="1" presStyleCnt="4">
        <dgm:presLayoutVars>
          <dgm:bulletEnabled val="1"/>
        </dgm:presLayoutVars>
      </dgm:prSet>
      <dgm:spPr/>
    </dgm:pt>
    <dgm:pt modelId="{629823FB-08F7-41C2-AF35-178036F7BADF}" type="pres">
      <dgm:prSet presAssocID="{29E30111-5019-4454-8F6E-66220EB9E5E1}" presName="triangle3" presStyleLbl="node1" presStyleIdx="2" presStyleCnt="4">
        <dgm:presLayoutVars>
          <dgm:bulletEnabled val="1"/>
        </dgm:presLayoutVars>
      </dgm:prSet>
      <dgm:spPr/>
    </dgm:pt>
    <dgm:pt modelId="{5D99246C-7797-4AB5-A247-4E3B9B17657C}" type="pres">
      <dgm:prSet presAssocID="{29E30111-5019-4454-8F6E-66220EB9E5E1}" presName="triangle4" presStyleLbl="node1" presStyleIdx="3" presStyleCnt="4">
        <dgm:presLayoutVars>
          <dgm:bulletEnabled val="1"/>
        </dgm:presLayoutVars>
      </dgm:prSet>
      <dgm:spPr/>
    </dgm:pt>
  </dgm:ptLst>
  <dgm:cxnLst>
    <dgm:cxn modelId="{2B9DDC03-0D57-4B46-AEE3-908989663B36}" type="presOf" srcId="{8B6D22B2-F1D4-4865-8DE7-C82758FC4F84}" destId="{B9985BB2-81CD-488F-84D3-37357C91A649}" srcOrd="0" destOrd="0" presId="urn:microsoft.com/office/officeart/2005/8/layout/pyramid4"/>
    <dgm:cxn modelId="{7993D731-2255-4045-8FE4-5552C53B9CC3}" type="presOf" srcId="{29E30111-5019-4454-8F6E-66220EB9E5E1}" destId="{EC7237D6-C645-46E5-B0A2-311933B85F3F}" srcOrd="0" destOrd="0" presId="urn:microsoft.com/office/officeart/2005/8/layout/pyramid4"/>
    <dgm:cxn modelId="{8DEEC73C-F2FF-458D-BE93-90F59BA58B7F}" srcId="{29E30111-5019-4454-8F6E-66220EB9E5E1}" destId="{8B6D22B2-F1D4-4865-8DE7-C82758FC4F84}" srcOrd="0" destOrd="0" parTransId="{BB0E7A72-21C3-4CBD-B598-8F3BAD7C747B}" sibTransId="{21596FF7-BC37-4AFF-8EDD-F53592816666}"/>
    <dgm:cxn modelId="{9A4D575E-A622-403C-ADE8-C4E6975B4A53}" srcId="{29E30111-5019-4454-8F6E-66220EB9E5E1}" destId="{5C469D9A-4437-456D-B026-485AD12EEA3B}" srcOrd="3" destOrd="0" parTransId="{890C7240-D600-4ED4-8885-DD8EBF8E0757}" sibTransId="{51C0306D-5AD9-4758-844A-6608DD018B12}"/>
    <dgm:cxn modelId="{2596A54C-F65F-482B-9C78-6925FAC739A2}" type="presOf" srcId="{E7E4B194-E651-44AC-8A4A-3B413219C96E}" destId="{629823FB-08F7-41C2-AF35-178036F7BADF}" srcOrd="0" destOrd="0" presId="urn:microsoft.com/office/officeart/2005/8/layout/pyramid4"/>
    <dgm:cxn modelId="{38FCA1A0-FEBA-4E34-8AAD-E0FB55320F46}" type="presOf" srcId="{5C469D9A-4437-456D-B026-485AD12EEA3B}" destId="{5D99246C-7797-4AB5-A247-4E3B9B17657C}" srcOrd="0" destOrd="0" presId="urn:microsoft.com/office/officeart/2005/8/layout/pyramid4"/>
    <dgm:cxn modelId="{A8D852CC-A51A-427A-8364-643B4D0FEBA0}" srcId="{29E30111-5019-4454-8F6E-66220EB9E5E1}" destId="{0D6FE2E0-5077-4457-B9FD-49F2342008B1}" srcOrd="1" destOrd="0" parTransId="{65441399-0938-4238-AEDB-D1E9F81463A3}" sibTransId="{591A43B6-E7B8-405E-ABFE-60212A927787}"/>
    <dgm:cxn modelId="{304C1CE3-CC90-4CFE-A7EE-E4D5AE1A3503}" srcId="{29E30111-5019-4454-8F6E-66220EB9E5E1}" destId="{E7E4B194-E651-44AC-8A4A-3B413219C96E}" srcOrd="2" destOrd="0" parTransId="{ED2B2CEA-FCCA-4446-AE73-A5A3B724536F}" sibTransId="{79F5016B-B039-42D0-9120-07A3A54A75B4}"/>
    <dgm:cxn modelId="{D5B21CF8-9D01-4D91-B1B9-577C30C7FD23}" type="presOf" srcId="{0D6FE2E0-5077-4457-B9FD-49F2342008B1}" destId="{9FE90339-AA3F-442B-ABE0-2C3CB1186F41}" srcOrd="0" destOrd="0" presId="urn:microsoft.com/office/officeart/2005/8/layout/pyramid4"/>
    <dgm:cxn modelId="{999741F4-5D0E-4010-A69C-05ACBC337E60}" type="presParOf" srcId="{EC7237D6-C645-46E5-B0A2-311933B85F3F}" destId="{B9985BB2-81CD-488F-84D3-37357C91A649}" srcOrd="0" destOrd="0" presId="urn:microsoft.com/office/officeart/2005/8/layout/pyramid4"/>
    <dgm:cxn modelId="{651D844C-CAE1-4698-8A1C-5840F2310BCC}" type="presParOf" srcId="{EC7237D6-C645-46E5-B0A2-311933B85F3F}" destId="{9FE90339-AA3F-442B-ABE0-2C3CB1186F41}" srcOrd="1" destOrd="0" presId="urn:microsoft.com/office/officeart/2005/8/layout/pyramid4"/>
    <dgm:cxn modelId="{E52F6536-519F-4C94-BAC8-3FA66A58B707}" type="presParOf" srcId="{EC7237D6-C645-46E5-B0A2-311933B85F3F}" destId="{629823FB-08F7-41C2-AF35-178036F7BADF}" srcOrd="2" destOrd="0" presId="urn:microsoft.com/office/officeart/2005/8/layout/pyramid4"/>
    <dgm:cxn modelId="{B66B86B2-3D08-4ED9-B55C-F71F02FDBA25}" type="presParOf" srcId="{EC7237D6-C645-46E5-B0A2-311933B85F3F}" destId="{5D99246C-7797-4AB5-A247-4E3B9B17657C}" srcOrd="3" destOrd="0" presId="urn:microsoft.com/office/officeart/2005/8/layout/pyramid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7348C9-9EC7-4DD1-81BC-3A76BB2A57F9}" type="doc">
      <dgm:prSet loTypeId="urn:microsoft.com/office/officeart/2005/8/layout/hProcess9" loCatId="process" qsTypeId="urn:microsoft.com/office/officeart/2005/8/quickstyle/simple1" qsCatId="simple" csTypeId="urn:microsoft.com/office/officeart/2005/8/colors/colorful2" csCatId="colorful" phldr="1"/>
      <dgm:spPr/>
    </dgm:pt>
    <dgm:pt modelId="{30CF98A4-091E-4340-8FDA-F3581A2DFA44}">
      <dgm:prSet phldrT="[Text]"/>
      <dgm:spPr/>
      <dgm:t>
        <a:bodyPr/>
        <a:lstStyle/>
        <a:p>
          <a:r>
            <a:rPr lang="en-US" dirty="0"/>
            <a:t>Commercial banks</a:t>
          </a:r>
          <a:endParaRPr lang="ro-RO" dirty="0"/>
        </a:p>
      </dgm:t>
    </dgm:pt>
    <dgm:pt modelId="{80978E31-BE16-4D71-9289-525E03DE320F}" type="parTrans" cxnId="{CE60F56C-75C2-44C0-8817-C39844A63F6B}">
      <dgm:prSet/>
      <dgm:spPr/>
      <dgm:t>
        <a:bodyPr/>
        <a:lstStyle/>
        <a:p>
          <a:endParaRPr lang="ro-RO"/>
        </a:p>
      </dgm:t>
    </dgm:pt>
    <dgm:pt modelId="{C965F5E8-9293-4369-B629-51DDDC7D1AD9}" type="sibTrans" cxnId="{CE60F56C-75C2-44C0-8817-C39844A63F6B}">
      <dgm:prSet/>
      <dgm:spPr/>
      <dgm:t>
        <a:bodyPr/>
        <a:lstStyle/>
        <a:p>
          <a:endParaRPr lang="ro-RO"/>
        </a:p>
      </dgm:t>
    </dgm:pt>
    <dgm:pt modelId="{A2FDAF09-F2FE-4164-875D-A726764BB369}">
      <dgm:prSet phldrT="[Text]"/>
      <dgm:spPr/>
      <dgm:t>
        <a:bodyPr/>
        <a:lstStyle/>
        <a:p>
          <a:r>
            <a:rPr lang="en-US" dirty="0"/>
            <a:t>Microfinance organizations</a:t>
          </a:r>
          <a:endParaRPr lang="ro-RO" dirty="0"/>
        </a:p>
      </dgm:t>
    </dgm:pt>
    <dgm:pt modelId="{ABE362B2-E315-4A4A-BED9-6482AFCA03AF}" type="parTrans" cxnId="{E7735ECB-2568-4B2D-B230-29A10BD054CD}">
      <dgm:prSet/>
      <dgm:spPr/>
      <dgm:t>
        <a:bodyPr/>
        <a:lstStyle/>
        <a:p>
          <a:endParaRPr lang="ro-RO"/>
        </a:p>
      </dgm:t>
    </dgm:pt>
    <dgm:pt modelId="{312CB058-5A09-4DA6-846C-1F9731B9AB15}" type="sibTrans" cxnId="{E7735ECB-2568-4B2D-B230-29A10BD054CD}">
      <dgm:prSet/>
      <dgm:spPr/>
      <dgm:t>
        <a:bodyPr/>
        <a:lstStyle/>
        <a:p>
          <a:endParaRPr lang="ro-RO"/>
        </a:p>
      </dgm:t>
    </dgm:pt>
    <dgm:pt modelId="{BECBBF1C-2136-4F83-AEC2-BF7D19B047CA}">
      <dgm:prSet phldrT="[Text]"/>
      <dgm:spPr/>
      <dgm:t>
        <a:bodyPr/>
        <a:lstStyle/>
        <a:p>
          <a:r>
            <a:rPr lang="en-US" dirty="0"/>
            <a:t>Investment funds: Africa Investment Forum</a:t>
          </a:r>
          <a:endParaRPr lang="ro-RO" dirty="0"/>
        </a:p>
      </dgm:t>
    </dgm:pt>
    <dgm:pt modelId="{958FE116-5B16-4BB2-9B94-7BDDBCAA5CC2}" type="parTrans" cxnId="{2D504352-E4C0-489C-924F-488CDAA1163E}">
      <dgm:prSet/>
      <dgm:spPr/>
      <dgm:t>
        <a:bodyPr/>
        <a:lstStyle/>
        <a:p>
          <a:endParaRPr lang="ro-RO"/>
        </a:p>
      </dgm:t>
    </dgm:pt>
    <dgm:pt modelId="{7DB064DE-2C70-41DA-85CB-AFD34DC06F0D}" type="sibTrans" cxnId="{2D504352-E4C0-489C-924F-488CDAA1163E}">
      <dgm:prSet/>
      <dgm:spPr/>
      <dgm:t>
        <a:bodyPr/>
        <a:lstStyle/>
        <a:p>
          <a:endParaRPr lang="ro-RO"/>
        </a:p>
      </dgm:t>
    </dgm:pt>
    <dgm:pt modelId="{715E9D9D-966D-41FF-B0BD-799F8DFFAA68}" type="pres">
      <dgm:prSet presAssocID="{DE7348C9-9EC7-4DD1-81BC-3A76BB2A57F9}" presName="CompostProcess" presStyleCnt="0">
        <dgm:presLayoutVars>
          <dgm:dir/>
          <dgm:resizeHandles val="exact"/>
        </dgm:presLayoutVars>
      </dgm:prSet>
      <dgm:spPr/>
    </dgm:pt>
    <dgm:pt modelId="{D7AE1AD1-19CB-4FBB-B796-9BBB6D8BA6C4}" type="pres">
      <dgm:prSet presAssocID="{DE7348C9-9EC7-4DD1-81BC-3A76BB2A57F9}" presName="arrow" presStyleLbl="bgShp" presStyleIdx="0" presStyleCnt="1" custLinFactNeighborX="-1233" custLinFactNeighborY="-1482"/>
      <dgm:spPr/>
    </dgm:pt>
    <dgm:pt modelId="{C5BF4023-0DAA-4B96-9694-8C52FB653E6C}" type="pres">
      <dgm:prSet presAssocID="{DE7348C9-9EC7-4DD1-81BC-3A76BB2A57F9}" presName="linearProcess" presStyleCnt="0"/>
      <dgm:spPr/>
    </dgm:pt>
    <dgm:pt modelId="{6FB75715-09AD-47A7-B9A0-3C1A3B30CEBF}" type="pres">
      <dgm:prSet presAssocID="{30CF98A4-091E-4340-8FDA-F3581A2DFA44}" presName="textNode" presStyleLbl="node1" presStyleIdx="0" presStyleCnt="3">
        <dgm:presLayoutVars>
          <dgm:bulletEnabled val="1"/>
        </dgm:presLayoutVars>
      </dgm:prSet>
      <dgm:spPr/>
    </dgm:pt>
    <dgm:pt modelId="{C635FBE9-4779-44BC-B769-21CC3EDA1B93}" type="pres">
      <dgm:prSet presAssocID="{C965F5E8-9293-4369-B629-51DDDC7D1AD9}" presName="sibTrans" presStyleCnt="0"/>
      <dgm:spPr/>
    </dgm:pt>
    <dgm:pt modelId="{D2434412-FB77-43B5-A39B-25BA44AEF93A}" type="pres">
      <dgm:prSet presAssocID="{A2FDAF09-F2FE-4164-875D-A726764BB369}" presName="textNode" presStyleLbl="node1" presStyleIdx="1" presStyleCnt="3">
        <dgm:presLayoutVars>
          <dgm:bulletEnabled val="1"/>
        </dgm:presLayoutVars>
      </dgm:prSet>
      <dgm:spPr/>
    </dgm:pt>
    <dgm:pt modelId="{9CD88C41-F47C-4519-B78E-935DDBBDC32D}" type="pres">
      <dgm:prSet presAssocID="{312CB058-5A09-4DA6-846C-1F9731B9AB15}" presName="sibTrans" presStyleCnt="0"/>
      <dgm:spPr/>
    </dgm:pt>
    <dgm:pt modelId="{FC2CA82E-5FBE-4C83-BEE0-4708EB5E65BF}" type="pres">
      <dgm:prSet presAssocID="{BECBBF1C-2136-4F83-AEC2-BF7D19B047CA}" presName="textNode" presStyleLbl="node1" presStyleIdx="2" presStyleCnt="3">
        <dgm:presLayoutVars>
          <dgm:bulletEnabled val="1"/>
        </dgm:presLayoutVars>
      </dgm:prSet>
      <dgm:spPr/>
    </dgm:pt>
  </dgm:ptLst>
  <dgm:cxnLst>
    <dgm:cxn modelId="{DFE25C24-B1A7-4F1B-B8EE-EE8692870336}" type="presOf" srcId="{BECBBF1C-2136-4F83-AEC2-BF7D19B047CA}" destId="{FC2CA82E-5FBE-4C83-BEE0-4708EB5E65BF}" srcOrd="0" destOrd="0" presId="urn:microsoft.com/office/officeart/2005/8/layout/hProcess9"/>
    <dgm:cxn modelId="{8C651935-3C64-459E-AD71-CF9F51CD9DE2}" type="presOf" srcId="{A2FDAF09-F2FE-4164-875D-A726764BB369}" destId="{D2434412-FB77-43B5-A39B-25BA44AEF93A}" srcOrd="0" destOrd="0" presId="urn:microsoft.com/office/officeart/2005/8/layout/hProcess9"/>
    <dgm:cxn modelId="{CF6EBD37-D2C4-4D5C-B3FB-A2F82878D5FB}" type="presOf" srcId="{30CF98A4-091E-4340-8FDA-F3581A2DFA44}" destId="{6FB75715-09AD-47A7-B9A0-3C1A3B30CEBF}" srcOrd="0" destOrd="0" presId="urn:microsoft.com/office/officeart/2005/8/layout/hProcess9"/>
    <dgm:cxn modelId="{CE60F56C-75C2-44C0-8817-C39844A63F6B}" srcId="{DE7348C9-9EC7-4DD1-81BC-3A76BB2A57F9}" destId="{30CF98A4-091E-4340-8FDA-F3581A2DFA44}" srcOrd="0" destOrd="0" parTransId="{80978E31-BE16-4D71-9289-525E03DE320F}" sibTransId="{C965F5E8-9293-4369-B629-51DDDC7D1AD9}"/>
    <dgm:cxn modelId="{2D504352-E4C0-489C-924F-488CDAA1163E}" srcId="{DE7348C9-9EC7-4DD1-81BC-3A76BB2A57F9}" destId="{BECBBF1C-2136-4F83-AEC2-BF7D19B047CA}" srcOrd="2" destOrd="0" parTransId="{958FE116-5B16-4BB2-9B94-7BDDBCAA5CC2}" sibTransId="{7DB064DE-2C70-41DA-85CB-AFD34DC06F0D}"/>
    <dgm:cxn modelId="{E7735ECB-2568-4B2D-B230-29A10BD054CD}" srcId="{DE7348C9-9EC7-4DD1-81BC-3A76BB2A57F9}" destId="{A2FDAF09-F2FE-4164-875D-A726764BB369}" srcOrd="1" destOrd="0" parTransId="{ABE362B2-E315-4A4A-BED9-6482AFCA03AF}" sibTransId="{312CB058-5A09-4DA6-846C-1F9731B9AB15}"/>
    <dgm:cxn modelId="{2B9C8CDE-D206-4DAB-B0FF-D256C80A9959}" type="presOf" srcId="{DE7348C9-9EC7-4DD1-81BC-3A76BB2A57F9}" destId="{715E9D9D-966D-41FF-B0BD-799F8DFFAA68}" srcOrd="0" destOrd="0" presId="urn:microsoft.com/office/officeart/2005/8/layout/hProcess9"/>
    <dgm:cxn modelId="{6DC3C414-E195-4680-AB29-00C9DB1D0181}" type="presParOf" srcId="{715E9D9D-966D-41FF-B0BD-799F8DFFAA68}" destId="{D7AE1AD1-19CB-4FBB-B796-9BBB6D8BA6C4}" srcOrd="0" destOrd="0" presId="urn:microsoft.com/office/officeart/2005/8/layout/hProcess9"/>
    <dgm:cxn modelId="{352A4CBF-A4B2-4678-9E33-851AE32DF14E}" type="presParOf" srcId="{715E9D9D-966D-41FF-B0BD-799F8DFFAA68}" destId="{C5BF4023-0DAA-4B96-9694-8C52FB653E6C}" srcOrd="1" destOrd="0" presId="urn:microsoft.com/office/officeart/2005/8/layout/hProcess9"/>
    <dgm:cxn modelId="{30C1F9FF-0E3B-4137-A047-6C3FE1BAB50B}" type="presParOf" srcId="{C5BF4023-0DAA-4B96-9694-8C52FB653E6C}" destId="{6FB75715-09AD-47A7-B9A0-3C1A3B30CEBF}" srcOrd="0" destOrd="0" presId="urn:microsoft.com/office/officeart/2005/8/layout/hProcess9"/>
    <dgm:cxn modelId="{DDD8A21A-20DF-4B39-8B4C-D7AE2E0FCA75}" type="presParOf" srcId="{C5BF4023-0DAA-4B96-9694-8C52FB653E6C}" destId="{C635FBE9-4779-44BC-B769-21CC3EDA1B93}" srcOrd="1" destOrd="0" presId="urn:microsoft.com/office/officeart/2005/8/layout/hProcess9"/>
    <dgm:cxn modelId="{334FFF8F-2E3A-4D11-8E2F-C40C90A9CDEB}" type="presParOf" srcId="{C5BF4023-0DAA-4B96-9694-8C52FB653E6C}" destId="{D2434412-FB77-43B5-A39B-25BA44AEF93A}" srcOrd="2" destOrd="0" presId="urn:microsoft.com/office/officeart/2005/8/layout/hProcess9"/>
    <dgm:cxn modelId="{8D3214EA-4131-4E76-A69E-5314D581B36A}" type="presParOf" srcId="{C5BF4023-0DAA-4B96-9694-8C52FB653E6C}" destId="{9CD88C41-F47C-4519-B78E-935DDBBDC32D}" srcOrd="3" destOrd="0" presId="urn:microsoft.com/office/officeart/2005/8/layout/hProcess9"/>
    <dgm:cxn modelId="{94DEECC1-4F79-4E0A-9041-9A40959F0B13}" type="presParOf" srcId="{C5BF4023-0DAA-4B96-9694-8C52FB653E6C}" destId="{FC2CA82E-5FBE-4C83-BEE0-4708EB5E65BF}"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47495-8702-4C84-9273-344A54E1F513}" type="doc">
      <dgm:prSet loTypeId="urn:microsoft.com/office/officeart/2005/8/layout/arrow5" loCatId="process" qsTypeId="urn:microsoft.com/office/officeart/2005/8/quickstyle/simple3" qsCatId="simple" csTypeId="urn:microsoft.com/office/officeart/2005/8/colors/accent1_2" csCatId="accent1" phldr="1"/>
      <dgm:spPr/>
      <dgm:t>
        <a:bodyPr/>
        <a:lstStyle/>
        <a:p>
          <a:endParaRPr lang="ro-RO"/>
        </a:p>
      </dgm:t>
    </dgm:pt>
    <dgm:pt modelId="{DD4EB789-FDE9-4FE6-A06F-01F3E0E7D095}">
      <dgm:prSet phldrT="[Text]"/>
      <dgm:spPr/>
      <dgm:t>
        <a:bodyPr/>
        <a:lstStyle/>
        <a:p>
          <a:r>
            <a:rPr lang="en-US" dirty="0" err="1">
              <a:latin typeface="Bahnschrift" pitchFamily="34" charset="0"/>
            </a:rPr>
            <a:t>bootstraping</a:t>
          </a:r>
          <a:endParaRPr lang="ro-RO" dirty="0">
            <a:latin typeface="Bahnschrift" pitchFamily="34" charset="0"/>
          </a:endParaRPr>
        </a:p>
      </dgm:t>
    </dgm:pt>
    <dgm:pt modelId="{6CA935A7-9270-4A7C-9FED-8A42B779DEB3}" type="parTrans" cxnId="{64BC7BC2-9137-4DA7-BB72-B060F440A5B3}">
      <dgm:prSet/>
      <dgm:spPr/>
      <dgm:t>
        <a:bodyPr/>
        <a:lstStyle/>
        <a:p>
          <a:endParaRPr lang="ro-RO"/>
        </a:p>
      </dgm:t>
    </dgm:pt>
    <dgm:pt modelId="{07B91A26-B39B-40AF-8436-AB0F67568B7E}" type="sibTrans" cxnId="{64BC7BC2-9137-4DA7-BB72-B060F440A5B3}">
      <dgm:prSet/>
      <dgm:spPr/>
      <dgm:t>
        <a:bodyPr/>
        <a:lstStyle/>
        <a:p>
          <a:endParaRPr lang="ro-RO"/>
        </a:p>
      </dgm:t>
    </dgm:pt>
    <dgm:pt modelId="{7F247B49-4C70-47D6-B211-BA5F5044EF2D}">
      <dgm:prSet phldrT="[Text]"/>
      <dgm:spPr/>
      <dgm:t>
        <a:bodyPr/>
        <a:lstStyle/>
        <a:p>
          <a:r>
            <a:rPr lang="en-US" dirty="0">
              <a:latin typeface="Bahnschrift" pitchFamily="34" charset="0"/>
            </a:rPr>
            <a:t>strategy</a:t>
          </a:r>
          <a:endParaRPr lang="ro-RO" dirty="0">
            <a:latin typeface="Bahnschrift" pitchFamily="34" charset="0"/>
          </a:endParaRPr>
        </a:p>
      </dgm:t>
    </dgm:pt>
    <dgm:pt modelId="{8E9114FA-1A07-49DE-8B1D-2E720E5CDCF0}" type="parTrans" cxnId="{DEED762A-026A-43DE-B6F6-CFB1F73CF57A}">
      <dgm:prSet/>
      <dgm:spPr/>
      <dgm:t>
        <a:bodyPr/>
        <a:lstStyle/>
        <a:p>
          <a:endParaRPr lang="ro-RO"/>
        </a:p>
      </dgm:t>
    </dgm:pt>
    <dgm:pt modelId="{BB5D8266-9827-4990-8847-414935906950}" type="sibTrans" cxnId="{DEED762A-026A-43DE-B6F6-CFB1F73CF57A}">
      <dgm:prSet/>
      <dgm:spPr/>
      <dgm:t>
        <a:bodyPr/>
        <a:lstStyle/>
        <a:p>
          <a:endParaRPr lang="ro-RO"/>
        </a:p>
      </dgm:t>
    </dgm:pt>
    <dgm:pt modelId="{EA4E38E8-F45D-4FDE-B973-BF4E54C08835}" type="pres">
      <dgm:prSet presAssocID="{AAC47495-8702-4C84-9273-344A54E1F513}" presName="diagram" presStyleCnt="0">
        <dgm:presLayoutVars>
          <dgm:dir/>
          <dgm:resizeHandles val="exact"/>
        </dgm:presLayoutVars>
      </dgm:prSet>
      <dgm:spPr/>
    </dgm:pt>
    <dgm:pt modelId="{21743291-AF78-4D81-8747-4A04A5B77F2A}" type="pres">
      <dgm:prSet presAssocID="{DD4EB789-FDE9-4FE6-A06F-01F3E0E7D095}" presName="arrow" presStyleLbl="node1" presStyleIdx="0" presStyleCnt="2">
        <dgm:presLayoutVars>
          <dgm:bulletEnabled val="1"/>
        </dgm:presLayoutVars>
      </dgm:prSet>
      <dgm:spPr/>
    </dgm:pt>
    <dgm:pt modelId="{17D8B311-8328-4D65-9A4C-3F7FA0569893}" type="pres">
      <dgm:prSet presAssocID="{7F247B49-4C70-47D6-B211-BA5F5044EF2D}" presName="arrow" presStyleLbl="node1" presStyleIdx="1" presStyleCnt="2">
        <dgm:presLayoutVars>
          <dgm:bulletEnabled val="1"/>
        </dgm:presLayoutVars>
      </dgm:prSet>
      <dgm:spPr/>
    </dgm:pt>
  </dgm:ptLst>
  <dgm:cxnLst>
    <dgm:cxn modelId="{13903A13-BB34-4A2E-AC4D-05664AC48C91}" type="presOf" srcId="{AAC47495-8702-4C84-9273-344A54E1F513}" destId="{EA4E38E8-F45D-4FDE-B973-BF4E54C08835}" srcOrd="0" destOrd="0" presId="urn:microsoft.com/office/officeart/2005/8/layout/arrow5"/>
    <dgm:cxn modelId="{DEED762A-026A-43DE-B6F6-CFB1F73CF57A}" srcId="{AAC47495-8702-4C84-9273-344A54E1F513}" destId="{7F247B49-4C70-47D6-B211-BA5F5044EF2D}" srcOrd="1" destOrd="0" parTransId="{8E9114FA-1A07-49DE-8B1D-2E720E5CDCF0}" sibTransId="{BB5D8266-9827-4990-8847-414935906950}"/>
    <dgm:cxn modelId="{1D258866-879D-492B-AD8A-48658F71571C}" type="presOf" srcId="{DD4EB789-FDE9-4FE6-A06F-01F3E0E7D095}" destId="{21743291-AF78-4D81-8747-4A04A5B77F2A}" srcOrd="0" destOrd="0" presId="urn:microsoft.com/office/officeart/2005/8/layout/arrow5"/>
    <dgm:cxn modelId="{9B0FD3BD-3223-4F58-9848-0BDB73B88F8B}" type="presOf" srcId="{7F247B49-4C70-47D6-B211-BA5F5044EF2D}" destId="{17D8B311-8328-4D65-9A4C-3F7FA0569893}" srcOrd="0" destOrd="0" presId="urn:microsoft.com/office/officeart/2005/8/layout/arrow5"/>
    <dgm:cxn modelId="{64BC7BC2-9137-4DA7-BB72-B060F440A5B3}" srcId="{AAC47495-8702-4C84-9273-344A54E1F513}" destId="{DD4EB789-FDE9-4FE6-A06F-01F3E0E7D095}" srcOrd="0" destOrd="0" parTransId="{6CA935A7-9270-4A7C-9FED-8A42B779DEB3}" sibTransId="{07B91A26-B39B-40AF-8436-AB0F67568B7E}"/>
    <dgm:cxn modelId="{E769522D-CA21-4FB8-BF81-9B55EAB81DC5}" type="presParOf" srcId="{EA4E38E8-F45D-4FDE-B973-BF4E54C08835}" destId="{21743291-AF78-4D81-8747-4A04A5B77F2A}" srcOrd="0" destOrd="0" presId="urn:microsoft.com/office/officeart/2005/8/layout/arrow5"/>
    <dgm:cxn modelId="{920E5772-F5FC-4337-B414-97078D8D3470}" type="presParOf" srcId="{EA4E38E8-F45D-4FDE-B973-BF4E54C08835}" destId="{17D8B311-8328-4D65-9A4C-3F7FA0569893}"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704F0-C2A4-4057-AB1C-993F8F8A47CA}" type="doc">
      <dgm:prSet loTypeId="urn:microsoft.com/office/officeart/2005/8/layout/hProcess10" loCatId="picture" qsTypeId="urn:microsoft.com/office/officeart/2005/8/quickstyle/3d1" qsCatId="3D" csTypeId="urn:microsoft.com/office/officeart/2005/8/colors/accent1_2" csCatId="accent1" phldr="1"/>
      <dgm:spPr/>
    </dgm:pt>
    <dgm:pt modelId="{76FA4F70-5DA0-4311-9A93-5C7223C08210}">
      <dgm:prSet phldrT="[Text]" custT="1"/>
      <dgm:spPr/>
      <dgm:t>
        <a:bodyPr/>
        <a:lstStyle/>
        <a:p>
          <a:r>
            <a:rPr lang="en-US" sz="1400" dirty="0">
              <a:latin typeface="Bahnschrift Condensed" pitchFamily="34" charset="0"/>
            </a:rPr>
            <a:t>Egypt 13.7 </a:t>
          </a:r>
          <a:r>
            <a:rPr lang="en-US" sz="1400" dirty="0" err="1">
              <a:latin typeface="Bahnschrift Condensed" pitchFamily="34" charset="0"/>
            </a:rPr>
            <a:t>billlion</a:t>
          </a:r>
          <a:r>
            <a:rPr lang="en-US" sz="1400" dirty="0">
              <a:latin typeface="Bahnschrift Condensed" pitchFamily="34" charset="0"/>
            </a:rPr>
            <a:t> </a:t>
          </a:r>
          <a:endParaRPr lang="ro-RO" sz="1400" dirty="0">
            <a:latin typeface="Bahnschrift Condensed" pitchFamily="34" charset="0"/>
          </a:endParaRPr>
        </a:p>
      </dgm:t>
    </dgm:pt>
    <dgm:pt modelId="{535799D9-5CA4-4682-B1AE-0D776BDFB036}" type="parTrans" cxnId="{D0D22043-DE79-495A-843F-A65AFCFC2261}">
      <dgm:prSet/>
      <dgm:spPr/>
      <dgm:t>
        <a:bodyPr/>
        <a:lstStyle/>
        <a:p>
          <a:endParaRPr lang="ro-RO" sz="1400">
            <a:latin typeface="Bahnschrift Condensed" pitchFamily="34" charset="0"/>
          </a:endParaRPr>
        </a:p>
      </dgm:t>
    </dgm:pt>
    <dgm:pt modelId="{6FAF5F11-2FB3-4ED3-BC92-34F19B96A12D}" type="sibTrans" cxnId="{D0D22043-DE79-495A-843F-A65AFCFC2261}">
      <dgm:prSet/>
      <dgm:spPr/>
      <dgm:t>
        <a:bodyPr/>
        <a:lstStyle/>
        <a:p>
          <a:endParaRPr lang="ro-RO" sz="1400">
            <a:latin typeface="Bahnschrift Condensed" pitchFamily="34" charset="0"/>
          </a:endParaRPr>
        </a:p>
      </dgm:t>
    </dgm:pt>
    <dgm:pt modelId="{F342ACAF-D353-4D64-B35F-2C16AC2088F0}">
      <dgm:prSet phldrT="[Text]" custT="1"/>
      <dgm:spPr/>
      <dgm:t>
        <a:bodyPr/>
        <a:lstStyle/>
        <a:p>
          <a:r>
            <a:rPr lang="en-US" sz="1400" dirty="0">
              <a:latin typeface="Bahnschrift Condensed" pitchFamily="34" charset="0"/>
            </a:rPr>
            <a:t>Morocco 4.6 billion</a:t>
          </a:r>
          <a:endParaRPr lang="ro-RO" sz="1400" dirty="0">
            <a:latin typeface="Bahnschrift Condensed" pitchFamily="34" charset="0"/>
          </a:endParaRPr>
        </a:p>
      </dgm:t>
    </dgm:pt>
    <dgm:pt modelId="{273C2598-5D28-4ECC-B758-39B1BC47CF0A}" type="parTrans" cxnId="{D557488C-19B3-4E50-8829-5B3F64886E9A}">
      <dgm:prSet/>
      <dgm:spPr/>
      <dgm:t>
        <a:bodyPr/>
        <a:lstStyle/>
        <a:p>
          <a:endParaRPr lang="ro-RO" sz="1400">
            <a:latin typeface="Bahnschrift Condensed" pitchFamily="34" charset="0"/>
          </a:endParaRPr>
        </a:p>
      </dgm:t>
    </dgm:pt>
    <dgm:pt modelId="{8CBFE699-F7F0-49CC-AFCD-3A235A9AEA43}" type="sibTrans" cxnId="{D557488C-19B3-4E50-8829-5B3F64886E9A}">
      <dgm:prSet/>
      <dgm:spPr/>
      <dgm:t>
        <a:bodyPr/>
        <a:lstStyle/>
        <a:p>
          <a:endParaRPr lang="ro-RO" sz="1400">
            <a:latin typeface="Bahnschrift Condensed" pitchFamily="34" charset="0"/>
          </a:endParaRPr>
        </a:p>
      </dgm:t>
    </dgm:pt>
    <dgm:pt modelId="{8CABBE24-D481-4534-B5CD-819D5D251786}">
      <dgm:prSet phldrT="[Text]" custT="1"/>
      <dgm:spPr/>
      <dgm:t>
        <a:bodyPr/>
        <a:lstStyle/>
        <a:p>
          <a:r>
            <a:rPr lang="en-US" sz="1400" dirty="0">
              <a:latin typeface="Bahnschrift Condensed" pitchFamily="34" charset="0"/>
            </a:rPr>
            <a:t>South Africa 4.2 billion</a:t>
          </a:r>
          <a:endParaRPr lang="ro-RO" sz="1400" dirty="0">
            <a:latin typeface="Bahnschrift Condensed" pitchFamily="34" charset="0"/>
          </a:endParaRPr>
        </a:p>
      </dgm:t>
    </dgm:pt>
    <dgm:pt modelId="{6FFA698D-BCB1-4832-BFB0-30D64722B4AD}" type="parTrans" cxnId="{235987FF-B9A0-4C49-B1EE-EBAE7E67EAC8}">
      <dgm:prSet/>
      <dgm:spPr/>
      <dgm:t>
        <a:bodyPr/>
        <a:lstStyle/>
        <a:p>
          <a:endParaRPr lang="ro-RO" sz="1400">
            <a:latin typeface="Bahnschrift Condensed" pitchFamily="34" charset="0"/>
          </a:endParaRPr>
        </a:p>
      </dgm:t>
    </dgm:pt>
    <dgm:pt modelId="{6EAC1164-3084-4599-A4F2-70258444DCDD}" type="sibTrans" cxnId="{235987FF-B9A0-4C49-B1EE-EBAE7E67EAC8}">
      <dgm:prSet/>
      <dgm:spPr/>
      <dgm:t>
        <a:bodyPr/>
        <a:lstStyle/>
        <a:p>
          <a:endParaRPr lang="ro-RO" sz="1400">
            <a:latin typeface="Bahnschrift Condensed" pitchFamily="34" charset="0"/>
          </a:endParaRPr>
        </a:p>
      </dgm:t>
    </dgm:pt>
    <dgm:pt modelId="{1D9BE7AE-9507-45B0-B9E6-F2D27A1A8EC0}" type="pres">
      <dgm:prSet presAssocID="{8B8704F0-C2A4-4057-AB1C-993F8F8A47CA}" presName="Name0" presStyleCnt="0">
        <dgm:presLayoutVars>
          <dgm:dir/>
          <dgm:resizeHandles val="exact"/>
        </dgm:presLayoutVars>
      </dgm:prSet>
      <dgm:spPr/>
    </dgm:pt>
    <dgm:pt modelId="{EE574A53-AAC7-47C7-BF3D-5D0F8DE42967}" type="pres">
      <dgm:prSet presAssocID="{76FA4F70-5DA0-4311-9A93-5C7223C08210}" presName="composite" presStyleCnt="0"/>
      <dgm:spPr/>
    </dgm:pt>
    <dgm:pt modelId="{8B407EF0-4FE9-48FC-8A7E-89344F0B4B30}" type="pres">
      <dgm:prSet presAssocID="{76FA4F70-5DA0-4311-9A93-5C7223C08210}" presName="imagSh" presStyleLbl="bgImgPlace1" presStyleIdx="0" presStyleCnt="3"/>
      <dgm:spPr/>
    </dgm:pt>
    <dgm:pt modelId="{3364ECA8-EF99-41E8-A5FF-9B7A991C139E}" type="pres">
      <dgm:prSet presAssocID="{76FA4F70-5DA0-4311-9A93-5C7223C08210}" presName="txNode" presStyleLbl="node1" presStyleIdx="0" presStyleCnt="3">
        <dgm:presLayoutVars>
          <dgm:bulletEnabled val="1"/>
        </dgm:presLayoutVars>
      </dgm:prSet>
      <dgm:spPr/>
    </dgm:pt>
    <dgm:pt modelId="{C63D1B7B-CE5E-43C7-8C64-1A78DD644AE7}" type="pres">
      <dgm:prSet presAssocID="{6FAF5F11-2FB3-4ED3-BC92-34F19B96A12D}" presName="sibTrans" presStyleLbl="sibTrans2D1" presStyleIdx="0" presStyleCnt="2"/>
      <dgm:spPr/>
    </dgm:pt>
    <dgm:pt modelId="{009B7333-5092-442A-9084-2579DCF9B2FE}" type="pres">
      <dgm:prSet presAssocID="{6FAF5F11-2FB3-4ED3-BC92-34F19B96A12D}" presName="connTx" presStyleLbl="sibTrans2D1" presStyleIdx="0" presStyleCnt="2"/>
      <dgm:spPr/>
    </dgm:pt>
    <dgm:pt modelId="{022221D1-BB2A-4B11-8F52-434E5ACB1A26}" type="pres">
      <dgm:prSet presAssocID="{F342ACAF-D353-4D64-B35F-2C16AC2088F0}" presName="composite" presStyleCnt="0"/>
      <dgm:spPr/>
    </dgm:pt>
    <dgm:pt modelId="{84AFF15C-B08B-420F-B81F-10DCE539A807}" type="pres">
      <dgm:prSet presAssocID="{F342ACAF-D353-4D64-B35F-2C16AC2088F0}" presName="imagSh" presStyleLbl="bgImgPlace1" presStyleIdx="1" presStyleCnt="3"/>
      <dgm:spPr/>
    </dgm:pt>
    <dgm:pt modelId="{4A6DA350-B088-4604-8F80-779D6323E077}" type="pres">
      <dgm:prSet presAssocID="{F342ACAF-D353-4D64-B35F-2C16AC2088F0}" presName="txNode" presStyleLbl="node1" presStyleIdx="1" presStyleCnt="3">
        <dgm:presLayoutVars>
          <dgm:bulletEnabled val="1"/>
        </dgm:presLayoutVars>
      </dgm:prSet>
      <dgm:spPr/>
    </dgm:pt>
    <dgm:pt modelId="{76B845F9-5CA6-49E5-90CA-CA61F438E95F}" type="pres">
      <dgm:prSet presAssocID="{8CBFE699-F7F0-49CC-AFCD-3A235A9AEA43}" presName="sibTrans" presStyleLbl="sibTrans2D1" presStyleIdx="1" presStyleCnt="2"/>
      <dgm:spPr/>
    </dgm:pt>
    <dgm:pt modelId="{061D4FF4-B449-4D41-9C35-527453EA1897}" type="pres">
      <dgm:prSet presAssocID="{8CBFE699-F7F0-49CC-AFCD-3A235A9AEA43}" presName="connTx" presStyleLbl="sibTrans2D1" presStyleIdx="1" presStyleCnt="2"/>
      <dgm:spPr/>
    </dgm:pt>
    <dgm:pt modelId="{3059400B-E12C-4DB6-855E-6E5EDF0745BC}" type="pres">
      <dgm:prSet presAssocID="{8CABBE24-D481-4534-B5CD-819D5D251786}" presName="composite" presStyleCnt="0"/>
      <dgm:spPr/>
    </dgm:pt>
    <dgm:pt modelId="{7193C064-8954-45EE-A3C4-D73DB85F884B}" type="pres">
      <dgm:prSet presAssocID="{8CABBE24-D481-4534-B5CD-819D5D251786}" presName="imagSh" presStyleLbl="bgImgPlace1" presStyleIdx="2" presStyleCnt="3"/>
      <dgm:spPr/>
    </dgm:pt>
    <dgm:pt modelId="{8382C3C0-8450-491F-AE9A-7BF1CF9369E7}" type="pres">
      <dgm:prSet presAssocID="{8CABBE24-D481-4534-B5CD-819D5D251786}" presName="txNode" presStyleLbl="node1" presStyleIdx="2" presStyleCnt="3">
        <dgm:presLayoutVars>
          <dgm:bulletEnabled val="1"/>
        </dgm:presLayoutVars>
      </dgm:prSet>
      <dgm:spPr/>
    </dgm:pt>
  </dgm:ptLst>
  <dgm:cxnLst>
    <dgm:cxn modelId="{2720A70F-2A6E-403A-819F-6B534FC753A6}" type="presOf" srcId="{8B8704F0-C2A4-4057-AB1C-993F8F8A47CA}" destId="{1D9BE7AE-9507-45B0-B9E6-F2D27A1A8EC0}" srcOrd="0" destOrd="0" presId="urn:microsoft.com/office/officeart/2005/8/layout/hProcess10"/>
    <dgm:cxn modelId="{D0D22043-DE79-495A-843F-A65AFCFC2261}" srcId="{8B8704F0-C2A4-4057-AB1C-993F8F8A47CA}" destId="{76FA4F70-5DA0-4311-9A93-5C7223C08210}" srcOrd="0" destOrd="0" parTransId="{535799D9-5CA4-4682-B1AE-0D776BDFB036}" sibTransId="{6FAF5F11-2FB3-4ED3-BC92-34F19B96A12D}"/>
    <dgm:cxn modelId="{D557488C-19B3-4E50-8829-5B3F64886E9A}" srcId="{8B8704F0-C2A4-4057-AB1C-993F8F8A47CA}" destId="{F342ACAF-D353-4D64-B35F-2C16AC2088F0}" srcOrd="1" destOrd="0" parTransId="{273C2598-5D28-4ECC-B758-39B1BC47CF0A}" sibTransId="{8CBFE699-F7F0-49CC-AFCD-3A235A9AEA43}"/>
    <dgm:cxn modelId="{440F9B95-5FB2-41C9-9F0F-BD3BE907908F}" type="presOf" srcId="{8CABBE24-D481-4534-B5CD-819D5D251786}" destId="{8382C3C0-8450-491F-AE9A-7BF1CF9369E7}" srcOrd="0" destOrd="0" presId="urn:microsoft.com/office/officeart/2005/8/layout/hProcess10"/>
    <dgm:cxn modelId="{F6A2EDA1-F7C4-4E04-8A3A-B5CA3AECB138}" type="presOf" srcId="{8CBFE699-F7F0-49CC-AFCD-3A235A9AEA43}" destId="{061D4FF4-B449-4D41-9C35-527453EA1897}" srcOrd="1" destOrd="0" presId="urn:microsoft.com/office/officeart/2005/8/layout/hProcess10"/>
    <dgm:cxn modelId="{3D79F3A5-92C8-4735-8762-17BFBDC0C3D2}" type="presOf" srcId="{6FAF5F11-2FB3-4ED3-BC92-34F19B96A12D}" destId="{C63D1B7B-CE5E-43C7-8C64-1A78DD644AE7}" srcOrd="0" destOrd="0" presId="urn:microsoft.com/office/officeart/2005/8/layout/hProcess10"/>
    <dgm:cxn modelId="{4E92A2A8-FE7A-45FA-9F56-3F915BE514AE}" type="presOf" srcId="{6FAF5F11-2FB3-4ED3-BC92-34F19B96A12D}" destId="{009B7333-5092-442A-9084-2579DCF9B2FE}" srcOrd="1" destOrd="0" presId="urn:microsoft.com/office/officeart/2005/8/layout/hProcess10"/>
    <dgm:cxn modelId="{7155AFAC-A2C1-480D-ACC2-98A980749991}" type="presOf" srcId="{F342ACAF-D353-4D64-B35F-2C16AC2088F0}" destId="{4A6DA350-B088-4604-8F80-779D6323E077}" srcOrd="0" destOrd="0" presId="urn:microsoft.com/office/officeart/2005/8/layout/hProcess10"/>
    <dgm:cxn modelId="{AFDB4DAE-41FB-4096-A135-224E2B7357E1}" type="presOf" srcId="{76FA4F70-5DA0-4311-9A93-5C7223C08210}" destId="{3364ECA8-EF99-41E8-A5FF-9B7A991C139E}" srcOrd="0" destOrd="0" presId="urn:microsoft.com/office/officeart/2005/8/layout/hProcess10"/>
    <dgm:cxn modelId="{DFBE91C2-94EC-4A68-91A3-28D8C69780A8}" type="presOf" srcId="{8CBFE699-F7F0-49CC-AFCD-3A235A9AEA43}" destId="{76B845F9-5CA6-49E5-90CA-CA61F438E95F}" srcOrd="0" destOrd="0" presId="urn:microsoft.com/office/officeart/2005/8/layout/hProcess10"/>
    <dgm:cxn modelId="{235987FF-B9A0-4C49-B1EE-EBAE7E67EAC8}" srcId="{8B8704F0-C2A4-4057-AB1C-993F8F8A47CA}" destId="{8CABBE24-D481-4534-B5CD-819D5D251786}" srcOrd="2" destOrd="0" parTransId="{6FFA698D-BCB1-4832-BFB0-30D64722B4AD}" sibTransId="{6EAC1164-3084-4599-A4F2-70258444DCDD}"/>
    <dgm:cxn modelId="{7E014F02-E28E-40DB-947C-9F4F22A4E5DA}" type="presParOf" srcId="{1D9BE7AE-9507-45B0-B9E6-F2D27A1A8EC0}" destId="{EE574A53-AAC7-47C7-BF3D-5D0F8DE42967}" srcOrd="0" destOrd="0" presId="urn:microsoft.com/office/officeart/2005/8/layout/hProcess10"/>
    <dgm:cxn modelId="{45069675-B049-487B-AFB0-28D0101D6D09}" type="presParOf" srcId="{EE574A53-AAC7-47C7-BF3D-5D0F8DE42967}" destId="{8B407EF0-4FE9-48FC-8A7E-89344F0B4B30}" srcOrd="0" destOrd="0" presId="urn:microsoft.com/office/officeart/2005/8/layout/hProcess10"/>
    <dgm:cxn modelId="{076AEBEA-9DA2-4C59-901D-AA2DA1E9EA87}" type="presParOf" srcId="{EE574A53-AAC7-47C7-BF3D-5D0F8DE42967}" destId="{3364ECA8-EF99-41E8-A5FF-9B7A991C139E}" srcOrd="1" destOrd="0" presId="urn:microsoft.com/office/officeart/2005/8/layout/hProcess10"/>
    <dgm:cxn modelId="{49DA6D5A-DE52-453B-93BA-133023C9AFE6}" type="presParOf" srcId="{1D9BE7AE-9507-45B0-B9E6-F2D27A1A8EC0}" destId="{C63D1B7B-CE5E-43C7-8C64-1A78DD644AE7}" srcOrd="1" destOrd="0" presId="urn:microsoft.com/office/officeart/2005/8/layout/hProcess10"/>
    <dgm:cxn modelId="{6377D395-ECBF-4CB6-A280-C297BFC7799A}" type="presParOf" srcId="{C63D1B7B-CE5E-43C7-8C64-1A78DD644AE7}" destId="{009B7333-5092-442A-9084-2579DCF9B2FE}" srcOrd="0" destOrd="0" presId="urn:microsoft.com/office/officeart/2005/8/layout/hProcess10"/>
    <dgm:cxn modelId="{E1FA86EE-CC4F-4A14-B790-FCAC03BBDE7F}" type="presParOf" srcId="{1D9BE7AE-9507-45B0-B9E6-F2D27A1A8EC0}" destId="{022221D1-BB2A-4B11-8F52-434E5ACB1A26}" srcOrd="2" destOrd="0" presId="urn:microsoft.com/office/officeart/2005/8/layout/hProcess10"/>
    <dgm:cxn modelId="{9FC44B21-F001-46E9-9D3B-2597105D36FF}" type="presParOf" srcId="{022221D1-BB2A-4B11-8F52-434E5ACB1A26}" destId="{84AFF15C-B08B-420F-B81F-10DCE539A807}" srcOrd="0" destOrd="0" presId="urn:microsoft.com/office/officeart/2005/8/layout/hProcess10"/>
    <dgm:cxn modelId="{269EB0E4-9576-40F0-9DB2-879AD30EDD9A}" type="presParOf" srcId="{022221D1-BB2A-4B11-8F52-434E5ACB1A26}" destId="{4A6DA350-B088-4604-8F80-779D6323E077}" srcOrd="1" destOrd="0" presId="urn:microsoft.com/office/officeart/2005/8/layout/hProcess10"/>
    <dgm:cxn modelId="{F08C9C49-0800-42C3-A0E5-1370FABC6F86}" type="presParOf" srcId="{1D9BE7AE-9507-45B0-B9E6-F2D27A1A8EC0}" destId="{76B845F9-5CA6-49E5-90CA-CA61F438E95F}" srcOrd="3" destOrd="0" presId="urn:microsoft.com/office/officeart/2005/8/layout/hProcess10"/>
    <dgm:cxn modelId="{E6D9A832-E0DF-437E-BBB5-541887E7230F}" type="presParOf" srcId="{76B845F9-5CA6-49E5-90CA-CA61F438E95F}" destId="{061D4FF4-B449-4D41-9C35-527453EA1897}" srcOrd="0" destOrd="0" presId="urn:microsoft.com/office/officeart/2005/8/layout/hProcess10"/>
    <dgm:cxn modelId="{C62F4D70-1EE9-436F-9C67-FA67BAC00501}" type="presParOf" srcId="{1D9BE7AE-9507-45B0-B9E6-F2D27A1A8EC0}" destId="{3059400B-E12C-4DB6-855E-6E5EDF0745BC}" srcOrd="4" destOrd="0" presId="urn:microsoft.com/office/officeart/2005/8/layout/hProcess10"/>
    <dgm:cxn modelId="{08F25B41-84A1-4BC3-9090-C5BE2790DFCB}" type="presParOf" srcId="{3059400B-E12C-4DB6-855E-6E5EDF0745BC}" destId="{7193C064-8954-45EE-A3C4-D73DB85F884B}" srcOrd="0" destOrd="0" presId="urn:microsoft.com/office/officeart/2005/8/layout/hProcess10"/>
    <dgm:cxn modelId="{79E2774D-1B1D-41F7-8E26-A62930424A47}" type="presParOf" srcId="{3059400B-E12C-4DB6-855E-6E5EDF0745BC}" destId="{8382C3C0-8450-491F-AE9A-7BF1CF9369E7}"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BE964-38D4-427B-A052-84EC6E53A39F}" type="doc">
      <dgm:prSet loTypeId="urn:microsoft.com/office/officeart/2008/layout/AccentedPicture" loCatId="picture" qsTypeId="urn:microsoft.com/office/officeart/2005/8/quickstyle/3d3" qsCatId="3D" csTypeId="urn:microsoft.com/office/officeart/2005/8/colors/accent0_2" csCatId="mainScheme" phldr="1"/>
      <dgm:spPr/>
      <dgm:t>
        <a:bodyPr/>
        <a:lstStyle/>
        <a:p>
          <a:endParaRPr lang="ro-RO"/>
        </a:p>
      </dgm:t>
    </dgm:pt>
    <dgm:pt modelId="{2562B179-0606-45B9-A141-8A5CF92AE968}">
      <dgm:prSet phldrT="[Text]"/>
      <dgm:spPr/>
      <dgm:t>
        <a:bodyPr/>
        <a:lstStyle/>
        <a:p>
          <a:r>
            <a:rPr lang="en-US" dirty="0"/>
            <a:t>Morocco</a:t>
          </a:r>
          <a:endParaRPr lang="ro-RO" dirty="0"/>
        </a:p>
      </dgm:t>
    </dgm:pt>
    <dgm:pt modelId="{74274689-10B2-4EFB-92A6-35CC6FD55563}" type="parTrans" cxnId="{108AC75A-FB77-43CC-95E5-34A95CEACF91}">
      <dgm:prSet/>
      <dgm:spPr/>
      <dgm:t>
        <a:bodyPr/>
        <a:lstStyle/>
        <a:p>
          <a:endParaRPr lang="ro-RO"/>
        </a:p>
      </dgm:t>
    </dgm:pt>
    <dgm:pt modelId="{EAEA350E-D7FD-4D0F-8015-6BFBFB947C15}" type="sibTrans" cxnId="{108AC75A-FB77-43CC-95E5-34A95CEACF91}">
      <dgm:prSet/>
      <dgm:spPr/>
      <dgm:t>
        <a:bodyPr/>
        <a:lstStyle/>
        <a:p>
          <a:endParaRPr lang="ro-RO"/>
        </a:p>
      </dgm:t>
    </dgm:pt>
    <dgm:pt modelId="{5590F090-FE8C-42BD-A9CE-5AD2CD6B9F85}">
      <dgm:prSet phldrT="[Text]" custT="1"/>
      <dgm:spPr/>
      <dgm:t>
        <a:bodyPr/>
        <a:lstStyle/>
        <a:p>
          <a:r>
            <a:rPr lang="en-US" sz="1100" dirty="0">
              <a:latin typeface="Arial Rounded MT Bold" pitchFamily="34" charset="0"/>
            </a:rPr>
            <a:t>The income tax 10%-38%</a:t>
          </a:r>
          <a:endParaRPr lang="ro-RO" sz="1100" dirty="0">
            <a:latin typeface="Arial Rounded MT Bold" pitchFamily="34" charset="0"/>
          </a:endParaRPr>
        </a:p>
      </dgm:t>
    </dgm:pt>
    <dgm:pt modelId="{75FA3ECB-8089-4324-8CB0-5CD15EC94189}" type="parTrans" cxnId="{9939C46B-39A7-4F71-B095-45FFD126D4AE}">
      <dgm:prSet/>
      <dgm:spPr/>
      <dgm:t>
        <a:bodyPr/>
        <a:lstStyle/>
        <a:p>
          <a:endParaRPr lang="ro-RO"/>
        </a:p>
      </dgm:t>
    </dgm:pt>
    <dgm:pt modelId="{967CDFED-424D-4746-8A95-8F2269064373}" type="sibTrans" cxnId="{9939C46B-39A7-4F71-B095-45FFD126D4AE}">
      <dgm:prSet/>
      <dgm:spPr/>
      <dgm:t>
        <a:bodyPr/>
        <a:lstStyle/>
        <a:p>
          <a:endParaRPr lang="ro-RO"/>
        </a:p>
      </dgm:t>
    </dgm:pt>
    <dgm:pt modelId="{03FD6455-97B0-4F39-B0A7-D9772C8170D5}">
      <dgm:prSet phldrT="[Text]" custT="1"/>
      <dgm:spPr/>
      <dgm:t>
        <a:bodyPr/>
        <a:lstStyle/>
        <a:p>
          <a:r>
            <a:rPr lang="en-US" sz="1100" dirty="0">
              <a:latin typeface="Arial Rounded MT Bold" pitchFamily="34" charset="0"/>
            </a:rPr>
            <a:t>Value Added Tax 20%</a:t>
          </a:r>
          <a:endParaRPr lang="ro-RO" sz="1100" dirty="0">
            <a:latin typeface="Arial Rounded MT Bold" pitchFamily="34" charset="0"/>
          </a:endParaRPr>
        </a:p>
      </dgm:t>
    </dgm:pt>
    <dgm:pt modelId="{E4F315FD-DAD5-4C79-AAC6-B22A4858E1CA}" type="parTrans" cxnId="{43EE0B1C-F9C6-4187-9F8E-510131B4E3B5}">
      <dgm:prSet/>
      <dgm:spPr/>
      <dgm:t>
        <a:bodyPr/>
        <a:lstStyle/>
        <a:p>
          <a:endParaRPr lang="ro-RO"/>
        </a:p>
      </dgm:t>
    </dgm:pt>
    <dgm:pt modelId="{7D5E76EE-D323-41D6-A7BA-EFA0AD020977}" type="sibTrans" cxnId="{43EE0B1C-F9C6-4187-9F8E-510131B4E3B5}">
      <dgm:prSet/>
      <dgm:spPr/>
      <dgm:t>
        <a:bodyPr/>
        <a:lstStyle/>
        <a:p>
          <a:endParaRPr lang="ro-RO"/>
        </a:p>
      </dgm:t>
    </dgm:pt>
    <dgm:pt modelId="{9411AEF7-5DE8-4D2A-A500-0F8B284A6E89}" type="pres">
      <dgm:prSet presAssocID="{33CBE964-38D4-427B-A052-84EC6E53A39F}" presName="Name0" presStyleCnt="0">
        <dgm:presLayoutVars>
          <dgm:dir/>
        </dgm:presLayoutVars>
      </dgm:prSet>
      <dgm:spPr/>
    </dgm:pt>
    <dgm:pt modelId="{2E53D2A5-D96C-487C-96A1-0B169429B297}" type="pres">
      <dgm:prSet presAssocID="{EAEA350E-D7FD-4D0F-8015-6BFBFB947C15}" presName="picture_1" presStyleLbl="bgImgPlace1" presStyleIdx="0" presStyleCnt="1"/>
      <dgm:spPr/>
    </dgm:pt>
    <dgm:pt modelId="{D7E65FAB-501A-4C80-A83E-595B99B5F369}" type="pres">
      <dgm:prSet presAssocID="{2562B179-0606-45B9-A141-8A5CF92AE968}" presName="text_1" presStyleLbl="node1" presStyleIdx="0" presStyleCnt="0">
        <dgm:presLayoutVars>
          <dgm:bulletEnabled val="1"/>
        </dgm:presLayoutVars>
      </dgm:prSet>
      <dgm:spPr/>
    </dgm:pt>
    <dgm:pt modelId="{2634ABD8-2F15-4E36-B9B6-414BD93D913E}" type="pres">
      <dgm:prSet presAssocID="{33CBE964-38D4-427B-A052-84EC6E53A39F}" presName="linV" presStyleCnt="0"/>
      <dgm:spPr/>
    </dgm:pt>
    <dgm:pt modelId="{ED758F28-74B0-47F3-B9EB-042E5BD8FAE3}" type="pres">
      <dgm:prSet presAssocID="{5590F090-FE8C-42BD-A9CE-5AD2CD6B9F85}" presName="pair" presStyleCnt="0"/>
      <dgm:spPr/>
    </dgm:pt>
    <dgm:pt modelId="{2B2DCE56-E433-440B-A925-0174101E27F6}" type="pres">
      <dgm:prSet presAssocID="{5590F090-FE8C-42BD-A9CE-5AD2CD6B9F85}" presName="spaceH" presStyleLbl="node1" presStyleIdx="0" presStyleCnt="0"/>
      <dgm:spPr/>
    </dgm:pt>
    <dgm:pt modelId="{8CB16539-21C2-4050-8937-98E6FABC1DF1}" type="pres">
      <dgm:prSet presAssocID="{5590F090-FE8C-42BD-A9CE-5AD2CD6B9F85}" presName="desPictures" presStyleLbl="alignImgPlace1" presStyleIdx="0" presStyleCnt="2"/>
      <dgm:spPr/>
    </dgm:pt>
    <dgm:pt modelId="{3B8A10E0-41D7-4EAA-B780-8869076652C5}" type="pres">
      <dgm:prSet presAssocID="{5590F090-FE8C-42BD-A9CE-5AD2CD6B9F85}" presName="desTextWrapper" presStyleCnt="0"/>
      <dgm:spPr/>
    </dgm:pt>
    <dgm:pt modelId="{43FF8F93-A6CF-422C-9638-F261E8D53F5D}" type="pres">
      <dgm:prSet presAssocID="{5590F090-FE8C-42BD-A9CE-5AD2CD6B9F85}" presName="desText" presStyleLbl="revTx" presStyleIdx="0" presStyleCnt="2">
        <dgm:presLayoutVars>
          <dgm:bulletEnabled val="1"/>
        </dgm:presLayoutVars>
      </dgm:prSet>
      <dgm:spPr/>
    </dgm:pt>
    <dgm:pt modelId="{2DDAB9B8-8638-4F2C-A49C-DDD2B54FF4DA}" type="pres">
      <dgm:prSet presAssocID="{967CDFED-424D-4746-8A95-8F2269064373}" presName="spaceV" presStyleCnt="0"/>
      <dgm:spPr/>
    </dgm:pt>
    <dgm:pt modelId="{B72F441D-6B33-4C12-ABF1-0FC71B462D83}" type="pres">
      <dgm:prSet presAssocID="{03FD6455-97B0-4F39-B0A7-D9772C8170D5}" presName="pair" presStyleCnt="0"/>
      <dgm:spPr/>
    </dgm:pt>
    <dgm:pt modelId="{72575B69-7354-41AD-BA40-8A169BDDE24A}" type="pres">
      <dgm:prSet presAssocID="{03FD6455-97B0-4F39-B0A7-D9772C8170D5}" presName="spaceH" presStyleLbl="node1" presStyleIdx="0" presStyleCnt="0"/>
      <dgm:spPr/>
    </dgm:pt>
    <dgm:pt modelId="{66E8052D-8188-43EE-8B24-587ACE0056B8}" type="pres">
      <dgm:prSet presAssocID="{03FD6455-97B0-4F39-B0A7-D9772C8170D5}" presName="desPictures" presStyleLbl="alignImgPlace1" presStyleIdx="1" presStyleCnt="2"/>
      <dgm:spPr/>
    </dgm:pt>
    <dgm:pt modelId="{32FFB52C-D924-47B3-862F-6BE865991EA4}" type="pres">
      <dgm:prSet presAssocID="{03FD6455-97B0-4F39-B0A7-D9772C8170D5}" presName="desTextWrapper" presStyleCnt="0"/>
      <dgm:spPr/>
    </dgm:pt>
    <dgm:pt modelId="{4E34DFB6-C087-4B31-A1B1-548CFD9A8543}" type="pres">
      <dgm:prSet presAssocID="{03FD6455-97B0-4F39-B0A7-D9772C8170D5}" presName="desText" presStyleLbl="revTx" presStyleIdx="1" presStyleCnt="2">
        <dgm:presLayoutVars>
          <dgm:bulletEnabled val="1"/>
        </dgm:presLayoutVars>
      </dgm:prSet>
      <dgm:spPr/>
    </dgm:pt>
    <dgm:pt modelId="{47230181-7DE9-4B22-AE51-BE7F30FFABB4}" type="pres">
      <dgm:prSet presAssocID="{33CBE964-38D4-427B-A052-84EC6E53A39F}" presName="maxNode" presStyleCnt="0"/>
      <dgm:spPr/>
    </dgm:pt>
    <dgm:pt modelId="{E870F0CD-5100-4A25-B78D-4B65994B7BB8}" type="pres">
      <dgm:prSet presAssocID="{33CBE964-38D4-427B-A052-84EC6E53A39F}" presName="Name33" presStyleCnt="0"/>
      <dgm:spPr/>
    </dgm:pt>
  </dgm:ptLst>
  <dgm:cxnLst>
    <dgm:cxn modelId="{43EE0B1C-F9C6-4187-9F8E-510131B4E3B5}" srcId="{33CBE964-38D4-427B-A052-84EC6E53A39F}" destId="{03FD6455-97B0-4F39-B0A7-D9772C8170D5}" srcOrd="2" destOrd="0" parTransId="{E4F315FD-DAD5-4C79-AAC6-B22A4858E1CA}" sibTransId="{7D5E76EE-D323-41D6-A7BA-EFA0AD020977}"/>
    <dgm:cxn modelId="{F54C5161-E7B1-4EEF-B727-9EDAD846E510}" type="presOf" srcId="{EAEA350E-D7FD-4D0F-8015-6BFBFB947C15}" destId="{2E53D2A5-D96C-487C-96A1-0B169429B297}" srcOrd="0" destOrd="0" presId="urn:microsoft.com/office/officeart/2008/layout/AccentedPicture"/>
    <dgm:cxn modelId="{2D8DEC46-4503-4180-8609-ABC4D36EEF7C}" type="presOf" srcId="{5590F090-FE8C-42BD-A9CE-5AD2CD6B9F85}" destId="{43FF8F93-A6CF-422C-9638-F261E8D53F5D}" srcOrd="0" destOrd="0" presId="urn:microsoft.com/office/officeart/2008/layout/AccentedPicture"/>
    <dgm:cxn modelId="{9939C46B-39A7-4F71-B095-45FFD126D4AE}" srcId="{33CBE964-38D4-427B-A052-84EC6E53A39F}" destId="{5590F090-FE8C-42BD-A9CE-5AD2CD6B9F85}" srcOrd="1" destOrd="0" parTransId="{75FA3ECB-8089-4324-8CB0-5CD15EC94189}" sibTransId="{967CDFED-424D-4746-8A95-8F2269064373}"/>
    <dgm:cxn modelId="{918BE44D-5DEC-4C14-B25C-E3D199958E3E}" type="presOf" srcId="{33CBE964-38D4-427B-A052-84EC6E53A39F}" destId="{9411AEF7-5DE8-4D2A-A500-0F8B284A6E89}" srcOrd="0" destOrd="0" presId="urn:microsoft.com/office/officeart/2008/layout/AccentedPicture"/>
    <dgm:cxn modelId="{108AC75A-FB77-43CC-95E5-34A95CEACF91}" srcId="{33CBE964-38D4-427B-A052-84EC6E53A39F}" destId="{2562B179-0606-45B9-A141-8A5CF92AE968}" srcOrd="0" destOrd="0" parTransId="{74274689-10B2-4EFB-92A6-35CC6FD55563}" sibTransId="{EAEA350E-D7FD-4D0F-8015-6BFBFB947C15}"/>
    <dgm:cxn modelId="{7F9D07AB-27C8-44F2-9811-D3C821A519CF}" type="presOf" srcId="{2562B179-0606-45B9-A141-8A5CF92AE968}" destId="{D7E65FAB-501A-4C80-A83E-595B99B5F369}" srcOrd="0" destOrd="0" presId="urn:microsoft.com/office/officeart/2008/layout/AccentedPicture"/>
    <dgm:cxn modelId="{A0CB8BF5-5F76-485E-97A9-805C1B6EF2D7}" type="presOf" srcId="{03FD6455-97B0-4F39-B0A7-D9772C8170D5}" destId="{4E34DFB6-C087-4B31-A1B1-548CFD9A8543}" srcOrd="0" destOrd="0" presId="urn:microsoft.com/office/officeart/2008/layout/AccentedPicture"/>
    <dgm:cxn modelId="{C114D7BE-E624-497A-BEDB-9F7DEBFBC3E9}" type="presParOf" srcId="{9411AEF7-5DE8-4D2A-A500-0F8B284A6E89}" destId="{2E53D2A5-D96C-487C-96A1-0B169429B297}" srcOrd="0" destOrd="0" presId="urn:microsoft.com/office/officeart/2008/layout/AccentedPicture"/>
    <dgm:cxn modelId="{25F92FD2-04AB-4332-9E78-324E0B36C6A6}" type="presParOf" srcId="{9411AEF7-5DE8-4D2A-A500-0F8B284A6E89}" destId="{D7E65FAB-501A-4C80-A83E-595B99B5F369}" srcOrd="1" destOrd="0" presId="urn:microsoft.com/office/officeart/2008/layout/AccentedPicture"/>
    <dgm:cxn modelId="{CBA31A3A-356E-4B9C-8A88-3F51916767BB}" type="presParOf" srcId="{9411AEF7-5DE8-4D2A-A500-0F8B284A6E89}" destId="{2634ABD8-2F15-4E36-B9B6-414BD93D913E}" srcOrd="2" destOrd="0" presId="urn:microsoft.com/office/officeart/2008/layout/AccentedPicture"/>
    <dgm:cxn modelId="{8ED8722D-9FAF-41CC-A591-8A68D31EA4AD}" type="presParOf" srcId="{2634ABD8-2F15-4E36-B9B6-414BD93D913E}" destId="{ED758F28-74B0-47F3-B9EB-042E5BD8FAE3}" srcOrd="0" destOrd="0" presId="urn:microsoft.com/office/officeart/2008/layout/AccentedPicture"/>
    <dgm:cxn modelId="{38817078-BCCC-4F76-8B59-BC31482C4B44}" type="presParOf" srcId="{ED758F28-74B0-47F3-B9EB-042E5BD8FAE3}" destId="{2B2DCE56-E433-440B-A925-0174101E27F6}" srcOrd="0" destOrd="0" presId="urn:microsoft.com/office/officeart/2008/layout/AccentedPicture"/>
    <dgm:cxn modelId="{28071A30-751E-4540-AA24-FE2AA1983752}" type="presParOf" srcId="{ED758F28-74B0-47F3-B9EB-042E5BD8FAE3}" destId="{8CB16539-21C2-4050-8937-98E6FABC1DF1}" srcOrd="1" destOrd="0" presId="urn:microsoft.com/office/officeart/2008/layout/AccentedPicture"/>
    <dgm:cxn modelId="{9BD917BB-F394-4E1B-B943-8BF01182E0C2}" type="presParOf" srcId="{ED758F28-74B0-47F3-B9EB-042E5BD8FAE3}" destId="{3B8A10E0-41D7-4EAA-B780-8869076652C5}" srcOrd="2" destOrd="0" presId="urn:microsoft.com/office/officeart/2008/layout/AccentedPicture"/>
    <dgm:cxn modelId="{6AE9A344-C1EB-4F27-A333-9B3C15819927}" type="presParOf" srcId="{3B8A10E0-41D7-4EAA-B780-8869076652C5}" destId="{43FF8F93-A6CF-422C-9638-F261E8D53F5D}" srcOrd="0" destOrd="0" presId="urn:microsoft.com/office/officeart/2008/layout/AccentedPicture"/>
    <dgm:cxn modelId="{4DD64E05-A94F-4E43-BA68-DD1028537117}" type="presParOf" srcId="{2634ABD8-2F15-4E36-B9B6-414BD93D913E}" destId="{2DDAB9B8-8638-4F2C-A49C-DDD2B54FF4DA}" srcOrd="1" destOrd="0" presId="urn:microsoft.com/office/officeart/2008/layout/AccentedPicture"/>
    <dgm:cxn modelId="{1019C069-34E3-4403-B200-11AE0144DB6D}" type="presParOf" srcId="{2634ABD8-2F15-4E36-B9B6-414BD93D913E}" destId="{B72F441D-6B33-4C12-ABF1-0FC71B462D83}" srcOrd="2" destOrd="0" presId="urn:microsoft.com/office/officeart/2008/layout/AccentedPicture"/>
    <dgm:cxn modelId="{9678015E-0976-4337-8FC4-D01D6BD78349}" type="presParOf" srcId="{B72F441D-6B33-4C12-ABF1-0FC71B462D83}" destId="{72575B69-7354-41AD-BA40-8A169BDDE24A}" srcOrd="0" destOrd="0" presId="urn:microsoft.com/office/officeart/2008/layout/AccentedPicture"/>
    <dgm:cxn modelId="{FA18A05A-5C84-4C3B-808B-452DAB381C1C}" type="presParOf" srcId="{B72F441D-6B33-4C12-ABF1-0FC71B462D83}" destId="{66E8052D-8188-43EE-8B24-587ACE0056B8}" srcOrd="1" destOrd="0" presId="urn:microsoft.com/office/officeart/2008/layout/AccentedPicture"/>
    <dgm:cxn modelId="{0CC6F4F6-40E9-484C-ACDB-1D1A7C6A7895}" type="presParOf" srcId="{B72F441D-6B33-4C12-ABF1-0FC71B462D83}" destId="{32FFB52C-D924-47B3-862F-6BE865991EA4}" srcOrd="2" destOrd="0" presId="urn:microsoft.com/office/officeart/2008/layout/AccentedPicture"/>
    <dgm:cxn modelId="{4D289EAD-B2C3-46D1-80C6-DE33919EE324}" type="presParOf" srcId="{32FFB52C-D924-47B3-862F-6BE865991EA4}" destId="{4E34DFB6-C087-4B31-A1B1-548CFD9A8543}" srcOrd="0" destOrd="0" presId="urn:microsoft.com/office/officeart/2008/layout/AccentedPicture"/>
    <dgm:cxn modelId="{04EB6682-24BA-4438-AEA3-7CE18D97B45C}" type="presParOf" srcId="{9411AEF7-5DE8-4D2A-A500-0F8B284A6E89}" destId="{47230181-7DE9-4B22-AE51-BE7F30FFABB4}" srcOrd="3" destOrd="0" presId="urn:microsoft.com/office/officeart/2008/layout/AccentedPicture"/>
    <dgm:cxn modelId="{B3CB76DB-3AD4-4A1A-BCBA-B62051153112}" type="presParOf" srcId="{47230181-7DE9-4B22-AE51-BE7F30FFABB4}" destId="{E870F0CD-5100-4A25-B78D-4B65994B7BB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253F9B-1971-457C-A29F-3004E3BE2B1D}" type="doc">
      <dgm:prSet loTypeId="urn:microsoft.com/office/officeart/2008/layout/AccentedPicture" loCatId="picture" qsTypeId="urn:microsoft.com/office/officeart/2005/8/quickstyle/3d1" qsCatId="3D" csTypeId="urn:microsoft.com/office/officeart/2005/8/colors/accent2_1" csCatId="accent2" phldr="1"/>
      <dgm:spPr/>
      <dgm:t>
        <a:bodyPr/>
        <a:lstStyle/>
        <a:p>
          <a:endParaRPr lang="ro-RO"/>
        </a:p>
      </dgm:t>
    </dgm:pt>
    <dgm:pt modelId="{BADCFDF3-4BA0-47C5-BEE2-238B9CC43F9F}">
      <dgm:prSet phldrT="[Text]"/>
      <dgm:spPr/>
      <dgm:t>
        <a:bodyPr/>
        <a:lstStyle/>
        <a:p>
          <a:r>
            <a:rPr lang="en-US" dirty="0"/>
            <a:t>South Africa</a:t>
          </a:r>
          <a:endParaRPr lang="ro-RO" dirty="0"/>
        </a:p>
      </dgm:t>
    </dgm:pt>
    <dgm:pt modelId="{2437DBCF-91EF-403B-BC19-9C9F3DD1248D}" type="parTrans" cxnId="{DA21330A-6E42-468B-BAE9-34988BE73360}">
      <dgm:prSet/>
      <dgm:spPr/>
      <dgm:t>
        <a:bodyPr/>
        <a:lstStyle/>
        <a:p>
          <a:endParaRPr lang="ro-RO"/>
        </a:p>
      </dgm:t>
    </dgm:pt>
    <dgm:pt modelId="{4661F895-C1AF-4522-8156-485215F7B8B3}" type="sibTrans" cxnId="{DA21330A-6E42-468B-BAE9-34988BE73360}">
      <dgm:prSet/>
      <dgm:spPr/>
      <dgm:t>
        <a:bodyPr/>
        <a:lstStyle/>
        <a:p>
          <a:endParaRPr lang="ro-RO"/>
        </a:p>
      </dgm:t>
    </dgm:pt>
    <dgm:pt modelId="{3AAFC3AF-CE49-4C1F-916B-F3E4B4FDB333}">
      <dgm:prSet/>
      <dgm:spPr/>
      <dgm:t>
        <a:bodyPr/>
        <a:lstStyle/>
        <a:p>
          <a:r>
            <a:rPr lang="en-US" dirty="0">
              <a:latin typeface="Arial Rounded MT Bold" pitchFamily="34" charset="0"/>
            </a:rPr>
            <a:t>The income tax 18%-45%</a:t>
          </a:r>
          <a:endParaRPr lang="ro-RO" dirty="0"/>
        </a:p>
      </dgm:t>
    </dgm:pt>
    <dgm:pt modelId="{7345181A-10EC-47BA-8EB4-8844C97176DE}" type="parTrans" cxnId="{4CD82753-3DC5-4077-8805-4743D4F0BC66}">
      <dgm:prSet/>
      <dgm:spPr/>
      <dgm:t>
        <a:bodyPr/>
        <a:lstStyle/>
        <a:p>
          <a:endParaRPr lang="ro-RO"/>
        </a:p>
      </dgm:t>
    </dgm:pt>
    <dgm:pt modelId="{AD3A2036-4474-4316-A635-9B0617A24A67}" type="sibTrans" cxnId="{4CD82753-3DC5-4077-8805-4743D4F0BC66}">
      <dgm:prSet/>
      <dgm:spPr/>
      <dgm:t>
        <a:bodyPr/>
        <a:lstStyle/>
        <a:p>
          <a:endParaRPr lang="ro-RO"/>
        </a:p>
      </dgm:t>
    </dgm:pt>
    <dgm:pt modelId="{8A575D59-AE98-483B-883B-75A5168C780C}">
      <dgm:prSet phldrT="[Text]"/>
      <dgm:spPr/>
      <dgm:t>
        <a:bodyPr/>
        <a:lstStyle/>
        <a:p>
          <a:r>
            <a:rPr lang="en-US" dirty="0">
              <a:latin typeface="Arial Rounded MT Bold" pitchFamily="34" charset="0"/>
            </a:rPr>
            <a:t>Value Added Tax15%</a:t>
          </a:r>
          <a:endParaRPr lang="ro-RO" dirty="0">
            <a:latin typeface="Arial Rounded MT Bold" pitchFamily="34" charset="0"/>
          </a:endParaRPr>
        </a:p>
      </dgm:t>
    </dgm:pt>
    <dgm:pt modelId="{D01C50F9-A767-45E0-9A25-FB116A1E0F01}" type="parTrans" cxnId="{2FD4B0F2-3D7B-4736-86A2-E34D24F24250}">
      <dgm:prSet/>
      <dgm:spPr/>
      <dgm:t>
        <a:bodyPr/>
        <a:lstStyle/>
        <a:p>
          <a:endParaRPr lang="ro-RO"/>
        </a:p>
      </dgm:t>
    </dgm:pt>
    <dgm:pt modelId="{FB19F932-C8AA-4B4B-B1E3-8A0F9AF192D6}" type="sibTrans" cxnId="{2FD4B0F2-3D7B-4736-86A2-E34D24F24250}">
      <dgm:prSet/>
      <dgm:spPr/>
      <dgm:t>
        <a:bodyPr/>
        <a:lstStyle/>
        <a:p>
          <a:endParaRPr lang="ro-RO"/>
        </a:p>
      </dgm:t>
    </dgm:pt>
    <dgm:pt modelId="{4FFC4377-8EB7-4D60-A4A4-168E123F04A4}" type="pres">
      <dgm:prSet presAssocID="{03253F9B-1971-457C-A29F-3004E3BE2B1D}" presName="Name0" presStyleCnt="0">
        <dgm:presLayoutVars>
          <dgm:dir/>
        </dgm:presLayoutVars>
      </dgm:prSet>
      <dgm:spPr/>
    </dgm:pt>
    <dgm:pt modelId="{F78D41C0-0512-4D8E-9842-EDBAC973F55B}" type="pres">
      <dgm:prSet presAssocID="{4661F895-C1AF-4522-8156-485215F7B8B3}" presName="picture_1" presStyleLbl="bgImgPlace1" presStyleIdx="0" presStyleCnt="1"/>
      <dgm:spPr/>
    </dgm:pt>
    <dgm:pt modelId="{0637C71E-6A7A-4DEF-8802-BC54339C929A}" type="pres">
      <dgm:prSet presAssocID="{BADCFDF3-4BA0-47C5-BEE2-238B9CC43F9F}" presName="text_1" presStyleLbl="node1" presStyleIdx="0" presStyleCnt="0">
        <dgm:presLayoutVars>
          <dgm:bulletEnabled val="1"/>
        </dgm:presLayoutVars>
      </dgm:prSet>
      <dgm:spPr/>
    </dgm:pt>
    <dgm:pt modelId="{83838116-F1C6-485B-98C3-D45AD56D9B7D}" type="pres">
      <dgm:prSet presAssocID="{03253F9B-1971-457C-A29F-3004E3BE2B1D}" presName="linV" presStyleCnt="0"/>
      <dgm:spPr/>
    </dgm:pt>
    <dgm:pt modelId="{BB32D2D4-6476-431D-AD6E-70F883E7DBDE}" type="pres">
      <dgm:prSet presAssocID="{3AAFC3AF-CE49-4C1F-916B-F3E4B4FDB333}" presName="pair" presStyleCnt="0"/>
      <dgm:spPr/>
    </dgm:pt>
    <dgm:pt modelId="{40D2B49F-8141-47C2-8F19-717B2C7BD716}" type="pres">
      <dgm:prSet presAssocID="{3AAFC3AF-CE49-4C1F-916B-F3E4B4FDB333}" presName="spaceH" presStyleLbl="node1" presStyleIdx="0" presStyleCnt="0"/>
      <dgm:spPr/>
    </dgm:pt>
    <dgm:pt modelId="{707E7FC6-6EC2-463E-8F2F-9ACBA1FE5270}" type="pres">
      <dgm:prSet presAssocID="{3AAFC3AF-CE49-4C1F-916B-F3E4B4FDB333}" presName="desPictures" presStyleLbl="alignImgPlace1" presStyleIdx="0" presStyleCnt="2"/>
      <dgm:spPr/>
    </dgm:pt>
    <dgm:pt modelId="{41C779DC-A60C-491B-A038-DD0A3B0EB5BE}" type="pres">
      <dgm:prSet presAssocID="{3AAFC3AF-CE49-4C1F-916B-F3E4B4FDB333}" presName="desTextWrapper" presStyleCnt="0"/>
      <dgm:spPr/>
    </dgm:pt>
    <dgm:pt modelId="{7A53E847-2266-4F39-8C5B-6AFDA277E3F4}" type="pres">
      <dgm:prSet presAssocID="{3AAFC3AF-CE49-4C1F-916B-F3E4B4FDB333}" presName="desText" presStyleLbl="revTx" presStyleIdx="0" presStyleCnt="2">
        <dgm:presLayoutVars>
          <dgm:bulletEnabled val="1"/>
        </dgm:presLayoutVars>
      </dgm:prSet>
      <dgm:spPr/>
    </dgm:pt>
    <dgm:pt modelId="{2126A86A-9672-4549-AC3D-589BBEADF80F}" type="pres">
      <dgm:prSet presAssocID="{AD3A2036-4474-4316-A635-9B0617A24A67}" presName="spaceV" presStyleCnt="0"/>
      <dgm:spPr/>
    </dgm:pt>
    <dgm:pt modelId="{D1652E30-F690-4324-9354-C80412D81F52}" type="pres">
      <dgm:prSet presAssocID="{8A575D59-AE98-483B-883B-75A5168C780C}" presName="pair" presStyleCnt="0"/>
      <dgm:spPr/>
    </dgm:pt>
    <dgm:pt modelId="{9E4A4732-31BD-4320-AA38-F88B91BA5EEE}" type="pres">
      <dgm:prSet presAssocID="{8A575D59-AE98-483B-883B-75A5168C780C}" presName="spaceH" presStyleLbl="node1" presStyleIdx="0" presStyleCnt="0"/>
      <dgm:spPr/>
    </dgm:pt>
    <dgm:pt modelId="{C7142366-8E10-481B-BA1F-071CDCD8D613}" type="pres">
      <dgm:prSet presAssocID="{8A575D59-AE98-483B-883B-75A5168C780C}" presName="desPictures" presStyleLbl="alignImgPlace1" presStyleIdx="1" presStyleCnt="2"/>
      <dgm:spPr/>
    </dgm:pt>
    <dgm:pt modelId="{650E5ECC-4E36-4EE8-9B3F-BCE20C04F043}" type="pres">
      <dgm:prSet presAssocID="{8A575D59-AE98-483B-883B-75A5168C780C}" presName="desTextWrapper" presStyleCnt="0"/>
      <dgm:spPr/>
    </dgm:pt>
    <dgm:pt modelId="{A34D41D6-0B35-455C-B40A-BC7B89095044}" type="pres">
      <dgm:prSet presAssocID="{8A575D59-AE98-483B-883B-75A5168C780C}" presName="desText" presStyleLbl="revTx" presStyleIdx="1" presStyleCnt="2">
        <dgm:presLayoutVars>
          <dgm:bulletEnabled val="1"/>
        </dgm:presLayoutVars>
      </dgm:prSet>
      <dgm:spPr/>
    </dgm:pt>
    <dgm:pt modelId="{3223DAE5-B894-4544-8DBF-B90C3711DAD2}" type="pres">
      <dgm:prSet presAssocID="{03253F9B-1971-457C-A29F-3004E3BE2B1D}" presName="maxNode" presStyleCnt="0"/>
      <dgm:spPr/>
    </dgm:pt>
    <dgm:pt modelId="{27EF0206-1228-488F-A231-BA21FF61D55A}" type="pres">
      <dgm:prSet presAssocID="{03253F9B-1971-457C-A29F-3004E3BE2B1D}" presName="Name33" presStyleCnt="0"/>
      <dgm:spPr/>
    </dgm:pt>
  </dgm:ptLst>
  <dgm:cxnLst>
    <dgm:cxn modelId="{DA21330A-6E42-468B-BAE9-34988BE73360}" srcId="{03253F9B-1971-457C-A29F-3004E3BE2B1D}" destId="{BADCFDF3-4BA0-47C5-BEE2-238B9CC43F9F}" srcOrd="0" destOrd="0" parTransId="{2437DBCF-91EF-403B-BC19-9C9F3DD1248D}" sibTransId="{4661F895-C1AF-4522-8156-485215F7B8B3}"/>
    <dgm:cxn modelId="{9776C524-1F93-4838-9CF7-BC5272D919F0}" type="presOf" srcId="{03253F9B-1971-457C-A29F-3004E3BE2B1D}" destId="{4FFC4377-8EB7-4D60-A4A4-168E123F04A4}" srcOrd="0" destOrd="0" presId="urn:microsoft.com/office/officeart/2008/layout/AccentedPicture"/>
    <dgm:cxn modelId="{3511B047-351A-402F-9DDF-92221F7572CF}" type="presOf" srcId="{4661F895-C1AF-4522-8156-485215F7B8B3}" destId="{F78D41C0-0512-4D8E-9842-EDBAC973F55B}" srcOrd="0" destOrd="0" presId="urn:microsoft.com/office/officeart/2008/layout/AccentedPicture"/>
    <dgm:cxn modelId="{4CD82753-3DC5-4077-8805-4743D4F0BC66}" srcId="{03253F9B-1971-457C-A29F-3004E3BE2B1D}" destId="{3AAFC3AF-CE49-4C1F-916B-F3E4B4FDB333}" srcOrd="1" destOrd="0" parTransId="{7345181A-10EC-47BA-8EB4-8844C97176DE}" sibTransId="{AD3A2036-4474-4316-A635-9B0617A24A67}"/>
    <dgm:cxn modelId="{8E2BE774-D94C-4182-BDE5-2678934A890D}" type="presOf" srcId="{3AAFC3AF-CE49-4C1F-916B-F3E4B4FDB333}" destId="{7A53E847-2266-4F39-8C5B-6AFDA277E3F4}" srcOrd="0" destOrd="0" presId="urn:microsoft.com/office/officeart/2008/layout/AccentedPicture"/>
    <dgm:cxn modelId="{0F7E2FC2-785E-4ABD-AAC1-445F6C3B53A9}" type="presOf" srcId="{8A575D59-AE98-483B-883B-75A5168C780C}" destId="{A34D41D6-0B35-455C-B40A-BC7B89095044}" srcOrd="0" destOrd="0" presId="urn:microsoft.com/office/officeart/2008/layout/AccentedPicture"/>
    <dgm:cxn modelId="{446C1BE3-E223-4E13-BFC3-6C0739EC1CCA}" type="presOf" srcId="{BADCFDF3-4BA0-47C5-BEE2-238B9CC43F9F}" destId="{0637C71E-6A7A-4DEF-8802-BC54339C929A}" srcOrd="0" destOrd="0" presId="urn:microsoft.com/office/officeart/2008/layout/AccentedPicture"/>
    <dgm:cxn modelId="{2FD4B0F2-3D7B-4736-86A2-E34D24F24250}" srcId="{03253F9B-1971-457C-A29F-3004E3BE2B1D}" destId="{8A575D59-AE98-483B-883B-75A5168C780C}" srcOrd="2" destOrd="0" parTransId="{D01C50F9-A767-45E0-9A25-FB116A1E0F01}" sibTransId="{FB19F932-C8AA-4B4B-B1E3-8A0F9AF192D6}"/>
    <dgm:cxn modelId="{16CF9187-1E8D-499A-9816-F12A8BD6EB0D}" type="presParOf" srcId="{4FFC4377-8EB7-4D60-A4A4-168E123F04A4}" destId="{F78D41C0-0512-4D8E-9842-EDBAC973F55B}" srcOrd="0" destOrd="0" presId="urn:microsoft.com/office/officeart/2008/layout/AccentedPicture"/>
    <dgm:cxn modelId="{371CAAE8-C834-4B31-845E-9672FE595ABC}" type="presParOf" srcId="{4FFC4377-8EB7-4D60-A4A4-168E123F04A4}" destId="{0637C71E-6A7A-4DEF-8802-BC54339C929A}" srcOrd="1" destOrd="0" presId="urn:microsoft.com/office/officeart/2008/layout/AccentedPicture"/>
    <dgm:cxn modelId="{D6B4695F-68B9-47CF-A296-4AAB797C47D8}" type="presParOf" srcId="{4FFC4377-8EB7-4D60-A4A4-168E123F04A4}" destId="{83838116-F1C6-485B-98C3-D45AD56D9B7D}" srcOrd="2" destOrd="0" presId="urn:microsoft.com/office/officeart/2008/layout/AccentedPicture"/>
    <dgm:cxn modelId="{3EC48527-6234-4CAB-8751-7DBB32A939CA}" type="presParOf" srcId="{83838116-F1C6-485B-98C3-D45AD56D9B7D}" destId="{BB32D2D4-6476-431D-AD6E-70F883E7DBDE}" srcOrd="0" destOrd="0" presId="urn:microsoft.com/office/officeart/2008/layout/AccentedPicture"/>
    <dgm:cxn modelId="{BAA7AF7E-D435-4140-9362-BAB977DAFAF6}" type="presParOf" srcId="{BB32D2D4-6476-431D-AD6E-70F883E7DBDE}" destId="{40D2B49F-8141-47C2-8F19-717B2C7BD716}" srcOrd="0" destOrd="0" presId="urn:microsoft.com/office/officeart/2008/layout/AccentedPicture"/>
    <dgm:cxn modelId="{A62115A9-3E04-441B-8FE7-96756BAEDF9D}" type="presParOf" srcId="{BB32D2D4-6476-431D-AD6E-70F883E7DBDE}" destId="{707E7FC6-6EC2-463E-8F2F-9ACBA1FE5270}" srcOrd="1" destOrd="0" presId="urn:microsoft.com/office/officeart/2008/layout/AccentedPicture"/>
    <dgm:cxn modelId="{E1945495-989F-4790-BA20-F291C845D35A}" type="presParOf" srcId="{BB32D2D4-6476-431D-AD6E-70F883E7DBDE}" destId="{41C779DC-A60C-491B-A038-DD0A3B0EB5BE}" srcOrd="2" destOrd="0" presId="urn:microsoft.com/office/officeart/2008/layout/AccentedPicture"/>
    <dgm:cxn modelId="{A338FF22-4C62-4DC9-A7C6-5F6C786E33E6}" type="presParOf" srcId="{41C779DC-A60C-491B-A038-DD0A3B0EB5BE}" destId="{7A53E847-2266-4F39-8C5B-6AFDA277E3F4}" srcOrd="0" destOrd="0" presId="urn:microsoft.com/office/officeart/2008/layout/AccentedPicture"/>
    <dgm:cxn modelId="{543D4B93-4B64-4FC0-8BAD-6D1DCB1313D2}" type="presParOf" srcId="{83838116-F1C6-485B-98C3-D45AD56D9B7D}" destId="{2126A86A-9672-4549-AC3D-589BBEADF80F}" srcOrd="1" destOrd="0" presId="urn:microsoft.com/office/officeart/2008/layout/AccentedPicture"/>
    <dgm:cxn modelId="{1CD1B409-7AEC-4B88-87DD-9B1A29D8E835}" type="presParOf" srcId="{83838116-F1C6-485B-98C3-D45AD56D9B7D}" destId="{D1652E30-F690-4324-9354-C80412D81F52}" srcOrd="2" destOrd="0" presId="urn:microsoft.com/office/officeart/2008/layout/AccentedPicture"/>
    <dgm:cxn modelId="{06D61D84-BC2E-4061-A365-8D5FF14FC849}" type="presParOf" srcId="{D1652E30-F690-4324-9354-C80412D81F52}" destId="{9E4A4732-31BD-4320-AA38-F88B91BA5EEE}" srcOrd="0" destOrd="0" presId="urn:microsoft.com/office/officeart/2008/layout/AccentedPicture"/>
    <dgm:cxn modelId="{5AE02725-A3CA-42D4-B870-B56E52A2F8C2}" type="presParOf" srcId="{D1652E30-F690-4324-9354-C80412D81F52}" destId="{C7142366-8E10-481B-BA1F-071CDCD8D613}" srcOrd="1" destOrd="0" presId="urn:microsoft.com/office/officeart/2008/layout/AccentedPicture"/>
    <dgm:cxn modelId="{D6AD3ED2-4D4B-447D-AEAD-E8676EB7E83E}" type="presParOf" srcId="{D1652E30-F690-4324-9354-C80412D81F52}" destId="{650E5ECC-4E36-4EE8-9B3F-BCE20C04F043}" srcOrd="2" destOrd="0" presId="urn:microsoft.com/office/officeart/2008/layout/AccentedPicture"/>
    <dgm:cxn modelId="{5F737FBD-6D76-4069-AA96-1AECE202E1BD}" type="presParOf" srcId="{650E5ECC-4E36-4EE8-9B3F-BCE20C04F043}" destId="{A34D41D6-0B35-455C-B40A-BC7B89095044}" srcOrd="0" destOrd="0" presId="urn:microsoft.com/office/officeart/2008/layout/AccentedPicture"/>
    <dgm:cxn modelId="{D70F636F-FDCC-4918-809F-8774799784DA}" type="presParOf" srcId="{4FFC4377-8EB7-4D60-A4A4-168E123F04A4}" destId="{3223DAE5-B894-4544-8DBF-B90C3711DAD2}" srcOrd="3" destOrd="0" presId="urn:microsoft.com/office/officeart/2008/layout/AccentedPicture"/>
    <dgm:cxn modelId="{725EED8B-6085-46C6-AD8F-2DECDEE23DF8}" type="presParOf" srcId="{3223DAE5-B894-4544-8DBF-B90C3711DAD2}" destId="{27EF0206-1228-488F-A231-BA21FF61D55A}" srcOrd="0" destOrd="0" presId="urn:microsoft.com/office/officeart/2008/layout/Accented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AE5811-9093-4891-AAD8-9E2D79BEDCF2}" type="doc">
      <dgm:prSet loTypeId="urn:microsoft.com/office/officeart/2008/layout/AccentedPicture" loCatId="picture" qsTypeId="urn:microsoft.com/office/officeart/2005/8/quickstyle/simple5" qsCatId="simple" csTypeId="urn:microsoft.com/office/officeart/2005/8/colors/accent3_5" csCatId="accent3" phldr="1"/>
      <dgm:spPr/>
      <dgm:t>
        <a:bodyPr/>
        <a:lstStyle/>
        <a:p>
          <a:endParaRPr lang="ro-RO"/>
        </a:p>
      </dgm:t>
    </dgm:pt>
    <dgm:pt modelId="{DEBA9130-CDF7-4A48-91E3-15E05194ED3A}">
      <dgm:prSet phldrT="[Text]"/>
      <dgm:spPr/>
      <dgm:t>
        <a:bodyPr/>
        <a:lstStyle/>
        <a:p>
          <a:r>
            <a:rPr lang="en-US" dirty="0"/>
            <a:t>Egypt</a:t>
          </a:r>
          <a:endParaRPr lang="ro-RO" dirty="0"/>
        </a:p>
      </dgm:t>
    </dgm:pt>
    <dgm:pt modelId="{90CBB8DD-DC9C-4C00-9710-CB90458681DA}" type="parTrans" cxnId="{0B4E8B6B-5D24-4589-94F0-66640FD2B34C}">
      <dgm:prSet/>
      <dgm:spPr/>
      <dgm:t>
        <a:bodyPr/>
        <a:lstStyle/>
        <a:p>
          <a:endParaRPr lang="ro-RO"/>
        </a:p>
      </dgm:t>
    </dgm:pt>
    <dgm:pt modelId="{A49ABB2C-254C-4020-9466-6E11799AB27B}" type="sibTrans" cxnId="{0B4E8B6B-5D24-4589-94F0-66640FD2B34C}">
      <dgm:prSet/>
      <dgm:spPr/>
      <dgm:t>
        <a:bodyPr/>
        <a:lstStyle/>
        <a:p>
          <a:endParaRPr lang="ro-RO"/>
        </a:p>
      </dgm:t>
    </dgm:pt>
    <dgm:pt modelId="{4A359D43-8FBA-4873-B7FD-95D8D977E2EF}">
      <dgm:prSet phldrT="[Text]" custT="1"/>
      <dgm:spPr/>
      <dgm:t>
        <a:bodyPr/>
        <a:lstStyle/>
        <a:p>
          <a:r>
            <a:rPr lang="en-US" sz="1100" dirty="0">
              <a:latin typeface="Arial Rounded MT Bold" pitchFamily="34" charset="0"/>
            </a:rPr>
            <a:t>The income tax 10%-22,5%</a:t>
          </a:r>
          <a:endParaRPr lang="ro-RO" sz="1100" dirty="0">
            <a:latin typeface="Arial Rounded MT Bold" pitchFamily="34" charset="0"/>
          </a:endParaRPr>
        </a:p>
      </dgm:t>
    </dgm:pt>
    <dgm:pt modelId="{C758C239-E810-421B-AB1B-40918CE88744}" type="parTrans" cxnId="{70793571-53C0-4D24-B1EC-0CD73DC44E48}">
      <dgm:prSet/>
      <dgm:spPr/>
      <dgm:t>
        <a:bodyPr/>
        <a:lstStyle/>
        <a:p>
          <a:endParaRPr lang="ro-RO"/>
        </a:p>
      </dgm:t>
    </dgm:pt>
    <dgm:pt modelId="{5782898A-A172-4148-84B3-1A4647F2C3CA}" type="sibTrans" cxnId="{70793571-53C0-4D24-B1EC-0CD73DC44E48}">
      <dgm:prSet/>
      <dgm:spPr/>
      <dgm:t>
        <a:bodyPr/>
        <a:lstStyle/>
        <a:p>
          <a:endParaRPr lang="ro-RO"/>
        </a:p>
      </dgm:t>
    </dgm:pt>
    <dgm:pt modelId="{D8EB040E-842D-4007-9178-A27FC5D8882D}">
      <dgm:prSet phldrT="[Text]" custT="1"/>
      <dgm:spPr/>
      <dgm:t>
        <a:bodyPr/>
        <a:lstStyle/>
        <a:p>
          <a:r>
            <a:rPr lang="en-US" sz="1100" dirty="0">
              <a:latin typeface="Arial Rounded MT Bold" pitchFamily="34" charset="0"/>
            </a:rPr>
            <a:t>Value Added Tax 14%</a:t>
          </a:r>
          <a:endParaRPr lang="ro-RO" sz="1100" dirty="0">
            <a:latin typeface="Arial Rounded MT Bold" pitchFamily="34" charset="0"/>
          </a:endParaRPr>
        </a:p>
      </dgm:t>
    </dgm:pt>
    <dgm:pt modelId="{7AE04DBD-BC5C-4A47-B155-BEAC490C696E}" type="parTrans" cxnId="{4C3F963E-2A7D-4C31-A016-A55AEC7441C5}">
      <dgm:prSet/>
      <dgm:spPr/>
      <dgm:t>
        <a:bodyPr/>
        <a:lstStyle/>
        <a:p>
          <a:endParaRPr lang="ro-RO"/>
        </a:p>
      </dgm:t>
    </dgm:pt>
    <dgm:pt modelId="{3B70A3CC-01E2-4B5C-8449-70766AED6E26}" type="sibTrans" cxnId="{4C3F963E-2A7D-4C31-A016-A55AEC7441C5}">
      <dgm:prSet/>
      <dgm:spPr/>
      <dgm:t>
        <a:bodyPr/>
        <a:lstStyle/>
        <a:p>
          <a:endParaRPr lang="ro-RO"/>
        </a:p>
      </dgm:t>
    </dgm:pt>
    <dgm:pt modelId="{51EFE950-ADD8-400E-AB87-64512EF73991}" type="pres">
      <dgm:prSet presAssocID="{13AE5811-9093-4891-AAD8-9E2D79BEDCF2}" presName="Name0" presStyleCnt="0">
        <dgm:presLayoutVars>
          <dgm:dir/>
        </dgm:presLayoutVars>
      </dgm:prSet>
      <dgm:spPr/>
    </dgm:pt>
    <dgm:pt modelId="{C957338D-420F-41BB-9779-3B80C2797F44}" type="pres">
      <dgm:prSet presAssocID="{A49ABB2C-254C-4020-9466-6E11799AB27B}" presName="picture_1" presStyleLbl="bgImgPlace1" presStyleIdx="0" presStyleCnt="1" custScaleX="91922" custScaleY="92608"/>
      <dgm:spPr/>
    </dgm:pt>
    <dgm:pt modelId="{C143CEB1-3B6A-489A-9C9A-558E670D6554}" type="pres">
      <dgm:prSet presAssocID="{DEBA9130-CDF7-4A48-91E3-15E05194ED3A}" presName="text_1" presStyleLbl="node1" presStyleIdx="0" presStyleCnt="0">
        <dgm:presLayoutVars>
          <dgm:bulletEnabled val="1"/>
        </dgm:presLayoutVars>
      </dgm:prSet>
      <dgm:spPr/>
    </dgm:pt>
    <dgm:pt modelId="{076E84BC-6312-4E30-8DE5-F9082C00F0DB}" type="pres">
      <dgm:prSet presAssocID="{13AE5811-9093-4891-AAD8-9E2D79BEDCF2}" presName="linV" presStyleCnt="0"/>
      <dgm:spPr/>
    </dgm:pt>
    <dgm:pt modelId="{E8188D69-FC10-49BC-80CF-62DE4C0D1EC3}" type="pres">
      <dgm:prSet presAssocID="{4A359D43-8FBA-4873-B7FD-95D8D977E2EF}" presName="pair" presStyleCnt="0"/>
      <dgm:spPr/>
    </dgm:pt>
    <dgm:pt modelId="{AA1F2865-7501-46E7-B1E8-E003410A5105}" type="pres">
      <dgm:prSet presAssocID="{4A359D43-8FBA-4873-B7FD-95D8D977E2EF}" presName="spaceH" presStyleLbl="node1" presStyleIdx="0" presStyleCnt="0"/>
      <dgm:spPr/>
    </dgm:pt>
    <dgm:pt modelId="{4BB36E7C-4E10-4AF4-B21A-7377C378CA55}" type="pres">
      <dgm:prSet presAssocID="{4A359D43-8FBA-4873-B7FD-95D8D977E2EF}" presName="desPictures" presStyleLbl="alignImgPlace1" presStyleIdx="0" presStyleCnt="2"/>
      <dgm:spPr/>
    </dgm:pt>
    <dgm:pt modelId="{11510C10-93EA-4BDA-B9C1-1E4E1CCD348C}" type="pres">
      <dgm:prSet presAssocID="{4A359D43-8FBA-4873-B7FD-95D8D977E2EF}" presName="desTextWrapper" presStyleCnt="0"/>
      <dgm:spPr/>
    </dgm:pt>
    <dgm:pt modelId="{31073E03-29E9-49BA-A17F-6B96A1DDD010}" type="pres">
      <dgm:prSet presAssocID="{4A359D43-8FBA-4873-B7FD-95D8D977E2EF}" presName="desText" presStyleLbl="revTx" presStyleIdx="0" presStyleCnt="2" custScaleX="145690">
        <dgm:presLayoutVars>
          <dgm:bulletEnabled val="1"/>
        </dgm:presLayoutVars>
      </dgm:prSet>
      <dgm:spPr/>
    </dgm:pt>
    <dgm:pt modelId="{73E00238-D37E-4E28-AA08-A126FFAACB56}" type="pres">
      <dgm:prSet presAssocID="{5782898A-A172-4148-84B3-1A4647F2C3CA}" presName="spaceV" presStyleCnt="0"/>
      <dgm:spPr/>
    </dgm:pt>
    <dgm:pt modelId="{61B0A30C-8630-4664-9C25-ADD0ED1D1BA2}" type="pres">
      <dgm:prSet presAssocID="{D8EB040E-842D-4007-9178-A27FC5D8882D}" presName="pair" presStyleCnt="0"/>
      <dgm:spPr/>
    </dgm:pt>
    <dgm:pt modelId="{408756D8-7D99-403F-8D0E-2A727ED79250}" type="pres">
      <dgm:prSet presAssocID="{D8EB040E-842D-4007-9178-A27FC5D8882D}" presName="spaceH" presStyleLbl="node1" presStyleIdx="0" presStyleCnt="0"/>
      <dgm:spPr/>
    </dgm:pt>
    <dgm:pt modelId="{20FBC23B-3E0F-4E3F-BC18-143ECA24821F}" type="pres">
      <dgm:prSet presAssocID="{D8EB040E-842D-4007-9178-A27FC5D8882D}" presName="desPictures" presStyleLbl="alignImgPlace1" presStyleIdx="1" presStyleCnt="2"/>
      <dgm:spPr/>
    </dgm:pt>
    <dgm:pt modelId="{7EE83009-0767-4D1F-B16C-1E1A09BA35DE}" type="pres">
      <dgm:prSet presAssocID="{D8EB040E-842D-4007-9178-A27FC5D8882D}" presName="desTextWrapper" presStyleCnt="0"/>
      <dgm:spPr/>
    </dgm:pt>
    <dgm:pt modelId="{389155ED-BAE9-494C-B8C5-5DF72B037B65}" type="pres">
      <dgm:prSet presAssocID="{D8EB040E-842D-4007-9178-A27FC5D8882D}" presName="desText" presStyleLbl="revTx" presStyleIdx="1" presStyleCnt="2" custScaleX="113479">
        <dgm:presLayoutVars>
          <dgm:bulletEnabled val="1"/>
        </dgm:presLayoutVars>
      </dgm:prSet>
      <dgm:spPr/>
    </dgm:pt>
    <dgm:pt modelId="{9EC232FB-EF5F-4251-B69E-89F81AAE9F74}" type="pres">
      <dgm:prSet presAssocID="{13AE5811-9093-4891-AAD8-9E2D79BEDCF2}" presName="maxNode" presStyleCnt="0"/>
      <dgm:spPr/>
    </dgm:pt>
    <dgm:pt modelId="{144C1B86-96C8-4C10-9394-FF11EEB4B1C2}" type="pres">
      <dgm:prSet presAssocID="{13AE5811-9093-4891-AAD8-9E2D79BEDCF2}" presName="Name33" presStyleCnt="0"/>
      <dgm:spPr/>
    </dgm:pt>
  </dgm:ptLst>
  <dgm:cxnLst>
    <dgm:cxn modelId="{85D9D215-0DA2-4654-9FB5-D762F71F9FC6}" type="presOf" srcId="{D8EB040E-842D-4007-9178-A27FC5D8882D}" destId="{389155ED-BAE9-494C-B8C5-5DF72B037B65}" srcOrd="0" destOrd="0" presId="urn:microsoft.com/office/officeart/2008/layout/AccentedPicture"/>
    <dgm:cxn modelId="{4C3F963E-2A7D-4C31-A016-A55AEC7441C5}" srcId="{13AE5811-9093-4891-AAD8-9E2D79BEDCF2}" destId="{D8EB040E-842D-4007-9178-A27FC5D8882D}" srcOrd="2" destOrd="0" parTransId="{7AE04DBD-BC5C-4A47-B155-BEAC490C696E}" sibTransId="{3B70A3CC-01E2-4B5C-8449-70766AED6E26}"/>
    <dgm:cxn modelId="{1530A25B-21BD-4759-B1E6-63AD9CBC19A9}" type="presOf" srcId="{DEBA9130-CDF7-4A48-91E3-15E05194ED3A}" destId="{C143CEB1-3B6A-489A-9C9A-558E670D6554}" srcOrd="0" destOrd="0" presId="urn:microsoft.com/office/officeart/2008/layout/AccentedPicture"/>
    <dgm:cxn modelId="{0B4E8B6B-5D24-4589-94F0-66640FD2B34C}" srcId="{13AE5811-9093-4891-AAD8-9E2D79BEDCF2}" destId="{DEBA9130-CDF7-4A48-91E3-15E05194ED3A}" srcOrd="0" destOrd="0" parTransId="{90CBB8DD-DC9C-4C00-9710-CB90458681DA}" sibTransId="{A49ABB2C-254C-4020-9466-6E11799AB27B}"/>
    <dgm:cxn modelId="{70793571-53C0-4D24-B1EC-0CD73DC44E48}" srcId="{13AE5811-9093-4891-AAD8-9E2D79BEDCF2}" destId="{4A359D43-8FBA-4873-B7FD-95D8D977E2EF}" srcOrd="1" destOrd="0" parTransId="{C758C239-E810-421B-AB1B-40918CE88744}" sibTransId="{5782898A-A172-4148-84B3-1A4647F2C3CA}"/>
    <dgm:cxn modelId="{87CF5684-4A79-4CAE-A847-CFFC25D63B79}" type="presOf" srcId="{A49ABB2C-254C-4020-9466-6E11799AB27B}" destId="{C957338D-420F-41BB-9779-3B80C2797F44}" srcOrd="0" destOrd="0" presId="urn:microsoft.com/office/officeart/2008/layout/AccentedPicture"/>
    <dgm:cxn modelId="{43C74C88-B104-4349-B97A-BDC16C752BC2}" type="presOf" srcId="{13AE5811-9093-4891-AAD8-9E2D79BEDCF2}" destId="{51EFE950-ADD8-400E-AB87-64512EF73991}" srcOrd="0" destOrd="0" presId="urn:microsoft.com/office/officeart/2008/layout/AccentedPicture"/>
    <dgm:cxn modelId="{DD7B1ED8-3E3E-4B50-B778-57068458EDB1}" type="presOf" srcId="{4A359D43-8FBA-4873-B7FD-95D8D977E2EF}" destId="{31073E03-29E9-49BA-A17F-6B96A1DDD010}" srcOrd="0" destOrd="0" presId="urn:microsoft.com/office/officeart/2008/layout/AccentedPicture"/>
    <dgm:cxn modelId="{F756985D-DE66-46FE-9126-AA13C78B0CAB}" type="presParOf" srcId="{51EFE950-ADD8-400E-AB87-64512EF73991}" destId="{C957338D-420F-41BB-9779-3B80C2797F44}" srcOrd="0" destOrd="0" presId="urn:microsoft.com/office/officeart/2008/layout/AccentedPicture"/>
    <dgm:cxn modelId="{252CDD84-9B98-4D55-AE83-7C1F3D12927E}" type="presParOf" srcId="{51EFE950-ADD8-400E-AB87-64512EF73991}" destId="{C143CEB1-3B6A-489A-9C9A-558E670D6554}" srcOrd="1" destOrd="0" presId="urn:microsoft.com/office/officeart/2008/layout/AccentedPicture"/>
    <dgm:cxn modelId="{A59C7044-558E-4A0E-A69E-5890DAD9E25A}" type="presParOf" srcId="{51EFE950-ADD8-400E-AB87-64512EF73991}" destId="{076E84BC-6312-4E30-8DE5-F9082C00F0DB}" srcOrd="2" destOrd="0" presId="urn:microsoft.com/office/officeart/2008/layout/AccentedPicture"/>
    <dgm:cxn modelId="{A1CADD1D-97B7-46D2-A552-437B59DEB492}" type="presParOf" srcId="{076E84BC-6312-4E30-8DE5-F9082C00F0DB}" destId="{E8188D69-FC10-49BC-80CF-62DE4C0D1EC3}" srcOrd="0" destOrd="0" presId="urn:microsoft.com/office/officeart/2008/layout/AccentedPicture"/>
    <dgm:cxn modelId="{1534F41F-6CAE-43AC-B85C-427E187D0F1B}" type="presParOf" srcId="{E8188D69-FC10-49BC-80CF-62DE4C0D1EC3}" destId="{AA1F2865-7501-46E7-B1E8-E003410A5105}" srcOrd="0" destOrd="0" presId="urn:microsoft.com/office/officeart/2008/layout/AccentedPicture"/>
    <dgm:cxn modelId="{24127846-8320-48BB-A714-55F9565C07BE}" type="presParOf" srcId="{E8188D69-FC10-49BC-80CF-62DE4C0D1EC3}" destId="{4BB36E7C-4E10-4AF4-B21A-7377C378CA55}" srcOrd="1" destOrd="0" presId="urn:microsoft.com/office/officeart/2008/layout/AccentedPicture"/>
    <dgm:cxn modelId="{35E454C9-CCD4-47EC-B30E-DE37AD23D64E}" type="presParOf" srcId="{E8188D69-FC10-49BC-80CF-62DE4C0D1EC3}" destId="{11510C10-93EA-4BDA-B9C1-1E4E1CCD348C}" srcOrd="2" destOrd="0" presId="urn:microsoft.com/office/officeart/2008/layout/AccentedPicture"/>
    <dgm:cxn modelId="{BFC0E631-BD35-499D-B00D-910B9277785C}" type="presParOf" srcId="{11510C10-93EA-4BDA-B9C1-1E4E1CCD348C}" destId="{31073E03-29E9-49BA-A17F-6B96A1DDD010}" srcOrd="0" destOrd="0" presId="urn:microsoft.com/office/officeart/2008/layout/AccentedPicture"/>
    <dgm:cxn modelId="{47D08646-1627-40DB-9C0E-EF9886CCE5E7}" type="presParOf" srcId="{076E84BC-6312-4E30-8DE5-F9082C00F0DB}" destId="{73E00238-D37E-4E28-AA08-A126FFAACB56}" srcOrd="1" destOrd="0" presId="urn:microsoft.com/office/officeart/2008/layout/AccentedPicture"/>
    <dgm:cxn modelId="{03039F79-D05E-4ABA-AA3D-B3B0A8A8A823}" type="presParOf" srcId="{076E84BC-6312-4E30-8DE5-F9082C00F0DB}" destId="{61B0A30C-8630-4664-9C25-ADD0ED1D1BA2}" srcOrd="2" destOrd="0" presId="urn:microsoft.com/office/officeart/2008/layout/AccentedPicture"/>
    <dgm:cxn modelId="{435E2584-89D5-4B3B-986E-3728FAF30305}" type="presParOf" srcId="{61B0A30C-8630-4664-9C25-ADD0ED1D1BA2}" destId="{408756D8-7D99-403F-8D0E-2A727ED79250}" srcOrd="0" destOrd="0" presId="urn:microsoft.com/office/officeart/2008/layout/AccentedPicture"/>
    <dgm:cxn modelId="{69EB6D05-3271-44CC-B593-8CC4B7171999}" type="presParOf" srcId="{61B0A30C-8630-4664-9C25-ADD0ED1D1BA2}" destId="{20FBC23B-3E0F-4E3F-BC18-143ECA24821F}" srcOrd="1" destOrd="0" presId="urn:microsoft.com/office/officeart/2008/layout/AccentedPicture"/>
    <dgm:cxn modelId="{90C92A85-27C7-4573-A6AE-1063F6B6CE14}" type="presParOf" srcId="{61B0A30C-8630-4664-9C25-ADD0ED1D1BA2}" destId="{7EE83009-0767-4D1F-B16C-1E1A09BA35DE}" srcOrd="2" destOrd="0" presId="urn:microsoft.com/office/officeart/2008/layout/AccentedPicture"/>
    <dgm:cxn modelId="{57C0CA07-242C-4566-936B-752B1CFA3EA4}" type="presParOf" srcId="{7EE83009-0767-4D1F-B16C-1E1A09BA35DE}" destId="{389155ED-BAE9-494C-B8C5-5DF72B037B65}" srcOrd="0" destOrd="0" presId="urn:microsoft.com/office/officeart/2008/layout/AccentedPicture"/>
    <dgm:cxn modelId="{2A6D6BF9-685E-4439-9C8B-7BF5522290BF}" type="presParOf" srcId="{51EFE950-ADD8-400E-AB87-64512EF73991}" destId="{9EC232FB-EF5F-4251-B69E-89F81AAE9F74}" srcOrd="3" destOrd="0" presId="urn:microsoft.com/office/officeart/2008/layout/AccentedPicture"/>
    <dgm:cxn modelId="{35A9C939-7F97-46F6-8590-256F9E5E0FF5}" type="presParOf" srcId="{9EC232FB-EF5F-4251-B69E-89F81AAE9F74}" destId="{144C1B86-96C8-4C10-9394-FF11EEB4B1C2}" srcOrd="0" destOrd="0" presId="urn:microsoft.com/office/officeart/2008/layout/AccentedPictur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6CDC23-8BC2-463D-B142-A79CF6F16DC2}" type="doc">
      <dgm:prSet loTypeId="urn:microsoft.com/office/officeart/2009/3/layout/BlockDescendingList" loCatId="list" qsTypeId="urn:microsoft.com/office/officeart/2005/8/quickstyle/3d1" qsCatId="3D" csTypeId="urn:microsoft.com/office/officeart/2005/8/colors/accent1_2" csCatId="accent1" phldr="1"/>
      <dgm:spPr/>
      <dgm:t>
        <a:bodyPr/>
        <a:lstStyle/>
        <a:p>
          <a:endParaRPr lang="ro-RO"/>
        </a:p>
      </dgm:t>
    </dgm:pt>
    <dgm:pt modelId="{7B9263D3-E13E-4ED7-97E0-B3D68A11D0A5}">
      <dgm:prSet phldrT="[Text]" custT="1"/>
      <dgm:spPr/>
      <dgm:t>
        <a:bodyPr/>
        <a:lstStyle/>
        <a:p>
          <a:r>
            <a:rPr lang="en-US" sz="1100" dirty="0">
              <a:latin typeface="Arial Rounded MT Bold" pitchFamily="34" charset="0"/>
            </a:rPr>
            <a:t>World Bank’s doing Business</a:t>
          </a:r>
          <a:endParaRPr lang="ro-RO" sz="1100" dirty="0">
            <a:latin typeface="Arial Rounded MT Bold" pitchFamily="34" charset="0"/>
          </a:endParaRPr>
        </a:p>
      </dgm:t>
    </dgm:pt>
    <dgm:pt modelId="{79C29347-86AE-47D2-BE92-9FA038339082}" type="parTrans" cxnId="{B121D325-5AB3-47BC-93A5-3C6FD86968AE}">
      <dgm:prSet/>
      <dgm:spPr/>
      <dgm:t>
        <a:bodyPr/>
        <a:lstStyle/>
        <a:p>
          <a:endParaRPr lang="ro-RO">
            <a:latin typeface="Arial Rounded MT Bold" pitchFamily="34" charset="0"/>
          </a:endParaRPr>
        </a:p>
      </dgm:t>
    </dgm:pt>
    <dgm:pt modelId="{CE35F4EF-1988-431C-A2A0-B83DA7611390}" type="sibTrans" cxnId="{B121D325-5AB3-47BC-93A5-3C6FD86968AE}">
      <dgm:prSet/>
      <dgm:spPr/>
      <dgm:t>
        <a:bodyPr/>
        <a:lstStyle/>
        <a:p>
          <a:endParaRPr lang="ro-RO">
            <a:latin typeface="Arial Rounded MT Bold" pitchFamily="34" charset="0"/>
          </a:endParaRPr>
        </a:p>
      </dgm:t>
    </dgm:pt>
    <dgm:pt modelId="{23745E3C-43DF-440B-A6FC-5560BDB703F1}">
      <dgm:prSet phldrT="[Text]" custT="1"/>
      <dgm:spPr/>
      <dgm:t>
        <a:bodyPr/>
        <a:lstStyle/>
        <a:p>
          <a:r>
            <a:rPr lang="en-US" sz="1200" dirty="0">
              <a:latin typeface="Arial Rounded MT Bold" pitchFamily="34" charset="0"/>
            </a:rPr>
            <a:t>South Africa</a:t>
          </a:r>
          <a:endParaRPr lang="ro-RO" sz="1200" dirty="0">
            <a:latin typeface="Arial Rounded MT Bold" pitchFamily="34" charset="0"/>
          </a:endParaRPr>
        </a:p>
      </dgm:t>
    </dgm:pt>
    <dgm:pt modelId="{C75FEFCC-EC91-4B8C-BF2A-4979FD4CA485}" type="parTrans" cxnId="{F355CF3B-8103-4332-9B67-19D91EFBDDFC}">
      <dgm:prSet/>
      <dgm:spPr/>
      <dgm:t>
        <a:bodyPr/>
        <a:lstStyle/>
        <a:p>
          <a:endParaRPr lang="ro-RO">
            <a:latin typeface="Arial Rounded MT Bold" pitchFamily="34" charset="0"/>
          </a:endParaRPr>
        </a:p>
      </dgm:t>
    </dgm:pt>
    <dgm:pt modelId="{6112A6BD-FA29-43A3-AC5F-5C09CD8E15A5}" type="sibTrans" cxnId="{F355CF3B-8103-4332-9B67-19D91EFBDDFC}">
      <dgm:prSet/>
      <dgm:spPr/>
      <dgm:t>
        <a:bodyPr/>
        <a:lstStyle/>
        <a:p>
          <a:endParaRPr lang="ro-RO">
            <a:latin typeface="Arial Rounded MT Bold" pitchFamily="34" charset="0"/>
          </a:endParaRPr>
        </a:p>
      </dgm:t>
    </dgm:pt>
    <dgm:pt modelId="{236043D5-C0B0-4C0D-85F3-5BF3C9692AFC}">
      <dgm:prSet phldrT="[Text]" custT="1"/>
      <dgm:spPr/>
      <dgm:t>
        <a:bodyPr/>
        <a:lstStyle/>
        <a:p>
          <a:r>
            <a:rPr lang="en-US" sz="1600" dirty="0">
              <a:latin typeface="Arial Rounded MT Bold" pitchFamily="34" charset="0"/>
            </a:rPr>
            <a:t>RANK 84</a:t>
          </a:r>
          <a:endParaRPr lang="ro-RO" sz="1600" dirty="0">
            <a:latin typeface="Arial Rounded MT Bold" pitchFamily="34" charset="0"/>
          </a:endParaRPr>
        </a:p>
      </dgm:t>
    </dgm:pt>
    <dgm:pt modelId="{C58B7A6B-4CAE-4215-B240-55FAC5A844D7}" type="parTrans" cxnId="{5B11217F-0FF5-4DE5-A849-47812F630287}">
      <dgm:prSet/>
      <dgm:spPr/>
      <dgm:t>
        <a:bodyPr/>
        <a:lstStyle/>
        <a:p>
          <a:endParaRPr lang="ro-RO">
            <a:latin typeface="Arial Rounded MT Bold" pitchFamily="34" charset="0"/>
          </a:endParaRPr>
        </a:p>
      </dgm:t>
    </dgm:pt>
    <dgm:pt modelId="{6EEAD869-4A29-49D4-B2B4-6C33D1A77F85}" type="sibTrans" cxnId="{5B11217F-0FF5-4DE5-A849-47812F630287}">
      <dgm:prSet/>
      <dgm:spPr/>
      <dgm:t>
        <a:bodyPr/>
        <a:lstStyle/>
        <a:p>
          <a:endParaRPr lang="ro-RO">
            <a:latin typeface="Arial Rounded MT Bold" pitchFamily="34" charset="0"/>
          </a:endParaRPr>
        </a:p>
      </dgm:t>
    </dgm:pt>
    <dgm:pt modelId="{844A438C-D1CB-4330-AD44-B3829A68B7D9}">
      <dgm:prSet phldrT="[Text]" custT="1"/>
      <dgm:spPr/>
      <dgm:t>
        <a:bodyPr/>
        <a:lstStyle/>
        <a:p>
          <a:r>
            <a:rPr lang="en-US" sz="1000" dirty="0">
              <a:latin typeface="Arial Rounded MT Bold" pitchFamily="34" charset="0"/>
            </a:rPr>
            <a:t>World Bank’s doing Business</a:t>
          </a:r>
          <a:endParaRPr lang="ro-RO" sz="1000" dirty="0">
            <a:latin typeface="Arial Rounded MT Bold" pitchFamily="34" charset="0"/>
          </a:endParaRPr>
        </a:p>
      </dgm:t>
    </dgm:pt>
    <dgm:pt modelId="{A59BFEEA-0DB8-499E-8D5C-539E6F6681CF}" type="parTrans" cxnId="{64E163C8-869C-4E19-8F06-0FD1C438200E}">
      <dgm:prSet/>
      <dgm:spPr/>
      <dgm:t>
        <a:bodyPr/>
        <a:lstStyle/>
        <a:p>
          <a:endParaRPr lang="ro-RO">
            <a:latin typeface="Arial Rounded MT Bold" pitchFamily="34" charset="0"/>
          </a:endParaRPr>
        </a:p>
      </dgm:t>
    </dgm:pt>
    <dgm:pt modelId="{AB744505-144F-43C7-8A27-384E2A95A74E}" type="sibTrans" cxnId="{64E163C8-869C-4E19-8F06-0FD1C438200E}">
      <dgm:prSet/>
      <dgm:spPr/>
      <dgm:t>
        <a:bodyPr/>
        <a:lstStyle/>
        <a:p>
          <a:endParaRPr lang="ro-RO">
            <a:latin typeface="Arial Rounded MT Bold" pitchFamily="34" charset="0"/>
          </a:endParaRPr>
        </a:p>
      </dgm:t>
    </dgm:pt>
    <dgm:pt modelId="{35C22F35-D1FC-40E8-B4B3-F19875B63B4B}">
      <dgm:prSet phldrT="[Text]" custT="1"/>
      <dgm:spPr/>
      <dgm:t>
        <a:bodyPr/>
        <a:lstStyle/>
        <a:p>
          <a:r>
            <a:rPr lang="en-US" sz="1200" dirty="0">
              <a:latin typeface="Arial Rounded MT Bold" pitchFamily="34" charset="0"/>
            </a:rPr>
            <a:t>Morocco</a:t>
          </a:r>
          <a:endParaRPr lang="ro-RO" sz="1200" dirty="0">
            <a:latin typeface="Arial Rounded MT Bold" pitchFamily="34" charset="0"/>
          </a:endParaRPr>
        </a:p>
      </dgm:t>
    </dgm:pt>
    <dgm:pt modelId="{D1FE5BF5-7F1C-4C31-9A86-31916C2688BA}" type="parTrans" cxnId="{9581DDD6-CD69-4BCB-A3E4-671FBF6E7846}">
      <dgm:prSet/>
      <dgm:spPr/>
      <dgm:t>
        <a:bodyPr/>
        <a:lstStyle/>
        <a:p>
          <a:endParaRPr lang="ro-RO">
            <a:latin typeface="Arial Rounded MT Bold" pitchFamily="34" charset="0"/>
          </a:endParaRPr>
        </a:p>
      </dgm:t>
    </dgm:pt>
    <dgm:pt modelId="{D1616D1A-7B20-4565-B834-BF1DC04A5A65}" type="sibTrans" cxnId="{9581DDD6-CD69-4BCB-A3E4-671FBF6E7846}">
      <dgm:prSet/>
      <dgm:spPr/>
      <dgm:t>
        <a:bodyPr/>
        <a:lstStyle/>
        <a:p>
          <a:endParaRPr lang="ro-RO">
            <a:latin typeface="Arial Rounded MT Bold" pitchFamily="34" charset="0"/>
          </a:endParaRPr>
        </a:p>
      </dgm:t>
    </dgm:pt>
    <dgm:pt modelId="{5F960D7D-0D01-458F-AB58-5E11B9F81AF5}">
      <dgm:prSet phldrT="[Text]" custT="1"/>
      <dgm:spPr/>
      <dgm:t>
        <a:bodyPr/>
        <a:lstStyle/>
        <a:p>
          <a:r>
            <a:rPr lang="en-US" sz="1600" dirty="0">
              <a:latin typeface="Arial Rounded MT Bold" pitchFamily="34" charset="0"/>
            </a:rPr>
            <a:t>RANK 96</a:t>
          </a:r>
          <a:endParaRPr lang="ro-RO" sz="1600" dirty="0">
            <a:latin typeface="Arial Rounded MT Bold" pitchFamily="34" charset="0"/>
          </a:endParaRPr>
        </a:p>
      </dgm:t>
    </dgm:pt>
    <dgm:pt modelId="{569917D9-7FDA-4522-A2B7-28FC41439A13}" type="parTrans" cxnId="{BC04D54E-953A-44B2-B79D-1CFCCE8B9115}">
      <dgm:prSet/>
      <dgm:spPr/>
      <dgm:t>
        <a:bodyPr/>
        <a:lstStyle/>
        <a:p>
          <a:endParaRPr lang="ro-RO">
            <a:latin typeface="Arial Rounded MT Bold" pitchFamily="34" charset="0"/>
          </a:endParaRPr>
        </a:p>
      </dgm:t>
    </dgm:pt>
    <dgm:pt modelId="{0FF0A1C5-2384-4A74-AFE7-8057F0C00C38}" type="sibTrans" cxnId="{BC04D54E-953A-44B2-B79D-1CFCCE8B9115}">
      <dgm:prSet/>
      <dgm:spPr/>
      <dgm:t>
        <a:bodyPr/>
        <a:lstStyle/>
        <a:p>
          <a:endParaRPr lang="ro-RO">
            <a:latin typeface="Arial Rounded MT Bold" pitchFamily="34" charset="0"/>
          </a:endParaRPr>
        </a:p>
      </dgm:t>
    </dgm:pt>
    <dgm:pt modelId="{9E0A5B35-9426-4814-A2E6-23B1A1873EA8}">
      <dgm:prSet custT="1"/>
      <dgm:spPr/>
      <dgm:t>
        <a:bodyPr/>
        <a:lstStyle/>
        <a:p>
          <a:r>
            <a:rPr lang="en-US" sz="1000" dirty="0">
              <a:latin typeface="Arial Rounded MT Bold" pitchFamily="34" charset="0"/>
            </a:rPr>
            <a:t>World Bank’s doing Business</a:t>
          </a:r>
          <a:endParaRPr lang="ro-RO" sz="1000" dirty="0">
            <a:latin typeface="Arial Rounded MT Bold" pitchFamily="34" charset="0"/>
          </a:endParaRPr>
        </a:p>
      </dgm:t>
    </dgm:pt>
    <dgm:pt modelId="{3D586112-41EB-4EB6-AE3B-AE6264951C0D}" type="parTrans" cxnId="{7A28DDAD-3E80-45F0-A6D4-35DB076AA531}">
      <dgm:prSet/>
      <dgm:spPr/>
      <dgm:t>
        <a:bodyPr/>
        <a:lstStyle/>
        <a:p>
          <a:endParaRPr lang="ro-RO">
            <a:latin typeface="Arial Rounded MT Bold" pitchFamily="34" charset="0"/>
          </a:endParaRPr>
        </a:p>
      </dgm:t>
    </dgm:pt>
    <dgm:pt modelId="{81B50195-F4E0-4A77-A73A-29DA8DABE326}" type="sibTrans" cxnId="{7A28DDAD-3E80-45F0-A6D4-35DB076AA531}">
      <dgm:prSet/>
      <dgm:spPr/>
      <dgm:t>
        <a:bodyPr/>
        <a:lstStyle/>
        <a:p>
          <a:endParaRPr lang="ro-RO">
            <a:latin typeface="Arial Rounded MT Bold" pitchFamily="34" charset="0"/>
          </a:endParaRPr>
        </a:p>
      </dgm:t>
    </dgm:pt>
    <dgm:pt modelId="{88A4CD80-147E-464F-91E7-10806282D672}">
      <dgm:prSet custT="1"/>
      <dgm:spPr/>
      <dgm:t>
        <a:bodyPr/>
        <a:lstStyle/>
        <a:p>
          <a:r>
            <a:rPr lang="en-US" sz="1200" dirty="0">
              <a:latin typeface="Arial Rounded MT Bold" pitchFamily="34" charset="0"/>
            </a:rPr>
            <a:t>Egypt</a:t>
          </a:r>
          <a:endParaRPr lang="ro-RO" sz="1200" dirty="0">
            <a:latin typeface="Arial Rounded MT Bold" pitchFamily="34" charset="0"/>
          </a:endParaRPr>
        </a:p>
      </dgm:t>
    </dgm:pt>
    <dgm:pt modelId="{A326931D-B676-47C3-9819-7E386A29F99C}" type="parTrans" cxnId="{E1D071AE-6296-4F26-B54B-FE51A0AEBB0F}">
      <dgm:prSet/>
      <dgm:spPr/>
      <dgm:t>
        <a:bodyPr/>
        <a:lstStyle/>
        <a:p>
          <a:endParaRPr lang="ro-RO">
            <a:latin typeface="Arial Rounded MT Bold" pitchFamily="34" charset="0"/>
          </a:endParaRPr>
        </a:p>
      </dgm:t>
    </dgm:pt>
    <dgm:pt modelId="{1F867827-B233-4E37-95EC-9814BF9A8349}" type="sibTrans" cxnId="{E1D071AE-6296-4F26-B54B-FE51A0AEBB0F}">
      <dgm:prSet/>
      <dgm:spPr/>
      <dgm:t>
        <a:bodyPr/>
        <a:lstStyle/>
        <a:p>
          <a:endParaRPr lang="ro-RO">
            <a:latin typeface="Arial Rounded MT Bold" pitchFamily="34" charset="0"/>
          </a:endParaRPr>
        </a:p>
      </dgm:t>
    </dgm:pt>
    <dgm:pt modelId="{0603E7DD-08F9-4428-A245-0F4E28353A81}">
      <dgm:prSet custT="1"/>
      <dgm:spPr/>
      <dgm:t>
        <a:bodyPr/>
        <a:lstStyle/>
        <a:p>
          <a:r>
            <a:rPr lang="en-US" sz="1600" dirty="0">
              <a:latin typeface="Arial Rounded MT Bold" pitchFamily="34" charset="0"/>
            </a:rPr>
            <a:t>RANK 114</a:t>
          </a:r>
          <a:endParaRPr lang="ro-RO" sz="1600" dirty="0">
            <a:latin typeface="Arial Rounded MT Bold" pitchFamily="34" charset="0"/>
          </a:endParaRPr>
        </a:p>
      </dgm:t>
    </dgm:pt>
    <dgm:pt modelId="{DCEC2E51-A0BD-467C-9150-09CFE81BBCCC}" type="parTrans" cxnId="{F6C4ACC4-5E62-4666-B33A-A8DA7F729E57}">
      <dgm:prSet/>
      <dgm:spPr/>
      <dgm:t>
        <a:bodyPr/>
        <a:lstStyle/>
        <a:p>
          <a:endParaRPr lang="ro-RO">
            <a:latin typeface="Arial Rounded MT Bold" pitchFamily="34" charset="0"/>
          </a:endParaRPr>
        </a:p>
      </dgm:t>
    </dgm:pt>
    <dgm:pt modelId="{3F1A0340-A134-478B-8929-FDB8E065E997}" type="sibTrans" cxnId="{F6C4ACC4-5E62-4666-B33A-A8DA7F729E57}">
      <dgm:prSet/>
      <dgm:spPr/>
      <dgm:t>
        <a:bodyPr/>
        <a:lstStyle/>
        <a:p>
          <a:endParaRPr lang="ro-RO">
            <a:latin typeface="Arial Rounded MT Bold" pitchFamily="34" charset="0"/>
          </a:endParaRPr>
        </a:p>
      </dgm:t>
    </dgm:pt>
    <dgm:pt modelId="{BB7E8097-C3AC-44C1-987F-14815ED5BB88}" type="pres">
      <dgm:prSet presAssocID="{196CDC23-8BC2-463D-B142-A79CF6F16DC2}" presName="Name0" presStyleCnt="0">
        <dgm:presLayoutVars>
          <dgm:chMax val="7"/>
          <dgm:chPref val="7"/>
          <dgm:dir/>
          <dgm:animLvl val="lvl"/>
        </dgm:presLayoutVars>
      </dgm:prSet>
      <dgm:spPr/>
    </dgm:pt>
    <dgm:pt modelId="{E634507B-B015-4795-8168-6297BB67E4EC}" type="pres">
      <dgm:prSet presAssocID="{7B9263D3-E13E-4ED7-97E0-B3D68A11D0A5}" presName="parentText_1" presStyleLbl="node1" presStyleIdx="0" presStyleCnt="3">
        <dgm:presLayoutVars>
          <dgm:chMax val="1"/>
          <dgm:chPref val="1"/>
          <dgm:bulletEnabled val="1"/>
        </dgm:presLayoutVars>
      </dgm:prSet>
      <dgm:spPr/>
    </dgm:pt>
    <dgm:pt modelId="{8AF02F6D-394D-4E7D-832C-CDFD5E7A496C}" type="pres">
      <dgm:prSet presAssocID="{7B9263D3-E13E-4ED7-97E0-B3D68A11D0A5}" presName="childText_1" presStyleLbl="node1" presStyleIdx="0" presStyleCnt="3">
        <dgm:presLayoutVars>
          <dgm:chMax val="0"/>
          <dgm:chPref val="0"/>
          <dgm:bulletEnabled val="1"/>
        </dgm:presLayoutVars>
      </dgm:prSet>
      <dgm:spPr/>
    </dgm:pt>
    <dgm:pt modelId="{9B35D40B-200A-4BA9-8E72-D74F8D64A582}" type="pres">
      <dgm:prSet presAssocID="{7B9263D3-E13E-4ED7-97E0-B3D68A11D0A5}" presName="accentShape_1" presStyleCnt="0"/>
      <dgm:spPr/>
    </dgm:pt>
    <dgm:pt modelId="{4BABE2D8-930C-4E1F-B80F-2462BF5D742B}" type="pres">
      <dgm:prSet presAssocID="{7B9263D3-E13E-4ED7-97E0-B3D68A11D0A5}" presName="imageRepeatNode" presStyleLbl="node1" presStyleIdx="0" presStyleCnt="3" custLinFactNeighborX="-862" custLinFactNeighborY="1024"/>
      <dgm:spPr/>
    </dgm:pt>
    <dgm:pt modelId="{B11B21C0-5095-44AB-89A2-1C97150A08A3}" type="pres">
      <dgm:prSet presAssocID="{844A438C-D1CB-4330-AD44-B3829A68B7D9}" presName="parentText_2" presStyleLbl="node1" presStyleIdx="0" presStyleCnt="3">
        <dgm:presLayoutVars>
          <dgm:chMax val="1"/>
          <dgm:chPref val="1"/>
          <dgm:bulletEnabled val="1"/>
        </dgm:presLayoutVars>
      </dgm:prSet>
      <dgm:spPr/>
    </dgm:pt>
    <dgm:pt modelId="{BCAD11CC-F1F2-4108-9765-F55CB69E7094}" type="pres">
      <dgm:prSet presAssocID="{844A438C-D1CB-4330-AD44-B3829A68B7D9}" presName="childText_2" presStyleLbl="node2" presStyleIdx="0" presStyleCnt="0">
        <dgm:presLayoutVars>
          <dgm:chMax val="0"/>
          <dgm:chPref val="0"/>
          <dgm:bulletEnabled val="1"/>
        </dgm:presLayoutVars>
      </dgm:prSet>
      <dgm:spPr/>
    </dgm:pt>
    <dgm:pt modelId="{CBCDD967-14FC-4083-8C8C-E833552B368B}" type="pres">
      <dgm:prSet presAssocID="{844A438C-D1CB-4330-AD44-B3829A68B7D9}" presName="accentShape_2" presStyleCnt="0"/>
      <dgm:spPr/>
    </dgm:pt>
    <dgm:pt modelId="{EDD597E2-13DF-4A94-BBD5-1963D0905B54}" type="pres">
      <dgm:prSet presAssocID="{844A438C-D1CB-4330-AD44-B3829A68B7D9}" presName="imageRepeatNode" presStyleLbl="node1" presStyleIdx="1" presStyleCnt="3"/>
      <dgm:spPr/>
    </dgm:pt>
    <dgm:pt modelId="{32E69B36-F116-4546-B4EF-E68B660A04D9}" type="pres">
      <dgm:prSet presAssocID="{9E0A5B35-9426-4814-A2E6-23B1A1873EA8}" presName="parentText_3" presStyleLbl="node1" presStyleIdx="1" presStyleCnt="3">
        <dgm:presLayoutVars>
          <dgm:chMax val="1"/>
          <dgm:chPref val="1"/>
          <dgm:bulletEnabled val="1"/>
        </dgm:presLayoutVars>
      </dgm:prSet>
      <dgm:spPr/>
    </dgm:pt>
    <dgm:pt modelId="{0864CF12-2F1B-463F-856B-517B393C81DF}" type="pres">
      <dgm:prSet presAssocID="{9E0A5B35-9426-4814-A2E6-23B1A1873EA8}" presName="childText_3" presStyleLbl="node2" presStyleIdx="0" presStyleCnt="0">
        <dgm:presLayoutVars>
          <dgm:chMax val="0"/>
          <dgm:chPref val="0"/>
          <dgm:bulletEnabled val="1"/>
        </dgm:presLayoutVars>
      </dgm:prSet>
      <dgm:spPr/>
    </dgm:pt>
    <dgm:pt modelId="{A0195F8A-C6DC-41B4-BD55-744FB62BF905}" type="pres">
      <dgm:prSet presAssocID="{9E0A5B35-9426-4814-A2E6-23B1A1873EA8}" presName="accentShape_3" presStyleCnt="0"/>
      <dgm:spPr/>
    </dgm:pt>
    <dgm:pt modelId="{5744080E-8629-4727-9380-E2D937BCF3E5}" type="pres">
      <dgm:prSet presAssocID="{9E0A5B35-9426-4814-A2E6-23B1A1873EA8}" presName="imageRepeatNode" presStyleLbl="node1" presStyleIdx="2" presStyleCnt="3"/>
      <dgm:spPr/>
    </dgm:pt>
  </dgm:ptLst>
  <dgm:cxnLst>
    <dgm:cxn modelId="{ADF25A0B-7C0E-4CD7-B25B-E920DB17B267}" type="presOf" srcId="{5F960D7D-0D01-458F-AB58-5E11B9F81AF5}" destId="{BCAD11CC-F1F2-4108-9765-F55CB69E7094}" srcOrd="0" destOrd="1" presId="urn:microsoft.com/office/officeart/2009/3/layout/BlockDescendingList"/>
    <dgm:cxn modelId="{B121D325-5AB3-47BC-93A5-3C6FD86968AE}" srcId="{196CDC23-8BC2-463D-B142-A79CF6F16DC2}" destId="{7B9263D3-E13E-4ED7-97E0-B3D68A11D0A5}" srcOrd="0" destOrd="0" parTransId="{79C29347-86AE-47D2-BE92-9FA038339082}" sibTransId="{CE35F4EF-1988-431C-A2A0-B83DA7611390}"/>
    <dgm:cxn modelId="{6B29562C-47B9-4890-A091-5AF910C1FE76}" type="presOf" srcId="{7B9263D3-E13E-4ED7-97E0-B3D68A11D0A5}" destId="{E634507B-B015-4795-8168-6297BB67E4EC}" srcOrd="0" destOrd="0" presId="urn:microsoft.com/office/officeart/2009/3/layout/BlockDescendingList"/>
    <dgm:cxn modelId="{E0CB1739-9243-40D0-B528-499FFA83160C}" type="presOf" srcId="{844A438C-D1CB-4330-AD44-B3829A68B7D9}" destId="{EDD597E2-13DF-4A94-BBD5-1963D0905B54}" srcOrd="1" destOrd="0" presId="urn:microsoft.com/office/officeart/2009/3/layout/BlockDescendingList"/>
    <dgm:cxn modelId="{F355CF3B-8103-4332-9B67-19D91EFBDDFC}" srcId="{7B9263D3-E13E-4ED7-97E0-B3D68A11D0A5}" destId="{23745E3C-43DF-440B-A6FC-5560BDB703F1}" srcOrd="0" destOrd="0" parTransId="{C75FEFCC-EC91-4B8C-BF2A-4979FD4CA485}" sibTransId="{6112A6BD-FA29-43A3-AC5F-5C09CD8E15A5}"/>
    <dgm:cxn modelId="{A2320863-A7FA-44D5-A095-A6635DF4935D}" type="presOf" srcId="{23745E3C-43DF-440B-A6FC-5560BDB703F1}" destId="{8AF02F6D-394D-4E7D-832C-CDFD5E7A496C}" srcOrd="0" destOrd="0" presId="urn:microsoft.com/office/officeart/2009/3/layout/BlockDescendingList"/>
    <dgm:cxn modelId="{5519956C-525B-4CB8-9DD3-CD9A40169889}" type="presOf" srcId="{88A4CD80-147E-464F-91E7-10806282D672}" destId="{0864CF12-2F1B-463F-856B-517B393C81DF}" srcOrd="0" destOrd="0" presId="urn:microsoft.com/office/officeart/2009/3/layout/BlockDescendingList"/>
    <dgm:cxn modelId="{BC04D54E-953A-44B2-B79D-1CFCCE8B9115}" srcId="{844A438C-D1CB-4330-AD44-B3829A68B7D9}" destId="{5F960D7D-0D01-458F-AB58-5E11B9F81AF5}" srcOrd="1" destOrd="0" parTransId="{569917D9-7FDA-4522-A2B7-28FC41439A13}" sibTransId="{0FF0A1C5-2384-4A74-AFE7-8057F0C00C38}"/>
    <dgm:cxn modelId="{C74D3D4F-3FDB-41D2-9F39-99CC14E5352A}" type="presOf" srcId="{236043D5-C0B0-4C0D-85F3-5BF3C9692AFC}" destId="{8AF02F6D-394D-4E7D-832C-CDFD5E7A496C}" srcOrd="0" destOrd="1" presId="urn:microsoft.com/office/officeart/2009/3/layout/BlockDescendingList"/>
    <dgm:cxn modelId="{BCA7D351-2D6C-4015-BB5A-3636C0A0AC9B}" type="presOf" srcId="{7B9263D3-E13E-4ED7-97E0-B3D68A11D0A5}" destId="{4BABE2D8-930C-4E1F-B80F-2462BF5D742B}" srcOrd="1" destOrd="0" presId="urn:microsoft.com/office/officeart/2009/3/layout/BlockDescendingList"/>
    <dgm:cxn modelId="{DA10CD7C-3A92-481E-BDA1-0472AE1A50A6}" type="presOf" srcId="{9E0A5B35-9426-4814-A2E6-23B1A1873EA8}" destId="{32E69B36-F116-4546-B4EF-E68B660A04D9}" srcOrd="0" destOrd="0" presId="urn:microsoft.com/office/officeart/2009/3/layout/BlockDescendingList"/>
    <dgm:cxn modelId="{5B11217F-0FF5-4DE5-A849-47812F630287}" srcId="{7B9263D3-E13E-4ED7-97E0-B3D68A11D0A5}" destId="{236043D5-C0B0-4C0D-85F3-5BF3C9692AFC}" srcOrd="1" destOrd="0" parTransId="{C58B7A6B-4CAE-4215-B240-55FAC5A844D7}" sibTransId="{6EEAD869-4A29-49D4-B2B4-6C33D1A77F85}"/>
    <dgm:cxn modelId="{FC067695-52B1-4CF8-8AF2-00D3C354DCB3}" type="presOf" srcId="{35C22F35-D1FC-40E8-B4B3-F19875B63B4B}" destId="{BCAD11CC-F1F2-4108-9765-F55CB69E7094}" srcOrd="0" destOrd="0" presId="urn:microsoft.com/office/officeart/2009/3/layout/BlockDescendingList"/>
    <dgm:cxn modelId="{7A28DDAD-3E80-45F0-A6D4-35DB076AA531}" srcId="{196CDC23-8BC2-463D-B142-A79CF6F16DC2}" destId="{9E0A5B35-9426-4814-A2E6-23B1A1873EA8}" srcOrd="2" destOrd="0" parTransId="{3D586112-41EB-4EB6-AE3B-AE6264951C0D}" sibTransId="{81B50195-F4E0-4A77-A73A-29DA8DABE326}"/>
    <dgm:cxn modelId="{E1D071AE-6296-4F26-B54B-FE51A0AEBB0F}" srcId="{9E0A5B35-9426-4814-A2E6-23B1A1873EA8}" destId="{88A4CD80-147E-464F-91E7-10806282D672}" srcOrd="0" destOrd="0" parTransId="{A326931D-B676-47C3-9819-7E386A29F99C}" sibTransId="{1F867827-B233-4E37-95EC-9814BF9A8349}"/>
    <dgm:cxn modelId="{661A0CC4-0C29-4A83-ADB9-9BCEC63C85EA}" type="presOf" srcId="{196CDC23-8BC2-463D-B142-A79CF6F16DC2}" destId="{BB7E8097-C3AC-44C1-987F-14815ED5BB88}" srcOrd="0" destOrd="0" presId="urn:microsoft.com/office/officeart/2009/3/layout/BlockDescendingList"/>
    <dgm:cxn modelId="{F6C4ACC4-5E62-4666-B33A-A8DA7F729E57}" srcId="{9E0A5B35-9426-4814-A2E6-23B1A1873EA8}" destId="{0603E7DD-08F9-4428-A245-0F4E28353A81}" srcOrd="1" destOrd="0" parTransId="{DCEC2E51-A0BD-467C-9150-09CFE81BBCCC}" sibTransId="{3F1A0340-A134-478B-8929-FDB8E065E997}"/>
    <dgm:cxn modelId="{64E163C8-869C-4E19-8F06-0FD1C438200E}" srcId="{196CDC23-8BC2-463D-B142-A79CF6F16DC2}" destId="{844A438C-D1CB-4330-AD44-B3829A68B7D9}" srcOrd="1" destOrd="0" parTransId="{A59BFEEA-0DB8-499E-8D5C-539E6F6681CF}" sibTransId="{AB744505-144F-43C7-8A27-384E2A95A74E}"/>
    <dgm:cxn modelId="{B6EEA1CF-74D5-48FB-8221-1B58290F753B}" type="presOf" srcId="{0603E7DD-08F9-4428-A245-0F4E28353A81}" destId="{0864CF12-2F1B-463F-856B-517B393C81DF}" srcOrd="0" destOrd="1" presId="urn:microsoft.com/office/officeart/2009/3/layout/BlockDescendingList"/>
    <dgm:cxn modelId="{9581DDD6-CD69-4BCB-A3E4-671FBF6E7846}" srcId="{844A438C-D1CB-4330-AD44-B3829A68B7D9}" destId="{35C22F35-D1FC-40E8-B4B3-F19875B63B4B}" srcOrd="0" destOrd="0" parTransId="{D1FE5BF5-7F1C-4C31-9A86-31916C2688BA}" sibTransId="{D1616D1A-7B20-4565-B834-BF1DC04A5A65}"/>
    <dgm:cxn modelId="{7AB155E9-BAB6-4DF4-9FE7-412CE0B96D82}" type="presOf" srcId="{844A438C-D1CB-4330-AD44-B3829A68B7D9}" destId="{B11B21C0-5095-44AB-89A2-1C97150A08A3}" srcOrd="0" destOrd="0" presId="urn:microsoft.com/office/officeart/2009/3/layout/BlockDescendingList"/>
    <dgm:cxn modelId="{DC4013F3-1E6B-4DD6-9983-3DC70CBABF64}" type="presOf" srcId="{9E0A5B35-9426-4814-A2E6-23B1A1873EA8}" destId="{5744080E-8629-4727-9380-E2D937BCF3E5}" srcOrd="1" destOrd="0" presId="urn:microsoft.com/office/officeart/2009/3/layout/BlockDescendingList"/>
    <dgm:cxn modelId="{6AFDC215-1C8F-4D34-8BC7-C8E509DAB7D1}" type="presParOf" srcId="{BB7E8097-C3AC-44C1-987F-14815ED5BB88}" destId="{E634507B-B015-4795-8168-6297BB67E4EC}" srcOrd="0" destOrd="0" presId="urn:microsoft.com/office/officeart/2009/3/layout/BlockDescendingList"/>
    <dgm:cxn modelId="{A3C6F515-FF96-4D7C-AA67-D0FC3067E38D}" type="presParOf" srcId="{BB7E8097-C3AC-44C1-987F-14815ED5BB88}" destId="{8AF02F6D-394D-4E7D-832C-CDFD5E7A496C}" srcOrd="1" destOrd="0" presId="urn:microsoft.com/office/officeart/2009/3/layout/BlockDescendingList"/>
    <dgm:cxn modelId="{1ED7F08A-DD9B-4E8C-BE8B-AF0DD8C3ABC8}" type="presParOf" srcId="{BB7E8097-C3AC-44C1-987F-14815ED5BB88}" destId="{9B35D40B-200A-4BA9-8E72-D74F8D64A582}" srcOrd="2" destOrd="0" presId="urn:microsoft.com/office/officeart/2009/3/layout/BlockDescendingList"/>
    <dgm:cxn modelId="{FC281294-7361-412E-A118-CE94E732FC98}" type="presParOf" srcId="{9B35D40B-200A-4BA9-8E72-D74F8D64A582}" destId="{4BABE2D8-930C-4E1F-B80F-2462BF5D742B}" srcOrd="0" destOrd="0" presId="urn:microsoft.com/office/officeart/2009/3/layout/BlockDescendingList"/>
    <dgm:cxn modelId="{74DFFC2D-E311-482C-9965-AACE379B7F70}" type="presParOf" srcId="{BB7E8097-C3AC-44C1-987F-14815ED5BB88}" destId="{B11B21C0-5095-44AB-89A2-1C97150A08A3}" srcOrd="3" destOrd="0" presId="urn:microsoft.com/office/officeart/2009/3/layout/BlockDescendingList"/>
    <dgm:cxn modelId="{D2064663-8416-4064-8E80-8171E3C1475D}" type="presParOf" srcId="{BB7E8097-C3AC-44C1-987F-14815ED5BB88}" destId="{BCAD11CC-F1F2-4108-9765-F55CB69E7094}" srcOrd="4" destOrd="0" presId="urn:microsoft.com/office/officeart/2009/3/layout/BlockDescendingList"/>
    <dgm:cxn modelId="{D07DC648-B59C-49F9-A234-BC93773BD275}" type="presParOf" srcId="{BB7E8097-C3AC-44C1-987F-14815ED5BB88}" destId="{CBCDD967-14FC-4083-8C8C-E833552B368B}" srcOrd="5" destOrd="0" presId="urn:microsoft.com/office/officeart/2009/3/layout/BlockDescendingList"/>
    <dgm:cxn modelId="{1216BCAC-58F1-45AF-8582-CD7A7103C1AD}" type="presParOf" srcId="{CBCDD967-14FC-4083-8C8C-E833552B368B}" destId="{EDD597E2-13DF-4A94-BBD5-1963D0905B54}" srcOrd="0" destOrd="0" presId="urn:microsoft.com/office/officeart/2009/3/layout/BlockDescendingList"/>
    <dgm:cxn modelId="{C8B63FD2-874E-4C16-B192-C9CC3DBDEC48}" type="presParOf" srcId="{BB7E8097-C3AC-44C1-987F-14815ED5BB88}" destId="{32E69B36-F116-4546-B4EF-E68B660A04D9}" srcOrd="6" destOrd="0" presId="urn:microsoft.com/office/officeart/2009/3/layout/BlockDescendingList"/>
    <dgm:cxn modelId="{3AEF865C-9750-4BEE-BBC7-C29B37CEECCE}" type="presParOf" srcId="{BB7E8097-C3AC-44C1-987F-14815ED5BB88}" destId="{0864CF12-2F1B-463F-856B-517B393C81DF}" srcOrd="7" destOrd="0" presId="urn:microsoft.com/office/officeart/2009/3/layout/BlockDescendingList"/>
    <dgm:cxn modelId="{3E44C645-DDC9-4211-9678-03AE8FE24315}" type="presParOf" srcId="{BB7E8097-C3AC-44C1-987F-14815ED5BB88}" destId="{A0195F8A-C6DC-41B4-BD55-744FB62BF905}" srcOrd="8" destOrd="0" presId="urn:microsoft.com/office/officeart/2009/3/layout/BlockDescendingList"/>
    <dgm:cxn modelId="{FAF915FE-3D5A-4FEA-B7DA-CC0A72941994}" type="presParOf" srcId="{A0195F8A-C6DC-41B4-BD55-744FB62BF905}" destId="{5744080E-8629-4727-9380-E2D937BCF3E5}" srcOrd="0" destOrd="0" presId="urn:microsoft.com/office/officeart/2009/3/layout/BlockDescending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156E80-B6AE-4FCD-9CBD-9D8DE9063F9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o-RO"/>
        </a:p>
      </dgm:t>
    </dgm:pt>
    <dgm:pt modelId="{F7624D93-5EAE-41D5-845E-6B8127BB2FA7}">
      <dgm:prSet phldrT="[Text]"/>
      <dgm:spPr/>
      <dgm:t>
        <a:bodyPr/>
        <a:lstStyle/>
        <a:p>
          <a:r>
            <a:rPr lang="en-US" dirty="0"/>
            <a:t>1</a:t>
          </a:r>
          <a:endParaRPr lang="ro-RO" dirty="0"/>
        </a:p>
      </dgm:t>
    </dgm:pt>
    <dgm:pt modelId="{1CFA0436-F3C7-4D49-ADF6-1806CF26653C}" type="parTrans" cxnId="{7C245E56-A014-4ECD-804F-D525C4F55368}">
      <dgm:prSet/>
      <dgm:spPr/>
      <dgm:t>
        <a:bodyPr/>
        <a:lstStyle/>
        <a:p>
          <a:endParaRPr lang="ro-RO"/>
        </a:p>
      </dgm:t>
    </dgm:pt>
    <dgm:pt modelId="{F884B7F0-AAD1-45B6-BE06-259FCA4F6C58}" type="sibTrans" cxnId="{7C245E56-A014-4ECD-804F-D525C4F55368}">
      <dgm:prSet/>
      <dgm:spPr/>
      <dgm:t>
        <a:bodyPr/>
        <a:lstStyle/>
        <a:p>
          <a:endParaRPr lang="ro-RO"/>
        </a:p>
      </dgm:t>
    </dgm:pt>
    <dgm:pt modelId="{543B832A-2F58-4268-A056-B664A9916B2D}">
      <dgm:prSet phldrT="[Text]"/>
      <dgm:spPr/>
      <dgm:t>
        <a:bodyPr/>
        <a:lstStyle/>
        <a:p>
          <a:r>
            <a:rPr lang="en-US" dirty="0"/>
            <a:t>Commercial banks</a:t>
          </a:r>
          <a:endParaRPr lang="ro-RO" dirty="0"/>
        </a:p>
      </dgm:t>
    </dgm:pt>
    <dgm:pt modelId="{FFBD9345-D678-4160-B162-DDFF214AABE0}" type="parTrans" cxnId="{28DA2CDD-509C-41D5-A84E-D506E4F3CC2A}">
      <dgm:prSet/>
      <dgm:spPr/>
      <dgm:t>
        <a:bodyPr/>
        <a:lstStyle/>
        <a:p>
          <a:endParaRPr lang="ro-RO"/>
        </a:p>
      </dgm:t>
    </dgm:pt>
    <dgm:pt modelId="{11FCAAD3-32C9-4B25-8369-266D80889ED5}" type="sibTrans" cxnId="{28DA2CDD-509C-41D5-A84E-D506E4F3CC2A}">
      <dgm:prSet/>
      <dgm:spPr/>
      <dgm:t>
        <a:bodyPr/>
        <a:lstStyle/>
        <a:p>
          <a:endParaRPr lang="ro-RO"/>
        </a:p>
      </dgm:t>
    </dgm:pt>
    <dgm:pt modelId="{46884848-53E6-4E44-A4D8-95DE6BBB579E}">
      <dgm:prSet phldrT="[Text]"/>
      <dgm:spPr/>
      <dgm:t>
        <a:bodyPr/>
        <a:lstStyle/>
        <a:p>
          <a:r>
            <a:rPr lang="en-US" dirty="0"/>
            <a:t>Microfinance organizations</a:t>
          </a:r>
          <a:endParaRPr lang="ro-RO" dirty="0"/>
        </a:p>
      </dgm:t>
    </dgm:pt>
    <dgm:pt modelId="{1A068731-A06C-4520-8034-E17CFC770F0B}" type="parTrans" cxnId="{12E640BD-4B01-4D81-AFF4-F7B0E452AB60}">
      <dgm:prSet/>
      <dgm:spPr/>
      <dgm:t>
        <a:bodyPr/>
        <a:lstStyle/>
        <a:p>
          <a:endParaRPr lang="ro-RO"/>
        </a:p>
      </dgm:t>
    </dgm:pt>
    <dgm:pt modelId="{E47D98B2-D4D2-4E26-8B35-5E802194EF8E}" type="sibTrans" cxnId="{12E640BD-4B01-4D81-AFF4-F7B0E452AB60}">
      <dgm:prSet/>
      <dgm:spPr/>
      <dgm:t>
        <a:bodyPr/>
        <a:lstStyle/>
        <a:p>
          <a:endParaRPr lang="ro-RO"/>
        </a:p>
      </dgm:t>
    </dgm:pt>
    <dgm:pt modelId="{71FC9D89-7BFF-4E05-8BED-1A9E57080389}">
      <dgm:prSet phldrT="[Text]"/>
      <dgm:spPr/>
      <dgm:t>
        <a:bodyPr/>
        <a:lstStyle/>
        <a:p>
          <a:r>
            <a:rPr lang="en-US" dirty="0"/>
            <a:t>3</a:t>
          </a:r>
          <a:endParaRPr lang="ro-RO" dirty="0"/>
        </a:p>
      </dgm:t>
    </dgm:pt>
    <dgm:pt modelId="{F3A8AD8F-69CC-4EF7-A9A0-CCF6C8F268B3}" type="parTrans" cxnId="{82CEB470-B862-403E-BEAA-EBE31887383A}">
      <dgm:prSet/>
      <dgm:spPr/>
      <dgm:t>
        <a:bodyPr/>
        <a:lstStyle/>
        <a:p>
          <a:endParaRPr lang="ro-RO"/>
        </a:p>
      </dgm:t>
    </dgm:pt>
    <dgm:pt modelId="{6815BA37-B484-486D-9D84-552243182F00}" type="sibTrans" cxnId="{82CEB470-B862-403E-BEAA-EBE31887383A}">
      <dgm:prSet/>
      <dgm:spPr/>
      <dgm:t>
        <a:bodyPr/>
        <a:lstStyle/>
        <a:p>
          <a:endParaRPr lang="ro-RO"/>
        </a:p>
      </dgm:t>
    </dgm:pt>
    <dgm:pt modelId="{C4B8AFE9-E795-4E63-BDCF-056A589B300F}">
      <dgm:prSet phldrT="[Text]"/>
      <dgm:spPr/>
      <dgm:t>
        <a:bodyPr/>
        <a:lstStyle/>
        <a:p>
          <a:r>
            <a:rPr lang="en-US" dirty="0"/>
            <a:t>Credit Institutions</a:t>
          </a:r>
        </a:p>
        <a:p>
          <a:r>
            <a:rPr lang="en-US" dirty="0"/>
            <a:t>SAWIRIS </a:t>
          </a:r>
          <a:r>
            <a:rPr lang="en-US" dirty="0" err="1"/>
            <a:t>Fondation</a:t>
          </a:r>
          <a:endParaRPr lang="en-US" dirty="0"/>
        </a:p>
        <a:p>
          <a:r>
            <a:rPr lang="en-US" dirty="0"/>
            <a:t>QALAA Holdings Group</a:t>
          </a:r>
          <a:endParaRPr lang="ro-RO" dirty="0"/>
        </a:p>
      </dgm:t>
    </dgm:pt>
    <dgm:pt modelId="{86AE4B41-E75C-444C-903F-9FD8F3F3D637}" type="parTrans" cxnId="{8EA0D9B4-2BB1-41E1-B39A-61C683705FCD}">
      <dgm:prSet/>
      <dgm:spPr/>
      <dgm:t>
        <a:bodyPr/>
        <a:lstStyle/>
        <a:p>
          <a:endParaRPr lang="ro-RO"/>
        </a:p>
      </dgm:t>
    </dgm:pt>
    <dgm:pt modelId="{D1A55A88-7CD5-45A7-B535-54B309686C93}" type="sibTrans" cxnId="{8EA0D9B4-2BB1-41E1-B39A-61C683705FCD}">
      <dgm:prSet/>
      <dgm:spPr/>
      <dgm:t>
        <a:bodyPr/>
        <a:lstStyle/>
        <a:p>
          <a:endParaRPr lang="ro-RO"/>
        </a:p>
      </dgm:t>
    </dgm:pt>
    <dgm:pt modelId="{23F49A6B-4704-4117-9517-322C9BDA1D3B}">
      <dgm:prSet phldrT="[Text]"/>
      <dgm:spPr/>
      <dgm:t>
        <a:bodyPr/>
        <a:lstStyle/>
        <a:p>
          <a:r>
            <a:rPr lang="en-US" dirty="0"/>
            <a:t>2</a:t>
          </a:r>
          <a:endParaRPr lang="ro-RO" dirty="0"/>
        </a:p>
      </dgm:t>
    </dgm:pt>
    <dgm:pt modelId="{F67CA19A-C389-406E-99D1-A37B73A19AE1}" type="sibTrans" cxnId="{C18C1980-0B4B-480F-9F75-724A98B0B38D}">
      <dgm:prSet/>
      <dgm:spPr/>
      <dgm:t>
        <a:bodyPr/>
        <a:lstStyle/>
        <a:p>
          <a:endParaRPr lang="ro-RO"/>
        </a:p>
      </dgm:t>
    </dgm:pt>
    <dgm:pt modelId="{1434D79A-E892-4F7B-83D2-3CFEBBC4C02B}" type="parTrans" cxnId="{C18C1980-0B4B-480F-9F75-724A98B0B38D}">
      <dgm:prSet/>
      <dgm:spPr/>
      <dgm:t>
        <a:bodyPr/>
        <a:lstStyle/>
        <a:p>
          <a:endParaRPr lang="ro-RO"/>
        </a:p>
      </dgm:t>
    </dgm:pt>
    <dgm:pt modelId="{4CF7F6C4-151E-4975-AA9C-31A59DD852BB}" type="pres">
      <dgm:prSet presAssocID="{FC156E80-B6AE-4FCD-9CBD-9D8DE9063F95}" presName="Name0" presStyleCnt="0">
        <dgm:presLayoutVars>
          <dgm:chMax val="5"/>
          <dgm:chPref val="5"/>
          <dgm:dir/>
          <dgm:animLvl val="lvl"/>
        </dgm:presLayoutVars>
      </dgm:prSet>
      <dgm:spPr/>
    </dgm:pt>
    <dgm:pt modelId="{14163E4C-800E-4C9E-B7BB-E6AA24AEBEC0}" type="pres">
      <dgm:prSet presAssocID="{F7624D93-5EAE-41D5-845E-6B8127BB2FA7}" presName="parentText1" presStyleLbl="node1" presStyleIdx="0" presStyleCnt="3">
        <dgm:presLayoutVars>
          <dgm:chMax/>
          <dgm:chPref val="3"/>
          <dgm:bulletEnabled val="1"/>
        </dgm:presLayoutVars>
      </dgm:prSet>
      <dgm:spPr/>
    </dgm:pt>
    <dgm:pt modelId="{EB2ED447-D9D8-4AB1-9487-F2D49311D656}" type="pres">
      <dgm:prSet presAssocID="{F7624D93-5EAE-41D5-845E-6B8127BB2FA7}" presName="childText1" presStyleLbl="solidAlignAcc1" presStyleIdx="0" presStyleCnt="3">
        <dgm:presLayoutVars>
          <dgm:chMax val="0"/>
          <dgm:chPref val="0"/>
          <dgm:bulletEnabled val="1"/>
        </dgm:presLayoutVars>
      </dgm:prSet>
      <dgm:spPr/>
    </dgm:pt>
    <dgm:pt modelId="{9873EACD-3344-4FC2-8124-1EFCC667298C}" type="pres">
      <dgm:prSet presAssocID="{23F49A6B-4704-4117-9517-322C9BDA1D3B}" presName="parentText2" presStyleLbl="node1" presStyleIdx="1" presStyleCnt="3">
        <dgm:presLayoutVars>
          <dgm:chMax/>
          <dgm:chPref val="3"/>
          <dgm:bulletEnabled val="1"/>
        </dgm:presLayoutVars>
      </dgm:prSet>
      <dgm:spPr/>
    </dgm:pt>
    <dgm:pt modelId="{FCAF92CD-1B4F-4036-B5A2-19A750833F44}" type="pres">
      <dgm:prSet presAssocID="{23F49A6B-4704-4117-9517-322C9BDA1D3B}" presName="childText2" presStyleLbl="solidAlignAcc1" presStyleIdx="1" presStyleCnt="3">
        <dgm:presLayoutVars>
          <dgm:chMax val="0"/>
          <dgm:chPref val="0"/>
          <dgm:bulletEnabled val="1"/>
        </dgm:presLayoutVars>
      </dgm:prSet>
      <dgm:spPr/>
    </dgm:pt>
    <dgm:pt modelId="{46B05E49-7FC7-49A6-8F1F-002E2C390EF8}" type="pres">
      <dgm:prSet presAssocID="{71FC9D89-7BFF-4E05-8BED-1A9E57080389}" presName="parentText3" presStyleLbl="node1" presStyleIdx="2" presStyleCnt="3">
        <dgm:presLayoutVars>
          <dgm:chMax/>
          <dgm:chPref val="3"/>
          <dgm:bulletEnabled val="1"/>
        </dgm:presLayoutVars>
      </dgm:prSet>
      <dgm:spPr/>
    </dgm:pt>
    <dgm:pt modelId="{9D27C79D-E40A-4AB2-B8E2-CE37E6D52466}" type="pres">
      <dgm:prSet presAssocID="{71FC9D89-7BFF-4E05-8BED-1A9E57080389}" presName="childText3" presStyleLbl="solidAlignAcc1" presStyleIdx="2" presStyleCnt="3">
        <dgm:presLayoutVars>
          <dgm:chMax val="0"/>
          <dgm:chPref val="0"/>
          <dgm:bulletEnabled val="1"/>
        </dgm:presLayoutVars>
      </dgm:prSet>
      <dgm:spPr/>
    </dgm:pt>
  </dgm:ptLst>
  <dgm:cxnLst>
    <dgm:cxn modelId="{53DC9712-1087-43A8-9B36-C1804AA0F139}" type="presOf" srcId="{543B832A-2F58-4268-A056-B664A9916B2D}" destId="{EB2ED447-D9D8-4AB1-9487-F2D49311D656}" srcOrd="0" destOrd="0" presId="urn:microsoft.com/office/officeart/2009/3/layout/IncreasingArrowsProcess"/>
    <dgm:cxn modelId="{273A9F31-4B51-4A6E-A452-C3F07D828F64}" type="presOf" srcId="{46884848-53E6-4E44-A4D8-95DE6BBB579E}" destId="{FCAF92CD-1B4F-4036-B5A2-19A750833F44}" srcOrd="0" destOrd="0" presId="urn:microsoft.com/office/officeart/2009/3/layout/IncreasingArrowsProcess"/>
    <dgm:cxn modelId="{C2518E37-CC49-4333-8BE9-C8F7CB60EB70}" type="presOf" srcId="{23F49A6B-4704-4117-9517-322C9BDA1D3B}" destId="{9873EACD-3344-4FC2-8124-1EFCC667298C}" srcOrd="0" destOrd="0" presId="urn:microsoft.com/office/officeart/2009/3/layout/IncreasingArrowsProcess"/>
    <dgm:cxn modelId="{82CEB470-B862-403E-BEAA-EBE31887383A}" srcId="{FC156E80-B6AE-4FCD-9CBD-9D8DE9063F95}" destId="{71FC9D89-7BFF-4E05-8BED-1A9E57080389}" srcOrd="2" destOrd="0" parTransId="{F3A8AD8F-69CC-4EF7-A9A0-CCF6C8F268B3}" sibTransId="{6815BA37-B484-486D-9D84-552243182F00}"/>
    <dgm:cxn modelId="{7C245E56-A014-4ECD-804F-D525C4F55368}" srcId="{FC156E80-B6AE-4FCD-9CBD-9D8DE9063F95}" destId="{F7624D93-5EAE-41D5-845E-6B8127BB2FA7}" srcOrd="0" destOrd="0" parTransId="{1CFA0436-F3C7-4D49-ADF6-1806CF26653C}" sibTransId="{F884B7F0-AAD1-45B6-BE06-259FCA4F6C58}"/>
    <dgm:cxn modelId="{9046477F-369C-4137-B454-3DF20C853CE7}" type="presOf" srcId="{C4B8AFE9-E795-4E63-BDCF-056A589B300F}" destId="{9D27C79D-E40A-4AB2-B8E2-CE37E6D52466}" srcOrd="0" destOrd="0" presId="urn:microsoft.com/office/officeart/2009/3/layout/IncreasingArrowsProcess"/>
    <dgm:cxn modelId="{C18C1980-0B4B-480F-9F75-724A98B0B38D}" srcId="{FC156E80-B6AE-4FCD-9CBD-9D8DE9063F95}" destId="{23F49A6B-4704-4117-9517-322C9BDA1D3B}" srcOrd="1" destOrd="0" parTransId="{1434D79A-E892-4F7B-83D2-3CFEBBC4C02B}" sibTransId="{F67CA19A-C389-406E-99D1-A37B73A19AE1}"/>
    <dgm:cxn modelId="{CA5CBC82-34EC-4539-8F29-3DE8F135374C}" type="presOf" srcId="{F7624D93-5EAE-41D5-845E-6B8127BB2FA7}" destId="{14163E4C-800E-4C9E-B7BB-E6AA24AEBEC0}" srcOrd="0" destOrd="0" presId="urn:microsoft.com/office/officeart/2009/3/layout/IncreasingArrowsProcess"/>
    <dgm:cxn modelId="{8EA0D9B4-2BB1-41E1-B39A-61C683705FCD}" srcId="{71FC9D89-7BFF-4E05-8BED-1A9E57080389}" destId="{C4B8AFE9-E795-4E63-BDCF-056A589B300F}" srcOrd="0" destOrd="0" parTransId="{86AE4B41-E75C-444C-903F-9FD8F3F3D637}" sibTransId="{D1A55A88-7CD5-45A7-B535-54B309686C93}"/>
    <dgm:cxn modelId="{12E640BD-4B01-4D81-AFF4-F7B0E452AB60}" srcId="{23F49A6B-4704-4117-9517-322C9BDA1D3B}" destId="{46884848-53E6-4E44-A4D8-95DE6BBB579E}" srcOrd="0" destOrd="0" parTransId="{1A068731-A06C-4520-8034-E17CFC770F0B}" sibTransId="{E47D98B2-D4D2-4E26-8B35-5E802194EF8E}"/>
    <dgm:cxn modelId="{00EC6DCB-E135-4E16-A024-122BDC12E883}" type="presOf" srcId="{FC156E80-B6AE-4FCD-9CBD-9D8DE9063F95}" destId="{4CF7F6C4-151E-4975-AA9C-31A59DD852BB}" srcOrd="0" destOrd="0" presId="urn:microsoft.com/office/officeart/2009/3/layout/IncreasingArrowsProcess"/>
    <dgm:cxn modelId="{28DA2CDD-509C-41D5-A84E-D506E4F3CC2A}" srcId="{F7624D93-5EAE-41D5-845E-6B8127BB2FA7}" destId="{543B832A-2F58-4268-A056-B664A9916B2D}" srcOrd="0" destOrd="0" parTransId="{FFBD9345-D678-4160-B162-DDFF214AABE0}" sibTransId="{11FCAAD3-32C9-4B25-8369-266D80889ED5}"/>
    <dgm:cxn modelId="{80C883E0-F89F-4811-9406-B80A5F9F85A5}" type="presOf" srcId="{71FC9D89-7BFF-4E05-8BED-1A9E57080389}" destId="{46B05E49-7FC7-49A6-8F1F-002E2C390EF8}" srcOrd="0" destOrd="0" presId="urn:microsoft.com/office/officeart/2009/3/layout/IncreasingArrowsProcess"/>
    <dgm:cxn modelId="{95C74CC2-BEB5-4D88-8C13-E71F6F697242}" type="presParOf" srcId="{4CF7F6C4-151E-4975-AA9C-31A59DD852BB}" destId="{14163E4C-800E-4C9E-B7BB-E6AA24AEBEC0}" srcOrd="0" destOrd="0" presId="urn:microsoft.com/office/officeart/2009/3/layout/IncreasingArrowsProcess"/>
    <dgm:cxn modelId="{24A4D51F-E90B-45AD-9D22-74D39676FCFE}" type="presParOf" srcId="{4CF7F6C4-151E-4975-AA9C-31A59DD852BB}" destId="{EB2ED447-D9D8-4AB1-9487-F2D49311D656}" srcOrd="1" destOrd="0" presId="urn:microsoft.com/office/officeart/2009/3/layout/IncreasingArrowsProcess"/>
    <dgm:cxn modelId="{35AD68FE-FF6E-4D69-9BBB-9F29E2C44033}" type="presParOf" srcId="{4CF7F6C4-151E-4975-AA9C-31A59DD852BB}" destId="{9873EACD-3344-4FC2-8124-1EFCC667298C}" srcOrd="2" destOrd="0" presId="urn:microsoft.com/office/officeart/2009/3/layout/IncreasingArrowsProcess"/>
    <dgm:cxn modelId="{61EB3397-12F4-4248-9A31-9B10555A5C1F}" type="presParOf" srcId="{4CF7F6C4-151E-4975-AA9C-31A59DD852BB}" destId="{FCAF92CD-1B4F-4036-B5A2-19A750833F44}" srcOrd="3" destOrd="0" presId="urn:microsoft.com/office/officeart/2009/3/layout/IncreasingArrowsProcess"/>
    <dgm:cxn modelId="{B2E3EF00-2A5A-44B5-9540-BDB2B38DEBD1}" type="presParOf" srcId="{4CF7F6C4-151E-4975-AA9C-31A59DD852BB}" destId="{46B05E49-7FC7-49A6-8F1F-002E2C390EF8}" srcOrd="4" destOrd="0" presId="urn:microsoft.com/office/officeart/2009/3/layout/IncreasingArrowsProcess"/>
    <dgm:cxn modelId="{CDD78585-5D0C-46BB-BA46-DCCDD0F411BC}" type="presParOf" srcId="{4CF7F6C4-151E-4975-AA9C-31A59DD852BB}" destId="{9D27C79D-E40A-4AB2-B8E2-CE37E6D5246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FAFAF3-1B4C-4C19-81C8-96A3685134B3}" type="doc">
      <dgm:prSet loTypeId="urn:microsoft.com/office/officeart/2005/8/layout/arrow2" loCatId="process" qsTypeId="urn:microsoft.com/office/officeart/2005/8/quickstyle/simple1" qsCatId="simple" csTypeId="urn:microsoft.com/office/officeart/2005/8/colors/accent3_3" csCatId="accent3" phldr="1"/>
      <dgm:spPr/>
    </dgm:pt>
    <dgm:pt modelId="{8F162699-57E9-4719-9638-7F3203D82818}">
      <dgm:prSet phldrT="[Text]"/>
      <dgm:spPr/>
      <dgm:t>
        <a:bodyPr/>
        <a:lstStyle/>
        <a:p>
          <a:r>
            <a:rPr lang="en-US" dirty="0"/>
            <a:t>Commercial banks</a:t>
          </a:r>
          <a:endParaRPr lang="ro-RO" dirty="0"/>
        </a:p>
      </dgm:t>
    </dgm:pt>
    <dgm:pt modelId="{3F34EA20-7428-4AF2-BCD1-B8C4A3E52D8F}" type="parTrans" cxnId="{FEDF4A83-CFF4-43CB-8878-73466C5146F9}">
      <dgm:prSet/>
      <dgm:spPr/>
      <dgm:t>
        <a:bodyPr/>
        <a:lstStyle/>
        <a:p>
          <a:endParaRPr lang="ro-RO"/>
        </a:p>
      </dgm:t>
    </dgm:pt>
    <dgm:pt modelId="{BE3215DF-EB3A-46FB-B13C-6DE1FED3048B}" type="sibTrans" cxnId="{FEDF4A83-CFF4-43CB-8878-73466C5146F9}">
      <dgm:prSet/>
      <dgm:spPr/>
      <dgm:t>
        <a:bodyPr/>
        <a:lstStyle/>
        <a:p>
          <a:endParaRPr lang="ro-RO"/>
        </a:p>
      </dgm:t>
    </dgm:pt>
    <dgm:pt modelId="{188A41AA-DE1B-4383-BAF5-727B0F87FED7}">
      <dgm:prSet phldrT="[Text]"/>
      <dgm:spPr/>
      <dgm:t>
        <a:bodyPr/>
        <a:lstStyle/>
        <a:p>
          <a:r>
            <a:rPr lang="en-US" dirty="0"/>
            <a:t>Non </a:t>
          </a:r>
          <a:r>
            <a:rPr lang="en-US" dirty="0" err="1"/>
            <a:t>governamental</a:t>
          </a:r>
          <a:r>
            <a:rPr lang="en-US" dirty="0"/>
            <a:t> organizations</a:t>
          </a:r>
          <a:endParaRPr lang="ro-RO" dirty="0"/>
        </a:p>
      </dgm:t>
    </dgm:pt>
    <dgm:pt modelId="{5B986F66-0E3C-42F3-B9EF-C060043CA18C}" type="parTrans" cxnId="{D7C6D4EF-56CF-4413-A680-78636ACB40F1}">
      <dgm:prSet/>
      <dgm:spPr/>
      <dgm:t>
        <a:bodyPr/>
        <a:lstStyle/>
        <a:p>
          <a:endParaRPr lang="ro-RO"/>
        </a:p>
      </dgm:t>
    </dgm:pt>
    <dgm:pt modelId="{3BB23FA0-9DA7-42D8-9304-6FF622BFBB3C}" type="sibTrans" cxnId="{D7C6D4EF-56CF-4413-A680-78636ACB40F1}">
      <dgm:prSet/>
      <dgm:spPr/>
      <dgm:t>
        <a:bodyPr/>
        <a:lstStyle/>
        <a:p>
          <a:endParaRPr lang="ro-RO"/>
        </a:p>
      </dgm:t>
    </dgm:pt>
    <dgm:pt modelId="{0D862FFE-BCD1-4F2E-989A-349A065942C8}">
      <dgm:prSet phldrT="[Text]"/>
      <dgm:spPr/>
      <dgm:t>
        <a:bodyPr/>
        <a:lstStyle/>
        <a:p>
          <a:r>
            <a:rPr lang="en-US" dirty="0"/>
            <a:t>Investment funds</a:t>
          </a:r>
          <a:endParaRPr lang="ro-RO" dirty="0"/>
        </a:p>
      </dgm:t>
    </dgm:pt>
    <dgm:pt modelId="{916047AB-1001-4CED-80DB-ACDD6F297255}" type="parTrans" cxnId="{DF6C6C47-B9DA-42C4-BA3D-03F35F4955FF}">
      <dgm:prSet/>
      <dgm:spPr/>
      <dgm:t>
        <a:bodyPr/>
        <a:lstStyle/>
        <a:p>
          <a:endParaRPr lang="ro-RO"/>
        </a:p>
      </dgm:t>
    </dgm:pt>
    <dgm:pt modelId="{27A30318-4E10-43F8-A28D-C8148C89751E}" type="sibTrans" cxnId="{DF6C6C47-B9DA-42C4-BA3D-03F35F4955FF}">
      <dgm:prSet/>
      <dgm:spPr/>
      <dgm:t>
        <a:bodyPr/>
        <a:lstStyle/>
        <a:p>
          <a:endParaRPr lang="ro-RO"/>
        </a:p>
      </dgm:t>
    </dgm:pt>
    <dgm:pt modelId="{734F8345-61AD-41EB-B557-57D5DCCA197A}">
      <dgm:prSet phldrT="[Text]"/>
      <dgm:spPr/>
      <dgm:t>
        <a:bodyPr/>
        <a:lstStyle/>
        <a:p>
          <a:r>
            <a:rPr lang="en-US" dirty="0"/>
            <a:t>Government </a:t>
          </a:r>
          <a:r>
            <a:rPr lang="en-US" dirty="0" err="1"/>
            <a:t>fundings</a:t>
          </a:r>
          <a:r>
            <a:rPr lang="en-US" dirty="0"/>
            <a:t>: HASSAN II for Economic and Social Development</a:t>
          </a:r>
          <a:endParaRPr lang="ro-RO" dirty="0"/>
        </a:p>
      </dgm:t>
    </dgm:pt>
    <dgm:pt modelId="{4E95117E-EB4A-48B2-A9D9-065863F19640}" type="parTrans" cxnId="{247C451C-0B28-4299-BC0C-0C41DC63BD88}">
      <dgm:prSet/>
      <dgm:spPr/>
      <dgm:t>
        <a:bodyPr/>
        <a:lstStyle/>
        <a:p>
          <a:endParaRPr lang="ro-RO"/>
        </a:p>
      </dgm:t>
    </dgm:pt>
    <dgm:pt modelId="{8ACB1A6A-2286-4FAE-8A56-38F41D58C070}" type="sibTrans" cxnId="{247C451C-0B28-4299-BC0C-0C41DC63BD88}">
      <dgm:prSet/>
      <dgm:spPr/>
      <dgm:t>
        <a:bodyPr/>
        <a:lstStyle/>
        <a:p>
          <a:endParaRPr lang="ro-RO"/>
        </a:p>
      </dgm:t>
    </dgm:pt>
    <dgm:pt modelId="{D0872131-D0AC-42B4-A7A3-ABFF4C918E94}" type="pres">
      <dgm:prSet presAssocID="{A4FAFAF3-1B4C-4C19-81C8-96A3685134B3}" presName="arrowDiagram" presStyleCnt="0">
        <dgm:presLayoutVars>
          <dgm:chMax val="5"/>
          <dgm:dir/>
          <dgm:resizeHandles val="exact"/>
        </dgm:presLayoutVars>
      </dgm:prSet>
      <dgm:spPr/>
    </dgm:pt>
    <dgm:pt modelId="{9FF15B04-9954-417C-9357-BF87B99AAC3D}" type="pres">
      <dgm:prSet presAssocID="{A4FAFAF3-1B4C-4C19-81C8-96A3685134B3}" presName="arrow" presStyleLbl="bgShp" presStyleIdx="0" presStyleCnt="1"/>
      <dgm:spPr/>
    </dgm:pt>
    <dgm:pt modelId="{C9793E2D-5A1A-4F71-923A-023CD3EFA367}" type="pres">
      <dgm:prSet presAssocID="{A4FAFAF3-1B4C-4C19-81C8-96A3685134B3}" presName="arrowDiagram4" presStyleCnt="0"/>
      <dgm:spPr/>
    </dgm:pt>
    <dgm:pt modelId="{FAE49666-5D71-45A3-9B36-BA7FDF780D5E}" type="pres">
      <dgm:prSet presAssocID="{8F162699-57E9-4719-9638-7F3203D82818}" presName="bullet4a" presStyleLbl="node1" presStyleIdx="0" presStyleCnt="4"/>
      <dgm:spPr/>
    </dgm:pt>
    <dgm:pt modelId="{AF0ADE8A-58EC-4724-8387-5A6D02AFFEDA}" type="pres">
      <dgm:prSet presAssocID="{8F162699-57E9-4719-9638-7F3203D82818}" presName="textBox4a" presStyleLbl="revTx" presStyleIdx="0" presStyleCnt="4">
        <dgm:presLayoutVars>
          <dgm:bulletEnabled val="1"/>
        </dgm:presLayoutVars>
      </dgm:prSet>
      <dgm:spPr/>
    </dgm:pt>
    <dgm:pt modelId="{72FA64E1-938E-4EFC-ACB3-C23C18C1B8A2}" type="pres">
      <dgm:prSet presAssocID="{188A41AA-DE1B-4383-BAF5-727B0F87FED7}" presName="bullet4b" presStyleLbl="node1" presStyleIdx="1" presStyleCnt="4"/>
      <dgm:spPr/>
    </dgm:pt>
    <dgm:pt modelId="{6D22920E-11E2-4682-95D5-345C41122C9A}" type="pres">
      <dgm:prSet presAssocID="{188A41AA-DE1B-4383-BAF5-727B0F87FED7}" presName="textBox4b" presStyleLbl="revTx" presStyleIdx="1" presStyleCnt="4">
        <dgm:presLayoutVars>
          <dgm:bulletEnabled val="1"/>
        </dgm:presLayoutVars>
      </dgm:prSet>
      <dgm:spPr/>
    </dgm:pt>
    <dgm:pt modelId="{3E299DA9-2B45-4157-98B5-C7CFD56CF59D}" type="pres">
      <dgm:prSet presAssocID="{0D862FFE-BCD1-4F2E-989A-349A065942C8}" presName="bullet4c" presStyleLbl="node1" presStyleIdx="2" presStyleCnt="4"/>
      <dgm:spPr/>
    </dgm:pt>
    <dgm:pt modelId="{A8B393F2-2977-45CA-A859-EA6FE6148645}" type="pres">
      <dgm:prSet presAssocID="{0D862FFE-BCD1-4F2E-989A-349A065942C8}" presName="textBox4c" presStyleLbl="revTx" presStyleIdx="2" presStyleCnt="4">
        <dgm:presLayoutVars>
          <dgm:bulletEnabled val="1"/>
        </dgm:presLayoutVars>
      </dgm:prSet>
      <dgm:spPr/>
    </dgm:pt>
    <dgm:pt modelId="{A3DAC68C-40DA-4E56-8A2B-326BEBDAA31F}" type="pres">
      <dgm:prSet presAssocID="{734F8345-61AD-41EB-B557-57D5DCCA197A}" presName="bullet4d" presStyleLbl="node1" presStyleIdx="3" presStyleCnt="4"/>
      <dgm:spPr/>
    </dgm:pt>
    <dgm:pt modelId="{016066B3-4731-4D79-A023-B8593E619E66}" type="pres">
      <dgm:prSet presAssocID="{734F8345-61AD-41EB-B557-57D5DCCA197A}" presName="textBox4d" presStyleLbl="revTx" presStyleIdx="3" presStyleCnt="4">
        <dgm:presLayoutVars>
          <dgm:bulletEnabled val="1"/>
        </dgm:presLayoutVars>
      </dgm:prSet>
      <dgm:spPr/>
    </dgm:pt>
  </dgm:ptLst>
  <dgm:cxnLst>
    <dgm:cxn modelId="{247C451C-0B28-4299-BC0C-0C41DC63BD88}" srcId="{A4FAFAF3-1B4C-4C19-81C8-96A3685134B3}" destId="{734F8345-61AD-41EB-B557-57D5DCCA197A}" srcOrd="3" destOrd="0" parTransId="{4E95117E-EB4A-48B2-A9D9-065863F19640}" sibTransId="{8ACB1A6A-2286-4FAE-8A56-38F41D58C070}"/>
    <dgm:cxn modelId="{3B72BE63-80EB-4B20-B7EB-5FA9A15FA276}" type="presOf" srcId="{8F162699-57E9-4719-9638-7F3203D82818}" destId="{AF0ADE8A-58EC-4724-8387-5A6D02AFFEDA}" srcOrd="0" destOrd="0" presId="urn:microsoft.com/office/officeart/2005/8/layout/arrow2"/>
    <dgm:cxn modelId="{DF6C6C47-B9DA-42C4-BA3D-03F35F4955FF}" srcId="{A4FAFAF3-1B4C-4C19-81C8-96A3685134B3}" destId="{0D862FFE-BCD1-4F2E-989A-349A065942C8}" srcOrd="2" destOrd="0" parTransId="{916047AB-1001-4CED-80DB-ACDD6F297255}" sibTransId="{27A30318-4E10-43F8-A28D-C8148C89751E}"/>
    <dgm:cxn modelId="{89030E52-71B1-4A36-87DB-0B1E09728CC2}" type="presOf" srcId="{0D862FFE-BCD1-4F2E-989A-349A065942C8}" destId="{A8B393F2-2977-45CA-A859-EA6FE6148645}" srcOrd="0" destOrd="0" presId="urn:microsoft.com/office/officeart/2005/8/layout/arrow2"/>
    <dgm:cxn modelId="{4D15967D-DECF-4D9A-8C45-D8075A4AC581}" type="presOf" srcId="{188A41AA-DE1B-4383-BAF5-727B0F87FED7}" destId="{6D22920E-11E2-4682-95D5-345C41122C9A}" srcOrd="0" destOrd="0" presId="urn:microsoft.com/office/officeart/2005/8/layout/arrow2"/>
    <dgm:cxn modelId="{FEDF4A83-CFF4-43CB-8878-73466C5146F9}" srcId="{A4FAFAF3-1B4C-4C19-81C8-96A3685134B3}" destId="{8F162699-57E9-4719-9638-7F3203D82818}" srcOrd="0" destOrd="0" parTransId="{3F34EA20-7428-4AF2-BCD1-B8C4A3E52D8F}" sibTransId="{BE3215DF-EB3A-46FB-B13C-6DE1FED3048B}"/>
    <dgm:cxn modelId="{4C602EC2-06D6-426E-A0BA-787C46D8E898}" type="presOf" srcId="{A4FAFAF3-1B4C-4C19-81C8-96A3685134B3}" destId="{D0872131-D0AC-42B4-A7A3-ABFF4C918E94}" srcOrd="0" destOrd="0" presId="urn:microsoft.com/office/officeart/2005/8/layout/arrow2"/>
    <dgm:cxn modelId="{A438BEC8-2069-4B07-8D58-02DDEBD2616F}" type="presOf" srcId="{734F8345-61AD-41EB-B557-57D5DCCA197A}" destId="{016066B3-4731-4D79-A023-B8593E619E66}" srcOrd="0" destOrd="0" presId="urn:microsoft.com/office/officeart/2005/8/layout/arrow2"/>
    <dgm:cxn modelId="{D7C6D4EF-56CF-4413-A680-78636ACB40F1}" srcId="{A4FAFAF3-1B4C-4C19-81C8-96A3685134B3}" destId="{188A41AA-DE1B-4383-BAF5-727B0F87FED7}" srcOrd="1" destOrd="0" parTransId="{5B986F66-0E3C-42F3-B9EF-C060043CA18C}" sibTransId="{3BB23FA0-9DA7-42D8-9304-6FF622BFBB3C}"/>
    <dgm:cxn modelId="{540DA7DB-B596-497A-9880-8E05A8ADAD28}" type="presParOf" srcId="{D0872131-D0AC-42B4-A7A3-ABFF4C918E94}" destId="{9FF15B04-9954-417C-9357-BF87B99AAC3D}" srcOrd="0" destOrd="0" presId="urn:microsoft.com/office/officeart/2005/8/layout/arrow2"/>
    <dgm:cxn modelId="{EF98C350-CAF9-4E32-8FAE-A36694DD1C17}" type="presParOf" srcId="{D0872131-D0AC-42B4-A7A3-ABFF4C918E94}" destId="{C9793E2D-5A1A-4F71-923A-023CD3EFA367}" srcOrd="1" destOrd="0" presId="urn:microsoft.com/office/officeart/2005/8/layout/arrow2"/>
    <dgm:cxn modelId="{1B9EC70E-7A91-4F0D-A6BE-A20BF3EDD6A4}" type="presParOf" srcId="{C9793E2D-5A1A-4F71-923A-023CD3EFA367}" destId="{FAE49666-5D71-45A3-9B36-BA7FDF780D5E}" srcOrd="0" destOrd="0" presId="urn:microsoft.com/office/officeart/2005/8/layout/arrow2"/>
    <dgm:cxn modelId="{4FBCF2B7-08B5-4336-A005-E24ED849DC06}" type="presParOf" srcId="{C9793E2D-5A1A-4F71-923A-023CD3EFA367}" destId="{AF0ADE8A-58EC-4724-8387-5A6D02AFFEDA}" srcOrd="1" destOrd="0" presId="urn:microsoft.com/office/officeart/2005/8/layout/arrow2"/>
    <dgm:cxn modelId="{9C4B795E-50DA-427E-A419-AB209A7946BD}" type="presParOf" srcId="{C9793E2D-5A1A-4F71-923A-023CD3EFA367}" destId="{72FA64E1-938E-4EFC-ACB3-C23C18C1B8A2}" srcOrd="2" destOrd="0" presId="urn:microsoft.com/office/officeart/2005/8/layout/arrow2"/>
    <dgm:cxn modelId="{52153DF3-2CBE-4D93-A60B-C73AFE8DCF46}" type="presParOf" srcId="{C9793E2D-5A1A-4F71-923A-023CD3EFA367}" destId="{6D22920E-11E2-4682-95D5-345C41122C9A}" srcOrd="3" destOrd="0" presId="urn:microsoft.com/office/officeart/2005/8/layout/arrow2"/>
    <dgm:cxn modelId="{E652409F-1982-4175-951D-8232A657712A}" type="presParOf" srcId="{C9793E2D-5A1A-4F71-923A-023CD3EFA367}" destId="{3E299DA9-2B45-4157-98B5-C7CFD56CF59D}" srcOrd="4" destOrd="0" presId="urn:microsoft.com/office/officeart/2005/8/layout/arrow2"/>
    <dgm:cxn modelId="{0EDC5EAF-D77A-48D5-845F-3A3A47212B58}" type="presParOf" srcId="{C9793E2D-5A1A-4F71-923A-023CD3EFA367}" destId="{A8B393F2-2977-45CA-A859-EA6FE6148645}" srcOrd="5" destOrd="0" presId="urn:microsoft.com/office/officeart/2005/8/layout/arrow2"/>
    <dgm:cxn modelId="{FFD24DC1-B35C-454F-92E7-AAF86F5BD2D5}" type="presParOf" srcId="{C9793E2D-5A1A-4F71-923A-023CD3EFA367}" destId="{A3DAC68C-40DA-4E56-8A2B-326BEBDAA31F}" srcOrd="6" destOrd="0" presId="urn:microsoft.com/office/officeart/2005/8/layout/arrow2"/>
    <dgm:cxn modelId="{AA7D830F-BA94-4D54-BCA7-98AAB49381B0}" type="presParOf" srcId="{C9793E2D-5A1A-4F71-923A-023CD3EFA367}" destId="{016066B3-4731-4D79-A023-B8593E619E66}"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85BB2-81CD-488F-84D3-37357C91A649}">
      <dsp:nvSpPr>
        <dsp:cNvPr id="0" name=""/>
        <dsp:cNvSpPr/>
      </dsp:nvSpPr>
      <dsp:spPr>
        <a:xfrm>
          <a:off x="1568439" y="0"/>
          <a:ext cx="1358921" cy="1358921"/>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The need for realization</a:t>
          </a:r>
          <a:endParaRPr lang="ro-RO" sz="800" kern="1200" dirty="0"/>
        </a:p>
      </dsp:txBody>
      <dsp:txXfrm>
        <a:off x="1908169" y="679461"/>
        <a:ext cx="679461" cy="679460"/>
      </dsp:txXfrm>
    </dsp:sp>
    <dsp:sp modelId="{9FE90339-AA3F-442B-ABE0-2C3CB1186F41}">
      <dsp:nvSpPr>
        <dsp:cNvPr id="0" name=""/>
        <dsp:cNvSpPr/>
      </dsp:nvSpPr>
      <dsp:spPr>
        <a:xfrm>
          <a:off x="888979" y="1358921"/>
          <a:ext cx="1358921" cy="1358921"/>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Optimism</a:t>
          </a:r>
          <a:endParaRPr lang="ro-RO" sz="800" kern="1200" dirty="0"/>
        </a:p>
      </dsp:txBody>
      <dsp:txXfrm>
        <a:off x="1228709" y="2038382"/>
        <a:ext cx="679461" cy="679460"/>
      </dsp:txXfrm>
    </dsp:sp>
    <dsp:sp modelId="{629823FB-08F7-41C2-AF35-178036F7BADF}">
      <dsp:nvSpPr>
        <dsp:cNvPr id="0" name=""/>
        <dsp:cNvSpPr/>
      </dsp:nvSpPr>
      <dsp:spPr>
        <a:xfrm rot="10800000">
          <a:off x="1568439" y="1358921"/>
          <a:ext cx="1358921" cy="1358921"/>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Entreprenorial</a:t>
          </a:r>
          <a:endParaRPr lang="en-US" sz="800" kern="1200" dirty="0"/>
        </a:p>
        <a:p>
          <a:pPr marL="0" lvl="0" indent="0" algn="ctr" defTabSz="355600">
            <a:lnSpc>
              <a:spcPct val="90000"/>
            </a:lnSpc>
            <a:spcBef>
              <a:spcPct val="0"/>
            </a:spcBef>
            <a:spcAft>
              <a:spcPct val="35000"/>
            </a:spcAft>
            <a:buNone/>
          </a:pPr>
          <a:r>
            <a:rPr lang="en-US" sz="800" kern="1200" dirty="0"/>
            <a:t>spirit</a:t>
          </a:r>
          <a:endParaRPr lang="ro-RO" sz="800" kern="1200" dirty="0"/>
        </a:p>
      </dsp:txBody>
      <dsp:txXfrm rot="10800000">
        <a:off x="1908169" y="1358921"/>
        <a:ext cx="679461" cy="679460"/>
      </dsp:txXfrm>
    </dsp:sp>
    <dsp:sp modelId="{5D99246C-7797-4AB5-A247-4E3B9B17657C}">
      <dsp:nvSpPr>
        <dsp:cNvPr id="0" name=""/>
        <dsp:cNvSpPr/>
      </dsp:nvSpPr>
      <dsp:spPr>
        <a:xfrm>
          <a:off x="2247900" y="1358921"/>
          <a:ext cx="1358921" cy="1358921"/>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Autonomy</a:t>
          </a:r>
          <a:endParaRPr lang="ro-RO" sz="800" kern="1200" dirty="0"/>
        </a:p>
      </dsp:txBody>
      <dsp:txXfrm>
        <a:off x="2587630" y="2038382"/>
        <a:ext cx="679461" cy="679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E1AD1-19CB-4FBB-B796-9BBB6D8BA6C4}">
      <dsp:nvSpPr>
        <dsp:cNvPr id="0" name=""/>
        <dsp:cNvSpPr/>
      </dsp:nvSpPr>
      <dsp:spPr>
        <a:xfrm>
          <a:off x="228611" y="0"/>
          <a:ext cx="3011805" cy="2336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75715-09AD-47A7-B9A0-3C1A3B30CEBF}">
      <dsp:nvSpPr>
        <dsp:cNvPr id="0" name=""/>
        <dsp:cNvSpPr/>
      </dsp:nvSpPr>
      <dsp:spPr>
        <a:xfrm>
          <a:off x="3806" y="701039"/>
          <a:ext cx="1140499" cy="93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Commercial banks</a:t>
          </a:r>
          <a:endParaRPr lang="ro-RO" sz="1300" kern="1200" dirty="0"/>
        </a:p>
      </dsp:txBody>
      <dsp:txXfrm>
        <a:off x="49435" y="746668"/>
        <a:ext cx="1049241" cy="843462"/>
      </dsp:txXfrm>
    </dsp:sp>
    <dsp:sp modelId="{D2434412-FB77-43B5-A39B-25BA44AEF93A}">
      <dsp:nvSpPr>
        <dsp:cNvPr id="0" name=""/>
        <dsp:cNvSpPr/>
      </dsp:nvSpPr>
      <dsp:spPr>
        <a:xfrm>
          <a:off x="1201400" y="701039"/>
          <a:ext cx="1140499" cy="9347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Microfinance organizations</a:t>
          </a:r>
          <a:endParaRPr lang="ro-RO" sz="1300" kern="1200" dirty="0"/>
        </a:p>
      </dsp:txBody>
      <dsp:txXfrm>
        <a:off x="1247029" y="746668"/>
        <a:ext cx="1049241" cy="843462"/>
      </dsp:txXfrm>
    </dsp:sp>
    <dsp:sp modelId="{FC2CA82E-5FBE-4C83-BEE0-4708EB5E65BF}">
      <dsp:nvSpPr>
        <dsp:cNvPr id="0" name=""/>
        <dsp:cNvSpPr/>
      </dsp:nvSpPr>
      <dsp:spPr>
        <a:xfrm>
          <a:off x="2398994" y="701039"/>
          <a:ext cx="1140499" cy="9347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Investment funds: Africa Investment Forum</a:t>
          </a:r>
          <a:endParaRPr lang="ro-RO" sz="1300" kern="1200" dirty="0"/>
        </a:p>
      </dsp:txBody>
      <dsp:txXfrm>
        <a:off x="2444623" y="746668"/>
        <a:ext cx="1049241" cy="843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43291-AF78-4D81-8747-4A04A5B77F2A}">
      <dsp:nvSpPr>
        <dsp:cNvPr id="0" name=""/>
        <dsp:cNvSpPr/>
      </dsp:nvSpPr>
      <dsp:spPr>
        <a:xfrm rot="16200000">
          <a:off x="1409" y="731"/>
          <a:ext cx="2640178" cy="2640178"/>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Bahnschrift" pitchFamily="34" charset="0"/>
            </a:rPr>
            <a:t>bootstraping</a:t>
          </a:r>
          <a:endParaRPr lang="ro-RO" sz="2500" kern="1200" dirty="0">
            <a:latin typeface="Bahnschrift" pitchFamily="34" charset="0"/>
          </a:endParaRPr>
        </a:p>
      </dsp:txBody>
      <dsp:txXfrm rot="5400000">
        <a:off x="1409" y="660775"/>
        <a:ext cx="2178147" cy="1320089"/>
      </dsp:txXfrm>
    </dsp:sp>
    <dsp:sp modelId="{17D8B311-8328-4D65-9A4C-3F7FA0569893}">
      <dsp:nvSpPr>
        <dsp:cNvPr id="0" name=""/>
        <dsp:cNvSpPr/>
      </dsp:nvSpPr>
      <dsp:spPr>
        <a:xfrm rot="5400000">
          <a:off x="4408066" y="731"/>
          <a:ext cx="2640178" cy="2640178"/>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pitchFamily="34" charset="0"/>
            </a:rPr>
            <a:t>strategy</a:t>
          </a:r>
          <a:endParaRPr lang="ro-RO" sz="2500" kern="1200" dirty="0">
            <a:latin typeface="Bahnschrift" pitchFamily="34" charset="0"/>
          </a:endParaRPr>
        </a:p>
      </dsp:txBody>
      <dsp:txXfrm rot="-5400000">
        <a:off x="4870097" y="660776"/>
        <a:ext cx="2178147" cy="1320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07EF0-4FE9-48FC-8A7E-89344F0B4B30}">
      <dsp:nvSpPr>
        <dsp:cNvPr id="0" name=""/>
        <dsp:cNvSpPr/>
      </dsp:nvSpPr>
      <dsp:spPr>
        <a:xfrm>
          <a:off x="3297" y="0"/>
          <a:ext cx="1553376" cy="540741"/>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364ECA8-EF99-41E8-A5FF-9B7A991C139E}">
      <dsp:nvSpPr>
        <dsp:cNvPr id="0" name=""/>
        <dsp:cNvSpPr/>
      </dsp:nvSpPr>
      <dsp:spPr>
        <a:xfrm>
          <a:off x="256172" y="324445"/>
          <a:ext cx="1553376" cy="54074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Condensed" pitchFamily="34" charset="0"/>
            </a:rPr>
            <a:t>Egypt 13.7 </a:t>
          </a:r>
          <a:r>
            <a:rPr lang="en-US" sz="1400" kern="1200" dirty="0" err="1">
              <a:latin typeface="Bahnschrift Condensed" pitchFamily="34" charset="0"/>
            </a:rPr>
            <a:t>billlion</a:t>
          </a:r>
          <a:r>
            <a:rPr lang="en-US" sz="1400" kern="1200" dirty="0">
              <a:latin typeface="Bahnschrift Condensed" pitchFamily="34" charset="0"/>
            </a:rPr>
            <a:t> </a:t>
          </a:r>
          <a:endParaRPr lang="ro-RO" sz="1400" kern="1200" dirty="0">
            <a:latin typeface="Bahnschrift Condensed" pitchFamily="34" charset="0"/>
          </a:endParaRPr>
        </a:p>
      </dsp:txBody>
      <dsp:txXfrm>
        <a:off x="272010" y="340283"/>
        <a:ext cx="1521700" cy="509065"/>
      </dsp:txXfrm>
    </dsp:sp>
    <dsp:sp modelId="{C63D1B7B-CE5E-43C7-8C64-1A78DD644AE7}">
      <dsp:nvSpPr>
        <dsp:cNvPr id="0" name=""/>
        <dsp:cNvSpPr/>
      </dsp:nvSpPr>
      <dsp:spPr>
        <a:xfrm>
          <a:off x="1855888" y="83743"/>
          <a:ext cx="299214" cy="37325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a:latin typeface="Bahnschrift Condensed" pitchFamily="34" charset="0"/>
          </a:endParaRPr>
        </a:p>
      </dsp:txBody>
      <dsp:txXfrm>
        <a:off x="1855888" y="158394"/>
        <a:ext cx="209450" cy="223952"/>
      </dsp:txXfrm>
    </dsp:sp>
    <dsp:sp modelId="{84AFF15C-B08B-420F-B81F-10DCE539A807}">
      <dsp:nvSpPr>
        <dsp:cNvPr id="0" name=""/>
        <dsp:cNvSpPr/>
      </dsp:nvSpPr>
      <dsp:spPr>
        <a:xfrm>
          <a:off x="2411573" y="0"/>
          <a:ext cx="1553376" cy="540741"/>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A6DA350-B088-4604-8F80-779D6323E077}">
      <dsp:nvSpPr>
        <dsp:cNvPr id="0" name=""/>
        <dsp:cNvSpPr/>
      </dsp:nvSpPr>
      <dsp:spPr>
        <a:xfrm>
          <a:off x="2664448" y="324445"/>
          <a:ext cx="1553376" cy="54074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Condensed" pitchFamily="34" charset="0"/>
            </a:rPr>
            <a:t>Morocco 4.6 billion</a:t>
          </a:r>
          <a:endParaRPr lang="ro-RO" sz="1400" kern="1200" dirty="0">
            <a:latin typeface="Bahnschrift Condensed" pitchFamily="34" charset="0"/>
          </a:endParaRPr>
        </a:p>
      </dsp:txBody>
      <dsp:txXfrm>
        <a:off x="2680286" y="340283"/>
        <a:ext cx="1521700" cy="509065"/>
      </dsp:txXfrm>
    </dsp:sp>
    <dsp:sp modelId="{76B845F9-5CA6-49E5-90CA-CA61F438E95F}">
      <dsp:nvSpPr>
        <dsp:cNvPr id="0" name=""/>
        <dsp:cNvSpPr/>
      </dsp:nvSpPr>
      <dsp:spPr>
        <a:xfrm>
          <a:off x="4264165" y="83743"/>
          <a:ext cx="299214" cy="37325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a:latin typeface="Bahnschrift Condensed" pitchFamily="34" charset="0"/>
          </a:endParaRPr>
        </a:p>
      </dsp:txBody>
      <dsp:txXfrm>
        <a:off x="4264165" y="158394"/>
        <a:ext cx="209450" cy="223952"/>
      </dsp:txXfrm>
    </dsp:sp>
    <dsp:sp modelId="{7193C064-8954-45EE-A3C4-D73DB85F884B}">
      <dsp:nvSpPr>
        <dsp:cNvPr id="0" name=""/>
        <dsp:cNvSpPr/>
      </dsp:nvSpPr>
      <dsp:spPr>
        <a:xfrm>
          <a:off x="4819849" y="0"/>
          <a:ext cx="1553376" cy="540741"/>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382C3C0-8450-491F-AE9A-7BF1CF9369E7}">
      <dsp:nvSpPr>
        <dsp:cNvPr id="0" name=""/>
        <dsp:cNvSpPr/>
      </dsp:nvSpPr>
      <dsp:spPr>
        <a:xfrm>
          <a:off x="5072724" y="324445"/>
          <a:ext cx="1553376" cy="54074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hnschrift Condensed" pitchFamily="34" charset="0"/>
            </a:rPr>
            <a:t>South Africa 4.2 billion</a:t>
          </a:r>
          <a:endParaRPr lang="ro-RO" sz="1400" kern="1200" dirty="0">
            <a:latin typeface="Bahnschrift Condensed" pitchFamily="34" charset="0"/>
          </a:endParaRPr>
        </a:p>
      </dsp:txBody>
      <dsp:txXfrm>
        <a:off x="5088562" y="340283"/>
        <a:ext cx="1521700" cy="509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3D2A5-D96C-487C-96A1-0B169429B297}">
      <dsp:nvSpPr>
        <dsp:cNvPr id="0" name=""/>
        <dsp:cNvSpPr/>
      </dsp:nvSpPr>
      <dsp:spPr>
        <a:xfrm>
          <a:off x="604994" y="123036"/>
          <a:ext cx="1285203" cy="1639290"/>
        </a:xfrm>
        <a:prstGeom prst="roundRect">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E65FAB-501A-4C80-A83E-595B99B5F369}">
      <dsp:nvSpPr>
        <dsp:cNvPr id="0" name=""/>
        <dsp:cNvSpPr/>
      </dsp:nvSpPr>
      <dsp:spPr>
        <a:xfrm>
          <a:off x="656402" y="713181"/>
          <a:ext cx="989606" cy="98357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US" sz="1900" kern="1200" dirty="0"/>
            <a:t>Morocco</a:t>
          </a:r>
          <a:endParaRPr lang="ro-RO" sz="1900" kern="1200" dirty="0"/>
        </a:p>
      </dsp:txBody>
      <dsp:txXfrm>
        <a:off x="656402" y="713181"/>
        <a:ext cx="989606" cy="983574"/>
      </dsp:txXfrm>
    </dsp:sp>
    <dsp:sp modelId="{8CB16539-21C2-4050-8937-98E6FABC1DF1}">
      <dsp:nvSpPr>
        <dsp:cNvPr id="0" name=""/>
        <dsp:cNvSpPr/>
      </dsp:nvSpPr>
      <dsp:spPr>
        <a:xfrm>
          <a:off x="1668894" y="41072"/>
          <a:ext cx="442608" cy="442608"/>
        </a:xfrm>
        <a:prstGeom prst="ellipse">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3FF8F93-A6CF-422C-9638-F261E8D53F5D}">
      <dsp:nvSpPr>
        <dsp:cNvPr id="0" name=""/>
        <dsp:cNvSpPr/>
      </dsp:nvSpPr>
      <dsp:spPr>
        <a:xfrm>
          <a:off x="2111502" y="41072"/>
          <a:ext cx="941102" cy="442608"/>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The income tax 10%-38%</a:t>
          </a:r>
          <a:endParaRPr lang="ro-RO" sz="1100" kern="1200" dirty="0">
            <a:latin typeface="Arial Rounded MT Bold" pitchFamily="34" charset="0"/>
          </a:endParaRPr>
        </a:p>
      </dsp:txBody>
      <dsp:txXfrm>
        <a:off x="2111502" y="41072"/>
        <a:ext cx="941102" cy="442608"/>
      </dsp:txXfrm>
    </dsp:sp>
    <dsp:sp modelId="{66E8052D-8188-43EE-8B24-587ACE0056B8}">
      <dsp:nvSpPr>
        <dsp:cNvPr id="0" name=""/>
        <dsp:cNvSpPr/>
      </dsp:nvSpPr>
      <dsp:spPr>
        <a:xfrm>
          <a:off x="1668894" y="563350"/>
          <a:ext cx="442608" cy="442608"/>
        </a:xfrm>
        <a:prstGeom prst="ellipse">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E34DFB6-C087-4B31-A1B1-548CFD9A8543}">
      <dsp:nvSpPr>
        <dsp:cNvPr id="0" name=""/>
        <dsp:cNvSpPr/>
      </dsp:nvSpPr>
      <dsp:spPr>
        <a:xfrm>
          <a:off x="2111502" y="563350"/>
          <a:ext cx="941102" cy="442608"/>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Value Added Tax 20%</a:t>
          </a:r>
          <a:endParaRPr lang="ro-RO" sz="1100" kern="1200" dirty="0">
            <a:latin typeface="Arial Rounded MT Bold" pitchFamily="34" charset="0"/>
          </a:endParaRPr>
        </a:p>
      </dsp:txBody>
      <dsp:txXfrm>
        <a:off x="2111502" y="563350"/>
        <a:ext cx="941102" cy="442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D41C0-0512-4D8E-9842-EDBAC973F55B}">
      <dsp:nvSpPr>
        <dsp:cNvPr id="0" name=""/>
        <dsp:cNvSpPr/>
      </dsp:nvSpPr>
      <dsp:spPr>
        <a:xfrm>
          <a:off x="0" y="122406"/>
          <a:ext cx="1278621" cy="1630895"/>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637C71E-6A7A-4DEF-8802-BC54339C929A}">
      <dsp:nvSpPr>
        <dsp:cNvPr id="0" name=""/>
        <dsp:cNvSpPr/>
      </dsp:nvSpPr>
      <dsp:spPr>
        <a:xfrm>
          <a:off x="51144" y="709529"/>
          <a:ext cx="984538" cy="978537"/>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b" anchorCtr="0">
          <a:noAutofit/>
        </a:bodyPr>
        <a:lstStyle/>
        <a:p>
          <a:pPr marL="0" lvl="0" indent="0" algn="l" defTabSz="1200150">
            <a:lnSpc>
              <a:spcPct val="90000"/>
            </a:lnSpc>
            <a:spcBef>
              <a:spcPct val="0"/>
            </a:spcBef>
            <a:spcAft>
              <a:spcPct val="35000"/>
            </a:spcAft>
            <a:buNone/>
          </a:pPr>
          <a:r>
            <a:rPr lang="en-US" sz="2700" kern="1200" dirty="0"/>
            <a:t>South Africa</a:t>
          </a:r>
          <a:endParaRPr lang="ro-RO" sz="2700" kern="1200" dirty="0"/>
        </a:p>
      </dsp:txBody>
      <dsp:txXfrm>
        <a:off x="51144" y="709529"/>
        <a:ext cx="984538" cy="978537"/>
      </dsp:txXfrm>
    </dsp:sp>
    <dsp:sp modelId="{707E7FC6-6EC2-463E-8F2F-9ACBA1FE5270}">
      <dsp:nvSpPr>
        <dsp:cNvPr id="0" name=""/>
        <dsp:cNvSpPr/>
      </dsp:nvSpPr>
      <dsp:spPr>
        <a:xfrm>
          <a:off x="1058450" y="40862"/>
          <a:ext cx="440341" cy="440341"/>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A53E847-2266-4F39-8C5B-6AFDA277E3F4}">
      <dsp:nvSpPr>
        <dsp:cNvPr id="0" name=""/>
        <dsp:cNvSpPr/>
      </dsp:nvSpPr>
      <dsp:spPr>
        <a:xfrm>
          <a:off x="1498792" y="40862"/>
          <a:ext cx="939607" cy="44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The income tax 18%-45%</a:t>
          </a:r>
          <a:endParaRPr lang="ro-RO" sz="1100" kern="1200" dirty="0"/>
        </a:p>
      </dsp:txBody>
      <dsp:txXfrm>
        <a:off x="1498792" y="40862"/>
        <a:ext cx="939607" cy="440341"/>
      </dsp:txXfrm>
    </dsp:sp>
    <dsp:sp modelId="{C7142366-8E10-481B-BA1F-071CDCD8D613}">
      <dsp:nvSpPr>
        <dsp:cNvPr id="0" name=""/>
        <dsp:cNvSpPr/>
      </dsp:nvSpPr>
      <dsp:spPr>
        <a:xfrm>
          <a:off x="1058450" y="560465"/>
          <a:ext cx="440341" cy="440341"/>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34D41D6-0B35-455C-B40A-BC7B89095044}">
      <dsp:nvSpPr>
        <dsp:cNvPr id="0" name=""/>
        <dsp:cNvSpPr/>
      </dsp:nvSpPr>
      <dsp:spPr>
        <a:xfrm>
          <a:off x="1498792" y="560465"/>
          <a:ext cx="939607" cy="44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Value Added Tax15%</a:t>
          </a:r>
          <a:endParaRPr lang="ro-RO" sz="1100" kern="1200" dirty="0">
            <a:latin typeface="Arial Rounded MT Bold" pitchFamily="34" charset="0"/>
          </a:endParaRPr>
        </a:p>
      </dsp:txBody>
      <dsp:txXfrm>
        <a:off x="1498792" y="560465"/>
        <a:ext cx="939607" cy="440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7338D-420F-41BB-9779-3B80C2797F44}">
      <dsp:nvSpPr>
        <dsp:cNvPr id="0" name=""/>
        <dsp:cNvSpPr/>
      </dsp:nvSpPr>
      <dsp:spPr>
        <a:xfrm>
          <a:off x="76203" y="225971"/>
          <a:ext cx="1247941" cy="1603641"/>
        </a:xfrm>
        <a:prstGeom prst="roundRect">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143CEB1-3B6A-489A-9C9A-558E670D6554}">
      <dsp:nvSpPr>
        <dsp:cNvPr id="0" name=""/>
        <dsp:cNvSpPr/>
      </dsp:nvSpPr>
      <dsp:spPr>
        <a:xfrm>
          <a:off x="75674" y="785361"/>
          <a:ext cx="1045359" cy="103898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dirty="0"/>
            <a:t>Egypt</a:t>
          </a:r>
          <a:endParaRPr lang="ro-RO" sz="3000" kern="1200" dirty="0"/>
        </a:p>
      </dsp:txBody>
      <dsp:txXfrm>
        <a:off x="75674" y="785361"/>
        <a:ext cx="1045359" cy="1038987"/>
      </dsp:txXfrm>
    </dsp:sp>
    <dsp:sp modelId="{4BB36E7C-4E10-4AF4-B21A-7377C378CA55}">
      <dsp:nvSpPr>
        <dsp:cNvPr id="0" name=""/>
        <dsp:cNvSpPr/>
      </dsp:nvSpPr>
      <dsp:spPr>
        <a:xfrm>
          <a:off x="1145207" y="75387"/>
          <a:ext cx="467544" cy="467544"/>
        </a:xfrm>
        <a:prstGeom prst="ellipse">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1073E03-29E9-49BA-A17F-6B96A1DDD010}">
      <dsp:nvSpPr>
        <dsp:cNvPr id="0" name=""/>
        <dsp:cNvSpPr/>
      </dsp:nvSpPr>
      <dsp:spPr>
        <a:xfrm>
          <a:off x="1612751" y="75387"/>
          <a:ext cx="1185278" cy="4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The income tax 10%-22,5%</a:t>
          </a:r>
          <a:endParaRPr lang="ro-RO" sz="1100" kern="1200" dirty="0">
            <a:latin typeface="Arial Rounded MT Bold" pitchFamily="34" charset="0"/>
          </a:endParaRPr>
        </a:p>
      </dsp:txBody>
      <dsp:txXfrm>
        <a:off x="1612751" y="75387"/>
        <a:ext cx="1185278" cy="467544"/>
      </dsp:txXfrm>
    </dsp:sp>
    <dsp:sp modelId="{20FBC23B-3E0F-4E3F-BC18-143ECA24821F}">
      <dsp:nvSpPr>
        <dsp:cNvPr id="0" name=""/>
        <dsp:cNvSpPr/>
      </dsp:nvSpPr>
      <dsp:spPr>
        <a:xfrm>
          <a:off x="1145207" y="627089"/>
          <a:ext cx="467544" cy="467544"/>
        </a:xfrm>
        <a:prstGeom prst="ellipse">
          <a:avLst/>
        </a:prstGeom>
        <a:solidFill>
          <a:schemeClr val="accent3">
            <a:tint val="50000"/>
            <a:hueOff val="54161"/>
            <a:satOff val="-2468"/>
            <a:lumOff val="111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89155ED-BAE9-494C-B8C5-5DF72B037B65}">
      <dsp:nvSpPr>
        <dsp:cNvPr id="0" name=""/>
        <dsp:cNvSpPr/>
      </dsp:nvSpPr>
      <dsp:spPr>
        <a:xfrm>
          <a:off x="1612751" y="627089"/>
          <a:ext cx="923222" cy="4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13970" rIns="27940"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Rounded MT Bold" pitchFamily="34" charset="0"/>
            </a:rPr>
            <a:t>Value Added Tax 14%</a:t>
          </a:r>
          <a:endParaRPr lang="ro-RO" sz="1100" kern="1200" dirty="0">
            <a:latin typeface="Arial Rounded MT Bold" pitchFamily="34" charset="0"/>
          </a:endParaRPr>
        </a:p>
      </dsp:txBody>
      <dsp:txXfrm>
        <a:off x="1612751" y="627089"/>
        <a:ext cx="923222" cy="467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4080E-8629-4727-9380-E2D937BCF3E5}">
      <dsp:nvSpPr>
        <dsp:cNvPr id="0" name=""/>
        <dsp:cNvSpPr/>
      </dsp:nvSpPr>
      <dsp:spPr>
        <a:xfrm>
          <a:off x="2652419" y="667763"/>
          <a:ext cx="1071226" cy="20380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0" rIns="57150" bIns="12700" numCol="1" spcCol="1270" anchor="ctr" anchorCtr="0">
          <a:noAutofit/>
        </a:bodyPr>
        <a:lstStyle/>
        <a:p>
          <a:pPr marL="0" lvl="0" indent="0" algn="r" defTabSz="444500">
            <a:lnSpc>
              <a:spcPct val="90000"/>
            </a:lnSpc>
            <a:spcBef>
              <a:spcPct val="0"/>
            </a:spcBef>
            <a:spcAft>
              <a:spcPct val="35000"/>
            </a:spcAft>
            <a:buNone/>
          </a:pPr>
          <a:r>
            <a:rPr lang="en-US" sz="1000" kern="1200" dirty="0">
              <a:latin typeface="Arial Rounded MT Bold" pitchFamily="34" charset="0"/>
            </a:rPr>
            <a:t>World Bank’s doing Business</a:t>
          </a:r>
          <a:endParaRPr lang="ro-RO" sz="1000" kern="1200" dirty="0">
            <a:latin typeface="Arial Rounded MT Bold" pitchFamily="34" charset="0"/>
          </a:endParaRPr>
        </a:p>
      </dsp:txBody>
      <dsp:txXfrm rot="16200000">
        <a:off x="2640800" y="1445639"/>
        <a:ext cx="1834270" cy="278518"/>
      </dsp:txXfrm>
    </dsp:sp>
    <dsp:sp modelId="{EDD597E2-13DF-4A94-BBD5-1963D0905B54}">
      <dsp:nvSpPr>
        <dsp:cNvPr id="0" name=""/>
        <dsp:cNvSpPr/>
      </dsp:nvSpPr>
      <dsp:spPr>
        <a:xfrm>
          <a:off x="1485410" y="323961"/>
          <a:ext cx="1071226" cy="238079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0" rIns="57150" bIns="12700" numCol="1" spcCol="1270" anchor="ctr" anchorCtr="0">
          <a:noAutofit/>
        </a:bodyPr>
        <a:lstStyle/>
        <a:p>
          <a:pPr marL="0" lvl="0" indent="0" algn="r" defTabSz="444500">
            <a:lnSpc>
              <a:spcPct val="90000"/>
            </a:lnSpc>
            <a:spcBef>
              <a:spcPct val="0"/>
            </a:spcBef>
            <a:spcAft>
              <a:spcPct val="35000"/>
            </a:spcAft>
            <a:buNone/>
          </a:pPr>
          <a:r>
            <a:rPr lang="en-US" sz="1000" kern="1200" dirty="0">
              <a:latin typeface="Arial Rounded MT Bold" pitchFamily="34" charset="0"/>
            </a:rPr>
            <a:t>World Bank’s doing Business</a:t>
          </a:r>
          <a:endParaRPr lang="ro-RO" sz="1000" kern="1200" dirty="0">
            <a:latin typeface="Arial Rounded MT Bold" pitchFamily="34" charset="0"/>
          </a:endParaRPr>
        </a:p>
      </dsp:txBody>
      <dsp:txXfrm rot="16200000">
        <a:off x="1319569" y="1256059"/>
        <a:ext cx="2142713" cy="278518"/>
      </dsp:txXfrm>
    </dsp:sp>
    <dsp:sp modelId="{4BABE2D8-930C-4E1F-B80F-2462BF5D742B}">
      <dsp:nvSpPr>
        <dsp:cNvPr id="0" name=""/>
        <dsp:cNvSpPr/>
      </dsp:nvSpPr>
      <dsp:spPr>
        <a:xfrm>
          <a:off x="305719" y="13045"/>
          <a:ext cx="1071226" cy="27047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0" rIns="62865" bIns="1397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Arial Rounded MT Bold" pitchFamily="34" charset="0"/>
            </a:rPr>
            <a:t>World Bank’s doing Business</a:t>
          </a:r>
          <a:endParaRPr lang="ro-RO" sz="1100" kern="1200" dirty="0">
            <a:latin typeface="Arial Rounded MT Bold" pitchFamily="34" charset="0"/>
          </a:endParaRPr>
        </a:p>
      </dsp:txBody>
      <dsp:txXfrm rot="16200000">
        <a:off x="-5903" y="1090925"/>
        <a:ext cx="2434279" cy="278518"/>
      </dsp:txXfrm>
    </dsp:sp>
    <dsp:sp modelId="{8AF02F6D-394D-4E7D-832C-CDFD5E7A496C}">
      <dsp:nvSpPr>
        <dsp:cNvPr id="0" name=""/>
        <dsp:cNvSpPr/>
      </dsp:nvSpPr>
      <dsp:spPr>
        <a:xfrm>
          <a:off x="314953" y="0"/>
          <a:ext cx="760570" cy="27177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Rounded MT Bold" pitchFamily="34" charset="0"/>
            </a:rPr>
            <a:t>South Africa</a:t>
          </a:r>
          <a:endParaRPr lang="ro-RO" sz="1200" kern="1200" dirty="0">
            <a:latin typeface="Arial Rounded MT Bold" pitchFamily="34" charset="0"/>
          </a:endParaRPr>
        </a:p>
        <a:p>
          <a:pPr marL="0" lvl="0" indent="0" algn="l" defTabSz="711200">
            <a:lnSpc>
              <a:spcPct val="90000"/>
            </a:lnSpc>
            <a:spcBef>
              <a:spcPct val="0"/>
            </a:spcBef>
            <a:spcAft>
              <a:spcPct val="35000"/>
            </a:spcAft>
            <a:buNone/>
          </a:pPr>
          <a:r>
            <a:rPr lang="en-US" sz="1600" kern="1200" dirty="0">
              <a:latin typeface="Arial Rounded MT Bold" pitchFamily="34" charset="0"/>
            </a:rPr>
            <a:t>RANK 84</a:t>
          </a:r>
          <a:endParaRPr lang="ro-RO" sz="1600" kern="1200" dirty="0">
            <a:latin typeface="Arial Rounded MT Bold" pitchFamily="34" charset="0"/>
          </a:endParaRPr>
        </a:p>
      </dsp:txBody>
      <dsp:txXfrm>
        <a:off x="314953" y="0"/>
        <a:ext cx="760570" cy="2717799"/>
      </dsp:txXfrm>
    </dsp:sp>
    <dsp:sp modelId="{BCAD11CC-F1F2-4108-9765-F55CB69E7094}">
      <dsp:nvSpPr>
        <dsp:cNvPr id="0" name=""/>
        <dsp:cNvSpPr/>
      </dsp:nvSpPr>
      <dsp:spPr>
        <a:xfrm>
          <a:off x="1485410" y="323961"/>
          <a:ext cx="760570" cy="239383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Rounded MT Bold" pitchFamily="34" charset="0"/>
            </a:rPr>
            <a:t>Morocco</a:t>
          </a:r>
          <a:endParaRPr lang="ro-RO" sz="1200" kern="1200" dirty="0">
            <a:latin typeface="Arial Rounded MT Bold" pitchFamily="34" charset="0"/>
          </a:endParaRPr>
        </a:p>
        <a:p>
          <a:pPr marL="0" lvl="0" indent="0" algn="l" defTabSz="711200">
            <a:lnSpc>
              <a:spcPct val="90000"/>
            </a:lnSpc>
            <a:spcBef>
              <a:spcPct val="0"/>
            </a:spcBef>
            <a:spcAft>
              <a:spcPct val="35000"/>
            </a:spcAft>
            <a:buNone/>
          </a:pPr>
          <a:r>
            <a:rPr lang="en-US" sz="1600" kern="1200" dirty="0">
              <a:latin typeface="Arial Rounded MT Bold" pitchFamily="34" charset="0"/>
            </a:rPr>
            <a:t>RANK 96</a:t>
          </a:r>
          <a:endParaRPr lang="ro-RO" sz="1600" kern="1200" dirty="0">
            <a:latin typeface="Arial Rounded MT Bold" pitchFamily="34" charset="0"/>
          </a:endParaRPr>
        </a:p>
      </dsp:txBody>
      <dsp:txXfrm>
        <a:off x="1485410" y="323961"/>
        <a:ext cx="760570" cy="2393838"/>
      </dsp:txXfrm>
    </dsp:sp>
    <dsp:sp modelId="{0864CF12-2F1B-463F-856B-517B393C81DF}">
      <dsp:nvSpPr>
        <dsp:cNvPr id="0" name=""/>
        <dsp:cNvSpPr/>
      </dsp:nvSpPr>
      <dsp:spPr>
        <a:xfrm>
          <a:off x="2652419" y="667763"/>
          <a:ext cx="760570" cy="205003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Rounded MT Bold" pitchFamily="34" charset="0"/>
            </a:rPr>
            <a:t>Egypt</a:t>
          </a:r>
          <a:endParaRPr lang="ro-RO" sz="1200" kern="1200" dirty="0">
            <a:latin typeface="Arial Rounded MT Bold" pitchFamily="34" charset="0"/>
          </a:endParaRPr>
        </a:p>
        <a:p>
          <a:pPr marL="0" lvl="0" indent="0" algn="l" defTabSz="711200">
            <a:lnSpc>
              <a:spcPct val="90000"/>
            </a:lnSpc>
            <a:spcBef>
              <a:spcPct val="0"/>
            </a:spcBef>
            <a:spcAft>
              <a:spcPct val="35000"/>
            </a:spcAft>
            <a:buNone/>
          </a:pPr>
          <a:r>
            <a:rPr lang="en-US" sz="1600" kern="1200" dirty="0">
              <a:latin typeface="Arial Rounded MT Bold" pitchFamily="34" charset="0"/>
            </a:rPr>
            <a:t>RANK 114</a:t>
          </a:r>
          <a:endParaRPr lang="ro-RO" sz="1600" kern="1200" dirty="0">
            <a:latin typeface="Arial Rounded MT Bold" pitchFamily="34" charset="0"/>
          </a:endParaRPr>
        </a:p>
      </dsp:txBody>
      <dsp:txXfrm>
        <a:off x="2652419" y="667763"/>
        <a:ext cx="760570" cy="20500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63E4C-800E-4C9E-B7BB-E6AA24AEBEC0}">
      <dsp:nvSpPr>
        <dsp:cNvPr id="0" name=""/>
        <dsp:cNvSpPr/>
      </dsp:nvSpPr>
      <dsp:spPr>
        <a:xfrm>
          <a:off x="0" y="526994"/>
          <a:ext cx="3581400" cy="52158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2802" numCol="1" spcCol="1270" anchor="ctr" anchorCtr="0">
          <a:noAutofit/>
        </a:bodyPr>
        <a:lstStyle/>
        <a:p>
          <a:pPr marL="0" lvl="0" indent="0" algn="l" defTabSz="444500">
            <a:lnSpc>
              <a:spcPct val="90000"/>
            </a:lnSpc>
            <a:spcBef>
              <a:spcPct val="0"/>
            </a:spcBef>
            <a:spcAft>
              <a:spcPct val="35000"/>
            </a:spcAft>
            <a:buNone/>
          </a:pPr>
          <a:r>
            <a:rPr lang="en-US" sz="1000" kern="1200" dirty="0"/>
            <a:t>1</a:t>
          </a:r>
          <a:endParaRPr lang="ro-RO" sz="1000" kern="1200" dirty="0"/>
        </a:p>
      </dsp:txBody>
      <dsp:txXfrm>
        <a:off x="0" y="657391"/>
        <a:ext cx="3451003" cy="260794"/>
      </dsp:txXfrm>
    </dsp:sp>
    <dsp:sp modelId="{EB2ED447-D9D8-4AB1-9487-F2D49311D656}">
      <dsp:nvSpPr>
        <dsp:cNvPr id="0" name=""/>
        <dsp:cNvSpPr/>
      </dsp:nvSpPr>
      <dsp:spPr>
        <a:xfrm>
          <a:off x="0" y="929214"/>
          <a:ext cx="1103071" cy="100477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Commercial banks</a:t>
          </a:r>
          <a:endParaRPr lang="ro-RO" sz="1000" kern="1200" dirty="0"/>
        </a:p>
      </dsp:txBody>
      <dsp:txXfrm>
        <a:off x="0" y="929214"/>
        <a:ext cx="1103071" cy="1004771"/>
      </dsp:txXfrm>
    </dsp:sp>
    <dsp:sp modelId="{9873EACD-3344-4FC2-8124-1EFCC667298C}">
      <dsp:nvSpPr>
        <dsp:cNvPr id="0" name=""/>
        <dsp:cNvSpPr/>
      </dsp:nvSpPr>
      <dsp:spPr>
        <a:xfrm>
          <a:off x="1103071" y="700856"/>
          <a:ext cx="2478328" cy="52158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2802" numCol="1" spcCol="1270" anchor="ctr" anchorCtr="0">
          <a:noAutofit/>
        </a:bodyPr>
        <a:lstStyle/>
        <a:p>
          <a:pPr marL="0" lvl="0" indent="0" algn="l" defTabSz="444500">
            <a:lnSpc>
              <a:spcPct val="90000"/>
            </a:lnSpc>
            <a:spcBef>
              <a:spcPct val="0"/>
            </a:spcBef>
            <a:spcAft>
              <a:spcPct val="35000"/>
            </a:spcAft>
            <a:buNone/>
          </a:pPr>
          <a:r>
            <a:rPr lang="en-US" sz="1000" kern="1200" dirty="0"/>
            <a:t>2</a:t>
          </a:r>
          <a:endParaRPr lang="ro-RO" sz="1000" kern="1200" dirty="0"/>
        </a:p>
      </dsp:txBody>
      <dsp:txXfrm>
        <a:off x="1103071" y="831253"/>
        <a:ext cx="2347931" cy="260794"/>
      </dsp:txXfrm>
    </dsp:sp>
    <dsp:sp modelId="{FCAF92CD-1B4F-4036-B5A2-19A750833F44}">
      <dsp:nvSpPr>
        <dsp:cNvPr id="0" name=""/>
        <dsp:cNvSpPr/>
      </dsp:nvSpPr>
      <dsp:spPr>
        <a:xfrm>
          <a:off x="1103071" y="1103076"/>
          <a:ext cx="1103071" cy="100477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Microfinance organizations</a:t>
          </a:r>
          <a:endParaRPr lang="ro-RO" sz="1000" kern="1200" dirty="0"/>
        </a:p>
      </dsp:txBody>
      <dsp:txXfrm>
        <a:off x="1103071" y="1103076"/>
        <a:ext cx="1103071" cy="1004771"/>
      </dsp:txXfrm>
    </dsp:sp>
    <dsp:sp modelId="{46B05E49-7FC7-49A6-8F1F-002E2C390EF8}">
      <dsp:nvSpPr>
        <dsp:cNvPr id="0" name=""/>
        <dsp:cNvSpPr/>
      </dsp:nvSpPr>
      <dsp:spPr>
        <a:xfrm>
          <a:off x="2206142" y="874719"/>
          <a:ext cx="1375257" cy="52158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2802" numCol="1" spcCol="1270" anchor="ctr" anchorCtr="0">
          <a:noAutofit/>
        </a:bodyPr>
        <a:lstStyle/>
        <a:p>
          <a:pPr marL="0" lvl="0" indent="0" algn="l" defTabSz="444500">
            <a:lnSpc>
              <a:spcPct val="90000"/>
            </a:lnSpc>
            <a:spcBef>
              <a:spcPct val="0"/>
            </a:spcBef>
            <a:spcAft>
              <a:spcPct val="35000"/>
            </a:spcAft>
            <a:buNone/>
          </a:pPr>
          <a:r>
            <a:rPr lang="en-US" sz="1000" kern="1200" dirty="0"/>
            <a:t>3</a:t>
          </a:r>
          <a:endParaRPr lang="ro-RO" sz="1000" kern="1200" dirty="0"/>
        </a:p>
      </dsp:txBody>
      <dsp:txXfrm>
        <a:off x="2206142" y="1005116"/>
        <a:ext cx="1244860" cy="260794"/>
      </dsp:txXfrm>
    </dsp:sp>
    <dsp:sp modelId="{9D27C79D-E40A-4AB2-B8E2-CE37E6D52466}">
      <dsp:nvSpPr>
        <dsp:cNvPr id="0" name=""/>
        <dsp:cNvSpPr/>
      </dsp:nvSpPr>
      <dsp:spPr>
        <a:xfrm>
          <a:off x="2206142" y="1276939"/>
          <a:ext cx="1103071" cy="99006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Credit Institutions</a:t>
          </a:r>
        </a:p>
        <a:p>
          <a:pPr marL="0" lvl="0" indent="0" algn="l" defTabSz="444500">
            <a:lnSpc>
              <a:spcPct val="90000"/>
            </a:lnSpc>
            <a:spcBef>
              <a:spcPct val="0"/>
            </a:spcBef>
            <a:spcAft>
              <a:spcPct val="35000"/>
            </a:spcAft>
            <a:buNone/>
          </a:pPr>
          <a:r>
            <a:rPr lang="en-US" sz="1000" kern="1200" dirty="0"/>
            <a:t>SAWIRIS </a:t>
          </a:r>
          <a:r>
            <a:rPr lang="en-US" sz="1000" kern="1200" dirty="0" err="1"/>
            <a:t>Fondation</a:t>
          </a:r>
          <a:endParaRPr lang="en-US" sz="1000" kern="1200" dirty="0"/>
        </a:p>
        <a:p>
          <a:pPr marL="0" lvl="0" indent="0" algn="l" defTabSz="444500">
            <a:lnSpc>
              <a:spcPct val="90000"/>
            </a:lnSpc>
            <a:spcBef>
              <a:spcPct val="0"/>
            </a:spcBef>
            <a:spcAft>
              <a:spcPct val="35000"/>
            </a:spcAft>
            <a:buNone/>
          </a:pPr>
          <a:r>
            <a:rPr lang="en-US" sz="1000" kern="1200" dirty="0"/>
            <a:t>QALAA Holdings Group</a:t>
          </a:r>
          <a:endParaRPr lang="ro-RO" sz="1000" kern="1200" dirty="0"/>
        </a:p>
      </dsp:txBody>
      <dsp:txXfrm>
        <a:off x="2206142" y="1276939"/>
        <a:ext cx="1103071" cy="9900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15B04-9954-417C-9357-BF87B99AAC3D}">
      <dsp:nvSpPr>
        <dsp:cNvPr id="0" name=""/>
        <dsp:cNvSpPr/>
      </dsp:nvSpPr>
      <dsp:spPr>
        <a:xfrm>
          <a:off x="302259" y="0"/>
          <a:ext cx="4958080" cy="309880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49666-5D71-45A3-9B36-BA7FDF780D5E}">
      <dsp:nvSpPr>
        <dsp:cNvPr id="0" name=""/>
        <dsp:cNvSpPr/>
      </dsp:nvSpPr>
      <dsp:spPr>
        <a:xfrm>
          <a:off x="790630" y="2304267"/>
          <a:ext cx="114035" cy="114035"/>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ADE8A-58EC-4724-8387-5A6D02AFFEDA}">
      <dsp:nvSpPr>
        <dsp:cNvPr id="0" name=""/>
        <dsp:cNvSpPr/>
      </dsp:nvSpPr>
      <dsp:spPr>
        <a:xfrm>
          <a:off x="847648" y="2361285"/>
          <a:ext cx="847831" cy="73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25"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Commercial banks</a:t>
          </a:r>
          <a:endParaRPr lang="ro-RO" sz="1200" kern="1200" dirty="0"/>
        </a:p>
      </dsp:txBody>
      <dsp:txXfrm>
        <a:off x="847648" y="2361285"/>
        <a:ext cx="847831" cy="737514"/>
      </dsp:txXfrm>
    </dsp:sp>
    <dsp:sp modelId="{72FA64E1-938E-4EFC-ACB3-C23C18C1B8A2}">
      <dsp:nvSpPr>
        <dsp:cNvPr id="0" name=""/>
        <dsp:cNvSpPr/>
      </dsp:nvSpPr>
      <dsp:spPr>
        <a:xfrm>
          <a:off x="1596318" y="1583486"/>
          <a:ext cx="198323" cy="198323"/>
        </a:xfrm>
        <a:prstGeom prst="ellipse">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2920E-11E2-4682-95D5-345C41122C9A}">
      <dsp:nvSpPr>
        <dsp:cNvPr id="0" name=""/>
        <dsp:cNvSpPr/>
      </dsp:nvSpPr>
      <dsp:spPr>
        <a:xfrm>
          <a:off x="1695480" y="1682648"/>
          <a:ext cx="1041196" cy="141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87"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Non </a:t>
          </a:r>
          <a:r>
            <a:rPr lang="en-US" sz="1200" kern="1200" dirty="0" err="1"/>
            <a:t>governamental</a:t>
          </a:r>
          <a:r>
            <a:rPr lang="en-US" sz="1200" kern="1200" dirty="0"/>
            <a:t> organizations</a:t>
          </a:r>
          <a:endParaRPr lang="ro-RO" sz="1200" kern="1200" dirty="0"/>
        </a:p>
      </dsp:txBody>
      <dsp:txXfrm>
        <a:off x="1695480" y="1682648"/>
        <a:ext cx="1041196" cy="1416151"/>
      </dsp:txXfrm>
    </dsp:sp>
    <dsp:sp modelId="{3E299DA9-2B45-4157-98B5-C7CFD56CF59D}">
      <dsp:nvSpPr>
        <dsp:cNvPr id="0" name=""/>
        <dsp:cNvSpPr/>
      </dsp:nvSpPr>
      <dsp:spPr>
        <a:xfrm>
          <a:off x="2625120" y="1052352"/>
          <a:ext cx="262778" cy="262778"/>
        </a:xfrm>
        <a:prstGeom prst="ellipse">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393F2-2977-45CA-A859-EA6FE6148645}">
      <dsp:nvSpPr>
        <dsp:cNvPr id="0" name=""/>
        <dsp:cNvSpPr/>
      </dsp:nvSpPr>
      <dsp:spPr>
        <a:xfrm>
          <a:off x="2756509" y="1183741"/>
          <a:ext cx="1041196" cy="191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41"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Investment funds</a:t>
          </a:r>
          <a:endParaRPr lang="ro-RO" sz="1200" kern="1200" dirty="0"/>
        </a:p>
      </dsp:txBody>
      <dsp:txXfrm>
        <a:off x="2756509" y="1183741"/>
        <a:ext cx="1041196" cy="1915058"/>
      </dsp:txXfrm>
    </dsp:sp>
    <dsp:sp modelId="{A3DAC68C-40DA-4E56-8A2B-326BEBDAA31F}">
      <dsp:nvSpPr>
        <dsp:cNvPr id="0" name=""/>
        <dsp:cNvSpPr/>
      </dsp:nvSpPr>
      <dsp:spPr>
        <a:xfrm>
          <a:off x="3745646" y="700948"/>
          <a:ext cx="352023" cy="352023"/>
        </a:xfrm>
        <a:prstGeom prst="ellipse">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066B3-4731-4D79-A023-B8593E619E66}">
      <dsp:nvSpPr>
        <dsp:cNvPr id="0" name=""/>
        <dsp:cNvSpPr/>
      </dsp:nvSpPr>
      <dsp:spPr>
        <a:xfrm>
          <a:off x="3921658" y="876960"/>
          <a:ext cx="1041196" cy="222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3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Government </a:t>
          </a:r>
          <a:r>
            <a:rPr lang="en-US" sz="1200" kern="1200" dirty="0" err="1"/>
            <a:t>fundings</a:t>
          </a:r>
          <a:r>
            <a:rPr lang="en-US" sz="1200" kern="1200" dirty="0"/>
            <a:t>: HASSAN II for Economic and Social Development</a:t>
          </a:r>
          <a:endParaRPr lang="ro-RO" sz="1200" kern="1200" dirty="0"/>
        </a:p>
      </dsp:txBody>
      <dsp:txXfrm>
        <a:off x="3921658" y="876960"/>
        <a:ext cx="1041196" cy="22218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sites/forbesfinancecouncil/2018/10/25/what-percentage-of-small-businesses-fail-and-how-can-you-avoid-being-one-of-them/#50d5e16143b5" TargetMode="External"/><Relationship Id="rId2" Type="http://schemas.openxmlformats.org/officeDocument/2006/relationships/hyperlink" Target="https://venturebeat.com/2015/03/25/african-venture-capital-nigeria-and-kenya-are-leading-the-continent-with-startups-and-fundraising/" TargetMode="External"/><Relationship Id="rId1" Type="http://schemas.openxmlformats.org/officeDocument/2006/relationships/slideLayout" Target="../slideLayouts/slideLayout2.xml"/><Relationship Id="rId5" Type="http://schemas.openxmlformats.org/officeDocument/2006/relationships/hyperlink" Target="https://statisticstimes.com/economy/asian-countries-by-gdp.php" TargetMode="External"/><Relationship Id="rId4" Type="http://schemas.openxmlformats.org/officeDocument/2006/relationships/hyperlink" Target="https://statisticstimes.com/economy/african-countries-by-gd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3.emf"/><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4.emf"/><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package" Target="../embeddings/Microsoft_Word_Document1.docx"/><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chart" Target="../charts/chart1.xml"/><Relationship Id="rId7" Type="http://schemas.openxmlformats.org/officeDocument/2006/relationships/chart" Target="../charts/chart5.xml"/><Relationship Id="rId12"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diagramColors" Target="../diagrams/colors3.xml"/><Relationship Id="rId5" Type="http://schemas.openxmlformats.org/officeDocument/2006/relationships/chart" Target="../charts/chart3.xml"/><Relationship Id="rId10" Type="http://schemas.openxmlformats.org/officeDocument/2006/relationships/diagramQuickStyle" Target="../diagrams/quickStyle3.xml"/><Relationship Id="rId4" Type="http://schemas.openxmlformats.org/officeDocument/2006/relationships/chart" Target="../charts/char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19.jpeg"/><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6.docx"/><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EFD1">
                <a:alpha val="0"/>
              </a:srgbClr>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a:ln>
            <a:solidFill>
              <a:schemeClr val="bg1"/>
            </a:solidFill>
          </a:ln>
          <a:effectLst>
            <a:glow rad="139700">
              <a:schemeClr val="accent3">
                <a:satMod val="175000"/>
                <a:alpha val="40000"/>
              </a:schemeClr>
            </a:glow>
          </a:effectLst>
        </p:spPr>
        <p:txBody>
          <a:bodyPr>
            <a:noAutofit/>
          </a:bodyPr>
          <a:lstStyle/>
          <a:p>
            <a:r>
              <a:rPr lang="en-US" sz="3600" b="1" dirty="0">
                <a:latin typeface="Bodoni MT Condensed" pitchFamily="18" charset="0"/>
              </a:rPr>
              <a:t>DEVELOPING ENTREPRENEURSHIP IN THE AFRICAN AREA</a:t>
            </a:r>
          </a:p>
        </p:txBody>
      </p:sp>
      <p:sp>
        <p:nvSpPr>
          <p:cNvPr id="7" name="TextBox 6"/>
          <p:cNvSpPr txBox="1"/>
          <p:nvPr/>
        </p:nvSpPr>
        <p:spPr>
          <a:xfrm>
            <a:off x="4953000" y="5334000"/>
            <a:ext cx="4191000" cy="369332"/>
          </a:xfrm>
          <a:prstGeom prst="rect">
            <a:avLst/>
          </a:prstGeom>
          <a:noFill/>
        </p:spPr>
        <p:txBody>
          <a:bodyPr wrap="square" rtlCol="0">
            <a:spAutoFit/>
          </a:bodyPr>
          <a:lstStyle/>
          <a:p>
            <a:pPr algn="ctr"/>
            <a:r>
              <a:rPr lang="en-US" i="1" dirty="0">
                <a:latin typeface="Times New Roman" pitchFamily="18" charset="0"/>
                <a:cs typeface="Times New Roman" pitchFamily="18" charset="0"/>
              </a:rPr>
              <a:t>PhD. </a:t>
            </a:r>
            <a:r>
              <a:rPr lang="ro-RO" i="1" dirty="0">
                <a:latin typeface="Times New Roman" pitchFamily="18" charset="0"/>
                <a:cs typeface="Times New Roman" pitchFamily="18" charset="0"/>
              </a:rPr>
              <a:t>LEGMAN</a:t>
            </a:r>
            <a:r>
              <a:rPr lang="en-US" i="1" dirty="0">
                <a:latin typeface="Times New Roman" pitchFamily="18" charset="0"/>
                <a:cs typeface="Times New Roman" pitchFamily="18" charset="0"/>
              </a:rPr>
              <a:t> IOAN DAVID</a:t>
            </a:r>
            <a:endParaRPr lang="ro-RO" i="1" dirty="0">
              <a:latin typeface="Times New Roman" pitchFamily="18" charset="0"/>
              <a:cs typeface="Times New Roman" pitchFamily="18"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35" t="17783" r="60529" b="49940"/>
          <a:stretch/>
        </p:blipFill>
        <p:spPr bwMode="auto">
          <a:xfrm>
            <a:off x="3276600" y="381000"/>
            <a:ext cx="3048000" cy="17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563562"/>
          </a:xfrm>
        </p:spPr>
        <p:txBody>
          <a:bodyPr>
            <a:normAutofit fontScale="90000"/>
          </a:bodyPr>
          <a:lstStyle/>
          <a:p>
            <a:r>
              <a:rPr lang="en-US" dirty="0">
                <a:latin typeface="Times New Roman" pitchFamily="18" charset="0"/>
                <a:cs typeface="Times New Roman" pitchFamily="18" charset="0"/>
              </a:rPr>
              <a:t>Co</a:t>
            </a:r>
            <a:r>
              <a:rPr lang="ro-RO" dirty="0">
                <a:latin typeface="Times New Roman" pitchFamily="18" charset="0"/>
                <a:cs typeface="Times New Roman" pitchFamily="18" charset="0"/>
              </a:rPr>
              <a:t>n</a:t>
            </a:r>
            <a:r>
              <a:rPr lang="en-US" dirty="0" err="1">
                <a:latin typeface="Times New Roman" pitchFamily="18" charset="0"/>
                <a:cs typeface="Times New Roman" pitchFamily="18" charset="0"/>
              </a:rPr>
              <a:t>clusion</a:t>
            </a:r>
            <a:r>
              <a:rPr lang="ro-RO" dirty="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sz="1800" i="1" dirty="0">
                <a:latin typeface="Times New Roman" pitchFamily="18" charset="0"/>
                <a:cs typeface="Times New Roman" pitchFamily="18" charset="0"/>
              </a:rPr>
              <a:t>Starting a business in Africa is not a simple task, and achieving profitability and sustainability is even more difficult. Even in the most favorable business environments, about 50% of start-ups fail within 5 years .</a:t>
            </a:r>
          </a:p>
        </p:txBody>
      </p:sp>
      <p:sp>
        <p:nvSpPr>
          <p:cNvPr id="4" name="Rectangle 3"/>
          <p:cNvSpPr/>
          <p:nvPr/>
        </p:nvSpPr>
        <p:spPr>
          <a:xfrm>
            <a:off x="457200" y="2819400"/>
            <a:ext cx="8153400" cy="2308324"/>
          </a:xfrm>
          <a:prstGeom prst="rect">
            <a:avLst/>
          </a:prstGeom>
        </p:spPr>
        <p:txBody>
          <a:bodyPr wrap="square">
            <a:spAutoFit/>
          </a:bodyPr>
          <a:lstStyle/>
          <a:p>
            <a:pPr algn="just"/>
            <a:r>
              <a:rPr lang="en-US" i="1" dirty="0">
                <a:latin typeface="Times New Roman" pitchFamily="18" charset="0"/>
                <a:cs typeface="Times New Roman" pitchFamily="18" charset="0"/>
              </a:rPr>
              <a:t>       Over the past three decades, African economies have faced more problems than global economies. They continue to depend on exports of natural resources, high fiscal deficits, high inflationary trends, large-scale unemployment, underemployment and poor computer infrastructure. </a:t>
            </a:r>
          </a:p>
          <a:p>
            <a:pPr algn="just"/>
            <a:endParaRPr lang="en-US" i="1" dirty="0">
              <a:latin typeface="Times New Roman" pitchFamily="18" charset="0"/>
              <a:cs typeface="Times New Roman" pitchFamily="18" charset="0"/>
            </a:endParaRPr>
          </a:p>
          <a:p>
            <a:pPr algn="just"/>
            <a:r>
              <a:rPr lang="en-US" i="1" dirty="0">
                <a:latin typeface="Times New Roman" pitchFamily="18" charset="0"/>
                <a:cs typeface="Times New Roman" pitchFamily="18" charset="0"/>
              </a:rPr>
              <a:t>      Although some African countries have achieved improvements in some sectors, they are due to macroeconomic structural reforms and the boom in raw material prices.</a:t>
            </a:r>
            <a:endParaRPr lang="ro-RO"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algn="l"/>
            <a:r>
              <a:rPr lang="en-US" dirty="0">
                <a:latin typeface="Bahnschrift Condensed" pitchFamily="34" charset="0"/>
              </a:rPr>
              <a:t>Bibliography</a:t>
            </a:r>
            <a:endParaRPr lang="ro-RO" dirty="0">
              <a:latin typeface="Bahnschrift Condensed" pitchFamily="34" charset="0"/>
            </a:endParaRPr>
          </a:p>
        </p:txBody>
      </p:sp>
      <p:sp>
        <p:nvSpPr>
          <p:cNvPr id="3" name="Content Placeholder 2"/>
          <p:cNvSpPr>
            <a:spLocks noGrp="1"/>
          </p:cNvSpPr>
          <p:nvPr>
            <p:ph idx="1"/>
          </p:nvPr>
        </p:nvSpPr>
        <p:spPr>
          <a:xfrm>
            <a:off x="228600" y="685800"/>
            <a:ext cx="8229600" cy="4525963"/>
          </a:xfrm>
        </p:spPr>
        <p:txBody>
          <a:bodyPr>
            <a:normAutofit fontScale="25000" lnSpcReduction="20000"/>
          </a:bodyPr>
          <a:lstStyle/>
          <a:p>
            <a:pPr lvl="0">
              <a:lnSpc>
                <a:spcPct val="150000"/>
              </a:lnSpc>
              <a:buFont typeface="+mj-lt"/>
              <a:buAutoNum type="arabicPeriod"/>
            </a:pPr>
            <a:r>
              <a:rPr lang="ro-RO" dirty="0">
                <a:latin typeface="Times New Roman"/>
                <a:ea typeface="Calibri"/>
                <a:cs typeface="Times New Roman"/>
              </a:rPr>
              <a:t>Ahmad, N. H., &amp; Seet, P. (2009). Dissecting behaviours associated with business failure: A qualita­tive study of SME owners in Malaysia and Australia. </a:t>
            </a:r>
            <a:r>
              <a:rPr lang="ro-RO" i="1" dirty="0">
                <a:latin typeface="Times New Roman"/>
                <a:ea typeface="Calibri"/>
                <a:cs typeface="Times New Roman"/>
              </a:rPr>
              <a:t>Asian Social Science</a:t>
            </a:r>
            <a:r>
              <a:rPr lang="ro-RO" dirty="0">
                <a:latin typeface="Times New Roman"/>
                <a:ea typeface="Calibri"/>
                <a:cs typeface="Times New Roman"/>
              </a:rPr>
              <a:t>, </a:t>
            </a:r>
            <a:r>
              <a:rPr lang="ro-RO" i="1" dirty="0">
                <a:latin typeface="Times New Roman"/>
                <a:ea typeface="Calibri"/>
                <a:cs typeface="Times New Roman"/>
              </a:rPr>
              <a:t>5</a:t>
            </a:r>
            <a:r>
              <a:rPr lang="ro-RO" dirty="0">
                <a:latin typeface="Times New Roman"/>
                <a:ea typeface="Calibri"/>
                <a:cs typeface="Times New Roman"/>
              </a:rPr>
              <a:t>, 98–103.</a:t>
            </a:r>
            <a:endParaRPr lang="ro-RO" sz="2800" dirty="0">
              <a:ea typeface="Calibri"/>
              <a:cs typeface="Times New Roman"/>
            </a:endParaRPr>
          </a:p>
          <a:p>
            <a:pPr lvl="0">
              <a:lnSpc>
                <a:spcPct val="150000"/>
              </a:lnSpc>
              <a:buFont typeface="+mj-lt"/>
              <a:buAutoNum type="arabicPeriod"/>
            </a:pPr>
            <a:r>
              <a:rPr lang="en-US" dirty="0" err="1">
                <a:latin typeface="Times New Roman"/>
                <a:ea typeface="Calibri"/>
                <a:cs typeface="Times New Roman"/>
              </a:rPr>
              <a:t>Arun</a:t>
            </a:r>
            <a:r>
              <a:rPr lang="en-US" dirty="0">
                <a:latin typeface="Times New Roman"/>
                <a:ea typeface="Calibri"/>
                <a:cs typeface="Times New Roman"/>
              </a:rPr>
              <a:t>, Neil. 2019. State Capture: </a:t>
            </a:r>
            <a:r>
              <a:rPr lang="en-US" dirty="0" err="1">
                <a:latin typeface="Times New Roman"/>
                <a:ea typeface="Calibri"/>
                <a:cs typeface="Times New Roman"/>
              </a:rPr>
              <a:t>Zuma</a:t>
            </a:r>
            <a:r>
              <a:rPr lang="en-US" dirty="0">
                <a:latin typeface="Times New Roman"/>
                <a:ea typeface="Calibri"/>
                <a:cs typeface="Times New Roman"/>
              </a:rPr>
              <a:t>, the </a:t>
            </a:r>
            <a:r>
              <a:rPr lang="en-US" dirty="0" err="1">
                <a:latin typeface="Times New Roman"/>
                <a:ea typeface="Calibri"/>
                <a:cs typeface="Times New Roman"/>
              </a:rPr>
              <a:t>Guptas</a:t>
            </a:r>
            <a:r>
              <a:rPr lang="en-US" dirty="0">
                <a:latin typeface="Times New Roman"/>
                <a:ea typeface="Calibri"/>
                <a:cs typeface="Times New Roman"/>
              </a:rPr>
              <a:t>, and the Sale of South Africa,</a:t>
            </a:r>
            <a:endParaRPr lang="ro-RO" sz="2800" dirty="0">
              <a:ea typeface="Calibri"/>
              <a:cs typeface="Times New Roman"/>
            </a:endParaRPr>
          </a:p>
          <a:p>
            <a:pPr lvl="0">
              <a:lnSpc>
                <a:spcPct val="150000"/>
              </a:lnSpc>
              <a:buFont typeface="+mj-lt"/>
              <a:buAutoNum type="arabicPeriod"/>
            </a:pPr>
            <a:r>
              <a:rPr lang="en-US" dirty="0">
                <a:latin typeface="Times New Roman"/>
                <a:ea typeface="Calibri"/>
                <a:cs typeface="Times New Roman"/>
              </a:rPr>
              <a:t>July 15. BBC. https://www.bbc.co.uk/news/world-africa-48980964.</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Assenova, V. (2019). Why are some societies more entrepreneurial than others? Evidence from 192 countries over 2001-2018. Available at Social Science Research Network (SSRN).</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Chua, A. (2003). </a:t>
            </a:r>
            <a:r>
              <a:rPr lang="ro-RO" i="1" dirty="0">
                <a:latin typeface="Times New Roman"/>
                <a:ea typeface="Calibri"/>
                <a:cs typeface="Times New Roman"/>
              </a:rPr>
              <a:t>World on fire: How exporting free market democracy breeds ethnic hatred and global instability</a:t>
            </a:r>
            <a:r>
              <a:rPr lang="ro-RO" dirty="0">
                <a:latin typeface="Times New Roman"/>
                <a:ea typeface="Calibri"/>
                <a:cs typeface="Times New Roman"/>
              </a:rPr>
              <a:t>. New York: Anchor Books</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Comin, D., Hobijn, B. (2004). Cross-country technology adoption: making the theories face the facts. </a:t>
            </a:r>
            <a:r>
              <a:rPr lang="ro-RO" i="1" dirty="0">
                <a:latin typeface="Times New Roman"/>
                <a:ea typeface="Calibri"/>
                <a:cs typeface="Times New Roman"/>
              </a:rPr>
              <a:t>Journal of Monetary Economics</a:t>
            </a:r>
            <a:r>
              <a:rPr lang="ro-RO" dirty="0">
                <a:latin typeface="Times New Roman"/>
                <a:ea typeface="Calibri"/>
                <a:cs typeface="Times New Roman"/>
              </a:rPr>
              <a:t>, </a:t>
            </a:r>
            <a:r>
              <a:rPr lang="ro-RO" i="1" dirty="0">
                <a:latin typeface="Times New Roman"/>
                <a:ea typeface="Calibri"/>
                <a:cs typeface="Times New Roman"/>
              </a:rPr>
              <a:t>51</a:t>
            </a:r>
            <a:r>
              <a:rPr lang="ro-RO" dirty="0">
                <a:latin typeface="Times New Roman"/>
                <a:ea typeface="Calibri"/>
                <a:cs typeface="Times New Roman"/>
              </a:rPr>
              <a:t>(1), 39–83.</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Corcoles-Munoz, M. M., Parra-Requena, G., Ruiz-Ortega, M. J., García-Villaverde, P. M., &amp; Ramírez-Fernández, F. J. (2019). Psychological and biographical determinants of entrepreneurial intention: Does the learning environment act as a mediator? </a:t>
            </a:r>
            <a:r>
              <a:rPr lang="ro-RO" i="1" dirty="0">
                <a:latin typeface="Times New Roman"/>
                <a:ea typeface="Calibri"/>
                <a:cs typeface="Times New Roman"/>
              </a:rPr>
              <a:t>Administrative Sciences</a:t>
            </a:r>
            <a:r>
              <a:rPr lang="ro-RO" dirty="0">
                <a:latin typeface="Times New Roman"/>
                <a:ea typeface="Calibri"/>
                <a:cs typeface="Times New Roman"/>
              </a:rPr>
              <a:t>, </a:t>
            </a:r>
            <a:r>
              <a:rPr lang="ro-RO" i="1" dirty="0">
                <a:latin typeface="Times New Roman"/>
                <a:ea typeface="Calibri"/>
                <a:cs typeface="Times New Roman"/>
              </a:rPr>
              <a:t>9</a:t>
            </a:r>
            <a:r>
              <a:rPr lang="ro-RO" dirty="0">
                <a:latin typeface="Times New Roman"/>
                <a:ea typeface="Calibri"/>
                <a:cs typeface="Times New Roman"/>
              </a:rPr>
              <a:t>(2), 33.</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Etzo, S., Collender, G. (2010). The mobile phone ‘revolution’ in Africa: rhetoric or reality? </a:t>
            </a:r>
            <a:r>
              <a:rPr lang="ro-RO" i="1" dirty="0">
                <a:latin typeface="Times New Roman"/>
                <a:ea typeface="Calibri"/>
                <a:cs typeface="Times New Roman"/>
              </a:rPr>
              <a:t>African Affairs</a:t>
            </a:r>
            <a:r>
              <a:rPr lang="ro-RO" dirty="0">
                <a:latin typeface="Times New Roman"/>
                <a:ea typeface="Calibri"/>
                <a:cs typeface="Times New Roman"/>
              </a:rPr>
              <a:t>, </a:t>
            </a:r>
            <a:r>
              <a:rPr lang="ro-RO" i="1" dirty="0">
                <a:latin typeface="Times New Roman"/>
                <a:ea typeface="Calibri"/>
                <a:cs typeface="Times New Roman"/>
              </a:rPr>
              <a:t>109</a:t>
            </a:r>
            <a:r>
              <a:rPr lang="ro-RO" dirty="0">
                <a:latin typeface="Times New Roman"/>
                <a:ea typeface="Calibri"/>
                <a:cs typeface="Times New Roman"/>
              </a:rPr>
              <a:t>(437), 659–668.</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Frame Lin Mariko</a:t>
            </a:r>
            <a:r>
              <a:rPr lang="ro-RO" i="1" dirty="0">
                <a:latin typeface="Times New Roman"/>
                <a:ea typeface="Calibri"/>
                <a:cs typeface="Times New Roman"/>
              </a:rPr>
              <a:t>,</a:t>
            </a:r>
            <a:r>
              <a:rPr lang="ro-RO" sz="2800" i="1" dirty="0">
                <a:ea typeface="Calibri"/>
                <a:cs typeface="Times New Roman"/>
              </a:rPr>
              <a:t> </a:t>
            </a:r>
            <a:r>
              <a:rPr lang="ro-RO" i="1" dirty="0">
                <a:latin typeface="Times New Roman"/>
                <a:ea typeface="Calibri"/>
                <a:cs typeface="Times New Roman"/>
              </a:rPr>
              <a:t>Ecological Imperialism, Development and the Capitalist World-System</a:t>
            </a:r>
            <a:r>
              <a:rPr lang="ro-RO" dirty="0">
                <a:latin typeface="Times New Roman"/>
                <a:ea typeface="Calibri"/>
                <a:cs typeface="Times New Roman"/>
              </a:rPr>
              <a:t>, ed. Routledge,New York, U.S.,  2022, p.59</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Fong, M. W. (2009). Technology leapfrogging for developing countries. In: </a:t>
            </a:r>
            <a:r>
              <a:rPr lang="ro-RO" i="1" dirty="0">
                <a:latin typeface="Times New Roman"/>
                <a:ea typeface="Calibri"/>
                <a:cs typeface="Times New Roman"/>
              </a:rPr>
              <a:t>Encyclopedia of information science and technology</a:t>
            </a:r>
            <a:r>
              <a:rPr lang="ro-RO" dirty="0">
                <a:latin typeface="Times New Roman"/>
                <a:ea typeface="Calibri"/>
                <a:cs typeface="Times New Roman"/>
              </a:rPr>
              <a:t>. 2nd ed. IGI Global, Australia, 3707–3713.</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Friedman, T. L. (2006). </a:t>
            </a:r>
            <a:r>
              <a:rPr lang="ro-RO" i="1" dirty="0">
                <a:latin typeface="Times New Roman"/>
                <a:ea typeface="Calibri"/>
                <a:cs typeface="Times New Roman"/>
              </a:rPr>
              <a:t>The world is flat: The globalized world in the twenty-first century</a:t>
            </a:r>
            <a:r>
              <a:rPr lang="ro-RO" dirty="0">
                <a:latin typeface="Times New Roman"/>
                <a:ea typeface="Calibri"/>
                <a:cs typeface="Times New Roman"/>
              </a:rPr>
              <a:t>. Penguin, London, 593.</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George, G., Corbishley, C., Khayesi, J.N.O., Haas, M.R., and Tihanyi, L. (2016). Bringing Africa in: Promising directions for management research. </a:t>
            </a:r>
            <a:r>
              <a:rPr lang="ro-RO" i="1" dirty="0">
                <a:latin typeface="Times New Roman"/>
                <a:ea typeface="Calibri"/>
                <a:cs typeface="Times New Roman"/>
              </a:rPr>
              <a:t>Academy of Management Journal</a:t>
            </a:r>
            <a:r>
              <a:rPr lang="ro-RO" dirty="0">
                <a:latin typeface="Times New Roman"/>
                <a:ea typeface="Calibri"/>
                <a:cs typeface="Times New Roman"/>
              </a:rPr>
              <a:t>, 59(2): 377–93.</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Ghalwash, S., Tolba, A., &amp; Ismail, A. (2017). What motivates social entrepreneurs to start social ventures? </a:t>
            </a:r>
            <a:r>
              <a:rPr lang="ro-RO" i="1" dirty="0">
                <a:latin typeface="Times New Roman"/>
                <a:ea typeface="Calibri"/>
                <a:cs typeface="Times New Roman"/>
              </a:rPr>
              <a:t>Social Enterprise Journal</a:t>
            </a:r>
            <a:r>
              <a:rPr lang="ro-RO" dirty="0">
                <a:latin typeface="Times New Roman"/>
                <a:ea typeface="Calibri"/>
                <a:cs typeface="Times New Roman"/>
              </a:rPr>
              <a:t>, </a:t>
            </a:r>
            <a:r>
              <a:rPr lang="ro-RO" i="1" dirty="0">
                <a:latin typeface="Times New Roman"/>
                <a:ea typeface="Calibri"/>
                <a:cs typeface="Times New Roman"/>
              </a:rPr>
              <a:t>13</a:t>
            </a:r>
            <a:r>
              <a:rPr lang="ro-RO" dirty="0">
                <a:latin typeface="Times New Roman"/>
                <a:ea typeface="Calibri"/>
                <a:cs typeface="Times New Roman"/>
              </a:rPr>
              <a:t>(3), 268–298.</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Mthembu, P. 2018. China and India’s Development Cooperation in Africa: The</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Rise of Southern Powers. Cham: Palgrave Macmillan, Pretoria, South Africa.</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Mthembu, P. 2021. Africa-China Cooperation: Towards an African policy on China? Palgrave Macmillan, Pretoria, South Africa.</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McClelland, D. C. (1961). </a:t>
            </a:r>
            <a:r>
              <a:rPr lang="ro-RO" i="1" dirty="0">
                <a:latin typeface="Times New Roman"/>
                <a:ea typeface="Calibri"/>
                <a:cs typeface="Times New Roman"/>
              </a:rPr>
              <a:t>The achieving society</a:t>
            </a:r>
            <a:r>
              <a:rPr lang="ro-RO" dirty="0">
                <a:latin typeface="Times New Roman"/>
                <a:ea typeface="Calibri"/>
                <a:cs typeface="Times New Roman"/>
              </a:rPr>
              <a:t>. Princeton, NJ: D. Van Nostrand</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O’Brien, Chris (2015). “African venture capital: Nigeria and Kenya are leading the continent with startups and fundraising”, </a:t>
            </a:r>
            <a:r>
              <a:rPr lang="ro-RO" u="sng" dirty="0">
                <a:solidFill>
                  <a:srgbClr val="0563C1"/>
                </a:solidFill>
                <a:latin typeface="Times New Roman"/>
                <a:ea typeface="Calibri"/>
                <a:cs typeface="Times New Roman"/>
                <a:hlinkClick r:id="rId2"/>
              </a:rPr>
              <a:t>https://venturebeat.com/2015/03/25/african-venture-capital-nigeria-and-kenya-are-leading-the-continent-with-startups-and-fundraising/</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Otar, C. (2018). “What percentage of small businesses fail – And how can you avoid being one of them?” </a:t>
            </a:r>
            <a:r>
              <a:rPr lang="ro-RO" u="sng" dirty="0">
                <a:solidFill>
                  <a:srgbClr val="0563C1"/>
                </a:solidFill>
                <a:latin typeface="Times New Roman"/>
                <a:ea typeface="Calibri"/>
                <a:cs typeface="Times New Roman"/>
                <a:hlinkClick r:id="rId3"/>
              </a:rPr>
              <a:t>https://www.forbes.com/sites/forbesfinancecouncil/2018/10/25/what-percentage-of-small-businesses-fail-and-how-can-you-avoid-being-one-of-them/#50d5e16143b5</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Rodrik, D. (2018). An African growth miracle? </a:t>
            </a:r>
            <a:r>
              <a:rPr lang="ro-RO" i="1" dirty="0">
                <a:latin typeface="Times New Roman"/>
                <a:ea typeface="Calibri"/>
                <a:cs typeface="Times New Roman"/>
              </a:rPr>
              <a:t>Journal of African Economics</a:t>
            </a:r>
            <a:r>
              <a:rPr lang="ro-RO" dirty="0">
                <a:latin typeface="Times New Roman"/>
                <a:ea typeface="Calibri"/>
                <a:cs typeface="Times New Roman"/>
              </a:rPr>
              <a:t>, 27(1): 10–27.</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Sriram, V., &amp; Mersha, T. (2010). Facilitating entrepreneurship in Sub-Saharan Africa: What gov­ernments can do. </a:t>
            </a:r>
            <a:r>
              <a:rPr lang="ro-RO" i="1" dirty="0">
                <a:latin typeface="Times New Roman"/>
                <a:ea typeface="Calibri"/>
                <a:cs typeface="Times New Roman"/>
              </a:rPr>
              <a:t>Journal of International Business and Entrepreneurship Development</a:t>
            </a:r>
            <a:r>
              <a:rPr lang="ro-RO" dirty="0">
                <a:latin typeface="Times New Roman"/>
                <a:ea typeface="Calibri"/>
                <a:cs typeface="Times New Roman"/>
              </a:rPr>
              <a:t>, </a:t>
            </a:r>
            <a:r>
              <a:rPr lang="ro-RO" i="1" dirty="0">
                <a:latin typeface="Times New Roman"/>
                <a:ea typeface="Calibri"/>
                <a:cs typeface="Times New Roman"/>
              </a:rPr>
              <a:t>3</a:t>
            </a:r>
            <a:r>
              <a:rPr lang="ro-RO" dirty="0">
                <a:latin typeface="Times New Roman"/>
                <a:ea typeface="Calibri"/>
                <a:cs typeface="Times New Roman"/>
              </a:rPr>
              <a:t>(1): 136–151.</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Temtime, Z. T., &amp; Pansiri, J. (2004). Small business critical success/failure factors in developing economies: Some evidences from Botswana. </a:t>
            </a:r>
            <a:r>
              <a:rPr lang="ro-RO" i="1" dirty="0">
                <a:latin typeface="Times New Roman"/>
                <a:ea typeface="Calibri"/>
                <a:cs typeface="Times New Roman"/>
              </a:rPr>
              <a:t>American Journal of Applied Sciences</a:t>
            </a:r>
            <a:r>
              <a:rPr lang="ro-RO" dirty="0">
                <a:latin typeface="Times New Roman"/>
                <a:ea typeface="Calibri"/>
                <a:cs typeface="Times New Roman"/>
              </a:rPr>
              <a:t>, </a:t>
            </a:r>
            <a:r>
              <a:rPr lang="ro-RO" i="1" dirty="0">
                <a:latin typeface="Times New Roman"/>
                <a:ea typeface="Calibri"/>
                <a:cs typeface="Times New Roman"/>
              </a:rPr>
              <a:t>1</a:t>
            </a:r>
            <a:r>
              <a:rPr lang="ro-RO" dirty="0">
                <a:latin typeface="Times New Roman"/>
                <a:ea typeface="Calibri"/>
                <a:cs typeface="Times New Roman"/>
              </a:rPr>
              <a:t>(1)</a:t>
            </a:r>
            <a:r>
              <a:rPr lang="ro-RO" i="1" dirty="0">
                <a:latin typeface="Times New Roman"/>
                <a:ea typeface="Calibri"/>
                <a:cs typeface="Times New Roman"/>
              </a:rPr>
              <a:t>, </a:t>
            </a:r>
            <a:r>
              <a:rPr lang="ro-RO" dirty="0">
                <a:latin typeface="Times New Roman"/>
                <a:ea typeface="Calibri"/>
                <a:cs typeface="Times New Roman"/>
              </a:rPr>
              <a:t>18–25.</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Ven Sriram, David Lingelbach, Entrepreneurship in Africa, ed. Routledge, 2021, New York, US</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Wang, Y. (2016). What are the biggest obstacles to growth of SMEs in developing countries? An empirical evidence from an enterprise survey. </a:t>
            </a:r>
            <a:r>
              <a:rPr lang="ro-RO" i="1" dirty="0">
                <a:latin typeface="Times New Roman"/>
                <a:ea typeface="Calibri"/>
                <a:cs typeface="Times New Roman"/>
              </a:rPr>
              <a:t>Borsa Istanbul Review</a:t>
            </a:r>
            <a:r>
              <a:rPr lang="ro-RO" dirty="0">
                <a:latin typeface="Times New Roman"/>
                <a:ea typeface="Calibri"/>
                <a:cs typeface="Times New Roman"/>
              </a:rPr>
              <a:t>, </a:t>
            </a:r>
            <a:r>
              <a:rPr lang="ro-RO" i="1" dirty="0">
                <a:latin typeface="Times New Roman"/>
                <a:ea typeface="Calibri"/>
                <a:cs typeface="Times New Roman"/>
              </a:rPr>
              <a:t>16</a:t>
            </a:r>
            <a:r>
              <a:rPr lang="ro-RO" dirty="0">
                <a:latin typeface="Times New Roman"/>
                <a:ea typeface="Calibri"/>
                <a:cs typeface="Times New Roman"/>
              </a:rPr>
              <a:t>(3), 167–176.</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Wekesa, B. 2014. Whose Event? Official Versus Journalistic Framing of the Fifth Forum on China Africa Cooperation, Journal of African Media Studies, vol. 6, no. 1, pp. 57–70.</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Xing, R. 14 March 2018. ‘Inside China’s Plan to Create a Modern Silk Road’,</a:t>
            </a:r>
            <a:endParaRPr lang="ro-RO" sz="2800" dirty="0">
              <a:ea typeface="Calibri"/>
              <a:cs typeface="Times New Roman"/>
            </a:endParaRPr>
          </a:p>
          <a:p>
            <a:pPr lvl="0">
              <a:lnSpc>
                <a:spcPct val="150000"/>
              </a:lnSpc>
              <a:buFont typeface="+mj-lt"/>
              <a:buAutoNum type="arabicPeriod"/>
            </a:pPr>
            <a:r>
              <a:rPr lang="ro-RO" dirty="0">
                <a:latin typeface="Times New Roman"/>
                <a:ea typeface="Calibri"/>
                <a:cs typeface="Times New Roman"/>
              </a:rPr>
              <a:t>https://www.morganstanley.com/ideas/china-belt-and-road, accessed 1 May 2019.</a:t>
            </a:r>
            <a:endParaRPr lang="ro-RO" sz="2800" dirty="0">
              <a:ea typeface="Calibri"/>
              <a:cs typeface="Times New Roman"/>
            </a:endParaRPr>
          </a:p>
          <a:p>
            <a:pPr lvl="0">
              <a:lnSpc>
                <a:spcPct val="115000"/>
              </a:lnSpc>
              <a:buFont typeface="+mj-lt"/>
              <a:buAutoNum type="arabicPeriod"/>
            </a:pPr>
            <a:r>
              <a:rPr lang="en-US" u="sng" dirty="0">
                <a:solidFill>
                  <a:srgbClr val="0563C1"/>
                </a:solidFill>
                <a:latin typeface="Galliard-Roman3"/>
                <a:ea typeface="Calibri"/>
                <a:cs typeface="Galliard-Roman3"/>
                <a:hlinkClick r:id="rId4"/>
              </a:rPr>
              <a:t>https://statisticstimes.com/economy/african-countries-by-gdp.php</a:t>
            </a:r>
            <a:endParaRPr lang="ro-RO" sz="2800" dirty="0">
              <a:ea typeface="Calibri"/>
              <a:cs typeface="Times New Roman"/>
            </a:endParaRPr>
          </a:p>
          <a:p>
            <a:pPr lvl="0">
              <a:lnSpc>
                <a:spcPct val="115000"/>
              </a:lnSpc>
              <a:spcAft>
                <a:spcPts val="1000"/>
              </a:spcAft>
              <a:buFont typeface="+mj-lt"/>
              <a:buAutoNum type="arabicPeriod"/>
            </a:pPr>
            <a:r>
              <a:rPr lang="en-US" u="sng" dirty="0">
                <a:solidFill>
                  <a:srgbClr val="0563C1"/>
                </a:solidFill>
                <a:latin typeface="Galliard-Roman3"/>
                <a:ea typeface="Calibri"/>
                <a:cs typeface="Galliard-Roman3"/>
                <a:hlinkClick r:id="rId5"/>
              </a:rPr>
              <a:t>https://statisticstimes.com/economy/asian-countries-by-gdp.php</a:t>
            </a:r>
            <a:endParaRPr lang="ro-RO" sz="2800" dirty="0">
              <a:ea typeface="Calibri"/>
              <a:cs typeface="Times New Roman"/>
            </a:endParaRPr>
          </a:p>
          <a:p>
            <a:pPr>
              <a:lnSpc>
                <a:spcPct val="115000"/>
              </a:lnSpc>
              <a:spcAft>
                <a:spcPts val="1000"/>
              </a:spcAft>
            </a:pPr>
            <a:r>
              <a:rPr lang="en-US" dirty="0">
                <a:latin typeface="Galliard-Roman3"/>
                <a:ea typeface="Calibri"/>
                <a:cs typeface="Galliard-Roman3"/>
              </a:rPr>
              <a:t> </a:t>
            </a:r>
            <a:endParaRPr lang="ro-RO" sz="2800" dirty="0">
              <a:ea typeface="Calibri"/>
              <a:cs typeface="Times New Roman"/>
            </a:endParaRPr>
          </a:p>
          <a:p>
            <a:pPr lvl="0">
              <a:lnSpc>
                <a:spcPct val="115000"/>
              </a:lnSpc>
              <a:spcAft>
                <a:spcPts val="1000"/>
              </a:spcAft>
              <a:buFont typeface="+mj-lt"/>
              <a:buAutoNum type="arabicPeriod"/>
            </a:pPr>
            <a:r>
              <a:rPr lang="en-US" dirty="0">
                <a:latin typeface="Galliard-Roman3"/>
                <a:ea typeface="Calibri"/>
                <a:cs typeface="Galliard-Roman3"/>
              </a:rPr>
              <a:t>https://savca.co.za/member-category/</a:t>
            </a:r>
            <a:endParaRPr lang="ro-RO" sz="2800" dirty="0">
              <a:ea typeface="Calibri"/>
              <a:cs typeface="Times New Roman"/>
            </a:endParaRPr>
          </a:p>
        </p:txBody>
      </p:sp>
    </p:spTree>
    <p:extLst>
      <p:ext uri="{BB962C8B-B14F-4D97-AF65-F5344CB8AC3E}">
        <p14:creationId xmlns:p14="http://schemas.microsoft.com/office/powerpoint/2010/main" val="252674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6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a:blipFill>
            <a:blip r:embed="rId2" cstate="print">
              <a:duotone>
                <a:schemeClr val="accent1">
                  <a:shade val="45000"/>
                  <a:satMod val="135000"/>
                </a:schemeClr>
                <a:prstClr val="white"/>
              </a:duotone>
            </a:blip>
            <a:tile tx="0" ty="0" sx="100000" sy="100000" flip="none" algn="tl"/>
          </a:blipFill>
        </p:spPr>
        <p:txBody>
          <a:bodyPr>
            <a:noAutofit/>
          </a:bodyPr>
          <a:lstStyle/>
          <a:p>
            <a:r>
              <a:rPr lang="en-US" sz="4000" dirty="0">
                <a:latin typeface="Times New Roman" pitchFamily="18" charset="0"/>
                <a:cs typeface="Times New Roman" pitchFamily="18" charset="0"/>
              </a:rPr>
              <a:t>Introduction</a:t>
            </a:r>
          </a:p>
        </p:txBody>
      </p:sp>
      <p:sp>
        <p:nvSpPr>
          <p:cNvPr id="3" name="Content Placeholder 2"/>
          <p:cNvSpPr>
            <a:spLocks noGrp="1"/>
          </p:cNvSpPr>
          <p:nvPr>
            <p:ph idx="1"/>
          </p:nvPr>
        </p:nvSpPr>
        <p:spPr>
          <a:xfrm>
            <a:off x="1371600" y="1638300"/>
            <a:ext cx="7620000" cy="2628900"/>
          </a:xfrm>
        </p:spPr>
        <p:txBody>
          <a:bodyPr>
            <a:normAutofit/>
          </a:bodyPr>
          <a:lstStyle/>
          <a:p>
            <a:pPr algn="just">
              <a:buNone/>
            </a:pPr>
            <a:r>
              <a:rPr lang="en-US" sz="2400" dirty="0">
                <a:latin typeface="Times New Roman" pitchFamily="18" charset="0"/>
                <a:cs typeface="Times New Roman" pitchFamily="18" charset="0"/>
              </a:rPr>
              <a:t>The African model is vitiated by a pathological level of </a:t>
            </a:r>
            <a:r>
              <a:rPr lang="en-US" sz="2400" dirty="0" err="1">
                <a:latin typeface="Times New Roman" pitchFamily="18" charset="0"/>
                <a:cs typeface="Times New Roman" pitchFamily="18" charset="0"/>
              </a:rPr>
              <a:t>clientelism</a:t>
            </a:r>
            <a:r>
              <a:rPr lang="en-US" sz="2400" dirty="0">
                <a:latin typeface="Times New Roman" pitchFamily="18" charset="0"/>
                <a:cs typeface="Times New Roman" pitchFamily="18" charset="0"/>
              </a:rPr>
              <a:t>, which is extremely inappropriate for the business climate, investment and development. </a:t>
            </a:r>
          </a:p>
          <a:p>
            <a:pPr algn="just">
              <a:buNone/>
            </a:pPr>
            <a:r>
              <a:rPr lang="en-US" sz="2400" dirty="0">
                <a:latin typeface="Times New Roman" pitchFamily="18" charset="0"/>
                <a:cs typeface="Times New Roman" pitchFamily="18" charset="0"/>
              </a:rPr>
              <a:t>Economic growth in recent years has failed, unemployment, demographic change, urban-urban migration, etc. all have contributed to the current situation.</a:t>
            </a:r>
            <a:endParaRPr lang="en-US" dirty="0"/>
          </a:p>
        </p:txBody>
      </p:sp>
      <p:pic>
        <p:nvPicPr>
          <p:cNvPr id="2052" name="Picture 25"/>
          <p:cNvPicPr>
            <a:picLocks noChangeAspect="1" noChangeArrowheads="1"/>
          </p:cNvPicPr>
          <p:nvPr/>
        </p:nvPicPr>
        <p:blipFill>
          <a:blip r:embed="rId3" cstate="print">
            <a:clrChange>
              <a:clrFrom>
                <a:srgbClr val="FFFFFF"/>
              </a:clrFrom>
              <a:clrTo>
                <a:srgbClr val="FFFFFF">
                  <a:alpha val="0"/>
                </a:srgbClr>
              </a:clrTo>
            </a:clrChange>
          </a:blip>
          <a:srcRect l="5930" t="20512" r="79968" b="42052"/>
          <a:stretch>
            <a:fillRect/>
          </a:stretch>
        </p:blipFill>
        <p:spPr bwMode="auto">
          <a:xfrm>
            <a:off x="0" y="228600"/>
            <a:ext cx="838200" cy="1390650"/>
          </a:xfrm>
          <a:prstGeom prst="rect">
            <a:avLst/>
          </a:prstGeom>
          <a:noFill/>
        </p:spPr>
      </p:pic>
      <p:pic>
        <p:nvPicPr>
          <p:cNvPr id="2051" name="Picture 28"/>
          <p:cNvPicPr>
            <a:picLocks noChangeAspect="1" noChangeArrowheads="1"/>
          </p:cNvPicPr>
          <p:nvPr/>
        </p:nvPicPr>
        <p:blipFill>
          <a:blip r:embed="rId4" cstate="print">
            <a:clrChange>
              <a:clrFrom>
                <a:srgbClr val="FFFFFF"/>
              </a:clrFrom>
              <a:clrTo>
                <a:srgbClr val="FFFFFF">
                  <a:alpha val="0"/>
                </a:srgbClr>
              </a:clrTo>
            </a:clrChange>
          </a:blip>
          <a:srcRect l="5289" t="17436" r="79808" b="40768"/>
          <a:stretch>
            <a:fillRect/>
          </a:stretch>
        </p:blipFill>
        <p:spPr bwMode="auto">
          <a:xfrm>
            <a:off x="0" y="1676400"/>
            <a:ext cx="885825" cy="1552575"/>
          </a:xfrm>
          <a:prstGeom prst="rect">
            <a:avLst/>
          </a:prstGeom>
          <a:noFill/>
        </p:spPr>
      </p:pic>
      <p:pic>
        <p:nvPicPr>
          <p:cNvPr id="2050" name="Picture 31"/>
          <p:cNvPicPr>
            <a:picLocks noChangeAspect="1" noChangeArrowheads="1"/>
          </p:cNvPicPr>
          <p:nvPr/>
        </p:nvPicPr>
        <p:blipFill>
          <a:blip r:embed="rId5" cstate="print">
            <a:clrChange>
              <a:clrFrom>
                <a:srgbClr val="FFFFFF"/>
              </a:clrFrom>
              <a:clrTo>
                <a:srgbClr val="FFFFFF">
                  <a:alpha val="0"/>
                </a:srgbClr>
              </a:clrTo>
            </a:clrChange>
          </a:blip>
          <a:srcRect l="5128" t="19743" r="79167" b="41283"/>
          <a:stretch>
            <a:fillRect/>
          </a:stretch>
        </p:blipFill>
        <p:spPr bwMode="auto">
          <a:xfrm>
            <a:off x="0" y="3276600"/>
            <a:ext cx="942975" cy="1447800"/>
          </a:xfrm>
          <a:prstGeom prst="rect">
            <a:avLst/>
          </a:prstGeom>
          <a:noFill/>
          <a:ln>
            <a:noFill/>
          </a:ln>
        </p:spPr>
      </p:pic>
      <p:pic>
        <p:nvPicPr>
          <p:cNvPr id="2049" name="Picture 34"/>
          <p:cNvPicPr>
            <a:picLocks noChangeAspect="1" noChangeArrowheads="1"/>
          </p:cNvPicPr>
          <p:nvPr/>
        </p:nvPicPr>
        <p:blipFill>
          <a:blip r:embed="rId6" cstate="print">
            <a:clrChange>
              <a:clrFrom>
                <a:srgbClr val="FFFFFF"/>
              </a:clrFrom>
              <a:clrTo>
                <a:srgbClr val="FFFFFF">
                  <a:alpha val="0"/>
                </a:srgbClr>
              </a:clrTo>
            </a:clrChange>
          </a:blip>
          <a:srcRect l="5128" t="19487" r="79648" b="41026"/>
          <a:stretch>
            <a:fillRect/>
          </a:stretch>
        </p:blipFill>
        <p:spPr bwMode="auto">
          <a:xfrm>
            <a:off x="0" y="4800600"/>
            <a:ext cx="904875" cy="1466850"/>
          </a:xfrm>
          <a:prstGeom prst="rect">
            <a:avLst/>
          </a:prstGeom>
          <a:noFill/>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162800" y="5020504"/>
            <a:ext cx="1219200" cy="646331"/>
          </a:xfrm>
          <a:prstGeom prst="rect">
            <a:avLst/>
          </a:prstGeom>
          <a:noFill/>
        </p:spPr>
        <p:txBody>
          <a:bodyPr wrap="square" rtlCol="0">
            <a:spAutoFit/>
          </a:bodyPr>
          <a:lstStyle/>
          <a:p>
            <a:r>
              <a:rPr lang="en-US" dirty="0"/>
              <a:t>Africa’s resources </a:t>
            </a:r>
            <a:endParaRPr lang="ro-RO"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0516" y="3886200"/>
            <a:ext cx="4578350" cy="275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1700"/>
                            </p:stCondLst>
                            <p:childTnLst>
                              <p:par>
                                <p:cTn id="9" presetID="9" presetClass="entr" presetSubtype="0" fill="hold"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345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par>
                          <p:cTn id="16" fill="hold">
                            <p:stCondLst>
                              <p:cond delay="545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2000"/>
                                        <p:tgtEl>
                                          <p:spTgt spid="2051"/>
                                        </p:tgtEl>
                                      </p:cBhvr>
                                    </p:animEffect>
                                  </p:childTnLst>
                                </p:cTn>
                              </p:par>
                            </p:childTnLst>
                          </p:cTn>
                        </p:par>
                        <p:par>
                          <p:cTn id="20" fill="hold">
                            <p:stCondLst>
                              <p:cond delay="745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2000"/>
                                        <p:tgtEl>
                                          <p:spTgt spid="2050"/>
                                        </p:tgtEl>
                                      </p:cBhvr>
                                    </p:animEffect>
                                  </p:childTnLst>
                                </p:cTn>
                              </p:par>
                            </p:childTnLst>
                          </p:cTn>
                        </p:par>
                        <p:par>
                          <p:cTn id="24" fill="hold">
                            <p:stCondLst>
                              <p:cond delay="9450"/>
                            </p:stCondLst>
                            <p:childTnLst>
                              <p:par>
                                <p:cTn id="25" presetID="10" presetClass="entr" presetSubtype="0" fill="hold" nodeType="afterEffect">
                                  <p:stCondLst>
                                    <p:cond delay="0"/>
                                  </p:stCondLst>
                                  <p:childTnLst>
                                    <p:set>
                                      <p:cBhvr>
                                        <p:cTn id="26" dur="1" fill="hold">
                                          <p:stCondLst>
                                            <p:cond delay="0"/>
                                          </p:stCondLst>
                                        </p:cTn>
                                        <p:tgtEl>
                                          <p:spTgt spid="2049"/>
                                        </p:tgtEl>
                                        <p:attrNameLst>
                                          <p:attrName>style.visibility</p:attrName>
                                        </p:attrNameLst>
                                      </p:cBhvr>
                                      <p:to>
                                        <p:strVal val="visible"/>
                                      </p:to>
                                    </p:set>
                                    <p:animEffect transition="in" filter="fade">
                                      <p:cBhvr>
                                        <p:cTn id="2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latin typeface="Arial Rounded MT Bold" pitchFamily="34" charset="0"/>
              </a:rPr>
              <a:t>Technology in Africa</a:t>
            </a:r>
            <a:endParaRPr lang="ro-RO" sz="2800" dirty="0">
              <a:latin typeface="Arial Rounded MT Bold"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6350"/>
            <a:ext cx="3535920" cy="281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51908"/>
            <a:ext cx="3733800" cy="282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52674" y="3971925"/>
            <a:ext cx="5170711" cy="369332"/>
          </a:xfrm>
          <a:prstGeom prst="rect">
            <a:avLst/>
          </a:prstGeom>
        </p:spPr>
        <p:txBody>
          <a:bodyPr wrap="none">
            <a:spAutoFit/>
          </a:bodyPr>
          <a:lstStyle/>
          <a:p>
            <a:r>
              <a:rPr lang="ro-RO" dirty="0">
                <a:latin typeface="Arial Rounded MT Bold" pitchFamily="34" charset="0"/>
              </a:rPr>
              <a:t>Fig. 1 Mobile penetration in Africa 2000-2014</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181600"/>
            <a:ext cx="228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847" y="5943600"/>
            <a:ext cx="20605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257800"/>
            <a:ext cx="40782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673943"/>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500"/>
                                        <p:tgtEl>
                                          <p:spTgt spid="2053"/>
                                        </p:tgtEl>
                                      </p:cBhvr>
                                    </p:animEffect>
                                  </p:childTnLst>
                                </p:cTn>
                              </p:par>
                            </p:childTnLst>
                          </p:cTn>
                        </p:par>
                        <p:par>
                          <p:cTn id="24" fill="hold">
                            <p:stCondLst>
                              <p:cond delay="5500"/>
                            </p:stCondLst>
                            <p:childTnLst>
                              <p:par>
                                <p:cTn id="25" presetID="1"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764479148"/>
              </p:ext>
            </p:extLst>
          </p:nvPr>
        </p:nvGraphicFramePr>
        <p:xfrm>
          <a:off x="990600" y="685800"/>
          <a:ext cx="7929563" cy="1371600"/>
        </p:xfrm>
        <a:graphic>
          <a:graphicData uri="http://schemas.openxmlformats.org/presentationml/2006/ole">
            <mc:AlternateContent xmlns:mc="http://schemas.openxmlformats.org/markup-compatibility/2006">
              <mc:Choice xmlns:v="urn:schemas-microsoft-com:vml" Requires="v">
                <p:oleObj name="Document" r:id="rId2" imgW="5856901" imgH="1016684" progId="Word.Document.12">
                  <p:embed/>
                </p:oleObj>
              </mc:Choice>
              <mc:Fallback>
                <p:oleObj name="Document" r:id="rId2" imgW="5856901" imgH="1016684" progId="Word.Document.12">
                  <p:embed/>
                  <p:pic>
                    <p:nvPicPr>
                      <p:cNvPr id="0" name=""/>
                      <p:cNvPicPr/>
                      <p:nvPr/>
                    </p:nvPicPr>
                    <p:blipFill>
                      <a:blip r:embed="rId3"/>
                      <a:stretch>
                        <a:fillRect/>
                      </a:stretch>
                    </p:blipFill>
                    <p:spPr>
                      <a:xfrm>
                        <a:off x="990600" y="685800"/>
                        <a:ext cx="7929563" cy="1371600"/>
                      </a:xfrm>
                      <a:prstGeom prst="rect">
                        <a:avLst/>
                      </a:prstGeom>
                    </p:spPr>
                  </p:pic>
                </p:oleObj>
              </mc:Fallback>
            </mc:AlternateContent>
          </a:graphicData>
        </a:graphic>
      </p:graphicFrame>
      <p:sp>
        <p:nvSpPr>
          <p:cNvPr id="7" name="Rectangle 6"/>
          <p:cNvSpPr/>
          <p:nvPr/>
        </p:nvSpPr>
        <p:spPr>
          <a:xfrm>
            <a:off x="2096655" y="1676400"/>
            <a:ext cx="5715000" cy="261610"/>
          </a:xfrm>
          <a:prstGeom prst="rect">
            <a:avLst/>
          </a:prstGeom>
        </p:spPr>
        <p:txBody>
          <a:bodyPr wrap="square">
            <a:spAutoFit/>
          </a:bodyPr>
          <a:lstStyle/>
          <a:p>
            <a:pPr algn="ctr"/>
            <a:r>
              <a:rPr lang="en-US" sz="1100" dirty="0" err="1"/>
              <a:t>Tabel</a:t>
            </a:r>
            <a:r>
              <a:rPr lang="en-US" sz="1100" dirty="0"/>
              <a:t>  nr. 1 African and Asian economies by nominal GDP and per capita in 1960</a:t>
            </a:r>
            <a:endParaRPr lang="ro-RO" sz="1100" dirty="0"/>
          </a:p>
        </p:txBody>
      </p:sp>
      <p:sp>
        <p:nvSpPr>
          <p:cNvPr id="8" name="TextBox 7"/>
          <p:cNvSpPr txBox="1"/>
          <p:nvPr/>
        </p:nvSpPr>
        <p:spPr>
          <a:xfrm>
            <a:off x="381000" y="196334"/>
            <a:ext cx="17526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Economic view </a:t>
            </a:r>
            <a:endParaRPr lang="ro-RO" dirty="0"/>
          </a:p>
        </p:txBody>
      </p:sp>
      <p:graphicFrame>
        <p:nvGraphicFramePr>
          <p:cNvPr id="10" name="Object 9"/>
          <p:cNvGraphicFramePr>
            <a:graphicFrameLocks noChangeAspect="1"/>
          </p:cNvGraphicFramePr>
          <p:nvPr>
            <p:extLst>
              <p:ext uri="{D42A27DB-BD31-4B8C-83A1-F6EECF244321}">
                <p14:modId xmlns:p14="http://schemas.microsoft.com/office/powerpoint/2010/main" val="4165204365"/>
              </p:ext>
            </p:extLst>
          </p:nvPr>
        </p:nvGraphicFramePr>
        <p:xfrm>
          <a:off x="838200" y="2438400"/>
          <a:ext cx="7929563" cy="1371600"/>
        </p:xfrm>
        <a:graphic>
          <a:graphicData uri="http://schemas.openxmlformats.org/presentationml/2006/ole">
            <mc:AlternateContent xmlns:mc="http://schemas.openxmlformats.org/markup-compatibility/2006">
              <mc:Choice xmlns:v="urn:schemas-microsoft-com:vml" Requires="v">
                <p:oleObj name="Document" r:id="rId4" imgW="5873421" imgH="1016684" progId="Word.Document.12">
                  <p:embed/>
                </p:oleObj>
              </mc:Choice>
              <mc:Fallback>
                <p:oleObj name="Document" r:id="rId4" imgW="5873421" imgH="1016684" progId="Word.Document.12">
                  <p:embed/>
                  <p:pic>
                    <p:nvPicPr>
                      <p:cNvPr id="0" name=""/>
                      <p:cNvPicPr/>
                      <p:nvPr/>
                    </p:nvPicPr>
                    <p:blipFill>
                      <a:blip r:embed="rId5"/>
                      <a:stretch>
                        <a:fillRect/>
                      </a:stretch>
                    </p:blipFill>
                    <p:spPr>
                      <a:xfrm>
                        <a:off x="838200" y="2438400"/>
                        <a:ext cx="7929563" cy="1371600"/>
                      </a:xfrm>
                      <a:prstGeom prst="rect">
                        <a:avLst/>
                      </a:prstGeom>
                    </p:spPr>
                  </p:pic>
                </p:oleObj>
              </mc:Fallback>
            </mc:AlternateContent>
          </a:graphicData>
        </a:graphic>
      </p:graphicFrame>
      <p:sp>
        <p:nvSpPr>
          <p:cNvPr id="13" name="Rectangle 12"/>
          <p:cNvSpPr/>
          <p:nvPr/>
        </p:nvSpPr>
        <p:spPr>
          <a:xfrm>
            <a:off x="2743200" y="3429000"/>
            <a:ext cx="4572000" cy="253916"/>
          </a:xfrm>
          <a:prstGeom prst="rect">
            <a:avLst/>
          </a:prstGeom>
        </p:spPr>
        <p:txBody>
          <a:bodyPr>
            <a:spAutoFit/>
          </a:bodyPr>
          <a:lstStyle/>
          <a:p>
            <a:r>
              <a:rPr lang="en-US" sz="1050" dirty="0" err="1"/>
              <a:t>Tabel</a:t>
            </a:r>
            <a:r>
              <a:rPr lang="en-US" sz="1050" dirty="0"/>
              <a:t>  nr. 2 African and Asian economies by nominal GDP and per capita in 2020</a:t>
            </a:r>
            <a:endParaRPr lang="ro-RO" sz="1050" dirty="0"/>
          </a:p>
        </p:txBody>
      </p:sp>
      <p:graphicFrame>
        <p:nvGraphicFramePr>
          <p:cNvPr id="16" name="Diagram 15"/>
          <p:cNvGraphicFramePr/>
          <p:nvPr>
            <p:extLst>
              <p:ext uri="{D42A27DB-BD31-4B8C-83A1-F6EECF244321}">
                <p14:modId xmlns:p14="http://schemas.microsoft.com/office/powerpoint/2010/main" val="2213603769"/>
              </p:ext>
            </p:extLst>
          </p:nvPr>
        </p:nvGraphicFramePr>
        <p:xfrm>
          <a:off x="2514600" y="3810000"/>
          <a:ext cx="4495800" cy="2717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Diagram 16"/>
          <p:cNvGraphicFramePr/>
          <p:nvPr>
            <p:extLst>
              <p:ext uri="{D42A27DB-BD31-4B8C-83A1-F6EECF244321}">
                <p14:modId xmlns:p14="http://schemas.microsoft.com/office/powerpoint/2010/main" val="3878575283"/>
              </p:ext>
            </p:extLst>
          </p:nvPr>
        </p:nvGraphicFramePr>
        <p:xfrm>
          <a:off x="1257300" y="3682916"/>
          <a:ext cx="7049655" cy="264164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8229600" cy="1143000"/>
          </a:xfrm>
        </p:spPr>
        <p:txBody>
          <a:bodyPr>
            <a:normAutofit/>
          </a:bodyPr>
          <a:lstStyle/>
          <a:p>
            <a:r>
              <a:rPr lang="en-US" sz="2400" dirty="0">
                <a:latin typeface="Bahnschrift Condensed" pitchFamily="34" charset="0"/>
              </a:rPr>
              <a:t>Increase the performance of the company by optimizing the management</a:t>
            </a:r>
            <a:endParaRPr lang="ro-RO" sz="2400" dirty="0">
              <a:latin typeface="Bahnschrift Condensed"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96641"/>
            <a:ext cx="4743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6250" y="2905171"/>
            <a:ext cx="4572000" cy="307777"/>
          </a:xfrm>
          <a:prstGeom prst="rect">
            <a:avLst/>
          </a:prstGeom>
        </p:spPr>
        <p:txBody>
          <a:bodyPr>
            <a:spAutoFit/>
          </a:bodyPr>
          <a:lstStyle/>
          <a:p>
            <a:pPr algn="ctr"/>
            <a:r>
              <a:rPr lang="en-US" sz="1400" dirty="0">
                <a:latin typeface="Bahnschrift Condensed" pitchFamily="34" charset="0"/>
              </a:rPr>
              <a:t>Fig. 3 Performance criteria in the evaluation of managerial activity</a:t>
            </a:r>
            <a:endParaRPr lang="ro-RO" sz="1400" dirty="0">
              <a:latin typeface="Bahnschrift Condensed" pitchFamily="34" charset="0"/>
            </a:endParaRPr>
          </a:p>
        </p:txBody>
      </p:sp>
      <p:sp>
        <p:nvSpPr>
          <p:cNvPr id="5" name="Rectangle 4"/>
          <p:cNvSpPr/>
          <p:nvPr/>
        </p:nvSpPr>
        <p:spPr>
          <a:xfrm>
            <a:off x="152400" y="3200400"/>
            <a:ext cx="4800600" cy="1754326"/>
          </a:xfrm>
          <a:prstGeom prst="rect">
            <a:avLst/>
          </a:prstGeom>
        </p:spPr>
        <p:txBody>
          <a:bodyPr wrap="square">
            <a:spAutoFit/>
          </a:bodyPr>
          <a:lstStyle/>
          <a:p>
            <a:pPr algn="just"/>
            <a:r>
              <a:rPr lang="en-US" dirty="0">
                <a:latin typeface="Times New Roman" pitchFamily="18" charset="0"/>
                <a:cs typeface="Times New Roman" pitchFamily="18" charset="0"/>
              </a:rPr>
              <a:t>The success of a company depends on the work of all the employees of the company. Each one has its own role as a puzzle. Even if the managers are the ones who make the decision, it is necessary to evaluate their decisions, because these decisions are not always the best for the companies. </a:t>
            </a:r>
            <a:endParaRPr lang="ro-RO"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983" y="2773218"/>
            <a:ext cx="7172967" cy="34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60484"/>
            <a:ext cx="25733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14619" y="5923135"/>
            <a:ext cx="4572000" cy="461665"/>
          </a:xfrm>
          <a:prstGeom prst="rect">
            <a:avLst/>
          </a:prstGeom>
        </p:spPr>
        <p:txBody>
          <a:bodyPr>
            <a:spAutoFit/>
          </a:bodyPr>
          <a:lstStyle/>
          <a:p>
            <a:pPr algn="ctr"/>
            <a:r>
              <a:rPr lang="en-US" sz="1200" dirty="0">
                <a:latin typeface="Times New Roman" pitchFamily="18" charset="0"/>
                <a:cs typeface="Times New Roman" pitchFamily="18" charset="0"/>
              </a:rPr>
              <a:t>Fig. 4 Elements of increasing the efficiency of the activity</a:t>
            </a:r>
          </a:p>
          <a:p>
            <a:pPr algn="ctr"/>
            <a:r>
              <a:rPr lang="en-US" sz="1200" dirty="0">
                <a:latin typeface="Times New Roman" pitchFamily="18" charset="0"/>
                <a:cs typeface="Times New Roman" pitchFamily="18" charset="0"/>
              </a:rPr>
              <a:t>Source: own projection</a:t>
            </a:r>
          </a:p>
        </p:txBody>
      </p:sp>
    </p:spTree>
    <p:extLst>
      <p:ext uri="{BB962C8B-B14F-4D97-AF65-F5344CB8AC3E}">
        <p14:creationId xmlns:p14="http://schemas.microsoft.com/office/powerpoint/2010/main" val="30035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circle(in)">
                                      <p:cBhvr>
                                        <p:cTn id="11" dur="2000"/>
                                        <p:tgtEl>
                                          <p:spTgt spid="5123"/>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52400"/>
            <a:ext cx="27924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313093851"/>
              </p:ext>
            </p:extLst>
          </p:nvPr>
        </p:nvGraphicFramePr>
        <p:xfrm>
          <a:off x="457200" y="1371600"/>
          <a:ext cx="2895600" cy="1919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864109917"/>
              </p:ext>
            </p:extLst>
          </p:nvPr>
        </p:nvGraphicFramePr>
        <p:xfrm>
          <a:off x="3352800" y="1371600"/>
          <a:ext cx="3048000" cy="19288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523798127"/>
              </p:ext>
            </p:extLst>
          </p:nvPr>
        </p:nvGraphicFramePr>
        <p:xfrm>
          <a:off x="6400800" y="1447800"/>
          <a:ext cx="25146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63556996"/>
              </p:ext>
            </p:extLst>
          </p:nvPr>
        </p:nvGraphicFramePr>
        <p:xfrm>
          <a:off x="120073" y="3567499"/>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1066800" y="6400800"/>
            <a:ext cx="1600200" cy="276999"/>
          </a:xfrm>
          <a:prstGeom prst="rect">
            <a:avLst/>
          </a:prstGeom>
          <a:noFill/>
        </p:spPr>
        <p:txBody>
          <a:bodyPr wrap="square" rtlCol="0">
            <a:spAutoFit/>
          </a:bodyPr>
          <a:lstStyle/>
          <a:p>
            <a:r>
              <a:rPr lang="en-US" sz="1200" dirty="0">
                <a:latin typeface="Arial Rounded MT Bold" pitchFamily="34" charset="0"/>
              </a:rPr>
              <a:t>Labor productivity</a:t>
            </a:r>
            <a:endParaRPr lang="ro-RO" sz="1200" dirty="0">
              <a:latin typeface="Arial Rounded MT Bold"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71071803"/>
              </p:ext>
            </p:extLst>
          </p:nvPr>
        </p:nvGraphicFramePr>
        <p:xfrm>
          <a:off x="4909127" y="3221106"/>
          <a:ext cx="4191000" cy="2729299"/>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p:cNvSpPr txBox="1"/>
          <p:nvPr/>
        </p:nvSpPr>
        <p:spPr>
          <a:xfrm>
            <a:off x="5218545" y="5562600"/>
            <a:ext cx="2743200" cy="369332"/>
          </a:xfrm>
          <a:prstGeom prst="rect">
            <a:avLst/>
          </a:prstGeom>
          <a:noFill/>
        </p:spPr>
        <p:txBody>
          <a:bodyPr wrap="square" rtlCol="0">
            <a:spAutoFit/>
          </a:bodyPr>
          <a:lstStyle/>
          <a:p>
            <a:r>
              <a:rPr lang="en-US" dirty="0"/>
              <a:t>Human Development Index</a:t>
            </a:r>
            <a:endParaRPr lang="ro-RO" dirty="0"/>
          </a:p>
        </p:txBody>
      </p:sp>
      <p:sp>
        <p:nvSpPr>
          <p:cNvPr id="11" name="Rectangle 10"/>
          <p:cNvSpPr/>
          <p:nvPr/>
        </p:nvSpPr>
        <p:spPr>
          <a:xfrm>
            <a:off x="3842327" y="5931932"/>
            <a:ext cx="5257800" cy="750975"/>
          </a:xfrm>
          <a:prstGeom prst="rect">
            <a:avLst/>
          </a:prstGeom>
        </p:spPr>
        <p:txBody>
          <a:bodyPr wrap="square">
            <a:spAutoFit/>
          </a:bodyPr>
          <a:lstStyle/>
          <a:p>
            <a:pPr algn="just">
              <a:lnSpc>
                <a:spcPct val="107000"/>
              </a:lnSpc>
              <a:spcAft>
                <a:spcPts val="800"/>
              </a:spcAft>
            </a:pPr>
            <a:r>
              <a:rPr lang="ro-RO" sz="1000" dirty="0">
                <a:ea typeface="Calibri"/>
                <a:cs typeface="Times New Roman"/>
              </a:rPr>
              <a:t>HDI stands for Human Development Index. It is a composite statistic used to measure the average achievements in three dimensions of human development: a long and healthy life (measured by life expectancy at birth), access to knowledge (measured by years of schooling and expected years of schooling) and a decent standard of living (measured by gross national income per capita).</a:t>
            </a:r>
          </a:p>
        </p:txBody>
      </p:sp>
      <p:graphicFrame>
        <p:nvGraphicFramePr>
          <p:cNvPr id="2" name="Diagram 1"/>
          <p:cNvGraphicFramePr/>
          <p:nvPr>
            <p:extLst>
              <p:ext uri="{D42A27DB-BD31-4B8C-83A1-F6EECF244321}">
                <p14:modId xmlns:p14="http://schemas.microsoft.com/office/powerpoint/2010/main" val="2660387942"/>
              </p:ext>
            </p:extLst>
          </p:nvPr>
        </p:nvGraphicFramePr>
        <p:xfrm>
          <a:off x="2514601" y="120795"/>
          <a:ext cx="6629399" cy="865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114800" y="990600"/>
            <a:ext cx="4114800" cy="338554"/>
          </a:xfrm>
          <a:prstGeom prst="rect">
            <a:avLst/>
          </a:prstGeom>
          <a:noFill/>
        </p:spPr>
        <p:txBody>
          <a:bodyPr wrap="square" rtlCol="0">
            <a:spAutoFit/>
          </a:bodyPr>
          <a:lstStyle/>
          <a:p>
            <a:r>
              <a:rPr lang="en-US" sz="1600" dirty="0">
                <a:latin typeface="Bahnschrift Condensed" pitchFamily="34" charset="0"/>
              </a:rPr>
              <a:t>Foreign direct investment in major’s economies of Africa</a:t>
            </a:r>
            <a:endParaRPr lang="ro-RO" sz="1600" dirty="0">
              <a:latin typeface="Bahnschrift Condensed" pitchFamily="34" charset="0"/>
            </a:endParaRPr>
          </a:p>
        </p:txBody>
      </p:sp>
    </p:spTree>
    <p:extLst>
      <p:ext uri="{BB962C8B-B14F-4D97-AF65-F5344CB8AC3E}">
        <p14:creationId xmlns:p14="http://schemas.microsoft.com/office/powerpoint/2010/main" val="366699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33400" y="316468"/>
            <a:ext cx="1219200" cy="369332"/>
          </a:xfrm>
          <a:prstGeom prst="rect">
            <a:avLst/>
          </a:prstGeom>
          <a:noFill/>
        </p:spPr>
        <p:txBody>
          <a:bodyPr wrap="square" rtlCol="0">
            <a:spAutoFit/>
          </a:bodyPr>
          <a:lstStyle/>
          <a:p>
            <a:r>
              <a:rPr lang="en-US" b="1" dirty="0"/>
              <a:t>TAXATION</a:t>
            </a:r>
            <a:endParaRPr lang="ro-RO" b="1" dirty="0"/>
          </a:p>
        </p:txBody>
      </p:sp>
      <p:graphicFrame>
        <p:nvGraphicFramePr>
          <p:cNvPr id="6" name="Diagram 5"/>
          <p:cNvGraphicFramePr/>
          <p:nvPr>
            <p:extLst>
              <p:ext uri="{D42A27DB-BD31-4B8C-83A1-F6EECF244321}">
                <p14:modId xmlns:p14="http://schemas.microsoft.com/office/powerpoint/2010/main" val="3887860395"/>
              </p:ext>
            </p:extLst>
          </p:nvPr>
        </p:nvGraphicFramePr>
        <p:xfrm>
          <a:off x="-152400" y="762000"/>
          <a:ext cx="3657600" cy="180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273738840"/>
              </p:ext>
            </p:extLst>
          </p:nvPr>
        </p:nvGraphicFramePr>
        <p:xfrm>
          <a:off x="6096000" y="2143222"/>
          <a:ext cx="2438400" cy="1794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4104819755"/>
              </p:ext>
            </p:extLst>
          </p:nvPr>
        </p:nvGraphicFramePr>
        <p:xfrm>
          <a:off x="3352800" y="1219200"/>
          <a:ext cx="28194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ectangle 9"/>
          <p:cNvSpPr/>
          <p:nvPr/>
        </p:nvSpPr>
        <p:spPr>
          <a:xfrm>
            <a:off x="1600200" y="158540"/>
            <a:ext cx="7239000" cy="685188"/>
          </a:xfrm>
          <a:prstGeom prst="rect">
            <a:avLst/>
          </a:prstGeom>
        </p:spPr>
        <p:txBody>
          <a:bodyPr wrap="square">
            <a:spAutoFit/>
          </a:bodyPr>
          <a:lstStyle/>
          <a:p>
            <a:pPr>
              <a:lnSpc>
                <a:spcPct val="107000"/>
              </a:lnSpc>
              <a:spcAft>
                <a:spcPts val="800"/>
              </a:spcAft>
            </a:pPr>
            <a:r>
              <a:rPr lang="en-US" sz="1200" dirty="0">
                <a:ea typeface="Calibri"/>
                <a:cs typeface="Times New Roman"/>
              </a:rPr>
              <a:t>There are a few aspects that can be taken into account. In the World Bank’s doing Business ranking in 2020, Morocco ranked 40 in terms of ease of paying taxes, South Africa ranked 29, and Egypt ranked 96. This suggests that South Africa and Morocco could offer a more favorable tax system than Egypt.</a:t>
            </a:r>
            <a:endParaRPr lang="ro-RO" sz="1200" dirty="0">
              <a:ea typeface="Calibri"/>
              <a:cs typeface="Times New Roman"/>
            </a:endParaRPr>
          </a:p>
        </p:txBody>
      </p:sp>
      <p:sp>
        <p:nvSpPr>
          <p:cNvPr id="12" name="Rectangle 11"/>
          <p:cNvSpPr/>
          <p:nvPr/>
        </p:nvSpPr>
        <p:spPr>
          <a:xfrm>
            <a:off x="152400" y="2845956"/>
            <a:ext cx="2290820" cy="388696"/>
          </a:xfrm>
          <a:prstGeom prst="rect">
            <a:avLst/>
          </a:prstGeom>
        </p:spPr>
        <p:txBody>
          <a:bodyPr wrap="none">
            <a:spAutoFit/>
          </a:bodyPr>
          <a:lstStyle/>
          <a:p>
            <a:pPr>
              <a:lnSpc>
                <a:spcPct val="107000"/>
              </a:lnSpc>
              <a:spcAft>
                <a:spcPts val="800"/>
              </a:spcAft>
            </a:pPr>
            <a:r>
              <a:rPr lang="en-US" b="1" dirty="0">
                <a:ea typeface="Calibri"/>
                <a:cs typeface="Times New Roman"/>
              </a:rPr>
              <a:t>Business environment</a:t>
            </a:r>
            <a:endParaRPr lang="ro-RO" dirty="0">
              <a:ea typeface="Calibri"/>
              <a:cs typeface="Times New Roman"/>
            </a:endParaRPr>
          </a:p>
        </p:txBody>
      </p:sp>
      <p:graphicFrame>
        <p:nvGraphicFramePr>
          <p:cNvPr id="13" name="Diagram 12"/>
          <p:cNvGraphicFramePr/>
          <p:nvPr>
            <p:extLst>
              <p:ext uri="{D42A27DB-BD31-4B8C-83A1-F6EECF244321}">
                <p14:modId xmlns:p14="http://schemas.microsoft.com/office/powerpoint/2010/main" val="2135061"/>
              </p:ext>
            </p:extLst>
          </p:nvPr>
        </p:nvGraphicFramePr>
        <p:xfrm>
          <a:off x="152400" y="3227340"/>
          <a:ext cx="4038600" cy="2717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Rectangle 13"/>
          <p:cNvSpPr/>
          <p:nvPr/>
        </p:nvSpPr>
        <p:spPr>
          <a:xfrm>
            <a:off x="4114800" y="4343400"/>
            <a:ext cx="4835236" cy="882806"/>
          </a:xfrm>
          <a:prstGeom prst="rect">
            <a:avLst/>
          </a:prstGeom>
        </p:spPr>
        <p:txBody>
          <a:bodyPr wrap="square">
            <a:spAutoFit/>
          </a:bodyPr>
          <a:lstStyle/>
          <a:p>
            <a:pPr algn="just">
              <a:lnSpc>
                <a:spcPct val="107000"/>
              </a:lnSpc>
              <a:spcAft>
                <a:spcPts val="800"/>
              </a:spcAft>
            </a:pPr>
            <a:r>
              <a:rPr lang="en-US" sz="1200" dirty="0">
                <a:ea typeface="Calibri"/>
                <a:cs typeface="Times New Roman"/>
              </a:rPr>
              <a:t>From the perspective of the World Bank’s “doing Business” ranking in 2020, Morocco has the most competitive business environment among the three countries mentioned. That year, Morocco ranked No. 53 in the world ranking, followed by South Africa No. 84 and Egypt No. 114.</a:t>
            </a:r>
            <a:endParaRPr lang="ro-RO" sz="1200" dirty="0">
              <a:ea typeface="Calibri"/>
              <a:cs typeface="Times New Roman"/>
            </a:endParaRPr>
          </a:p>
        </p:txBody>
      </p:sp>
    </p:spTree>
    <p:extLst>
      <p:ext uri="{BB962C8B-B14F-4D97-AF65-F5344CB8AC3E}">
        <p14:creationId xmlns:p14="http://schemas.microsoft.com/office/powerpoint/2010/main" val="78431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04800" y="415252"/>
            <a:ext cx="1997726" cy="388696"/>
          </a:xfrm>
          <a:prstGeom prst="rect">
            <a:avLst/>
          </a:prstGeom>
        </p:spPr>
        <p:txBody>
          <a:bodyPr wrap="none">
            <a:spAutoFit/>
          </a:bodyPr>
          <a:lstStyle/>
          <a:p>
            <a:pPr>
              <a:lnSpc>
                <a:spcPct val="107000"/>
              </a:lnSpc>
              <a:spcAft>
                <a:spcPts val="800"/>
              </a:spcAft>
            </a:pPr>
            <a:r>
              <a:rPr lang="en-US" b="1" dirty="0">
                <a:ea typeface="Calibri"/>
                <a:cs typeface="Times New Roman"/>
              </a:rPr>
              <a:t>ACCES TO FINANCE</a:t>
            </a:r>
            <a:endParaRPr lang="ro-RO" dirty="0">
              <a:ea typeface="Calibri"/>
              <a:cs typeface="Times New Roman"/>
            </a:endParaRPr>
          </a:p>
        </p:txBody>
      </p:sp>
      <p:graphicFrame>
        <p:nvGraphicFramePr>
          <p:cNvPr id="5" name="Diagram 4"/>
          <p:cNvGraphicFramePr/>
          <p:nvPr>
            <p:extLst>
              <p:ext uri="{D42A27DB-BD31-4B8C-83A1-F6EECF244321}">
                <p14:modId xmlns:p14="http://schemas.microsoft.com/office/powerpoint/2010/main" val="436808740"/>
              </p:ext>
            </p:extLst>
          </p:nvPr>
        </p:nvGraphicFramePr>
        <p:xfrm>
          <a:off x="533400" y="457200"/>
          <a:ext cx="35814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p:cNvSpPr/>
          <p:nvPr/>
        </p:nvSpPr>
        <p:spPr>
          <a:xfrm>
            <a:off x="4343400" y="1077191"/>
            <a:ext cx="1447800" cy="6858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Egypt</a:t>
            </a:r>
            <a:endParaRPr lang="ro-RO" dirty="0"/>
          </a:p>
        </p:txBody>
      </p:sp>
      <p:graphicFrame>
        <p:nvGraphicFramePr>
          <p:cNvPr id="7" name="Diagram 6"/>
          <p:cNvGraphicFramePr/>
          <p:nvPr>
            <p:extLst>
              <p:ext uri="{D42A27DB-BD31-4B8C-83A1-F6EECF244321}">
                <p14:modId xmlns:p14="http://schemas.microsoft.com/office/powerpoint/2010/main" val="3792572503"/>
              </p:ext>
            </p:extLst>
          </p:nvPr>
        </p:nvGraphicFramePr>
        <p:xfrm>
          <a:off x="292100" y="2362200"/>
          <a:ext cx="5562600" cy="309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Flowchart: Alternate Process 7"/>
          <p:cNvSpPr/>
          <p:nvPr/>
        </p:nvSpPr>
        <p:spPr>
          <a:xfrm>
            <a:off x="5867400" y="2743200"/>
            <a:ext cx="2209800" cy="1066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Morocco</a:t>
            </a:r>
            <a:endParaRPr lang="ro-RO" dirty="0"/>
          </a:p>
        </p:txBody>
      </p:sp>
      <p:graphicFrame>
        <p:nvGraphicFramePr>
          <p:cNvPr id="9" name="Diagram 8"/>
          <p:cNvGraphicFramePr/>
          <p:nvPr>
            <p:extLst>
              <p:ext uri="{D42A27DB-BD31-4B8C-83A1-F6EECF244321}">
                <p14:modId xmlns:p14="http://schemas.microsoft.com/office/powerpoint/2010/main" val="1680717743"/>
              </p:ext>
            </p:extLst>
          </p:nvPr>
        </p:nvGraphicFramePr>
        <p:xfrm>
          <a:off x="3581400" y="4555836"/>
          <a:ext cx="3543300" cy="2336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Flowchart: Alternate Process 9"/>
          <p:cNvSpPr/>
          <p:nvPr/>
        </p:nvSpPr>
        <p:spPr>
          <a:xfrm>
            <a:off x="7391400" y="5181600"/>
            <a:ext cx="1676400" cy="10668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South Africa</a:t>
            </a:r>
            <a:endParaRPr lang="ro-RO" dirty="0"/>
          </a:p>
        </p:txBody>
      </p:sp>
    </p:spTree>
    <p:extLst>
      <p:ext uri="{BB962C8B-B14F-4D97-AF65-F5344CB8AC3E}">
        <p14:creationId xmlns:p14="http://schemas.microsoft.com/office/powerpoint/2010/main" val="47032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36"/>
            <a:ext cx="4267200" cy="1143000"/>
          </a:xfrm>
        </p:spPr>
        <p:txBody>
          <a:bodyPr>
            <a:normAutofit/>
          </a:bodyPr>
          <a:lstStyle/>
          <a:p>
            <a:pPr algn="l"/>
            <a:r>
              <a:rPr lang="en-US" sz="2400" dirty="0">
                <a:latin typeface="Bahnschrift SemiBold Condensed" pitchFamily="34" charset="0"/>
              </a:rPr>
              <a:t>Management influences</a:t>
            </a:r>
            <a:endParaRPr lang="ro-RO" sz="2400" dirty="0">
              <a:latin typeface="Bahnschrift SemiBold Condensed"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47269787"/>
              </p:ext>
            </p:extLst>
          </p:nvPr>
        </p:nvGraphicFramePr>
        <p:xfrm>
          <a:off x="1327150" y="1249363"/>
          <a:ext cx="6834188" cy="2487612"/>
        </p:xfrm>
        <a:graphic>
          <a:graphicData uri="http://schemas.openxmlformats.org/presentationml/2006/ole">
            <mc:AlternateContent xmlns:mc="http://schemas.openxmlformats.org/markup-compatibility/2006">
              <mc:Choice xmlns:v="urn:schemas-microsoft-com:vml" Requires="v">
                <p:oleObj name="Document" r:id="rId2" imgW="5850437" imgH="1610378" progId="Word.Document.12">
                  <p:embed/>
                </p:oleObj>
              </mc:Choice>
              <mc:Fallback>
                <p:oleObj name="Document" r:id="rId2" imgW="5850437" imgH="1610378" progId="Word.Document.12">
                  <p:embed/>
                  <p:pic>
                    <p:nvPicPr>
                      <p:cNvPr id="0" name=""/>
                      <p:cNvPicPr/>
                      <p:nvPr/>
                    </p:nvPicPr>
                    <p:blipFill>
                      <a:blip r:embed="rId3"/>
                      <a:stretch>
                        <a:fillRect/>
                      </a:stretch>
                    </p:blipFill>
                    <p:spPr>
                      <a:xfrm>
                        <a:off x="1327150" y="1249363"/>
                        <a:ext cx="6834188" cy="2487612"/>
                      </a:xfrm>
                      <a:prstGeom prst="rect">
                        <a:avLst/>
                      </a:prstGeom>
                    </p:spPr>
                  </p:pic>
                </p:oleObj>
              </mc:Fallback>
            </mc:AlternateContent>
          </a:graphicData>
        </a:graphic>
      </p:graphicFrame>
      <p:sp>
        <p:nvSpPr>
          <p:cNvPr id="6" name="Rectangle 5"/>
          <p:cNvSpPr/>
          <p:nvPr/>
        </p:nvSpPr>
        <p:spPr>
          <a:xfrm>
            <a:off x="1676400" y="3200400"/>
            <a:ext cx="6096000" cy="461665"/>
          </a:xfrm>
          <a:prstGeom prst="rect">
            <a:avLst/>
          </a:prstGeom>
        </p:spPr>
        <p:txBody>
          <a:bodyPr wrap="square">
            <a:spAutoFit/>
          </a:bodyPr>
          <a:lstStyle/>
          <a:p>
            <a:pPr algn="ctr"/>
            <a:r>
              <a:rPr lang="en-US" sz="1200" dirty="0" err="1">
                <a:latin typeface="Times New Roman" pitchFamily="18" charset="0"/>
                <a:cs typeface="Times New Roman" pitchFamily="18" charset="0"/>
              </a:rPr>
              <a:t>Tabel</a:t>
            </a:r>
            <a:r>
              <a:rPr lang="en-US" sz="1200" dirty="0">
                <a:latin typeface="Times New Roman" pitchFamily="18" charset="0"/>
                <a:cs typeface="Times New Roman" pitchFamily="18" charset="0"/>
              </a:rPr>
              <a:t> nr 3 The situation of the elements of increasing efficiency</a:t>
            </a:r>
          </a:p>
          <a:p>
            <a:pPr algn="ctr"/>
            <a:r>
              <a:rPr lang="en-US" sz="1200" dirty="0">
                <a:latin typeface="Times New Roman" pitchFamily="18" charset="0"/>
                <a:cs typeface="Times New Roman" pitchFamily="18" charset="0"/>
              </a:rPr>
              <a:t>Source: Data collected from companies</a:t>
            </a: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3663950" cy="220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357" y="3814465"/>
            <a:ext cx="3663950" cy="220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5745" y="6172200"/>
            <a:ext cx="8070562" cy="600164"/>
          </a:xfrm>
          <a:prstGeom prst="rect">
            <a:avLst/>
          </a:prstGeom>
        </p:spPr>
        <p:txBody>
          <a:bodyPr wrap="square">
            <a:spAutoFit/>
          </a:bodyPr>
          <a:lstStyle/>
          <a:p>
            <a:pPr algn="just"/>
            <a:r>
              <a:rPr lang="en-US" sz="1100" dirty="0">
                <a:latin typeface="Times New Roman" pitchFamily="18" charset="0"/>
                <a:cs typeface="Times New Roman" pitchFamily="18" charset="0"/>
              </a:rPr>
              <a:t>The first company is in the construction industry. It is located in South Africa, with about 200 employees, with an income of about 5 million. The second company is from Egypt into the pharmaceutical industry, with 128 employees having an annual income of 25 million. The third company is from Morocco in the auto parts industry, with 400 employees with an annual income of 620 million.</a:t>
            </a:r>
            <a:endParaRPr lang="ro-RO" sz="1100" dirty="0">
              <a:latin typeface="Times New Roman" pitchFamily="18" charset="0"/>
              <a:cs typeface="Times New Roman" pitchFamily="18" charset="0"/>
            </a:endParaRPr>
          </a:p>
        </p:txBody>
      </p:sp>
    </p:spTree>
    <p:extLst>
      <p:ext uri="{BB962C8B-B14F-4D97-AF65-F5344CB8AC3E}">
        <p14:creationId xmlns:p14="http://schemas.microsoft.com/office/powerpoint/2010/main" val="42292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p:cTn id="13" dur="500" fill="hold"/>
                                        <p:tgtEl>
                                          <p:spTgt spid="6150"/>
                                        </p:tgtEl>
                                        <p:attrNameLst>
                                          <p:attrName>ppt_w</p:attrName>
                                        </p:attrNameLst>
                                      </p:cBhvr>
                                      <p:tavLst>
                                        <p:tav tm="0">
                                          <p:val>
                                            <p:fltVal val="0"/>
                                          </p:val>
                                        </p:tav>
                                        <p:tav tm="100000">
                                          <p:val>
                                            <p:strVal val="#ppt_w"/>
                                          </p:val>
                                        </p:tav>
                                      </p:tavLst>
                                    </p:anim>
                                    <p:anim calcmode="lin" valueType="num">
                                      <p:cBhvr>
                                        <p:cTn id="14" dur="500" fill="hold"/>
                                        <p:tgtEl>
                                          <p:spTgt spid="6150"/>
                                        </p:tgtEl>
                                        <p:attrNameLst>
                                          <p:attrName>ppt_h</p:attrName>
                                        </p:attrNameLst>
                                      </p:cBhvr>
                                      <p:tavLst>
                                        <p:tav tm="0">
                                          <p:val>
                                            <p:fltVal val="0"/>
                                          </p:val>
                                        </p:tav>
                                        <p:tav tm="100000">
                                          <p:val>
                                            <p:strVal val="#ppt_h"/>
                                          </p:val>
                                        </p:tav>
                                      </p:tavLst>
                                    </p:anim>
                                    <p:animEffect transition="in" filter="fade">
                                      <p:cBhvr>
                                        <p:cTn id="15" dur="500"/>
                                        <p:tgtEl>
                                          <p:spTgt spid="6150"/>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1057</TotalTime>
  <Words>1593</Words>
  <Application>Microsoft Office PowerPoint</Application>
  <PresentationFormat>On-screen Show (4:3)</PresentationFormat>
  <Paragraphs>115</Paragraphs>
  <Slides>11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Arial</vt:lpstr>
      <vt:lpstr>Arial Rounded MT Bold</vt:lpstr>
      <vt:lpstr>Bahnschrift</vt:lpstr>
      <vt:lpstr>Bahnschrift Condensed</vt:lpstr>
      <vt:lpstr>Bahnschrift SemiBold Condensed</vt:lpstr>
      <vt:lpstr>Bodoni MT Condensed</vt:lpstr>
      <vt:lpstr>Calibri</vt:lpstr>
      <vt:lpstr>Galliard-Roman3</vt:lpstr>
      <vt:lpstr>Times New Roman</vt:lpstr>
      <vt:lpstr>Office Theme</vt:lpstr>
      <vt:lpstr>Document</vt:lpstr>
      <vt:lpstr>DEVELOPING ENTREPRENEURSHIP IN THE AFRICAN AREA</vt:lpstr>
      <vt:lpstr>Introduction</vt:lpstr>
      <vt:lpstr>Technology in Africa</vt:lpstr>
      <vt:lpstr>PowerPoint Presentation</vt:lpstr>
      <vt:lpstr>Increase the performance of the company by optimizing the management</vt:lpstr>
      <vt:lpstr>PowerPoint Presentation</vt:lpstr>
      <vt:lpstr>PowerPoint Presentation</vt:lpstr>
      <vt:lpstr>PowerPoint Presentation</vt:lpstr>
      <vt:lpstr>Management influences</vt:lpstr>
      <vt:lpstr>Conclusions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Optimization Technique for Sustainable Manufacturing: the Implementation of the Spc Indicator as Important Element of Satisfaction Measurement</dc:title>
  <dc:creator>john</dc:creator>
  <cp:lastModifiedBy>Shani Carter</cp:lastModifiedBy>
  <cp:revision>36</cp:revision>
  <dcterms:created xsi:type="dcterms:W3CDTF">2006-08-16T00:00:00Z</dcterms:created>
  <dcterms:modified xsi:type="dcterms:W3CDTF">2023-05-01T15:01:01Z</dcterms:modified>
</cp:coreProperties>
</file>