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80" r:id="rId4"/>
    <p:sldId id="275" r:id="rId5"/>
    <p:sldId id="276" r:id="rId6"/>
    <p:sldId id="277" r:id="rId7"/>
    <p:sldId id="278" r:id="rId8"/>
    <p:sldId id="279" r:id="rId9"/>
    <p:sldId id="281" r:id="rId10"/>
    <p:sldId id="282" r:id="rId11"/>
    <p:sldId id="283" r:id="rId12"/>
    <p:sldId id="284" r:id="rId13"/>
    <p:sldId id="285" r:id="rId14"/>
    <p:sldId id="286" r:id="rId15"/>
    <p:sldId id="273" r:id="rId16"/>
    <p:sldId id="27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291" autoAdjust="0"/>
  </p:normalViewPr>
  <p:slideViewPr>
    <p:cSldViewPr snapToGrid="0">
      <p:cViewPr varScale="1">
        <p:scale>
          <a:sx n="77" d="100"/>
          <a:sy n="77" d="100"/>
        </p:scale>
        <p:origin x="420"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3/29/2022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3/29/2022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3/29/2022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3/29/2022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3/29/2022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3/29/2022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3/29/2022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1328497" y="1148090"/>
            <a:ext cx="8124076" cy="1877068"/>
          </a:xfrm>
        </p:spPr>
        <p:txBody>
          <a:bodyPr/>
          <a:lstStyle/>
          <a:p>
            <a:pPr algn="l"/>
            <a:r>
              <a:rPr lang="en-US" sz="4000" dirty="0"/>
              <a:t>Effects of COVID-19 to the film industry</a:t>
            </a:r>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a:xfrm>
            <a:off x="2323496" y="3346002"/>
            <a:ext cx="7766936" cy="1096899"/>
          </a:xfrm>
        </p:spPr>
        <p:txBody>
          <a:bodyPr>
            <a:normAutofit/>
          </a:bodyPr>
          <a:lstStyle/>
          <a:p>
            <a:r>
              <a:rPr lang="en-US" sz="2800" dirty="0"/>
              <a:t>Derick Wambua Mutiso.</a:t>
            </a:r>
          </a:p>
          <a:p>
            <a:r>
              <a:rPr lang="en-US" sz="2800" dirty="0"/>
              <a:t>Media Industry.</a:t>
            </a: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Current Business Issues </a:t>
            </a:r>
          </a:p>
          <a:p>
            <a:r>
              <a:rPr lang="en-US" sz="2000" b="1" dirty="0">
                <a:solidFill>
                  <a:srgbClr val="FFC000"/>
                </a:solidFill>
              </a:rPr>
              <a:t>in African Countries</a:t>
            </a:r>
          </a:p>
          <a:p>
            <a:r>
              <a:rPr lang="en-US" sz="2000" b="1" dirty="0">
                <a:solidFill>
                  <a:srgbClr val="FFC000"/>
                </a:solidFill>
              </a:rPr>
              <a:t>2022</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7 – 8, 2022                 WWW.</a:t>
            </a:r>
            <a:r>
              <a:rPr lang="en-US" sz="1800" b="1" dirty="0">
                <a:solidFill>
                  <a:srgbClr val="052C34"/>
                </a:solidFill>
                <a:highlight>
                  <a:srgbClr val="FFC000"/>
                </a:highlight>
              </a:rPr>
              <a:t>CBIAC.NET</a:t>
            </a:r>
          </a:p>
        </p:txBody>
      </p:sp>
    </p:spTree>
    <p:extLst>
      <p:ext uri="{BB962C8B-B14F-4D97-AF65-F5344CB8AC3E}">
        <p14:creationId xmlns:p14="http://schemas.microsoft.com/office/powerpoint/2010/main" val="49887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48B11-5C6D-4546-8753-38484AAD3921}"/>
              </a:ext>
            </a:extLst>
          </p:cNvPr>
          <p:cNvSpPr>
            <a:spLocks noGrp="1"/>
          </p:cNvSpPr>
          <p:nvPr>
            <p:ph type="title"/>
          </p:nvPr>
        </p:nvSpPr>
        <p:spPr>
          <a:xfrm>
            <a:off x="101137" y="0"/>
            <a:ext cx="8596668" cy="1320800"/>
          </a:xfrm>
        </p:spPr>
        <p:txBody>
          <a:bodyPr/>
          <a:lstStyle/>
          <a:p>
            <a:r>
              <a:rPr lang="en-US" u="sng" dirty="0"/>
              <a:t>3.Suspension of Movies and TV Productions</a:t>
            </a:r>
          </a:p>
        </p:txBody>
      </p:sp>
      <p:sp>
        <p:nvSpPr>
          <p:cNvPr id="3" name="Content Placeholder 2">
            <a:extLst>
              <a:ext uri="{FF2B5EF4-FFF2-40B4-BE49-F238E27FC236}">
                <a16:creationId xmlns:a16="http://schemas.microsoft.com/office/drawing/2014/main" id="{B618C274-DBF9-454A-9663-0930ABC5919A}"/>
              </a:ext>
            </a:extLst>
          </p:cNvPr>
          <p:cNvSpPr>
            <a:spLocks noGrp="1"/>
          </p:cNvSpPr>
          <p:nvPr>
            <p:ph idx="1"/>
          </p:nvPr>
        </p:nvSpPr>
        <p:spPr>
          <a:xfrm>
            <a:off x="301553" y="1320800"/>
            <a:ext cx="8596668" cy="3880773"/>
          </a:xfrm>
        </p:spPr>
        <p:txBody>
          <a:bodyPr>
            <a:normAutofit/>
          </a:bodyPr>
          <a:lstStyle/>
          <a:p>
            <a:pPr>
              <a:buFont typeface="Wingdings" panose="05000000000000000000" pitchFamily="2" charset="2"/>
              <a:buChar char="Ø"/>
            </a:pPr>
            <a:r>
              <a:rPr lang="en-US" sz="2400" dirty="0"/>
              <a:t>Suspension of movie and television production causes delays in release dates where Upfronts go digital, which is an untested format that could negatively impact sales.</a:t>
            </a:r>
          </a:p>
          <a:p>
            <a:pPr>
              <a:buFont typeface="Wingdings" panose="05000000000000000000" pitchFamily="2" charset="2"/>
              <a:buChar char="Ø"/>
            </a:pPr>
            <a:endParaRPr lang="en-US" sz="2400" dirty="0"/>
          </a:p>
          <a:p>
            <a:pPr>
              <a:buFont typeface="Wingdings" panose="05000000000000000000" pitchFamily="2" charset="2"/>
              <a:buChar char="Ø"/>
            </a:pPr>
            <a:r>
              <a:rPr lang="en-US" sz="2400" dirty="0"/>
              <a:t>
POSSIBLE SOLUTION:</a:t>
            </a:r>
          </a:p>
          <a:p>
            <a:pPr lvl="1">
              <a:buFont typeface="Wingdings" panose="05000000000000000000" pitchFamily="2" charset="2"/>
              <a:buChar char="Ø"/>
            </a:pPr>
            <a:r>
              <a:rPr lang="en-US" sz="2200" dirty="0"/>
              <a:t>Limit the financial impact of the disruption by activating a crisis response plan.</a:t>
            </a:r>
          </a:p>
        </p:txBody>
      </p:sp>
    </p:spTree>
    <p:extLst>
      <p:ext uri="{BB962C8B-B14F-4D97-AF65-F5344CB8AC3E}">
        <p14:creationId xmlns:p14="http://schemas.microsoft.com/office/powerpoint/2010/main" val="1323560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B7EB6-5593-7941-B9E7-16F5CD86995B}"/>
              </a:ext>
            </a:extLst>
          </p:cNvPr>
          <p:cNvSpPr>
            <a:spLocks noGrp="1"/>
          </p:cNvSpPr>
          <p:nvPr>
            <p:ph type="title"/>
          </p:nvPr>
        </p:nvSpPr>
        <p:spPr>
          <a:xfrm>
            <a:off x="88611" y="0"/>
            <a:ext cx="8596668" cy="1320800"/>
          </a:xfrm>
        </p:spPr>
        <p:txBody>
          <a:bodyPr/>
          <a:lstStyle/>
          <a:p>
            <a:r>
              <a:rPr lang="en-US" u="sng" dirty="0"/>
              <a:t>4.Financial Reporting implications</a:t>
            </a:r>
          </a:p>
        </p:txBody>
      </p:sp>
      <p:sp>
        <p:nvSpPr>
          <p:cNvPr id="3" name="Content Placeholder 2">
            <a:extLst>
              <a:ext uri="{FF2B5EF4-FFF2-40B4-BE49-F238E27FC236}">
                <a16:creationId xmlns:a16="http://schemas.microsoft.com/office/drawing/2014/main" id="{419EC205-7393-0B47-A58A-D4B8739F5492}"/>
              </a:ext>
            </a:extLst>
          </p:cNvPr>
          <p:cNvSpPr>
            <a:spLocks noGrp="1"/>
          </p:cNvSpPr>
          <p:nvPr>
            <p:ph idx="1"/>
          </p:nvPr>
        </p:nvSpPr>
        <p:spPr>
          <a:xfrm>
            <a:off x="176293" y="923447"/>
            <a:ext cx="8596668" cy="4738317"/>
          </a:xfrm>
        </p:spPr>
        <p:txBody>
          <a:bodyPr>
            <a:noAutofit/>
          </a:bodyPr>
          <a:lstStyle/>
          <a:p>
            <a:pPr>
              <a:buFont typeface="Wingdings" panose="05000000000000000000" pitchFamily="2" charset="2"/>
              <a:buChar char="Ø"/>
            </a:pPr>
            <a:r>
              <a:rPr lang="en-US" sz="2400" dirty="0"/>
              <a:t>Operational, workforce and supply chain disruptions could trigger financial reporting implications in current and future reporting periods.</a:t>
            </a:r>
          </a:p>
          <a:p>
            <a:pPr>
              <a:buFont typeface="Wingdings" panose="05000000000000000000" pitchFamily="2" charset="2"/>
              <a:buChar char="Ø"/>
            </a:pPr>
            <a:endParaRPr lang="en-US" sz="2400" dirty="0"/>
          </a:p>
          <a:p>
            <a:pPr>
              <a:buFont typeface="Wingdings" panose="05000000000000000000" pitchFamily="2" charset="2"/>
              <a:buChar char="Ø"/>
            </a:pPr>
            <a:r>
              <a:rPr lang="en-US" sz="2400" dirty="0"/>
              <a:t>
 POSSIBLE SOLUTION:</a:t>
            </a:r>
          </a:p>
          <a:p>
            <a:pPr lvl="1">
              <a:buFont typeface="Wingdings" panose="05000000000000000000" pitchFamily="2" charset="2"/>
              <a:buChar char="Ø"/>
            </a:pPr>
            <a:r>
              <a:rPr lang="en-US" sz="2400" dirty="0"/>
              <a:t>Revisit key assumptions in financial projections. </a:t>
            </a:r>
          </a:p>
          <a:p>
            <a:pPr lvl="1">
              <a:buFont typeface="Wingdings" panose="05000000000000000000" pitchFamily="2" charset="2"/>
              <a:buChar char="Ø"/>
            </a:pPr>
            <a:r>
              <a:rPr lang="en-US" sz="2400" dirty="0"/>
              <a:t>Model scenarios with both aggressive and conservative timelines to be ready to act when the recovery gets under way.</a:t>
            </a:r>
          </a:p>
        </p:txBody>
      </p:sp>
    </p:spTree>
    <p:extLst>
      <p:ext uri="{BB962C8B-B14F-4D97-AF65-F5344CB8AC3E}">
        <p14:creationId xmlns:p14="http://schemas.microsoft.com/office/powerpoint/2010/main" val="747513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BA0BD-5E2B-194D-9848-36D731E25893}"/>
              </a:ext>
            </a:extLst>
          </p:cNvPr>
          <p:cNvSpPr>
            <a:spLocks noGrp="1"/>
          </p:cNvSpPr>
          <p:nvPr>
            <p:ph type="title"/>
          </p:nvPr>
        </p:nvSpPr>
        <p:spPr>
          <a:xfrm>
            <a:off x="0" y="0"/>
            <a:ext cx="8596668" cy="1320800"/>
          </a:xfrm>
        </p:spPr>
        <p:txBody>
          <a:bodyPr/>
          <a:lstStyle/>
          <a:p>
            <a:r>
              <a:rPr lang="en-US" u="sng" dirty="0"/>
              <a:t>5.Budget cuts</a:t>
            </a:r>
          </a:p>
        </p:txBody>
      </p:sp>
      <p:sp>
        <p:nvSpPr>
          <p:cNvPr id="3" name="Content Placeholder 2">
            <a:extLst>
              <a:ext uri="{FF2B5EF4-FFF2-40B4-BE49-F238E27FC236}">
                <a16:creationId xmlns:a16="http://schemas.microsoft.com/office/drawing/2014/main" id="{EC19097C-8427-6A41-88A4-0018D71831A8}"/>
              </a:ext>
            </a:extLst>
          </p:cNvPr>
          <p:cNvSpPr>
            <a:spLocks noGrp="1"/>
          </p:cNvSpPr>
          <p:nvPr>
            <p:ph idx="1"/>
          </p:nvPr>
        </p:nvSpPr>
        <p:spPr/>
        <p:txBody>
          <a:bodyPr>
            <a:normAutofit/>
          </a:bodyPr>
          <a:lstStyle/>
          <a:p>
            <a:pPr>
              <a:buFont typeface="Wingdings" panose="05000000000000000000" pitchFamily="2" charset="2"/>
              <a:buChar char="Ø"/>
            </a:pPr>
            <a:r>
              <a:rPr lang="en-US" sz="2400" dirty="0"/>
              <a:t>A sudden prolonged economic downturn will likely lead to companies to consider significant budget cuts to eliminate discretionary spending.</a:t>
            </a:r>
          </a:p>
          <a:p>
            <a:pPr>
              <a:buFont typeface="Wingdings" panose="05000000000000000000" pitchFamily="2" charset="2"/>
              <a:buChar char="Ø"/>
            </a:pPr>
            <a:r>
              <a:rPr lang="en-US" sz="2400" dirty="0"/>
              <a:t>
POSSIBLE SOLUTION: </a:t>
            </a:r>
          </a:p>
          <a:p>
            <a:pPr lvl="1">
              <a:buFont typeface="Wingdings" panose="05000000000000000000" pitchFamily="2" charset="2"/>
              <a:buChar char="Ø"/>
            </a:pPr>
            <a:r>
              <a:rPr lang="en-US" sz="2200" dirty="0"/>
              <a:t>Assess which organizational levers to pull in preparation for an economic downturn, which would likely increase demand for this industry’s products and services</a:t>
            </a:r>
          </a:p>
        </p:txBody>
      </p:sp>
    </p:spTree>
    <p:extLst>
      <p:ext uri="{BB962C8B-B14F-4D97-AF65-F5344CB8AC3E}">
        <p14:creationId xmlns:p14="http://schemas.microsoft.com/office/powerpoint/2010/main" val="454828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2F819-B90E-A643-B988-BFEAFE99B719}"/>
              </a:ext>
            </a:extLst>
          </p:cNvPr>
          <p:cNvSpPr>
            <a:spLocks noGrp="1"/>
          </p:cNvSpPr>
          <p:nvPr>
            <p:ph type="title"/>
          </p:nvPr>
        </p:nvSpPr>
        <p:spPr>
          <a:xfrm>
            <a:off x="0" y="0"/>
            <a:ext cx="8596668" cy="1320800"/>
          </a:xfrm>
        </p:spPr>
        <p:txBody>
          <a:bodyPr/>
          <a:lstStyle/>
          <a:p>
            <a:r>
              <a:rPr lang="en-US" u="sng" dirty="0"/>
              <a:t>6. Fan energy lags</a:t>
            </a:r>
          </a:p>
        </p:txBody>
      </p:sp>
      <p:sp>
        <p:nvSpPr>
          <p:cNvPr id="3" name="Content Placeholder 2">
            <a:extLst>
              <a:ext uri="{FF2B5EF4-FFF2-40B4-BE49-F238E27FC236}">
                <a16:creationId xmlns:a16="http://schemas.microsoft.com/office/drawing/2014/main" id="{F99874A6-02DF-5948-960C-0F05F311F8C2}"/>
              </a:ext>
            </a:extLst>
          </p:cNvPr>
          <p:cNvSpPr>
            <a:spLocks noGrp="1"/>
          </p:cNvSpPr>
          <p:nvPr>
            <p:ph idx="1"/>
          </p:nvPr>
        </p:nvSpPr>
        <p:spPr/>
        <p:txBody>
          <a:bodyPr>
            <a:normAutofit/>
          </a:bodyPr>
          <a:lstStyle/>
          <a:p>
            <a:pPr>
              <a:buFont typeface="Wingdings" panose="05000000000000000000" pitchFamily="2" charset="2"/>
              <a:buChar char="Ø"/>
            </a:pPr>
            <a:r>
              <a:rPr lang="en-US" sz="2400" dirty="0"/>
              <a:t>Fan energy lags, as postponed events don’t generate the same interest they originally did.</a:t>
            </a:r>
          </a:p>
          <a:p>
            <a:pPr>
              <a:buFont typeface="Wingdings" panose="05000000000000000000" pitchFamily="2" charset="2"/>
              <a:buChar char="Ø"/>
            </a:pPr>
            <a:r>
              <a:rPr lang="en-US" sz="2400" dirty="0"/>
              <a:t>
POSSIBLE SOLUTION:</a:t>
            </a:r>
          </a:p>
          <a:p>
            <a:pPr>
              <a:buFont typeface="Wingdings" panose="05000000000000000000" pitchFamily="2" charset="2"/>
              <a:buChar char="Ø"/>
            </a:pPr>
            <a:r>
              <a:rPr lang="en-US" sz="2400" dirty="0"/>
              <a:t>Seek opportunities to emerge as a positive difference-maker with fans and in communities by forging connections and underscoring your values and purpose to build your brand.</a:t>
            </a:r>
          </a:p>
        </p:txBody>
      </p:sp>
    </p:spTree>
    <p:extLst>
      <p:ext uri="{BB962C8B-B14F-4D97-AF65-F5344CB8AC3E}">
        <p14:creationId xmlns:p14="http://schemas.microsoft.com/office/powerpoint/2010/main" val="1902245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34925-76EF-5345-85FF-F7F9AE669718}"/>
              </a:ext>
            </a:extLst>
          </p:cNvPr>
          <p:cNvSpPr>
            <a:spLocks noGrp="1"/>
          </p:cNvSpPr>
          <p:nvPr>
            <p:ph type="title"/>
          </p:nvPr>
        </p:nvSpPr>
        <p:spPr>
          <a:xfrm>
            <a:off x="0" y="-91857"/>
            <a:ext cx="8596668" cy="1320800"/>
          </a:xfrm>
        </p:spPr>
        <p:txBody>
          <a:bodyPr/>
          <a:lstStyle/>
          <a:p>
            <a:r>
              <a:rPr lang="en-US" u="sng" dirty="0"/>
              <a:t>7. Tax implications</a:t>
            </a:r>
          </a:p>
        </p:txBody>
      </p:sp>
      <p:sp>
        <p:nvSpPr>
          <p:cNvPr id="3" name="Content Placeholder 2">
            <a:extLst>
              <a:ext uri="{FF2B5EF4-FFF2-40B4-BE49-F238E27FC236}">
                <a16:creationId xmlns:a16="http://schemas.microsoft.com/office/drawing/2014/main" id="{F0CBEB25-F929-4B41-858C-A5E93C803081}"/>
              </a:ext>
            </a:extLst>
          </p:cNvPr>
          <p:cNvSpPr>
            <a:spLocks noGrp="1"/>
          </p:cNvSpPr>
          <p:nvPr>
            <p:ph idx="1"/>
          </p:nvPr>
        </p:nvSpPr>
        <p:spPr>
          <a:xfrm>
            <a:off x="426813" y="970616"/>
            <a:ext cx="8596668" cy="5279872"/>
          </a:xfrm>
        </p:spPr>
        <p:txBody>
          <a:bodyPr>
            <a:noAutofit/>
          </a:bodyPr>
          <a:lstStyle/>
          <a:p>
            <a:pPr>
              <a:buFont typeface="Wingdings" panose="05000000000000000000" pitchFamily="2" charset="2"/>
              <a:buChar char="Ø"/>
            </a:pPr>
            <a:r>
              <a:rPr lang="en-US" sz="2400" dirty="0"/>
              <a:t>New state and local tax implications arise for employees who are now working remotely as a result of the crisis.</a:t>
            </a:r>
          </a:p>
          <a:p>
            <a:pPr>
              <a:buFont typeface="Wingdings" panose="05000000000000000000" pitchFamily="2" charset="2"/>
              <a:buChar char="Ø"/>
            </a:pPr>
            <a:r>
              <a:rPr lang="en-US" sz="2400" dirty="0"/>
              <a:t>
Tax compliance operations could lag as newly remote employees lack timely access to information.</a:t>
            </a:r>
          </a:p>
          <a:p>
            <a:pPr>
              <a:buFont typeface="Wingdings" panose="05000000000000000000" pitchFamily="2" charset="2"/>
              <a:buChar char="Ø"/>
            </a:pPr>
            <a:r>
              <a:rPr lang="en-US" sz="2400" dirty="0"/>
              <a:t>
In the short term, changes to income statements — such as short-term losses — may affect forecasts.</a:t>
            </a:r>
          </a:p>
          <a:p>
            <a:pPr>
              <a:buFont typeface="Wingdings" panose="05000000000000000000" pitchFamily="2" charset="2"/>
              <a:buChar char="Ø"/>
            </a:pPr>
            <a:r>
              <a:rPr lang="en-US" sz="2400" dirty="0"/>
              <a:t>
POSSIBLE SOLUTION:</a:t>
            </a:r>
          </a:p>
          <a:p>
            <a:pPr lvl="1">
              <a:buFont typeface="Wingdings" panose="05000000000000000000" pitchFamily="2" charset="2"/>
              <a:buChar char="Ø"/>
            </a:pPr>
            <a:r>
              <a:rPr lang="en-US" sz="2400" dirty="0"/>
              <a:t>Craft a contingency plan to help meet tax compliance obligations on time.</a:t>
            </a:r>
          </a:p>
        </p:txBody>
      </p:sp>
    </p:spTree>
    <p:extLst>
      <p:ext uri="{BB962C8B-B14F-4D97-AF65-F5344CB8AC3E}">
        <p14:creationId xmlns:p14="http://schemas.microsoft.com/office/powerpoint/2010/main" val="1474160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8E2E7-CC07-4576-B323-FBB580A9E9FA}"/>
              </a:ext>
            </a:extLst>
          </p:cNvPr>
          <p:cNvSpPr>
            <a:spLocks noGrp="1"/>
          </p:cNvSpPr>
          <p:nvPr>
            <p:ph type="title"/>
          </p:nvPr>
        </p:nvSpPr>
        <p:spPr>
          <a:xfrm>
            <a:off x="575734" y="0"/>
            <a:ext cx="8596668" cy="653143"/>
          </a:xfrm>
        </p:spPr>
        <p:txBody>
          <a:bodyPr/>
          <a:lstStyle/>
          <a:p>
            <a:r>
              <a:rPr lang="en-US" u="sng" dirty="0"/>
              <a:t>Conclusions</a:t>
            </a:r>
          </a:p>
        </p:txBody>
      </p:sp>
      <p:sp>
        <p:nvSpPr>
          <p:cNvPr id="3" name="Content Placeholder 2">
            <a:extLst>
              <a:ext uri="{FF2B5EF4-FFF2-40B4-BE49-F238E27FC236}">
                <a16:creationId xmlns:a16="http://schemas.microsoft.com/office/drawing/2014/main" id="{FF4A3478-7F23-4608-84E0-3DABE75CFFF3}"/>
              </a:ext>
            </a:extLst>
          </p:cNvPr>
          <p:cNvSpPr>
            <a:spLocks noGrp="1"/>
          </p:cNvSpPr>
          <p:nvPr>
            <p:ph idx="1"/>
          </p:nvPr>
        </p:nvSpPr>
        <p:spPr>
          <a:xfrm>
            <a:off x="325214" y="653143"/>
            <a:ext cx="10048723" cy="6090782"/>
          </a:xfrm>
        </p:spPr>
        <p:txBody>
          <a:bodyPr>
            <a:noAutofit/>
          </a:bodyPr>
          <a:lstStyle/>
          <a:p>
            <a:pPr>
              <a:buFont typeface="Wingdings" panose="05000000000000000000" pitchFamily="2" charset="2"/>
              <a:buChar char="Ø"/>
            </a:pPr>
            <a:r>
              <a:rPr lang="en-US" sz="2400" dirty="0"/>
              <a:t>While the media industry may be among the hardest hit by the COVID-19 crisis, it is also the one humanity is relying on for crucial up-to-the-minute information — and as a way to counter the isolation caused by social distancing.
As past crisis have proven, the media industry has shown the ability to rally, buoyed by resurgent demand during the recovery.
Ultimately, consumers want to stay informed. They want to be entertained. And the media industry — encompassing the ecosystem of B2B and B2C companies — continues to find novel, engaging ways to help deliver on the promise of keeping customers informed and entertained. </a:t>
            </a:r>
          </a:p>
          <a:p>
            <a:pPr>
              <a:buFont typeface="Wingdings" panose="05000000000000000000" pitchFamily="2" charset="2"/>
              <a:buChar char="Ø"/>
            </a:pPr>
            <a:r>
              <a:rPr lang="en-US" sz="2400" dirty="0"/>
              <a:t>I want to conclude by Saying there are High chances of recovery and continuity of business.</a:t>
            </a:r>
          </a:p>
          <a:p>
            <a:pPr algn="ctr">
              <a:buFont typeface="Wingdings" panose="05000000000000000000" pitchFamily="2" charset="2"/>
              <a:buChar char="Ø"/>
            </a:pPr>
            <a:r>
              <a:rPr lang="en-US" sz="2400" dirty="0"/>
              <a:t>
THANK YOU</a:t>
            </a:r>
          </a:p>
        </p:txBody>
      </p:sp>
    </p:spTree>
    <p:extLst>
      <p:ext uri="{BB962C8B-B14F-4D97-AF65-F5344CB8AC3E}">
        <p14:creationId xmlns:p14="http://schemas.microsoft.com/office/powerpoint/2010/main" val="3080393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3C431-2788-4046-9749-BE2DDFCFC0EB}"/>
              </a:ext>
            </a:extLst>
          </p:cNvPr>
          <p:cNvSpPr>
            <a:spLocks noGrp="1"/>
          </p:cNvSpPr>
          <p:nvPr>
            <p:ph type="title"/>
          </p:nvPr>
        </p:nvSpPr>
        <p:spPr>
          <a:xfrm>
            <a:off x="677334" y="609600"/>
            <a:ext cx="8596668" cy="665316"/>
          </a:xfrm>
        </p:spPr>
        <p:txBody>
          <a:bodyPr/>
          <a:lstStyle/>
          <a:p>
            <a:r>
              <a:rPr lang="en-US" u="sng" dirty="0"/>
              <a:t>Questions and Discussion</a:t>
            </a:r>
          </a:p>
        </p:txBody>
      </p:sp>
      <p:sp>
        <p:nvSpPr>
          <p:cNvPr id="5" name="Content Placeholder 2">
            <a:extLst>
              <a:ext uri="{FF2B5EF4-FFF2-40B4-BE49-F238E27FC236}">
                <a16:creationId xmlns:a16="http://schemas.microsoft.com/office/drawing/2014/main" id="{EDCB3FFE-77A2-4B18-98CD-ADA5C7879C95}"/>
              </a:ext>
            </a:extLst>
          </p:cNvPr>
          <p:cNvSpPr>
            <a:spLocks noGrp="1"/>
          </p:cNvSpPr>
          <p:nvPr>
            <p:ph idx="1"/>
          </p:nvPr>
        </p:nvSpPr>
        <p:spPr>
          <a:xfrm>
            <a:off x="677334" y="1274916"/>
            <a:ext cx="8791131" cy="5583084"/>
          </a:xfrm>
        </p:spPr>
        <p:txBody>
          <a:bodyPr>
            <a:noAutofit/>
          </a:bodyPr>
          <a:lstStyle/>
          <a:p>
            <a:r>
              <a:rPr lang="en-US" sz="2400" dirty="0">
                <a:solidFill>
                  <a:schemeClr val="accent1">
                    <a:lumMod val="50000"/>
                  </a:schemeClr>
                </a:solidFill>
              </a:rPr>
              <a:t>United Nations Sustainable Development Goals</a:t>
            </a:r>
          </a:p>
          <a:p>
            <a:pPr lvl="1"/>
            <a:r>
              <a:rPr lang="en-US" sz="2200" dirty="0">
                <a:solidFill>
                  <a:srgbClr val="404040"/>
                </a:solidFill>
              </a:rPr>
              <a:t>https://sdgs.un.org/goals</a:t>
            </a:r>
          </a:p>
          <a:p>
            <a:pPr lvl="1"/>
            <a:r>
              <a:rPr lang="en-US" sz="2400" dirty="0"/>
              <a:t>Topic. </a:t>
            </a:r>
          </a:p>
          <a:p>
            <a:pPr lvl="1"/>
            <a:r>
              <a:rPr lang="en-US" sz="2400" dirty="0"/>
              <a:t>Topic</a:t>
            </a:r>
          </a:p>
          <a:p>
            <a:pPr lvl="1"/>
            <a:endParaRPr lang="en-US" sz="2400" dirty="0"/>
          </a:p>
          <a:p>
            <a:pPr marL="514350" marR="0" indent="-285750">
              <a:lnSpc>
                <a:spcPct val="107000"/>
              </a:lnSpc>
              <a:spcBef>
                <a:spcPts val="0"/>
              </a:spcBef>
              <a:spcAft>
                <a:spcPts val="600"/>
              </a:spcAft>
            </a:pPr>
            <a:r>
              <a:rPr lang="en-US" sz="2400" dirty="0">
                <a:solidFill>
                  <a:schemeClr val="accent1">
                    <a:lumMod val="50000"/>
                  </a:schemeClr>
                </a:solidFill>
              </a:rPr>
              <a:t>Discussion questions</a:t>
            </a:r>
          </a:p>
          <a:p>
            <a:pPr marL="514350" marR="0" indent="-285750">
              <a:lnSpc>
                <a:spcPct val="107000"/>
              </a:lnSpc>
              <a:spcBef>
                <a:spcPts val="0"/>
              </a:spcBef>
              <a:spcAft>
                <a:spcPts val="6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How does the topic relate to issues of public concern or the common good? </a:t>
            </a:r>
          </a:p>
          <a:p>
            <a:pPr marL="514350" marR="0" indent="-285750">
              <a:lnSpc>
                <a:spcPct val="107000"/>
              </a:lnSpc>
              <a:spcBef>
                <a:spcPts val="0"/>
              </a:spcBef>
              <a:spcAft>
                <a:spcPts val="6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What communities might be involved in or affected by the topic? What are the histories, social contexts, assets, and needs of these communities?</a:t>
            </a:r>
          </a:p>
          <a:p>
            <a:pPr marL="514350" marR="0" indent="-285750">
              <a:lnSpc>
                <a:spcPct val="107000"/>
              </a:lnSpc>
              <a:spcBef>
                <a:spcPts val="0"/>
              </a:spcBef>
              <a:spcAft>
                <a:spcPts val="6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What community partners (e.g., public offices, nonprofit organizations, social enterprises, faith-based organizations) could collaborate on your topic for mutual benefit and growth?</a:t>
            </a:r>
          </a:p>
          <a:p>
            <a:pPr lvl="2"/>
            <a:endParaRPr lang="en-US" sz="2000" dirty="0"/>
          </a:p>
          <a:p>
            <a:pPr marL="0" indent="0">
              <a:buNone/>
            </a:pPr>
            <a:endParaRPr lang="en-US" sz="2400" dirty="0"/>
          </a:p>
        </p:txBody>
      </p:sp>
    </p:spTree>
    <p:extLst>
      <p:ext uri="{BB962C8B-B14F-4D97-AF65-F5344CB8AC3E}">
        <p14:creationId xmlns:p14="http://schemas.microsoft.com/office/powerpoint/2010/main" val="4034599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351658" y="0"/>
            <a:ext cx="8596668" cy="688933"/>
          </a:xfrm>
        </p:spPr>
        <p:txBody>
          <a:bodyPr/>
          <a:lstStyle/>
          <a:p>
            <a:r>
              <a:rPr lang="en-US" u="sng" dirty="0"/>
              <a:t>Introduction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351658" y="688933"/>
            <a:ext cx="10160737" cy="5985352"/>
          </a:xfrm>
        </p:spPr>
        <p:txBody>
          <a:bodyPr>
            <a:noAutofit/>
          </a:bodyPr>
          <a:lstStyle/>
          <a:p>
            <a:pPr marL="0" indent="0">
              <a:buNone/>
            </a:pPr>
            <a:r>
              <a:rPr lang="en-US" sz="2400" u="sng" dirty="0">
                <a:solidFill>
                  <a:schemeClr val="tx1"/>
                </a:solidFill>
              </a:rPr>
              <a:t>About The film Industry</a:t>
            </a:r>
            <a:r>
              <a:rPr lang="en-US" sz="2400" dirty="0">
                <a:solidFill>
                  <a:schemeClr val="tx1"/>
                </a:solidFill>
              </a:rPr>
              <a:t>
The 14</a:t>
            </a:r>
            <a:r>
              <a:rPr lang="en-US" sz="2400" baseline="30000" dirty="0">
                <a:solidFill>
                  <a:schemeClr val="tx1"/>
                </a:solidFill>
              </a:rPr>
              <a:t>th</a:t>
            </a:r>
            <a:r>
              <a:rPr lang="en-US" sz="2400" dirty="0">
                <a:solidFill>
                  <a:schemeClr val="tx1"/>
                </a:solidFill>
              </a:rPr>
              <a:t> UNCTAD conference advocated for sustained, inclusive and sustainable economic growth through trade, finance, technology and innovation.</a:t>
            </a:r>
          </a:p>
          <a:p>
            <a:pPr marL="0" indent="0">
              <a:buNone/>
            </a:pPr>
            <a:r>
              <a:rPr lang="en-US" sz="2400" dirty="0">
                <a:solidFill>
                  <a:schemeClr val="tx1"/>
                </a:solidFill>
              </a:rPr>
              <a:t>The film industry or motion picture industry comprises the technological and commercial institutions of filmmaking, i.e., film production companies, film studios, cinematography, animation, film production, screenwriting, pre-production, post production, film festivals, distribution and actors.
The expense involved in making films almost immediately led film production to concentrate under the auspices of standing production companies.</a:t>
            </a:r>
          </a:p>
          <a:p>
            <a:pPr marL="0" indent="0">
              <a:buNone/>
            </a:pPr>
            <a:r>
              <a:rPr lang="en-US" sz="2400" dirty="0">
                <a:solidFill>
                  <a:schemeClr val="tx1"/>
                </a:solidFill>
              </a:rPr>
              <a:t>Advances in affordable filmmaking equipment, as well as an expansion of opportunities to acquire investment capital from outside the film industry itself, have allowed independent film production to evolve.</a:t>
            </a:r>
          </a:p>
        </p:txBody>
      </p:sp>
    </p:spTree>
    <p:extLst>
      <p:ext uri="{BB962C8B-B14F-4D97-AF65-F5344CB8AC3E}">
        <p14:creationId xmlns:p14="http://schemas.microsoft.com/office/powerpoint/2010/main" val="1977278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4E2A0-F345-3443-B723-EA59DD2078EB}"/>
              </a:ext>
            </a:extLst>
          </p:cNvPr>
          <p:cNvSpPr>
            <a:spLocks noGrp="1"/>
          </p:cNvSpPr>
          <p:nvPr>
            <p:ph type="title"/>
          </p:nvPr>
        </p:nvSpPr>
        <p:spPr>
          <a:xfrm>
            <a:off x="0" y="0"/>
            <a:ext cx="8596668" cy="701458"/>
          </a:xfrm>
        </p:spPr>
        <p:txBody>
          <a:bodyPr/>
          <a:lstStyle/>
          <a:p>
            <a:r>
              <a:rPr lang="en-US" b="1" u="sng" dirty="0"/>
              <a:t>Theoretical Market of the film industry</a:t>
            </a:r>
          </a:p>
        </p:txBody>
      </p:sp>
      <p:sp>
        <p:nvSpPr>
          <p:cNvPr id="3" name="Content Placeholder 2">
            <a:extLst>
              <a:ext uri="{FF2B5EF4-FFF2-40B4-BE49-F238E27FC236}">
                <a16:creationId xmlns:a16="http://schemas.microsoft.com/office/drawing/2014/main" id="{BC945547-BB3A-8642-8B5C-B1B4138A9E0B}"/>
              </a:ext>
            </a:extLst>
          </p:cNvPr>
          <p:cNvSpPr>
            <a:spLocks noGrp="1"/>
          </p:cNvSpPr>
          <p:nvPr>
            <p:ph idx="1"/>
          </p:nvPr>
        </p:nvSpPr>
        <p:spPr>
          <a:xfrm>
            <a:off x="276500" y="701458"/>
            <a:ext cx="9609666" cy="6156542"/>
          </a:xfrm>
        </p:spPr>
        <p:txBody>
          <a:bodyPr>
            <a:noAutofit/>
          </a:bodyPr>
          <a:lstStyle/>
          <a:p>
            <a:r>
              <a:rPr lang="en-US" sz="2400" dirty="0"/>
              <a:t>The worldwide theatrical market had a box office of US$42.2 billion in 2019. </a:t>
            </a:r>
          </a:p>
          <a:p>
            <a:r>
              <a:rPr lang="en-US" sz="2400" dirty="0"/>
              <a:t>The top three continents/regions by box office gross were: </a:t>
            </a:r>
          </a:p>
          <a:p>
            <a:pPr lvl="1"/>
            <a:r>
              <a:rPr lang="en-US" sz="2200" dirty="0"/>
              <a:t>Asia-Pacific with US$17.8 billion</a:t>
            </a:r>
          </a:p>
          <a:p>
            <a:pPr lvl="1"/>
            <a:r>
              <a:rPr lang="en-US" sz="2000" dirty="0"/>
              <a:t>U.S. and Canada with US$11.4 billion</a:t>
            </a:r>
          </a:p>
          <a:p>
            <a:pPr lvl="1"/>
            <a:r>
              <a:rPr lang="en-US" sz="2000" dirty="0"/>
              <a:t>Europe, the Middle East and North Africa with US$10.3 billion. </a:t>
            </a:r>
          </a:p>
          <a:p>
            <a:r>
              <a:rPr lang="en-US" sz="2400" dirty="0"/>
              <a:t>As of 2019, the largest markets by box office were, in decreasing order, the United States, China, Japan, South Korea, the United Kingdom, and France.[6] </a:t>
            </a:r>
          </a:p>
          <a:p>
            <a:r>
              <a:rPr lang="en-US" sz="2400" dirty="0"/>
              <a:t>As of 2019, the countries with the largest number of film productions were India, Nigeria, and the United States.[7] </a:t>
            </a:r>
          </a:p>
          <a:p>
            <a:r>
              <a:rPr lang="en-US" sz="2400" dirty="0"/>
              <a:t>In Europe, significant centers of movie production are Italy, France, Germany, Spain, and the United Kingdom.</a:t>
            </a:r>
          </a:p>
        </p:txBody>
      </p:sp>
    </p:spTree>
    <p:extLst>
      <p:ext uri="{BB962C8B-B14F-4D97-AF65-F5344CB8AC3E}">
        <p14:creationId xmlns:p14="http://schemas.microsoft.com/office/powerpoint/2010/main" val="552257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0" y="0"/>
            <a:ext cx="8596668" cy="831273"/>
          </a:xfrm>
        </p:spPr>
        <p:txBody>
          <a:bodyPr/>
          <a:lstStyle/>
          <a:p>
            <a:r>
              <a:rPr lang="en-US" b="1" u="sng" dirty="0"/>
              <a:t>History of the film industry in Kenya</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251449" y="831273"/>
            <a:ext cx="9343488" cy="4862944"/>
          </a:xfrm>
        </p:spPr>
        <p:txBody>
          <a:bodyPr>
            <a:noAutofit/>
          </a:bodyPr>
          <a:lstStyle/>
          <a:p>
            <a:pPr>
              <a:buFont typeface="Wingdings" panose="05000000000000000000" pitchFamily="2" charset="2"/>
              <a:buChar char="Ø"/>
            </a:pPr>
            <a:r>
              <a:rPr lang="en-US" sz="2400" dirty="0"/>
              <a:t>Although a very small industry by western comparison, Kenya has produced or been a location for film since the early 1950s when Men Against the Sun was filmed in 1952. </a:t>
            </a:r>
          </a:p>
          <a:p>
            <a:pPr>
              <a:buFont typeface="Wingdings" panose="05000000000000000000" pitchFamily="2" charset="2"/>
              <a:buChar char="Ø"/>
            </a:pPr>
            <a:endParaRPr lang="en-US" sz="2400" dirty="0"/>
          </a:p>
          <a:p>
            <a:pPr>
              <a:buFont typeface="Wingdings" panose="05000000000000000000" pitchFamily="2" charset="2"/>
              <a:buChar char="Ø"/>
            </a:pPr>
            <a:r>
              <a:rPr lang="en-US" sz="2400" dirty="0"/>
              <a:t>Although, in the United States, jungle epics that were set in the country were shot in Hollywood as early as the 1940s. </a:t>
            </a:r>
          </a:p>
          <a:p>
            <a:pPr>
              <a:buFont typeface="Wingdings" panose="05000000000000000000" pitchFamily="2" charset="2"/>
              <a:buChar char="Ø"/>
            </a:pPr>
            <a:endParaRPr lang="en-US" sz="2400" dirty="0"/>
          </a:p>
          <a:p>
            <a:pPr>
              <a:buFont typeface="Wingdings" panose="05000000000000000000" pitchFamily="2" charset="2"/>
              <a:buChar char="Ø"/>
            </a:pPr>
            <a:r>
              <a:rPr lang="en-US" sz="2400" dirty="0"/>
              <a:t>It is Estimated that this sector account us$5billion in revenues in Africa and employ 5million people.</a:t>
            </a:r>
          </a:p>
        </p:txBody>
      </p:sp>
    </p:spTree>
    <p:extLst>
      <p:ext uri="{BB962C8B-B14F-4D97-AF65-F5344CB8AC3E}">
        <p14:creationId xmlns:p14="http://schemas.microsoft.com/office/powerpoint/2010/main" val="2243559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0" y="0"/>
            <a:ext cx="8596668" cy="1485900"/>
          </a:xfrm>
        </p:spPr>
        <p:txBody>
          <a:bodyPr>
            <a:normAutofit/>
          </a:bodyPr>
          <a:lstStyle/>
          <a:p>
            <a:r>
              <a:rPr lang="en-US" b="1" u="sng" dirty="0"/>
              <a:t>Capital needed to Start a Film Production Company</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847957" y="1745674"/>
            <a:ext cx="8596668" cy="4862944"/>
          </a:xfrm>
        </p:spPr>
        <p:txBody>
          <a:bodyPr>
            <a:noAutofit/>
          </a:bodyPr>
          <a:lstStyle/>
          <a:p>
            <a:pPr marL="342900" lvl="2" indent="-342900">
              <a:buFont typeface="Wingdings" panose="05000000000000000000" pitchFamily="2" charset="2"/>
              <a:buChar char="Ø"/>
            </a:pPr>
            <a:r>
              <a:rPr lang="en-US" sz="2400" dirty="0">
                <a:solidFill>
                  <a:schemeClr val="tx1"/>
                </a:solidFill>
              </a:rPr>
              <a:t>To start a film production company,  you’ll need at least KSh600,000, which is equivalent to 5,224 United States dollars. </a:t>
            </a:r>
          </a:p>
          <a:p>
            <a:pPr marL="342900" lvl="2" indent="-342900">
              <a:buFont typeface="Wingdings" panose="05000000000000000000" pitchFamily="2" charset="2"/>
              <a:buChar char="Ø"/>
            </a:pPr>
            <a:endParaRPr lang="en-US" sz="2400" dirty="0">
              <a:solidFill>
                <a:schemeClr val="tx1"/>
              </a:solidFill>
            </a:endParaRPr>
          </a:p>
          <a:p>
            <a:pPr marL="342900" lvl="2" indent="-342900">
              <a:buFont typeface="Wingdings" panose="05000000000000000000" pitchFamily="2" charset="2"/>
              <a:buChar char="Ø"/>
            </a:pPr>
            <a:r>
              <a:rPr lang="en-US" sz="2400" dirty="0">
                <a:solidFill>
                  <a:schemeClr val="tx1"/>
                </a:solidFill>
              </a:rPr>
              <a:t>Most of this amount will go to buying a good camera, a good editing machine, registration and obtaining the necessary licenses. </a:t>
            </a:r>
          </a:p>
          <a:p>
            <a:pPr marL="342900" lvl="2" indent="-342900">
              <a:buFont typeface="Wingdings" panose="05000000000000000000" pitchFamily="2" charset="2"/>
              <a:buChar char="Ø"/>
            </a:pPr>
            <a:endParaRPr lang="en-US" sz="2400" dirty="0">
              <a:solidFill>
                <a:schemeClr val="tx1"/>
              </a:solidFill>
            </a:endParaRPr>
          </a:p>
          <a:p>
            <a:pPr marL="342900" lvl="2" indent="-342900">
              <a:buFont typeface="Wingdings" panose="05000000000000000000" pitchFamily="2" charset="2"/>
              <a:buChar char="Ø"/>
            </a:pPr>
            <a:r>
              <a:rPr lang="en-US" sz="2400" dirty="0">
                <a:solidFill>
                  <a:schemeClr val="tx1"/>
                </a:solidFill>
              </a:rPr>
              <a:t>You will also need to consider operational costs like renting an office and paying employees.</a:t>
            </a:r>
          </a:p>
        </p:txBody>
      </p:sp>
    </p:spTree>
    <p:extLst>
      <p:ext uri="{BB962C8B-B14F-4D97-AF65-F5344CB8AC3E}">
        <p14:creationId xmlns:p14="http://schemas.microsoft.com/office/powerpoint/2010/main" val="578365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0" y="0"/>
            <a:ext cx="8596668" cy="831273"/>
          </a:xfrm>
        </p:spPr>
        <p:txBody>
          <a:bodyPr/>
          <a:lstStyle/>
          <a:p>
            <a:r>
              <a:rPr lang="en-US" b="1" u="sng" dirty="0"/>
              <a:t>How film Companies Make Money</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87890" y="709051"/>
            <a:ext cx="9807880" cy="5992374"/>
          </a:xfrm>
        </p:spPr>
        <p:txBody>
          <a:bodyPr>
            <a:noAutofit/>
          </a:bodyPr>
          <a:lstStyle/>
          <a:p>
            <a:pPr>
              <a:buFont typeface="Wingdings" panose="05000000000000000000" pitchFamily="2" charset="2"/>
              <a:buChar char="Ø"/>
            </a:pPr>
            <a:r>
              <a:rPr lang="en-US" sz="2400" dirty="0">
                <a:solidFill>
                  <a:schemeClr val="tx1"/>
                </a:solidFill>
              </a:rPr>
              <a:t>Production companies make licensing agreements with distributors, which in turn set release dates, pay for marketing and organize deals with theatres. The distribution rights could be leased or based on profit-sharing. 
Their main source of profit comes from the productions they produce. 
Because entertainment and media are currently in “high demand,” a production company can also profit if its management is capable of using its resources to supply good quality products and services to the public.
Also other income is earned From services we offer like photography, events coverage, music video shooting and advertisements with With our target customers being actors, musicians, churches, couples, advertisers, production companies and the local community at large.</a:t>
            </a:r>
          </a:p>
        </p:txBody>
      </p:sp>
    </p:spTree>
    <p:extLst>
      <p:ext uri="{BB962C8B-B14F-4D97-AF65-F5344CB8AC3E}">
        <p14:creationId xmlns:p14="http://schemas.microsoft.com/office/powerpoint/2010/main" val="3670251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0" y="0"/>
            <a:ext cx="8596668" cy="831273"/>
          </a:xfrm>
        </p:spPr>
        <p:txBody>
          <a:bodyPr/>
          <a:lstStyle/>
          <a:p>
            <a:r>
              <a:rPr lang="en-US" u="sng" dirty="0"/>
              <a:t>Effects of COVID-19 on The Film Industry</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26189" y="630857"/>
            <a:ext cx="8992759" cy="4862944"/>
          </a:xfrm>
        </p:spPr>
        <p:txBody>
          <a:bodyPr>
            <a:noAutofit/>
          </a:bodyPr>
          <a:lstStyle/>
          <a:p>
            <a:pPr>
              <a:buFont typeface="Wingdings" panose="05000000000000000000" pitchFamily="2" charset="2"/>
              <a:buChar char="Ø"/>
            </a:pPr>
            <a:r>
              <a:rPr lang="en-US" sz="2400" dirty="0">
                <a:solidFill>
                  <a:schemeClr val="accent1">
                    <a:lumMod val="50000"/>
                  </a:schemeClr>
                </a:solidFill>
              </a:rPr>
              <a:t>The coronavirus (COVID-19) outbreak is causing widespread concern and economic hardship for consumers, businesses and communities across the globe not excluding the Film Industry. </a:t>
            </a:r>
          </a:p>
          <a:p>
            <a:pPr>
              <a:buFont typeface="Wingdings" panose="05000000000000000000" pitchFamily="2" charset="2"/>
              <a:buChar char="Ø"/>
            </a:pPr>
            <a:endParaRPr lang="en-US" sz="2400" dirty="0">
              <a:solidFill>
                <a:schemeClr val="accent1">
                  <a:lumMod val="50000"/>
                </a:schemeClr>
              </a:solidFill>
            </a:endParaRPr>
          </a:p>
          <a:p>
            <a:pPr>
              <a:buFont typeface="Wingdings" panose="05000000000000000000" pitchFamily="2" charset="2"/>
              <a:buChar char="Ø"/>
            </a:pPr>
            <a:r>
              <a:rPr lang="en-US" sz="2400" dirty="0">
                <a:solidFill>
                  <a:schemeClr val="accent1">
                    <a:lumMod val="50000"/>
                  </a:schemeClr>
                </a:solidFill>
              </a:rPr>
              <a:t>Some of the challenges facing the film industry after the outbreak of COVID 19 include the following:</a:t>
            </a:r>
          </a:p>
          <a:p>
            <a:pPr lvl="1">
              <a:buFont typeface="Wingdings" panose="05000000000000000000" pitchFamily="2" charset="2"/>
              <a:buChar char="Ø"/>
            </a:pPr>
            <a:r>
              <a:rPr lang="en-US" sz="2000" dirty="0"/>
              <a:t>1.Cancellation of live events.</a:t>
            </a:r>
          </a:p>
          <a:p>
            <a:pPr lvl="1">
              <a:buFont typeface="Wingdings" panose="05000000000000000000" pitchFamily="2" charset="2"/>
              <a:buChar char="Ø"/>
            </a:pPr>
            <a:r>
              <a:rPr lang="en-US" sz="2000" dirty="0"/>
              <a:t>2.Office Closings</a:t>
            </a:r>
          </a:p>
          <a:p>
            <a:pPr lvl="1">
              <a:buFont typeface="Wingdings" panose="05000000000000000000" pitchFamily="2" charset="2"/>
              <a:buChar char="Ø"/>
            </a:pPr>
            <a:r>
              <a:rPr lang="en-US" sz="2000" dirty="0"/>
              <a:t>3.Suspension of movies and tv productions</a:t>
            </a:r>
          </a:p>
          <a:p>
            <a:pPr lvl="1">
              <a:buFont typeface="Wingdings" panose="05000000000000000000" pitchFamily="2" charset="2"/>
              <a:buChar char="Ø"/>
            </a:pPr>
            <a:r>
              <a:rPr lang="en-US" sz="2000" dirty="0"/>
              <a:t>4.Financial Reporting implications</a:t>
            </a:r>
          </a:p>
          <a:p>
            <a:pPr lvl="1">
              <a:buFont typeface="Wingdings" panose="05000000000000000000" pitchFamily="2" charset="2"/>
              <a:buChar char="Ø"/>
            </a:pPr>
            <a:r>
              <a:rPr lang="en-US" sz="2000" dirty="0"/>
              <a:t>5.Budget cuts</a:t>
            </a:r>
          </a:p>
          <a:p>
            <a:pPr lvl="1">
              <a:buFont typeface="Wingdings" panose="05000000000000000000" pitchFamily="2" charset="2"/>
              <a:buChar char="Ø"/>
            </a:pPr>
            <a:r>
              <a:rPr lang="en-US" sz="2000" dirty="0"/>
              <a:t>6. Fan energy lags</a:t>
            </a:r>
          </a:p>
          <a:p>
            <a:pPr lvl="1">
              <a:buFont typeface="Wingdings" panose="05000000000000000000" pitchFamily="2" charset="2"/>
              <a:buChar char="Ø"/>
            </a:pPr>
            <a:r>
              <a:rPr lang="en-US" sz="2000" dirty="0"/>
              <a:t>7. Tax implications</a:t>
            </a:r>
            <a:endParaRPr lang="en-US" sz="2000" dirty="0">
              <a:solidFill>
                <a:schemeClr val="accent1">
                  <a:lumMod val="50000"/>
                </a:schemeClr>
              </a:solidFill>
            </a:endParaRPr>
          </a:p>
        </p:txBody>
      </p:sp>
    </p:spTree>
    <p:extLst>
      <p:ext uri="{BB962C8B-B14F-4D97-AF65-F5344CB8AC3E}">
        <p14:creationId xmlns:p14="http://schemas.microsoft.com/office/powerpoint/2010/main" val="488232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0" y="0"/>
            <a:ext cx="8596668" cy="831273"/>
          </a:xfrm>
        </p:spPr>
        <p:txBody>
          <a:bodyPr/>
          <a:lstStyle/>
          <a:p>
            <a:r>
              <a:rPr lang="en-US" u="sng" dirty="0"/>
              <a:t>1.Cancellation of live events.</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289027" y="668434"/>
            <a:ext cx="9543905" cy="6189566"/>
          </a:xfrm>
        </p:spPr>
        <p:txBody>
          <a:bodyPr>
            <a:noAutofit/>
          </a:bodyPr>
          <a:lstStyle/>
          <a:p>
            <a:pPr>
              <a:buFont typeface="Wingdings" panose="05000000000000000000" pitchFamily="2" charset="2"/>
              <a:buChar char="Ø"/>
            </a:pPr>
            <a:r>
              <a:rPr lang="en-US" sz="2400" dirty="0">
                <a:solidFill>
                  <a:schemeClr val="tx1"/>
                </a:solidFill>
              </a:rPr>
              <a:t>Social distancing guidelines drive cancellations of live events nationwide at stadiums, arenas, theaters, resorts, theme parks and other venues, resulting in lost revenues from ticket sales, merchandising, advertising and promotions.</a:t>
            </a:r>
          </a:p>
          <a:p>
            <a:pPr>
              <a:buFont typeface="Wingdings" panose="05000000000000000000" pitchFamily="2" charset="2"/>
              <a:buChar char="Ø"/>
            </a:pPr>
            <a:r>
              <a:rPr lang="en-US" sz="2400" dirty="0">
                <a:solidFill>
                  <a:schemeClr val="tx1"/>
                </a:solidFill>
              </a:rPr>
              <a:t>
The cancellations affect not just the main performers or teams, but also stadium workers, businesses in close proximity and the community at large in terms of economic </a:t>
            </a:r>
            <a:r>
              <a:rPr lang="en-US" sz="2400" dirty="0" err="1">
                <a:solidFill>
                  <a:schemeClr val="tx1"/>
                </a:solidFill>
              </a:rPr>
              <a:t>impac</a:t>
            </a:r>
            <a:r>
              <a:rPr lang="en-US" sz="2400" dirty="0">
                <a:solidFill>
                  <a:schemeClr val="tx1"/>
                </a:solidFill>
              </a:rPr>
              <a:t>.</a:t>
            </a:r>
          </a:p>
          <a:p>
            <a:pPr>
              <a:buFont typeface="Wingdings" panose="05000000000000000000" pitchFamily="2" charset="2"/>
              <a:buChar char="Ø"/>
            </a:pPr>
            <a:r>
              <a:rPr lang="en-US" sz="2400" dirty="0">
                <a:solidFill>
                  <a:schemeClr val="tx1"/>
                </a:solidFill>
              </a:rPr>
              <a:t>
POSSIBLE SOLUTION:</a:t>
            </a:r>
          </a:p>
          <a:p>
            <a:pPr lvl="1">
              <a:buFont typeface="Wingdings" panose="05000000000000000000" pitchFamily="2" charset="2"/>
              <a:buChar char="Ø"/>
            </a:pPr>
            <a:r>
              <a:rPr lang="en-US" sz="2200" dirty="0">
                <a:solidFill>
                  <a:schemeClr val="tx1"/>
                </a:solidFill>
              </a:rPr>
              <a:t>Where possible, follow social distancing guidelines while staying open for business. </a:t>
            </a:r>
          </a:p>
          <a:p>
            <a:pPr lvl="1">
              <a:buFont typeface="Wingdings" panose="05000000000000000000" pitchFamily="2" charset="2"/>
              <a:buChar char="Ø"/>
            </a:pPr>
            <a:r>
              <a:rPr lang="en-US" sz="2200" dirty="0">
                <a:solidFill>
                  <a:schemeClr val="tx1"/>
                </a:solidFill>
              </a:rPr>
              <a:t>And where not possible, use alternative ways to connect with stakeholders, such as virtual concerts or live events broadcast online.</a:t>
            </a:r>
          </a:p>
        </p:txBody>
      </p:sp>
    </p:spTree>
    <p:extLst>
      <p:ext uri="{BB962C8B-B14F-4D97-AF65-F5344CB8AC3E}">
        <p14:creationId xmlns:p14="http://schemas.microsoft.com/office/powerpoint/2010/main" val="1659973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989C0-072C-8943-B8E9-AA7C88C7A44D}"/>
              </a:ext>
            </a:extLst>
          </p:cNvPr>
          <p:cNvSpPr>
            <a:spLocks noGrp="1"/>
          </p:cNvSpPr>
          <p:nvPr>
            <p:ph type="title"/>
          </p:nvPr>
        </p:nvSpPr>
        <p:spPr>
          <a:xfrm>
            <a:off x="0" y="0"/>
            <a:ext cx="8596668" cy="1320800"/>
          </a:xfrm>
        </p:spPr>
        <p:txBody>
          <a:bodyPr/>
          <a:lstStyle/>
          <a:p>
            <a:r>
              <a:rPr lang="en-US" u="sng" dirty="0"/>
              <a:t>2.Office Closings</a:t>
            </a:r>
          </a:p>
        </p:txBody>
      </p:sp>
      <p:sp>
        <p:nvSpPr>
          <p:cNvPr id="3" name="Content Placeholder 2">
            <a:extLst>
              <a:ext uri="{FF2B5EF4-FFF2-40B4-BE49-F238E27FC236}">
                <a16:creationId xmlns:a16="http://schemas.microsoft.com/office/drawing/2014/main" id="{8B55E1FA-1E7B-D748-8EA8-B251B91F197A}"/>
              </a:ext>
            </a:extLst>
          </p:cNvPr>
          <p:cNvSpPr>
            <a:spLocks noGrp="1"/>
          </p:cNvSpPr>
          <p:nvPr>
            <p:ph idx="1"/>
          </p:nvPr>
        </p:nvSpPr>
        <p:spPr>
          <a:xfrm>
            <a:off x="577126" y="1008194"/>
            <a:ext cx="8596668" cy="3880773"/>
          </a:xfrm>
        </p:spPr>
        <p:txBody>
          <a:bodyPr>
            <a:normAutofit fontScale="92500" lnSpcReduction="20000"/>
          </a:bodyPr>
          <a:lstStyle/>
          <a:p>
            <a:pPr>
              <a:buFont typeface="Wingdings" panose="05000000000000000000" pitchFamily="2" charset="2"/>
              <a:buChar char="Ø"/>
            </a:pPr>
            <a:r>
              <a:rPr lang="en-US" sz="2400" dirty="0"/>
              <a:t>Social distancing guidelines trigger office closings, requiring more employees to work remotely. This may increase cybersecurity risks. </a:t>
            </a:r>
          </a:p>
          <a:p>
            <a:pPr>
              <a:buFont typeface="Wingdings" panose="05000000000000000000" pitchFamily="2" charset="2"/>
              <a:buChar char="Ø"/>
            </a:pPr>
            <a:r>
              <a:rPr lang="en-US" sz="2400" dirty="0"/>
              <a:t>
Also Compensation and benefits may not be adequate in the wake of the crisis.</a:t>
            </a:r>
          </a:p>
          <a:p>
            <a:pPr>
              <a:buFont typeface="Wingdings" panose="05000000000000000000" pitchFamily="2" charset="2"/>
              <a:buChar char="Ø"/>
            </a:pPr>
            <a:r>
              <a:rPr lang="en-US" sz="2400" dirty="0"/>
              <a:t>
POSSIBLE SOLUTION:</a:t>
            </a:r>
          </a:p>
          <a:p>
            <a:pPr lvl="1">
              <a:buFont typeface="Wingdings" panose="05000000000000000000" pitchFamily="2" charset="2"/>
              <a:buChar char="Ø"/>
            </a:pPr>
            <a:r>
              <a:rPr lang="en-US" sz="2200" dirty="0"/>
              <a:t>Maintain productivity by providing supporting tools for virtual communication, collaboration and documentation for remote workers.</a:t>
            </a:r>
          </a:p>
        </p:txBody>
      </p:sp>
    </p:spTree>
    <p:extLst>
      <p:ext uri="{BB962C8B-B14F-4D97-AF65-F5344CB8AC3E}">
        <p14:creationId xmlns:p14="http://schemas.microsoft.com/office/powerpoint/2010/main" val="411205591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203</TotalTime>
  <Words>1392</Words>
  <Application>Microsoft Office PowerPoint</Application>
  <PresentationFormat>Widescreen</PresentationFormat>
  <Paragraphs>95</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Trebuchet MS</vt:lpstr>
      <vt:lpstr>Wingdings</vt:lpstr>
      <vt:lpstr>Wingdings 3</vt:lpstr>
      <vt:lpstr>Facet</vt:lpstr>
      <vt:lpstr>Effects of COVID-19 to the film industry</vt:lpstr>
      <vt:lpstr>Introduction</vt:lpstr>
      <vt:lpstr>Theoretical Market of the film industry</vt:lpstr>
      <vt:lpstr>History of the film industry in Kenya</vt:lpstr>
      <vt:lpstr>Capital needed to Start a Film Production Company</vt:lpstr>
      <vt:lpstr>How film Companies Make Money</vt:lpstr>
      <vt:lpstr>Effects of COVID-19 on The Film Industry</vt:lpstr>
      <vt:lpstr>1.Cancellation of live events.</vt:lpstr>
      <vt:lpstr>2.Office Closings</vt:lpstr>
      <vt:lpstr>3.Suspension of Movies and TV Productions</vt:lpstr>
      <vt:lpstr>4.Financial Reporting implications</vt:lpstr>
      <vt:lpstr>5.Budget cuts</vt:lpstr>
      <vt:lpstr>6. Fan energy lags</vt:lpstr>
      <vt:lpstr>7. Tax implications</vt:lpstr>
      <vt:lpstr>Conclusions</vt:lpstr>
      <vt:lpstr>Questions and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53</cp:revision>
  <dcterms:created xsi:type="dcterms:W3CDTF">2020-02-19T16:22:48Z</dcterms:created>
  <dcterms:modified xsi:type="dcterms:W3CDTF">2022-03-30T00:01:09Z</dcterms:modified>
</cp:coreProperties>
</file>