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58" r:id="rId4"/>
    <p:sldId id="287" r:id="rId5"/>
    <p:sldId id="288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90" r:id="rId16"/>
    <p:sldId id="273" r:id="rId17"/>
    <p:sldId id="289" r:id="rId18"/>
    <p:sldId id="291" r:id="rId19"/>
    <p:sldId id="294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486113"/>
    <a:srgbClr val="FFC000"/>
    <a:srgbClr val="052C34"/>
    <a:srgbClr val="084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75" d="100"/>
          <a:sy n="75" d="100"/>
        </p:scale>
        <p:origin x="90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6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52C34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/>
          <p:cNvSpPr/>
          <p:nvPr/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18"/>
          <p:cNvSpPr/>
          <p:nvPr/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rgbClr val="052C34">
              <a:alpha val="8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rgbClr val="052C3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3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7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1639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9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9568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06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47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4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52C34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4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12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38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2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6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5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3"/>
          <p:cNvSpPr/>
          <p:nvPr/>
        </p:nvSpPr>
        <p:spPr>
          <a:xfrm>
            <a:off x="9181476" y="-8468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/>
          <p:cNvSpPr/>
          <p:nvPr/>
        </p:nvSpPr>
        <p:spPr>
          <a:xfrm>
            <a:off x="10371665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8"/>
          <p:cNvSpPr/>
          <p:nvPr/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084450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DEF1B-B4B9-4258-9044-B025F3EAA999}" type="datetimeFigureOut">
              <a:rPr lang="en-US" smtClean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6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52C34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rgbClr val="052C3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2835-EF54-43E3-B71C-DF722C15A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8497" y="1701139"/>
            <a:ext cx="8124076" cy="1877068"/>
          </a:xfrm>
        </p:spPr>
        <p:txBody>
          <a:bodyPr/>
          <a:lstStyle/>
          <a:p>
            <a:pPr algn="l"/>
            <a:br>
              <a:rPr lang="en-ZA" sz="4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ZA" sz="4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ZA" sz="4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SUSTAINABILITY REPORTING IN THE RETAIL SECTOR OF SOUTH AFRICA</a:t>
            </a:r>
            <a:r>
              <a:rPr lang="en-US" sz="4000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17C95-9903-4188-8F64-626D1C4CB9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Miemie Struwig &amp; Laura Best</a:t>
            </a:r>
          </a:p>
          <a:p>
            <a:r>
              <a:rPr lang="en-US" sz="2800" dirty="0"/>
              <a:t>Nelson Mandela University South Africa</a:t>
            </a:r>
          </a:p>
          <a:p>
            <a:endParaRPr lang="en-US" sz="2800" dirty="0"/>
          </a:p>
          <a:p>
            <a:endParaRPr lang="en-US" sz="28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B8848C2-59F6-4E68-BA29-10277D305B91}"/>
              </a:ext>
            </a:extLst>
          </p:cNvPr>
          <p:cNvGrpSpPr>
            <a:grpSpLocks noChangeAspect="1"/>
          </p:cNvGrpSpPr>
          <p:nvPr/>
        </p:nvGrpSpPr>
        <p:grpSpPr>
          <a:xfrm>
            <a:off x="-20272" y="0"/>
            <a:ext cx="1257300" cy="1226820"/>
            <a:chOff x="3736278" y="3130586"/>
            <a:chExt cx="1842894" cy="185241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37BC240-7993-412A-91E6-CF44D7F66547}"/>
                </a:ext>
              </a:extLst>
            </p:cNvPr>
            <p:cNvGrpSpPr/>
            <p:nvPr/>
          </p:nvGrpSpPr>
          <p:grpSpPr>
            <a:xfrm>
              <a:off x="3736278" y="3130586"/>
              <a:ext cx="1842894" cy="1852413"/>
              <a:chOff x="907473" y="684700"/>
              <a:chExt cx="1842894" cy="1852413"/>
            </a:xfrm>
          </p:grpSpPr>
          <p:sp>
            <p:nvSpPr>
              <p:cNvPr id="7" name="Star: 4 Points 6">
                <a:extLst>
                  <a:ext uri="{FF2B5EF4-FFF2-40B4-BE49-F238E27FC236}">
                    <a16:creationId xmlns:a16="http://schemas.microsoft.com/office/drawing/2014/main" id="{3ED85B3E-F034-4B30-88E6-E8D6B97634A3}"/>
                  </a:ext>
                </a:extLst>
              </p:cNvPr>
              <p:cNvSpPr/>
              <p:nvPr/>
            </p:nvSpPr>
            <p:spPr>
              <a:xfrm rot="3473835">
                <a:off x="921567" y="705361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Star: 4 Points 7">
                <a:extLst>
                  <a:ext uri="{FF2B5EF4-FFF2-40B4-BE49-F238E27FC236}">
                    <a16:creationId xmlns:a16="http://schemas.microsoft.com/office/drawing/2014/main" id="{D0E1AF4B-A7A7-408F-BBF3-703D4169254D}"/>
                  </a:ext>
                </a:extLst>
              </p:cNvPr>
              <p:cNvSpPr/>
              <p:nvPr/>
            </p:nvSpPr>
            <p:spPr>
              <a:xfrm rot="6168132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Star: 4 Points 8">
                <a:extLst>
                  <a:ext uri="{FF2B5EF4-FFF2-40B4-BE49-F238E27FC236}">
                    <a16:creationId xmlns:a16="http://schemas.microsoft.com/office/drawing/2014/main" id="{607680E3-04D7-4DA3-B98D-C5C446491FED}"/>
                  </a:ext>
                </a:extLst>
              </p:cNvPr>
              <p:cNvSpPr/>
              <p:nvPr/>
            </p:nvSpPr>
            <p:spPr>
              <a:xfrm>
                <a:off x="907473" y="694458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Star: 4 Points 9">
                <a:extLst>
                  <a:ext uri="{FF2B5EF4-FFF2-40B4-BE49-F238E27FC236}">
                    <a16:creationId xmlns:a16="http://schemas.microsoft.com/office/drawing/2014/main" id="{B68F7462-56BC-4E1D-BA00-ED04C0580716}"/>
                  </a:ext>
                </a:extLst>
              </p:cNvPr>
              <p:cNvSpPr/>
              <p:nvPr/>
            </p:nvSpPr>
            <p:spPr>
              <a:xfrm rot="1649553">
                <a:off x="907473" y="694457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Star: 4 Points 10">
                <a:extLst>
                  <a:ext uri="{FF2B5EF4-FFF2-40B4-BE49-F238E27FC236}">
                    <a16:creationId xmlns:a16="http://schemas.microsoft.com/office/drawing/2014/main" id="{82262F71-FE68-41B1-8054-87E2DA38AA06}"/>
                  </a:ext>
                </a:extLst>
              </p:cNvPr>
              <p:cNvSpPr/>
              <p:nvPr/>
            </p:nvSpPr>
            <p:spPr>
              <a:xfrm rot="4197730">
                <a:off x="921567" y="694456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Star: 4 Points 11">
                <a:extLst>
                  <a:ext uri="{FF2B5EF4-FFF2-40B4-BE49-F238E27FC236}">
                    <a16:creationId xmlns:a16="http://schemas.microsoft.com/office/drawing/2014/main" id="{7D1C77C7-06D2-4850-AD66-4287C2C2149A}"/>
                  </a:ext>
                </a:extLst>
              </p:cNvPr>
              <p:cNvSpPr/>
              <p:nvPr/>
            </p:nvSpPr>
            <p:spPr>
              <a:xfrm rot="2751814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6C8D8F6A-FD18-4D13-9A51-D43182C1106A}"/>
                  </a:ext>
                </a:extLst>
              </p:cNvPr>
              <p:cNvSpPr/>
              <p:nvPr/>
            </p:nvSpPr>
            <p:spPr>
              <a:xfrm>
                <a:off x="1316182" y="1108363"/>
                <a:ext cx="1011381" cy="98367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Africa">
              <a:extLst>
                <a:ext uri="{FF2B5EF4-FFF2-40B4-BE49-F238E27FC236}">
                  <a16:creationId xmlns:a16="http://schemas.microsoft.com/office/drawing/2014/main" id="{0B053D53-7E78-4A99-B5C1-964F99946F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41968" y="3606972"/>
              <a:ext cx="914400" cy="914400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EDEE7B9-D6F6-4814-9EE5-87E9E28F0666}"/>
              </a:ext>
            </a:extLst>
          </p:cNvPr>
          <p:cNvSpPr txBox="1"/>
          <p:nvPr/>
        </p:nvSpPr>
        <p:spPr>
          <a:xfrm>
            <a:off x="1227413" y="180161"/>
            <a:ext cx="61279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4</a:t>
            </a:r>
            <a:r>
              <a:rPr lang="en-US" sz="2000" b="1" baseline="30000" dirty="0">
                <a:solidFill>
                  <a:srgbClr val="FFC000"/>
                </a:solidFill>
              </a:rPr>
              <a:t>th</a:t>
            </a:r>
            <a:r>
              <a:rPr lang="en-US" sz="2000" b="1" dirty="0">
                <a:solidFill>
                  <a:srgbClr val="FFC000"/>
                </a:solidFill>
              </a:rPr>
              <a:t> Current Business Issues 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in African Countries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2023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CD95CE5-9AA3-483C-A6BD-0C4E9782CD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0272" y="5860646"/>
            <a:ext cx="1614488" cy="61198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0651FE2-9273-4BCD-862E-6C55365B7D2F}"/>
              </a:ext>
            </a:extLst>
          </p:cNvPr>
          <p:cNvSpPr txBox="1"/>
          <p:nvPr/>
        </p:nvSpPr>
        <p:spPr>
          <a:xfrm>
            <a:off x="-1" y="6493173"/>
            <a:ext cx="8878529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52C34"/>
                </a:solidFill>
              </a:rPr>
              <a:t>April 27 – 28, 2023                 WWW.</a:t>
            </a:r>
            <a:r>
              <a:rPr lang="en-US" sz="1800" b="1" dirty="0">
                <a:solidFill>
                  <a:srgbClr val="052C34"/>
                </a:solidFill>
                <a:highlight>
                  <a:srgbClr val="FFC000"/>
                </a:highlight>
              </a:rPr>
              <a:t>CBIAC.NET</a:t>
            </a:r>
          </a:p>
        </p:txBody>
      </p:sp>
      <p:pic>
        <p:nvPicPr>
          <p:cNvPr id="14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65778D19-2F77-AB27-E36E-DF475CC52D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529" y="5709910"/>
            <a:ext cx="2708241" cy="76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7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Results: </a:t>
            </a:r>
            <a:r>
              <a:rPr lang="en-US" u="sng" dirty="0" err="1"/>
              <a:t>Bidcorp</a:t>
            </a:r>
            <a:endParaRPr lang="en-US" u="sn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C8952F8-181A-0E64-11D9-ADDBD33025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635149"/>
              </p:ext>
            </p:extLst>
          </p:nvPr>
        </p:nvGraphicFramePr>
        <p:xfrm>
          <a:off x="1292403" y="1555668"/>
          <a:ext cx="7067826" cy="4405746"/>
        </p:xfrm>
        <a:graphic>
          <a:graphicData uri="http://schemas.openxmlformats.org/drawingml/2006/table">
            <a:tbl>
              <a:tblPr firstRow="1" firstCol="1" bandRow="1"/>
              <a:tblGrid>
                <a:gridCol w="3774577">
                  <a:extLst>
                    <a:ext uri="{9D8B030D-6E8A-4147-A177-3AD203B41FA5}">
                      <a16:colId xmlns:a16="http://schemas.microsoft.com/office/drawing/2014/main" val="3130639244"/>
                    </a:ext>
                  </a:extLst>
                </a:gridCol>
                <a:gridCol w="3293249">
                  <a:extLst>
                    <a:ext uri="{9D8B030D-6E8A-4147-A177-3AD203B41FA5}">
                      <a16:colId xmlns:a16="http://schemas.microsoft.com/office/drawing/2014/main" val="3748258217"/>
                    </a:ext>
                  </a:extLst>
                </a:gridCol>
              </a:tblGrid>
              <a:tr h="407451">
                <a:tc>
                  <a:txBody>
                    <a:bodyPr/>
                    <a:lstStyle/>
                    <a:p>
                      <a:pPr marL="201930" indent="-20193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issues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209550" indent="-20955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Economic issues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523702"/>
                  </a:ext>
                </a:extLst>
              </a:tr>
              <a:tr h="156712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Having competitive salaries 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Acknowledging diversity 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Offering quality products/services 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Rewarding shareholders 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Procuring from local  Small Meduim Enterprises (SMEs)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327924"/>
                  </a:ext>
                </a:extLst>
              </a:tr>
              <a:tr h="407451">
                <a:tc>
                  <a:txBody>
                    <a:bodyPr/>
                    <a:lstStyle/>
                    <a:p>
                      <a:pPr marL="201930" indent="-20193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Environmental issues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209550" indent="-20955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Governance issues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885394"/>
                  </a:ext>
                </a:extLst>
              </a:tr>
              <a:tr h="202372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Reducing carbon footprint 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Following King IV (2016)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Having fair labour practices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Maintaining International Financial Reporting Standards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4994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F709D434-A8EB-0242-525A-9F149C329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18805" y="-102127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74699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Results: Spar Retailer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454D450-9A67-FD9A-FBF5-8FE55C905C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632440"/>
              </p:ext>
            </p:extLst>
          </p:nvPr>
        </p:nvGraphicFramePr>
        <p:xfrm>
          <a:off x="1566429" y="1383875"/>
          <a:ext cx="6532542" cy="4862513"/>
        </p:xfrm>
        <a:graphic>
          <a:graphicData uri="http://schemas.openxmlformats.org/drawingml/2006/table">
            <a:tbl>
              <a:tblPr firstRow="1" firstCol="1" bandRow="1"/>
              <a:tblGrid>
                <a:gridCol w="3266271">
                  <a:extLst>
                    <a:ext uri="{9D8B030D-6E8A-4147-A177-3AD203B41FA5}">
                      <a16:colId xmlns:a16="http://schemas.microsoft.com/office/drawing/2014/main" val="2503396503"/>
                    </a:ext>
                  </a:extLst>
                </a:gridCol>
                <a:gridCol w="3266271">
                  <a:extLst>
                    <a:ext uri="{9D8B030D-6E8A-4147-A177-3AD203B41FA5}">
                      <a16:colId xmlns:a16="http://schemas.microsoft.com/office/drawing/2014/main" val="3682376627"/>
                    </a:ext>
                  </a:extLst>
                </a:gridCol>
              </a:tblGrid>
              <a:tr h="209012"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issues</a:t>
                      </a:r>
                      <a:endParaRPr lang="en-Z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56" marR="58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168910" indent="-16891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Economic issues</a:t>
                      </a:r>
                      <a:endParaRPr lang="en-Z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56" marR="58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935299"/>
                  </a:ext>
                </a:extLst>
              </a:tr>
              <a:tr h="238273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Recognising local employment 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Accommodating all income levels 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Observing diversity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youth empowerment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Developing leaders 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Offering training initiatives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Developing Youth Enterprise Support initiatives 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U13 soccer players 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56" marR="58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Collaborating with small-scale farmers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local supply chains, fresh produce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Having a Commodity Selection Index programme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56" marR="58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51121"/>
                  </a:ext>
                </a:extLst>
              </a:tr>
              <a:tr h="209012"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Environmental issues</a:t>
                      </a:r>
                      <a:endParaRPr lang="en-Z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56" marR="58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168910" indent="-16891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Governance issues</a:t>
                      </a:r>
                      <a:endParaRPr lang="en-Z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56" marR="58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482890"/>
                  </a:ext>
                </a:extLst>
              </a:tr>
              <a:tr h="206175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Reducing waste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Promoting digital initiatives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56" marR="58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168910" indent="-16891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Supporting the following regulations:</a:t>
                      </a:r>
                      <a:endParaRPr lang="en-Z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68910" indent="-16891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King IV (2016)</a:t>
                      </a:r>
                      <a:endParaRPr lang="en-Z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B-BBEE</a:t>
                      </a:r>
                      <a:endParaRPr lang="en-ZA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GLOBAL REPORTING INITIATIVE (GRI)</a:t>
                      </a:r>
                      <a:endParaRPr lang="en-ZA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IIRC&lt;IR&gt; Framework</a:t>
                      </a:r>
                      <a:endParaRPr lang="en-ZA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South African Companies Act 71 of 2008</a:t>
                      </a:r>
                      <a:endParaRPr lang="en-ZA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56" marR="58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3025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967EE69-F4C8-610B-DF4A-349AA12AD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01933" y="-361369"/>
            <a:ext cx="1416080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28491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Results</a:t>
            </a:r>
            <a:r>
              <a:rPr lang="en-US" u="sng"/>
              <a:t>: Hammerson</a:t>
            </a:r>
            <a:endParaRPr lang="en-US" u="sn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C1A2FB7-334D-38CD-BF6D-287DCA0DE0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10637"/>
              </p:ext>
            </p:extLst>
          </p:nvPr>
        </p:nvGraphicFramePr>
        <p:xfrm>
          <a:off x="1458155" y="1440873"/>
          <a:ext cx="6890198" cy="4247136"/>
        </p:xfrm>
        <a:graphic>
          <a:graphicData uri="http://schemas.openxmlformats.org/drawingml/2006/table">
            <a:tbl>
              <a:tblPr firstRow="1" firstCol="1" bandRow="1"/>
              <a:tblGrid>
                <a:gridCol w="3445099">
                  <a:extLst>
                    <a:ext uri="{9D8B030D-6E8A-4147-A177-3AD203B41FA5}">
                      <a16:colId xmlns:a16="http://schemas.microsoft.com/office/drawing/2014/main" val="1267367376"/>
                    </a:ext>
                  </a:extLst>
                </a:gridCol>
                <a:gridCol w="3445099">
                  <a:extLst>
                    <a:ext uri="{9D8B030D-6E8A-4147-A177-3AD203B41FA5}">
                      <a16:colId xmlns:a16="http://schemas.microsoft.com/office/drawing/2014/main" val="41345159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71450" indent="-16002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issues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194310" indent="-21336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Economic issues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2944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Offering employment 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local engagement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homeless people 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project initiatives for local people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Allocating capital to the needy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communities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3458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indent="-16002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Environmental issues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194310" indent="-21336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Governance issues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1721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Decreasing carbon emission by 12% 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Conserving water 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Using solar PV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waste reuse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Concern for climate change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Using recyclable material </a:t>
                      </a:r>
                      <a:endParaRPr lang="en-ZA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194310" indent="-21336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Supporting the following regulations: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TCFD (Task Force for Climate- related Financial Disclosures framework)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FTSE4Good -</a:t>
                      </a:r>
                      <a:r>
                        <a:rPr lang="en-ZA" sz="1200" dirty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 collection of socially responsible, or ESG stock indexes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GRESB – Global benchmark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DJSI – sustainable index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EPRA 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32143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D1CEE32-9AA8-F028-5DF0-630A78A77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81298" y="-475905"/>
            <a:ext cx="1374677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21053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Results: </a:t>
            </a:r>
            <a:r>
              <a:rPr lang="en-US" u="sng" dirty="0" err="1"/>
              <a:t>Pick‘n</a:t>
            </a:r>
            <a:r>
              <a:rPr lang="en-US" u="sng" dirty="0"/>
              <a:t> Pay Stores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7F35090-FF07-C663-5EDF-D0685E8FD0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1938978"/>
              </p:ext>
            </p:extLst>
          </p:nvPr>
        </p:nvGraphicFramePr>
        <p:xfrm>
          <a:off x="1733797" y="1260951"/>
          <a:ext cx="6593826" cy="5022001"/>
        </p:xfrm>
        <a:graphic>
          <a:graphicData uri="http://schemas.openxmlformats.org/drawingml/2006/table">
            <a:tbl>
              <a:tblPr firstRow="1" firstCol="1" bandRow="1"/>
              <a:tblGrid>
                <a:gridCol w="3296913">
                  <a:extLst>
                    <a:ext uri="{9D8B030D-6E8A-4147-A177-3AD203B41FA5}">
                      <a16:colId xmlns:a16="http://schemas.microsoft.com/office/drawing/2014/main" val="609617989"/>
                    </a:ext>
                  </a:extLst>
                </a:gridCol>
                <a:gridCol w="3296913">
                  <a:extLst>
                    <a:ext uri="{9D8B030D-6E8A-4147-A177-3AD203B41FA5}">
                      <a16:colId xmlns:a16="http://schemas.microsoft.com/office/drawing/2014/main" val="2547981418"/>
                    </a:ext>
                  </a:extLst>
                </a:gridCol>
              </a:tblGrid>
              <a:tr h="179681">
                <a:tc>
                  <a:txBody>
                    <a:bodyPr/>
                    <a:lstStyle/>
                    <a:p>
                      <a:pPr marL="189230" indent="-18923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issues</a:t>
                      </a:r>
                      <a:endParaRPr lang="en-ZA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8" marR="50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204470" indent="-20447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Economic issues</a:t>
                      </a:r>
                      <a:endParaRPr lang="en-ZA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8" marR="50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422773"/>
                  </a:ext>
                </a:extLst>
              </a:tr>
              <a:tr h="278292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Promoting healthy living 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Advancing employee opportunity and diversity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Awarding bursaries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learnerships, internships and apprenticeships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creches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Pick ‘n Pay Club schools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Creating jobs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38" marR="50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Developing skills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Enterprise and Supplier Development Programmes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small black-owned businesses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black women businesses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local suppliers and service providers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Creating jobs from plastic recycling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SMMEs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CSI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38" marR="50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607808"/>
                  </a:ext>
                </a:extLst>
              </a:tr>
              <a:tr h="179681">
                <a:tc>
                  <a:txBody>
                    <a:bodyPr/>
                    <a:lstStyle/>
                    <a:p>
                      <a:pPr marL="189230" indent="-18923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Environmental issues</a:t>
                      </a:r>
                      <a:endParaRPr lang="en-ZA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8" marR="50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204470" indent="-20447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Governance issues</a:t>
                      </a:r>
                      <a:endParaRPr lang="en-ZA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38" marR="50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272056"/>
                  </a:ext>
                </a:extLst>
              </a:tr>
              <a:tr h="1720225">
                <a:tc>
                  <a:txBody>
                    <a:bodyPr/>
                    <a:lstStyle/>
                    <a:p>
                      <a:pPr marL="189230" indent="-18923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Supporting the following initiatives:</a:t>
                      </a:r>
                      <a:endParaRPr lang="en-ZA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Carbon Disclosure Project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WWF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Recycled plastic bags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Customer environmental awareness 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Recycling and reusing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From plastic waste to activist art</a:t>
                      </a:r>
                      <a:endParaRPr lang="en-ZA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38" marR="50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204470" indent="-20447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Supporting the following regulations:</a:t>
                      </a:r>
                      <a:endParaRPr lang="en-Z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UNSDG</a:t>
                      </a:r>
                      <a:endParaRPr lang="en-ZA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BBEE</a:t>
                      </a:r>
                      <a:endParaRPr lang="en-Z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Consumer Goods Council of South Africa</a:t>
                      </a:r>
                      <a:endParaRPr lang="en-ZA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38" marR="50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232221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AC20CBEF-43EF-29E4-6264-ADFFB0C71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470508" y="0"/>
            <a:ext cx="1866250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12801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Results: Shoprite Stores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0506831-75F9-F68E-98A7-9E777AB720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280421"/>
              </p:ext>
            </p:extLst>
          </p:nvPr>
        </p:nvGraphicFramePr>
        <p:xfrm>
          <a:off x="1294410" y="1298369"/>
          <a:ext cx="7475424" cy="5233164"/>
        </p:xfrm>
        <a:graphic>
          <a:graphicData uri="http://schemas.openxmlformats.org/drawingml/2006/table">
            <a:tbl>
              <a:tblPr firstRow="1" firstCol="1" bandRow="1"/>
              <a:tblGrid>
                <a:gridCol w="4055845">
                  <a:extLst>
                    <a:ext uri="{9D8B030D-6E8A-4147-A177-3AD203B41FA5}">
                      <a16:colId xmlns:a16="http://schemas.microsoft.com/office/drawing/2014/main" val="156684791"/>
                    </a:ext>
                  </a:extLst>
                </a:gridCol>
                <a:gridCol w="3419579">
                  <a:extLst>
                    <a:ext uri="{9D8B030D-6E8A-4147-A177-3AD203B41FA5}">
                      <a16:colId xmlns:a16="http://schemas.microsoft.com/office/drawing/2014/main" val="266624721"/>
                    </a:ext>
                  </a:extLst>
                </a:gridCol>
              </a:tblGrid>
              <a:tr h="61224">
                <a:tc>
                  <a:txBody>
                    <a:bodyPr/>
                    <a:lstStyle/>
                    <a:p>
                      <a:pPr marL="201930" indent="-20193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issues</a:t>
                      </a:r>
                      <a:endParaRPr lang="en-ZA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44" marR="419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186690" indent="-18669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Economic issues</a:t>
                      </a:r>
                      <a:endParaRPr lang="en-ZA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44" marR="419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554166"/>
                  </a:ext>
                </a:extLst>
              </a:tr>
              <a:tr h="291567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Ensuring health and safety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corporate citizenship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hire-to retire-models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Providing a mobile app for employees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Awarding bursaries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Chartered Accountant Training Programme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Ensuring food safety and hygiene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education and training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early childhood development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Donating food to registered charities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food forward South Africa supply chain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44" marR="419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Providing youth employment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Providing continued training and employment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SMEs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black-owned women suppliers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Providing inclusive market access for suppliers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Providing bank-training for unemployed people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CSI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44" marR="419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975823"/>
                  </a:ext>
                </a:extLst>
              </a:tr>
              <a:tr h="156225">
                <a:tc>
                  <a:txBody>
                    <a:bodyPr/>
                    <a:lstStyle/>
                    <a:p>
                      <a:pPr marL="201930" indent="-20193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Environmental issues </a:t>
                      </a:r>
                      <a:endParaRPr lang="en-ZA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44" marR="419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186690" indent="-18669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Governance issues</a:t>
                      </a:r>
                      <a:endParaRPr lang="en-ZA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44" marR="419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939831"/>
                  </a:ext>
                </a:extLst>
              </a:tr>
              <a:tr h="184580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Managing waste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sustainable packaging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Conserving water and energy efficiency 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Managing food losses and waste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CDP 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WWF-SASSI 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Conserving energy, and minimising greenhouse gas and emissions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44" marR="419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186690" indent="-18669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Supporting the following regulations:</a:t>
                      </a:r>
                      <a:endParaRPr lang="en-ZA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UNSDG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B-BBEE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King IV (2016)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UNGC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SASSI framework (voluntarily) by WWF</a:t>
                      </a:r>
                      <a:endParaRPr lang="en-ZA" sz="9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86690" indent="-18669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9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944" marR="419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50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673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>
                <a:solidFill>
                  <a:schemeClr val="accent1"/>
                </a:solidFill>
              </a:rPr>
              <a:t>Types of Issues Reported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480D30-8601-B02A-0B83-BD96990FB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9563" y="2160589"/>
            <a:ext cx="4064439" cy="3880773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Human resources/staff benefits: development &amp; support</a:t>
            </a:r>
          </a:p>
          <a:p>
            <a:pPr marL="0" indent="0"/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In-community contributions</a:t>
            </a:r>
          </a:p>
          <a:p>
            <a:pPr marL="0" indent="0"/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“Green” initiatives</a:t>
            </a:r>
          </a:p>
          <a:p>
            <a:pPr marL="0" indent="0"/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Regulatory reporting</a:t>
            </a:r>
          </a:p>
          <a:p>
            <a:pPr marL="0" indent="0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" name="Content Placeholder 19">
            <a:extLst>
              <a:ext uri="{FF2B5EF4-FFF2-40B4-BE49-F238E27FC236}">
                <a16:creationId xmlns:a16="http://schemas.microsoft.com/office/drawing/2014/main" id="{C606F239-11E2-2A1B-202A-18EA1EF34D0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l="15170" r="6164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64699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2B8E2E7-CC07-4576-B323-FBB580A9E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chemeClr val="accent1"/>
                </a:solidFill>
              </a:rPr>
              <a:t>Analysis of Results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CE745A-5B66-03DA-2EBC-3B62DB2912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09563" y="2160589"/>
            <a:ext cx="4064439" cy="388077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Mix of issues reported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Comparisons difficult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Indeterminable impact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Inability to pin to global commitments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Gender blind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Anything &amp; nothing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64F043A-D1CE-C0CC-BB9B-F065548A748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7274" b="2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0393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E2E7-CC07-4576-B323-FBB580A9E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Conclusions:</a:t>
            </a:r>
            <a:br>
              <a:rPr lang="en-US" u="sng" dirty="0"/>
            </a:br>
            <a:r>
              <a:rPr lang="en-US" dirty="0">
                <a:solidFill>
                  <a:schemeClr val="accent2"/>
                </a:solidFill>
              </a:rPr>
              <a:t>Strengthening Sustainability Reporting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A3478-7F23-4608-84E0-3DABE75CFFF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0" indent="0" algn="just">
              <a:lnSpc>
                <a:spcPct val="150000"/>
              </a:lnSpc>
              <a:buNone/>
              <a:tabLst>
                <a:tab pos="450215" algn="l"/>
              </a:tabLst>
            </a:pPr>
            <a:endParaRPr lang="en-ZA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en-ZA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en-US" sz="20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2DE9932-5520-80F3-AA48-B2DDB4821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1838477"/>
            <a:ext cx="4184034" cy="4202886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en-GB" sz="2000" b="1" dirty="0">
                <a:effectLst/>
                <a:latin typeface="+mj-lt"/>
                <a:ea typeface="Times New Roman" panose="02020603050405020304" pitchFamily="18" charset="0"/>
              </a:rPr>
              <a:t>Standardisation of</a:t>
            </a:r>
            <a:r>
              <a:rPr lang="en-US" sz="2000" b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GB" sz="2000" b="1" dirty="0">
                <a:effectLst/>
                <a:latin typeface="+mj-lt"/>
                <a:ea typeface="Times New Roman" panose="02020603050405020304" pitchFamily="18" charset="0"/>
              </a:rPr>
              <a:t>content</a:t>
            </a:r>
            <a:r>
              <a:rPr lang="en-US" sz="2000" b="1" dirty="0">
                <a:effectLst/>
                <a:latin typeface="+mj-lt"/>
                <a:ea typeface="Times New Roman" panose="02020603050405020304" pitchFamily="18" charset="0"/>
              </a:rPr>
              <a:t>: 4 pillars [study’s theoretical format]</a:t>
            </a:r>
            <a:endParaRPr lang="en-ZA" sz="2000" b="1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en-US" sz="2000" b="1" dirty="0">
                <a:latin typeface="+mj-lt"/>
                <a:ea typeface="Times New Roman" panose="02020603050405020304" pitchFamily="18" charset="0"/>
              </a:rPr>
              <a:t>Enabling l</a:t>
            </a:r>
            <a:r>
              <a:rPr lang="en-GB" sz="2000" b="1" dirty="0" err="1">
                <a:effectLst/>
                <a:latin typeface="+mj-lt"/>
                <a:ea typeface="Times New Roman" panose="02020603050405020304" pitchFamily="18" charset="0"/>
              </a:rPr>
              <a:t>egislation</a:t>
            </a:r>
            <a:r>
              <a:rPr lang="en-GB" sz="2000" b="1" dirty="0">
                <a:effectLst/>
                <a:latin typeface="+mj-lt"/>
                <a:ea typeface="Times New Roman" panose="02020603050405020304" pitchFamily="18" charset="0"/>
              </a:rPr>
              <a:t> and industry/sector frameworks</a:t>
            </a:r>
            <a:r>
              <a:rPr lang="en-US" sz="2000" b="1" dirty="0">
                <a:effectLst/>
                <a:latin typeface="+mj-lt"/>
                <a:ea typeface="Times New Roman" panose="02020603050405020304" pitchFamily="18" charset="0"/>
              </a:rPr>
              <a:t> for contents parameters</a:t>
            </a:r>
            <a:endParaRPr lang="en-ZA" sz="2000" b="1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en-US" sz="2000" b="1" dirty="0">
                <a:effectLst/>
                <a:latin typeface="+mj-lt"/>
                <a:ea typeface="Times New Roman" panose="02020603050405020304" pitchFamily="18" charset="0"/>
              </a:rPr>
              <a:t>C</a:t>
            </a:r>
            <a:r>
              <a:rPr lang="en-GB" sz="2000" b="1" dirty="0" err="1">
                <a:effectLst/>
                <a:latin typeface="+mj-lt"/>
                <a:ea typeface="Times New Roman" panose="02020603050405020304" pitchFamily="18" charset="0"/>
              </a:rPr>
              <a:t>omprehensive</a:t>
            </a:r>
            <a:r>
              <a:rPr lang="en-GB" sz="2000" b="1" dirty="0"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000" b="1" dirty="0">
                <a:effectLst/>
                <a:latin typeface="+mj-lt"/>
                <a:ea typeface="Times New Roman" panose="02020603050405020304" pitchFamily="18" charset="0"/>
              </a:rPr>
              <a:t>all-inclusive report</a:t>
            </a:r>
            <a:r>
              <a:rPr lang="en-US" sz="2000" b="1" dirty="0">
                <a:latin typeface="+mj-lt"/>
                <a:ea typeface="Times New Roman" panose="02020603050405020304" pitchFamily="18" charset="0"/>
              </a:rPr>
              <a:t>: </a:t>
            </a:r>
            <a:r>
              <a:rPr lang="en-US" sz="2000" b="1" dirty="0">
                <a:effectLst/>
                <a:latin typeface="+mj-lt"/>
                <a:ea typeface="Times New Roman" panose="02020603050405020304" pitchFamily="18" charset="0"/>
              </a:rPr>
              <a:t>stand-alone reader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en-US" sz="2000" b="1" dirty="0">
                <a:latin typeface="+mj-lt"/>
                <a:ea typeface="Times New Roman" panose="02020603050405020304" pitchFamily="18" charset="0"/>
              </a:rPr>
              <a:t>Accessibility</a:t>
            </a:r>
            <a:endParaRPr lang="en-US" sz="2000" b="1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1CD3F13-D17B-D528-5DF0-82CFE193A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476" y="2044094"/>
            <a:ext cx="3725333" cy="3880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571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E2E7-CC07-4576-B323-FBB580A9E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/>
              <a:t>Conclusions</a:t>
            </a:r>
            <a:br>
              <a:rPr lang="en-US" u="sng"/>
            </a:br>
            <a:r>
              <a:rPr lang="en-US" b="1">
                <a:solidFill>
                  <a:schemeClr val="accent1"/>
                </a:solidFill>
              </a:rPr>
              <a:t>Strengthening Sustainability Reporting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A3478-7F23-4608-84E0-3DABE75CFFF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en-US" sz="2000">
                <a:latin typeface="+mj-lt"/>
                <a:ea typeface="Times New Roman" panose="02020603050405020304" pitchFamily="18" charset="0"/>
              </a:rPr>
              <a:t>Equality of reporting to </a:t>
            </a:r>
            <a:r>
              <a:rPr lang="en-GB" sz="2000">
                <a:effectLst/>
                <a:latin typeface="+mj-lt"/>
                <a:ea typeface="Times New Roman" panose="02020603050405020304" pitchFamily="18" charset="0"/>
              </a:rPr>
              <a:t>all stakeholders </a:t>
            </a:r>
            <a:r>
              <a:rPr lang="en-US" sz="2000">
                <a:effectLst/>
                <a:latin typeface="+mj-lt"/>
                <a:ea typeface="Times New Roman" panose="02020603050405020304" pitchFamily="18" charset="0"/>
              </a:rPr>
              <a:t>– de-linked from </a:t>
            </a:r>
            <a:r>
              <a:rPr lang="en-GB" sz="2000">
                <a:effectLst/>
                <a:latin typeface="+mj-lt"/>
                <a:ea typeface="Times New Roman" panose="02020603050405020304" pitchFamily="18" charset="0"/>
              </a:rPr>
              <a:t>economic value </a:t>
            </a:r>
            <a:r>
              <a:rPr lang="en-US" sz="2000">
                <a:effectLst/>
                <a:latin typeface="+mj-lt"/>
                <a:ea typeface="Times New Roman" panose="02020603050405020304" pitchFamily="18" charset="0"/>
              </a:rPr>
              <a:t>contribution of </a:t>
            </a:r>
            <a:r>
              <a:rPr lang="en-GB" sz="2000">
                <a:effectLst/>
                <a:latin typeface="+mj-lt"/>
                <a:ea typeface="Times New Roman" panose="02020603050405020304" pitchFamily="18" charset="0"/>
              </a:rPr>
              <a:t>stakeholder </a:t>
            </a:r>
            <a:r>
              <a:rPr lang="en-US" sz="2000">
                <a:effectLst/>
                <a:latin typeface="+mj-lt"/>
                <a:ea typeface="Times New Roman" panose="02020603050405020304" pitchFamily="18" charset="0"/>
              </a:rPr>
              <a:t>to company</a:t>
            </a:r>
          </a:p>
          <a:p>
            <a:pPr marL="0" lvl="0" indent="0">
              <a:lnSpc>
                <a:spcPct val="150000"/>
              </a:lnSpc>
              <a:buNone/>
              <a:tabLst>
                <a:tab pos="450215" algn="l"/>
              </a:tabLst>
            </a:pPr>
            <a:endParaRPr lang="en-US" sz="200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en-US" sz="2000">
                <a:effectLst/>
                <a:latin typeface="+mj-lt"/>
                <a:ea typeface="Times New Roman" panose="02020603050405020304" pitchFamily="18" charset="0"/>
              </a:rPr>
              <a:t>Consider realities of small &amp; medium businesses – over-burdening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en-ZA">
              <a:effectLst/>
              <a:latin typeface="+mj-lt"/>
              <a:ea typeface="Times New Roman" panose="02020603050405020304" pitchFamily="18" charset="0"/>
            </a:endParaRPr>
          </a:p>
          <a:p>
            <a:endParaRPr lang="en-US" sz="200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5AEE80B-F16E-2D21-75B6-4E4F6C27C64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70714" y="2249714"/>
            <a:ext cx="4293810" cy="353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641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E2E7-CC07-4576-B323-FBB580A9E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/>
              <a:t>Conclusions</a:t>
            </a:r>
            <a:br>
              <a:rPr lang="en-US" u="sng"/>
            </a:br>
            <a:r>
              <a:rPr lang="en-US" b="1">
                <a:solidFill>
                  <a:schemeClr val="accent1"/>
                </a:solidFill>
              </a:rPr>
              <a:t>Strengthening Sustainability Reporting</a:t>
            </a:r>
            <a:endParaRPr lang="en-US" u="sng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41AAD54-ED0F-3897-3308-7AE1D2445FB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lvl="0" indent="0" algn="ctr">
              <a:lnSpc>
                <a:spcPct val="150000"/>
              </a:lnSpc>
              <a:buNone/>
              <a:tabLst>
                <a:tab pos="450215" algn="l"/>
              </a:tabLst>
            </a:pPr>
            <a:r>
              <a:rPr lang="en-US" sz="2400" dirty="0">
                <a:latin typeface="+mj-lt"/>
                <a:ea typeface="Times New Roman" panose="02020603050405020304" pitchFamily="18" charset="0"/>
              </a:rPr>
              <a:t>Encourage sustainability accountability and harness business commitment: </a:t>
            </a:r>
          </a:p>
          <a:p>
            <a:pPr marL="0" lvl="0" indent="0" algn="ctr">
              <a:lnSpc>
                <a:spcPct val="150000"/>
              </a:lnSpc>
              <a:buNone/>
              <a:tabLst>
                <a:tab pos="450215" algn="l"/>
              </a:tabLst>
            </a:pPr>
            <a:r>
              <a:rPr lang="en-US" sz="2400" dirty="0">
                <a:latin typeface="+mj-lt"/>
                <a:ea typeface="Times New Roman" panose="02020603050405020304" pitchFamily="18" charset="0"/>
              </a:rPr>
              <a:t> Regulatory authority/dedicated rapporteur: stand-alone? integrated functionality?</a:t>
            </a:r>
            <a:endParaRPr lang="en-ZA" sz="24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3625A1DD-0AA8-3007-C9C8-C0BE643E853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92095" y="1930400"/>
            <a:ext cx="4094237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82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accent2"/>
                </a:solidFill>
              </a:rPr>
              <a:t>Window on South African Landscape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480D30-8601-B02A-0B83-BD96990FB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493" y="2196875"/>
            <a:ext cx="4184034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SUSTAINABILITY REPORTING</a:t>
            </a:r>
          </a:p>
          <a:p>
            <a:r>
              <a:rPr lang="en-US" sz="2400" dirty="0">
                <a:solidFill>
                  <a:srgbClr val="0070C0"/>
                </a:solidFill>
              </a:rPr>
              <a:t>Emerging corporate interest</a:t>
            </a:r>
          </a:p>
          <a:p>
            <a:r>
              <a:rPr lang="en-US" sz="2400" dirty="0">
                <a:solidFill>
                  <a:srgbClr val="0070C0"/>
                </a:solidFill>
              </a:rPr>
              <a:t>Initial “own initiative” attempts</a:t>
            </a:r>
          </a:p>
          <a:p>
            <a:r>
              <a:rPr lang="en-US" sz="2400" dirty="0">
                <a:solidFill>
                  <a:srgbClr val="0070C0"/>
                </a:solidFill>
              </a:rPr>
              <a:t>Absence of guidelines</a:t>
            </a:r>
          </a:p>
          <a:p>
            <a:r>
              <a:rPr lang="en-US" sz="2400" dirty="0">
                <a:solidFill>
                  <a:srgbClr val="0070C0"/>
                </a:solidFill>
              </a:rPr>
              <a:t>Impetus?</a:t>
            </a:r>
            <a:endParaRPr lang="en-US" sz="2000" dirty="0">
              <a:solidFill>
                <a:srgbClr val="0070C0"/>
              </a:solidFill>
            </a:endParaRPr>
          </a:p>
          <a:p>
            <a:endParaRPr lang="en-US" sz="24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87C99024-555A-101B-D1B1-C8BD4400268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82525" y="2080381"/>
            <a:ext cx="3707190" cy="407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1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3C431-2788-4046-9749-BE2DDFCFC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Looking to </a:t>
            </a:r>
            <a:r>
              <a:rPr lang="en-US" b="1">
                <a:solidFill>
                  <a:schemeClr val="accent1"/>
                </a:solidFill>
              </a:rPr>
              <a:t>the future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CB3FFE-77A2-4B18-98CD-ADA5C7879C9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GB" sz="2000" dirty="0">
                <a:effectLst/>
                <a:latin typeface="+mj-lt"/>
                <a:ea typeface="Times New Roman" panose="02020603050405020304" pitchFamily="18" charset="0"/>
              </a:rPr>
              <a:t>Sustainability embedded within the global socio-political agenda</a:t>
            </a:r>
            <a:r>
              <a:rPr lang="en-US" sz="2000" dirty="0">
                <a:latin typeface="+mj-lt"/>
                <a:ea typeface="Times New Roman" panose="02020603050405020304" pitchFamily="18" charset="0"/>
              </a:rPr>
              <a:t>, and will remain so</a:t>
            </a:r>
            <a:endParaRPr lang="en-GB" sz="2000" dirty="0">
              <a:effectLst/>
              <a:latin typeface="+mj-lt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+mj-lt"/>
                <a:ea typeface="Times New Roman" panose="02020603050405020304" pitchFamily="18" charset="0"/>
              </a:rPr>
              <a:t>Sustainability </a:t>
            </a:r>
            <a:r>
              <a:rPr lang="en-US" sz="2000" dirty="0">
                <a:latin typeface="+mj-lt"/>
                <a:ea typeface="Times New Roman" panose="02020603050405020304" pitchFamily="18" charset="0"/>
              </a:rPr>
              <a:t>reports: </a:t>
            </a:r>
            <a:r>
              <a:rPr lang="en-GB" sz="2000" dirty="0">
                <a:effectLst/>
                <a:latin typeface="+mj-lt"/>
                <a:ea typeface="Times New Roman" panose="02020603050405020304" pitchFamily="18" charset="0"/>
              </a:rPr>
              <a:t>vital tool to demonstrate to consumers, communities, financiers and stakeholders across the board, that </a:t>
            </a:r>
            <a:r>
              <a:rPr lang="en-US" sz="2000" dirty="0">
                <a:latin typeface="+mj-lt"/>
                <a:ea typeface="Times New Roman" panose="02020603050405020304" pitchFamily="18" charset="0"/>
              </a:rPr>
              <a:t>business</a:t>
            </a:r>
            <a:r>
              <a:rPr lang="en-GB" sz="2000" dirty="0">
                <a:effectLst/>
                <a:latin typeface="+mj-lt"/>
                <a:ea typeface="Times New Roman" panose="02020603050405020304" pitchFamily="18" charset="0"/>
              </a:rPr>
              <a:t> is </a:t>
            </a:r>
            <a:r>
              <a:rPr lang="en-US" sz="2000" dirty="0">
                <a:latin typeface="+mj-lt"/>
                <a:ea typeface="Times New Roman" panose="02020603050405020304" pitchFamily="18" charset="0"/>
              </a:rPr>
              <a:t>future-focused</a:t>
            </a:r>
          </a:p>
          <a:p>
            <a:pPr marL="0" indent="0">
              <a:buNone/>
            </a:pPr>
            <a:endParaRPr lang="en-US" sz="2000" dirty="0">
              <a:latin typeface="+mj-lt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000" b="1" dirty="0">
                <a:solidFill>
                  <a:schemeClr val="accent1"/>
                </a:solidFill>
                <a:latin typeface="+mj-lt"/>
                <a:ea typeface="Times New Roman" panose="02020603050405020304" pitchFamily="18" charset="0"/>
              </a:rPr>
              <a:t>Sustainability reports ingredient of business sustainability </a:t>
            </a:r>
            <a:endParaRPr lang="en-US" sz="2000" b="1" dirty="0">
              <a:solidFill>
                <a:schemeClr val="accent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ZA" sz="2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BB3F35-66E8-DCEE-D618-42A6D41834C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B35144-99D9-C7AD-5F16-517DFFEA77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8348" y="2231572"/>
            <a:ext cx="4165654" cy="4165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599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9173" y="523083"/>
            <a:ext cx="37372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 b="1">
                <a:solidFill>
                  <a:schemeClr val="accent1"/>
                </a:solidFill>
              </a:rPr>
              <a:t>Why Sustainability Reporting?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60965A-D850-C3EB-D188-B8F1E363BF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09563" y="2160589"/>
            <a:ext cx="4064439" cy="388077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Global commitments 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SDGs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Stakeholder interest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Shareholder imperative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Consumer choice – bottom-line rationale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Competitive edge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Heightened consciousness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5B4B868C-4D7F-0C0A-81BE-2FCA2E13284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t="7198" r="1" b="1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72786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23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1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What Is A Sustainability Report?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2A26FA94-AAF4-C011-AC80-64FD9566A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754" y="2160590"/>
            <a:ext cx="3973943" cy="3440110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</a:rPr>
              <a:t>Public reports by companies to provide internal and external stakeholders with an overview of the corporate position on commitments:</a:t>
            </a:r>
          </a:p>
          <a:p>
            <a:pPr marL="0" indent="0" algn="ctr"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</a:rPr>
              <a:t>Economic 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</a:rPr>
              <a:t>Social 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</a:rPr>
              <a:t>Governance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</a:rPr>
              <a:t> Environmental</a:t>
            </a:r>
          </a:p>
          <a:p>
            <a:pPr marL="0" indent="0" algn="ctr">
              <a:buNone/>
            </a:pP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53D651EC-E5D4-76FC-A476-AC0A65EBEC6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096001" y="1344768"/>
            <a:ext cx="5143500" cy="4155948"/>
          </a:xfrm>
          <a:prstGeom prst="rect">
            <a:avLst/>
          </a:prstGeom>
        </p:spPr>
      </p:pic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64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12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8" name="Straight Connector 13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300" b="1">
                <a:solidFill>
                  <a:schemeClr val="accent1"/>
                </a:solidFill>
              </a:rPr>
              <a:t>Sustainability Report Intentions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8FCB7-AA5D-6ADF-2EA5-20BD196847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09563" y="2160589"/>
            <a:ext cx="4064439" cy="3880773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Future accountability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Fairer world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Social inclusion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Sustainable development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Better outcomes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Consumer confidence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 viability 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“Right thing to do”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711FE77-7885-DAFE-2EB0-2DE240823E6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10842" r="5799" b="-1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40" name="Isosceles Triangle 24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74573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Research Theoretical framework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BF00C58-E2A9-D281-94BE-98A9647B3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94993" y="-519500"/>
            <a:ext cx="126096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Proposed theoretical framework of the study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3B3C578E-9FF2-73C4-E151-4D8917B7FF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878765"/>
              </p:ext>
            </p:extLst>
          </p:nvPr>
        </p:nvGraphicFramePr>
        <p:xfrm>
          <a:off x="677862" y="1581150"/>
          <a:ext cx="9018587" cy="4803394"/>
        </p:xfrm>
        <a:graphic>
          <a:graphicData uri="http://schemas.openxmlformats.org/drawingml/2006/table">
            <a:tbl>
              <a:tblPr firstRow="1" firstCol="1" bandRow="1"/>
              <a:tblGrid>
                <a:gridCol w="1906529">
                  <a:extLst>
                    <a:ext uri="{9D8B030D-6E8A-4147-A177-3AD203B41FA5}">
                      <a16:colId xmlns:a16="http://schemas.microsoft.com/office/drawing/2014/main" val="1040741824"/>
                    </a:ext>
                  </a:extLst>
                </a:gridCol>
                <a:gridCol w="2182499">
                  <a:extLst>
                    <a:ext uri="{9D8B030D-6E8A-4147-A177-3AD203B41FA5}">
                      <a16:colId xmlns:a16="http://schemas.microsoft.com/office/drawing/2014/main" val="583020715"/>
                    </a:ext>
                  </a:extLst>
                </a:gridCol>
                <a:gridCol w="2517989">
                  <a:extLst>
                    <a:ext uri="{9D8B030D-6E8A-4147-A177-3AD203B41FA5}">
                      <a16:colId xmlns:a16="http://schemas.microsoft.com/office/drawing/2014/main" val="3684111310"/>
                    </a:ext>
                  </a:extLst>
                </a:gridCol>
                <a:gridCol w="2411570">
                  <a:extLst>
                    <a:ext uri="{9D8B030D-6E8A-4147-A177-3AD203B41FA5}">
                      <a16:colId xmlns:a16="http://schemas.microsoft.com/office/drawing/2014/main" val="3419079572"/>
                    </a:ext>
                  </a:extLst>
                </a:gridCol>
              </a:tblGrid>
              <a:tr h="778079">
                <a:tc>
                  <a:txBody>
                    <a:bodyPr/>
                    <a:lstStyle/>
                    <a:p>
                      <a:pPr marL="67945" algn="l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24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issues</a:t>
                      </a:r>
                      <a:endParaRPr lang="en-ZA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67945" algn="l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24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Economic issues</a:t>
                      </a:r>
                      <a:endParaRPr lang="en-ZA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67945" algn="l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24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Environmental issues</a:t>
                      </a:r>
                      <a:endParaRPr lang="en-ZA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24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Governance issues</a:t>
                      </a:r>
                      <a:endParaRPr lang="en-ZA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228698"/>
                  </a:ext>
                </a:extLst>
              </a:tr>
              <a:tr h="3393871">
                <a:tc>
                  <a:txBody>
                    <a:bodyPr/>
                    <a:lstStyle/>
                    <a:p>
                      <a:pPr marL="53340" marR="73660" algn="l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24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Issues that promote the well-being of humans</a:t>
                      </a:r>
                      <a:endParaRPr lang="en-ZA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82550" algn="l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2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Issues </a:t>
                      </a:r>
                      <a:r>
                        <a:rPr lang="en-ZA" sz="2400" spc="-1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 </a:t>
                      </a:r>
                      <a:r>
                        <a:rPr lang="en-ZA" sz="2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promote economic freedom and empowerment of all the</a:t>
                      </a:r>
                      <a:r>
                        <a:rPr lang="en-ZA" sz="2400" spc="-1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ZA" sz="2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stakeholders</a:t>
                      </a:r>
                      <a:endParaRPr lang="en-ZA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92075" algn="l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2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Issues that promote awareness, protection and maintenance of the environment for sustainability</a:t>
                      </a:r>
                      <a:endParaRPr lang="en-ZA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94615" marR="50165" algn="l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2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Issues that are planned to enhance and promote good governance</a:t>
                      </a:r>
                      <a:endParaRPr lang="en-ZA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557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251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Research Design and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674"/>
            <a:ext cx="10992152" cy="4862944"/>
          </a:xfrm>
        </p:spPr>
        <p:txBody>
          <a:bodyPr>
            <a:noAutofit/>
          </a:bodyPr>
          <a:lstStyle/>
          <a:p>
            <a:r>
              <a:rPr lang="en-US" sz="2400" dirty="0"/>
              <a:t>Data Collection</a:t>
            </a:r>
          </a:p>
          <a:p>
            <a:endParaRPr lang="en-US" sz="2400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E93F3337-1D51-E8A8-C474-5B41888A22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745674"/>
            <a:ext cx="7990416" cy="5388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8232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Sampling and Data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674"/>
            <a:ext cx="10992152" cy="4862944"/>
          </a:xfrm>
        </p:spPr>
        <p:txBody>
          <a:bodyPr>
            <a:noAutofit/>
          </a:bodyPr>
          <a:lstStyle/>
          <a:p>
            <a:r>
              <a:rPr lang="en-US" sz="2400" dirty="0"/>
              <a:t>Systematic sample of 6 retailers from the </a:t>
            </a:r>
            <a:r>
              <a:rPr lang="en-ZA" sz="2400" dirty="0">
                <a:effectLst/>
                <a:latin typeface="+mj-lt"/>
                <a:ea typeface="Calibri" panose="020F0502020204030204" pitchFamily="34" charset="0"/>
              </a:rPr>
              <a:t>FTSE/JSE Responsible </a:t>
            </a:r>
            <a:endParaRPr lang="en-US" sz="2400" dirty="0">
              <a:effectLst/>
              <a:latin typeface="+mj-lt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  <a:ea typeface="Calibri" panose="020F0502020204030204" pitchFamily="34" charset="0"/>
              </a:rPr>
              <a:t>		</a:t>
            </a:r>
            <a:r>
              <a:rPr lang="en-ZA" sz="2400" dirty="0">
                <a:effectLst/>
                <a:latin typeface="+mj-lt"/>
                <a:ea typeface="Calibri" panose="020F0502020204030204" pitchFamily="34" charset="0"/>
              </a:rPr>
              <a:t>Investment Index</a:t>
            </a:r>
            <a:endParaRPr lang="en-US" sz="2400" dirty="0">
              <a:effectLst/>
              <a:latin typeface="+mj-lt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ZA" sz="2400" dirty="0"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en-ZA" sz="2400" dirty="0">
                <a:latin typeface="+mj-lt"/>
                <a:ea typeface="Calibri" panose="020F0502020204030204" pitchFamily="34" charset="0"/>
              </a:rPr>
              <a:t>Content </a:t>
            </a:r>
            <a:r>
              <a:rPr lang="en-US" sz="2400" dirty="0">
                <a:latin typeface="+mj-lt"/>
                <a:ea typeface="Calibri" panose="020F0502020204030204" pitchFamily="34" charset="0"/>
              </a:rPr>
              <a:t>Ana</a:t>
            </a:r>
            <a:r>
              <a:rPr lang="en-ZA" sz="2400" dirty="0">
                <a:latin typeface="+mj-lt"/>
                <a:ea typeface="Calibri" panose="020F0502020204030204" pitchFamily="34" charset="0"/>
              </a:rPr>
              <a:t>lysis </a:t>
            </a:r>
            <a:r>
              <a:rPr lang="en-US" sz="2400" dirty="0">
                <a:latin typeface="+mj-lt"/>
                <a:ea typeface="Calibri" panose="020F0502020204030204" pitchFamily="34" charset="0"/>
              </a:rPr>
              <a:t>Framework:</a:t>
            </a:r>
            <a:endParaRPr lang="en-ZA" sz="2400" dirty="0">
              <a:effectLst/>
              <a:latin typeface="+mj-lt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+mj-lt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B681CB0-4F75-AD43-319D-FFCC4CD75C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195234"/>
              </p:ext>
            </p:extLst>
          </p:nvPr>
        </p:nvGraphicFramePr>
        <p:xfrm>
          <a:off x="677335" y="3773714"/>
          <a:ext cx="9567756" cy="1735667"/>
        </p:xfrm>
        <a:graphic>
          <a:graphicData uri="http://schemas.openxmlformats.org/drawingml/2006/table">
            <a:tbl>
              <a:tblPr firstRow="1" firstCol="1" bandRow="1"/>
              <a:tblGrid>
                <a:gridCol w="3304703">
                  <a:extLst>
                    <a:ext uri="{9D8B030D-6E8A-4147-A177-3AD203B41FA5}">
                      <a16:colId xmlns:a16="http://schemas.microsoft.com/office/drawing/2014/main" val="3031011570"/>
                    </a:ext>
                  </a:extLst>
                </a:gridCol>
                <a:gridCol w="3008103">
                  <a:extLst>
                    <a:ext uri="{9D8B030D-6E8A-4147-A177-3AD203B41FA5}">
                      <a16:colId xmlns:a16="http://schemas.microsoft.com/office/drawing/2014/main" val="1099374721"/>
                    </a:ext>
                  </a:extLst>
                </a:gridCol>
                <a:gridCol w="3254950">
                  <a:extLst>
                    <a:ext uri="{9D8B030D-6E8A-4147-A177-3AD203B41FA5}">
                      <a16:colId xmlns:a16="http://schemas.microsoft.com/office/drawing/2014/main" val="2901707371"/>
                    </a:ext>
                  </a:extLst>
                </a:gridCol>
              </a:tblGrid>
              <a:tr h="2764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Section A: Biographical information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167005" indent="-167005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Section B: Format of reporting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200660" indent="-20066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Section C: Theoretical framework</a:t>
                      </a:r>
                      <a:endParaRPr lang="en-Z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286879"/>
                  </a:ext>
                </a:extLst>
              </a:tr>
              <a:tr h="14592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Introductory background of companies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Types of reports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Reporting guidelines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Listing requirements 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Social issues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Economic issues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Environmental issues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Governance issues</a:t>
                      </a:r>
                      <a:endParaRPr lang="en-ZA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354207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ACA3EA19-2084-3083-4EA5-7F6292A64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118" y="4352212"/>
            <a:ext cx="13569783" cy="615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59973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Results: Clicks Stores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AF62832-5CBA-432E-3373-FE5E4CAE88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982720"/>
              </p:ext>
            </p:extLst>
          </p:nvPr>
        </p:nvGraphicFramePr>
        <p:xfrm>
          <a:off x="562639" y="1383471"/>
          <a:ext cx="8826057" cy="5474529"/>
        </p:xfrm>
        <a:graphic>
          <a:graphicData uri="http://schemas.openxmlformats.org/drawingml/2006/table">
            <a:tbl>
              <a:tblPr firstRow="1" firstCol="1" bandRow="1"/>
              <a:tblGrid>
                <a:gridCol w="4574553">
                  <a:extLst>
                    <a:ext uri="{9D8B030D-6E8A-4147-A177-3AD203B41FA5}">
                      <a16:colId xmlns:a16="http://schemas.microsoft.com/office/drawing/2014/main" val="964168964"/>
                    </a:ext>
                  </a:extLst>
                </a:gridCol>
                <a:gridCol w="4251504">
                  <a:extLst>
                    <a:ext uri="{9D8B030D-6E8A-4147-A177-3AD203B41FA5}">
                      <a16:colId xmlns:a16="http://schemas.microsoft.com/office/drawing/2014/main" val="517878209"/>
                    </a:ext>
                  </a:extLst>
                </a:gridCol>
              </a:tblGrid>
              <a:tr h="194901">
                <a:tc>
                  <a:txBody>
                    <a:bodyPr/>
                    <a:lstStyle/>
                    <a:p>
                      <a:pPr marL="201930" indent="-20193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issues</a:t>
                      </a:r>
                      <a:endParaRPr lang="en-Z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224790" indent="-22479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Economic issues </a:t>
                      </a:r>
                      <a:endParaRPr lang="en-Z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695697"/>
                  </a:ext>
                </a:extLst>
              </a:tr>
              <a:tr h="332200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Empowering and motivating passionate people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Building a trusted and accessible health-care network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Providing over-the-counter medicine (OTC)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Developing an online store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Providing education and awareness among employees and customers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Awarding bursaries and internships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Ensuring salaries remain competitive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employee empowerment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Promoting gender equity (female 64% male 36%)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Having a wellness programme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Having an employee share ownership programme (ESOP)</a:t>
                      </a:r>
                      <a:endParaRPr lang="en-ZA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Providing shares and dividends</a:t>
                      </a:r>
                      <a:endParaRPr lang="en-ZA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Having long-term incentives</a:t>
                      </a:r>
                      <a:endParaRPr lang="en-ZA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708241"/>
                  </a:ext>
                </a:extLst>
              </a:tr>
              <a:tr h="194901">
                <a:tc>
                  <a:txBody>
                    <a:bodyPr/>
                    <a:lstStyle/>
                    <a:p>
                      <a:pPr marL="201930" indent="-20193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Environmental issues</a:t>
                      </a:r>
                      <a:endParaRPr lang="en-Z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224790" indent="-22479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Governance issues</a:t>
                      </a:r>
                      <a:endParaRPr lang="en-Z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982838"/>
                  </a:ext>
                </a:extLst>
              </a:tr>
              <a:tr h="174460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WWF for Nature (World Wide Fund)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CDP (Carbon Disclosure Project)</a:t>
                      </a:r>
                      <a:endParaRPr lang="en-ZA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Regulating pharmaceutical products</a:t>
                      </a:r>
                      <a:endParaRPr lang="en-ZA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Supporting government policies for health legislation and regulations</a:t>
                      </a:r>
                      <a:endParaRPr lang="en-ZA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Implementing accountable, transparency, ethical and fair management</a:t>
                      </a:r>
                      <a:endParaRPr lang="en-ZA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Integration between financial and non-financial reporting</a:t>
                      </a:r>
                      <a:endParaRPr lang="en-ZA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32682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154B088-9A5B-329A-61F4-52F657CD3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684051" y="316320"/>
            <a:ext cx="2832058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998197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522</TotalTime>
  <Words>1043</Words>
  <Application>Microsoft Office PowerPoint</Application>
  <PresentationFormat>Widescreen</PresentationFormat>
  <Paragraphs>253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Symbol</vt:lpstr>
      <vt:lpstr>Trebuchet MS</vt:lpstr>
      <vt:lpstr>Wingdings 3</vt:lpstr>
      <vt:lpstr>Facet</vt:lpstr>
      <vt:lpstr>  SUSTAINABILITY REPORTING IN THE RETAIL SECTOR OF SOUTH AFRICA </vt:lpstr>
      <vt:lpstr>Window on South African Landscape</vt:lpstr>
      <vt:lpstr>Why Sustainability Reporting?</vt:lpstr>
      <vt:lpstr>What Is A Sustainability Report?</vt:lpstr>
      <vt:lpstr>Sustainability Report Intentions</vt:lpstr>
      <vt:lpstr>Research Theoretical framework</vt:lpstr>
      <vt:lpstr>Research Design and Methods</vt:lpstr>
      <vt:lpstr>Sampling and Data analysis</vt:lpstr>
      <vt:lpstr>Results: Clicks Stores</vt:lpstr>
      <vt:lpstr>Results: Bidcorp</vt:lpstr>
      <vt:lpstr>Results: Spar Retailer</vt:lpstr>
      <vt:lpstr>Results: Hammerson</vt:lpstr>
      <vt:lpstr>Results: Pick‘n Pay Stores</vt:lpstr>
      <vt:lpstr>Results: Shoprite Stores</vt:lpstr>
      <vt:lpstr>Types of Issues Reported</vt:lpstr>
      <vt:lpstr>Analysis of Results</vt:lpstr>
      <vt:lpstr>Conclusions: Strengthening Sustainability Reporting</vt:lpstr>
      <vt:lpstr>Conclusions Strengthening Sustainability Reporting</vt:lpstr>
      <vt:lpstr>Conclusions Strengthening Sustainability Reporting</vt:lpstr>
      <vt:lpstr>Looking to the future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Shani Carter</dc:creator>
  <cp:lastModifiedBy>Shani Carter</cp:lastModifiedBy>
  <cp:revision>36</cp:revision>
  <dcterms:created xsi:type="dcterms:W3CDTF">2020-02-19T16:22:48Z</dcterms:created>
  <dcterms:modified xsi:type="dcterms:W3CDTF">2023-04-30T23:51:16Z</dcterms:modified>
</cp:coreProperties>
</file>