
<file path=[Content_Types].xml><?xml version="1.0" encoding="utf-8"?>
<Types xmlns="http://schemas.openxmlformats.org/package/2006/content-types">
  <Default Extension="gif" ContentType="image/gif"/>
  <Default Extension="jfif" ContentType="image/jpeg"/>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4.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5.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7.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8.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notesSlides/notesSlide9.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0.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1.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684" r:id="rId4"/>
    <p:sldId id="686" r:id="rId5"/>
    <p:sldId id="687" r:id="rId6"/>
    <p:sldId id="692" r:id="rId7"/>
    <p:sldId id="276" r:id="rId8"/>
    <p:sldId id="278" r:id="rId9"/>
    <p:sldId id="689" r:id="rId10"/>
    <p:sldId id="690" r:id="rId11"/>
    <p:sldId id="279" r:id="rId12"/>
    <p:sldId id="273" r:id="rId13"/>
    <p:sldId id="69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486113"/>
    <a:srgbClr val="FFC000"/>
    <a:srgbClr val="052C34"/>
    <a:srgbClr val="0844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47" autoAdjust="0"/>
    <p:restoredTop sz="66908" autoAdjust="0"/>
  </p:normalViewPr>
  <p:slideViewPr>
    <p:cSldViewPr snapToGrid="0">
      <p:cViewPr varScale="1">
        <p:scale>
          <a:sx n="52" d="100"/>
          <a:sy n="52" d="100"/>
        </p:scale>
        <p:origin x="1560" y="48"/>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E6708A-5ACC-4D94-B4EB-B36415BCEC96}" type="datetimeFigureOut">
              <a:rPr lang="fr-FR" smtClean="0"/>
              <a:t>05/05/2023</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C44813-EE95-48F4-A699-D29187552F94}" type="slidenum">
              <a:rPr lang="fr-FR" smtClean="0"/>
              <a:t>‹#›</a:t>
            </a:fld>
            <a:endParaRPr lang="fr-FR"/>
          </a:p>
        </p:txBody>
      </p:sp>
    </p:spTree>
    <p:extLst>
      <p:ext uri="{BB962C8B-B14F-4D97-AF65-F5344CB8AC3E}">
        <p14:creationId xmlns:p14="http://schemas.microsoft.com/office/powerpoint/2010/main" val="175694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b="1" dirty="0"/>
          </a:p>
        </p:txBody>
      </p:sp>
      <p:sp>
        <p:nvSpPr>
          <p:cNvPr id="4" name="Slide Number Placeholder 3"/>
          <p:cNvSpPr>
            <a:spLocks noGrp="1"/>
          </p:cNvSpPr>
          <p:nvPr>
            <p:ph type="sldNum" sz="quarter" idx="5"/>
          </p:nvPr>
        </p:nvSpPr>
        <p:spPr/>
        <p:txBody>
          <a:bodyPr/>
          <a:lstStyle/>
          <a:p>
            <a:fld id="{AEC44813-EE95-48F4-A699-D29187552F94}" type="slidenum">
              <a:rPr lang="fr-FR" smtClean="0"/>
              <a:t>1</a:t>
            </a:fld>
            <a:endParaRPr lang="fr-FR"/>
          </a:p>
        </p:txBody>
      </p:sp>
    </p:spTree>
    <p:extLst>
      <p:ext uri="{BB962C8B-B14F-4D97-AF65-F5344CB8AC3E}">
        <p14:creationId xmlns:p14="http://schemas.microsoft.com/office/powerpoint/2010/main" val="3488263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10</a:t>
            </a:fld>
            <a:endParaRPr lang="fr-FR"/>
          </a:p>
        </p:txBody>
      </p:sp>
    </p:spTree>
    <p:extLst>
      <p:ext uri="{BB962C8B-B14F-4D97-AF65-F5344CB8AC3E}">
        <p14:creationId xmlns:p14="http://schemas.microsoft.com/office/powerpoint/2010/main" val="2490633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11</a:t>
            </a:fld>
            <a:endParaRPr lang="fr-FR"/>
          </a:p>
        </p:txBody>
      </p:sp>
    </p:spTree>
    <p:extLst>
      <p:ext uri="{BB962C8B-B14F-4D97-AF65-F5344CB8AC3E}">
        <p14:creationId xmlns:p14="http://schemas.microsoft.com/office/powerpoint/2010/main" val="1105731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13</a:t>
            </a:fld>
            <a:endParaRPr lang="fr-FR"/>
          </a:p>
        </p:txBody>
      </p:sp>
    </p:spTree>
    <p:extLst>
      <p:ext uri="{BB962C8B-B14F-4D97-AF65-F5344CB8AC3E}">
        <p14:creationId xmlns:p14="http://schemas.microsoft.com/office/powerpoint/2010/main" val="3939504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2</a:t>
            </a:fld>
            <a:endParaRPr lang="fr-FR"/>
          </a:p>
        </p:txBody>
      </p:sp>
    </p:spTree>
    <p:extLst>
      <p:ext uri="{BB962C8B-B14F-4D97-AF65-F5344CB8AC3E}">
        <p14:creationId xmlns:p14="http://schemas.microsoft.com/office/powerpoint/2010/main" val="2609221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BB4C848-BA68-4923-9115-4541FB8772AD}" type="slidenum">
              <a:rPr lang="fr-FR" smtClean="0"/>
              <a:t>3</a:t>
            </a:fld>
            <a:endParaRPr lang="fr-FR"/>
          </a:p>
        </p:txBody>
      </p:sp>
    </p:spTree>
    <p:extLst>
      <p:ext uri="{BB962C8B-B14F-4D97-AF65-F5344CB8AC3E}">
        <p14:creationId xmlns:p14="http://schemas.microsoft.com/office/powerpoint/2010/main" val="956265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BB4C848-BA68-4923-9115-4541FB8772AD}" type="slidenum">
              <a:rPr lang="fr-FR" smtClean="0"/>
              <a:t>4</a:t>
            </a:fld>
            <a:endParaRPr lang="fr-FR"/>
          </a:p>
        </p:txBody>
      </p:sp>
    </p:spTree>
    <p:extLst>
      <p:ext uri="{BB962C8B-B14F-4D97-AF65-F5344CB8AC3E}">
        <p14:creationId xmlns:p14="http://schemas.microsoft.com/office/powerpoint/2010/main" val="3567973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5</a:t>
            </a:fld>
            <a:endParaRPr lang="fr-FR"/>
          </a:p>
        </p:txBody>
      </p:sp>
    </p:spTree>
    <p:extLst>
      <p:ext uri="{BB962C8B-B14F-4D97-AF65-F5344CB8AC3E}">
        <p14:creationId xmlns:p14="http://schemas.microsoft.com/office/powerpoint/2010/main" val="2800262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6</a:t>
            </a:fld>
            <a:endParaRPr lang="fr-FR"/>
          </a:p>
        </p:txBody>
      </p:sp>
    </p:spTree>
    <p:extLst>
      <p:ext uri="{BB962C8B-B14F-4D97-AF65-F5344CB8AC3E}">
        <p14:creationId xmlns:p14="http://schemas.microsoft.com/office/powerpoint/2010/main" val="317846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7</a:t>
            </a:fld>
            <a:endParaRPr lang="fr-FR"/>
          </a:p>
        </p:txBody>
      </p:sp>
    </p:spTree>
    <p:extLst>
      <p:ext uri="{BB962C8B-B14F-4D97-AF65-F5344CB8AC3E}">
        <p14:creationId xmlns:p14="http://schemas.microsoft.com/office/powerpoint/2010/main" val="3468679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44813-EE95-48F4-A699-D29187552F94}" type="slidenum">
              <a:rPr lang="fr-FR" smtClean="0"/>
              <a:t>8</a:t>
            </a:fld>
            <a:endParaRPr lang="fr-FR"/>
          </a:p>
        </p:txBody>
      </p:sp>
    </p:spTree>
    <p:extLst>
      <p:ext uri="{BB962C8B-B14F-4D97-AF65-F5344CB8AC3E}">
        <p14:creationId xmlns:p14="http://schemas.microsoft.com/office/powerpoint/2010/main" val="3081161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AEC44813-EE95-48F4-A699-D29187552F94}" type="slidenum">
              <a:rPr lang="fr-FR" smtClean="0"/>
              <a:t>9</a:t>
            </a:fld>
            <a:endParaRPr lang="fr-FR"/>
          </a:p>
        </p:txBody>
      </p:sp>
    </p:spTree>
    <p:extLst>
      <p:ext uri="{BB962C8B-B14F-4D97-AF65-F5344CB8AC3E}">
        <p14:creationId xmlns:p14="http://schemas.microsoft.com/office/powerpoint/2010/main" val="1854335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514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61317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1639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47559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9568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29600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168547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0473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38964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8750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70812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49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43738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87752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9296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5773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t>5/5/2023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t>‹#›</a:t>
            </a:fld>
            <a:endParaRPr lang="en-US" dirty="0"/>
          </a:p>
        </p:txBody>
      </p:sp>
    </p:spTree>
    <p:extLst>
      <p:ext uri="{BB962C8B-B14F-4D97-AF65-F5344CB8AC3E}">
        <p14:creationId xmlns:p14="http://schemas.microsoft.com/office/powerpoint/2010/main" val="3831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4.gif"/><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2.svg"/><Relationship Id="rId5" Type="http://schemas.openxmlformats.org/officeDocument/2006/relationships/tags" Target="../tags/tag5.xml"/><Relationship Id="rId10" Type="http://schemas.openxmlformats.org/officeDocument/2006/relationships/image" Target="../media/image1.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8.jpg"/><Relationship Id="rId3" Type="http://schemas.openxmlformats.org/officeDocument/2006/relationships/tags" Target="../tags/tag56.xml"/><Relationship Id="rId7" Type="http://schemas.openxmlformats.org/officeDocument/2006/relationships/image" Target="../media/image17.jp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notesSlide" Target="../notesSlides/notesSlide10.xml"/><Relationship Id="rId5" Type="http://schemas.openxmlformats.org/officeDocument/2006/relationships/slideLayout" Target="../slideLayouts/slideLayout2.xml"/><Relationship Id="rId10" Type="http://schemas.openxmlformats.org/officeDocument/2006/relationships/image" Target="../media/image20.jpg"/><Relationship Id="rId4" Type="http://schemas.openxmlformats.org/officeDocument/2006/relationships/tags" Target="../tags/tag57.xml"/><Relationship Id="rId9" Type="http://schemas.openxmlformats.org/officeDocument/2006/relationships/image" Target="../media/image19.jpg"/></Relationships>
</file>

<file path=ppt/slides/_rels/slide11.xml.rels><?xml version="1.0" encoding="UTF-8" standalone="yes"?>
<Relationships xmlns="http://schemas.openxmlformats.org/package/2006/relationships"><Relationship Id="rId3" Type="http://schemas.openxmlformats.org/officeDocument/2006/relationships/tags" Target="../tags/tag60.xml"/><Relationship Id="rId7" Type="http://schemas.openxmlformats.org/officeDocument/2006/relationships/image" Target="../media/image22.svg"/><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image" Target="../media/image21.png"/><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2.xml"/><Relationship Id="rId1" Type="http://schemas.openxmlformats.org/officeDocument/2006/relationships/tags" Target="../tags/tag6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4.xml"/><Relationship Id="rId1" Type="http://schemas.openxmlformats.org/officeDocument/2006/relationships/tags" Target="../tags/tag63.xml"/><Relationship Id="rId4"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notesSlide" Target="../notesSlides/notesSlide3.xml"/><Relationship Id="rId18" Type="http://schemas.openxmlformats.org/officeDocument/2006/relationships/image" Target="../media/image9.svg"/><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slideLayout" Target="../slideLayouts/slideLayout7.xml"/><Relationship Id="rId17" Type="http://schemas.openxmlformats.org/officeDocument/2006/relationships/image" Target="../media/image8.png"/><Relationship Id="rId2" Type="http://schemas.openxmlformats.org/officeDocument/2006/relationships/tags" Target="../tags/tag13.xml"/><Relationship Id="rId16" Type="http://schemas.openxmlformats.org/officeDocument/2006/relationships/image" Target="../media/image7.jfif"/><Relationship Id="rId20" Type="http://schemas.openxmlformats.org/officeDocument/2006/relationships/image" Target="../media/image11.svg"/><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tags" Target="../tags/tag22.xml"/><Relationship Id="rId5" Type="http://schemas.openxmlformats.org/officeDocument/2006/relationships/tags" Target="../tags/tag16.xml"/><Relationship Id="rId15" Type="http://schemas.openxmlformats.org/officeDocument/2006/relationships/image" Target="../media/image6.png"/><Relationship Id="rId10" Type="http://schemas.openxmlformats.org/officeDocument/2006/relationships/tags" Target="../tags/tag21.xml"/><Relationship Id="rId19" Type="http://schemas.openxmlformats.org/officeDocument/2006/relationships/image" Target="../media/image10.png"/><Relationship Id="rId4" Type="http://schemas.openxmlformats.org/officeDocument/2006/relationships/tags" Target="../tags/tag15.xml"/><Relationship Id="rId9" Type="http://schemas.openxmlformats.org/officeDocument/2006/relationships/tags" Target="../tags/tag20.xml"/><Relationship Id="rId1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notesSlide" Target="../notesSlides/notesSlide4.xml"/><Relationship Id="rId3" Type="http://schemas.openxmlformats.org/officeDocument/2006/relationships/tags" Target="../tags/tag25.xml"/><Relationship Id="rId7" Type="http://schemas.openxmlformats.org/officeDocument/2006/relationships/tags" Target="../tags/tag29.xml"/><Relationship Id="rId12" Type="http://schemas.openxmlformats.org/officeDocument/2006/relationships/slideLayout" Target="../slideLayouts/slideLayout7.xml"/><Relationship Id="rId17" Type="http://schemas.openxmlformats.org/officeDocument/2006/relationships/image" Target="../media/image15.png"/><Relationship Id="rId2" Type="http://schemas.openxmlformats.org/officeDocument/2006/relationships/tags" Target="../tags/tag24.xml"/><Relationship Id="rId16" Type="http://schemas.openxmlformats.org/officeDocument/2006/relationships/image" Target="../media/image14.png"/><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tags" Target="../tags/tag33.xml"/><Relationship Id="rId5" Type="http://schemas.openxmlformats.org/officeDocument/2006/relationships/tags" Target="../tags/tag27.xml"/><Relationship Id="rId15" Type="http://schemas.openxmlformats.org/officeDocument/2006/relationships/image" Target="../media/image13.png"/><Relationship Id="rId10" Type="http://schemas.openxmlformats.org/officeDocument/2006/relationships/tags" Target="../tags/tag32.xml"/><Relationship Id="rId4" Type="http://schemas.openxmlformats.org/officeDocument/2006/relationships/tags" Target="../tags/tag26.xml"/><Relationship Id="rId9" Type="http://schemas.openxmlformats.org/officeDocument/2006/relationships/tags" Target="../tags/tag31.xml"/><Relationship Id="rId14" Type="http://schemas.openxmlformats.org/officeDocument/2006/relationships/image" Target="../media/image12.jfif"/></Relationships>
</file>

<file path=ppt/slides/_rels/slide5.xml.rels><?xml version="1.0" encoding="UTF-8" standalone="yes"?>
<Relationships xmlns="http://schemas.openxmlformats.org/package/2006/relationships"><Relationship Id="rId8" Type="http://schemas.openxmlformats.org/officeDocument/2006/relationships/tags" Target="../tags/tag41.xml"/><Relationship Id="rId3" Type="http://schemas.openxmlformats.org/officeDocument/2006/relationships/tags" Target="../tags/tag36.xml"/><Relationship Id="rId7" Type="http://schemas.openxmlformats.org/officeDocument/2006/relationships/tags" Target="../tags/tag40.xml"/><Relationship Id="rId12" Type="http://schemas.openxmlformats.org/officeDocument/2006/relationships/notesSlide" Target="../notesSlides/notesSlide5.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slideLayout" Target="../slideLayouts/slideLayout2.xml"/><Relationship Id="rId5" Type="http://schemas.openxmlformats.org/officeDocument/2006/relationships/tags" Target="../tags/tag38.xml"/><Relationship Id="rId10" Type="http://schemas.openxmlformats.org/officeDocument/2006/relationships/tags" Target="../tags/tag43.xml"/><Relationship Id="rId4" Type="http://schemas.openxmlformats.org/officeDocument/2006/relationships/tags" Target="../tags/tag37.xml"/><Relationship Id="rId9" Type="http://schemas.openxmlformats.org/officeDocument/2006/relationships/tags" Target="../tags/tag4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4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tags" Target="../tags/tag50.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16.jp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custDataLst>
              <p:tags r:id="rId1"/>
            </p:custDataLst>
          </p:nvPr>
        </p:nvSpPr>
        <p:spPr>
          <a:xfrm>
            <a:off x="545910" y="1195824"/>
            <a:ext cx="9676263" cy="1829334"/>
          </a:xfrm>
        </p:spPr>
        <p:txBody>
          <a:bodyPr/>
          <a:lstStyle/>
          <a:p>
            <a:pPr algn="l"/>
            <a:r>
              <a:rPr lang="fr-FR" sz="4000" dirty="0"/>
              <a:t>Le cluster industriel : quelle contribution à la résilience des entreprises adhérentes ?</a:t>
            </a:r>
            <a:endParaRPr lang="en-US" sz="4000" dirty="0"/>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custDataLst>
              <p:tags r:id="rId2"/>
            </p:custDataLst>
          </p:nvPr>
        </p:nvSpPr>
        <p:spPr/>
        <p:txBody>
          <a:bodyPr>
            <a:normAutofit fontScale="70000" lnSpcReduction="20000"/>
          </a:bodyPr>
          <a:lstStyle/>
          <a:p>
            <a:r>
              <a:rPr lang="en-US" sz="2800" dirty="0"/>
              <a:t>AIT ABDERRAHMAN </a:t>
            </a:r>
            <a:r>
              <a:rPr lang="en-US" sz="2800" dirty="0" err="1"/>
              <a:t>Hafida</a:t>
            </a:r>
            <a:endParaRPr lang="en-US" sz="2800" dirty="0"/>
          </a:p>
          <a:p>
            <a:r>
              <a:rPr lang="en-US" sz="2800" dirty="0"/>
              <a:t>BINKKOUR Mohamed </a:t>
            </a:r>
          </a:p>
          <a:p>
            <a:r>
              <a:rPr lang="en-US" sz="2800" dirty="0"/>
              <a:t>FSJES AGADIR</a:t>
            </a: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custDataLst>
              <p:tags r:id="rId3"/>
            </p:custDataLst>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custDataLst>
              <p:tags r:id="rId4"/>
            </p:custDataLst>
          </p:nvPr>
        </p:nvSpPr>
        <p:spPr>
          <a:xfrm>
            <a:off x="1227413" y="180161"/>
            <a:ext cx="6127954"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custDataLst>
              <p:tags r:id="rId5"/>
            </p:custDataLst>
          </p:nvPr>
        </p:nvPicPr>
        <p:blipFill>
          <a:blip r:embed="rId12"/>
          <a:stretch>
            <a:fillRect/>
          </a:stretch>
        </p:blipFill>
        <p:spPr>
          <a:xfrm>
            <a:off x="-20272" y="5860646"/>
            <a:ext cx="1614488" cy="611981"/>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custDataLst>
              <p:tags r:id="rId6"/>
            </p:custDataLst>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custDataLst>
              <p:tags r:id="rId7"/>
            </p:custDataLst>
          </p:nvPr>
        </p:nvPicPr>
        <p:blipFill>
          <a:blip r:embed="rId13">
            <a:extLst>
              <a:ext uri="{28A0092B-C50C-407E-A947-70E740481C1C}">
                <a14:useLocalDpi xmlns:a14="http://schemas.microsoft.com/office/drawing/2010/main" val="0"/>
              </a:ext>
            </a:extLst>
          </a:blip>
          <a:stretch>
            <a:fillRect/>
          </a:stretch>
        </p:blipFill>
        <p:spPr>
          <a:xfrm>
            <a:off x="1982529" y="5709910"/>
            <a:ext cx="2708241" cy="762717"/>
          </a:xfrm>
          <a:prstGeom prst="rect">
            <a:avLst/>
          </a:prstGeom>
        </p:spPr>
      </p:pic>
    </p:spTree>
    <p:extLst>
      <p:ext uri="{BB962C8B-B14F-4D97-AF65-F5344CB8AC3E}">
        <p14:creationId xmlns:p14="http://schemas.microsoft.com/office/powerpoint/2010/main" val="49887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4585AA3-99E1-46D5-B14D-BD36B89DB602}"/>
              </a:ext>
            </a:extLst>
          </p:cNvPr>
          <p:cNvPicPr>
            <a:picLocks noGrp="1" noChangeAspect="1"/>
          </p:cNvPicPr>
          <p:nvPr>
            <p:ph idx="1"/>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0" y="66675"/>
            <a:ext cx="6530603" cy="3518353"/>
          </a:xfrm>
        </p:spPr>
      </p:pic>
      <p:pic>
        <p:nvPicPr>
          <p:cNvPr id="9" name="Picture 8">
            <a:extLst>
              <a:ext uri="{FF2B5EF4-FFF2-40B4-BE49-F238E27FC236}">
                <a16:creationId xmlns:a16="http://schemas.microsoft.com/office/drawing/2014/main" id="{96D5C6DE-8444-49D7-B79E-DC33CDE6951D}"/>
              </a:ext>
            </a:extLst>
          </p:cNvPr>
          <p:cNvPicPr>
            <a:picLocks noChangeAspect="1"/>
          </p:cNvPicPr>
          <p:nvPr>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6226629" y="3722589"/>
            <a:ext cx="5965371" cy="3135411"/>
          </a:xfrm>
          <a:prstGeom prst="rect">
            <a:avLst/>
          </a:prstGeom>
        </p:spPr>
      </p:pic>
      <p:pic>
        <p:nvPicPr>
          <p:cNvPr id="11" name="Picture 10">
            <a:extLst>
              <a:ext uri="{FF2B5EF4-FFF2-40B4-BE49-F238E27FC236}">
                <a16:creationId xmlns:a16="http://schemas.microsoft.com/office/drawing/2014/main" id="{FF36EB68-F1D3-4CFB-83F8-4B992765F076}"/>
              </a:ext>
            </a:extLst>
          </p:cNvPr>
          <p:cNvPicPr>
            <a:picLocks noChangeAspect="1"/>
          </p:cNvPicPr>
          <p:nvPr>
            <p:custDataLst>
              <p:tags r:id="rId3"/>
            </p:custDataLst>
          </p:nvPr>
        </p:nvPicPr>
        <p:blipFill>
          <a:blip r:embed="rId9">
            <a:extLst>
              <a:ext uri="{28A0092B-C50C-407E-A947-70E740481C1C}">
                <a14:useLocalDpi xmlns:a14="http://schemas.microsoft.com/office/drawing/2010/main" val="0"/>
              </a:ext>
            </a:extLst>
          </a:blip>
          <a:stretch>
            <a:fillRect/>
          </a:stretch>
        </p:blipFill>
        <p:spPr>
          <a:xfrm>
            <a:off x="6453274" y="0"/>
            <a:ext cx="5738726" cy="3585028"/>
          </a:xfrm>
          <a:prstGeom prst="rect">
            <a:avLst/>
          </a:prstGeom>
        </p:spPr>
      </p:pic>
      <p:pic>
        <p:nvPicPr>
          <p:cNvPr id="13" name="Picture 12">
            <a:extLst>
              <a:ext uri="{FF2B5EF4-FFF2-40B4-BE49-F238E27FC236}">
                <a16:creationId xmlns:a16="http://schemas.microsoft.com/office/drawing/2014/main" id="{1ED36D7F-ECD8-4C29-80D6-096C5E2FF373}"/>
              </a:ext>
            </a:extLst>
          </p:cNvPr>
          <p:cNvPicPr>
            <a:picLocks noChangeAspect="1"/>
          </p:cNvPicPr>
          <p:nvPr>
            <p:custDataLst>
              <p:tags r:id="rId4"/>
            </p:custDataLst>
          </p:nvPr>
        </p:nvPicPr>
        <p:blipFill>
          <a:blip r:embed="rId10">
            <a:extLst>
              <a:ext uri="{28A0092B-C50C-407E-A947-70E740481C1C}">
                <a14:useLocalDpi xmlns:a14="http://schemas.microsoft.com/office/drawing/2010/main" val="0"/>
              </a:ext>
            </a:extLst>
          </a:blip>
          <a:stretch>
            <a:fillRect/>
          </a:stretch>
        </p:blipFill>
        <p:spPr>
          <a:xfrm>
            <a:off x="130628" y="3722589"/>
            <a:ext cx="6096001" cy="3135411"/>
          </a:xfrm>
          <a:prstGeom prst="rect">
            <a:avLst/>
          </a:prstGeom>
        </p:spPr>
      </p:pic>
    </p:spTree>
    <p:extLst>
      <p:ext uri="{BB962C8B-B14F-4D97-AF65-F5344CB8AC3E}">
        <p14:creationId xmlns:p14="http://schemas.microsoft.com/office/powerpoint/2010/main" val="3005177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custDataLst>
              <p:tags r:id="rId1"/>
            </p:custDataLst>
          </p:nvPr>
        </p:nvSpPr>
        <p:spPr>
          <a:xfrm>
            <a:off x="677334" y="241300"/>
            <a:ext cx="8596668" cy="831273"/>
          </a:xfrm>
        </p:spPr>
        <p:txBody>
          <a:bodyPr>
            <a:normAutofit fontScale="90000"/>
          </a:bodyPr>
          <a:lstStyle/>
          <a:p>
            <a:r>
              <a:rPr lang="en-US" b="1" u="sng" dirty="0" err="1"/>
              <a:t>Résultats</a:t>
            </a:r>
            <a:r>
              <a:rPr lang="en-US" b="1" u="sng" dirty="0"/>
              <a:t> et discussion </a:t>
            </a:r>
            <a:br>
              <a:rPr lang="en-US" b="1" u="sng" dirty="0"/>
            </a:br>
            <a:br>
              <a:rPr lang="en-US" b="1" u="sng" dirty="0"/>
            </a:br>
            <a:r>
              <a:rPr lang="en-US" b="1" u="sng" dirty="0"/>
              <a:t> </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custDataLst>
              <p:tags r:id="rId2"/>
            </p:custDataLst>
          </p:nvPr>
        </p:nvSpPr>
        <p:spPr>
          <a:xfrm>
            <a:off x="717550" y="1390074"/>
            <a:ext cx="9144000" cy="4528126"/>
          </a:xfrm>
        </p:spPr>
        <p:txBody>
          <a:bodyPr>
            <a:noAutofit/>
          </a:bodyPr>
          <a:lstStyle/>
          <a:p>
            <a:endParaRPr lang="fr-FR" b="1" dirty="0"/>
          </a:p>
          <a:p>
            <a:pPr marL="0" indent="0">
              <a:buNone/>
            </a:pPr>
            <a:r>
              <a:rPr lang="fr-FR" dirty="0">
                <a:solidFill>
                  <a:schemeClr val="tx1"/>
                </a:solidFill>
              </a:rPr>
              <a:t> Les résultats de notre étude ont révélé que l'adhésion au cluster industriel avait un impact positif sur le développement de la résilience organisationnelle des PME. Les principaux avantages sont :</a:t>
            </a:r>
          </a:p>
          <a:p>
            <a:pPr marL="0" indent="0">
              <a:buNone/>
            </a:pPr>
            <a:endParaRPr lang="fr-FR" b="1" dirty="0"/>
          </a:p>
          <a:p>
            <a:r>
              <a:rPr lang="fr-FR" b="1" dirty="0">
                <a:solidFill>
                  <a:schemeClr val="tx1"/>
                </a:solidFill>
              </a:rPr>
              <a:t>La facilitation de l'accès aux ressources </a:t>
            </a:r>
            <a:r>
              <a:rPr lang="fr-FR" b="1" dirty="0"/>
              <a:t> </a:t>
            </a:r>
          </a:p>
          <a:p>
            <a:pPr lvl="0"/>
            <a:r>
              <a:rPr lang="fr-FR" b="1" dirty="0"/>
              <a:t>La capacité des institutions à apporter du soutien aux PME</a:t>
            </a:r>
            <a:r>
              <a:rPr lang="fr-FR" dirty="0"/>
              <a:t> : (Kaufman et </a:t>
            </a:r>
            <a:r>
              <a:rPr lang="fr-FR" dirty="0" err="1"/>
              <a:t>Todtling</a:t>
            </a:r>
            <a:r>
              <a:rPr lang="fr-FR" dirty="0"/>
              <a:t>, 2002 ; Liu et Laperche, 2015 ; Laperche, 2012 ; Patel et </a:t>
            </a:r>
            <a:r>
              <a:rPr lang="fr-FR" dirty="0" err="1"/>
              <a:t>Pavitt</a:t>
            </a:r>
            <a:r>
              <a:rPr lang="fr-FR" dirty="0"/>
              <a:t>, 1994)</a:t>
            </a:r>
          </a:p>
          <a:p>
            <a:r>
              <a:rPr lang="fr-FR" b="1" dirty="0"/>
              <a:t>Collaboration et partage de connaissances</a:t>
            </a:r>
            <a:r>
              <a:rPr lang="fr-FR" dirty="0"/>
              <a:t> (</a:t>
            </a:r>
            <a:r>
              <a:rPr lang="fr-FR" dirty="0" err="1"/>
              <a:t>Tsai</a:t>
            </a:r>
            <a:r>
              <a:rPr lang="fr-FR" dirty="0"/>
              <a:t>, 2001 ; </a:t>
            </a:r>
            <a:r>
              <a:rPr lang="fr-FR" dirty="0" err="1"/>
              <a:t>Belderbos</a:t>
            </a:r>
            <a:r>
              <a:rPr lang="fr-FR" dirty="0"/>
              <a:t> et al., 2015)</a:t>
            </a:r>
          </a:p>
          <a:p>
            <a:r>
              <a:rPr lang="fr-FR" b="1" dirty="0"/>
              <a:t>Diversification et adaptation</a:t>
            </a:r>
            <a:endParaRPr lang="fr-FR" dirty="0"/>
          </a:p>
          <a:p>
            <a:r>
              <a:rPr lang="fr-FR" b="1" dirty="0"/>
              <a:t>Accès aux financements</a:t>
            </a:r>
            <a:endParaRPr lang="fr-FR" dirty="0"/>
          </a:p>
        </p:txBody>
      </p:sp>
      <p:pic>
        <p:nvPicPr>
          <p:cNvPr id="4" name="Graphic 3" descr="Open hand with plant">
            <a:extLst>
              <a:ext uri="{FF2B5EF4-FFF2-40B4-BE49-F238E27FC236}">
                <a16:creationId xmlns:a16="http://schemas.microsoft.com/office/drawing/2014/main" id="{AF59B39D-211F-40F0-B43E-6598F886505D}"/>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7746" y="1929247"/>
            <a:ext cx="610753" cy="610753"/>
          </a:xfrm>
          <a:prstGeom prst="rect">
            <a:avLst/>
          </a:prstGeom>
        </p:spPr>
      </p:pic>
    </p:spTree>
    <p:extLst>
      <p:ext uri="{BB962C8B-B14F-4D97-AF65-F5344CB8AC3E}">
        <p14:creationId xmlns:p14="http://schemas.microsoft.com/office/powerpoint/2010/main" val="1659973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E2E7-CC07-4576-B323-FBB580A9E9FA}"/>
              </a:ext>
            </a:extLst>
          </p:cNvPr>
          <p:cNvSpPr>
            <a:spLocks noGrp="1"/>
          </p:cNvSpPr>
          <p:nvPr>
            <p:ph type="title"/>
            <p:custDataLst>
              <p:tags r:id="rId1"/>
            </p:custDataLst>
          </p:nvPr>
        </p:nvSpPr>
        <p:spPr>
          <a:xfrm>
            <a:off x="575734" y="0"/>
            <a:ext cx="8596668" cy="653143"/>
          </a:xfrm>
        </p:spPr>
        <p:txBody>
          <a:bodyPr/>
          <a:lstStyle/>
          <a:p>
            <a:r>
              <a:rPr lang="en-US" b="1" u="sng" dirty="0"/>
              <a:t>Conclusions</a:t>
            </a:r>
          </a:p>
        </p:txBody>
      </p:sp>
      <p:sp>
        <p:nvSpPr>
          <p:cNvPr id="3" name="Content Placeholder 2">
            <a:extLst>
              <a:ext uri="{FF2B5EF4-FFF2-40B4-BE49-F238E27FC236}">
                <a16:creationId xmlns:a16="http://schemas.microsoft.com/office/drawing/2014/main" id="{FF4A3478-7F23-4608-84E0-3DABE75CFFF3}"/>
              </a:ext>
            </a:extLst>
          </p:cNvPr>
          <p:cNvSpPr>
            <a:spLocks noGrp="1"/>
          </p:cNvSpPr>
          <p:nvPr>
            <p:ph idx="1"/>
            <p:custDataLst>
              <p:tags r:id="rId2"/>
            </p:custDataLst>
          </p:nvPr>
        </p:nvSpPr>
        <p:spPr>
          <a:xfrm>
            <a:off x="227109" y="1384300"/>
            <a:ext cx="9462992" cy="6090782"/>
          </a:xfrm>
        </p:spPr>
        <p:txBody>
          <a:bodyPr>
            <a:noAutofit/>
          </a:bodyPr>
          <a:lstStyle/>
          <a:p>
            <a:r>
              <a:rPr lang="fr-FR" dirty="0"/>
              <a:t>En conclusion, les entreprises adhérentes à des clusters industriels peuvent renforcer leur résilience en collaborant avec d'autres acteurs du marché, en investissant dans l'innovation et la gestion des risques, et en formant leur personnel. Les clusters industriels offrent des avantages significatifs pour les entreprises, mais ils nécessitent également des efforts continu.</a:t>
            </a:r>
          </a:p>
          <a:p>
            <a:pPr marL="0" indent="0">
              <a:buNone/>
            </a:pPr>
            <a:endParaRPr lang="fr-FR" b="1" dirty="0"/>
          </a:p>
          <a:p>
            <a:r>
              <a:rPr lang="fr-FR" dirty="0"/>
              <a:t>D’une part la PME doit avoir la capacité de repérer les réseaux à potentiels, créer et entretenir des relations de collaboration (avec les acteurs publics et privés) et développer la capacité de détecter et exploiter les ressources du réseau.</a:t>
            </a:r>
          </a:p>
          <a:p>
            <a:endParaRPr lang="fr-FR" dirty="0"/>
          </a:p>
          <a:p>
            <a:r>
              <a:rPr lang="fr-FR" dirty="0"/>
              <a:t>D’autre part,  un engagement mutuel  des membres de la structure de gouvernance du cluster et des adhérents et l’intervention de l’Etat à travers une coordination avec la structure de gouvernance permet de soulever la barrière du manque de moyens financier et informationnels chez les PME et in fin un renforcement de la résilience de l’entreprise. </a:t>
            </a:r>
            <a:endParaRPr lang="en-US" sz="2400" dirty="0"/>
          </a:p>
        </p:txBody>
      </p:sp>
    </p:spTree>
    <p:extLst>
      <p:ext uri="{BB962C8B-B14F-4D97-AF65-F5344CB8AC3E}">
        <p14:creationId xmlns:p14="http://schemas.microsoft.com/office/powerpoint/2010/main" val="3080393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8D351-6B87-4CA8-8CD8-F820BC76051A}"/>
              </a:ext>
            </a:extLst>
          </p:cNvPr>
          <p:cNvSpPr>
            <a:spLocks noGrp="1"/>
          </p:cNvSpPr>
          <p:nvPr>
            <p:ph type="title"/>
            <p:custDataLst>
              <p:tags r:id="rId1"/>
            </p:custDataLst>
          </p:nvPr>
        </p:nvSpPr>
        <p:spPr/>
        <p:txBody>
          <a:bodyPr/>
          <a:lstStyle/>
          <a:p>
            <a:endParaRPr lang="fr-FR"/>
          </a:p>
        </p:txBody>
      </p:sp>
      <p:sp>
        <p:nvSpPr>
          <p:cNvPr id="3" name="Content Placeholder 2">
            <a:extLst>
              <a:ext uri="{FF2B5EF4-FFF2-40B4-BE49-F238E27FC236}">
                <a16:creationId xmlns:a16="http://schemas.microsoft.com/office/drawing/2014/main" id="{F2325F5F-15B2-43BB-8A69-FD875B635048}"/>
              </a:ext>
            </a:extLst>
          </p:cNvPr>
          <p:cNvSpPr>
            <a:spLocks noGrp="1"/>
          </p:cNvSpPr>
          <p:nvPr>
            <p:ph idx="1"/>
            <p:custDataLst>
              <p:tags r:id="rId2"/>
            </p:custDataLst>
          </p:nvPr>
        </p:nvSpPr>
        <p:spPr>
          <a:xfrm>
            <a:off x="3555542" y="3100624"/>
            <a:ext cx="5080915" cy="656752"/>
          </a:xfrm>
        </p:spPr>
        <p:txBody>
          <a:bodyPr>
            <a:normAutofit/>
          </a:bodyPr>
          <a:lstStyle/>
          <a:p>
            <a:pPr marL="0" indent="0">
              <a:buNone/>
            </a:pPr>
            <a:r>
              <a:rPr lang="fr-FR" sz="2800" b="1" dirty="0"/>
              <a:t>Merci pour votre attention </a:t>
            </a:r>
          </a:p>
        </p:txBody>
      </p:sp>
    </p:spTree>
    <p:extLst>
      <p:ext uri="{BB962C8B-B14F-4D97-AF65-F5344CB8AC3E}">
        <p14:creationId xmlns:p14="http://schemas.microsoft.com/office/powerpoint/2010/main" val="3978742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custDataLst>
              <p:tags r:id="rId1"/>
            </p:custDataLst>
          </p:nvPr>
        </p:nvSpPr>
        <p:spPr>
          <a:xfrm>
            <a:off x="677334" y="609600"/>
            <a:ext cx="8596668" cy="831273"/>
          </a:xfrm>
          <a:noFill/>
        </p:spPr>
        <p:txBody>
          <a:bodyPr wrap="square" rtlCol="0">
            <a:spAutoFit/>
          </a:bodyPr>
          <a:lstStyle/>
          <a:p>
            <a:r>
              <a:rPr lang="en-US" b="1" u="sng" dirty="0"/>
              <a:t>Introduction</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custDataLst>
              <p:tags r:id="rId2"/>
            </p:custDataLst>
          </p:nvPr>
        </p:nvSpPr>
        <p:spPr>
          <a:xfrm>
            <a:off x="677334" y="1745674"/>
            <a:ext cx="10992152" cy="4862944"/>
          </a:xfrm>
        </p:spPr>
        <p:txBody>
          <a:bodyPr>
            <a:noAutofit/>
          </a:bodyPr>
          <a:lstStyle/>
          <a:p>
            <a:pPr marL="0" indent="0">
              <a:buNone/>
            </a:pPr>
            <a:endParaRPr lang="en-US" sz="2400" dirty="0"/>
          </a:p>
        </p:txBody>
      </p:sp>
      <p:sp>
        <p:nvSpPr>
          <p:cNvPr id="6" name="Rectangle 5">
            <a:extLst>
              <a:ext uri="{FF2B5EF4-FFF2-40B4-BE49-F238E27FC236}">
                <a16:creationId xmlns:a16="http://schemas.microsoft.com/office/drawing/2014/main" id="{45D0A8B2-119D-4847-B35B-04F01B00F17F}"/>
              </a:ext>
            </a:extLst>
          </p:cNvPr>
          <p:cNvSpPr/>
          <p:nvPr>
            <p:custDataLst>
              <p:tags r:id="rId3"/>
            </p:custDataLst>
          </p:nvPr>
        </p:nvSpPr>
        <p:spPr>
          <a:xfrm>
            <a:off x="3783445" y="4045526"/>
            <a:ext cx="8285019" cy="1357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rPr>
              <a:t>la résilience est devenue une caractéristique essentielle pour la survie et la croissance à long terme des entreprises et pour faire face à l'incertitude croissante de l'environnement d'affaires. </a:t>
            </a:r>
          </a:p>
        </p:txBody>
      </p:sp>
      <p:sp>
        <p:nvSpPr>
          <p:cNvPr id="7" name="Rectangle 6">
            <a:extLst>
              <a:ext uri="{FF2B5EF4-FFF2-40B4-BE49-F238E27FC236}">
                <a16:creationId xmlns:a16="http://schemas.microsoft.com/office/drawing/2014/main" id="{056EDA07-C3A4-4603-B2A8-B854F1798A14}"/>
              </a:ext>
            </a:extLst>
          </p:cNvPr>
          <p:cNvSpPr/>
          <p:nvPr>
            <p:custDataLst>
              <p:tags r:id="rId4"/>
            </p:custDataLst>
          </p:nvPr>
        </p:nvSpPr>
        <p:spPr>
          <a:xfrm>
            <a:off x="677334" y="1812635"/>
            <a:ext cx="8596668" cy="1357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rPr>
              <a:t>Depuis la crise pandémique </a:t>
            </a:r>
            <a:r>
              <a:rPr lang="fr-FR" dirty="0" err="1">
                <a:solidFill>
                  <a:schemeClr val="tx1"/>
                </a:solidFill>
              </a:rPr>
              <a:t>covid</a:t>
            </a:r>
            <a:r>
              <a:rPr lang="fr-FR" dirty="0">
                <a:solidFill>
                  <a:schemeClr val="tx1"/>
                </a:solidFill>
              </a:rPr>
              <a:t> 19,  les recherches se sont de plus en  plus intéressé à la résilience en vue du grand nombre des entreprises qui étaient influencée par les conséquences économiques de la pandémie et du confinement </a:t>
            </a:r>
            <a:endParaRPr lang="fr-FR" dirty="0"/>
          </a:p>
        </p:txBody>
      </p:sp>
    </p:spTree>
    <p:extLst>
      <p:ext uri="{BB962C8B-B14F-4D97-AF65-F5344CB8AC3E}">
        <p14:creationId xmlns:p14="http://schemas.microsoft.com/office/powerpoint/2010/main" val="197727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0C67C40-993C-4DB8-9B5C-1F6960B5FB0F}"/>
              </a:ext>
            </a:extLst>
          </p:cNvPr>
          <p:cNvSpPr/>
          <p:nvPr>
            <p:custDataLst>
              <p:tags r:id="rId1"/>
            </p:custDataLst>
          </p:nvPr>
        </p:nvSpPr>
        <p:spPr>
          <a:xfrm>
            <a:off x="3048000" y="5678238"/>
            <a:ext cx="6096000" cy="923330"/>
          </a:xfrm>
          <a:prstGeom prst="rect">
            <a:avLst/>
          </a:prstGeom>
        </p:spPr>
        <p:txBody>
          <a:bodyPr>
            <a:spAutoFit/>
          </a:bodyPr>
          <a:lstStyle/>
          <a:p>
            <a:pPr algn="just"/>
            <a:r>
              <a:rPr lang="fr-FR" b="1" dirty="0"/>
              <a:t>Modèle qui soutient les activités économiques de recherche et d’innovation par l’implication des acteurs publics et privés pour le soutien de ce modèle. </a:t>
            </a:r>
          </a:p>
        </p:txBody>
      </p:sp>
      <p:pic>
        <p:nvPicPr>
          <p:cNvPr id="17" name="Picture 16">
            <a:extLst>
              <a:ext uri="{FF2B5EF4-FFF2-40B4-BE49-F238E27FC236}">
                <a16:creationId xmlns:a16="http://schemas.microsoft.com/office/drawing/2014/main" id="{15F850C5-0945-4602-A2B5-28BECC47B25A}"/>
              </a:ext>
            </a:extLst>
          </p:cNvPr>
          <p:cNvPicPr>
            <a:picLocks noChangeAspect="1"/>
          </p:cNvPicPr>
          <p:nvPr>
            <p:custDataLst>
              <p:tags r:id="rId2"/>
            </p:custDataLst>
          </p:nvPr>
        </p:nvPicPr>
        <p:blipFill>
          <a:blip r:embed="rId14">
            <a:extLst>
              <a:ext uri="{28A0092B-C50C-407E-A947-70E740481C1C}">
                <a14:useLocalDpi xmlns:a14="http://schemas.microsoft.com/office/drawing/2010/main" val="0"/>
              </a:ext>
            </a:extLst>
          </a:blip>
          <a:stretch>
            <a:fillRect/>
          </a:stretch>
        </p:blipFill>
        <p:spPr>
          <a:xfrm>
            <a:off x="111538" y="1481136"/>
            <a:ext cx="1094400" cy="990284"/>
          </a:xfrm>
          <a:prstGeom prst="rect">
            <a:avLst/>
          </a:prstGeom>
        </p:spPr>
      </p:pic>
      <p:sp>
        <p:nvSpPr>
          <p:cNvPr id="18" name="Rectangle 17">
            <a:extLst>
              <a:ext uri="{FF2B5EF4-FFF2-40B4-BE49-F238E27FC236}">
                <a16:creationId xmlns:a16="http://schemas.microsoft.com/office/drawing/2014/main" id="{3250E006-F298-4314-B3AB-7B9C530EF467}"/>
              </a:ext>
            </a:extLst>
          </p:cNvPr>
          <p:cNvSpPr/>
          <p:nvPr>
            <p:custDataLst>
              <p:tags r:id="rId3"/>
            </p:custDataLst>
          </p:nvPr>
        </p:nvSpPr>
        <p:spPr>
          <a:xfrm>
            <a:off x="1323949" y="1481136"/>
            <a:ext cx="3506291" cy="11539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1"/>
                </a:solidFill>
                <a:latin typeface="Times" panose="02020603050405020304" pitchFamily="18" charset="0"/>
                <a:cs typeface="Times" panose="02020603050405020304" pitchFamily="18" charset="0"/>
              </a:rPr>
              <a:t>Des modèles d’agglomération d’entreprise: RTO , Cluster, districts, pôles de compétitivité …  </a:t>
            </a:r>
            <a:endParaRPr lang="fr-FR" dirty="0">
              <a:solidFill>
                <a:schemeClr val="tx1"/>
              </a:solidFill>
              <a:latin typeface="Times" panose="02020603050405020304" pitchFamily="18" charset="0"/>
              <a:cs typeface="Times" panose="02020603050405020304" pitchFamily="18" charset="0"/>
            </a:endParaRPr>
          </a:p>
          <a:p>
            <a:pPr algn="ctr"/>
            <a:endParaRPr lang="fr-FR" dirty="0"/>
          </a:p>
        </p:txBody>
      </p:sp>
      <p:sp>
        <p:nvSpPr>
          <p:cNvPr id="21" name="Rectangle 20">
            <a:extLst>
              <a:ext uri="{FF2B5EF4-FFF2-40B4-BE49-F238E27FC236}">
                <a16:creationId xmlns:a16="http://schemas.microsoft.com/office/drawing/2014/main" id="{74376ED0-B67B-4504-ACDE-0C102919E633}"/>
              </a:ext>
            </a:extLst>
          </p:cNvPr>
          <p:cNvSpPr/>
          <p:nvPr>
            <p:custDataLst>
              <p:tags r:id="rId4"/>
            </p:custDataLst>
          </p:nvPr>
        </p:nvSpPr>
        <p:spPr>
          <a:xfrm>
            <a:off x="8062818" y="1352902"/>
            <a:ext cx="3973567" cy="1411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fr-FR" b="1" dirty="0">
                <a:solidFill>
                  <a:schemeClr val="tx1"/>
                </a:solidFill>
                <a:latin typeface="Times" panose="02020603050405020304" pitchFamily="18" charset="0"/>
                <a:cs typeface="Times" panose="02020603050405020304" pitchFamily="18" charset="0"/>
              </a:rPr>
              <a:t>Nouvelles tendances de dynamique économique et d’innovation ancrée dans des territoires spécifiques.</a:t>
            </a:r>
          </a:p>
          <a:p>
            <a:pPr algn="just"/>
            <a:endParaRPr lang="fr-FR" b="1" dirty="0">
              <a:solidFill>
                <a:schemeClr val="tx1"/>
              </a:solidFill>
              <a:latin typeface="Times" panose="02020603050405020304" pitchFamily="18" charset="0"/>
              <a:cs typeface="Times" panose="02020603050405020304" pitchFamily="18" charset="0"/>
            </a:endParaRPr>
          </a:p>
        </p:txBody>
      </p:sp>
      <p:sp>
        <p:nvSpPr>
          <p:cNvPr id="22" name="Rectangle 21">
            <a:extLst>
              <a:ext uri="{FF2B5EF4-FFF2-40B4-BE49-F238E27FC236}">
                <a16:creationId xmlns:a16="http://schemas.microsoft.com/office/drawing/2014/main" id="{87A942D1-345F-4133-9FBD-21193FB2BC82}"/>
              </a:ext>
            </a:extLst>
          </p:cNvPr>
          <p:cNvSpPr/>
          <p:nvPr>
            <p:custDataLst>
              <p:tags r:id="rId5"/>
            </p:custDataLst>
          </p:nvPr>
        </p:nvSpPr>
        <p:spPr>
          <a:xfrm>
            <a:off x="4430310" y="4078585"/>
            <a:ext cx="2965352" cy="847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fr-FR" b="1" dirty="0">
                <a:solidFill>
                  <a:schemeClr val="tx1"/>
                </a:solidFill>
                <a:latin typeface="Times" panose="02020603050405020304" pitchFamily="18" charset="0"/>
                <a:cs typeface="Times" panose="02020603050405020304" pitchFamily="18" charset="0"/>
              </a:rPr>
              <a:t>Politiques de « clusters ». </a:t>
            </a:r>
          </a:p>
        </p:txBody>
      </p:sp>
      <p:pic>
        <p:nvPicPr>
          <p:cNvPr id="25" name="Picture 24">
            <a:extLst>
              <a:ext uri="{FF2B5EF4-FFF2-40B4-BE49-F238E27FC236}">
                <a16:creationId xmlns:a16="http://schemas.microsoft.com/office/drawing/2014/main" id="{7245FF35-0278-415C-B6F2-ACAD6B27D1E2}"/>
              </a:ext>
            </a:extLst>
          </p:cNvPr>
          <p:cNvPicPr>
            <a:picLocks noChangeAspect="1"/>
          </p:cNvPicPr>
          <p:nvPr>
            <p:custDataLst>
              <p:tags r:id="rId6"/>
            </p:custDataLst>
          </p:nvPr>
        </p:nvPicPr>
        <p:blipFill>
          <a:blip r:embed="rId15">
            <a:extLst>
              <a:ext uri="{28A0092B-C50C-407E-A947-70E740481C1C}">
                <a14:useLocalDpi xmlns:a14="http://schemas.microsoft.com/office/drawing/2010/main" val="0"/>
              </a:ext>
            </a:extLst>
          </a:blip>
          <a:stretch>
            <a:fillRect/>
          </a:stretch>
        </p:blipFill>
        <p:spPr>
          <a:xfrm>
            <a:off x="5252099" y="3507673"/>
            <a:ext cx="867964" cy="867964"/>
          </a:xfrm>
          <a:prstGeom prst="rect">
            <a:avLst/>
          </a:prstGeom>
        </p:spPr>
      </p:pic>
      <p:pic>
        <p:nvPicPr>
          <p:cNvPr id="27" name="Picture 26">
            <a:extLst>
              <a:ext uri="{FF2B5EF4-FFF2-40B4-BE49-F238E27FC236}">
                <a16:creationId xmlns:a16="http://schemas.microsoft.com/office/drawing/2014/main" id="{9FBDFD0E-D580-4471-888F-A335A156EC54}"/>
              </a:ext>
            </a:extLst>
          </p:cNvPr>
          <p:cNvPicPr>
            <a:picLocks noChangeAspect="1"/>
          </p:cNvPicPr>
          <p:nvPr>
            <p:custDataLst>
              <p:tags r:id="rId7"/>
            </p:custDataLst>
          </p:nvPr>
        </p:nvPicPr>
        <p:blipFill>
          <a:blip r:embed="rId16">
            <a:extLst>
              <a:ext uri="{28A0092B-C50C-407E-A947-70E740481C1C}">
                <a14:useLocalDpi xmlns:a14="http://schemas.microsoft.com/office/drawing/2010/main" val="0"/>
              </a:ext>
            </a:extLst>
          </a:blip>
          <a:stretch>
            <a:fillRect/>
          </a:stretch>
        </p:blipFill>
        <p:spPr>
          <a:xfrm>
            <a:off x="6993207" y="1423206"/>
            <a:ext cx="1093673" cy="1093673"/>
          </a:xfrm>
          <a:prstGeom prst="rect">
            <a:avLst/>
          </a:prstGeom>
          <a:gradFill>
            <a:gsLst>
              <a:gs pos="75000">
                <a:srgbClr val="FBE5D6">
                  <a:lumMod val="22000"/>
                  <a:lumOff val="78000"/>
                </a:srgbClr>
              </a:gs>
              <a:gs pos="100000">
                <a:schemeClr val="accent2">
                  <a:lumMod val="20000"/>
                  <a:lumOff val="80000"/>
                </a:schemeClr>
              </a:gs>
            </a:gsLst>
            <a:lin ang="5400000" scaled="1"/>
          </a:gradFill>
        </p:spPr>
      </p:pic>
      <p:pic>
        <p:nvPicPr>
          <p:cNvPr id="29" name="Graphic 28" descr="Line arrow Clockwise curve">
            <a:extLst>
              <a:ext uri="{FF2B5EF4-FFF2-40B4-BE49-F238E27FC236}">
                <a16:creationId xmlns:a16="http://schemas.microsoft.com/office/drawing/2014/main" id="{FD884115-25A3-4832-AEFB-30E3E9CDACFC}"/>
              </a:ext>
            </a:extLst>
          </p:cNvPr>
          <p:cNvPicPr>
            <a:picLocks noChangeAspect="1"/>
          </p:cNvPicPr>
          <p:nvPr>
            <p:custDataLst>
              <p:tags r:id="rId8"/>
            </p:custDataLst>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13710324">
            <a:off x="7500535" y="2731991"/>
            <a:ext cx="914400" cy="914400"/>
          </a:xfrm>
          <a:prstGeom prst="rect">
            <a:avLst/>
          </a:prstGeom>
        </p:spPr>
      </p:pic>
      <p:pic>
        <p:nvPicPr>
          <p:cNvPr id="30" name="Graphic 29" descr="Line arrow Clockwise curve">
            <a:extLst>
              <a:ext uri="{FF2B5EF4-FFF2-40B4-BE49-F238E27FC236}">
                <a16:creationId xmlns:a16="http://schemas.microsoft.com/office/drawing/2014/main" id="{CA3DFD92-C6B1-4C46-849C-720325412794}"/>
              </a:ext>
            </a:extLst>
          </p:cNvPr>
          <p:cNvPicPr>
            <a:picLocks noChangeAspect="1"/>
          </p:cNvPicPr>
          <p:nvPr>
            <p:custDataLst>
              <p:tags r:id="rId9"/>
            </p:custDataLst>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7702932" flipH="1">
            <a:off x="2918632" y="2744246"/>
            <a:ext cx="916539" cy="914400"/>
          </a:xfrm>
          <a:prstGeom prst="rect">
            <a:avLst/>
          </a:prstGeom>
        </p:spPr>
      </p:pic>
      <p:pic>
        <p:nvPicPr>
          <p:cNvPr id="32" name="Graphic 31" descr="Line arrow Slight curve">
            <a:extLst>
              <a:ext uri="{FF2B5EF4-FFF2-40B4-BE49-F238E27FC236}">
                <a16:creationId xmlns:a16="http://schemas.microsoft.com/office/drawing/2014/main" id="{3C278B38-F34F-4EC1-8122-532379D7187A}"/>
              </a:ext>
            </a:extLst>
          </p:cNvPr>
          <p:cNvPicPr>
            <a:picLocks noChangeAspect="1"/>
          </p:cNvPicPr>
          <p:nvPr>
            <p:custDataLst>
              <p:tags r:id="rId10"/>
            </p:custDataLst>
          </p:nvPr>
        </p:nvPicPr>
        <p:blipFill rotWithShape="1">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rcRect l="26744"/>
          <a:stretch/>
        </p:blipFill>
        <p:spPr>
          <a:xfrm rot="5136030">
            <a:off x="5193538" y="4734877"/>
            <a:ext cx="892228" cy="914400"/>
          </a:xfrm>
          <a:prstGeom prst="rect">
            <a:avLst/>
          </a:prstGeom>
        </p:spPr>
      </p:pic>
      <p:sp>
        <p:nvSpPr>
          <p:cNvPr id="13" name="TextBox 12">
            <a:extLst>
              <a:ext uri="{FF2B5EF4-FFF2-40B4-BE49-F238E27FC236}">
                <a16:creationId xmlns:a16="http://schemas.microsoft.com/office/drawing/2014/main" id="{DF99E705-477B-4EC7-8763-3182B100E60A}"/>
              </a:ext>
            </a:extLst>
          </p:cNvPr>
          <p:cNvSpPr txBox="1"/>
          <p:nvPr>
            <p:custDataLst>
              <p:tags r:id="rId11"/>
            </p:custDataLst>
          </p:nvPr>
        </p:nvSpPr>
        <p:spPr>
          <a:xfrm>
            <a:off x="819150" y="446409"/>
            <a:ext cx="6096000" cy="646331"/>
          </a:xfrm>
          <a:prstGeom prst="rect">
            <a:avLst/>
          </a:prstGeom>
          <a:noFill/>
        </p:spPr>
        <p:txBody>
          <a:bodyPr wrap="square" rtlCol="0">
            <a:spAutoFit/>
          </a:bodyPr>
          <a:lstStyle/>
          <a:p>
            <a:r>
              <a:rPr lang="fr-FR" sz="3600" b="1" u="sng" dirty="0">
                <a:solidFill>
                  <a:srgbClr val="052C34"/>
                </a:solidFill>
                <a:latin typeface="+mj-lt"/>
                <a:ea typeface="+mj-ea"/>
                <a:cs typeface="+mj-cs"/>
              </a:rPr>
              <a:t>LE CLUSTER INDUSTRIEL </a:t>
            </a:r>
          </a:p>
        </p:txBody>
      </p:sp>
    </p:spTree>
    <p:extLst>
      <p:ext uri="{BB962C8B-B14F-4D97-AF65-F5344CB8AC3E}">
        <p14:creationId xmlns:p14="http://schemas.microsoft.com/office/powerpoint/2010/main" val="4288075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anim calcmode="lin" valueType="num">
                                      <p:cBhvr>
                                        <p:cTn id="25" dur="1000" fill="hold"/>
                                        <p:tgtEl>
                                          <p:spTgt spid="30"/>
                                        </p:tgtEl>
                                        <p:attrNameLst>
                                          <p:attrName>ppt_w</p:attrName>
                                        </p:attrNameLst>
                                      </p:cBhvr>
                                      <p:tavLst>
                                        <p:tav tm="0">
                                          <p:val>
                                            <p:fltVal val="0"/>
                                          </p:val>
                                        </p:tav>
                                        <p:tav tm="100000">
                                          <p:val>
                                            <p:strVal val="#ppt_w"/>
                                          </p:val>
                                        </p:tav>
                                      </p:tavLst>
                                    </p:anim>
                                    <p:anim calcmode="lin" valueType="num">
                                      <p:cBhvr>
                                        <p:cTn id="26" dur="1000" fill="hold"/>
                                        <p:tgtEl>
                                          <p:spTgt spid="30"/>
                                        </p:tgtEl>
                                        <p:attrNameLst>
                                          <p:attrName>ppt_h</p:attrName>
                                        </p:attrNameLst>
                                      </p:cBhvr>
                                      <p:tavLst>
                                        <p:tav tm="0">
                                          <p:val>
                                            <p:fltVal val="0"/>
                                          </p:val>
                                        </p:tav>
                                        <p:tav tm="100000">
                                          <p:val>
                                            <p:strVal val="#ppt_h"/>
                                          </p:val>
                                        </p:tav>
                                      </p:tavLst>
                                    </p:anim>
                                    <p:anim calcmode="lin" valueType="num">
                                      <p:cBhvr>
                                        <p:cTn id="27" dur="1000" fill="hold"/>
                                        <p:tgtEl>
                                          <p:spTgt spid="30"/>
                                        </p:tgtEl>
                                        <p:attrNameLst>
                                          <p:attrName>style.rotation</p:attrName>
                                        </p:attrNameLst>
                                      </p:cBhvr>
                                      <p:tavLst>
                                        <p:tav tm="0">
                                          <p:val>
                                            <p:fltVal val="90"/>
                                          </p:val>
                                        </p:tav>
                                        <p:tav tm="100000">
                                          <p:val>
                                            <p:fltVal val="0"/>
                                          </p:val>
                                        </p:tav>
                                      </p:tavLst>
                                    </p:anim>
                                    <p:animEffect transition="in" filter="fade">
                                      <p:cBhvr>
                                        <p:cTn id="28" dur="1000"/>
                                        <p:tgtEl>
                                          <p:spTgt spid="30"/>
                                        </p:tgtEl>
                                      </p:cBhvr>
                                    </p:animEffect>
                                  </p:childTnLst>
                                </p:cTn>
                              </p:par>
                              <p:par>
                                <p:cTn id="29" presetID="3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p:cTn id="31" dur="1000" fill="hold"/>
                                        <p:tgtEl>
                                          <p:spTgt spid="29"/>
                                        </p:tgtEl>
                                        <p:attrNameLst>
                                          <p:attrName>ppt_w</p:attrName>
                                        </p:attrNameLst>
                                      </p:cBhvr>
                                      <p:tavLst>
                                        <p:tav tm="0">
                                          <p:val>
                                            <p:fltVal val="0"/>
                                          </p:val>
                                        </p:tav>
                                        <p:tav tm="100000">
                                          <p:val>
                                            <p:strVal val="#ppt_w"/>
                                          </p:val>
                                        </p:tav>
                                      </p:tavLst>
                                    </p:anim>
                                    <p:anim calcmode="lin" valueType="num">
                                      <p:cBhvr>
                                        <p:cTn id="32" dur="1000" fill="hold"/>
                                        <p:tgtEl>
                                          <p:spTgt spid="29"/>
                                        </p:tgtEl>
                                        <p:attrNameLst>
                                          <p:attrName>ppt_h</p:attrName>
                                        </p:attrNameLst>
                                      </p:cBhvr>
                                      <p:tavLst>
                                        <p:tav tm="0">
                                          <p:val>
                                            <p:fltVal val="0"/>
                                          </p:val>
                                        </p:tav>
                                        <p:tav tm="100000">
                                          <p:val>
                                            <p:strVal val="#ppt_h"/>
                                          </p:val>
                                        </p:tav>
                                      </p:tavLst>
                                    </p:anim>
                                    <p:anim calcmode="lin" valueType="num">
                                      <p:cBhvr>
                                        <p:cTn id="33" dur="1000" fill="hold"/>
                                        <p:tgtEl>
                                          <p:spTgt spid="29"/>
                                        </p:tgtEl>
                                        <p:attrNameLst>
                                          <p:attrName>style.rotation</p:attrName>
                                        </p:attrNameLst>
                                      </p:cBhvr>
                                      <p:tavLst>
                                        <p:tav tm="0">
                                          <p:val>
                                            <p:fltVal val="90"/>
                                          </p:val>
                                        </p:tav>
                                        <p:tav tm="100000">
                                          <p:val>
                                            <p:fltVal val="0"/>
                                          </p:val>
                                        </p:tav>
                                      </p:tavLst>
                                    </p:anim>
                                    <p:animEffect transition="in" filter="fade">
                                      <p:cBhvr>
                                        <p:cTn id="34" dur="1000"/>
                                        <p:tgtEl>
                                          <p:spTgt spid="2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p:cTn id="47" dur="1000" fill="hold"/>
                                        <p:tgtEl>
                                          <p:spTgt spid="32"/>
                                        </p:tgtEl>
                                        <p:attrNameLst>
                                          <p:attrName>ppt_w</p:attrName>
                                        </p:attrNameLst>
                                      </p:cBhvr>
                                      <p:tavLst>
                                        <p:tav tm="0">
                                          <p:val>
                                            <p:fltVal val="0"/>
                                          </p:val>
                                        </p:tav>
                                        <p:tav tm="100000">
                                          <p:val>
                                            <p:strVal val="#ppt_w"/>
                                          </p:val>
                                        </p:tav>
                                      </p:tavLst>
                                    </p:anim>
                                    <p:anim calcmode="lin" valueType="num">
                                      <p:cBhvr>
                                        <p:cTn id="48" dur="1000" fill="hold"/>
                                        <p:tgtEl>
                                          <p:spTgt spid="32"/>
                                        </p:tgtEl>
                                        <p:attrNameLst>
                                          <p:attrName>ppt_h</p:attrName>
                                        </p:attrNameLst>
                                      </p:cBhvr>
                                      <p:tavLst>
                                        <p:tav tm="0">
                                          <p:val>
                                            <p:fltVal val="0"/>
                                          </p:val>
                                        </p:tav>
                                        <p:tav tm="100000">
                                          <p:val>
                                            <p:strVal val="#ppt_h"/>
                                          </p:val>
                                        </p:tav>
                                      </p:tavLst>
                                    </p:anim>
                                    <p:anim calcmode="lin" valueType="num">
                                      <p:cBhvr>
                                        <p:cTn id="49" dur="1000" fill="hold"/>
                                        <p:tgtEl>
                                          <p:spTgt spid="32"/>
                                        </p:tgtEl>
                                        <p:attrNameLst>
                                          <p:attrName>style.rotation</p:attrName>
                                        </p:attrNameLst>
                                      </p:cBhvr>
                                      <p:tavLst>
                                        <p:tav tm="0">
                                          <p:val>
                                            <p:fltVal val="90"/>
                                          </p:val>
                                        </p:tav>
                                        <p:tav tm="100000">
                                          <p:val>
                                            <p:fltVal val="0"/>
                                          </p:val>
                                        </p:tav>
                                      </p:tavLst>
                                    </p:anim>
                                    <p:animEffect transition="in" filter="fade">
                                      <p:cBhvr>
                                        <p:cTn id="50" dur="1000"/>
                                        <p:tgtEl>
                                          <p:spTgt spid="32"/>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98F8856-2040-4ADA-A812-8E66543A41EB}"/>
              </a:ext>
            </a:extLst>
          </p:cNvPr>
          <p:cNvSpPr/>
          <p:nvPr>
            <p:custDataLst>
              <p:tags r:id="rId1"/>
            </p:custDataLst>
          </p:nvPr>
        </p:nvSpPr>
        <p:spPr>
          <a:xfrm>
            <a:off x="1886572" y="2207806"/>
            <a:ext cx="3375660" cy="369332"/>
          </a:xfrm>
          <a:prstGeom prst="rect">
            <a:avLst/>
          </a:prstGeom>
        </p:spPr>
        <p:txBody>
          <a:bodyPr wrap="square">
            <a:spAutoFit/>
          </a:bodyPr>
          <a:lstStyle/>
          <a:p>
            <a:r>
              <a:rPr lang="fr-FR" b="1" dirty="0">
                <a:latin typeface="Calibri" panose="020F0502020204030204" pitchFamily="34" charset="0"/>
                <a:ea typeface="Calibri" panose="020F0502020204030204" pitchFamily="34" charset="0"/>
                <a:cs typeface="Arial" panose="020B0604020202020204" pitchFamily="34" charset="0"/>
              </a:rPr>
              <a:t>Le plan d’accélération industrielle</a:t>
            </a:r>
            <a:endParaRPr lang="fr-FR" b="1" dirty="0"/>
          </a:p>
        </p:txBody>
      </p:sp>
      <p:pic>
        <p:nvPicPr>
          <p:cNvPr id="6" name="Picture 5">
            <a:extLst>
              <a:ext uri="{FF2B5EF4-FFF2-40B4-BE49-F238E27FC236}">
                <a16:creationId xmlns:a16="http://schemas.microsoft.com/office/drawing/2014/main" id="{D0D109F8-6439-4ACB-8C17-B51B0D1FB0EA}"/>
              </a:ext>
            </a:extLst>
          </p:cNvPr>
          <p:cNvPicPr>
            <a:picLocks noChangeAspect="1"/>
          </p:cNvPicPr>
          <p:nvPr>
            <p:custDataLst>
              <p:tags r:id="rId2"/>
            </p:custDataLst>
          </p:nvPr>
        </p:nvPicPr>
        <p:blipFill>
          <a:blip r:embed="rId14">
            <a:extLst>
              <a:ext uri="{28A0092B-C50C-407E-A947-70E740481C1C}">
                <a14:useLocalDpi xmlns:a14="http://schemas.microsoft.com/office/drawing/2010/main" val="0"/>
              </a:ext>
            </a:extLst>
          </a:blip>
          <a:stretch>
            <a:fillRect/>
          </a:stretch>
        </p:blipFill>
        <p:spPr>
          <a:xfrm>
            <a:off x="188824" y="1673418"/>
            <a:ext cx="1520133" cy="1520133"/>
          </a:xfrm>
          <a:prstGeom prst="rect">
            <a:avLst/>
          </a:prstGeom>
        </p:spPr>
      </p:pic>
      <p:sp>
        <p:nvSpPr>
          <p:cNvPr id="13" name="Arrow: Bent 12">
            <a:extLst>
              <a:ext uri="{FF2B5EF4-FFF2-40B4-BE49-F238E27FC236}">
                <a16:creationId xmlns:a16="http://schemas.microsoft.com/office/drawing/2014/main" id="{AFC83040-DBDB-4B52-BA34-722C010441FE}"/>
              </a:ext>
            </a:extLst>
          </p:cNvPr>
          <p:cNvSpPr/>
          <p:nvPr>
            <p:custDataLst>
              <p:tags r:id="rId3"/>
            </p:custDataLst>
          </p:nvPr>
        </p:nvSpPr>
        <p:spPr>
          <a:xfrm flipV="1">
            <a:off x="826211" y="3478874"/>
            <a:ext cx="1060362" cy="1705708"/>
          </a:xfrm>
          <a:prstGeom prst="bentArrow">
            <a:avLst>
              <a:gd name="adj1" fmla="val 4978"/>
              <a:gd name="adj2" fmla="val 12714"/>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5" name="Rectangle 4">
            <a:extLst>
              <a:ext uri="{FF2B5EF4-FFF2-40B4-BE49-F238E27FC236}">
                <a16:creationId xmlns:a16="http://schemas.microsoft.com/office/drawing/2014/main" id="{E30280F2-3470-41F3-8FDA-C1B7A363230A}"/>
              </a:ext>
            </a:extLst>
          </p:cNvPr>
          <p:cNvSpPr/>
          <p:nvPr>
            <p:custDataLst>
              <p:tags r:id="rId4"/>
            </p:custDataLst>
          </p:nvPr>
        </p:nvSpPr>
        <p:spPr>
          <a:xfrm>
            <a:off x="3610469" y="4125643"/>
            <a:ext cx="2662438" cy="590931"/>
          </a:xfrm>
          <a:prstGeom prst="rect">
            <a:avLst/>
          </a:prstGeom>
        </p:spPr>
        <p:txBody>
          <a:bodyPr wrap="square">
            <a:spAutoFit/>
          </a:bodyPr>
          <a:lstStyle/>
          <a:p>
            <a:pPr lvl="0" algn="ctr" defTabSz="800100" rtl="1">
              <a:lnSpc>
                <a:spcPct val="90000"/>
              </a:lnSpc>
              <a:spcBef>
                <a:spcPct val="0"/>
              </a:spcBef>
              <a:spcAft>
                <a:spcPct val="35000"/>
              </a:spcAft>
            </a:pPr>
            <a:r>
              <a:rPr lang="fr-FR" b="1" dirty="0">
                <a:latin typeface="Calibri" panose="020F0502020204030204" pitchFamily="34" charset="0"/>
                <a:cs typeface="Arial" panose="020B0604020202020204" pitchFamily="34" charset="0"/>
              </a:rPr>
              <a:t>Constitution d’une galaxie de PME complémentaires </a:t>
            </a:r>
            <a:endParaRPr lang="ar-AE" b="1" dirty="0">
              <a:latin typeface="Calibri" panose="020F050202020403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CFF44172-4D3F-4116-9DD5-76B1852E95C8}"/>
              </a:ext>
            </a:extLst>
          </p:cNvPr>
          <p:cNvSpPr/>
          <p:nvPr>
            <p:custDataLst>
              <p:tags r:id="rId5"/>
            </p:custDataLst>
          </p:nvPr>
        </p:nvSpPr>
        <p:spPr>
          <a:xfrm>
            <a:off x="3065082" y="5473172"/>
            <a:ext cx="3887042" cy="840230"/>
          </a:xfrm>
          <a:prstGeom prst="rect">
            <a:avLst/>
          </a:prstGeom>
        </p:spPr>
        <p:txBody>
          <a:bodyPr wrap="square">
            <a:spAutoFit/>
          </a:bodyPr>
          <a:lstStyle/>
          <a:p>
            <a:pPr algn="ctr" defTabSz="800100" rtl="1">
              <a:lnSpc>
                <a:spcPct val="90000"/>
              </a:lnSpc>
              <a:spcBef>
                <a:spcPct val="0"/>
              </a:spcBef>
              <a:spcAft>
                <a:spcPct val="35000"/>
              </a:spcAft>
            </a:pPr>
            <a:r>
              <a:rPr lang="fr-FR" b="1" dirty="0">
                <a:latin typeface="Calibri" panose="020F0502020204030204" pitchFamily="34" charset="0"/>
                <a:cs typeface="Arial" panose="020B0604020202020204" pitchFamily="34" charset="0"/>
              </a:rPr>
              <a:t>Former des communautés d’intérêts partagés, organisées , réactives et compétitives  </a:t>
            </a:r>
            <a:endParaRPr lang="ar-AE" b="1" dirty="0">
              <a:latin typeface="Calibri" panose="020F050202020403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9E532466-526D-48D2-AABA-48D50A2B60A8}"/>
              </a:ext>
            </a:extLst>
          </p:cNvPr>
          <p:cNvPicPr>
            <a:picLocks noChangeAspect="1"/>
          </p:cNvPicPr>
          <p:nvPr>
            <p:custDataLst>
              <p:tags r:id="rId6"/>
            </p:custDataLst>
          </p:nvPr>
        </p:nvPicPr>
        <p:blipFill>
          <a:blip r:embed="rId15">
            <a:extLst>
              <a:ext uri="{28A0092B-C50C-407E-A947-70E740481C1C}">
                <a14:useLocalDpi xmlns:a14="http://schemas.microsoft.com/office/drawing/2010/main" val="0"/>
              </a:ext>
            </a:extLst>
          </a:blip>
          <a:stretch>
            <a:fillRect/>
          </a:stretch>
        </p:blipFill>
        <p:spPr>
          <a:xfrm>
            <a:off x="2116005" y="4038000"/>
            <a:ext cx="766762" cy="766762"/>
          </a:xfrm>
          <a:prstGeom prst="rect">
            <a:avLst/>
          </a:prstGeom>
        </p:spPr>
      </p:pic>
      <p:pic>
        <p:nvPicPr>
          <p:cNvPr id="27" name="Picture 26">
            <a:extLst>
              <a:ext uri="{FF2B5EF4-FFF2-40B4-BE49-F238E27FC236}">
                <a16:creationId xmlns:a16="http://schemas.microsoft.com/office/drawing/2014/main" id="{6C01E50D-F181-4D51-954E-0199BF67296B}"/>
              </a:ext>
            </a:extLst>
          </p:cNvPr>
          <p:cNvPicPr>
            <a:picLocks noChangeAspect="1"/>
          </p:cNvPicPr>
          <p:nvPr>
            <p:custDataLst>
              <p:tags r:id="rId7"/>
            </p:custDataLst>
          </p:nvPr>
        </p:nvPicPr>
        <p:blipFill>
          <a:blip r:embed="rId16">
            <a:extLst>
              <a:ext uri="{28A0092B-C50C-407E-A947-70E740481C1C}">
                <a14:useLocalDpi xmlns:a14="http://schemas.microsoft.com/office/drawing/2010/main" val="0"/>
              </a:ext>
            </a:extLst>
          </a:blip>
          <a:stretch>
            <a:fillRect/>
          </a:stretch>
        </p:blipFill>
        <p:spPr>
          <a:xfrm>
            <a:off x="2029238" y="5365223"/>
            <a:ext cx="854832" cy="854832"/>
          </a:xfrm>
          <a:prstGeom prst="rect">
            <a:avLst/>
          </a:prstGeom>
        </p:spPr>
      </p:pic>
      <p:sp>
        <p:nvSpPr>
          <p:cNvPr id="28" name="Rectangle 27">
            <a:extLst>
              <a:ext uri="{FF2B5EF4-FFF2-40B4-BE49-F238E27FC236}">
                <a16:creationId xmlns:a16="http://schemas.microsoft.com/office/drawing/2014/main" id="{C02B6E5E-864A-440B-B10D-6092D2B747B3}"/>
              </a:ext>
            </a:extLst>
          </p:cNvPr>
          <p:cNvSpPr/>
          <p:nvPr>
            <p:custDataLst>
              <p:tags r:id="rId8"/>
            </p:custDataLst>
          </p:nvPr>
        </p:nvSpPr>
        <p:spPr>
          <a:xfrm>
            <a:off x="8929862" y="4630834"/>
            <a:ext cx="3032251" cy="646331"/>
          </a:xfrm>
          <a:prstGeom prst="rect">
            <a:avLst/>
          </a:prstGeom>
        </p:spPr>
        <p:txBody>
          <a:bodyPr wrap="square">
            <a:spAutoFit/>
          </a:bodyPr>
          <a:lstStyle/>
          <a:p>
            <a:r>
              <a:rPr lang="fr-FR" b="1" dirty="0">
                <a:latin typeface="Calibri" panose="020F0502020204030204" pitchFamily="34" charset="0"/>
                <a:cs typeface="Arial" panose="020B0604020202020204" pitchFamily="34" charset="0"/>
              </a:rPr>
              <a:t>Axe stratégique permettant la création de valeur</a:t>
            </a:r>
          </a:p>
        </p:txBody>
      </p:sp>
      <p:pic>
        <p:nvPicPr>
          <p:cNvPr id="30" name="Picture 29">
            <a:extLst>
              <a:ext uri="{FF2B5EF4-FFF2-40B4-BE49-F238E27FC236}">
                <a16:creationId xmlns:a16="http://schemas.microsoft.com/office/drawing/2014/main" id="{5ACED264-303E-4579-9268-C6CE41E71794}"/>
              </a:ext>
            </a:extLst>
          </p:cNvPr>
          <p:cNvPicPr>
            <a:picLocks noChangeAspect="1"/>
          </p:cNvPicPr>
          <p:nvPr>
            <p:custDataLst>
              <p:tags r:id="rId9"/>
            </p:custDataLst>
          </p:nvPr>
        </p:nvPicPr>
        <p:blipFill>
          <a:blip r:embed="rId17">
            <a:extLst>
              <a:ext uri="{28A0092B-C50C-407E-A947-70E740481C1C}">
                <a14:useLocalDpi xmlns:a14="http://schemas.microsoft.com/office/drawing/2010/main" val="0"/>
              </a:ext>
            </a:extLst>
          </a:blip>
          <a:stretch>
            <a:fillRect/>
          </a:stretch>
        </p:blipFill>
        <p:spPr>
          <a:xfrm>
            <a:off x="8060067" y="4551808"/>
            <a:ext cx="854832" cy="854832"/>
          </a:xfrm>
          <a:prstGeom prst="rect">
            <a:avLst/>
          </a:prstGeom>
        </p:spPr>
      </p:pic>
      <p:sp>
        <p:nvSpPr>
          <p:cNvPr id="2" name="Arrow: Right 1">
            <a:extLst>
              <a:ext uri="{FF2B5EF4-FFF2-40B4-BE49-F238E27FC236}">
                <a16:creationId xmlns:a16="http://schemas.microsoft.com/office/drawing/2014/main" id="{D11D3202-3ADA-417E-86BE-F85AE0B18656}"/>
              </a:ext>
            </a:extLst>
          </p:cNvPr>
          <p:cNvSpPr/>
          <p:nvPr>
            <p:custDataLst>
              <p:tags r:id="rId10"/>
            </p:custDataLst>
          </p:nvPr>
        </p:nvSpPr>
        <p:spPr>
          <a:xfrm>
            <a:off x="6794254" y="4998720"/>
            <a:ext cx="1265813" cy="1858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TextBox 28">
            <a:extLst>
              <a:ext uri="{FF2B5EF4-FFF2-40B4-BE49-F238E27FC236}">
                <a16:creationId xmlns:a16="http://schemas.microsoft.com/office/drawing/2014/main" id="{FE31EB57-D59F-4B30-AE22-BF2DFFF549F7}"/>
              </a:ext>
            </a:extLst>
          </p:cNvPr>
          <p:cNvSpPr txBox="1"/>
          <p:nvPr>
            <p:custDataLst>
              <p:tags r:id="rId11"/>
            </p:custDataLst>
          </p:nvPr>
        </p:nvSpPr>
        <p:spPr>
          <a:xfrm>
            <a:off x="819150" y="446409"/>
            <a:ext cx="6096000" cy="646331"/>
          </a:xfrm>
          <a:prstGeom prst="rect">
            <a:avLst/>
          </a:prstGeom>
          <a:noFill/>
        </p:spPr>
        <p:txBody>
          <a:bodyPr wrap="square" rtlCol="0">
            <a:spAutoFit/>
          </a:bodyPr>
          <a:lstStyle/>
          <a:p>
            <a:r>
              <a:rPr lang="fr-FR" sz="3600" b="1" u="sng" dirty="0">
                <a:solidFill>
                  <a:srgbClr val="052C34"/>
                </a:solidFill>
                <a:latin typeface="+mj-lt"/>
                <a:ea typeface="+mj-ea"/>
                <a:cs typeface="+mj-cs"/>
              </a:rPr>
              <a:t>LE CLUSTER INDUSTRIEL </a:t>
            </a:r>
          </a:p>
        </p:txBody>
      </p:sp>
    </p:spTree>
    <p:extLst>
      <p:ext uri="{BB962C8B-B14F-4D97-AF65-F5344CB8AC3E}">
        <p14:creationId xmlns:p14="http://schemas.microsoft.com/office/powerpoint/2010/main" val="2631846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fade">
                                      <p:cBhvr>
                                        <p:cTn id="20" dur="500"/>
                                        <p:tgtEl>
                                          <p:spTgt spid="2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fade">
                                      <p:cBhvr>
                                        <p:cTn id="28" dur="500"/>
                                        <p:tgtEl>
                                          <p:spTgt spid="2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fade">
                                      <p:cBhvr>
                                        <p:cTn id="39" dur="500"/>
                                        <p:tgtEl>
                                          <p:spTgt spid="2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 grpId="0" animBg="1"/>
      <p:bldP spid="5" grpId="0"/>
      <p:bldP spid="23" grpId="0"/>
      <p:bldP spid="28"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1172E-CF71-4FEA-92B8-232068B99313}"/>
              </a:ext>
            </a:extLst>
          </p:cNvPr>
          <p:cNvSpPr>
            <a:spLocks noGrp="1"/>
          </p:cNvSpPr>
          <p:nvPr>
            <p:ph type="title"/>
            <p:custDataLst>
              <p:tags r:id="rId1"/>
            </p:custDataLst>
          </p:nvPr>
        </p:nvSpPr>
        <p:spPr/>
        <p:txBody>
          <a:bodyPr/>
          <a:lstStyle/>
          <a:p>
            <a:r>
              <a:rPr lang="en-US" b="1" u="sng" dirty="0"/>
              <a:t>Cluster et </a:t>
            </a:r>
            <a:r>
              <a:rPr lang="en-US" b="1" u="sng" dirty="0" err="1"/>
              <a:t>résilience</a:t>
            </a:r>
            <a:r>
              <a:rPr lang="en-US" b="1" u="sng" dirty="0"/>
              <a:t> </a:t>
            </a:r>
            <a:r>
              <a:rPr lang="en-US" b="1" u="sng" dirty="0" err="1"/>
              <a:t>organisationnelle</a:t>
            </a:r>
            <a:r>
              <a:rPr lang="en-US" b="1" u="sng" dirty="0"/>
              <a:t> </a:t>
            </a:r>
            <a:endParaRPr lang="fr-FR" b="1" dirty="0"/>
          </a:p>
        </p:txBody>
      </p:sp>
      <p:sp>
        <p:nvSpPr>
          <p:cNvPr id="5" name="Content Placeholder 4">
            <a:extLst>
              <a:ext uri="{FF2B5EF4-FFF2-40B4-BE49-F238E27FC236}">
                <a16:creationId xmlns:a16="http://schemas.microsoft.com/office/drawing/2014/main" id="{44BDDE5C-8421-41A1-8D2D-6D8ED27E6147}"/>
              </a:ext>
            </a:extLst>
          </p:cNvPr>
          <p:cNvSpPr>
            <a:spLocks noGrp="1"/>
          </p:cNvSpPr>
          <p:nvPr>
            <p:ph idx="1"/>
            <p:custDataLst>
              <p:tags r:id="rId2"/>
            </p:custDataLst>
          </p:nvPr>
        </p:nvSpPr>
        <p:spPr>
          <a:xfrm>
            <a:off x="758997" y="1998715"/>
            <a:ext cx="8596668" cy="3880773"/>
          </a:xfrm>
        </p:spPr>
        <p:txBody>
          <a:bodyPr/>
          <a:lstStyle/>
          <a:p>
            <a:pPr marL="0" indent="0">
              <a:buNone/>
            </a:pPr>
            <a:r>
              <a:rPr lang="fr-FR" dirty="0"/>
              <a:t>Le cluster en tant que forme d’organisation permet aux entreprises de : </a:t>
            </a:r>
          </a:p>
          <a:p>
            <a:pPr marL="0" indent="0">
              <a:buNone/>
            </a:pPr>
            <a:r>
              <a:rPr lang="fr-FR" dirty="0"/>
              <a:t> </a:t>
            </a:r>
          </a:p>
          <a:p>
            <a:pPr marL="0" indent="0">
              <a:buNone/>
            </a:pPr>
            <a:r>
              <a:rPr lang="fr-FR" dirty="0"/>
              <a:t> Échanger des connaissances techniques, des compétences et des informations</a:t>
            </a:r>
          </a:p>
          <a:p>
            <a:pPr marL="0" indent="0">
              <a:buNone/>
            </a:pPr>
            <a:endParaRPr lang="fr-FR" dirty="0"/>
          </a:p>
          <a:p>
            <a:pPr marL="0" indent="0">
              <a:buNone/>
            </a:pPr>
            <a:r>
              <a:rPr lang="fr-FR" dirty="0"/>
              <a:t> Développer des réseaux économiques résilients et diversifiés (</a:t>
            </a:r>
            <a:r>
              <a:rPr lang="fr-FR" dirty="0" err="1"/>
              <a:t>Grondeau</a:t>
            </a:r>
            <a:r>
              <a:rPr lang="fr-FR" dirty="0"/>
              <a:t>, 2016). </a:t>
            </a:r>
          </a:p>
        </p:txBody>
      </p:sp>
      <p:sp>
        <p:nvSpPr>
          <p:cNvPr id="6" name="Arrow: Down 5">
            <a:extLst>
              <a:ext uri="{FF2B5EF4-FFF2-40B4-BE49-F238E27FC236}">
                <a16:creationId xmlns:a16="http://schemas.microsoft.com/office/drawing/2014/main" id="{7D21EC6D-BCD9-4849-A5EA-5A4049E650CB}"/>
              </a:ext>
            </a:extLst>
          </p:cNvPr>
          <p:cNvSpPr/>
          <p:nvPr>
            <p:custDataLst>
              <p:tags r:id="rId3"/>
            </p:custDataLst>
          </p:nvPr>
        </p:nvSpPr>
        <p:spPr>
          <a:xfrm>
            <a:off x="4762500" y="3155340"/>
            <a:ext cx="213168" cy="3026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01A404E4-446E-45F0-8447-AEF2900708CA}"/>
              </a:ext>
            </a:extLst>
          </p:cNvPr>
          <p:cNvSpPr/>
          <p:nvPr>
            <p:custDataLst>
              <p:tags r:id="rId4"/>
            </p:custDataLst>
          </p:nvPr>
        </p:nvSpPr>
        <p:spPr>
          <a:xfrm>
            <a:off x="352597" y="4349749"/>
            <a:ext cx="1941641" cy="1066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Partage des coûts et de la technologie</a:t>
            </a:r>
          </a:p>
        </p:txBody>
      </p:sp>
      <p:sp>
        <p:nvSpPr>
          <p:cNvPr id="8" name="Rectangle 7">
            <a:extLst>
              <a:ext uri="{FF2B5EF4-FFF2-40B4-BE49-F238E27FC236}">
                <a16:creationId xmlns:a16="http://schemas.microsoft.com/office/drawing/2014/main" id="{E4703E02-2199-4AED-AFB5-DA0D5B65040D}"/>
              </a:ext>
            </a:extLst>
          </p:cNvPr>
          <p:cNvSpPr/>
          <p:nvPr>
            <p:custDataLst>
              <p:tags r:id="rId5"/>
            </p:custDataLst>
          </p:nvPr>
        </p:nvSpPr>
        <p:spPr>
          <a:xfrm>
            <a:off x="2618976" y="4349749"/>
            <a:ext cx="2210414" cy="1066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Collaboration entre les entreprises et parties prenantes du cluster </a:t>
            </a:r>
          </a:p>
        </p:txBody>
      </p:sp>
      <p:sp>
        <p:nvSpPr>
          <p:cNvPr id="10" name="Rectangle 9">
            <a:extLst>
              <a:ext uri="{FF2B5EF4-FFF2-40B4-BE49-F238E27FC236}">
                <a16:creationId xmlns:a16="http://schemas.microsoft.com/office/drawing/2014/main" id="{41AF143E-2340-474D-B7E8-25A734A30DD2}"/>
              </a:ext>
            </a:extLst>
          </p:cNvPr>
          <p:cNvSpPr/>
          <p:nvPr>
            <p:custDataLst>
              <p:tags r:id="rId6"/>
            </p:custDataLst>
          </p:nvPr>
        </p:nvSpPr>
        <p:spPr>
          <a:xfrm>
            <a:off x="5016499" y="4349749"/>
            <a:ext cx="1941641" cy="1066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Promotion de l'innovation</a:t>
            </a:r>
          </a:p>
        </p:txBody>
      </p:sp>
      <p:sp>
        <p:nvSpPr>
          <p:cNvPr id="11" name="Rectangle 10">
            <a:extLst>
              <a:ext uri="{FF2B5EF4-FFF2-40B4-BE49-F238E27FC236}">
                <a16:creationId xmlns:a16="http://schemas.microsoft.com/office/drawing/2014/main" id="{0257C0E4-3C4D-4EAE-B60D-D4C89C52ABA6}"/>
              </a:ext>
            </a:extLst>
          </p:cNvPr>
          <p:cNvSpPr/>
          <p:nvPr>
            <p:custDataLst>
              <p:tags r:id="rId7"/>
            </p:custDataLst>
          </p:nvPr>
        </p:nvSpPr>
        <p:spPr>
          <a:xfrm>
            <a:off x="7145250" y="4349749"/>
            <a:ext cx="1941641" cy="1066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Formation des employés</a:t>
            </a:r>
          </a:p>
        </p:txBody>
      </p:sp>
      <p:sp>
        <p:nvSpPr>
          <p:cNvPr id="13" name="Arrow: Down 12">
            <a:extLst>
              <a:ext uri="{FF2B5EF4-FFF2-40B4-BE49-F238E27FC236}">
                <a16:creationId xmlns:a16="http://schemas.microsoft.com/office/drawing/2014/main" id="{20F202E7-030C-4BDC-BC0B-6C874FD59ADF}"/>
              </a:ext>
            </a:extLst>
          </p:cNvPr>
          <p:cNvSpPr/>
          <p:nvPr>
            <p:custDataLst>
              <p:tags r:id="rId8"/>
            </p:custDataLst>
          </p:nvPr>
        </p:nvSpPr>
        <p:spPr>
          <a:xfrm>
            <a:off x="4762500" y="3939102"/>
            <a:ext cx="213168" cy="3026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Arrow: Right 13">
            <a:extLst>
              <a:ext uri="{FF2B5EF4-FFF2-40B4-BE49-F238E27FC236}">
                <a16:creationId xmlns:a16="http://schemas.microsoft.com/office/drawing/2014/main" id="{F6C21E60-89EB-4EEE-8A6D-C7C7F0EB342A}"/>
              </a:ext>
            </a:extLst>
          </p:cNvPr>
          <p:cNvSpPr/>
          <p:nvPr>
            <p:custDataLst>
              <p:tags r:id="rId9"/>
            </p:custDataLst>
          </p:nvPr>
        </p:nvSpPr>
        <p:spPr>
          <a:xfrm>
            <a:off x="444500" y="2882900"/>
            <a:ext cx="314497" cy="1651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Arrow: Right 14">
            <a:extLst>
              <a:ext uri="{FF2B5EF4-FFF2-40B4-BE49-F238E27FC236}">
                <a16:creationId xmlns:a16="http://schemas.microsoft.com/office/drawing/2014/main" id="{7AC99876-92F7-4AF2-9A4B-C2E60D90FEB3}"/>
              </a:ext>
            </a:extLst>
          </p:cNvPr>
          <p:cNvSpPr/>
          <p:nvPr>
            <p:custDataLst>
              <p:tags r:id="rId10"/>
            </p:custDataLst>
          </p:nvPr>
        </p:nvSpPr>
        <p:spPr>
          <a:xfrm>
            <a:off x="444500" y="3632200"/>
            <a:ext cx="314497" cy="1651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3509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1A1A-FF73-4A4D-B988-B827124C1D0A}"/>
              </a:ext>
            </a:extLst>
          </p:cNvPr>
          <p:cNvSpPr>
            <a:spLocks noGrp="1"/>
          </p:cNvSpPr>
          <p:nvPr>
            <p:ph type="title"/>
            <p:custDataLst>
              <p:tags r:id="rId1"/>
            </p:custDataLst>
          </p:nvPr>
        </p:nvSpPr>
        <p:spPr/>
        <p:txBody>
          <a:bodyPr>
            <a:normAutofit/>
          </a:bodyPr>
          <a:lstStyle/>
          <a:p>
            <a:r>
              <a:rPr lang="fr-FR" b="1" u="sng" dirty="0"/>
              <a:t>Objectif de la recherche </a:t>
            </a:r>
          </a:p>
        </p:txBody>
      </p:sp>
      <p:sp>
        <p:nvSpPr>
          <p:cNvPr id="3" name="Content Placeholder 2">
            <a:extLst>
              <a:ext uri="{FF2B5EF4-FFF2-40B4-BE49-F238E27FC236}">
                <a16:creationId xmlns:a16="http://schemas.microsoft.com/office/drawing/2014/main" id="{A163E966-601F-4CA0-B427-7041F3A1A071}"/>
              </a:ext>
            </a:extLst>
          </p:cNvPr>
          <p:cNvSpPr>
            <a:spLocks noGrp="1"/>
          </p:cNvSpPr>
          <p:nvPr>
            <p:ph idx="1"/>
            <p:custDataLst>
              <p:tags r:id="rId2"/>
            </p:custDataLst>
          </p:nvPr>
        </p:nvSpPr>
        <p:spPr>
          <a:xfrm>
            <a:off x="677334" y="2160590"/>
            <a:ext cx="8596668" cy="2767012"/>
          </a:xfrm>
        </p:spPr>
        <p:txBody>
          <a:bodyPr/>
          <a:lstStyle/>
          <a:p>
            <a:r>
              <a:rPr lang="fr-FR" dirty="0"/>
              <a:t>Que signifie la résilience pour les PME adhérentes ?</a:t>
            </a:r>
          </a:p>
          <a:p>
            <a:r>
              <a:rPr lang="fr-FR" dirty="0"/>
              <a:t>Que représente pour eux le cluster ?</a:t>
            </a:r>
          </a:p>
          <a:p>
            <a:r>
              <a:rPr lang="fr-FR" dirty="0"/>
              <a:t>Quels sont les avantages du cluster en termes de résilience organisationnelle ? </a:t>
            </a:r>
          </a:p>
          <a:p>
            <a:r>
              <a:rPr lang="fr-FR" dirty="0"/>
              <a:t>Comment ces avantages influencent-ils entreprise ? </a:t>
            </a:r>
          </a:p>
          <a:p>
            <a:endParaRPr lang="fr-FR" dirty="0"/>
          </a:p>
          <a:p>
            <a:pPr marL="0" indent="0">
              <a:buNone/>
            </a:pPr>
            <a:endParaRPr lang="fr-FR" dirty="0"/>
          </a:p>
        </p:txBody>
      </p:sp>
    </p:spTree>
    <p:extLst>
      <p:ext uri="{BB962C8B-B14F-4D97-AF65-F5344CB8AC3E}">
        <p14:creationId xmlns:p14="http://schemas.microsoft.com/office/powerpoint/2010/main" val="677594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custDataLst>
              <p:tags r:id="rId1"/>
            </p:custDataLst>
          </p:nvPr>
        </p:nvSpPr>
        <p:spPr>
          <a:xfrm>
            <a:off x="677334" y="609600"/>
            <a:ext cx="8596668" cy="831273"/>
          </a:xfrm>
        </p:spPr>
        <p:txBody>
          <a:bodyPr/>
          <a:lstStyle/>
          <a:p>
            <a:r>
              <a:rPr lang="en-US" b="1" u="sng" dirty="0" err="1"/>
              <a:t>Méthodologie</a:t>
            </a:r>
            <a:r>
              <a:rPr lang="en-US" b="1" u="sng" dirty="0"/>
              <a:t> de la recherche </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custDataLst>
              <p:tags r:id="rId2"/>
            </p:custDataLst>
          </p:nvPr>
        </p:nvSpPr>
        <p:spPr>
          <a:xfrm>
            <a:off x="692150" y="1846036"/>
            <a:ext cx="9258300" cy="4895932"/>
          </a:xfrm>
        </p:spPr>
        <p:txBody>
          <a:bodyPr>
            <a:noAutofit/>
          </a:bodyPr>
          <a:lstStyle/>
          <a:p>
            <a:pPr marL="0" indent="0" algn="just">
              <a:buNone/>
            </a:pPr>
            <a:r>
              <a:rPr lang="fr-FR" sz="2000" dirty="0"/>
              <a:t> Notre étude qualitative a été menée auprès de 10 dirigeants de PME adhérentes à un cluster industriel (AHP) moyennant des entretiens semi-directifs , afin d’explorer l'effet du cluster sur le développement de leur résilience organisationnelle dans un contexte marocain. </a:t>
            </a:r>
          </a:p>
          <a:p>
            <a:pPr marL="0" indent="0" algn="just">
              <a:buNone/>
            </a:pPr>
            <a:endParaRPr lang="en-US" sz="3600" dirty="0"/>
          </a:p>
          <a:p>
            <a:pPr marL="0" indent="0" algn="just">
              <a:buNone/>
            </a:pPr>
            <a:r>
              <a:rPr lang="en-US" sz="2000" dirty="0"/>
              <a:t>Les </a:t>
            </a:r>
            <a:r>
              <a:rPr lang="en-US" sz="2000" dirty="0" err="1"/>
              <a:t>données</a:t>
            </a:r>
            <a:r>
              <a:rPr lang="en-US" sz="2000" dirty="0"/>
              <a:t> </a:t>
            </a:r>
            <a:r>
              <a:rPr lang="en-US" sz="2000" dirty="0" err="1"/>
              <a:t>collectées</a:t>
            </a:r>
            <a:r>
              <a:rPr lang="en-US" sz="2000" dirty="0"/>
              <a:t> </a:t>
            </a:r>
            <a:r>
              <a:rPr lang="en-US" sz="2000" dirty="0" err="1"/>
              <a:t>ont</a:t>
            </a:r>
            <a:r>
              <a:rPr lang="en-US" sz="2000" dirty="0"/>
              <a:t> </a:t>
            </a:r>
            <a:r>
              <a:rPr lang="en-US" sz="2000" dirty="0" err="1"/>
              <a:t>été</a:t>
            </a:r>
            <a:r>
              <a:rPr lang="en-US" sz="2000" dirty="0"/>
              <a:t> </a:t>
            </a:r>
            <a:r>
              <a:rPr lang="en-US" sz="2000" dirty="0" err="1"/>
              <a:t>retranscrites</a:t>
            </a:r>
            <a:r>
              <a:rPr lang="en-US" sz="2000" dirty="0"/>
              <a:t>  et </a:t>
            </a:r>
            <a:r>
              <a:rPr lang="en-US" sz="2000" dirty="0" err="1"/>
              <a:t>analysées</a:t>
            </a:r>
            <a:r>
              <a:rPr lang="en-US" sz="2000" dirty="0"/>
              <a:t> avec le </a:t>
            </a:r>
            <a:r>
              <a:rPr lang="en-US" sz="2000" dirty="0" err="1"/>
              <a:t>logiciel</a:t>
            </a:r>
            <a:r>
              <a:rPr lang="en-US" sz="2000" dirty="0"/>
              <a:t> </a:t>
            </a:r>
            <a:r>
              <a:rPr lang="en-US" sz="2000" dirty="0" err="1"/>
              <a:t>nvivo</a:t>
            </a:r>
            <a:r>
              <a:rPr lang="en-US" sz="2000" dirty="0"/>
              <a:t> 10 </a:t>
            </a:r>
            <a:endParaRPr lang="fr-FR" sz="2000" dirty="0"/>
          </a:p>
        </p:txBody>
      </p:sp>
      <p:sp>
        <p:nvSpPr>
          <p:cNvPr id="4" name="Arrow: Right 3">
            <a:extLst>
              <a:ext uri="{FF2B5EF4-FFF2-40B4-BE49-F238E27FC236}">
                <a16:creationId xmlns:a16="http://schemas.microsoft.com/office/drawing/2014/main" id="{F6CFE4F6-0B13-4F5F-B9BE-2994847C93DF}"/>
              </a:ext>
            </a:extLst>
          </p:cNvPr>
          <p:cNvSpPr/>
          <p:nvPr>
            <p:custDataLst>
              <p:tags r:id="rId3"/>
            </p:custDataLst>
          </p:nvPr>
        </p:nvSpPr>
        <p:spPr>
          <a:xfrm>
            <a:off x="287251" y="2371437"/>
            <a:ext cx="314497" cy="1651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Arrow: Right 4">
            <a:extLst>
              <a:ext uri="{FF2B5EF4-FFF2-40B4-BE49-F238E27FC236}">
                <a16:creationId xmlns:a16="http://schemas.microsoft.com/office/drawing/2014/main" id="{901FB194-B8D6-4958-8AAA-4CA18EC9A632}"/>
              </a:ext>
            </a:extLst>
          </p:cNvPr>
          <p:cNvSpPr/>
          <p:nvPr>
            <p:custDataLst>
              <p:tags r:id="rId4"/>
            </p:custDataLst>
          </p:nvPr>
        </p:nvSpPr>
        <p:spPr>
          <a:xfrm>
            <a:off x="224502" y="3898900"/>
            <a:ext cx="314497" cy="1651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78365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custDataLst>
              <p:tags r:id="rId1"/>
            </p:custDataLst>
          </p:nvPr>
        </p:nvSpPr>
        <p:spPr>
          <a:xfrm>
            <a:off x="677334" y="609600"/>
            <a:ext cx="8596668" cy="831273"/>
          </a:xfrm>
        </p:spPr>
        <p:txBody>
          <a:bodyPr>
            <a:normAutofit fontScale="90000"/>
          </a:bodyPr>
          <a:lstStyle/>
          <a:p>
            <a:r>
              <a:rPr lang="fr-FR" b="1" u="sng" dirty="0"/>
              <a:t>Choix du terrain d’investigation et recueil des données </a:t>
            </a:r>
            <a:endParaRPr lang="en-US" b="1"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custDataLst>
              <p:tags r:id="rId2"/>
            </p:custDataLst>
          </p:nvPr>
        </p:nvSpPr>
        <p:spPr>
          <a:xfrm>
            <a:off x="245534" y="1745674"/>
            <a:ext cx="9469966" cy="4862944"/>
          </a:xfrm>
        </p:spPr>
        <p:txBody>
          <a:bodyPr>
            <a:noAutofit/>
          </a:bodyPr>
          <a:lstStyle/>
          <a:p>
            <a:endParaRPr lang="fr-FR" b="1" dirty="0"/>
          </a:p>
          <a:p>
            <a:r>
              <a:rPr lang="fr-FR" dirty="0"/>
              <a:t>Le choix des entreprises appartenant au cluster </a:t>
            </a:r>
            <a:r>
              <a:rPr lang="fr-FR" dirty="0" err="1"/>
              <a:t>Haliopôle</a:t>
            </a:r>
            <a:r>
              <a:rPr lang="fr-FR" dirty="0"/>
              <a:t> d’Agadir comme terrain de recherche peut être justifié par le fait que ce dernier constitue un réseau institutionnalisé qui vise à développer la compétitivité et la performance des entreprises du secteur halieutique.</a:t>
            </a:r>
          </a:p>
          <a:p>
            <a:endParaRPr lang="fr-FR" dirty="0"/>
          </a:p>
          <a:p>
            <a:endParaRPr lang="fr-FR" dirty="0"/>
          </a:p>
          <a:p>
            <a:r>
              <a:rPr lang="fr-FR" dirty="0"/>
              <a:t>L'un des aspects clés de la performance des entreprises est leur capacité à faire face aux défis et aux perturbations, et à rebondir rapidement après un événement défavorable. Cette capacité est la résilience organisationnelle.</a:t>
            </a:r>
          </a:p>
          <a:p>
            <a:endParaRPr lang="fr-FR" sz="1200" dirty="0"/>
          </a:p>
        </p:txBody>
      </p:sp>
      <p:sp>
        <p:nvSpPr>
          <p:cNvPr id="4" name="Arrow: Down 3">
            <a:extLst>
              <a:ext uri="{FF2B5EF4-FFF2-40B4-BE49-F238E27FC236}">
                <a16:creationId xmlns:a16="http://schemas.microsoft.com/office/drawing/2014/main" id="{696D02DF-5BAD-45D9-B05A-D167C64A14F9}"/>
              </a:ext>
            </a:extLst>
          </p:cNvPr>
          <p:cNvSpPr/>
          <p:nvPr/>
        </p:nvSpPr>
        <p:spPr>
          <a:xfrm>
            <a:off x="3802743" y="3472542"/>
            <a:ext cx="261257"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88232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95091-91AF-4E8B-98A1-99E59C422D43}"/>
              </a:ext>
            </a:extLst>
          </p:cNvPr>
          <p:cNvSpPr>
            <a:spLocks noGrp="1"/>
          </p:cNvSpPr>
          <p:nvPr>
            <p:ph type="title"/>
            <p:custDataLst>
              <p:tags r:id="rId1"/>
            </p:custDataLst>
          </p:nvPr>
        </p:nvSpPr>
        <p:spPr>
          <a:xfrm>
            <a:off x="0" y="0"/>
            <a:ext cx="8780516" cy="682171"/>
          </a:xfrm>
        </p:spPr>
        <p:txBody>
          <a:bodyPr/>
          <a:lstStyle/>
          <a:p>
            <a:r>
              <a:rPr lang="fr-FR" u="sng" dirty="0"/>
              <a:t>Résultats </a:t>
            </a:r>
          </a:p>
        </p:txBody>
      </p:sp>
      <p:pic>
        <p:nvPicPr>
          <p:cNvPr id="5" name="Content Placeholder 4">
            <a:extLst>
              <a:ext uri="{FF2B5EF4-FFF2-40B4-BE49-F238E27FC236}">
                <a16:creationId xmlns:a16="http://schemas.microsoft.com/office/drawing/2014/main" id="{F9A93341-94CF-4217-8BBB-3837BB213D84}"/>
              </a:ext>
            </a:extLst>
          </p:cNvPr>
          <p:cNvPicPr>
            <a:picLocks noGrp="1" noChangeAspect="1"/>
          </p:cNvPicPr>
          <p:nvPr>
            <p:ph idx="1"/>
            <p:custDataLst>
              <p:tags r:id="rId2"/>
            </p:custDataLst>
          </p:nvPr>
        </p:nvPicPr>
        <p:blipFill rotWithShape="1">
          <a:blip r:embed="rId5">
            <a:extLst>
              <a:ext uri="{28A0092B-C50C-407E-A947-70E740481C1C}">
                <a14:useLocalDpi xmlns:a14="http://schemas.microsoft.com/office/drawing/2010/main" val="0"/>
              </a:ext>
            </a:extLst>
          </a:blip>
          <a:srcRect l="20167" t="-963" r="19264" b="-678"/>
          <a:stretch/>
        </p:blipFill>
        <p:spPr>
          <a:xfrm>
            <a:off x="450571" y="1575878"/>
            <a:ext cx="8576697" cy="5038928"/>
          </a:xfrm>
        </p:spPr>
      </p:pic>
      <p:sp>
        <p:nvSpPr>
          <p:cNvPr id="4" name="Rectangle 3">
            <a:extLst>
              <a:ext uri="{FF2B5EF4-FFF2-40B4-BE49-F238E27FC236}">
                <a16:creationId xmlns:a16="http://schemas.microsoft.com/office/drawing/2014/main" id="{F1A233A2-339B-40F7-B7B5-6DFFE222474A}"/>
              </a:ext>
            </a:extLst>
          </p:cNvPr>
          <p:cNvSpPr/>
          <p:nvPr/>
        </p:nvSpPr>
        <p:spPr>
          <a:xfrm>
            <a:off x="450571" y="1030394"/>
            <a:ext cx="1992853" cy="369332"/>
          </a:xfrm>
          <a:prstGeom prst="rect">
            <a:avLst/>
          </a:prstGeom>
        </p:spPr>
        <p:txBody>
          <a:bodyPr wrap="none">
            <a:spAutoFit/>
          </a:bodyPr>
          <a:lstStyle/>
          <a:p>
            <a:r>
              <a:rPr lang="fr-FR" b="1" dirty="0"/>
              <a:t>le nuage de mot </a:t>
            </a:r>
          </a:p>
        </p:txBody>
      </p:sp>
    </p:spTree>
    <p:extLst>
      <p:ext uri="{BB962C8B-B14F-4D97-AF65-F5344CB8AC3E}">
        <p14:creationId xmlns:p14="http://schemas.microsoft.com/office/powerpoint/2010/main" val="1613830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9"/>
</p:tagLst>
</file>

<file path=ppt/tags/tag21.xml><?xml version="1.0" encoding="utf-8"?>
<p:tagLst xmlns:a="http://schemas.openxmlformats.org/drawingml/2006/main" xmlns:r="http://schemas.openxmlformats.org/officeDocument/2006/relationships" xmlns:p="http://schemas.openxmlformats.org/presentationml/2006/main">
  <p:tag name="NUM" val="10"/>
</p:tagLst>
</file>

<file path=ppt/tags/tag22.xml><?xml version="1.0" encoding="utf-8"?>
<p:tagLst xmlns:a="http://schemas.openxmlformats.org/drawingml/2006/main" xmlns:r="http://schemas.openxmlformats.org/officeDocument/2006/relationships" xmlns:p="http://schemas.openxmlformats.org/presentationml/2006/main">
  <p:tag name="NUM" val="11"/>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8"/>
</p:tagLst>
</file>

<file path=ppt/tags/tag31.xml><?xml version="1.0" encoding="utf-8"?>
<p:tagLst xmlns:a="http://schemas.openxmlformats.org/drawingml/2006/main" xmlns:r="http://schemas.openxmlformats.org/officeDocument/2006/relationships" xmlns:p="http://schemas.openxmlformats.org/presentationml/2006/main">
  <p:tag name="NUM" val="9"/>
</p:tagLst>
</file>

<file path=ppt/tags/tag32.xml><?xml version="1.0" encoding="utf-8"?>
<p:tagLst xmlns:a="http://schemas.openxmlformats.org/drawingml/2006/main" xmlns:r="http://schemas.openxmlformats.org/officeDocument/2006/relationships" xmlns:p="http://schemas.openxmlformats.org/presentationml/2006/main">
  <p:tag name="NUM" val="10"/>
</p:tagLst>
</file>

<file path=ppt/tags/tag33.xml><?xml version="1.0" encoding="utf-8"?>
<p:tagLst xmlns:a="http://schemas.openxmlformats.org/drawingml/2006/main" xmlns:r="http://schemas.openxmlformats.org/officeDocument/2006/relationships" xmlns:p="http://schemas.openxmlformats.org/presentationml/2006/main">
  <p:tag name="NUM" val="11"/>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6"/>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7"/>
</p:tagLst>
</file>

<file path=ppt/tags/tag41.xml><?xml version="1.0" encoding="utf-8"?>
<p:tagLst xmlns:a="http://schemas.openxmlformats.org/drawingml/2006/main" xmlns:r="http://schemas.openxmlformats.org/officeDocument/2006/relationships" xmlns:p="http://schemas.openxmlformats.org/presentationml/2006/main">
  <p:tag name="NUM" val="8"/>
</p:tagLst>
</file>

<file path=ppt/tags/tag42.xml><?xml version="1.0" encoding="utf-8"?>
<p:tagLst xmlns:a="http://schemas.openxmlformats.org/drawingml/2006/main" xmlns:r="http://schemas.openxmlformats.org/officeDocument/2006/relationships" xmlns:p="http://schemas.openxmlformats.org/presentationml/2006/main">
  <p:tag name="NUM" val="9"/>
</p:tagLst>
</file>

<file path=ppt/tags/tag43.xml><?xml version="1.0" encoding="utf-8"?>
<p:tagLst xmlns:a="http://schemas.openxmlformats.org/drawingml/2006/main" xmlns:r="http://schemas.openxmlformats.org/officeDocument/2006/relationships" xmlns:p="http://schemas.openxmlformats.org/presentationml/2006/main">
  <p:tag name="NUM" val="10"/>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9"/>
</p:tagLst>
</file>

<file path=ppt/tags/tag49.xml><?xml version="1.0" encoding="utf-8"?>
<p:tagLst xmlns:a="http://schemas.openxmlformats.org/drawingml/2006/main" xmlns:r="http://schemas.openxmlformats.org/officeDocument/2006/relationships" xmlns:p="http://schemas.openxmlformats.org/presentationml/2006/main">
  <p:tag name="NUM" val="10"/>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1476</TotalTime>
  <Words>725</Words>
  <Application>Microsoft Office PowerPoint</Application>
  <PresentationFormat>Widescreen</PresentationFormat>
  <Paragraphs>76</Paragraphs>
  <Slides>13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vt:lpstr>
      <vt:lpstr>Trebuchet MS</vt:lpstr>
      <vt:lpstr>Wingdings 3</vt:lpstr>
      <vt:lpstr>Facet</vt:lpstr>
      <vt:lpstr>Le cluster industriel : quelle contribution à la résilience des entreprises adhérentes ?</vt:lpstr>
      <vt:lpstr>Introduction</vt:lpstr>
      <vt:lpstr>PowerPoint Presentation</vt:lpstr>
      <vt:lpstr>PowerPoint Presentation</vt:lpstr>
      <vt:lpstr>Cluster et résilience organisationnelle </vt:lpstr>
      <vt:lpstr>Objectif de la recherche </vt:lpstr>
      <vt:lpstr>Méthodologie de la recherche </vt:lpstr>
      <vt:lpstr>Choix du terrain d’investigation et recueil des données </vt:lpstr>
      <vt:lpstr>Résultats </vt:lpstr>
      <vt:lpstr>PowerPoint Presentation</vt:lpstr>
      <vt:lpstr>Résultats et discussion    </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Shani Carter</dc:creator>
  <cp:lastModifiedBy>Shani Carter</cp:lastModifiedBy>
  <cp:revision>75</cp:revision>
  <dcterms:created xsi:type="dcterms:W3CDTF">2020-02-19T16:22:48Z</dcterms:created>
  <dcterms:modified xsi:type="dcterms:W3CDTF">2023-05-05T16:15:00Z</dcterms:modified>
</cp:coreProperties>
</file>