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80" r:id="rId5"/>
    <p:sldId id="292" r:id="rId6"/>
    <p:sldId id="283" r:id="rId7"/>
    <p:sldId id="285" r:id="rId8"/>
    <p:sldId id="284" r:id="rId9"/>
    <p:sldId id="286" r:id="rId10"/>
    <p:sldId id="276" r:id="rId11"/>
    <p:sldId id="287" r:id="rId12"/>
    <p:sldId id="288" r:id="rId13"/>
    <p:sldId id="29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07" autoAdjust="0"/>
    <p:restoredTop sz="94241" autoAdjust="0"/>
  </p:normalViewPr>
  <p:slideViewPr>
    <p:cSldViewPr snapToGrid="0">
      <p:cViewPr varScale="1">
        <p:scale>
          <a:sx n="74" d="100"/>
          <a:sy n="74" d="100"/>
        </p:scale>
        <p:origin x="71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97" y="1148090"/>
            <a:ext cx="8124076" cy="1877068"/>
          </a:xfrm>
        </p:spPr>
        <p:txBody>
          <a:bodyPr/>
          <a:lstStyle/>
          <a:p>
            <a:pPr algn="l"/>
            <a:r>
              <a:rPr lang="en-US" sz="2800" dirty="0"/>
              <a:t>Predicting Responsible Water Consumption Among University Student Athletes: An Empirical Test of the Integrated Behavior Change (IBC) Model by Hagger &amp; </a:t>
            </a:r>
            <a:r>
              <a:rPr lang="en-US" sz="2800" dirty="0" err="1"/>
              <a:t>Chatzarantis</a:t>
            </a:r>
            <a:r>
              <a:rPr lang="en-US" sz="2800" dirty="0"/>
              <a:t> (2014).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/>
              <a:t>Benmallouk </a:t>
            </a:r>
            <a:r>
              <a:rPr lang="en-US" sz="2800" dirty="0" err="1"/>
              <a:t>radouane</a:t>
            </a:r>
            <a:endParaRPr lang="en-US" sz="2800" dirty="0"/>
          </a:p>
          <a:p>
            <a:pPr algn="ctr">
              <a:lnSpc>
                <a:spcPct val="200000"/>
              </a:lnSpc>
            </a:pPr>
            <a:r>
              <a:rPr lang="fr-M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L-QUALIMAT-GRTE </a:t>
            </a:r>
            <a:r>
              <a:rPr lang="fr-M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Laboratory</a:t>
            </a:r>
            <a:r>
              <a:rPr lang="fr-M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M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FSJES, Cadi </a:t>
            </a:r>
            <a:r>
              <a:rPr lang="fr-M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Ayyad</a:t>
            </a:r>
            <a:r>
              <a:rPr lang="fr-M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M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University</a:t>
            </a:r>
            <a:r>
              <a:rPr lang="fr-M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Marrakech, Morocco.</a:t>
            </a:r>
            <a:endParaRPr lang="fr-M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baseline="30000" dirty="0">
                <a:solidFill>
                  <a:srgbClr val="FFC000"/>
                </a:solidFill>
              </a:rPr>
              <a:t>6th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28-29, 2025             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CE1A9F-548E-429A-5036-CE4D3E91F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431" y="16488"/>
            <a:ext cx="1208302" cy="117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 fontScale="90000"/>
          </a:bodyPr>
          <a:lstStyle/>
          <a:p>
            <a:r>
              <a:rPr lang="fr-MA" u="sng" dirty="0" err="1"/>
              <a:t>Theoretical</a:t>
            </a:r>
            <a:r>
              <a:rPr lang="fr-MA" u="sng" dirty="0"/>
              <a:t> Contributions and Implications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8786706" cy="4862944"/>
          </a:xfrm>
        </p:spPr>
        <p:txBody>
          <a:bodyPr>
            <a:noAutofit/>
          </a:bodyPr>
          <a:lstStyle/>
          <a:p>
            <a:r>
              <a:rPr lang="fr-MA" sz="2000" dirty="0" err="1"/>
              <a:t>Validates</a:t>
            </a:r>
            <a:r>
              <a:rPr lang="fr-MA" sz="2000" dirty="0"/>
              <a:t> the IBC model in a new </a:t>
            </a:r>
            <a:r>
              <a:rPr lang="fr-MA" sz="2000" dirty="0" err="1"/>
              <a:t>context</a:t>
            </a:r>
            <a:r>
              <a:rPr lang="fr-MA" sz="2000" dirty="0"/>
              <a:t>: </a:t>
            </a:r>
            <a:r>
              <a:rPr lang="fr-MA" sz="2000" dirty="0" err="1"/>
              <a:t>responsible</a:t>
            </a:r>
            <a:r>
              <a:rPr lang="fr-MA" sz="2000" dirty="0"/>
              <a:t> water </a:t>
            </a:r>
            <a:r>
              <a:rPr lang="fr-MA" sz="2000" dirty="0" err="1"/>
              <a:t>consumption</a:t>
            </a:r>
            <a:r>
              <a:rPr lang="fr-MA" sz="2000" dirty="0"/>
              <a:t> </a:t>
            </a:r>
            <a:r>
              <a:rPr lang="fr-MA" sz="2000" dirty="0" err="1"/>
              <a:t>among</a:t>
            </a:r>
            <a:r>
              <a:rPr lang="fr-MA" sz="2000" dirty="0"/>
              <a:t> student </a:t>
            </a:r>
            <a:r>
              <a:rPr lang="fr-MA" sz="2000" dirty="0" err="1"/>
              <a:t>athletes</a:t>
            </a:r>
            <a:r>
              <a:rPr lang="fr-MA" sz="2000" dirty="0"/>
              <a:t>. </a:t>
            </a:r>
          </a:p>
          <a:p>
            <a:r>
              <a:rPr lang="fr-MA" sz="2000" dirty="0"/>
              <a:t>Highlights the </a:t>
            </a:r>
            <a:r>
              <a:rPr lang="fr-MA" sz="2000" dirty="0" err="1"/>
              <a:t>predominant</a:t>
            </a:r>
            <a:r>
              <a:rPr lang="fr-MA" sz="2000" dirty="0"/>
              <a:t> </a:t>
            </a:r>
            <a:r>
              <a:rPr lang="fr-MA" sz="2000" dirty="0" err="1"/>
              <a:t>role</a:t>
            </a:r>
            <a:r>
              <a:rPr lang="fr-MA" sz="2000" dirty="0"/>
              <a:t> of </a:t>
            </a:r>
            <a:r>
              <a:rPr lang="fr-MA" sz="2000" dirty="0" err="1"/>
              <a:t>autonomous</a:t>
            </a:r>
            <a:r>
              <a:rPr lang="fr-MA" sz="2000" dirty="0"/>
              <a:t> motivation in </a:t>
            </a:r>
            <a:r>
              <a:rPr lang="fr-MA" sz="2000" dirty="0" err="1"/>
              <a:t>shaping</a:t>
            </a:r>
            <a:r>
              <a:rPr lang="fr-MA" sz="2000" dirty="0"/>
              <a:t> </a:t>
            </a:r>
            <a:r>
              <a:rPr lang="fr-MA" sz="2000" dirty="0" err="1"/>
              <a:t>sustainable</a:t>
            </a:r>
            <a:r>
              <a:rPr lang="fr-MA" sz="2000" dirty="0"/>
              <a:t> intentions.</a:t>
            </a:r>
          </a:p>
          <a:p>
            <a:r>
              <a:rPr lang="fr-MA" sz="2000" dirty="0" err="1"/>
              <a:t>Confirms</a:t>
            </a:r>
            <a:r>
              <a:rPr lang="fr-MA" sz="2000" dirty="0"/>
              <a:t> the </a:t>
            </a:r>
            <a:r>
              <a:rPr lang="fr-MA" sz="2000" dirty="0" err="1"/>
              <a:t>significant</a:t>
            </a:r>
            <a:r>
              <a:rPr lang="fr-MA" sz="2000" dirty="0"/>
              <a:t> influence of subjective </a:t>
            </a:r>
            <a:r>
              <a:rPr lang="fr-MA" sz="2000" dirty="0" err="1"/>
              <a:t>norms</a:t>
            </a:r>
            <a:r>
              <a:rPr lang="fr-MA" sz="2000" dirty="0"/>
              <a:t> over attitude or </a:t>
            </a:r>
            <a:r>
              <a:rPr lang="fr-MA" sz="2000" dirty="0" err="1"/>
              <a:t>perceived</a:t>
            </a:r>
            <a:r>
              <a:rPr lang="fr-MA" sz="2000" dirty="0"/>
              <a:t> control.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fr-MA" sz="2000" dirty="0" err="1"/>
              <a:t>Extends</a:t>
            </a:r>
            <a:r>
              <a:rPr lang="fr-MA" sz="2000" dirty="0"/>
              <a:t> the application of IBC to non-Western, </a:t>
            </a:r>
            <a:r>
              <a:rPr lang="fr-MA" sz="2000" dirty="0" err="1"/>
              <a:t>under-researched</a:t>
            </a:r>
            <a:r>
              <a:rPr lang="fr-MA" sz="2000" dirty="0"/>
              <a:t> populations (Morocco).</a:t>
            </a:r>
          </a:p>
          <a:p>
            <a:r>
              <a:rPr lang="fr-MA" sz="2000" dirty="0" err="1"/>
              <a:t>Reinforces</a:t>
            </a:r>
            <a:r>
              <a:rPr lang="fr-MA" sz="2000" dirty="0"/>
              <a:t> the importance of motivation and social </a:t>
            </a:r>
            <a:r>
              <a:rPr lang="fr-MA" sz="2000" dirty="0" err="1"/>
              <a:t>factors</a:t>
            </a:r>
            <a:r>
              <a:rPr lang="fr-MA" sz="2000" dirty="0"/>
              <a:t> in </a:t>
            </a:r>
            <a:r>
              <a:rPr lang="fr-MA" sz="2000" dirty="0" err="1"/>
              <a:t>sustainability</a:t>
            </a:r>
            <a:r>
              <a:rPr lang="fr-MA" sz="2000" dirty="0"/>
              <a:t> </a:t>
            </a:r>
            <a:r>
              <a:rPr lang="fr-MA" sz="2000" dirty="0" err="1"/>
              <a:t>behavior</a:t>
            </a:r>
            <a:r>
              <a:rPr lang="fr-MA" sz="2000" dirty="0"/>
              <a:t> </a:t>
            </a:r>
            <a:r>
              <a:rPr lang="fr-MA" sz="2000" dirty="0" err="1"/>
              <a:t>models</a:t>
            </a:r>
            <a:r>
              <a:rPr lang="fr-MA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/>
          </a:bodyPr>
          <a:lstStyle/>
          <a:p>
            <a:r>
              <a:rPr lang="fr-MA" u="sng" dirty="0" err="1"/>
              <a:t>Practical</a:t>
            </a:r>
            <a:r>
              <a:rPr lang="fr-MA" u="sng" dirty="0"/>
              <a:t> Implications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8786706" cy="4862944"/>
          </a:xfrm>
        </p:spPr>
        <p:txBody>
          <a:bodyPr>
            <a:noAutofit/>
          </a:bodyPr>
          <a:lstStyle/>
          <a:p>
            <a:r>
              <a:rPr lang="fr-MA" sz="2000" dirty="0"/>
              <a:t>Design </a:t>
            </a:r>
            <a:r>
              <a:rPr lang="fr-MA" sz="2000" dirty="0" err="1"/>
              <a:t>awareness</a:t>
            </a:r>
            <a:r>
              <a:rPr lang="fr-MA" sz="2000" dirty="0"/>
              <a:t> </a:t>
            </a:r>
            <a:r>
              <a:rPr lang="fr-MA" sz="2000" dirty="0" err="1"/>
              <a:t>campaigns</a:t>
            </a:r>
            <a:r>
              <a:rPr lang="fr-MA" sz="2000" dirty="0"/>
              <a:t> </a:t>
            </a:r>
            <a:r>
              <a:rPr lang="fr-MA" sz="2000" dirty="0" err="1"/>
              <a:t>that</a:t>
            </a:r>
            <a:r>
              <a:rPr lang="fr-MA" sz="2000" dirty="0"/>
              <a:t> </a:t>
            </a:r>
            <a:r>
              <a:rPr lang="fr-MA" sz="2000" dirty="0" err="1"/>
              <a:t>emphasize</a:t>
            </a:r>
            <a:r>
              <a:rPr lang="fr-MA" sz="2000" dirty="0"/>
              <a:t> </a:t>
            </a:r>
            <a:r>
              <a:rPr lang="fr-MA" sz="2000" dirty="0" err="1"/>
              <a:t>internal</a:t>
            </a:r>
            <a:r>
              <a:rPr lang="fr-MA" sz="2000" dirty="0"/>
              <a:t> values and </a:t>
            </a:r>
            <a:r>
              <a:rPr lang="fr-MA" sz="2000" dirty="0" err="1"/>
              <a:t>personal</a:t>
            </a:r>
            <a:r>
              <a:rPr lang="fr-MA" sz="2000" dirty="0"/>
              <a:t> </a:t>
            </a:r>
            <a:r>
              <a:rPr lang="fr-MA" sz="2000" dirty="0" err="1"/>
              <a:t>responsibility</a:t>
            </a:r>
            <a:r>
              <a:rPr lang="fr-MA" sz="2000" dirty="0"/>
              <a:t>. </a:t>
            </a:r>
          </a:p>
          <a:p>
            <a:r>
              <a:rPr lang="fr-MA" sz="2000" dirty="0"/>
              <a:t>Engage student </a:t>
            </a:r>
            <a:r>
              <a:rPr lang="fr-MA" sz="2000" dirty="0" err="1"/>
              <a:t>athletes</a:t>
            </a:r>
            <a:r>
              <a:rPr lang="fr-MA" sz="2000" dirty="0"/>
              <a:t> as </a:t>
            </a:r>
            <a:r>
              <a:rPr lang="fr-MA" sz="2000" dirty="0" err="1"/>
              <a:t>role</a:t>
            </a:r>
            <a:r>
              <a:rPr lang="fr-MA" sz="2000" dirty="0"/>
              <a:t> </a:t>
            </a:r>
            <a:r>
              <a:rPr lang="fr-MA" sz="2000" dirty="0" err="1"/>
              <a:t>models</a:t>
            </a:r>
            <a:r>
              <a:rPr lang="fr-MA" sz="2000" dirty="0"/>
              <a:t> in water-</a:t>
            </a:r>
            <a:r>
              <a:rPr lang="fr-MA" sz="2000" dirty="0" err="1"/>
              <a:t>saving</a:t>
            </a:r>
            <a:r>
              <a:rPr lang="fr-MA" sz="2000" dirty="0"/>
              <a:t> initiatives on campus. </a:t>
            </a:r>
          </a:p>
          <a:p>
            <a:r>
              <a:rPr lang="fr-MA" sz="2000" dirty="0"/>
              <a:t>Foster a </a:t>
            </a:r>
            <a:r>
              <a:rPr lang="fr-MA" sz="2000" dirty="0" err="1"/>
              <a:t>supportive</a:t>
            </a:r>
            <a:r>
              <a:rPr lang="fr-MA" sz="2000" dirty="0"/>
              <a:t> social </a:t>
            </a:r>
            <a:r>
              <a:rPr lang="fr-MA" sz="2000" dirty="0" err="1"/>
              <a:t>climate</a:t>
            </a:r>
            <a:r>
              <a:rPr lang="fr-MA" sz="2000" dirty="0"/>
              <a:t> </a:t>
            </a:r>
            <a:r>
              <a:rPr lang="fr-MA" sz="2000" dirty="0" err="1"/>
              <a:t>that</a:t>
            </a:r>
            <a:r>
              <a:rPr lang="fr-MA" sz="2000" dirty="0"/>
              <a:t> encourages </a:t>
            </a:r>
            <a:r>
              <a:rPr lang="fr-MA" sz="2000" dirty="0" err="1"/>
              <a:t>responsible</a:t>
            </a:r>
            <a:r>
              <a:rPr lang="fr-MA" sz="2000" dirty="0"/>
              <a:t> </a:t>
            </a:r>
            <a:r>
              <a:rPr lang="fr-MA" sz="2000" dirty="0" err="1"/>
              <a:t>consumption</a:t>
            </a:r>
            <a:r>
              <a:rPr lang="fr-MA" sz="2000" dirty="0"/>
              <a:t> </a:t>
            </a:r>
            <a:r>
              <a:rPr lang="fr-MA" sz="2000" dirty="0" err="1"/>
              <a:t>norms</a:t>
            </a:r>
            <a:r>
              <a:rPr lang="fr-MA" sz="2000" dirty="0"/>
              <a:t>. </a:t>
            </a:r>
          </a:p>
          <a:p>
            <a:r>
              <a:rPr lang="fr-MA" sz="2000" dirty="0" err="1"/>
              <a:t>Integrate</a:t>
            </a:r>
            <a:r>
              <a:rPr lang="fr-MA" sz="2000" dirty="0"/>
              <a:t> </a:t>
            </a:r>
            <a:r>
              <a:rPr lang="fr-MA" sz="2000" dirty="0" err="1"/>
              <a:t>sustainability</a:t>
            </a:r>
            <a:r>
              <a:rPr lang="fr-MA" sz="2000" dirty="0"/>
              <a:t> modules </a:t>
            </a:r>
            <a:r>
              <a:rPr lang="fr-MA" sz="2000" dirty="0" err="1"/>
              <a:t>into</a:t>
            </a:r>
            <a:r>
              <a:rPr lang="fr-MA" sz="2000" dirty="0"/>
              <a:t> </a:t>
            </a:r>
            <a:r>
              <a:rPr lang="fr-MA" sz="2000" dirty="0" err="1"/>
              <a:t>university</a:t>
            </a:r>
            <a:r>
              <a:rPr lang="fr-MA" sz="2000" dirty="0"/>
              <a:t> </a:t>
            </a:r>
            <a:r>
              <a:rPr lang="fr-MA" sz="2000" dirty="0" err="1"/>
              <a:t>athletic</a:t>
            </a:r>
            <a:r>
              <a:rPr lang="fr-MA" sz="2000" dirty="0"/>
              <a:t> and </a:t>
            </a:r>
            <a:r>
              <a:rPr lang="fr-MA" sz="2000" dirty="0" err="1"/>
              <a:t>academic</a:t>
            </a:r>
            <a:r>
              <a:rPr lang="fr-MA" sz="2000" dirty="0"/>
              <a:t> programs.</a:t>
            </a:r>
          </a:p>
          <a:p>
            <a:r>
              <a:rPr lang="fr-MA" sz="2000" dirty="0" err="1"/>
              <a:t>Empower</a:t>
            </a:r>
            <a:r>
              <a:rPr lang="fr-MA" sz="2000" dirty="0"/>
              <a:t> </a:t>
            </a:r>
            <a:r>
              <a:rPr lang="fr-MA" sz="2000" dirty="0" err="1"/>
              <a:t>students</a:t>
            </a:r>
            <a:r>
              <a:rPr lang="fr-MA" sz="2000" dirty="0"/>
              <a:t> </a:t>
            </a:r>
            <a:r>
              <a:rPr lang="fr-MA" sz="2000" dirty="0" err="1"/>
              <a:t>with</a:t>
            </a:r>
            <a:r>
              <a:rPr lang="fr-MA" sz="2000" dirty="0"/>
              <a:t> </a:t>
            </a:r>
            <a:r>
              <a:rPr lang="fr-MA" sz="2000" dirty="0" err="1"/>
              <a:t>actionable</a:t>
            </a:r>
            <a:r>
              <a:rPr lang="fr-MA" sz="2000" dirty="0"/>
              <a:t> </a:t>
            </a:r>
            <a:r>
              <a:rPr lang="fr-MA" sz="2000" dirty="0" err="1"/>
              <a:t>tools</a:t>
            </a:r>
            <a:r>
              <a:rPr lang="fr-MA" sz="2000" dirty="0"/>
              <a:t> to control and monitor </a:t>
            </a:r>
            <a:r>
              <a:rPr lang="fr-MA" sz="2000" dirty="0" err="1"/>
              <a:t>their</a:t>
            </a:r>
            <a:r>
              <a:rPr lang="fr-MA" sz="2000" dirty="0"/>
              <a:t> water usage.</a:t>
            </a:r>
          </a:p>
        </p:txBody>
      </p:sp>
    </p:spTree>
    <p:extLst>
      <p:ext uri="{BB962C8B-B14F-4D97-AF65-F5344CB8AC3E}">
        <p14:creationId xmlns:p14="http://schemas.microsoft.com/office/powerpoint/2010/main" val="2457890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/>
          </a:bodyPr>
          <a:lstStyle/>
          <a:p>
            <a:r>
              <a:rPr lang="fr-MA" u="sng" dirty="0"/>
              <a:t>Limitations &amp; Future </a:t>
            </a:r>
            <a:r>
              <a:rPr lang="fr-MA" u="sng" dirty="0" err="1"/>
              <a:t>Research</a:t>
            </a:r>
            <a:endParaRPr lang="en-US" u="sng" dirty="0"/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B50AF6D3-3C65-B3AA-921A-D535B173D9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961627"/>
              </p:ext>
            </p:extLst>
          </p:nvPr>
        </p:nvGraphicFramePr>
        <p:xfrm>
          <a:off x="677334" y="2003600"/>
          <a:ext cx="8923866" cy="2286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193769051"/>
                    </a:ext>
                  </a:extLst>
                </a:gridCol>
                <a:gridCol w="4625710">
                  <a:extLst>
                    <a:ext uri="{9D8B030D-6E8A-4147-A177-3AD203B41FA5}">
                      <a16:colId xmlns:a16="http://schemas.microsoft.com/office/drawing/2014/main" val="22892876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MA" dirty="0"/>
                        <a:t>Limitations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MA" dirty="0"/>
                        <a:t>Future </a:t>
                      </a:r>
                      <a:r>
                        <a:rPr lang="fr-MA" dirty="0" err="1"/>
                        <a:t>Research</a:t>
                      </a:r>
                      <a:r>
                        <a:rPr lang="fr-MA" dirty="0"/>
                        <a:t> Directions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572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MA"/>
                        <a:t>• Cross-sectional design limits causal inference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MA"/>
                        <a:t>• Conduct longitudinal or experimental studies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414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MA" dirty="0"/>
                        <a:t>• </a:t>
                      </a:r>
                      <a:r>
                        <a:rPr lang="fr-MA" dirty="0" err="1"/>
                        <a:t>Sample</a:t>
                      </a:r>
                      <a:r>
                        <a:rPr lang="fr-MA" dirty="0"/>
                        <a:t> </a:t>
                      </a:r>
                      <a:r>
                        <a:rPr lang="fr-MA" dirty="0" err="1"/>
                        <a:t>limited</a:t>
                      </a:r>
                      <a:r>
                        <a:rPr lang="fr-MA" dirty="0"/>
                        <a:t> to one </a:t>
                      </a:r>
                      <a:r>
                        <a:rPr lang="fr-MA" dirty="0" err="1"/>
                        <a:t>university</a:t>
                      </a:r>
                      <a:r>
                        <a:rPr lang="fr-MA" dirty="0"/>
                        <a:t> (Cadi </a:t>
                      </a:r>
                      <a:r>
                        <a:rPr lang="fr-MA" dirty="0" err="1"/>
                        <a:t>Ayyad</a:t>
                      </a:r>
                      <a:r>
                        <a:rPr lang="fr-MA" dirty="0"/>
                        <a:t> </a:t>
                      </a:r>
                      <a:r>
                        <a:rPr lang="fr-MA" dirty="0" err="1"/>
                        <a:t>University</a:t>
                      </a:r>
                      <a:r>
                        <a:rPr lang="fr-MA" dirty="0"/>
                        <a:t> – Morocco)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MA"/>
                        <a:t>• Comparative studies across regions or countries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3655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MA"/>
                        <a:t>• Self-reported data may involve social desirability bias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MA" dirty="0"/>
                        <a:t>• </a:t>
                      </a:r>
                      <a:r>
                        <a:rPr lang="fr-MA" dirty="0" err="1"/>
                        <a:t>Include</a:t>
                      </a:r>
                      <a:r>
                        <a:rPr lang="fr-MA" dirty="0"/>
                        <a:t> objective </a:t>
                      </a:r>
                      <a:r>
                        <a:rPr lang="fr-MA" dirty="0" err="1"/>
                        <a:t>behavioral</a:t>
                      </a:r>
                      <a:r>
                        <a:rPr lang="fr-MA" dirty="0"/>
                        <a:t> data (e.g., </a:t>
                      </a:r>
                      <a:r>
                        <a:rPr lang="fr-MA" dirty="0" err="1"/>
                        <a:t>actual</a:t>
                      </a:r>
                      <a:r>
                        <a:rPr lang="fr-MA" dirty="0"/>
                        <a:t> water </a:t>
                      </a:r>
                      <a:r>
                        <a:rPr lang="fr-MA" dirty="0" err="1"/>
                        <a:t>consumption</a:t>
                      </a:r>
                      <a:r>
                        <a:rPr lang="fr-MA" dirty="0"/>
                        <a:t> </a:t>
                      </a:r>
                      <a:r>
                        <a:rPr lang="fr-MA" dirty="0" err="1"/>
                        <a:t>metrics</a:t>
                      </a:r>
                      <a:r>
                        <a:rPr lang="fr-MA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0789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060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5E0C3F-A283-0909-EA8E-6637AB63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83" y="2829663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MA" sz="5400" dirty="0"/>
              <a:t>THANK YOU FOR YOUR ATTENTION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300277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316"/>
          </a:xfrm>
        </p:spPr>
        <p:txBody>
          <a:bodyPr/>
          <a:lstStyle/>
          <a:p>
            <a:r>
              <a:rPr lang="en-US" u="sng" dirty="0"/>
              <a:t>Questions and Discussion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4916"/>
            <a:ext cx="8791131" cy="558308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United Nations Sustainable Development Goals</a:t>
            </a:r>
          </a:p>
          <a:p>
            <a:pPr lvl="1"/>
            <a:r>
              <a:rPr lang="fr-MA" sz="2000" dirty="0"/>
              <a:t>ODD 6 : Clean Water and </a:t>
            </a:r>
            <a:r>
              <a:rPr lang="fr-MA" sz="2000" dirty="0" err="1"/>
              <a:t>Sanitation</a:t>
            </a:r>
            <a:endParaRPr lang="en-US" sz="2000" dirty="0"/>
          </a:p>
          <a:p>
            <a:pPr lvl="1"/>
            <a:r>
              <a:rPr lang="fr-MA" sz="2000" dirty="0"/>
              <a:t>ODD 12 : </a:t>
            </a:r>
            <a:r>
              <a:rPr lang="fr-MA" sz="2000" dirty="0" err="1"/>
              <a:t>Responsible</a:t>
            </a:r>
            <a:r>
              <a:rPr lang="fr-MA" sz="2000" dirty="0"/>
              <a:t> </a:t>
            </a:r>
            <a:r>
              <a:rPr lang="fr-MA" sz="2000" dirty="0" err="1"/>
              <a:t>Consumption</a:t>
            </a:r>
            <a:r>
              <a:rPr lang="fr-MA" sz="2000" dirty="0"/>
              <a:t> and Production</a:t>
            </a:r>
            <a:endParaRPr lang="en-US" sz="2000" dirty="0"/>
          </a:p>
          <a:p>
            <a:pPr lvl="1"/>
            <a:endParaRPr lang="en-US" sz="2400" dirty="0"/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Discussion questions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the topic relate to issues of public concern or the common good?</a:t>
            </a:r>
          </a:p>
          <a:p>
            <a:pPr marL="22860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A" sz="1200" b="1" dirty="0"/>
              <a:t>→ </a:t>
            </a:r>
            <a:r>
              <a:rPr lang="en-US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A" sz="1200" b="1" dirty="0"/>
              <a:t>It </a:t>
            </a:r>
            <a:r>
              <a:rPr lang="fr-MA" sz="1200" b="1" dirty="0" err="1"/>
              <a:t>addresses</a:t>
            </a:r>
            <a:r>
              <a:rPr lang="fr-MA" sz="1200" b="1" dirty="0"/>
              <a:t> water </a:t>
            </a:r>
            <a:r>
              <a:rPr lang="fr-MA" sz="1200" b="1" dirty="0" err="1"/>
              <a:t>scarcity</a:t>
            </a:r>
            <a:r>
              <a:rPr lang="fr-MA" sz="1200" b="1" dirty="0"/>
              <a:t> and </a:t>
            </a:r>
            <a:r>
              <a:rPr lang="fr-MA" sz="1200" b="1" dirty="0" err="1"/>
              <a:t>promotes</a:t>
            </a:r>
            <a:r>
              <a:rPr lang="fr-MA" sz="1200" b="1" dirty="0"/>
              <a:t> </a:t>
            </a:r>
            <a:r>
              <a:rPr lang="fr-MA" sz="1200" b="1" dirty="0" err="1"/>
              <a:t>sustainable</a:t>
            </a:r>
            <a:r>
              <a:rPr lang="fr-MA" sz="1200" b="1" dirty="0"/>
              <a:t> </a:t>
            </a:r>
            <a:r>
              <a:rPr lang="fr-MA" sz="1200" b="1" dirty="0" err="1"/>
              <a:t>consumption</a:t>
            </a:r>
            <a:r>
              <a:rPr lang="fr-MA" sz="1200" b="1" dirty="0"/>
              <a:t> </a:t>
            </a:r>
            <a:r>
              <a:rPr lang="fr-MA" sz="1200" b="1" dirty="0" err="1"/>
              <a:t>behavior</a:t>
            </a:r>
            <a:r>
              <a:rPr lang="fr-MA" sz="1200" b="1" dirty="0"/>
              <a:t> </a:t>
            </a:r>
            <a:r>
              <a:rPr lang="fr-MA" sz="1200" b="1" dirty="0" err="1"/>
              <a:t>among</a:t>
            </a:r>
            <a:r>
              <a:rPr lang="fr-MA" sz="1200" b="1" dirty="0"/>
              <a:t> </a:t>
            </a:r>
            <a:r>
              <a:rPr lang="fr-MA" sz="1200" b="1" dirty="0" err="1"/>
              <a:t>youth</a:t>
            </a:r>
            <a:r>
              <a:rPr lang="fr-MA" sz="1200" b="1" dirty="0"/>
              <a:t>.</a:t>
            </a: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communities might be involved in or affected by the topic? What are the histories, social contexts, assets, and needs of these communities?</a:t>
            </a:r>
          </a:p>
          <a:p>
            <a:pPr marL="22860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MA" sz="1200" b="1" dirty="0"/>
              <a:t>→ </a:t>
            </a:r>
            <a:r>
              <a:rPr lang="fr-MA" sz="1200" b="1" dirty="0" err="1"/>
              <a:t>University</a:t>
            </a:r>
            <a:r>
              <a:rPr lang="fr-MA" sz="1200" b="1" dirty="0"/>
              <a:t> </a:t>
            </a:r>
            <a:r>
              <a:rPr lang="fr-MA" sz="1200" b="1" dirty="0" err="1"/>
              <a:t>students</a:t>
            </a:r>
            <a:r>
              <a:rPr lang="fr-MA" sz="1200" b="1" dirty="0"/>
              <a:t>, local </a:t>
            </a:r>
            <a:r>
              <a:rPr lang="fr-MA" sz="1200" b="1" dirty="0" err="1"/>
              <a:t>communities</a:t>
            </a:r>
            <a:r>
              <a:rPr lang="fr-MA" sz="1200" b="1" dirty="0"/>
              <a:t> in water-</a:t>
            </a:r>
            <a:r>
              <a:rPr lang="fr-MA" sz="1200" b="1" dirty="0" err="1"/>
              <a:t>stressed</a:t>
            </a:r>
            <a:r>
              <a:rPr lang="fr-MA" sz="1200" b="1" dirty="0"/>
              <a:t> </a:t>
            </a:r>
            <a:r>
              <a:rPr lang="fr-MA" sz="1200" b="1" dirty="0" err="1"/>
              <a:t>regions</a:t>
            </a:r>
            <a:r>
              <a:rPr lang="fr-MA" sz="1200" b="1" dirty="0"/>
              <a:t> like Marrakech, and future </a:t>
            </a:r>
            <a:r>
              <a:rPr lang="fr-MA" sz="1200" b="1" dirty="0" err="1"/>
              <a:t>generations</a:t>
            </a:r>
            <a:r>
              <a:rPr lang="fr-MA" sz="2000" dirty="0"/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community partners (e.g., public offices, nonprofit organizations, social enterprises, faith-based organizations) could collaborate on your topic for mutual benefit and growth?</a:t>
            </a:r>
          </a:p>
          <a:p>
            <a:pPr marL="22860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MA" sz="1200" b="1" dirty="0"/>
              <a:t>→ </a:t>
            </a:r>
            <a:r>
              <a:rPr lang="fr-MA" sz="1200" b="1" dirty="0" err="1"/>
              <a:t>Universities</a:t>
            </a:r>
            <a:r>
              <a:rPr lang="fr-MA" sz="1200" b="1" dirty="0"/>
              <a:t>, </a:t>
            </a:r>
            <a:r>
              <a:rPr lang="fr-MA" sz="1200" b="1" dirty="0" err="1"/>
              <a:t>environmental</a:t>
            </a:r>
            <a:r>
              <a:rPr lang="fr-MA" sz="1200" b="1" dirty="0"/>
              <a:t> </a:t>
            </a:r>
            <a:r>
              <a:rPr lang="fr-MA" sz="1200" b="1" dirty="0" err="1"/>
              <a:t>NGOs</a:t>
            </a:r>
            <a:r>
              <a:rPr lang="fr-MA" sz="1200" b="1" dirty="0"/>
              <a:t>, </a:t>
            </a:r>
            <a:r>
              <a:rPr lang="fr-MA" sz="1200" b="1" dirty="0" err="1"/>
              <a:t>government</a:t>
            </a:r>
            <a:r>
              <a:rPr lang="fr-MA" sz="1200" b="1" dirty="0"/>
              <a:t> water </a:t>
            </a:r>
            <a:r>
              <a:rPr lang="fr-MA" sz="1200" b="1" dirty="0" err="1"/>
              <a:t>agencies</a:t>
            </a:r>
            <a:r>
              <a:rPr lang="fr-MA" sz="1200" b="1" dirty="0"/>
              <a:t>, and student </a:t>
            </a:r>
            <a:r>
              <a:rPr lang="fr-MA" sz="1200" b="1" dirty="0" err="1"/>
              <a:t>organizations</a:t>
            </a:r>
            <a:r>
              <a:rPr lang="fr-MA" sz="1200" b="1" dirty="0"/>
              <a:t>.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440873"/>
            <a:ext cx="9473293" cy="5167745"/>
          </a:xfrm>
        </p:spPr>
        <p:txBody>
          <a:bodyPr>
            <a:noAutofit/>
          </a:bodyPr>
          <a:lstStyle/>
          <a:p>
            <a:r>
              <a:rPr lang="en-US" b="1" dirty="0"/>
              <a:t>A Globally Concerning Context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1400" dirty="0"/>
              <a:t>3.6 billion people live in areas experiencing water stress at least one month per year (UNESCO, 2023).</a:t>
            </a:r>
          </a:p>
          <a:p>
            <a:pPr lvl="1"/>
            <a:r>
              <a:rPr lang="en-US" sz="1400" dirty="0"/>
              <a:t> In Morocco, renewable freshwater resources per capita fall below the critical threshold of 500 m³/year (World Bank, 2023).</a:t>
            </a:r>
            <a:endParaRPr lang="en-US" sz="1400" dirty="0">
              <a:solidFill>
                <a:schemeClr val="tx1"/>
              </a:solidFill>
            </a:endParaRPr>
          </a:p>
          <a:p>
            <a:pPr marL="290513" lvl="1"/>
            <a:r>
              <a:rPr lang="en-US" b="1" dirty="0"/>
              <a:t>Towards a Sustainable Transition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1400" dirty="0"/>
              <a:t>SDG 6 (Clean Water and Sanitation) and SDG 12 (Responsible Consumption and Production) call for sustainable behaviors.</a:t>
            </a:r>
          </a:p>
          <a:p>
            <a:pPr lvl="1"/>
            <a:r>
              <a:rPr lang="en-US" sz="1400" dirty="0"/>
              <a:t>Sustainability also requires an in-depth understanding of the psychosocial determinants of individual practices.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600" b="1" dirty="0"/>
              <a:t> </a:t>
            </a:r>
            <a:r>
              <a:rPr lang="fr-MA" sz="1600" dirty="0" err="1"/>
              <a:t>Why</a:t>
            </a:r>
            <a:r>
              <a:rPr lang="fr-MA" sz="1600" dirty="0"/>
              <a:t> Focus on Student </a:t>
            </a:r>
            <a:r>
              <a:rPr lang="fr-MA" sz="1600" dirty="0" err="1"/>
              <a:t>Athletes</a:t>
            </a:r>
            <a:r>
              <a:rPr lang="fr-MA" sz="1600" dirty="0"/>
              <a:t>?</a:t>
            </a:r>
            <a:endParaRPr lang="en-US" sz="1600" b="1" dirty="0"/>
          </a:p>
          <a:p>
            <a:pPr lvl="1"/>
            <a:r>
              <a:rPr lang="fr-MA" sz="1400" dirty="0" err="1"/>
              <a:t>They</a:t>
            </a:r>
            <a:r>
              <a:rPr lang="fr-MA" sz="1400" dirty="0"/>
              <a:t> are </a:t>
            </a:r>
            <a:r>
              <a:rPr lang="fr-MA" sz="1400" dirty="0" err="1"/>
              <a:t>influential</a:t>
            </a:r>
            <a:r>
              <a:rPr lang="fr-MA" sz="1400" dirty="0"/>
              <a:t> figures </a:t>
            </a:r>
            <a:r>
              <a:rPr lang="fr-MA" sz="1400" dirty="0" err="1"/>
              <a:t>within</a:t>
            </a:r>
            <a:r>
              <a:rPr lang="fr-MA" sz="1400" dirty="0"/>
              <a:t> </a:t>
            </a:r>
            <a:r>
              <a:rPr lang="fr-MA" sz="1400" dirty="0" err="1"/>
              <a:t>universities</a:t>
            </a:r>
            <a:r>
              <a:rPr lang="fr-MA" sz="1400" dirty="0"/>
              <a:t>.</a:t>
            </a:r>
          </a:p>
          <a:p>
            <a:pPr lvl="1"/>
            <a:r>
              <a:rPr lang="fr-MA" sz="1400" dirty="0" err="1"/>
              <a:t>They</a:t>
            </a:r>
            <a:r>
              <a:rPr lang="fr-MA" sz="1400" dirty="0"/>
              <a:t> have high water </a:t>
            </a:r>
            <a:r>
              <a:rPr lang="fr-MA" sz="1400" dirty="0" err="1"/>
              <a:t>consumption</a:t>
            </a:r>
            <a:r>
              <a:rPr lang="fr-MA" sz="1400" dirty="0"/>
              <a:t> due to </a:t>
            </a:r>
            <a:r>
              <a:rPr lang="fr-MA" sz="1400" dirty="0" err="1"/>
              <a:t>frequent</a:t>
            </a:r>
            <a:r>
              <a:rPr lang="fr-MA" sz="1400" dirty="0"/>
              <a:t> </a:t>
            </a:r>
            <a:r>
              <a:rPr lang="fr-MA" sz="1400" dirty="0" err="1"/>
              <a:t>hydration</a:t>
            </a:r>
            <a:r>
              <a:rPr lang="fr-MA" sz="1400" dirty="0"/>
              <a:t> and </a:t>
            </a:r>
            <a:r>
              <a:rPr lang="fr-MA" sz="1400" dirty="0" err="1"/>
              <a:t>physical</a:t>
            </a:r>
            <a:r>
              <a:rPr lang="fr-MA" sz="1400" dirty="0"/>
              <a:t> training.</a:t>
            </a:r>
            <a:endParaRPr lang="en-US" sz="1400" dirty="0"/>
          </a:p>
          <a:p>
            <a:pPr lvl="1"/>
            <a:r>
              <a:rPr lang="fr-MA" sz="1400" dirty="0"/>
              <a:t>Few </a:t>
            </a:r>
            <a:r>
              <a:rPr lang="fr-MA" sz="1400" dirty="0" err="1"/>
              <a:t>empirical</a:t>
            </a:r>
            <a:r>
              <a:rPr lang="fr-MA" sz="1400" dirty="0"/>
              <a:t> </a:t>
            </a:r>
            <a:r>
              <a:rPr lang="fr-MA" sz="1400" dirty="0" err="1"/>
              <a:t>studies</a:t>
            </a:r>
            <a:r>
              <a:rPr lang="fr-MA" sz="1400" dirty="0"/>
              <a:t> have </a:t>
            </a:r>
            <a:r>
              <a:rPr lang="fr-MA" sz="1400" dirty="0" err="1"/>
              <a:t>explored</a:t>
            </a:r>
            <a:r>
              <a:rPr lang="fr-MA" sz="1400" dirty="0"/>
              <a:t> </a:t>
            </a:r>
            <a:r>
              <a:rPr lang="fr-MA" sz="1400" dirty="0" err="1"/>
              <a:t>this</a:t>
            </a:r>
            <a:r>
              <a:rPr lang="fr-MA" sz="1400" dirty="0"/>
              <a:t> group, </a:t>
            </a:r>
            <a:r>
              <a:rPr lang="fr-MA" sz="1400" dirty="0" err="1"/>
              <a:t>especially</a:t>
            </a:r>
            <a:r>
              <a:rPr lang="fr-MA" sz="1400" dirty="0"/>
              <a:t> in Global South </a:t>
            </a:r>
            <a:r>
              <a:rPr lang="fr-MA" sz="1400" dirty="0" err="1"/>
              <a:t>contexts</a:t>
            </a:r>
            <a:r>
              <a:rPr lang="fr-MA" sz="1400" dirty="0"/>
              <a:t>.</a:t>
            </a:r>
            <a:endParaRPr lang="en-US" sz="1400" dirty="0"/>
          </a:p>
          <a:p>
            <a:r>
              <a:rPr lang="fr-MA" sz="1600" dirty="0" err="1"/>
              <a:t>Research</a:t>
            </a:r>
            <a:r>
              <a:rPr lang="fr-MA" sz="1600" dirty="0"/>
              <a:t> Question</a:t>
            </a:r>
            <a:endParaRPr lang="en-US" sz="1600" b="1" dirty="0"/>
          </a:p>
          <a:p>
            <a:pPr lvl="1"/>
            <a:r>
              <a:rPr lang="fr-MA" dirty="0" err="1"/>
              <a:t>What</a:t>
            </a:r>
            <a:r>
              <a:rPr lang="fr-MA" dirty="0"/>
              <a:t> </a:t>
            </a:r>
            <a:r>
              <a:rPr lang="fr-MA" dirty="0" err="1"/>
              <a:t>motivational</a:t>
            </a:r>
            <a:r>
              <a:rPr lang="fr-MA" dirty="0"/>
              <a:t>, social, and cognitive </a:t>
            </a:r>
            <a:r>
              <a:rPr lang="fr-MA" dirty="0" err="1"/>
              <a:t>factors</a:t>
            </a:r>
            <a:r>
              <a:rPr lang="fr-MA" dirty="0"/>
              <a:t> influence student </a:t>
            </a:r>
            <a:r>
              <a:rPr lang="fr-MA" dirty="0" err="1"/>
              <a:t>athletes</a:t>
            </a:r>
            <a:r>
              <a:rPr lang="fr-MA" dirty="0"/>
              <a:t>’ intention to </a:t>
            </a:r>
            <a:r>
              <a:rPr lang="fr-MA" dirty="0" err="1"/>
              <a:t>adopt</a:t>
            </a:r>
            <a:r>
              <a:rPr lang="fr-MA" dirty="0"/>
              <a:t> </a:t>
            </a:r>
            <a:r>
              <a:rPr lang="fr-MA" dirty="0" err="1"/>
              <a:t>responsible</a:t>
            </a:r>
            <a:r>
              <a:rPr lang="fr-MA" dirty="0"/>
              <a:t> water </a:t>
            </a:r>
            <a:r>
              <a:rPr lang="fr-MA" dirty="0" err="1"/>
              <a:t>consumption</a:t>
            </a:r>
            <a:r>
              <a:rPr lang="fr-MA" dirty="0"/>
              <a:t> </a:t>
            </a:r>
            <a:r>
              <a:rPr lang="fr-MA" dirty="0" err="1"/>
              <a:t>behaviors</a:t>
            </a:r>
            <a:r>
              <a:rPr lang="fr-MA" dirty="0"/>
              <a:t>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585"/>
    </mc:Choice>
    <mc:Fallback xmlns="">
      <p:transition spd="slow" advTm="4858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fr-MA" u="sng" dirty="0" err="1"/>
              <a:t>Theoretical</a:t>
            </a:r>
            <a:r>
              <a:rPr lang="fr-MA" u="sng" dirty="0"/>
              <a:t> Framework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34" y="1440873"/>
            <a:ext cx="9563946" cy="4862944"/>
          </a:xfrm>
        </p:spPr>
        <p:txBody>
          <a:bodyPr>
            <a:noAutofit/>
          </a:bodyPr>
          <a:lstStyle/>
          <a:p>
            <a:r>
              <a:rPr lang="en-US" sz="2100" dirty="0"/>
              <a:t>Integrated Behavior Change Model (IBC) (Hagger &amp; </a:t>
            </a:r>
            <a:r>
              <a:rPr lang="en-US" sz="2100" dirty="0" err="1"/>
              <a:t>Chatzisarantis</a:t>
            </a:r>
            <a:r>
              <a:rPr lang="en-US" sz="2100" dirty="0"/>
              <a:t>, 2014)</a:t>
            </a:r>
            <a:endParaRPr lang="en-US" sz="21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100" dirty="0"/>
              <a:t>Combines key elements from:</a:t>
            </a:r>
            <a:endParaRPr lang="en-US" sz="2100" dirty="0">
              <a:solidFill>
                <a:schemeClr val="tx1"/>
              </a:solidFill>
            </a:endParaRPr>
          </a:p>
          <a:p>
            <a:pPr lvl="2"/>
            <a:r>
              <a:rPr lang="en-US" sz="2100" dirty="0"/>
              <a:t>Theory of Planned Behavior (Ajzen, 1991)</a:t>
            </a:r>
          </a:p>
          <a:p>
            <a:pPr lvl="2"/>
            <a:r>
              <a:rPr lang="en-US" sz="2100" dirty="0"/>
              <a:t>Self-Determination Theory (Ryan &amp; Deci, 2000)</a:t>
            </a:r>
            <a:endParaRPr lang="en-US" sz="2100" dirty="0">
              <a:solidFill>
                <a:schemeClr val="tx1"/>
              </a:solidFill>
            </a:endParaRPr>
          </a:p>
          <a:p>
            <a:pPr lvl="1"/>
            <a:r>
              <a:rPr lang="en-US" sz="2100" dirty="0"/>
              <a:t>Predicts behavioral intention through:</a:t>
            </a:r>
            <a:endParaRPr lang="en-US" sz="2100" dirty="0">
              <a:solidFill>
                <a:schemeClr val="tx1"/>
              </a:solidFill>
            </a:endParaRPr>
          </a:p>
          <a:p>
            <a:pPr lvl="2"/>
            <a:r>
              <a:rPr lang="en-US" sz="2100" dirty="0"/>
              <a:t>Autonomous and controlled motivation</a:t>
            </a:r>
          </a:p>
          <a:p>
            <a:pPr lvl="2"/>
            <a:r>
              <a:rPr lang="en-US" sz="2100" dirty="0"/>
              <a:t>Attitude</a:t>
            </a:r>
          </a:p>
          <a:p>
            <a:pPr lvl="2"/>
            <a:r>
              <a:rPr lang="en-US" sz="2100" dirty="0"/>
              <a:t>Subjective norm</a:t>
            </a:r>
          </a:p>
          <a:p>
            <a:pPr lvl="2"/>
            <a:r>
              <a:rPr lang="en-US" sz="2100" dirty="0"/>
              <a:t>Perceived behavioral control</a:t>
            </a:r>
          </a:p>
          <a:p>
            <a:pPr lvl="1"/>
            <a:r>
              <a:rPr lang="en-US" sz="2100" dirty="0"/>
              <a:t>Still underexplored in the context of sustainable water consumption behavior</a:t>
            </a:r>
          </a:p>
          <a:p>
            <a:pPr lvl="3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fr-MA" u="sng" dirty="0" err="1"/>
              <a:t>Research</a:t>
            </a:r>
            <a:r>
              <a:rPr lang="fr-MA" u="sng" dirty="0"/>
              <a:t> Model &amp; </a:t>
            </a:r>
            <a:r>
              <a:rPr lang="fr-MA" u="sng" dirty="0" err="1"/>
              <a:t>Hypotheses</a:t>
            </a:r>
            <a:endParaRPr lang="en-US" u="sng" dirty="0"/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15D7A253-8B2F-8FD0-4514-750FE19F5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03" y="1488281"/>
            <a:ext cx="7873347" cy="4846626"/>
          </a:xfrm>
        </p:spPr>
      </p:pic>
    </p:spTree>
    <p:extLst>
      <p:ext uri="{BB962C8B-B14F-4D97-AF65-F5344CB8AC3E}">
        <p14:creationId xmlns:p14="http://schemas.microsoft.com/office/powerpoint/2010/main" val="28431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FDF997-DA87-BB4B-9E5B-E73602E21025}"/>
              </a:ext>
            </a:extLst>
          </p:cNvPr>
          <p:cNvSpPr/>
          <p:nvPr/>
        </p:nvSpPr>
        <p:spPr>
          <a:xfrm>
            <a:off x="115747" y="798651"/>
            <a:ext cx="2187615" cy="65975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Epistemological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positioning</a:t>
            </a:r>
            <a:r>
              <a:rPr lang="fr-FR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B61A5A-9546-7A4C-8864-3353B7B8D7D6}"/>
              </a:ext>
            </a:extLst>
          </p:cNvPr>
          <p:cNvSpPr/>
          <p:nvPr/>
        </p:nvSpPr>
        <p:spPr>
          <a:xfrm>
            <a:off x="2546430" y="798651"/>
            <a:ext cx="2187615" cy="65975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Reasoning</a:t>
            </a:r>
            <a:r>
              <a:rPr lang="fr-FR" dirty="0"/>
              <a:t> mode	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0F5809-ADD7-C84F-BCC1-F7FE03F1FCC1}"/>
              </a:ext>
            </a:extLst>
          </p:cNvPr>
          <p:cNvSpPr/>
          <p:nvPr/>
        </p:nvSpPr>
        <p:spPr>
          <a:xfrm>
            <a:off x="4977113" y="798651"/>
            <a:ext cx="2187615" cy="6597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approach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54AAF0-B699-8248-9212-15C6AEF3C4E4}"/>
              </a:ext>
            </a:extLst>
          </p:cNvPr>
          <p:cNvSpPr/>
          <p:nvPr/>
        </p:nvSpPr>
        <p:spPr>
          <a:xfrm>
            <a:off x="7457955" y="798651"/>
            <a:ext cx="2187615" cy="6597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method</a:t>
            </a:r>
            <a:r>
              <a:rPr lang="fr-FR" dirty="0"/>
              <a:t>	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8A627A-BF53-1141-A1F7-8C9FEA61C634}"/>
              </a:ext>
            </a:extLst>
          </p:cNvPr>
          <p:cNvSpPr/>
          <p:nvPr/>
        </p:nvSpPr>
        <p:spPr>
          <a:xfrm>
            <a:off x="111887" y="2523280"/>
            <a:ext cx="2211725" cy="15262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400" b="1" dirty="0" err="1">
                <a:solidFill>
                  <a:schemeClr val="tx1"/>
                </a:solidFill>
              </a:rPr>
              <a:t>Positivism</a:t>
            </a:r>
            <a:r>
              <a:rPr lang="fr-MA" sz="1400" dirty="0">
                <a:solidFill>
                  <a:schemeClr val="tx1"/>
                </a:solidFill>
              </a:rPr>
              <a:t>: the acquisition of </a:t>
            </a:r>
            <a:r>
              <a:rPr lang="fr-MA" sz="1400" dirty="0" err="1">
                <a:solidFill>
                  <a:schemeClr val="tx1"/>
                </a:solidFill>
              </a:rPr>
              <a:t>knowledge</a:t>
            </a:r>
            <a:r>
              <a:rPr lang="fr-MA" sz="1400" dirty="0">
                <a:solidFill>
                  <a:schemeClr val="tx1"/>
                </a:solidFill>
              </a:rPr>
              <a:t> </a:t>
            </a:r>
            <a:r>
              <a:rPr lang="fr-MA" sz="1400" dirty="0" err="1">
                <a:solidFill>
                  <a:schemeClr val="tx1"/>
                </a:solidFill>
              </a:rPr>
              <a:t>based</a:t>
            </a:r>
            <a:r>
              <a:rPr lang="fr-MA" sz="1400" dirty="0">
                <a:solidFill>
                  <a:schemeClr val="tx1"/>
                </a:solidFill>
              </a:rPr>
              <a:t> on </a:t>
            </a:r>
            <a:r>
              <a:rPr lang="fr-MA" sz="1400" dirty="0" err="1">
                <a:solidFill>
                  <a:schemeClr val="tx1"/>
                </a:solidFill>
              </a:rPr>
              <a:t>measurable</a:t>
            </a:r>
            <a:r>
              <a:rPr lang="fr-MA" sz="1400" dirty="0">
                <a:solidFill>
                  <a:schemeClr val="tx1"/>
                </a:solidFill>
              </a:rPr>
              <a:t> observations and the </a:t>
            </a:r>
            <a:r>
              <a:rPr lang="fr-MA" sz="1400" dirty="0" err="1">
                <a:solidFill>
                  <a:schemeClr val="tx1"/>
                </a:solidFill>
              </a:rPr>
              <a:t>analysis</a:t>
            </a:r>
            <a:r>
              <a:rPr lang="fr-MA" sz="1400" dirty="0">
                <a:solidFill>
                  <a:schemeClr val="tx1"/>
                </a:solidFill>
              </a:rPr>
              <a:t> of causal </a:t>
            </a:r>
            <a:r>
              <a:rPr lang="fr-MA" sz="1400" dirty="0" err="1">
                <a:solidFill>
                  <a:schemeClr val="tx1"/>
                </a:solidFill>
              </a:rPr>
              <a:t>relationships</a:t>
            </a:r>
            <a:r>
              <a:rPr lang="fr-MA" sz="1400" dirty="0">
                <a:solidFill>
                  <a:schemeClr val="tx1"/>
                </a:solidFill>
              </a:rPr>
              <a:t> </a:t>
            </a:r>
            <a:r>
              <a:rPr lang="fr-MA" sz="1400" dirty="0" err="1">
                <a:solidFill>
                  <a:schemeClr val="tx1"/>
                </a:solidFill>
              </a:rPr>
              <a:t>between</a:t>
            </a:r>
            <a:r>
              <a:rPr lang="fr-MA" sz="1400" dirty="0">
                <a:solidFill>
                  <a:schemeClr val="tx1"/>
                </a:solidFill>
              </a:rPr>
              <a:t> psychosocial variables.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67A0B0E-6A96-B94A-9B0E-E6320E761F04}"/>
              </a:ext>
            </a:extLst>
          </p:cNvPr>
          <p:cNvCxnSpPr>
            <a:cxnSpLocks/>
          </p:cNvCxnSpPr>
          <p:nvPr/>
        </p:nvCxnSpPr>
        <p:spPr>
          <a:xfrm>
            <a:off x="1209554" y="1458408"/>
            <a:ext cx="0" cy="101857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4C3EE642-DC62-4A49-A4C2-F9CCDD20F3BD}"/>
              </a:ext>
            </a:extLst>
          </p:cNvPr>
          <p:cNvCxnSpPr>
            <a:cxnSpLocks/>
          </p:cNvCxnSpPr>
          <p:nvPr/>
        </p:nvCxnSpPr>
        <p:spPr>
          <a:xfrm>
            <a:off x="6106712" y="3935393"/>
            <a:ext cx="3859" cy="45961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63AF0AE-8F70-BA45-8F2C-1B5BC1D1EE36}"/>
              </a:ext>
            </a:extLst>
          </p:cNvPr>
          <p:cNvCxnSpPr>
            <a:cxnSpLocks/>
          </p:cNvCxnSpPr>
          <p:nvPr/>
        </p:nvCxnSpPr>
        <p:spPr>
          <a:xfrm>
            <a:off x="1197975" y="5054767"/>
            <a:ext cx="3859" cy="45961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80693198-73AE-9948-8D41-FC7928FFA8AD}"/>
              </a:ext>
            </a:extLst>
          </p:cNvPr>
          <p:cNvSpPr/>
          <p:nvPr/>
        </p:nvSpPr>
        <p:spPr>
          <a:xfrm>
            <a:off x="2673751" y="2523281"/>
            <a:ext cx="2187615" cy="152620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200" b="1" dirty="0" err="1">
                <a:solidFill>
                  <a:schemeClr val="tx1"/>
                </a:solidFill>
              </a:rPr>
              <a:t>Hypothetico-deductive</a:t>
            </a:r>
            <a:r>
              <a:rPr lang="fr-MA" sz="1200" b="1" dirty="0">
                <a:solidFill>
                  <a:schemeClr val="tx1"/>
                </a:solidFill>
              </a:rPr>
              <a:t>: </a:t>
            </a:r>
            <a:r>
              <a:rPr lang="fr-MA" sz="1200" dirty="0">
                <a:solidFill>
                  <a:schemeClr val="tx1"/>
                </a:solidFill>
              </a:rPr>
              <a:t>formulation of </a:t>
            </a:r>
            <a:r>
              <a:rPr lang="fr-MA" sz="1200" dirty="0" err="1">
                <a:solidFill>
                  <a:schemeClr val="tx1"/>
                </a:solidFill>
              </a:rPr>
              <a:t>hypotheses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drawn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from</a:t>
            </a:r>
            <a:r>
              <a:rPr lang="fr-MA" sz="1200" dirty="0">
                <a:solidFill>
                  <a:schemeClr val="tx1"/>
                </a:solidFill>
              </a:rPr>
              <a:t> the IBC model by </a:t>
            </a:r>
            <a:r>
              <a:rPr lang="fr-MA" sz="1200" dirty="0" err="1">
                <a:solidFill>
                  <a:schemeClr val="tx1"/>
                </a:solidFill>
              </a:rPr>
              <a:t>Hagger</a:t>
            </a:r>
            <a:r>
              <a:rPr lang="fr-MA" sz="1200" dirty="0">
                <a:solidFill>
                  <a:schemeClr val="tx1"/>
                </a:solidFill>
              </a:rPr>
              <a:t> and </a:t>
            </a:r>
            <a:r>
              <a:rPr lang="fr-MA" sz="1200" dirty="0" err="1">
                <a:solidFill>
                  <a:schemeClr val="tx1"/>
                </a:solidFill>
              </a:rPr>
              <a:t>Chatzisarantis</a:t>
            </a:r>
            <a:r>
              <a:rPr lang="fr-MA" sz="1200" dirty="0">
                <a:solidFill>
                  <a:schemeClr val="tx1"/>
                </a:solidFill>
              </a:rPr>
              <a:t> (2014), </a:t>
            </a:r>
            <a:r>
              <a:rPr lang="fr-MA" sz="1200" dirty="0" err="1">
                <a:solidFill>
                  <a:schemeClr val="tx1"/>
                </a:solidFill>
              </a:rPr>
              <a:t>tested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empirically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using</a:t>
            </a:r>
            <a:r>
              <a:rPr lang="fr-MA" sz="1200" dirty="0">
                <a:solidFill>
                  <a:schemeClr val="tx1"/>
                </a:solidFill>
              </a:rPr>
              <a:t> the PLS-SEM </a:t>
            </a:r>
            <a:r>
              <a:rPr lang="fr-MA" sz="1200" dirty="0" err="1">
                <a:solidFill>
                  <a:schemeClr val="tx1"/>
                </a:solidFill>
              </a:rPr>
              <a:t>approach</a:t>
            </a:r>
            <a:r>
              <a:rPr lang="fr-MA" sz="1200" dirty="0">
                <a:solidFill>
                  <a:schemeClr val="tx1"/>
                </a:solidFill>
              </a:rPr>
              <a:t>.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F5CB050F-5788-4F4A-958D-234550E2E928}"/>
              </a:ext>
            </a:extLst>
          </p:cNvPr>
          <p:cNvCxnSpPr>
            <a:cxnSpLocks/>
          </p:cNvCxnSpPr>
          <p:nvPr/>
        </p:nvCxnSpPr>
        <p:spPr>
          <a:xfrm>
            <a:off x="3640237" y="1458408"/>
            <a:ext cx="0" cy="101857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2C8A7009-B847-034C-B313-65C108C09EAD}"/>
              </a:ext>
            </a:extLst>
          </p:cNvPr>
          <p:cNvCxnSpPr>
            <a:cxnSpLocks/>
          </p:cNvCxnSpPr>
          <p:nvPr/>
        </p:nvCxnSpPr>
        <p:spPr>
          <a:xfrm>
            <a:off x="6096000" y="1458408"/>
            <a:ext cx="0" cy="101857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4C0755FE-7031-FB4F-A560-52F3693BCC2A}"/>
              </a:ext>
            </a:extLst>
          </p:cNvPr>
          <p:cNvSpPr/>
          <p:nvPr/>
        </p:nvSpPr>
        <p:spPr>
          <a:xfrm>
            <a:off x="5143022" y="2523281"/>
            <a:ext cx="2183750" cy="1412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200" b="1" dirty="0">
                <a:solidFill>
                  <a:schemeClr val="tx1"/>
                </a:solidFill>
              </a:rPr>
              <a:t>Quantitative </a:t>
            </a:r>
            <a:r>
              <a:rPr lang="fr-MA" sz="1200" b="1" dirty="0" err="1">
                <a:solidFill>
                  <a:schemeClr val="tx1"/>
                </a:solidFill>
              </a:rPr>
              <a:t>approach</a:t>
            </a:r>
            <a:r>
              <a:rPr lang="fr-MA" sz="1200" b="1" dirty="0">
                <a:solidFill>
                  <a:schemeClr val="tx1"/>
                </a:solidFill>
              </a:rPr>
              <a:t>:</a:t>
            </a:r>
            <a:r>
              <a:rPr lang="fr-MA" sz="1200" dirty="0">
                <a:solidFill>
                  <a:schemeClr val="tx1"/>
                </a:solidFill>
              </a:rPr>
              <a:t> administration of a </a:t>
            </a:r>
            <a:r>
              <a:rPr lang="fr-MA" sz="1200" dirty="0" err="1">
                <a:solidFill>
                  <a:schemeClr val="tx1"/>
                </a:solidFill>
              </a:rPr>
              <a:t>structured</a:t>
            </a:r>
            <a:r>
              <a:rPr lang="fr-MA" sz="1200" dirty="0">
                <a:solidFill>
                  <a:schemeClr val="tx1"/>
                </a:solidFill>
              </a:rPr>
              <a:t> online questionnaire (Google </a:t>
            </a:r>
            <a:r>
              <a:rPr lang="fr-MA" sz="1200" dirty="0" err="1">
                <a:solidFill>
                  <a:schemeClr val="tx1"/>
                </a:solidFill>
              </a:rPr>
              <a:t>Forms</a:t>
            </a:r>
            <a:r>
              <a:rPr lang="fr-MA" sz="1200" dirty="0">
                <a:solidFill>
                  <a:schemeClr val="tx1"/>
                </a:solidFill>
              </a:rPr>
              <a:t>) to </a:t>
            </a:r>
            <a:r>
              <a:rPr lang="fr-MA" sz="1200" dirty="0" err="1">
                <a:solidFill>
                  <a:schemeClr val="tx1"/>
                </a:solidFill>
              </a:rPr>
              <a:t>university</a:t>
            </a:r>
            <a:r>
              <a:rPr lang="fr-MA" sz="1200" dirty="0">
                <a:solidFill>
                  <a:schemeClr val="tx1"/>
                </a:solidFill>
              </a:rPr>
              <a:t> sports </a:t>
            </a:r>
            <a:r>
              <a:rPr lang="fr-MA" sz="1200" dirty="0" err="1">
                <a:solidFill>
                  <a:schemeClr val="tx1"/>
                </a:solidFill>
              </a:rPr>
              <a:t>students</a:t>
            </a:r>
            <a:r>
              <a:rPr lang="fr-MA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9AF99A4-A13A-F24E-8D94-5B6520345962}"/>
              </a:ext>
            </a:extLst>
          </p:cNvPr>
          <p:cNvSpPr/>
          <p:nvPr/>
        </p:nvSpPr>
        <p:spPr>
          <a:xfrm>
            <a:off x="4977113" y="4395010"/>
            <a:ext cx="2622871" cy="21501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200" dirty="0">
                <a:solidFill>
                  <a:schemeClr val="tx1"/>
                </a:solidFill>
              </a:rPr>
              <a:t>Use of 5-point Likert </a:t>
            </a:r>
            <a:r>
              <a:rPr lang="fr-MA" sz="1200" dirty="0" err="1">
                <a:solidFill>
                  <a:schemeClr val="tx1"/>
                </a:solidFill>
              </a:rPr>
              <a:t>scales</a:t>
            </a:r>
            <a:r>
              <a:rPr lang="fr-MA" sz="1200" dirty="0">
                <a:solidFill>
                  <a:schemeClr val="tx1"/>
                </a:solidFill>
              </a:rPr>
              <a:t> to </a:t>
            </a:r>
            <a:r>
              <a:rPr lang="fr-MA" sz="1200" dirty="0" err="1">
                <a:solidFill>
                  <a:schemeClr val="tx1"/>
                </a:solidFill>
              </a:rPr>
              <a:t>measure</a:t>
            </a:r>
            <a:r>
              <a:rPr lang="fr-MA" sz="1200" dirty="0">
                <a:solidFill>
                  <a:schemeClr val="tx1"/>
                </a:solidFill>
              </a:rPr>
              <a:t> psychosocial variables.</a:t>
            </a:r>
          </a:p>
          <a:p>
            <a:pPr algn="ctr"/>
            <a:r>
              <a:rPr lang="fr-MA" sz="1200" dirty="0">
                <a:solidFill>
                  <a:schemeClr val="tx1"/>
                </a:solidFill>
              </a:rPr>
              <a:t>→ </a:t>
            </a:r>
            <a:r>
              <a:rPr lang="fr-MA" sz="1200" dirty="0" err="1">
                <a:solidFill>
                  <a:schemeClr val="tx1"/>
                </a:solidFill>
              </a:rPr>
              <a:t>Purposive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sampling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targeting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student</a:t>
            </a:r>
            <a:r>
              <a:rPr lang="fr-MA" sz="1200" dirty="0">
                <a:solidFill>
                  <a:schemeClr val="tx1"/>
                </a:solidFill>
              </a:rPr>
              <a:t> </a:t>
            </a:r>
            <a:r>
              <a:rPr lang="fr-MA" sz="1200" dirty="0" err="1">
                <a:solidFill>
                  <a:schemeClr val="tx1"/>
                </a:solidFill>
              </a:rPr>
              <a:t>athletes</a:t>
            </a:r>
            <a:r>
              <a:rPr lang="fr-MA" sz="1200" dirty="0">
                <a:solidFill>
                  <a:schemeClr val="tx1"/>
                </a:solidFill>
              </a:rPr>
              <a:t> at Cadi Ayyad </a:t>
            </a:r>
            <a:r>
              <a:rPr lang="fr-MA" sz="1200" dirty="0" err="1">
                <a:solidFill>
                  <a:schemeClr val="tx1"/>
                </a:solidFill>
              </a:rPr>
              <a:t>University</a:t>
            </a:r>
            <a:r>
              <a:rPr lang="fr-MA" sz="1200" dirty="0">
                <a:solidFill>
                  <a:schemeClr val="tx1"/>
                </a:solidFill>
              </a:rPr>
              <a:t> (</a:t>
            </a:r>
            <a:r>
              <a:rPr lang="fr-MA" sz="1200" dirty="0" err="1">
                <a:solidFill>
                  <a:schemeClr val="tx1"/>
                </a:solidFill>
              </a:rPr>
              <a:t>Morocco</a:t>
            </a:r>
            <a:r>
              <a:rPr lang="fr-MA" sz="1200" dirty="0">
                <a:solidFill>
                  <a:schemeClr val="tx1"/>
                </a:solidFill>
              </a:rPr>
              <a:t>).</a:t>
            </a:r>
          </a:p>
          <a:p>
            <a:pPr algn="ctr"/>
            <a:r>
              <a:rPr lang="fr-MA" sz="1200" dirty="0">
                <a:solidFill>
                  <a:schemeClr val="tx1"/>
                </a:solidFill>
              </a:rPr>
              <a:t>→ </a:t>
            </a:r>
            <a:r>
              <a:rPr lang="fr-MA" sz="1200" dirty="0" err="1">
                <a:solidFill>
                  <a:schemeClr val="tx1"/>
                </a:solidFill>
              </a:rPr>
              <a:t>Sample</a:t>
            </a:r>
            <a:r>
              <a:rPr lang="fr-MA" sz="1200" dirty="0">
                <a:solidFill>
                  <a:schemeClr val="tx1"/>
                </a:solidFill>
              </a:rPr>
              <a:t> size: 155 participants</a:t>
            </a:r>
            <a:r>
              <a:rPr lang="fr-MA" sz="1200" b="1" dirty="0">
                <a:solidFill>
                  <a:schemeClr val="tx1"/>
                </a:solidFill>
              </a:rPr>
              <a:t>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2EBEF0C-8DB1-AA44-8C1B-0EEABAB2E9B8}"/>
              </a:ext>
            </a:extLst>
          </p:cNvPr>
          <p:cNvSpPr txBox="1"/>
          <p:nvPr/>
        </p:nvSpPr>
        <p:spPr>
          <a:xfrm>
            <a:off x="197785" y="106021"/>
            <a:ext cx="61000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sz="3600" u="sng" dirty="0" err="1"/>
              <a:t>Methodology</a:t>
            </a:r>
            <a:endParaRPr lang="fr-FR" sz="36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61A2782-01FA-9A4A-8ABE-A8CF63171CFF}"/>
              </a:ext>
            </a:extLst>
          </p:cNvPr>
          <p:cNvSpPr/>
          <p:nvPr/>
        </p:nvSpPr>
        <p:spPr>
          <a:xfrm>
            <a:off x="7676911" y="2476982"/>
            <a:ext cx="2374975" cy="19180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200" b="1" dirty="0">
                <a:solidFill>
                  <a:schemeClr val="tx1"/>
                </a:solidFill>
              </a:rPr>
              <a:t> </a:t>
            </a:r>
            <a:r>
              <a:rPr lang="fr-MA" sz="1100" b="1" dirty="0">
                <a:solidFill>
                  <a:schemeClr val="tx1"/>
                </a:solidFill>
              </a:rPr>
              <a:t>Structural </a:t>
            </a:r>
            <a:r>
              <a:rPr lang="fr-MA" sz="1100" b="1" dirty="0" err="1">
                <a:solidFill>
                  <a:schemeClr val="tx1"/>
                </a:solidFill>
              </a:rPr>
              <a:t>equation</a:t>
            </a:r>
            <a:r>
              <a:rPr lang="fr-MA" sz="1100" b="1" dirty="0">
                <a:solidFill>
                  <a:schemeClr val="tx1"/>
                </a:solidFill>
              </a:rPr>
              <a:t> </a:t>
            </a:r>
            <a:r>
              <a:rPr lang="fr-MA" sz="1100" b="1" dirty="0" err="1">
                <a:solidFill>
                  <a:schemeClr val="tx1"/>
                </a:solidFill>
              </a:rPr>
              <a:t>modeling</a:t>
            </a:r>
            <a:r>
              <a:rPr lang="fr-MA" sz="1100" b="1" dirty="0">
                <a:solidFill>
                  <a:schemeClr val="tx1"/>
                </a:solidFill>
              </a:rPr>
              <a:t> </a:t>
            </a:r>
            <a:r>
              <a:rPr lang="fr-MA" sz="1100" b="1" dirty="0" err="1">
                <a:solidFill>
                  <a:schemeClr val="tx1"/>
                </a:solidFill>
              </a:rPr>
              <a:t>using</a:t>
            </a:r>
            <a:r>
              <a:rPr lang="fr-MA" sz="1100" b="1" dirty="0">
                <a:solidFill>
                  <a:schemeClr val="tx1"/>
                </a:solidFill>
              </a:rPr>
              <a:t> partial least squares (PLS-SEM).</a:t>
            </a:r>
          </a:p>
          <a:p>
            <a:pPr algn="ctr"/>
            <a:r>
              <a:rPr lang="fr-MA" sz="1100" dirty="0">
                <a:solidFill>
                  <a:schemeClr val="tx1"/>
                </a:solidFill>
              </a:rPr>
              <a:t>→ Software </a:t>
            </a:r>
            <a:r>
              <a:rPr lang="fr-MA" sz="1100" dirty="0" err="1">
                <a:solidFill>
                  <a:schemeClr val="tx1"/>
                </a:solidFill>
              </a:rPr>
              <a:t>used</a:t>
            </a:r>
            <a:r>
              <a:rPr lang="fr-MA" sz="1100" dirty="0">
                <a:solidFill>
                  <a:schemeClr val="tx1"/>
                </a:solidFill>
              </a:rPr>
              <a:t>: </a:t>
            </a:r>
            <a:r>
              <a:rPr lang="fr-MA" sz="1100" dirty="0" err="1">
                <a:solidFill>
                  <a:schemeClr val="tx1"/>
                </a:solidFill>
              </a:rPr>
              <a:t>SmartPLS</a:t>
            </a:r>
            <a:r>
              <a:rPr lang="fr-MA" sz="1100" dirty="0">
                <a:solidFill>
                  <a:schemeClr val="tx1"/>
                </a:solidFill>
              </a:rPr>
              <a:t> 4.</a:t>
            </a:r>
          </a:p>
          <a:p>
            <a:pPr algn="ctr"/>
            <a:r>
              <a:rPr lang="fr-MA" sz="1100" dirty="0">
                <a:solidFill>
                  <a:schemeClr val="tx1"/>
                </a:solidFill>
              </a:rPr>
              <a:t>→ </a:t>
            </a:r>
            <a:r>
              <a:rPr lang="fr-MA" sz="1100" dirty="0" err="1">
                <a:solidFill>
                  <a:schemeClr val="tx1"/>
                </a:solidFill>
              </a:rPr>
              <a:t>Two</a:t>
            </a:r>
            <a:r>
              <a:rPr lang="fr-MA" sz="1100" dirty="0">
                <a:solidFill>
                  <a:schemeClr val="tx1"/>
                </a:solidFill>
              </a:rPr>
              <a:t> </a:t>
            </a:r>
            <a:r>
              <a:rPr lang="fr-MA" sz="1100" dirty="0" err="1">
                <a:solidFill>
                  <a:schemeClr val="tx1"/>
                </a:solidFill>
              </a:rPr>
              <a:t>analytical</a:t>
            </a:r>
            <a:r>
              <a:rPr lang="fr-MA" sz="1100" dirty="0">
                <a:solidFill>
                  <a:schemeClr val="tx1"/>
                </a:solidFill>
              </a:rPr>
              <a:t> stages: validation of the </a:t>
            </a:r>
            <a:r>
              <a:rPr lang="fr-MA" sz="1100" dirty="0" err="1">
                <a:solidFill>
                  <a:schemeClr val="tx1"/>
                </a:solidFill>
              </a:rPr>
              <a:t>measurement</a:t>
            </a:r>
            <a:r>
              <a:rPr lang="fr-MA" sz="1100" dirty="0">
                <a:solidFill>
                  <a:schemeClr val="tx1"/>
                </a:solidFill>
              </a:rPr>
              <a:t> model (</a:t>
            </a:r>
            <a:r>
              <a:rPr lang="fr-MA" sz="1100" dirty="0" err="1">
                <a:solidFill>
                  <a:schemeClr val="tx1"/>
                </a:solidFill>
              </a:rPr>
              <a:t>reliability</a:t>
            </a:r>
            <a:r>
              <a:rPr lang="fr-MA" sz="1100" dirty="0">
                <a:solidFill>
                  <a:schemeClr val="tx1"/>
                </a:solidFill>
              </a:rPr>
              <a:t> and </a:t>
            </a:r>
            <a:r>
              <a:rPr lang="fr-MA" sz="1100" dirty="0" err="1">
                <a:solidFill>
                  <a:schemeClr val="tx1"/>
                </a:solidFill>
              </a:rPr>
              <a:t>validity</a:t>
            </a:r>
            <a:r>
              <a:rPr lang="fr-MA" sz="1100" dirty="0">
                <a:solidFill>
                  <a:schemeClr val="tx1"/>
                </a:solidFill>
              </a:rPr>
              <a:t>) and validation of the structural model (</a:t>
            </a:r>
            <a:r>
              <a:rPr lang="fr-MA" sz="1100" dirty="0" err="1">
                <a:solidFill>
                  <a:schemeClr val="tx1"/>
                </a:solidFill>
              </a:rPr>
              <a:t>hypothesis</a:t>
            </a:r>
            <a:r>
              <a:rPr lang="fr-MA" sz="1100" dirty="0">
                <a:solidFill>
                  <a:schemeClr val="tx1"/>
                </a:solidFill>
              </a:rPr>
              <a:t> </a:t>
            </a:r>
            <a:r>
              <a:rPr lang="fr-MA" sz="1100" dirty="0" err="1">
                <a:solidFill>
                  <a:schemeClr val="tx1"/>
                </a:solidFill>
              </a:rPr>
              <a:t>testing</a:t>
            </a:r>
            <a:r>
              <a:rPr lang="fr-MA" sz="1100" dirty="0">
                <a:solidFill>
                  <a:schemeClr val="tx1"/>
                </a:solidFill>
              </a:rPr>
              <a:t>, </a:t>
            </a:r>
            <a:r>
              <a:rPr lang="fr-MA" sz="1100" dirty="0" err="1">
                <a:solidFill>
                  <a:schemeClr val="tx1"/>
                </a:solidFill>
              </a:rPr>
              <a:t>mediating</a:t>
            </a:r>
            <a:r>
              <a:rPr lang="fr-MA" sz="1100" dirty="0">
                <a:solidFill>
                  <a:schemeClr val="tx1"/>
                </a:solidFill>
              </a:rPr>
              <a:t> </a:t>
            </a:r>
            <a:r>
              <a:rPr lang="fr-MA" sz="1100" dirty="0" err="1">
                <a:solidFill>
                  <a:schemeClr val="tx1"/>
                </a:solidFill>
              </a:rPr>
              <a:t>effects</a:t>
            </a:r>
            <a:r>
              <a:rPr lang="fr-MA" sz="1100" dirty="0">
                <a:solidFill>
                  <a:schemeClr val="tx1"/>
                </a:solidFill>
              </a:rPr>
              <a:t>, coefficients of </a:t>
            </a:r>
            <a:r>
              <a:rPr lang="fr-MA" sz="1100" dirty="0" err="1">
                <a:solidFill>
                  <a:schemeClr val="tx1"/>
                </a:solidFill>
              </a:rPr>
              <a:t>determination</a:t>
            </a:r>
            <a:r>
              <a:rPr lang="fr-MA" sz="1100" dirty="0">
                <a:solidFill>
                  <a:schemeClr val="tx1"/>
                </a:solidFill>
              </a:rPr>
              <a:t> R²).</a:t>
            </a: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9AF15C2-254C-7841-9CCD-A5006E0E3E43}"/>
              </a:ext>
            </a:extLst>
          </p:cNvPr>
          <p:cNvCxnSpPr>
            <a:cxnSpLocks/>
          </p:cNvCxnSpPr>
          <p:nvPr/>
        </p:nvCxnSpPr>
        <p:spPr>
          <a:xfrm>
            <a:off x="8551762" y="1458408"/>
            <a:ext cx="0" cy="101857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395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50" y="271339"/>
            <a:ext cx="8596668" cy="831273"/>
          </a:xfrm>
        </p:spPr>
        <p:txBody>
          <a:bodyPr/>
          <a:lstStyle/>
          <a:p>
            <a:r>
              <a:rPr lang="fr-MA" u="sng" dirty="0" err="1"/>
              <a:t>Results</a:t>
            </a:r>
            <a:r>
              <a:rPr lang="fr-MA" u="sng" dirty="0"/>
              <a:t> and </a:t>
            </a:r>
            <a:r>
              <a:rPr lang="fr-MA" u="sng" dirty="0" err="1"/>
              <a:t>Analysis</a:t>
            </a:r>
            <a:endParaRPr lang="en-US" u="sng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C86918-1839-7CE3-CBE2-1E6E4A08C96B}"/>
              </a:ext>
            </a:extLst>
          </p:cNvPr>
          <p:cNvSpPr txBox="1"/>
          <p:nvPr/>
        </p:nvSpPr>
        <p:spPr>
          <a:xfrm>
            <a:off x="4291619" y="852405"/>
            <a:ext cx="23235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u="sng" dirty="0" err="1"/>
              <a:t>Measurement</a:t>
            </a:r>
            <a:r>
              <a:rPr lang="fr-MA" u="sng" dirty="0"/>
              <a:t> model</a:t>
            </a:r>
            <a:endParaRPr lang="fr-FR" u="sng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6524398-51F3-E62E-94FD-82E8D2A8B782}"/>
              </a:ext>
            </a:extLst>
          </p:cNvPr>
          <p:cNvSpPr txBox="1"/>
          <p:nvPr/>
        </p:nvSpPr>
        <p:spPr>
          <a:xfrm>
            <a:off x="1349237" y="1102612"/>
            <a:ext cx="37197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sz="1400" u="sng" dirty="0" err="1"/>
              <a:t>Validity</a:t>
            </a:r>
            <a:r>
              <a:rPr lang="fr-MA" sz="1400" u="sng" dirty="0"/>
              <a:t> and </a:t>
            </a:r>
            <a:r>
              <a:rPr lang="fr-MA" sz="1400" u="sng" dirty="0" err="1"/>
              <a:t>reliability</a:t>
            </a:r>
            <a:r>
              <a:rPr lang="fr-MA" sz="1400" u="sng" dirty="0"/>
              <a:t> </a:t>
            </a:r>
            <a:r>
              <a:rPr lang="fr-MA" sz="1400" u="sng" dirty="0" err="1"/>
              <a:t>confirmed</a:t>
            </a:r>
            <a:r>
              <a:rPr lang="fr-MA" sz="1400" u="sng" dirty="0"/>
              <a:t> </a:t>
            </a:r>
            <a:endParaRPr lang="fr-FR" sz="1400" u="sng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AFF20E7-8C3E-D27C-8F6E-F26DC9F4A039}"/>
              </a:ext>
            </a:extLst>
          </p:cNvPr>
          <p:cNvSpPr txBox="1"/>
          <p:nvPr/>
        </p:nvSpPr>
        <p:spPr>
          <a:xfrm>
            <a:off x="6615207" y="1102611"/>
            <a:ext cx="37197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sz="1400" u="sng" dirty="0"/>
              <a:t>Discriminant </a:t>
            </a:r>
            <a:r>
              <a:rPr lang="fr-MA" sz="1400" u="sng" dirty="0" err="1"/>
              <a:t>validity</a:t>
            </a:r>
            <a:endParaRPr lang="fr-FR" sz="1400" u="sng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C71352F-9F20-6C08-2D6E-B044610CD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22603"/>
              </p:ext>
            </p:extLst>
          </p:nvPr>
        </p:nvGraphicFramePr>
        <p:xfrm>
          <a:off x="387741" y="1488281"/>
          <a:ext cx="4619688" cy="48798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4601">
                  <a:extLst>
                    <a:ext uri="{9D8B030D-6E8A-4147-A177-3AD203B41FA5}">
                      <a16:colId xmlns:a16="http://schemas.microsoft.com/office/drawing/2014/main" val="317718251"/>
                    </a:ext>
                  </a:extLst>
                </a:gridCol>
                <a:gridCol w="644601">
                  <a:extLst>
                    <a:ext uri="{9D8B030D-6E8A-4147-A177-3AD203B41FA5}">
                      <a16:colId xmlns:a16="http://schemas.microsoft.com/office/drawing/2014/main" val="2892989101"/>
                    </a:ext>
                  </a:extLst>
                </a:gridCol>
                <a:gridCol w="644601">
                  <a:extLst>
                    <a:ext uri="{9D8B030D-6E8A-4147-A177-3AD203B41FA5}">
                      <a16:colId xmlns:a16="http://schemas.microsoft.com/office/drawing/2014/main" val="4177837685"/>
                    </a:ext>
                  </a:extLst>
                </a:gridCol>
                <a:gridCol w="644601">
                  <a:extLst>
                    <a:ext uri="{9D8B030D-6E8A-4147-A177-3AD203B41FA5}">
                      <a16:colId xmlns:a16="http://schemas.microsoft.com/office/drawing/2014/main" val="302600518"/>
                    </a:ext>
                  </a:extLst>
                </a:gridCol>
                <a:gridCol w="1159541">
                  <a:extLst>
                    <a:ext uri="{9D8B030D-6E8A-4147-A177-3AD203B41FA5}">
                      <a16:colId xmlns:a16="http://schemas.microsoft.com/office/drawing/2014/main" val="1605555577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3403245527"/>
                    </a:ext>
                  </a:extLst>
                </a:gridCol>
              </a:tblGrid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Items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Loadings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CR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AVE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u="none" strike="noStrike">
                          <a:effectLst/>
                        </a:rPr>
                        <a:t>α  (</a:t>
                      </a:r>
                      <a:r>
                        <a:rPr lang="fr-MA" sz="1100" u="none" strike="noStrike">
                          <a:effectLst/>
                        </a:rPr>
                        <a:t>Cronbach’s)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 dirty="0">
                          <a:effectLst/>
                        </a:rPr>
                        <a:t>VIF</a:t>
                      </a:r>
                      <a:endParaRPr lang="fr-MA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753295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AM1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0.889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0.949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0.823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0.928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2.966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094339179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AM2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0.908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3.548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193725470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AM3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0.936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4.492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968645255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AM4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0.896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3.003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2140952051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ATT1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0.915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0.933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0.778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0.905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3.463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177200397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ATT2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0.860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2.269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676646071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ATT3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0.898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3.110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961075863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ATT4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0.853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2.324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742270799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CM1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0.641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0.880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0.651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0.820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1.770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481205516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CM2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0.898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3.564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2622013883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CM3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0.861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3.385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63296130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CM4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0.804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2.237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797712552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INT1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0.757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0.927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0.719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0.901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1.734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858781002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INT2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0.873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2.747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2112031755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INT3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0.842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2.276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4169091972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INT4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0.879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2.909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767078815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INT5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0.882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3.131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982423129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NS1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0.842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0.861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0.673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0.758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1.747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291868121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NS2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0.788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1.481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594606163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NS3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0.832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1.493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111570619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PBC1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0.890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0.922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0.704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0.896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2.902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2070871411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PBC2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0.785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2.493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843745790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 dirty="0">
                          <a:effectLst/>
                        </a:rPr>
                        <a:t>PBC3</a:t>
                      </a:r>
                      <a:endParaRPr lang="fr-MA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0.840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2.507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114646574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PBC4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0.813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2.736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55794626"/>
                  </a:ext>
                </a:extLst>
              </a:tr>
              <a:tr h="187687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 dirty="0">
                          <a:effectLst/>
                        </a:rPr>
                        <a:t>PBC5</a:t>
                      </a:r>
                      <a:endParaRPr lang="fr-MA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>
                          <a:effectLst/>
                        </a:rPr>
                        <a:t>0.863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100" u="none" strike="noStrike">
                          <a:effectLst/>
                        </a:rPr>
                        <a:t> </a:t>
                      </a:r>
                      <a:endParaRPr lang="fr-MA" sz="11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100" u="none" strike="noStrike" dirty="0">
                          <a:effectLst/>
                        </a:rPr>
                        <a:t>2.814</a:t>
                      </a:r>
                      <a:endParaRPr lang="fr-M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529870530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333DE62-0180-B0AD-07C5-CCFD435B1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1835"/>
              </p:ext>
            </p:extLst>
          </p:nvPr>
        </p:nvGraphicFramePr>
        <p:xfrm>
          <a:off x="5617028" y="1501539"/>
          <a:ext cx="3907972" cy="19274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7064">
                  <a:extLst>
                    <a:ext uri="{9D8B030D-6E8A-4147-A177-3AD203B41FA5}">
                      <a16:colId xmlns:a16="http://schemas.microsoft.com/office/drawing/2014/main" val="3050365522"/>
                    </a:ext>
                  </a:extLst>
                </a:gridCol>
                <a:gridCol w="547187">
                  <a:extLst>
                    <a:ext uri="{9D8B030D-6E8A-4147-A177-3AD203B41FA5}">
                      <a16:colId xmlns:a16="http://schemas.microsoft.com/office/drawing/2014/main" val="3046152171"/>
                    </a:ext>
                  </a:extLst>
                </a:gridCol>
                <a:gridCol w="537346">
                  <a:extLst>
                    <a:ext uri="{9D8B030D-6E8A-4147-A177-3AD203B41FA5}">
                      <a16:colId xmlns:a16="http://schemas.microsoft.com/office/drawing/2014/main" val="3321669731"/>
                    </a:ext>
                  </a:extLst>
                </a:gridCol>
                <a:gridCol w="549558">
                  <a:extLst>
                    <a:ext uri="{9D8B030D-6E8A-4147-A177-3AD203B41FA5}">
                      <a16:colId xmlns:a16="http://schemas.microsoft.com/office/drawing/2014/main" val="4090355404"/>
                    </a:ext>
                  </a:extLst>
                </a:gridCol>
                <a:gridCol w="537347">
                  <a:extLst>
                    <a:ext uri="{9D8B030D-6E8A-4147-A177-3AD203B41FA5}">
                      <a16:colId xmlns:a16="http://schemas.microsoft.com/office/drawing/2014/main" val="2772721194"/>
                    </a:ext>
                  </a:extLst>
                </a:gridCol>
                <a:gridCol w="659470">
                  <a:extLst>
                    <a:ext uri="{9D8B030D-6E8A-4147-A177-3AD203B41FA5}">
                      <a16:colId xmlns:a16="http://schemas.microsoft.com/office/drawing/2014/main" val="1816343123"/>
                    </a:ext>
                  </a:extLst>
                </a:gridCol>
              </a:tblGrid>
              <a:tr h="275352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 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ATT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AM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CM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INT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PBC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941752"/>
                  </a:ext>
                </a:extLst>
              </a:tr>
              <a:tr h="275352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ATT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7031035"/>
                  </a:ext>
                </a:extLst>
              </a:tr>
              <a:tr h="275352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AM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0.840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2864114"/>
                  </a:ext>
                </a:extLst>
              </a:tr>
              <a:tr h="275352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CM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0.666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0.769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3433039"/>
                  </a:ext>
                </a:extLst>
              </a:tr>
              <a:tr h="275352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INT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0.751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0.892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0.699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 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8579881"/>
                  </a:ext>
                </a:extLst>
              </a:tr>
              <a:tr h="275352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PBC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0.861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0.845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0.800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0.796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 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30262172"/>
                  </a:ext>
                </a:extLst>
              </a:tr>
              <a:tr h="275352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NS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0.701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0.736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0.843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0.829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0.835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8991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39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50" y="271339"/>
            <a:ext cx="8596668" cy="831273"/>
          </a:xfrm>
        </p:spPr>
        <p:txBody>
          <a:bodyPr/>
          <a:lstStyle/>
          <a:p>
            <a:r>
              <a:rPr lang="fr-MA" u="sng" dirty="0" err="1"/>
              <a:t>Results</a:t>
            </a:r>
            <a:r>
              <a:rPr lang="fr-MA" u="sng" dirty="0"/>
              <a:t> and </a:t>
            </a:r>
            <a:r>
              <a:rPr lang="fr-MA" u="sng" dirty="0" err="1"/>
              <a:t>Analysis</a:t>
            </a:r>
            <a:endParaRPr lang="en-US" u="sng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A1F6E52-EA55-22CD-456D-F001B9815684}"/>
              </a:ext>
            </a:extLst>
          </p:cNvPr>
          <p:cNvSpPr txBox="1"/>
          <p:nvPr/>
        </p:nvSpPr>
        <p:spPr>
          <a:xfrm>
            <a:off x="4291619" y="852405"/>
            <a:ext cx="23235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u="sng" dirty="0" err="1"/>
              <a:t>Measurement</a:t>
            </a:r>
            <a:r>
              <a:rPr lang="fr-MA" u="sng" dirty="0"/>
              <a:t> model</a:t>
            </a:r>
            <a:endParaRPr lang="fr-FR" u="sng" dirty="0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71365B1-436C-C61E-C7E5-49EB643B66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371" y="1221737"/>
            <a:ext cx="7239000" cy="5038094"/>
          </a:xfrm>
        </p:spPr>
      </p:pic>
    </p:spTree>
    <p:extLst>
      <p:ext uri="{BB962C8B-B14F-4D97-AF65-F5344CB8AC3E}">
        <p14:creationId xmlns:p14="http://schemas.microsoft.com/office/powerpoint/2010/main" val="1864321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50" y="271339"/>
            <a:ext cx="8596668" cy="831273"/>
          </a:xfrm>
        </p:spPr>
        <p:txBody>
          <a:bodyPr/>
          <a:lstStyle/>
          <a:p>
            <a:r>
              <a:rPr lang="fr-MA" u="sng" dirty="0" err="1"/>
              <a:t>Results</a:t>
            </a:r>
            <a:r>
              <a:rPr lang="fr-MA" u="sng" dirty="0"/>
              <a:t> and </a:t>
            </a:r>
            <a:r>
              <a:rPr lang="fr-MA" u="sng" dirty="0" err="1"/>
              <a:t>Analysis</a:t>
            </a:r>
            <a:endParaRPr lang="en-US" u="sng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C86918-1839-7CE3-CBE2-1E6E4A08C96B}"/>
              </a:ext>
            </a:extLst>
          </p:cNvPr>
          <p:cNvSpPr txBox="1"/>
          <p:nvPr/>
        </p:nvSpPr>
        <p:spPr>
          <a:xfrm>
            <a:off x="3131820" y="897775"/>
            <a:ext cx="4286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dirty="0"/>
              <a:t>Structural Model – </a:t>
            </a:r>
            <a:r>
              <a:rPr lang="fr-MA" dirty="0" err="1"/>
              <a:t>Hypotheses</a:t>
            </a:r>
            <a:r>
              <a:rPr lang="fr-MA" dirty="0"/>
              <a:t> </a:t>
            </a:r>
            <a:r>
              <a:rPr lang="fr-MA" dirty="0" err="1"/>
              <a:t>Testing</a:t>
            </a:r>
            <a:endParaRPr lang="fr-FR" u="sng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4096EAD-680E-C834-946C-2C6C1F571CD4}"/>
              </a:ext>
            </a:extLst>
          </p:cNvPr>
          <p:cNvSpPr txBox="1"/>
          <p:nvPr/>
        </p:nvSpPr>
        <p:spPr>
          <a:xfrm>
            <a:off x="438770" y="5636262"/>
            <a:ext cx="90037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sz="1200" dirty="0" err="1"/>
              <a:t>Legend</a:t>
            </a:r>
            <a:r>
              <a:rPr lang="fr-MA" sz="1200" dirty="0"/>
              <a:t>: AM = </a:t>
            </a:r>
            <a:r>
              <a:rPr lang="fr-MA" sz="1200" dirty="0" err="1"/>
              <a:t>Autonomous</a:t>
            </a:r>
            <a:r>
              <a:rPr lang="fr-MA" sz="1200" dirty="0"/>
              <a:t> Motivation | CM = </a:t>
            </a:r>
            <a:r>
              <a:rPr lang="fr-MA" sz="1200" dirty="0" err="1"/>
              <a:t>Controlled</a:t>
            </a:r>
            <a:r>
              <a:rPr lang="fr-MA" sz="1200" dirty="0"/>
              <a:t> Motivation | ATT = Attitude | NS = Subjective </a:t>
            </a:r>
            <a:r>
              <a:rPr lang="fr-MA" sz="1200" dirty="0" err="1"/>
              <a:t>Norm</a:t>
            </a:r>
            <a:r>
              <a:rPr lang="fr-MA" sz="1200" dirty="0"/>
              <a:t> | PBC = </a:t>
            </a:r>
            <a:r>
              <a:rPr lang="fr-MA" sz="1200" dirty="0" err="1"/>
              <a:t>Perceived</a:t>
            </a:r>
            <a:r>
              <a:rPr lang="fr-MA" sz="1200" dirty="0"/>
              <a:t> </a:t>
            </a:r>
            <a:r>
              <a:rPr lang="fr-MA" sz="1200" dirty="0" err="1"/>
              <a:t>Behavioral</a:t>
            </a:r>
            <a:r>
              <a:rPr lang="fr-MA" sz="1200" dirty="0"/>
              <a:t> Control | INT = Intention</a:t>
            </a:r>
            <a:endParaRPr lang="fr-FR" sz="1200" dirty="0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F2AB0AE3-DA2C-B731-4390-BAF6BED10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834954"/>
              </p:ext>
            </p:extLst>
          </p:nvPr>
        </p:nvGraphicFramePr>
        <p:xfrm>
          <a:off x="438770" y="1267106"/>
          <a:ext cx="8298831" cy="40770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86202">
                  <a:extLst>
                    <a:ext uri="{9D8B030D-6E8A-4147-A177-3AD203B41FA5}">
                      <a16:colId xmlns:a16="http://schemas.microsoft.com/office/drawing/2014/main" val="1778263958"/>
                    </a:ext>
                  </a:extLst>
                </a:gridCol>
                <a:gridCol w="932413">
                  <a:extLst>
                    <a:ext uri="{9D8B030D-6E8A-4147-A177-3AD203B41FA5}">
                      <a16:colId xmlns:a16="http://schemas.microsoft.com/office/drawing/2014/main" val="1206258596"/>
                    </a:ext>
                  </a:extLst>
                </a:gridCol>
                <a:gridCol w="1018151">
                  <a:extLst>
                    <a:ext uri="{9D8B030D-6E8A-4147-A177-3AD203B41FA5}">
                      <a16:colId xmlns:a16="http://schemas.microsoft.com/office/drawing/2014/main" val="3819568610"/>
                    </a:ext>
                  </a:extLst>
                </a:gridCol>
                <a:gridCol w="932413">
                  <a:extLst>
                    <a:ext uri="{9D8B030D-6E8A-4147-A177-3AD203B41FA5}">
                      <a16:colId xmlns:a16="http://schemas.microsoft.com/office/drawing/2014/main" val="2801597341"/>
                    </a:ext>
                  </a:extLst>
                </a:gridCol>
                <a:gridCol w="932413">
                  <a:extLst>
                    <a:ext uri="{9D8B030D-6E8A-4147-A177-3AD203B41FA5}">
                      <a16:colId xmlns:a16="http://schemas.microsoft.com/office/drawing/2014/main" val="2268245354"/>
                    </a:ext>
                  </a:extLst>
                </a:gridCol>
                <a:gridCol w="932413">
                  <a:extLst>
                    <a:ext uri="{9D8B030D-6E8A-4147-A177-3AD203B41FA5}">
                      <a16:colId xmlns:a16="http://schemas.microsoft.com/office/drawing/2014/main" val="1689798977"/>
                    </a:ext>
                  </a:extLst>
                </a:gridCol>
                <a:gridCol w="932413">
                  <a:extLst>
                    <a:ext uri="{9D8B030D-6E8A-4147-A177-3AD203B41FA5}">
                      <a16:colId xmlns:a16="http://schemas.microsoft.com/office/drawing/2014/main" val="191371398"/>
                    </a:ext>
                  </a:extLst>
                </a:gridCol>
                <a:gridCol w="932413">
                  <a:extLst>
                    <a:ext uri="{9D8B030D-6E8A-4147-A177-3AD203B41FA5}">
                      <a16:colId xmlns:a16="http://schemas.microsoft.com/office/drawing/2014/main" val="2107640768"/>
                    </a:ext>
                  </a:extLst>
                </a:gridCol>
              </a:tblGrid>
              <a:tr h="339754"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Hypotheses</a:t>
                      </a:r>
                      <a:endParaRPr lang="fr-MA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>
                          <a:effectLst/>
                        </a:rPr>
                        <a:t>β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SE</a:t>
                      </a:r>
                      <a:endParaRPr lang="fr-MA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T (1.96)</a:t>
                      </a:r>
                      <a:endParaRPr lang="fr-MA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P (5%)</a:t>
                      </a:r>
                      <a:endParaRPr lang="fr-MA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BCILL</a:t>
                      </a:r>
                      <a:endParaRPr lang="fr-MA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BCIUL</a:t>
                      </a:r>
                      <a:endParaRPr lang="fr-MA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 dirty="0">
                          <a:effectLst/>
                        </a:rPr>
                        <a:t>Support</a:t>
                      </a:r>
                      <a:endParaRPr lang="fr-MA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85477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ATT -&gt; INT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0.020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0.098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0.200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0.841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-0.154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0.232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 dirty="0">
                          <a:effectLst/>
                        </a:rPr>
                        <a:t>No</a:t>
                      </a:r>
                      <a:endParaRPr lang="fr-MA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63696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AM-&gt; ATT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0.692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0.082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8.435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0.000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0.506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0.833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Yes</a:t>
                      </a:r>
                      <a:endParaRPr lang="fr-MA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9051835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AM-&gt; INT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0.747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0.070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10.711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0.000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0.588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0.862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Yes</a:t>
                      </a:r>
                      <a:endParaRPr lang="fr-MA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2291515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AM-&gt; PBC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0.598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0.081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7.369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0.000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0.419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0.738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Yes</a:t>
                      </a:r>
                      <a:endParaRPr lang="fr-MA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4277267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AM-&gt; NS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0.326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0.107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3.042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0.002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0.103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0.523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 dirty="0">
                          <a:effectLst/>
                        </a:rPr>
                        <a:t>No</a:t>
                      </a:r>
                      <a:endParaRPr lang="fr-MA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511637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CM -&gt; ATT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0.115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0.082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1.407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0.159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-0.033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0.285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Yes</a:t>
                      </a:r>
                      <a:endParaRPr lang="fr-MA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6822110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CM -&gt; INT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0.100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0.071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1.398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0.162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-0.031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0.251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Yes</a:t>
                      </a:r>
                      <a:endParaRPr lang="fr-MA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5869160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CM -&gt; PBC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0.275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0.083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3.313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0.001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0.121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0.442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 dirty="0">
                          <a:effectLst/>
                        </a:rPr>
                        <a:t>No</a:t>
                      </a:r>
                      <a:endParaRPr lang="fr-MA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563734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CM -&gt; NS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0.434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0.101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4.308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0.000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0.234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0.628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>
                          <a:effectLst/>
                        </a:rPr>
                        <a:t>Yes</a:t>
                      </a:r>
                      <a:endParaRPr lang="fr-MA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3712510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PBC -&gt; INT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0.065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0.116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0.557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0.577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-0.184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0.274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 dirty="0">
                          <a:effectLst/>
                        </a:rPr>
                        <a:t>No</a:t>
                      </a:r>
                      <a:endParaRPr lang="fr-MA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707231"/>
                  </a:ext>
                </a:extLst>
              </a:tr>
              <a:tr h="339754"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 dirty="0">
                          <a:effectLst/>
                        </a:rPr>
                        <a:t>NS -&gt; INT</a:t>
                      </a:r>
                      <a:endParaRPr lang="fr-M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0.290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0.109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2.659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0.008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0.077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A" sz="1200" u="none" strike="noStrike">
                          <a:effectLst/>
                        </a:rPr>
                        <a:t>0.497</a:t>
                      </a:r>
                      <a:endParaRPr lang="fr-MA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MA" sz="1400" u="none" strike="noStrike" dirty="0">
                          <a:effectLst/>
                        </a:rPr>
                        <a:t>Yes</a:t>
                      </a:r>
                      <a:endParaRPr lang="fr-MA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5968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619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50" y="271339"/>
            <a:ext cx="8596668" cy="831273"/>
          </a:xfrm>
        </p:spPr>
        <p:txBody>
          <a:bodyPr/>
          <a:lstStyle/>
          <a:p>
            <a:r>
              <a:rPr lang="fr-MA" u="sng" dirty="0" err="1"/>
              <a:t>Results</a:t>
            </a:r>
            <a:r>
              <a:rPr lang="fr-MA" u="sng" dirty="0"/>
              <a:t> and </a:t>
            </a:r>
            <a:r>
              <a:rPr lang="fr-MA" u="sng" dirty="0" err="1"/>
              <a:t>Analysis</a:t>
            </a:r>
            <a:endParaRPr lang="en-US" u="sng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A1F6E52-EA55-22CD-456D-F001B9815684}"/>
              </a:ext>
            </a:extLst>
          </p:cNvPr>
          <p:cNvSpPr txBox="1"/>
          <p:nvPr/>
        </p:nvSpPr>
        <p:spPr>
          <a:xfrm>
            <a:off x="4291619" y="852405"/>
            <a:ext cx="23235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u="sng" dirty="0"/>
              <a:t>Structural Model</a:t>
            </a:r>
            <a:endParaRPr lang="fr-FR" u="sng" dirty="0"/>
          </a:p>
        </p:txBody>
      </p:sp>
      <p:pic>
        <p:nvPicPr>
          <p:cNvPr id="11" name="Espace réservé du contenu 10">
            <a:extLst>
              <a:ext uri="{FF2B5EF4-FFF2-40B4-BE49-F238E27FC236}">
                <a16:creationId xmlns:a16="http://schemas.microsoft.com/office/drawing/2014/main" id="{D661B45C-D58C-BE2B-A175-87154BB42E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76" y="1221737"/>
            <a:ext cx="7665890" cy="5253164"/>
          </a:xfrm>
        </p:spPr>
      </p:pic>
    </p:spTree>
    <p:extLst>
      <p:ext uri="{BB962C8B-B14F-4D97-AF65-F5344CB8AC3E}">
        <p14:creationId xmlns:p14="http://schemas.microsoft.com/office/powerpoint/2010/main" val="40766474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6659</TotalTime>
  <Words>1165</Words>
  <Application>Microsoft Office PowerPoint</Application>
  <PresentationFormat>Widescreen</PresentationFormat>
  <Paragraphs>385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Facet</vt:lpstr>
      <vt:lpstr>Predicting Responsible Water Consumption Among University Student Athletes: An Empirical Test of the Integrated Behavior Change (IBC) Model by Hagger &amp; Chatzarantis (2014).</vt:lpstr>
      <vt:lpstr>Introduction</vt:lpstr>
      <vt:lpstr>Theoretical Framework</vt:lpstr>
      <vt:lpstr>Research Model &amp; Hypotheses</vt:lpstr>
      <vt:lpstr>PowerPoint Presentation</vt:lpstr>
      <vt:lpstr>Results and Analysis</vt:lpstr>
      <vt:lpstr>Results and Analysis</vt:lpstr>
      <vt:lpstr>Results and Analysis</vt:lpstr>
      <vt:lpstr>Results and Analysis</vt:lpstr>
      <vt:lpstr>Theoretical Contributions and Implications</vt:lpstr>
      <vt:lpstr>Practical Implications</vt:lpstr>
      <vt:lpstr>Limitations &amp; Future Research</vt:lpstr>
      <vt:lpstr>PowerPoint Presentation</vt:lpstr>
      <vt:lpstr>Questions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41</cp:revision>
  <dcterms:created xsi:type="dcterms:W3CDTF">2020-02-19T16:22:48Z</dcterms:created>
  <dcterms:modified xsi:type="dcterms:W3CDTF">2025-04-29T01:23:40Z</dcterms:modified>
</cp:coreProperties>
</file>