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8" r:id="rId3"/>
    <p:sldId id="275" r:id="rId4"/>
    <p:sldId id="291" r:id="rId5"/>
    <p:sldId id="276" r:id="rId6"/>
    <p:sldId id="278" r:id="rId7"/>
    <p:sldId id="279" r:id="rId8"/>
    <p:sldId id="273" r:id="rId9"/>
    <p:sldId id="280" r:id="rId10"/>
    <p:sldId id="281" r:id="rId11"/>
    <p:sldId id="282" r:id="rId12"/>
    <p:sldId id="283" r:id="rId13"/>
    <p:sldId id="274" r:id="rId14"/>
    <p:sldId id="292" r:id="rId15"/>
    <p:sldId id="293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486113"/>
    <a:srgbClr val="FFC000"/>
    <a:srgbClr val="052C34"/>
    <a:srgbClr val="0844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75" d="100"/>
          <a:sy n="75" d="100"/>
        </p:scale>
        <p:origin x="902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5D5F84-7C48-4BE0-97EE-04140D3D188B}" type="doc">
      <dgm:prSet loTypeId="urn:microsoft.com/office/officeart/2005/8/layout/vProcess5" loCatId="process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069A4653-AFC1-4B55-B268-9939009B427C}">
      <dgm:prSet phldrT="[Texte]" custT="1"/>
      <dgm:spPr/>
      <dgm:t>
        <a:bodyPr/>
        <a:lstStyle/>
        <a:p>
          <a:r>
            <a:rPr lang="fr-FR" sz="4000" kern="1200" dirty="0">
              <a:solidFill>
                <a:schemeClr val="tx1"/>
              </a:solidFill>
              <a:latin typeface="Brush Script MT" panose="03060802040406070304" pitchFamily="66" charset="0"/>
              <a:ea typeface="+mj-ea"/>
              <a:cs typeface="MV Boli" panose="02000500030200090000" pitchFamily="2" charset="0"/>
            </a:rPr>
            <a:t>Pression concurrentielle</a:t>
          </a:r>
        </a:p>
      </dgm:t>
    </dgm:pt>
    <dgm:pt modelId="{AD09E131-DBD8-4D4E-A788-A423F888CEB8}" type="parTrans" cxnId="{3CE67850-86CD-4102-B97E-5311C77A1B67}">
      <dgm:prSet/>
      <dgm:spPr/>
      <dgm:t>
        <a:bodyPr/>
        <a:lstStyle/>
        <a:p>
          <a:endParaRPr lang="fr-FR"/>
        </a:p>
      </dgm:t>
    </dgm:pt>
    <dgm:pt modelId="{BEBB6CCA-2712-417C-A2E5-98E41AFBDECC}" type="sibTrans" cxnId="{3CE67850-86CD-4102-B97E-5311C77A1B67}">
      <dgm:prSet/>
      <dgm:spPr/>
      <dgm:t>
        <a:bodyPr/>
        <a:lstStyle/>
        <a:p>
          <a:endParaRPr lang="fr-FR"/>
        </a:p>
      </dgm:t>
    </dgm:pt>
    <dgm:pt modelId="{21E9F628-C68A-419B-AB1B-89DD2B9544CA}">
      <dgm:prSet phldrT="[Texte]" custT="1"/>
      <dgm:spPr/>
      <dgm:t>
        <a:bodyPr/>
        <a:lstStyle/>
        <a:p>
          <a:r>
            <a:rPr lang="fr-FR" sz="4000" kern="1200" dirty="0">
              <a:solidFill>
                <a:schemeClr val="tx1"/>
              </a:solidFill>
              <a:latin typeface="Brush Script MT" panose="03060802040406070304" pitchFamily="66" charset="0"/>
              <a:ea typeface="+mj-ea"/>
              <a:cs typeface="MV Boli" panose="02000500030200090000" pitchFamily="2" charset="0"/>
            </a:rPr>
            <a:t>Lean </a:t>
          </a:r>
          <a:r>
            <a:rPr lang="fr-FR" sz="4000" kern="1200" dirty="0" err="1">
              <a:solidFill>
                <a:schemeClr val="tx1"/>
              </a:solidFill>
              <a:latin typeface="Brush Script MT" panose="03060802040406070304" pitchFamily="66" charset="0"/>
              <a:ea typeface="+mj-ea"/>
              <a:cs typeface="MV Boli" panose="02000500030200090000" pitchFamily="2" charset="0"/>
            </a:rPr>
            <a:t>Manufacturing</a:t>
          </a:r>
          <a:endParaRPr lang="fr-FR" sz="4000" kern="1200" dirty="0">
            <a:solidFill>
              <a:schemeClr val="tx1"/>
            </a:solidFill>
            <a:latin typeface="Brush Script MT" panose="03060802040406070304" pitchFamily="66" charset="0"/>
            <a:ea typeface="+mj-ea"/>
            <a:cs typeface="MV Boli" panose="02000500030200090000" pitchFamily="2" charset="0"/>
          </a:endParaRPr>
        </a:p>
      </dgm:t>
    </dgm:pt>
    <dgm:pt modelId="{39B6F82D-DED2-403F-B960-9A230E601F70}" type="parTrans" cxnId="{CAEC61EC-434B-43D8-93BD-BFD75F1DCF4F}">
      <dgm:prSet/>
      <dgm:spPr/>
      <dgm:t>
        <a:bodyPr/>
        <a:lstStyle/>
        <a:p>
          <a:endParaRPr lang="fr-FR"/>
        </a:p>
      </dgm:t>
    </dgm:pt>
    <dgm:pt modelId="{79EFA039-7E8B-48B5-A37B-9003794EB1BC}" type="sibTrans" cxnId="{CAEC61EC-434B-43D8-93BD-BFD75F1DCF4F}">
      <dgm:prSet/>
      <dgm:spPr/>
      <dgm:t>
        <a:bodyPr/>
        <a:lstStyle/>
        <a:p>
          <a:endParaRPr lang="fr-FR"/>
        </a:p>
      </dgm:t>
    </dgm:pt>
    <dgm:pt modelId="{203322AD-2E43-458D-91FD-4173A641607A}">
      <dgm:prSet phldrT="[Texte]" custT="1"/>
      <dgm:spPr/>
      <dgm:t>
        <a:bodyPr/>
        <a:lstStyle/>
        <a:p>
          <a:r>
            <a:rPr lang="fr-FR" sz="4000" kern="1200" dirty="0">
              <a:solidFill>
                <a:schemeClr val="tx1"/>
              </a:solidFill>
              <a:latin typeface="Brush Script MT" panose="03060802040406070304" pitchFamily="66" charset="0"/>
              <a:ea typeface="+mj-ea"/>
              <a:cs typeface="MV Boli" panose="02000500030200090000" pitchFamily="2" charset="0"/>
            </a:rPr>
            <a:t>Performance environnementale</a:t>
          </a:r>
        </a:p>
      </dgm:t>
    </dgm:pt>
    <dgm:pt modelId="{185D0805-EDBE-4659-AE92-E50871BE4A16}" type="parTrans" cxnId="{E9320413-B077-434B-AC26-BF7C5AF33740}">
      <dgm:prSet/>
      <dgm:spPr/>
      <dgm:t>
        <a:bodyPr/>
        <a:lstStyle/>
        <a:p>
          <a:endParaRPr lang="fr-FR"/>
        </a:p>
      </dgm:t>
    </dgm:pt>
    <dgm:pt modelId="{6376D2A5-B127-45CE-97B6-DE4832302DD2}" type="sibTrans" cxnId="{E9320413-B077-434B-AC26-BF7C5AF33740}">
      <dgm:prSet/>
      <dgm:spPr/>
      <dgm:t>
        <a:bodyPr/>
        <a:lstStyle/>
        <a:p>
          <a:endParaRPr lang="fr-FR"/>
        </a:p>
      </dgm:t>
    </dgm:pt>
    <dgm:pt modelId="{E638F6CE-B67C-429B-A7B2-CF30BB0E89E7}">
      <dgm:prSet custT="1"/>
      <dgm:spPr/>
      <dgm:t>
        <a:bodyPr/>
        <a:lstStyle/>
        <a:p>
          <a:r>
            <a:rPr lang="fr-FR" sz="4000" kern="1200" dirty="0">
              <a:solidFill>
                <a:schemeClr val="tx1"/>
              </a:solidFill>
              <a:latin typeface="Brush Script MT" panose="03060802040406070304" pitchFamily="66" charset="0"/>
              <a:ea typeface="+mj-ea"/>
              <a:cs typeface="MV Boli" panose="02000500030200090000" pitchFamily="2" charset="0"/>
            </a:rPr>
            <a:t>Lean Distribution</a:t>
          </a:r>
        </a:p>
      </dgm:t>
    </dgm:pt>
    <dgm:pt modelId="{95DA53F6-8BF5-40E4-94A5-6A62FC92949E}" type="parTrans" cxnId="{4B087521-81B5-4DAE-850B-263528EB3A48}">
      <dgm:prSet/>
      <dgm:spPr/>
      <dgm:t>
        <a:bodyPr/>
        <a:lstStyle/>
        <a:p>
          <a:endParaRPr lang="fr-FR"/>
        </a:p>
      </dgm:t>
    </dgm:pt>
    <dgm:pt modelId="{8FEB6AC8-A6EB-4753-86E4-7613AA455088}" type="sibTrans" cxnId="{4B087521-81B5-4DAE-850B-263528EB3A48}">
      <dgm:prSet/>
      <dgm:spPr/>
      <dgm:t>
        <a:bodyPr/>
        <a:lstStyle/>
        <a:p>
          <a:endParaRPr lang="fr-FR"/>
        </a:p>
      </dgm:t>
    </dgm:pt>
    <dgm:pt modelId="{A9FAC381-3CBC-4BF5-B208-622D00143A02}" type="pres">
      <dgm:prSet presAssocID="{3E5D5F84-7C48-4BE0-97EE-04140D3D188B}" presName="outerComposite" presStyleCnt="0">
        <dgm:presLayoutVars>
          <dgm:chMax val="5"/>
          <dgm:dir/>
          <dgm:resizeHandles val="exact"/>
        </dgm:presLayoutVars>
      </dgm:prSet>
      <dgm:spPr/>
    </dgm:pt>
    <dgm:pt modelId="{695E1232-9EDE-4C7E-944F-B30CFE8F3956}" type="pres">
      <dgm:prSet presAssocID="{3E5D5F84-7C48-4BE0-97EE-04140D3D188B}" presName="dummyMaxCanvas" presStyleCnt="0">
        <dgm:presLayoutVars/>
      </dgm:prSet>
      <dgm:spPr/>
    </dgm:pt>
    <dgm:pt modelId="{BFF44B84-30A8-43D6-A4B6-E9AE2FD1D83B}" type="pres">
      <dgm:prSet presAssocID="{3E5D5F84-7C48-4BE0-97EE-04140D3D188B}" presName="FourNodes_1" presStyleLbl="node1" presStyleIdx="0" presStyleCnt="4" custLinFactNeighborX="-9327" custLinFactNeighborY="-1598">
        <dgm:presLayoutVars>
          <dgm:bulletEnabled val="1"/>
        </dgm:presLayoutVars>
      </dgm:prSet>
      <dgm:spPr/>
    </dgm:pt>
    <dgm:pt modelId="{86193D04-4803-4A75-B19D-B4ADB9F744DB}" type="pres">
      <dgm:prSet presAssocID="{3E5D5F84-7C48-4BE0-97EE-04140D3D188B}" presName="FourNodes_2" presStyleLbl="node1" presStyleIdx="1" presStyleCnt="4">
        <dgm:presLayoutVars>
          <dgm:bulletEnabled val="1"/>
        </dgm:presLayoutVars>
      </dgm:prSet>
      <dgm:spPr/>
    </dgm:pt>
    <dgm:pt modelId="{13F8A04D-E5CE-44D1-A81A-ADA90430403F}" type="pres">
      <dgm:prSet presAssocID="{3E5D5F84-7C48-4BE0-97EE-04140D3D188B}" presName="FourNodes_3" presStyleLbl="node1" presStyleIdx="2" presStyleCnt="4">
        <dgm:presLayoutVars>
          <dgm:bulletEnabled val="1"/>
        </dgm:presLayoutVars>
      </dgm:prSet>
      <dgm:spPr/>
    </dgm:pt>
    <dgm:pt modelId="{518084A3-F1C8-45D9-97C0-ED4E13B0D583}" type="pres">
      <dgm:prSet presAssocID="{3E5D5F84-7C48-4BE0-97EE-04140D3D188B}" presName="FourNodes_4" presStyleLbl="node1" presStyleIdx="3" presStyleCnt="4">
        <dgm:presLayoutVars>
          <dgm:bulletEnabled val="1"/>
        </dgm:presLayoutVars>
      </dgm:prSet>
      <dgm:spPr/>
    </dgm:pt>
    <dgm:pt modelId="{6E574FA7-3F03-4E8E-9626-1F435EC20026}" type="pres">
      <dgm:prSet presAssocID="{3E5D5F84-7C48-4BE0-97EE-04140D3D188B}" presName="FourConn_1-2" presStyleLbl="fgAccFollowNode1" presStyleIdx="0" presStyleCnt="3">
        <dgm:presLayoutVars>
          <dgm:bulletEnabled val="1"/>
        </dgm:presLayoutVars>
      </dgm:prSet>
      <dgm:spPr/>
    </dgm:pt>
    <dgm:pt modelId="{9CC27190-0DDB-4930-B540-6BED8C6036D0}" type="pres">
      <dgm:prSet presAssocID="{3E5D5F84-7C48-4BE0-97EE-04140D3D188B}" presName="FourConn_2-3" presStyleLbl="fgAccFollowNode1" presStyleIdx="1" presStyleCnt="3">
        <dgm:presLayoutVars>
          <dgm:bulletEnabled val="1"/>
        </dgm:presLayoutVars>
      </dgm:prSet>
      <dgm:spPr/>
    </dgm:pt>
    <dgm:pt modelId="{4A9D3C0E-5165-4902-AC6C-A967996FF5F7}" type="pres">
      <dgm:prSet presAssocID="{3E5D5F84-7C48-4BE0-97EE-04140D3D188B}" presName="FourConn_3-4" presStyleLbl="fgAccFollowNode1" presStyleIdx="2" presStyleCnt="3">
        <dgm:presLayoutVars>
          <dgm:bulletEnabled val="1"/>
        </dgm:presLayoutVars>
      </dgm:prSet>
      <dgm:spPr/>
    </dgm:pt>
    <dgm:pt modelId="{D34514AC-4B90-4058-A9AA-98FF2ED99D1A}" type="pres">
      <dgm:prSet presAssocID="{3E5D5F84-7C48-4BE0-97EE-04140D3D188B}" presName="FourNodes_1_text" presStyleLbl="node1" presStyleIdx="3" presStyleCnt="4">
        <dgm:presLayoutVars>
          <dgm:bulletEnabled val="1"/>
        </dgm:presLayoutVars>
      </dgm:prSet>
      <dgm:spPr/>
    </dgm:pt>
    <dgm:pt modelId="{5600896E-9E87-4369-9F31-6CEFD8E423F2}" type="pres">
      <dgm:prSet presAssocID="{3E5D5F84-7C48-4BE0-97EE-04140D3D188B}" presName="FourNodes_2_text" presStyleLbl="node1" presStyleIdx="3" presStyleCnt="4">
        <dgm:presLayoutVars>
          <dgm:bulletEnabled val="1"/>
        </dgm:presLayoutVars>
      </dgm:prSet>
      <dgm:spPr/>
    </dgm:pt>
    <dgm:pt modelId="{BE89789A-F3F1-4202-A2F2-A848364E53DB}" type="pres">
      <dgm:prSet presAssocID="{3E5D5F84-7C48-4BE0-97EE-04140D3D188B}" presName="FourNodes_3_text" presStyleLbl="node1" presStyleIdx="3" presStyleCnt="4">
        <dgm:presLayoutVars>
          <dgm:bulletEnabled val="1"/>
        </dgm:presLayoutVars>
      </dgm:prSet>
      <dgm:spPr/>
    </dgm:pt>
    <dgm:pt modelId="{FB1561F5-A29F-40E5-AD90-CBB04FA1887A}" type="pres">
      <dgm:prSet presAssocID="{3E5D5F84-7C48-4BE0-97EE-04140D3D188B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64CC20D-22F6-4155-8C83-625B5F24DC09}" type="presOf" srcId="{21E9F628-C68A-419B-AB1B-89DD2B9544CA}" destId="{5600896E-9E87-4369-9F31-6CEFD8E423F2}" srcOrd="1" destOrd="0" presId="urn:microsoft.com/office/officeart/2005/8/layout/vProcess5"/>
    <dgm:cxn modelId="{E9320413-B077-434B-AC26-BF7C5AF33740}" srcId="{3E5D5F84-7C48-4BE0-97EE-04140D3D188B}" destId="{203322AD-2E43-458D-91FD-4173A641607A}" srcOrd="3" destOrd="0" parTransId="{185D0805-EDBE-4659-AE92-E50871BE4A16}" sibTransId="{6376D2A5-B127-45CE-97B6-DE4832302DD2}"/>
    <dgm:cxn modelId="{6240A016-0B69-4720-946A-2C5986A97936}" type="presOf" srcId="{E638F6CE-B67C-429B-A7B2-CF30BB0E89E7}" destId="{13F8A04D-E5CE-44D1-A81A-ADA90430403F}" srcOrd="0" destOrd="0" presId="urn:microsoft.com/office/officeart/2005/8/layout/vProcess5"/>
    <dgm:cxn modelId="{4B087521-81B5-4DAE-850B-263528EB3A48}" srcId="{3E5D5F84-7C48-4BE0-97EE-04140D3D188B}" destId="{E638F6CE-B67C-429B-A7B2-CF30BB0E89E7}" srcOrd="2" destOrd="0" parTransId="{95DA53F6-8BF5-40E4-94A5-6A62FC92949E}" sibTransId="{8FEB6AC8-A6EB-4753-86E4-7613AA455088}"/>
    <dgm:cxn modelId="{D3BD1526-4063-401B-96E4-4165CFACACBD}" type="presOf" srcId="{BEBB6CCA-2712-417C-A2E5-98E41AFBDECC}" destId="{6E574FA7-3F03-4E8E-9626-1F435EC20026}" srcOrd="0" destOrd="0" presId="urn:microsoft.com/office/officeart/2005/8/layout/vProcess5"/>
    <dgm:cxn modelId="{B98A0D43-4A31-40F5-98BB-48BEBA3C5FC9}" type="presOf" srcId="{79EFA039-7E8B-48B5-A37B-9003794EB1BC}" destId="{9CC27190-0DDB-4930-B540-6BED8C6036D0}" srcOrd="0" destOrd="0" presId="urn:microsoft.com/office/officeart/2005/8/layout/vProcess5"/>
    <dgm:cxn modelId="{3CE67850-86CD-4102-B97E-5311C77A1B67}" srcId="{3E5D5F84-7C48-4BE0-97EE-04140D3D188B}" destId="{069A4653-AFC1-4B55-B268-9939009B427C}" srcOrd="0" destOrd="0" parTransId="{AD09E131-DBD8-4D4E-A788-A423F888CEB8}" sibTransId="{BEBB6CCA-2712-417C-A2E5-98E41AFBDECC}"/>
    <dgm:cxn modelId="{83289D72-203A-4262-8685-C4BB8611BB7B}" type="presOf" srcId="{21E9F628-C68A-419B-AB1B-89DD2B9544CA}" destId="{86193D04-4803-4A75-B19D-B4ADB9F744DB}" srcOrd="0" destOrd="0" presId="urn:microsoft.com/office/officeart/2005/8/layout/vProcess5"/>
    <dgm:cxn modelId="{7F33E27E-2456-499C-B433-605771FA134A}" type="presOf" srcId="{8FEB6AC8-A6EB-4753-86E4-7613AA455088}" destId="{4A9D3C0E-5165-4902-AC6C-A967996FF5F7}" srcOrd="0" destOrd="0" presId="urn:microsoft.com/office/officeart/2005/8/layout/vProcess5"/>
    <dgm:cxn modelId="{44C6E380-2512-4915-BAD1-CC494C2B7DA9}" type="presOf" srcId="{203322AD-2E43-458D-91FD-4173A641607A}" destId="{518084A3-F1C8-45D9-97C0-ED4E13B0D583}" srcOrd="0" destOrd="0" presId="urn:microsoft.com/office/officeart/2005/8/layout/vProcess5"/>
    <dgm:cxn modelId="{EC4C8888-F1A0-4124-A234-1A374EF63BB1}" type="presOf" srcId="{203322AD-2E43-458D-91FD-4173A641607A}" destId="{FB1561F5-A29F-40E5-AD90-CBB04FA1887A}" srcOrd="1" destOrd="0" presId="urn:microsoft.com/office/officeart/2005/8/layout/vProcess5"/>
    <dgm:cxn modelId="{6EDCC994-4012-4EA6-AA62-64C4F8D5F3A3}" type="presOf" srcId="{E638F6CE-B67C-429B-A7B2-CF30BB0E89E7}" destId="{BE89789A-F3F1-4202-A2F2-A848364E53DB}" srcOrd="1" destOrd="0" presId="urn:microsoft.com/office/officeart/2005/8/layout/vProcess5"/>
    <dgm:cxn modelId="{D547B0A5-0C66-49D8-AD53-3416ACFE6D3C}" type="presOf" srcId="{069A4653-AFC1-4B55-B268-9939009B427C}" destId="{D34514AC-4B90-4058-A9AA-98FF2ED99D1A}" srcOrd="1" destOrd="0" presId="urn:microsoft.com/office/officeart/2005/8/layout/vProcess5"/>
    <dgm:cxn modelId="{ECC82CDF-6BD1-4D78-8FF9-F68616A21DDB}" type="presOf" srcId="{3E5D5F84-7C48-4BE0-97EE-04140D3D188B}" destId="{A9FAC381-3CBC-4BF5-B208-622D00143A02}" srcOrd="0" destOrd="0" presId="urn:microsoft.com/office/officeart/2005/8/layout/vProcess5"/>
    <dgm:cxn modelId="{CAEC61EC-434B-43D8-93BD-BFD75F1DCF4F}" srcId="{3E5D5F84-7C48-4BE0-97EE-04140D3D188B}" destId="{21E9F628-C68A-419B-AB1B-89DD2B9544CA}" srcOrd="1" destOrd="0" parTransId="{39B6F82D-DED2-403F-B960-9A230E601F70}" sibTransId="{79EFA039-7E8B-48B5-A37B-9003794EB1BC}"/>
    <dgm:cxn modelId="{F909AAF6-B2B0-42C1-AD8D-75BC3C2DDE13}" type="presOf" srcId="{069A4653-AFC1-4B55-B268-9939009B427C}" destId="{BFF44B84-30A8-43D6-A4B6-E9AE2FD1D83B}" srcOrd="0" destOrd="0" presId="urn:microsoft.com/office/officeart/2005/8/layout/vProcess5"/>
    <dgm:cxn modelId="{41CB1129-F586-4701-AE3A-8C45193F29CD}" type="presParOf" srcId="{A9FAC381-3CBC-4BF5-B208-622D00143A02}" destId="{695E1232-9EDE-4C7E-944F-B30CFE8F3956}" srcOrd="0" destOrd="0" presId="urn:microsoft.com/office/officeart/2005/8/layout/vProcess5"/>
    <dgm:cxn modelId="{9B209C72-BCD4-4F06-AE39-2298C6CE4AE9}" type="presParOf" srcId="{A9FAC381-3CBC-4BF5-B208-622D00143A02}" destId="{BFF44B84-30A8-43D6-A4B6-E9AE2FD1D83B}" srcOrd="1" destOrd="0" presId="urn:microsoft.com/office/officeart/2005/8/layout/vProcess5"/>
    <dgm:cxn modelId="{894FA80B-4743-4878-BD45-68D3A67ADE9D}" type="presParOf" srcId="{A9FAC381-3CBC-4BF5-B208-622D00143A02}" destId="{86193D04-4803-4A75-B19D-B4ADB9F744DB}" srcOrd="2" destOrd="0" presId="urn:microsoft.com/office/officeart/2005/8/layout/vProcess5"/>
    <dgm:cxn modelId="{DF2208B2-504E-4728-A2C0-E35742DD8A9A}" type="presParOf" srcId="{A9FAC381-3CBC-4BF5-B208-622D00143A02}" destId="{13F8A04D-E5CE-44D1-A81A-ADA90430403F}" srcOrd="3" destOrd="0" presId="urn:microsoft.com/office/officeart/2005/8/layout/vProcess5"/>
    <dgm:cxn modelId="{32015D3C-DC9E-44EE-9639-E9C58412752E}" type="presParOf" srcId="{A9FAC381-3CBC-4BF5-B208-622D00143A02}" destId="{518084A3-F1C8-45D9-97C0-ED4E13B0D583}" srcOrd="4" destOrd="0" presId="urn:microsoft.com/office/officeart/2005/8/layout/vProcess5"/>
    <dgm:cxn modelId="{AE880770-288C-4BB2-9F22-EC9EA08EDF72}" type="presParOf" srcId="{A9FAC381-3CBC-4BF5-B208-622D00143A02}" destId="{6E574FA7-3F03-4E8E-9626-1F435EC20026}" srcOrd="5" destOrd="0" presId="urn:microsoft.com/office/officeart/2005/8/layout/vProcess5"/>
    <dgm:cxn modelId="{32BD818F-D8EA-46AE-AA45-575A496FE8D0}" type="presParOf" srcId="{A9FAC381-3CBC-4BF5-B208-622D00143A02}" destId="{9CC27190-0DDB-4930-B540-6BED8C6036D0}" srcOrd="6" destOrd="0" presId="urn:microsoft.com/office/officeart/2005/8/layout/vProcess5"/>
    <dgm:cxn modelId="{CAFBC366-CF70-4196-BE21-A80633E11C7A}" type="presParOf" srcId="{A9FAC381-3CBC-4BF5-B208-622D00143A02}" destId="{4A9D3C0E-5165-4902-AC6C-A967996FF5F7}" srcOrd="7" destOrd="0" presId="urn:microsoft.com/office/officeart/2005/8/layout/vProcess5"/>
    <dgm:cxn modelId="{33F18443-45C8-4897-8C08-824F37785738}" type="presParOf" srcId="{A9FAC381-3CBC-4BF5-B208-622D00143A02}" destId="{D34514AC-4B90-4058-A9AA-98FF2ED99D1A}" srcOrd="8" destOrd="0" presId="urn:microsoft.com/office/officeart/2005/8/layout/vProcess5"/>
    <dgm:cxn modelId="{13DA2549-E45D-419C-800B-9CAF7BE8ECDB}" type="presParOf" srcId="{A9FAC381-3CBC-4BF5-B208-622D00143A02}" destId="{5600896E-9E87-4369-9F31-6CEFD8E423F2}" srcOrd="9" destOrd="0" presId="urn:microsoft.com/office/officeart/2005/8/layout/vProcess5"/>
    <dgm:cxn modelId="{917E5DEB-E14B-487F-9DAA-6A2AFA2AF574}" type="presParOf" srcId="{A9FAC381-3CBC-4BF5-B208-622D00143A02}" destId="{BE89789A-F3F1-4202-A2F2-A848364E53DB}" srcOrd="10" destOrd="0" presId="urn:microsoft.com/office/officeart/2005/8/layout/vProcess5"/>
    <dgm:cxn modelId="{153723DA-0D89-4FDC-83A4-17237E9D7369}" type="presParOf" srcId="{A9FAC381-3CBC-4BF5-B208-622D00143A02}" destId="{FB1561F5-A29F-40E5-AD90-CBB04FA1887A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F44B84-30A8-43D6-A4B6-E9AE2FD1D83B}">
      <dsp:nvSpPr>
        <dsp:cNvPr id="0" name=""/>
        <dsp:cNvSpPr/>
      </dsp:nvSpPr>
      <dsp:spPr>
        <a:xfrm>
          <a:off x="0" y="0"/>
          <a:ext cx="6877049" cy="853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000" kern="1200" dirty="0">
              <a:solidFill>
                <a:schemeClr val="tx1"/>
              </a:solidFill>
              <a:latin typeface="Brush Script MT" panose="03060802040406070304" pitchFamily="66" charset="0"/>
              <a:ea typeface="+mj-ea"/>
              <a:cs typeface="MV Boli" panose="02000500030200090000" pitchFamily="2" charset="0"/>
            </a:rPr>
            <a:t>Pression concurrentielle</a:t>
          </a:r>
        </a:p>
      </dsp:txBody>
      <dsp:txXfrm>
        <a:off x="25010" y="25010"/>
        <a:ext cx="5883452" cy="803896"/>
      </dsp:txXfrm>
    </dsp:sp>
    <dsp:sp modelId="{86193D04-4803-4A75-B19D-B4ADB9F744DB}">
      <dsp:nvSpPr>
        <dsp:cNvPr id="0" name=""/>
        <dsp:cNvSpPr/>
      </dsp:nvSpPr>
      <dsp:spPr>
        <a:xfrm>
          <a:off x="575952" y="1009173"/>
          <a:ext cx="6877049" cy="853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000" kern="1200" dirty="0">
              <a:solidFill>
                <a:schemeClr val="tx1"/>
              </a:solidFill>
              <a:latin typeface="Brush Script MT" panose="03060802040406070304" pitchFamily="66" charset="0"/>
              <a:ea typeface="+mj-ea"/>
              <a:cs typeface="MV Boli" panose="02000500030200090000" pitchFamily="2" charset="0"/>
            </a:rPr>
            <a:t>Lean </a:t>
          </a:r>
          <a:r>
            <a:rPr lang="fr-FR" sz="4000" kern="1200" dirty="0" err="1">
              <a:solidFill>
                <a:schemeClr val="tx1"/>
              </a:solidFill>
              <a:latin typeface="Brush Script MT" panose="03060802040406070304" pitchFamily="66" charset="0"/>
              <a:ea typeface="+mj-ea"/>
              <a:cs typeface="MV Boli" panose="02000500030200090000" pitchFamily="2" charset="0"/>
            </a:rPr>
            <a:t>Manufacturing</a:t>
          </a:r>
          <a:endParaRPr lang="fr-FR" sz="4000" kern="1200" dirty="0">
            <a:solidFill>
              <a:schemeClr val="tx1"/>
            </a:solidFill>
            <a:latin typeface="Brush Script MT" panose="03060802040406070304" pitchFamily="66" charset="0"/>
            <a:ea typeface="+mj-ea"/>
            <a:cs typeface="MV Boli" panose="02000500030200090000" pitchFamily="2" charset="0"/>
          </a:endParaRPr>
        </a:p>
      </dsp:txBody>
      <dsp:txXfrm>
        <a:off x="600962" y="1034183"/>
        <a:ext cx="5696031" cy="803896"/>
      </dsp:txXfrm>
    </dsp:sp>
    <dsp:sp modelId="{13F8A04D-E5CE-44D1-A81A-ADA90430403F}">
      <dsp:nvSpPr>
        <dsp:cNvPr id="0" name=""/>
        <dsp:cNvSpPr/>
      </dsp:nvSpPr>
      <dsp:spPr>
        <a:xfrm>
          <a:off x="1143309" y="2018347"/>
          <a:ext cx="6877049" cy="853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000" kern="1200" dirty="0">
              <a:solidFill>
                <a:schemeClr val="tx1"/>
              </a:solidFill>
              <a:latin typeface="Brush Script MT" panose="03060802040406070304" pitchFamily="66" charset="0"/>
              <a:ea typeface="+mj-ea"/>
              <a:cs typeface="MV Boli" panose="02000500030200090000" pitchFamily="2" charset="0"/>
            </a:rPr>
            <a:t>Lean Distribution</a:t>
          </a:r>
        </a:p>
      </dsp:txBody>
      <dsp:txXfrm>
        <a:off x="1168319" y="2043357"/>
        <a:ext cx="5704627" cy="803896"/>
      </dsp:txXfrm>
    </dsp:sp>
    <dsp:sp modelId="{518084A3-F1C8-45D9-97C0-ED4E13B0D583}">
      <dsp:nvSpPr>
        <dsp:cNvPr id="0" name=""/>
        <dsp:cNvSpPr/>
      </dsp:nvSpPr>
      <dsp:spPr>
        <a:xfrm>
          <a:off x="1719262" y="3027520"/>
          <a:ext cx="6877049" cy="8539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lt1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000" kern="1200" dirty="0">
              <a:solidFill>
                <a:schemeClr val="tx1"/>
              </a:solidFill>
              <a:latin typeface="Brush Script MT" panose="03060802040406070304" pitchFamily="66" charset="0"/>
              <a:ea typeface="+mj-ea"/>
              <a:cs typeface="MV Boli" panose="02000500030200090000" pitchFamily="2" charset="0"/>
            </a:rPr>
            <a:t>Performance environnementale</a:t>
          </a:r>
        </a:p>
      </dsp:txBody>
      <dsp:txXfrm>
        <a:off x="1744272" y="3052530"/>
        <a:ext cx="5696031" cy="803896"/>
      </dsp:txXfrm>
    </dsp:sp>
    <dsp:sp modelId="{6E574FA7-3F03-4E8E-9626-1F435EC20026}">
      <dsp:nvSpPr>
        <dsp:cNvPr id="0" name=""/>
        <dsp:cNvSpPr/>
      </dsp:nvSpPr>
      <dsp:spPr>
        <a:xfrm>
          <a:off x="6322004" y="654022"/>
          <a:ext cx="555045" cy="55504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600" kern="1200"/>
        </a:p>
      </dsp:txBody>
      <dsp:txXfrm>
        <a:off x="6446889" y="654022"/>
        <a:ext cx="305275" cy="417671"/>
      </dsp:txXfrm>
    </dsp:sp>
    <dsp:sp modelId="{9CC27190-0DDB-4930-B540-6BED8C6036D0}">
      <dsp:nvSpPr>
        <dsp:cNvPr id="0" name=""/>
        <dsp:cNvSpPr/>
      </dsp:nvSpPr>
      <dsp:spPr>
        <a:xfrm>
          <a:off x="6897957" y="1663195"/>
          <a:ext cx="555045" cy="55504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600" kern="1200"/>
        </a:p>
      </dsp:txBody>
      <dsp:txXfrm>
        <a:off x="7022842" y="1663195"/>
        <a:ext cx="305275" cy="417671"/>
      </dsp:txXfrm>
    </dsp:sp>
    <dsp:sp modelId="{4A9D3C0E-5165-4902-AC6C-A967996FF5F7}">
      <dsp:nvSpPr>
        <dsp:cNvPr id="0" name=""/>
        <dsp:cNvSpPr/>
      </dsp:nvSpPr>
      <dsp:spPr>
        <a:xfrm>
          <a:off x="7465313" y="2672369"/>
          <a:ext cx="555045" cy="55504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600" kern="1200"/>
        </a:p>
      </dsp:txBody>
      <dsp:txXfrm>
        <a:off x="7590198" y="2672369"/>
        <a:ext cx="305275" cy="4176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AB896-A346-4ADF-8D79-287C93172C89}" type="datetimeFigureOut">
              <a:rPr lang="fr-FR" smtClean="0"/>
              <a:t>30/04/2023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1ABA7-71B7-4A51-B045-CBC23356B3C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2062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A1ABA7-71B7-4A51-B045-CBC23356B3C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34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rgbClr val="084450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Isosceles Triangle 26"/>
          <p:cNvSpPr/>
          <p:nvPr/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rgbClr val="084450">
              <a:alpha val="7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Rectangle 27"/>
          <p:cNvSpPr/>
          <p:nvPr/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052C34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rgbClr val="084450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Rectangle 29"/>
          <p:cNvSpPr/>
          <p:nvPr/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084450">
              <a:alpha val="64706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1" name="Isosceles Triangle 30"/>
          <p:cNvSpPr/>
          <p:nvPr/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rgbClr val="08445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Isosceles Triangle 18"/>
          <p:cNvSpPr/>
          <p:nvPr/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rgbClr val="052C34">
              <a:alpha val="84706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rgbClr val="052C3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rgbClr val="052C3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43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17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16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59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956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06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547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34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52C3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52C34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64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07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127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9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389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522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969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356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3"/>
          <p:cNvSpPr/>
          <p:nvPr/>
        </p:nvSpPr>
        <p:spPr>
          <a:xfrm>
            <a:off x="9181476" y="-8468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rgbClr val="084450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Rectangle 25"/>
          <p:cNvSpPr/>
          <p:nvPr/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Isosceles Triangle 23"/>
          <p:cNvSpPr/>
          <p:nvPr/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rgbClr val="084450">
              <a:alpha val="72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Rectangle 27"/>
          <p:cNvSpPr/>
          <p:nvPr/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rgbClr val="084450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8"/>
          <p:cNvSpPr/>
          <p:nvPr/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rgbClr val="084450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" name="Rectangle 29"/>
          <p:cNvSpPr/>
          <p:nvPr/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084450">
              <a:alpha val="6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/>
          <p:cNvSpPr/>
          <p:nvPr/>
        </p:nvSpPr>
        <p:spPr>
          <a:xfrm>
            <a:off x="10371665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rgbClr val="08445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Isosceles Triangle 28"/>
          <p:cNvSpPr/>
          <p:nvPr/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rgbClr val="084450">
              <a:alpha val="8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DEF1B-B4B9-4258-9044-B025F3EAA999}" type="datetimeFigureOut">
              <a:rPr lang="en-US" smtClean="0"/>
              <a:t>4/30/2023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C4AC45-F167-457F-AF5A-70E55A8536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6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rgbClr val="052C34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rgbClr val="052C34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52835-EF54-43E3-B71C-DF722C15A1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75871"/>
            <a:ext cx="11842742" cy="1877068"/>
          </a:xfrm>
        </p:spPr>
        <p:txBody>
          <a:bodyPr/>
          <a:lstStyle/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fr-FR" sz="4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IMPACT DU LEAN DISTRIBUTION SUR LA PERFORMANCE ENVIRONNEMENTALE</a:t>
            </a:r>
            <a:endParaRPr lang="en-US" sz="40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717C95-9903-4188-8F64-626D1C4CB9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7961" y="3800688"/>
            <a:ext cx="7766936" cy="1096899"/>
          </a:xfrm>
        </p:spPr>
        <p:txBody>
          <a:bodyPr>
            <a:noAutofit/>
          </a:bodyPr>
          <a:lstStyle/>
          <a:p>
            <a:pPr algn="l"/>
            <a:r>
              <a:rPr lang="fr-FR" sz="1400" b="1" dirty="0">
                <a:solidFill>
                  <a:schemeClr val="tx1"/>
                </a:solidFill>
              </a:rPr>
              <a:t>Les auteurs : </a:t>
            </a:r>
          </a:p>
          <a:p>
            <a:pPr algn="l"/>
            <a:r>
              <a:rPr lang="fr-FR" sz="1400" b="1" dirty="0" err="1">
                <a:solidFill>
                  <a:schemeClr val="tx1"/>
                </a:solidFill>
              </a:rPr>
              <a:t>Oumaima</a:t>
            </a:r>
            <a:r>
              <a:rPr lang="fr-FR" sz="1400" b="1" dirty="0">
                <a:solidFill>
                  <a:schemeClr val="tx1"/>
                </a:solidFill>
              </a:rPr>
              <a:t> CHBANI – Pr. Laila OUHNA</a:t>
            </a:r>
          </a:p>
          <a:p>
            <a:pPr algn="l"/>
            <a:r>
              <a:rPr lang="fr-FR" sz="1400" dirty="0">
                <a:solidFill>
                  <a:schemeClr val="tx1"/>
                </a:solidFill>
              </a:rPr>
              <a:t>Equipe de Recherche en Economie et Gestion des Organisations (EREGO) - FSJES Ait </a:t>
            </a:r>
            <a:r>
              <a:rPr lang="fr-FR" sz="1400" dirty="0" err="1">
                <a:solidFill>
                  <a:schemeClr val="tx1"/>
                </a:solidFill>
              </a:rPr>
              <a:t>Melloul</a:t>
            </a:r>
            <a:endParaRPr lang="fr-FR" sz="1400" dirty="0">
              <a:solidFill>
                <a:schemeClr val="tx1"/>
              </a:solidFill>
            </a:endParaRPr>
          </a:p>
          <a:p>
            <a:pPr algn="l"/>
            <a:r>
              <a:rPr lang="fr-FR" sz="1400" b="1" dirty="0">
                <a:solidFill>
                  <a:schemeClr val="tx1"/>
                </a:solidFill>
              </a:rPr>
              <a:t>Pr. </a:t>
            </a:r>
            <a:r>
              <a:rPr lang="fr-FR" sz="1400" b="1" dirty="0" err="1">
                <a:solidFill>
                  <a:schemeClr val="tx1"/>
                </a:solidFill>
              </a:rPr>
              <a:t>Akram</a:t>
            </a:r>
            <a:r>
              <a:rPr lang="fr-FR" sz="1400" b="1" dirty="0">
                <a:solidFill>
                  <a:schemeClr val="tx1"/>
                </a:solidFill>
              </a:rPr>
              <a:t> ELKORCHI </a:t>
            </a:r>
          </a:p>
          <a:p>
            <a:pPr algn="l"/>
            <a:r>
              <a:rPr lang="fr-FR" sz="1400" dirty="0">
                <a:solidFill>
                  <a:schemeClr val="tx1"/>
                </a:solidFill>
              </a:rPr>
              <a:t>Laboratoire de Génie Industriel et d’Informatique (LGII) – ENSA Agadir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B8848C2-59F6-4E68-BA29-10277D305B91}"/>
              </a:ext>
            </a:extLst>
          </p:cNvPr>
          <p:cNvGrpSpPr>
            <a:grpSpLocks noChangeAspect="1"/>
          </p:cNvGrpSpPr>
          <p:nvPr/>
        </p:nvGrpSpPr>
        <p:grpSpPr>
          <a:xfrm>
            <a:off x="-20272" y="0"/>
            <a:ext cx="1257300" cy="1226820"/>
            <a:chOff x="3736278" y="3130586"/>
            <a:chExt cx="1842894" cy="185241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37BC240-7993-412A-91E6-CF44D7F66547}"/>
                </a:ext>
              </a:extLst>
            </p:cNvPr>
            <p:cNvGrpSpPr/>
            <p:nvPr/>
          </p:nvGrpSpPr>
          <p:grpSpPr>
            <a:xfrm>
              <a:off x="3736278" y="3130586"/>
              <a:ext cx="1842894" cy="1852413"/>
              <a:chOff x="907473" y="684700"/>
              <a:chExt cx="1842894" cy="1852413"/>
            </a:xfrm>
          </p:grpSpPr>
          <p:sp>
            <p:nvSpPr>
              <p:cNvPr id="7" name="Star: 4 Points 6">
                <a:extLst>
                  <a:ext uri="{FF2B5EF4-FFF2-40B4-BE49-F238E27FC236}">
                    <a16:creationId xmlns:a16="http://schemas.microsoft.com/office/drawing/2014/main" id="{3ED85B3E-F034-4B30-88E6-E8D6B97634A3}"/>
                  </a:ext>
                </a:extLst>
              </p:cNvPr>
              <p:cNvSpPr/>
              <p:nvPr/>
            </p:nvSpPr>
            <p:spPr>
              <a:xfrm rot="3473835">
                <a:off x="921567" y="705361"/>
                <a:ext cx="1814946" cy="1842655"/>
              </a:xfrm>
              <a:prstGeom prst="star4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Star: 4 Points 7">
                <a:extLst>
                  <a:ext uri="{FF2B5EF4-FFF2-40B4-BE49-F238E27FC236}">
                    <a16:creationId xmlns:a16="http://schemas.microsoft.com/office/drawing/2014/main" id="{D0E1AF4B-A7A7-408F-BBF3-703D4169254D}"/>
                  </a:ext>
                </a:extLst>
              </p:cNvPr>
              <p:cNvSpPr/>
              <p:nvPr/>
            </p:nvSpPr>
            <p:spPr>
              <a:xfrm rot="6168132">
                <a:off x="921566" y="670845"/>
                <a:ext cx="1814946" cy="1842655"/>
              </a:xfrm>
              <a:prstGeom prst="star4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Star: 4 Points 8">
                <a:extLst>
                  <a:ext uri="{FF2B5EF4-FFF2-40B4-BE49-F238E27FC236}">
                    <a16:creationId xmlns:a16="http://schemas.microsoft.com/office/drawing/2014/main" id="{607680E3-04D7-4DA3-B98D-C5C446491FED}"/>
                  </a:ext>
                </a:extLst>
              </p:cNvPr>
              <p:cNvSpPr/>
              <p:nvPr/>
            </p:nvSpPr>
            <p:spPr>
              <a:xfrm>
                <a:off x="907473" y="694458"/>
                <a:ext cx="1814946" cy="1842655"/>
              </a:xfrm>
              <a:prstGeom prst="star4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Star: 4 Points 9">
                <a:extLst>
                  <a:ext uri="{FF2B5EF4-FFF2-40B4-BE49-F238E27FC236}">
                    <a16:creationId xmlns:a16="http://schemas.microsoft.com/office/drawing/2014/main" id="{B68F7462-56BC-4E1D-BA00-ED04C0580716}"/>
                  </a:ext>
                </a:extLst>
              </p:cNvPr>
              <p:cNvSpPr/>
              <p:nvPr/>
            </p:nvSpPr>
            <p:spPr>
              <a:xfrm rot="1649553">
                <a:off x="907473" y="694457"/>
                <a:ext cx="1814946" cy="1842655"/>
              </a:xfrm>
              <a:prstGeom prst="star4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Star: 4 Points 10">
                <a:extLst>
                  <a:ext uri="{FF2B5EF4-FFF2-40B4-BE49-F238E27FC236}">
                    <a16:creationId xmlns:a16="http://schemas.microsoft.com/office/drawing/2014/main" id="{82262F71-FE68-41B1-8054-87E2DA38AA06}"/>
                  </a:ext>
                </a:extLst>
              </p:cNvPr>
              <p:cNvSpPr/>
              <p:nvPr/>
            </p:nvSpPr>
            <p:spPr>
              <a:xfrm rot="4197730">
                <a:off x="921567" y="694456"/>
                <a:ext cx="1814946" cy="1842655"/>
              </a:xfrm>
              <a:prstGeom prst="star4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Star: 4 Points 11">
                <a:extLst>
                  <a:ext uri="{FF2B5EF4-FFF2-40B4-BE49-F238E27FC236}">
                    <a16:creationId xmlns:a16="http://schemas.microsoft.com/office/drawing/2014/main" id="{7D1C77C7-06D2-4850-AD66-4287C2C2149A}"/>
                  </a:ext>
                </a:extLst>
              </p:cNvPr>
              <p:cNvSpPr/>
              <p:nvPr/>
            </p:nvSpPr>
            <p:spPr>
              <a:xfrm rot="2751814">
                <a:off x="921566" y="670845"/>
                <a:ext cx="1814946" cy="1842655"/>
              </a:xfrm>
              <a:prstGeom prst="star4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6C8D8F6A-FD18-4D13-9A51-D43182C1106A}"/>
                  </a:ext>
                </a:extLst>
              </p:cNvPr>
              <p:cNvSpPr/>
              <p:nvPr/>
            </p:nvSpPr>
            <p:spPr>
              <a:xfrm>
                <a:off x="1316182" y="1108363"/>
                <a:ext cx="1011381" cy="98367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6" name="Graphic 5" descr="Africa">
              <a:extLst>
                <a:ext uri="{FF2B5EF4-FFF2-40B4-BE49-F238E27FC236}">
                  <a16:creationId xmlns:a16="http://schemas.microsoft.com/office/drawing/2014/main" id="{0B053D53-7E78-4A99-B5C1-964F99946F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241968" y="3606972"/>
              <a:ext cx="914400" cy="914400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EDEE7B9-D6F6-4814-9EE5-87E9E28F0666}"/>
              </a:ext>
            </a:extLst>
          </p:cNvPr>
          <p:cNvSpPr txBox="1"/>
          <p:nvPr/>
        </p:nvSpPr>
        <p:spPr>
          <a:xfrm>
            <a:off x="1227413" y="180161"/>
            <a:ext cx="612795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C000"/>
                </a:solidFill>
              </a:rPr>
              <a:t>4</a:t>
            </a:r>
            <a:r>
              <a:rPr lang="en-US" sz="2000" b="1" baseline="30000" dirty="0">
                <a:solidFill>
                  <a:srgbClr val="FFC000"/>
                </a:solidFill>
              </a:rPr>
              <a:t>th</a:t>
            </a:r>
            <a:r>
              <a:rPr lang="en-US" sz="2000" b="1" dirty="0">
                <a:solidFill>
                  <a:srgbClr val="FFC000"/>
                </a:solidFill>
              </a:rPr>
              <a:t> Current Business Issues </a:t>
            </a:r>
          </a:p>
          <a:p>
            <a:r>
              <a:rPr lang="en-US" sz="2000" b="1" dirty="0">
                <a:solidFill>
                  <a:srgbClr val="FFC000"/>
                </a:solidFill>
              </a:rPr>
              <a:t>in African Countries</a:t>
            </a:r>
          </a:p>
          <a:p>
            <a:r>
              <a:rPr lang="en-US" sz="2000" b="1" dirty="0">
                <a:solidFill>
                  <a:srgbClr val="FFC000"/>
                </a:solidFill>
              </a:rPr>
              <a:t>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CD95CE5-9AA3-483C-A6BD-0C4E9782CD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20272" y="5860646"/>
            <a:ext cx="1614488" cy="611981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0651FE2-9273-4BCD-862E-6C55365B7D2F}"/>
              </a:ext>
            </a:extLst>
          </p:cNvPr>
          <p:cNvSpPr txBox="1"/>
          <p:nvPr/>
        </p:nvSpPr>
        <p:spPr>
          <a:xfrm>
            <a:off x="-1" y="6493173"/>
            <a:ext cx="8878529" cy="36933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52C34"/>
                </a:solidFill>
              </a:rPr>
              <a:t>April 27 – 28, 2023                 WWW.</a:t>
            </a:r>
            <a:r>
              <a:rPr lang="en-US" sz="1800" b="1" dirty="0">
                <a:solidFill>
                  <a:srgbClr val="052C34"/>
                </a:solidFill>
                <a:highlight>
                  <a:srgbClr val="FFC000"/>
                </a:highlight>
              </a:rPr>
              <a:t>CBIAC.NET</a:t>
            </a:r>
          </a:p>
        </p:txBody>
      </p:sp>
      <p:pic>
        <p:nvPicPr>
          <p:cNvPr id="14" name="Image 4" descr="Une image contenant texte&#10;&#10;Description générée automatiquement">
            <a:extLst>
              <a:ext uri="{FF2B5EF4-FFF2-40B4-BE49-F238E27FC236}">
                <a16:creationId xmlns:a16="http://schemas.microsoft.com/office/drawing/2014/main" id="{65778D19-2F77-AB27-E36E-DF475CC52D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529" y="5709910"/>
            <a:ext cx="2708241" cy="76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32228" y="331011"/>
            <a:ext cx="8848249" cy="72274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052C34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Tableau 2. L'impact des pratiques Lean sur la performance environnementale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61883"/>
              </p:ext>
            </p:extLst>
          </p:nvPr>
        </p:nvGraphicFramePr>
        <p:xfrm>
          <a:off x="1322845" y="887110"/>
          <a:ext cx="9226874" cy="5677466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3941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5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078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Lean practices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Mesures de la performance environnementale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Coûts environnementaux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Life-cycle assessment (LCA)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Business Waste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26465" algn="l"/>
                        </a:tabLst>
                      </a:pPr>
                      <a:r>
                        <a:rPr lang="en-US" sz="1300" dirty="0">
                          <a:effectLst/>
                        </a:rPr>
                        <a:t>Six sigma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Just in time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Supplier relationships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5S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Statistical process improvement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x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SMED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Visual control/workplace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x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24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Milk run or circuit delivery for smaller distances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Kanban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41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Cross-docking or compound delivery approach for great distances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High average utilization rate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x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Perfect customer order rates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x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Overall equipment effectiveness (OEE)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Employee involvement /engagement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x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Supplier networks /development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07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Value stream mapping (VSM)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007" marR="68007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680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50592"/>
              </p:ext>
            </p:extLst>
          </p:nvPr>
        </p:nvGraphicFramePr>
        <p:xfrm>
          <a:off x="736979" y="1053760"/>
          <a:ext cx="9785445" cy="5374330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42975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1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84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Push flow system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Cellular manufacturing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Inventory minimization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Delivery performance improvement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Shorter lead times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Information spreading through the network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Total productive maintenance (TPM)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Vendor Managed Inventory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Kaizen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Cycle/setup time reduction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Order/shipment tracking/notice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Customer relationships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Total quality management (TQM)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Lote size reduction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Flow layout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Work standardization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977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Visual management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x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4789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0" y="1769047"/>
            <a:ext cx="9120698" cy="2448093"/>
            <a:chOff x="28499" y="1501928"/>
            <a:chExt cx="9179719" cy="2448093"/>
          </a:xfr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lin ang="13500000" scaled="1"/>
            <a:tileRect/>
          </a:gradFill>
        </p:grpSpPr>
        <p:grpSp>
          <p:nvGrpSpPr>
            <p:cNvPr id="5" name="Groupe 4"/>
            <p:cNvGrpSpPr/>
            <p:nvPr/>
          </p:nvGrpSpPr>
          <p:grpSpPr>
            <a:xfrm>
              <a:off x="28499" y="1501928"/>
              <a:ext cx="9179719" cy="2448093"/>
              <a:chOff x="-35719" y="398208"/>
              <a:chExt cx="9179719" cy="1656005"/>
            </a:xfrm>
            <a:grp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AA7AE6-A6FD-4A2A-BE82-0D426B7536A4}"/>
                  </a:ext>
                </a:extLst>
              </p:cNvPr>
              <p:cNvSpPr/>
              <p:nvPr/>
            </p:nvSpPr>
            <p:spPr>
              <a:xfrm>
                <a:off x="2519508" y="1023698"/>
                <a:ext cx="6624492" cy="1030515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254000" dist="38100" sx="101000" sy="101000" algn="l" rotWithShape="0">
                  <a:schemeClr val="tx1">
                    <a:lumMod val="85000"/>
                    <a:lumOff val="15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8" name="TextBox 18">
                <a:extLst>
                  <a:ext uri="{FF2B5EF4-FFF2-40B4-BE49-F238E27FC236}">
                    <a16:creationId xmlns:a16="http://schemas.microsoft.com/office/drawing/2014/main" id="{CDA7C987-2F4F-43FB-BFDF-A0BF57421912}"/>
                  </a:ext>
                </a:extLst>
              </p:cNvPr>
              <p:cNvSpPr txBox="1"/>
              <p:nvPr/>
            </p:nvSpPr>
            <p:spPr>
              <a:xfrm>
                <a:off x="3086405" y="1202591"/>
                <a:ext cx="5548439" cy="68704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IN" sz="600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lgerian" panose="04020705040A02060702" pitchFamily="82" charset="0"/>
                  </a:rPr>
                  <a:t>CONCLUSION</a:t>
                </a:r>
              </a:p>
            </p:txBody>
          </p:sp>
          <p:sp>
            <p:nvSpPr>
              <p:cNvPr id="9" name="Freeform: Shape 44">
                <a:extLst>
                  <a:ext uri="{FF2B5EF4-FFF2-40B4-BE49-F238E27FC236}">
                    <a16:creationId xmlns:a16="http://schemas.microsoft.com/office/drawing/2014/main" id="{ACA01B93-42CE-4261-BCF0-6948B13B7174}"/>
                  </a:ext>
                </a:extLst>
              </p:cNvPr>
              <p:cNvSpPr/>
              <p:nvPr/>
            </p:nvSpPr>
            <p:spPr>
              <a:xfrm>
                <a:off x="1964546" y="398208"/>
                <a:ext cx="612704" cy="1656005"/>
              </a:xfrm>
              <a:custGeom>
                <a:avLst/>
                <a:gdLst>
                  <a:gd name="connsiteX0" fmla="*/ 0 w 1016467"/>
                  <a:gd name="connsiteY0" fmla="*/ 0 h 1656005"/>
                  <a:gd name="connsiteX1" fmla="*/ 1016464 w 1016467"/>
                  <a:gd name="connsiteY1" fmla="*/ 625490 h 1656005"/>
                  <a:gd name="connsiteX2" fmla="*/ 1016467 w 1016467"/>
                  <a:gd name="connsiteY2" fmla="*/ 625490 h 1656005"/>
                  <a:gd name="connsiteX3" fmla="*/ 1016467 w 1016467"/>
                  <a:gd name="connsiteY3" fmla="*/ 1656005 h 1656005"/>
                  <a:gd name="connsiteX4" fmla="*/ 1016461 w 1016467"/>
                  <a:gd name="connsiteY4" fmla="*/ 1656005 h 1656005"/>
                  <a:gd name="connsiteX5" fmla="*/ 2 w 1016467"/>
                  <a:gd name="connsiteY5" fmla="*/ 1356750 h 1656005"/>
                  <a:gd name="connsiteX6" fmla="*/ 2 w 1016467"/>
                  <a:gd name="connsiteY6" fmla="*/ 625491 h 1656005"/>
                  <a:gd name="connsiteX7" fmla="*/ 0 w 1016467"/>
                  <a:gd name="connsiteY7" fmla="*/ 625491 h 1656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16467" h="1656005">
                    <a:moveTo>
                      <a:pt x="0" y="0"/>
                    </a:moveTo>
                    <a:lnTo>
                      <a:pt x="1016464" y="625490"/>
                    </a:lnTo>
                    <a:lnTo>
                      <a:pt x="1016467" y="625490"/>
                    </a:lnTo>
                    <a:lnTo>
                      <a:pt x="1016467" y="1656005"/>
                    </a:lnTo>
                    <a:lnTo>
                      <a:pt x="1016461" y="1656005"/>
                    </a:lnTo>
                    <a:lnTo>
                      <a:pt x="2" y="1356750"/>
                    </a:lnTo>
                    <a:lnTo>
                      <a:pt x="2" y="625491"/>
                    </a:lnTo>
                    <a:lnTo>
                      <a:pt x="0" y="625491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D8E9738-D2B0-4372-9DF6-E8F1622B8ADC}"/>
                  </a:ext>
                </a:extLst>
              </p:cNvPr>
              <p:cNvSpPr/>
              <p:nvPr/>
            </p:nvSpPr>
            <p:spPr>
              <a:xfrm>
                <a:off x="-35719" y="398208"/>
                <a:ext cx="1998986" cy="1356747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381000" dist="38100" dir="5400000" sx="102000" sy="102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" name="TextBox 55">
                <a:extLst>
                  <a:ext uri="{FF2B5EF4-FFF2-40B4-BE49-F238E27FC236}">
                    <a16:creationId xmlns:a16="http://schemas.microsoft.com/office/drawing/2014/main" id="{698AE557-F608-4E1E-AFEA-43792FCF70F2}"/>
                  </a:ext>
                </a:extLst>
              </p:cNvPr>
              <p:cNvSpPr txBox="1"/>
              <p:nvPr/>
            </p:nvSpPr>
            <p:spPr>
              <a:xfrm>
                <a:off x="350040" y="872095"/>
                <a:ext cx="992949" cy="43720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IN" sz="3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6" name="Google Shape;307;p3"/>
            <p:cNvPicPr preferRelativeResize="0"/>
            <p:nvPr/>
          </p:nvPicPr>
          <p:blipFill rotWithShape="1">
            <a:blip r:embed="rId2" cstate="print">
              <a:alphaModFix/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 l="10652" t="4912" r="11533" b="18161"/>
            <a:stretch/>
          </p:blipFill>
          <p:spPr>
            <a:xfrm>
              <a:off x="676315" y="2202481"/>
              <a:ext cx="704632" cy="696589"/>
            </a:xfrm>
            <a:prstGeom prst="rect">
              <a:avLst/>
            </a:prstGeom>
            <a:grp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133259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3C431-2788-4046-9749-BE2DDFCFC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618" y="213815"/>
            <a:ext cx="8596668" cy="665316"/>
          </a:xfrm>
        </p:spPr>
        <p:txBody>
          <a:bodyPr>
            <a:normAutofit/>
          </a:bodyPr>
          <a:lstStyle/>
          <a:p>
            <a:r>
              <a:rPr lang="fr-FR" sz="3500" dirty="0">
                <a:latin typeface="Brush Script MT" panose="03060802040406070304" pitchFamily="66" charset="0"/>
                <a:cs typeface="MV Boli" panose="02000500030200090000" pitchFamily="2" charset="0"/>
              </a:rPr>
              <a:t>Références bibliographiques :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182" y="1177950"/>
            <a:ext cx="12082818" cy="3880773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fr-FR" dirty="0">
                <a:solidFill>
                  <a:schemeClr val="tx1"/>
                </a:solidFill>
              </a:rPr>
              <a:t>Li, S., Rao, S. S., </a:t>
            </a:r>
            <a:r>
              <a:rPr lang="fr-FR" dirty="0" err="1">
                <a:solidFill>
                  <a:schemeClr val="tx1"/>
                </a:solidFill>
              </a:rPr>
              <a:t>Ragu</a:t>
            </a:r>
            <a:r>
              <a:rPr lang="fr-FR" dirty="0">
                <a:solidFill>
                  <a:schemeClr val="tx1"/>
                </a:solidFill>
              </a:rPr>
              <a:t>-Nathan, T. S., &amp; </a:t>
            </a:r>
            <a:r>
              <a:rPr lang="fr-FR" dirty="0" err="1">
                <a:solidFill>
                  <a:schemeClr val="tx1"/>
                </a:solidFill>
              </a:rPr>
              <a:t>Ragu</a:t>
            </a:r>
            <a:r>
              <a:rPr lang="fr-FR" dirty="0">
                <a:solidFill>
                  <a:schemeClr val="tx1"/>
                </a:solidFill>
              </a:rPr>
              <a:t>-Nathan, B. (2005). </a:t>
            </a:r>
            <a:r>
              <a:rPr lang="fr-FR" dirty="0" err="1">
                <a:solidFill>
                  <a:schemeClr val="tx1"/>
                </a:solidFill>
              </a:rPr>
              <a:t>Development</a:t>
            </a:r>
            <a:r>
              <a:rPr lang="fr-FR" dirty="0">
                <a:solidFill>
                  <a:schemeClr val="tx1"/>
                </a:solidFill>
              </a:rPr>
              <a:t> and validation of a </a:t>
            </a:r>
            <a:r>
              <a:rPr lang="fr-FR" dirty="0" err="1">
                <a:solidFill>
                  <a:schemeClr val="tx1"/>
                </a:solidFill>
              </a:rPr>
              <a:t>measurement</a:t>
            </a:r>
            <a:r>
              <a:rPr lang="fr-FR" dirty="0">
                <a:solidFill>
                  <a:schemeClr val="tx1"/>
                </a:solidFill>
              </a:rPr>
              <a:t> instrument for </a:t>
            </a:r>
            <a:r>
              <a:rPr lang="fr-FR" dirty="0" err="1">
                <a:solidFill>
                  <a:schemeClr val="tx1"/>
                </a:solidFill>
              </a:rPr>
              <a:t>studying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supply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chain</a:t>
            </a:r>
            <a:r>
              <a:rPr lang="fr-FR" dirty="0">
                <a:solidFill>
                  <a:schemeClr val="tx1"/>
                </a:solidFill>
              </a:rPr>
              <a:t> management practices. Journal of </a:t>
            </a:r>
            <a:r>
              <a:rPr lang="fr-FR" dirty="0" err="1">
                <a:solidFill>
                  <a:schemeClr val="tx1"/>
                </a:solidFill>
              </a:rPr>
              <a:t>operations</a:t>
            </a:r>
            <a:r>
              <a:rPr lang="fr-FR" dirty="0">
                <a:solidFill>
                  <a:schemeClr val="tx1"/>
                </a:solidFill>
              </a:rPr>
              <a:t> management, 23(6), 618-641.</a:t>
            </a:r>
          </a:p>
          <a:p>
            <a:pPr>
              <a:buClr>
                <a:schemeClr val="tx1"/>
              </a:buClr>
            </a:pPr>
            <a:r>
              <a:rPr lang="fr-FR" dirty="0" err="1">
                <a:solidFill>
                  <a:schemeClr val="tx1"/>
                </a:solidFill>
              </a:rPr>
              <a:t>Reichhart</a:t>
            </a:r>
            <a:r>
              <a:rPr lang="fr-FR" dirty="0">
                <a:solidFill>
                  <a:schemeClr val="tx1"/>
                </a:solidFill>
              </a:rPr>
              <a:t>, A., &amp; </a:t>
            </a:r>
            <a:r>
              <a:rPr lang="fr-FR" dirty="0" err="1">
                <a:solidFill>
                  <a:schemeClr val="tx1"/>
                </a:solidFill>
              </a:rPr>
              <a:t>Holweg</a:t>
            </a:r>
            <a:r>
              <a:rPr lang="fr-FR" dirty="0">
                <a:solidFill>
                  <a:schemeClr val="tx1"/>
                </a:solidFill>
              </a:rPr>
              <a:t>, M. (2007). Lean distribution: concepts, contributions, </a:t>
            </a:r>
            <a:r>
              <a:rPr lang="fr-FR" dirty="0" err="1">
                <a:solidFill>
                  <a:schemeClr val="tx1"/>
                </a:solidFill>
              </a:rPr>
              <a:t>conflicts</a:t>
            </a:r>
            <a:r>
              <a:rPr lang="fr-FR" dirty="0">
                <a:solidFill>
                  <a:schemeClr val="tx1"/>
                </a:solidFill>
              </a:rPr>
              <a:t>. International journal of production </a:t>
            </a:r>
            <a:r>
              <a:rPr lang="fr-FR" dirty="0" err="1">
                <a:solidFill>
                  <a:schemeClr val="tx1"/>
                </a:solidFill>
              </a:rPr>
              <a:t>research</a:t>
            </a:r>
            <a:r>
              <a:rPr lang="fr-FR" dirty="0">
                <a:solidFill>
                  <a:schemeClr val="tx1"/>
                </a:solidFill>
              </a:rPr>
              <a:t>, 45(16), 3699-3722.</a:t>
            </a:r>
          </a:p>
          <a:p>
            <a:pPr>
              <a:buClr>
                <a:schemeClr val="tx1"/>
              </a:buClr>
            </a:pPr>
            <a:r>
              <a:rPr lang="fr-FR" dirty="0" err="1">
                <a:solidFill>
                  <a:schemeClr val="tx1"/>
                </a:solidFill>
              </a:rPr>
              <a:t>Zylstra</a:t>
            </a:r>
            <a:r>
              <a:rPr lang="fr-FR" dirty="0">
                <a:solidFill>
                  <a:schemeClr val="tx1"/>
                </a:solidFill>
              </a:rPr>
              <a:t>, K. D. (2006). Lean Distribution: </a:t>
            </a:r>
            <a:r>
              <a:rPr lang="fr-FR" dirty="0" err="1">
                <a:solidFill>
                  <a:schemeClr val="tx1"/>
                </a:solidFill>
              </a:rPr>
              <a:t>Menciptakan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Jalur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distribusi</a:t>
            </a:r>
            <a:r>
              <a:rPr lang="fr-FR" dirty="0">
                <a:solidFill>
                  <a:schemeClr val="tx1"/>
                </a:solidFill>
              </a:rPr>
              <a:t>, </a:t>
            </a:r>
            <a:r>
              <a:rPr lang="fr-FR" dirty="0" err="1">
                <a:solidFill>
                  <a:schemeClr val="tx1"/>
                </a:solidFill>
              </a:rPr>
              <a:t>Logistik</a:t>
            </a:r>
            <a:r>
              <a:rPr lang="fr-FR" dirty="0">
                <a:solidFill>
                  <a:schemeClr val="tx1"/>
                </a:solidFill>
              </a:rPr>
              <a:t> dan </a:t>
            </a:r>
            <a:r>
              <a:rPr lang="fr-FR" dirty="0" err="1">
                <a:solidFill>
                  <a:schemeClr val="tx1"/>
                </a:solidFill>
              </a:rPr>
              <a:t>Supply</a:t>
            </a:r>
            <a:r>
              <a:rPr lang="fr-FR" dirty="0">
                <a:solidFill>
                  <a:schemeClr val="tx1"/>
                </a:solidFill>
              </a:rPr>
              <a:t> Chain yang </a:t>
            </a:r>
            <a:r>
              <a:rPr lang="fr-FR" dirty="0" err="1">
                <a:solidFill>
                  <a:schemeClr val="tx1"/>
                </a:solidFill>
              </a:rPr>
              <a:t>Ramping</a:t>
            </a:r>
            <a:r>
              <a:rPr lang="fr-FR" dirty="0">
                <a:solidFill>
                  <a:schemeClr val="tx1"/>
                </a:solidFill>
              </a:rPr>
              <a:t>, </a:t>
            </a:r>
            <a:r>
              <a:rPr lang="fr-FR" dirty="0" err="1">
                <a:solidFill>
                  <a:schemeClr val="tx1"/>
                </a:solidFill>
              </a:rPr>
              <a:t>Hemat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Biaya</a:t>
            </a:r>
            <a:r>
              <a:rPr lang="fr-FR" dirty="0">
                <a:solidFill>
                  <a:schemeClr val="tx1"/>
                </a:solidFill>
              </a:rPr>
              <a:t>, </a:t>
            </a:r>
            <a:r>
              <a:rPr lang="fr-FR" dirty="0" err="1">
                <a:solidFill>
                  <a:schemeClr val="tx1"/>
                </a:solidFill>
              </a:rPr>
              <a:t>efektif</a:t>
            </a:r>
            <a:r>
              <a:rPr lang="fr-FR" dirty="0">
                <a:solidFill>
                  <a:schemeClr val="tx1"/>
                </a:solidFill>
              </a:rPr>
              <a:t> dan Responsive </a:t>
            </a:r>
            <a:r>
              <a:rPr lang="fr-FR" dirty="0" err="1">
                <a:solidFill>
                  <a:schemeClr val="tx1"/>
                </a:solidFill>
              </a:rPr>
              <a:t>terhadap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Kebutuhan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Pelanggan</a:t>
            </a:r>
            <a:r>
              <a:rPr lang="fr-FR" dirty="0">
                <a:solidFill>
                  <a:schemeClr val="tx1"/>
                </a:solidFill>
              </a:rPr>
              <a:t>. </a:t>
            </a:r>
            <a:r>
              <a:rPr lang="fr-FR" dirty="0" err="1">
                <a:solidFill>
                  <a:schemeClr val="tx1"/>
                </a:solidFill>
              </a:rPr>
              <a:t>Penerbit</a:t>
            </a:r>
            <a:r>
              <a:rPr lang="fr-FR" dirty="0">
                <a:solidFill>
                  <a:schemeClr val="tx1"/>
                </a:solidFill>
              </a:rPr>
              <a:t> PPM, Jakarta.</a:t>
            </a:r>
          </a:p>
          <a:p>
            <a:pPr>
              <a:buClr>
                <a:schemeClr val="tx1"/>
              </a:buClr>
            </a:pPr>
            <a:r>
              <a:rPr lang="fr-FR" dirty="0">
                <a:solidFill>
                  <a:schemeClr val="tx1"/>
                </a:solidFill>
              </a:rPr>
              <a:t>Park, Y. B. (2005). An </a:t>
            </a:r>
            <a:r>
              <a:rPr lang="fr-FR" dirty="0" err="1">
                <a:solidFill>
                  <a:schemeClr val="tx1"/>
                </a:solidFill>
              </a:rPr>
              <a:t>integrated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approach</a:t>
            </a:r>
            <a:r>
              <a:rPr lang="fr-FR" dirty="0">
                <a:solidFill>
                  <a:schemeClr val="tx1"/>
                </a:solidFill>
              </a:rPr>
              <a:t> for production and distribution planning in </a:t>
            </a:r>
            <a:r>
              <a:rPr lang="fr-FR" dirty="0" err="1">
                <a:solidFill>
                  <a:schemeClr val="tx1"/>
                </a:solidFill>
              </a:rPr>
              <a:t>supply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chain</a:t>
            </a:r>
            <a:r>
              <a:rPr lang="fr-FR" dirty="0">
                <a:solidFill>
                  <a:schemeClr val="tx1"/>
                </a:solidFill>
              </a:rPr>
              <a:t> management. International Journal of Production </a:t>
            </a:r>
            <a:r>
              <a:rPr lang="fr-FR" dirty="0" err="1">
                <a:solidFill>
                  <a:schemeClr val="tx1"/>
                </a:solidFill>
              </a:rPr>
              <a:t>Research</a:t>
            </a:r>
            <a:r>
              <a:rPr lang="fr-FR" dirty="0">
                <a:solidFill>
                  <a:schemeClr val="tx1"/>
                </a:solidFill>
              </a:rPr>
              <a:t>, 43(6), 1205-1224.</a:t>
            </a:r>
          </a:p>
          <a:p>
            <a:pPr>
              <a:buClr>
                <a:schemeClr val="tx1"/>
              </a:buClr>
            </a:pPr>
            <a:r>
              <a:rPr lang="fr-FR" dirty="0">
                <a:solidFill>
                  <a:schemeClr val="tx1"/>
                </a:solidFill>
              </a:rPr>
              <a:t>Hou, H., Chaudhry, S., Chen, Y., &amp; Hu, M. (2017). </a:t>
            </a:r>
            <a:r>
              <a:rPr lang="fr-FR" dirty="0" err="1">
                <a:solidFill>
                  <a:schemeClr val="tx1"/>
                </a:solidFill>
              </a:rPr>
              <a:t>Physical</a:t>
            </a:r>
            <a:r>
              <a:rPr lang="fr-FR" dirty="0">
                <a:solidFill>
                  <a:schemeClr val="tx1"/>
                </a:solidFill>
              </a:rPr>
              <a:t> distribution, </a:t>
            </a:r>
            <a:r>
              <a:rPr lang="fr-FR" dirty="0" err="1">
                <a:solidFill>
                  <a:schemeClr val="tx1"/>
                </a:solidFill>
              </a:rPr>
              <a:t>logistics</a:t>
            </a:r>
            <a:r>
              <a:rPr lang="fr-FR" dirty="0">
                <a:solidFill>
                  <a:schemeClr val="tx1"/>
                </a:solidFill>
              </a:rPr>
              <a:t>, </a:t>
            </a:r>
            <a:r>
              <a:rPr lang="fr-FR" dirty="0" err="1">
                <a:solidFill>
                  <a:schemeClr val="tx1"/>
                </a:solidFill>
              </a:rPr>
              <a:t>supply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chain</a:t>
            </a:r>
            <a:r>
              <a:rPr lang="fr-FR" dirty="0">
                <a:solidFill>
                  <a:schemeClr val="tx1"/>
                </a:solidFill>
              </a:rPr>
              <a:t> management, and the </a:t>
            </a:r>
            <a:r>
              <a:rPr lang="fr-FR" dirty="0" err="1">
                <a:solidFill>
                  <a:schemeClr val="tx1"/>
                </a:solidFill>
              </a:rPr>
              <a:t>material</a:t>
            </a:r>
            <a:r>
              <a:rPr lang="fr-FR" dirty="0">
                <a:solidFill>
                  <a:schemeClr val="tx1"/>
                </a:solidFill>
              </a:rPr>
              <a:t> flow </a:t>
            </a:r>
            <a:r>
              <a:rPr lang="fr-FR" dirty="0" err="1">
                <a:solidFill>
                  <a:schemeClr val="tx1"/>
                </a:solidFill>
              </a:rPr>
              <a:t>theory</a:t>
            </a:r>
            <a:r>
              <a:rPr lang="fr-FR" dirty="0">
                <a:solidFill>
                  <a:schemeClr val="tx1"/>
                </a:solidFill>
              </a:rPr>
              <a:t>: a </a:t>
            </a:r>
            <a:r>
              <a:rPr lang="fr-FR" dirty="0" err="1">
                <a:solidFill>
                  <a:schemeClr val="tx1"/>
                </a:solidFill>
              </a:rPr>
              <a:t>historical</a:t>
            </a:r>
            <a:r>
              <a:rPr lang="fr-FR" dirty="0">
                <a:solidFill>
                  <a:schemeClr val="tx1"/>
                </a:solidFill>
              </a:rPr>
              <a:t> perspective. Information </a:t>
            </a:r>
            <a:r>
              <a:rPr lang="fr-FR" dirty="0" err="1">
                <a:solidFill>
                  <a:schemeClr val="tx1"/>
                </a:solidFill>
              </a:rPr>
              <a:t>Technology</a:t>
            </a:r>
            <a:r>
              <a:rPr lang="fr-FR" dirty="0">
                <a:solidFill>
                  <a:schemeClr val="tx1"/>
                </a:solidFill>
              </a:rPr>
              <a:t> and Management, 18, 107-117.</a:t>
            </a:r>
          </a:p>
          <a:p>
            <a:pPr>
              <a:buClr>
                <a:schemeClr val="tx1"/>
              </a:buClr>
            </a:pPr>
            <a:r>
              <a:rPr lang="fr-FR" dirty="0" err="1">
                <a:solidFill>
                  <a:schemeClr val="tx1"/>
                </a:solidFill>
              </a:rPr>
              <a:t>Lummus</a:t>
            </a:r>
            <a:r>
              <a:rPr lang="fr-FR" dirty="0">
                <a:solidFill>
                  <a:schemeClr val="tx1"/>
                </a:solidFill>
              </a:rPr>
              <a:t>, R. R., &amp; </a:t>
            </a:r>
            <a:r>
              <a:rPr lang="fr-FR" dirty="0" err="1">
                <a:solidFill>
                  <a:schemeClr val="tx1"/>
                </a:solidFill>
              </a:rPr>
              <a:t>Vokurka</a:t>
            </a:r>
            <a:r>
              <a:rPr lang="fr-FR" dirty="0">
                <a:solidFill>
                  <a:schemeClr val="tx1"/>
                </a:solidFill>
              </a:rPr>
              <a:t>, R. J. (1999). </a:t>
            </a:r>
            <a:r>
              <a:rPr lang="fr-FR" dirty="0" err="1">
                <a:solidFill>
                  <a:schemeClr val="tx1"/>
                </a:solidFill>
              </a:rPr>
              <a:t>Defining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supply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chain</a:t>
            </a:r>
            <a:r>
              <a:rPr lang="fr-FR" dirty="0">
                <a:solidFill>
                  <a:schemeClr val="tx1"/>
                </a:solidFill>
              </a:rPr>
              <a:t> management: a </a:t>
            </a:r>
            <a:r>
              <a:rPr lang="fr-FR" dirty="0" err="1">
                <a:solidFill>
                  <a:schemeClr val="tx1"/>
                </a:solidFill>
              </a:rPr>
              <a:t>historical</a:t>
            </a:r>
            <a:r>
              <a:rPr lang="fr-FR" dirty="0">
                <a:solidFill>
                  <a:schemeClr val="tx1"/>
                </a:solidFill>
              </a:rPr>
              <a:t> perspective and </a:t>
            </a:r>
            <a:r>
              <a:rPr lang="fr-FR" dirty="0" err="1">
                <a:solidFill>
                  <a:schemeClr val="tx1"/>
                </a:solidFill>
              </a:rPr>
              <a:t>practical</a:t>
            </a:r>
            <a:r>
              <a:rPr lang="fr-FR" dirty="0">
                <a:solidFill>
                  <a:schemeClr val="tx1"/>
                </a:solidFill>
              </a:rPr>
              <a:t> guidelines. </a:t>
            </a:r>
            <a:r>
              <a:rPr lang="fr-FR" dirty="0" err="1">
                <a:solidFill>
                  <a:schemeClr val="tx1"/>
                </a:solidFill>
              </a:rPr>
              <a:t>Industrial</a:t>
            </a:r>
            <a:r>
              <a:rPr lang="fr-FR" dirty="0">
                <a:solidFill>
                  <a:schemeClr val="tx1"/>
                </a:solidFill>
              </a:rPr>
              <a:t> management &amp; data </a:t>
            </a:r>
            <a:r>
              <a:rPr lang="fr-FR" dirty="0" err="1">
                <a:solidFill>
                  <a:schemeClr val="tx1"/>
                </a:solidFill>
              </a:rPr>
              <a:t>systems</a:t>
            </a:r>
            <a:r>
              <a:rPr lang="fr-FR" dirty="0">
                <a:solidFill>
                  <a:schemeClr val="tx1"/>
                </a:solidFill>
              </a:rPr>
              <a:t>.</a:t>
            </a:r>
          </a:p>
          <a:p>
            <a:pPr>
              <a:buClr>
                <a:schemeClr val="tx1"/>
              </a:buClr>
            </a:pPr>
            <a:r>
              <a:rPr lang="fr-FR" dirty="0">
                <a:solidFill>
                  <a:schemeClr val="tx1"/>
                </a:solidFill>
              </a:rPr>
              <a:t>Tan, K. C. (2001). A </a:t>
            </a:r>
            <a:r>
              <a:rPr lang="fr-FR" dirty="0" err="1">
                <a:solidFill>
                  <a:schemeClr val="tx1"/>
                </a:solidFill>
              </a:rPr>
              <a:t>framework</a:t>
            </a:r>
            <a:r>
              <a:rPr lang="fr-FR" dirty="0">
                <a:solidFill>
                  <a:schemeClr val="tx1"/>
                </a:solidFill>
              </a:rPr>
              <a:t> of </a:t>
            </a:r>
            <a:r>
              <a:rPr lang="fr-FR" dirty="0" err="1">
                <a:solidFill>
                  <a:schemeClr val="tx1"/>
                </a:solidFill>
              </a:rPr>
              <a:t>supply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chain</a:t>
            </a:r>
            <a:r>
              <a:rPr lang="fr-FR" dirty="0">
                <a:solidFill>
                  <a:schemeClr val="tx1"/>
                </a:solidFill>
              </a:rPr>
              <a:t> management </a:t>
            </a:r>
            <a:r>
              <a:rPr lang="fr-FR" dirty="0" err="1">
                <a:solidFill>
                  <a:schemeClr val="tx1"/>
                </a:solidFill>
              </a:rPr>
              <a:t>literature</a:t>
            </a:r>
            <a:r>
              <a:rPr lang="fr-FR" dirty="0">
                <a:solidFill>
                  <a:schemeClr val="tx1"/>
                </a:solidFill>
              </a:rPr>
              <a:t>. </a:t>
            </a:r>
            <a:r>
              <a:rPr lang="fr-FR" dirty="0" err="1">
                <a:solidFill>
                  <a:schemeClr val="tx1"/>
                </a:solidFill>
              </a:rPr>
              <a:t>European</a:t>
            </a:r>
            <a:r>
              <a:rPr lang="fr-FR" dirty="0">
                <a:solidFill>
                  <a:schemeClr val="tx1"/>
                </a:solidFill>
              </a:rPr>
              <a:t> Journal of </a:t>
            </a:r>
            <a:r>
              <a:rPr lang="fr-FR" dirty="0" err="1">
                <a:solidFill>
                  <a:schemeClr val="tx1"/>
                </a:solidFill>
              </a:rPr>
              <a:t>Purchasing</a:t>
            </a:r>
            <a:r>
              <a:rPr lang="fr-FR" dirty="0">
                <a:solidFill>
                  <a:schemeClr val="tx1"/>
                </a:solidFill>
              </a:rPr>
              <a:t> &amp; </a:t>
            </a:r>
            <a:r>
              <a:rPr lang="fr-FR" dirty="0" err="1">
                <a:solidFill>
                  <a:schemeClr val="tx1"/>
                </a:solidFill>
              </a:rPr>
              <a:t>Supply</a:t>
            </a:r>
            <a:r>
              <a:rPr lang="fr-FR" dirty="0">
                <a:solidFill>
                  <a:schemeClr val="tx1"/>
                </a:solidFill>
              </a:rPr>
              <a:t> Management, 7(1), 39-48.</a:t>
            </a:r>
          </a:p>
        </p:txBody>
      </p:sp>
    </p:spTree>
    <p:extLst>
      <p:ext uri="{BB962C8B-B14F-4D97-AF65-F5344CB8AC3E}">
        <p14:creationId xmlns:p14="http://schemas.microsoft.com/office/powerpoint/2010/main" val="4034599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6140" y="509209"/>
            <a:ext cx="11592004" cy="3880773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fr-FR" dirty="0">
                <a:solidFill>
                  <a:schemeClr val="tx1"/>
                </a:solidFill>
              </a:rPr>
              <a:t>El-Khalil, R. (2022). Lean </a:t>
            </a:r>
            <a:r>
              <a:rPr lang="fr-FR" dirty="0" err="1">
                <a:solidFill>
                  <a:schemeClr val="tx1"/>
                </a:solidFill>
              </a:rPr>
              <a:t>manufacturing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alignment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with</a:t>
            </a:r>
            <a:r>
              <a:rPr lang="fr-FR" dirty="0">
                <a:solidFill>
                  <a:schemeClr val="tx1"/>
                </a:solidFill>
              </a:rPr>
              <a:t> respect to performance </a:t>
            </a:r>
            <a:r>
              <a:rPr lang="fr-FR" dirty="0" err="1">
                <a:solidFill>
                  <a:schemeClr val="tx1"/>
                </a:solidFill>
              </a:rPr>
              <a:t>metrics</a:t>
            </a:r>
            <a:r>
              <a:rPr lang="fr-FR" dirty="0">
                <a:solidFill>
                  <a:schemeClr val="tx1"/>
                </a:solidFill>
              </a:rPr>
              <a:t> multinational corporations case </a:t>
            </a:r>
            <a:r>
              <a:rPr lang="fr-FR" dirty="0" err="1">
                <a:solidFill>
                  <a:schemeClr val="tx1"/>
                </a:solidFill>
              </a:rPr>
              <a:t>study</a:t>
            </a:r>
            <a:r>
              <a:rPr lang="fr-FR" dirty="0">
                <a:solidFill>
                  <a:schemeClr val="tx1"/>
                </a:solidFill>
              </a:rPr>
              <a:t>. International Journal of Lean Six Sigma, 13(4), 778-802.</a:t>
            </a:r>
          </a:p>
          <a:p>
            <a:pPr>
              <a:buClrTx/>
            </a:pPr>
            <a:r>
              <a:rPr lang="fr-FR" dirty="0" err="1">
                <a:solidFill>
                  <a:schemeClr val="tx1"/>
                </a:solidFill>
              </a:rPr>
              <a:t>Sunder</a:t>
            </a:r>
            <a:r>
              <a:rPr lang="fr-FR" dirty="0">
                <a:solidFill>
                  <a:schemeClr val="tx1"/>
                </a:solidFill>
              </a:rPr>
              <a:t> M, V., &amp; </a:t>
            </a:r>
            <a:r>
              <a:rPr lang="fr-FR" dirty="0" err="1">
                <a:solidFill>
                  <a:schemeClr val="tx1"/>
                </a:solidFill>
              </a:rPr>
              <a:t>Mahalingam</a:t>
            </a:r>
            <a:r>
              <a:rPr lang="fr-FR" dirty="0">
                <a:solidFill>
                  <a:schemeClr val="tx1"/>
                </a:solidFill>
              </a:rPr>
              <a:t>, S. (2018). An </a:t>
            </a:r>
            <a:r>
              <a:rPr lang="fr-FR" dirty="0" err="1">
                <a:solidFill>
                  <a:schemeClr val="tx1"/>
                </a:solidFill>
              </a:rPr>
              <a:t>empirical</a:t>
            </a:r>
            <a:r>
              <a:rPr lang="fr-FR" dirty="0">
                <a:solidFill>
                  <a:schemeClr val="tx1"/>
                </a:solidFill>
              </a:rPr>
              <a:t> investigation of </a:t>
            </a:r>
            <a:r>
              <a:rPr lang="fr-FR" dirty="0" err="1">
                <a:solidFill>
                  <a:schemeClr val="tx1"/>
                </a:solidFill>
              </a:rPr>
              <a:t>implementing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lean</a:t>
            </a:r>
            <a:r>
              <a:rPr lang="fr-FR" dirty="0">
                <a:solidFill>
                  <a:schemeClr val="tx1"/>
                </a:solidFill>
              </a:rPr>
              <a:t> six sigma in </a:t>
            </a:r>
            <a:r>
              <a:rPr lang="fr-FR" dirty="0" err="1">
                <a:solidFill>
                  <a:schemeClr val="tx1"/>
                </a:solidFill>
              </a:rPr>
              <a:t>higher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education</a:t>
            </a:r>
            <a:r>
              <a:rPr lang="fr-FR" dirty="0">
                <a:solidFill>
                  <a:schemeClr val="tx1"/>
                </a:solidFill>
              </a:rPr>
              <a:t> institutions. International Journal of </a:t>
            </a:r>
            <a:r>
              <a:rPr lang="fr-FR" dirty="0" err="1">
                <a:solidFill>
                  <a:schemeClr val="tx1"/>
                </a:solidFill>
              </a:rPr>
              <a:t>Quality</a:t>
            </a:r>
            <a:r>
              <a:rPr lang="fr-FR" dirty="0">
                <a:solidFill>
                  <a:schemeClr val="tx1"/>
                </a:solidFill>
              </a:rPr>
              <a:t> &amp; </a:t>
            </a:r>
            <a:r>
              <a:rPr lang="fr-FR" dirty="0" err="1">
                <a:solidFill>
                  <a:schemeClr val="tx1"/>
                </a:solidFill>
              </a:rPr>
              <a:t>Reliability</a:t>
            </a:r>
            <a:r>
              <a:rPr lang="fr-FR" dirty="0">
                <a:solidFill>
                  <a:schemeClr val="tx1"/>
                </a:solidFill>
              </a:rPr>
              <a:t> Management, 35(10), 2157-2180.</a:t>
            </a:r>
          </a:p>
          <a:p>
            <a:pPr>
              <a:buClrTx/>
            </a:pPr>
            <a:r>
              <a:rPr lang="fr-FR" dirty="0" err="1">
                <a:solidFill>
                  <a:schemeClr val="tx1"/>
                </a:solidFill>
              </a:rPr>
              <a:t>Argiyantari</a:t>
            </a:r>
            <a:r>
              <a:rPr lang="fr-FR" dirty="0">
                <a:solidFill>
                  <a:schemeClr val="tx1"/>
                </a:solidFill>
              </a:rPr>
              <a:t>, B., </a:t>
            </a:r>
            <a:r>
              <a:rPr lang="fr-FR" dirty="0" err="1">
                <a:solidFill>
                  <a:schemeClr val="tx1"/>
                </a:solidFill>
              </a:rPr>
              <a:t>Simatupang</a:t>
            </a:r>
            <a:r>
              <a:rPr lang="fr-FR" dirty="0">
                <a:solidFill>
                  <a:schemeClr val="tx1"/>
                </a:solidFill>
              </a:rPr>
              <a:t>, T. M., &amp; </a:t>
            </a:r>
            <a:r>
              <a:rPr lang="fr-FR" dirty="0" err="1">
                <a:solidFill>
                  <a:schemeClr val="tx1"/>
                </a:solidFill>
              </a:rPr>
              <a:t>Basri</a:t>
            </a:r>
            <a:r>
              <a:rPr lang="fr-FR" dirty="0">
                <a:solidFill>
                  <a:schemeClr val="tx1"/>
                </a:solidFill>
              </a:rPr>
              <a:t>, M. H. (2020). Pharmaceutical </a:t>
            </a:r>
            <a:r>
              <a:rPr lang="fr-FR" dirty="0" err="1">
                <a:solidFill>
                  <a:schemeClr val="tx1"/>
                </a:solidFill>
              </a:rPr>
              <a:t>supply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chain</a:t>
            </a:r>
            <a:r>
              <a:rPr lang="fr-FR" dirty="0">
                <a:solidFill>
                  <a:schemeClr val="tx1"/>
                </a:solidFill>
              </a:rPr>
              <a:t> transformation </a:t>
            </a:r>
            <a:r>
              <a:rPr lang="fr-FR" dirty="0" err="1">
                <a:solidFill>
                  <a:schemeClr val="tx1"/>
                </a:solidFill>
              </a:rPr>
              <a:t>through</a:t>
            </a:r>
            <a:r>
              <a:rPr lang="fr-FR" dirty="0">
                <a:solidFill>
                  <a:schemeClr val="tx1"/>
                </a:solidFill>
              </a:rPr>
              <a:t> application of the Lean </a:t>
            </a:r>
            <a:r>
              <a:rPr lang="fr-FR" dirty="0" err="1">
                <a:solidFill>
                  <a:schemeClr val="tx1"/>
                </a:solidFill>
              </a:rPr>
              <a:t>principle</a:t>
            </a:r>
            <a:r>
              <a:rPr lang="fr-FR" dirty="0">
                <a:solidFill>
                  <a:schemeClr val="tx1"/>
                </a:solidFill>
              </a:rPr>
              <a:t>: A </a:t>
            </a:r>
            <a:r>
              <a:rPr lang="fr-FR" dirty="0" err="1">
                <a:solidFill>
                  <a:schemeClr val="tx1"/>
                </a:solidFill>
              </a:rPr>
              <a:t>literature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review</a:t>
            </a:r>
            <a:r>
              <a:rPr lang="fr-FR" dirty="0">
                <a:solidFill>
                  <a:schemeClr val="tx1"/>
                </a:solidFill>
              </a:rPr>
              <a:t>. Journal of </a:t>
            </a:r>
            <a:r>
              <a:rPr lang="fr-FR" dirty="0" err="1">
                <a:solidFill>
                  <a:schemeClr val="tx1"/>
                </a:solidFill>
              </a:rPr>
              <a:t>Industrial</a:t>
            </a:r>
            <a:r>
              <a:rPr lang="fr-FR" dirty="0">
                <a:solidFill>
                  <a:schemeClr val="tx1"/>
                </a:solidFill>
              </a:rPr>
              <a:t> Engineering and Management (JIEM), 13(3), 475-494.</a:t>
            </a:r>
          </a:p>
          <a:p>
            <a:pPr>
              <a:buClrTx/>
            </a:pPr>
            <a:r>
              <a:rPr lang="fr-FR" dirty="0">
                <a:solidFill>
                  <a:schemeClr val="tx1"/>
                </a:solidFill>
              </a:rPr>
              <a:t>Salah, S., Rahim, A., Salah, S., &amp; Rahim, A. (2019). </a:t>
            </a:r>
            <a:r>
              <a:rPr lang="fr-FR" dirty="0" err="1">
                <a:solidFill>
                  <a:schemeClr val="tx1"/>
                </a:solidFill>
              </a:rPr>
              <a:t>Implementing</a:t>
            </a:r>
            <a:r>
              <a:rPr lang="fr-FR" dirty="0">
                <a:solidFill>
                  <a:schemeClr val="tx1"/>
                </a:solidFill>
              </a:rPr>
              <a:t> Lean Six Sigma in </a:t>
            </a:r>
            <a:r>
              <a:rPr lang="fr-FR" dirty="0" err="1">
                <a:solidFill>
                  <a:schemeClr val="tx1"/>
                </a:solidFill>
              </a:rPr>
              <a:t>supply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chain</a:t>
            </a:r>
            <a:r>
              <a:rPr lang="fr-FR" dirty="0">
                <a:solidFill>
                  <a:schemeClr val="tx1"/>
                </a:solidFill>
              </a:rPr>
              <a:t> management. An </a:t>
            </a:r>
            <a:r>
              <a:rPr lang="fr-FR" dirty="0" err="1">
                <a:solidFill>
                  <a:schemeClr val="tx1"/>
                </a:solidFill>
              </a:rPr>
              <a:t>Integrated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Company</a:t>
            </a:r>
            <a:r>
              <a:rPr lang="fr-FR" dirty="0">
                <a:solidFill>
                  <a:schemeClr val="tx1"/>
                </a:solidFill>
              </a:rPr>
              <a:t>-Wide Management System: </a:t>
            </a:r>
            <a:r>
              <a:rPr lang="fr-FR" dirty="0" err="1">
                <a:solidFill>
                  <a:schemeClr val="tx1"/>
                </a:solidFill>
              </a:rPr>
              <a:t>Combining</a:t>
            </a:r>
            <a:r>
              <a:rPr lang="fr-FR" dirty="0">
                <a:solidFill>
                  <a:schemeClr val="tx1"/>
                </a:solidFill>
              </a:rPr>
              <a:t> Lean Six Sigma </a:t>
            </a:r>
            <a:r>
              <a:rPr lang="fr-FR" dirty="0" err="1">
                <a:solidFill>
                  <a:schemeClr val="tx1"/>
                </a:solidFill>
              </a:rPr>
              <a:t>with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Process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Improvement</a:t>
            </a:r>
            <a:r>
              <a:rPr lang="fr-FR" dirty="0">
                <a:solidFill>
                  <a:schemeClr val="tx1"/>
                </a:solidFill>
              </a:rPr>
              <a:t>, 105-111.</a:t>
            </a:r>
          </a:p>
          <a:p>
            <a:pPr>
              <a:buClrTx/>
            </a:pPr>
            <a:r>
              <a:rPr lang="fr-FR" dirty="0">
                <a:solidFill>
                  <a:schemeClr val="tx1"/>
                </a:solidFill>
              </a:rPr>
              <a:t>Hussain, M., Al-</a:t>
            </a:r>
            <a:r>
              <a:rPr lang="fr-FR" dirty="0" err="1">
                <a:solidFill>
                  <a:schemeClr val="tx1"/>
                </a:solidFill>
              </a:rPr>
              <a:t>Aomar</a:t>
            </a:r>
            <a:r>
              <a:rPr lang="fr-FR" dirty="0">
                <a:solidFill>
                  <a:schemeClr val="tx1"/>
                </a:solidFill>
              </a:rPr>
              <a:t>, R., &amp; </a:t>
            </a:r>
            <a:r>
              <a:rPr lang="fr-FR" dirty="0" err="1">
                <a:solidFill>
                  <a:schemeClr val="tx1"/>
                </a:solidFill>
              </a:rPr>
              <a:t>Melhem</a:t>
            </a:r>
            <a:r>
              <a:rPr lang="fr-FR" dirty="0">
                <a:solidFill>
                  <a:schemeClr val="tx1"/>
                </a:solidFill>
              </a:rPr>
              <a:t>, H. (2019). </a:t>
            </a:r>
            <a:r>
              <a:rPr lang="fr-FR" dirty="0" err="1">
                <a:solidFill>
                  <a:schemeClr val="tx1"/>
                </a:solidFill>
              </a:rPr>
              <a:t>Assessment</a:t>
            </a:r>
            <a:r>
              <a:rPr lang="fr-FR" dirty="0">
                <a:solidFill>
                  <a:schemeClr val="tx1"/>
                </a:solidFill>
              </a:rPr>
              <a:t> of </a:t>
            </a:r>
            <a:r>
              <a:rPr lang="fr-FR" dirty="0" err="1">
                <a:solidFill>
                  <a:schemeClr val="tx1"/>
                </a:solidFill>
              </a:rPr>
              <a:t>lean</a:t>
            </a:r>
            <a:r>
              <a:rPr lang="fr-FR" dirty="0">
                <a:solidFill>
                  <a:schemeClr val="tx1"/>
                </a:solidFill>
              </a:rPr>
              <a:t>-green practices on the </a:t>
            </a:r>
            <a:r>
              <a:rPr lang="fr-FR" dirty="0" err="1">
                <a:solidFill>
                  <a:schemeClr val="tx1"/>
                </a:solidFill>
              </a:rPr>
              <a:t>sustainable</a:t>
            </a:r>
            <a:r>
              <a:rPr lang="fr-FR" dirty="0">
                <a:solidFill>
                  <a:schemeClr val="tx1"/>
                </a:solidFill>
              </a:rPr>
              <a:t> performance of </a:t>
            </a:r>
            <a:r>
              <a:rPr lang="fr-FR" dirty="0" err="1">
                <a:solidFill>
                  <a:schemeClr val="tx1"/>
                </a:solidFill>
              </a:rPr>
              <a:t>hotel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supply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chains</a:t>
            </a:r>
            <a:r>
              <a:rPr lang="fr-FR" dirty="0">
                <a:solidFill>
                  <a:schemeClr val="tx1"/>
                </a:solidFill>
              </a:rPr>
              <a:t>. International Journal of </a:t>
            </a:r>
            <a:r>
              <a:rPr lang="fr-FR" dirty="0" err="1">
                <a:solidFill>
                  <a:schemeClr val="tx1"/>
                </a:solidFill>
              </a:rPr>
              <a:t>Contemporary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Hospitality</a:t>
            </a:r>
            <a:r>
              <a:rPr lang="fr-FR" dirty="0">
                <a:solidFill>
                  <a:schemeClr val="tx1"/>
                </a:solidFill>
              </a:rPr>
              <a:t> Management, 31(6), 2448-2467.</a:t>
            </a:r>
          </a:p>
          <a:p>
            <a:pPr>
              <a:buClrTx/>
            </a:pPr>
            <a:r>
              <a:rPr lang="fr-FR" dirty="0" err="1">
                <a:solidFill>
                  <a:schemeClr val="tx1"/>
                </a:solidFill>
              </a:rPr>
              <a:t>Moyano</a:t>
            </a:r>
            <a:r>
              <a:rPr lang="fr-FR" dirty="0">
                <a:solidFill>
                  <a:schemeClr val="tx1"/>
                </a:solidFill>
              </a:rPr>
              <a:t>-Fuentes, J., </a:t>
            </a:r>
            <a:r>
              <a:rPr lang="fr-FR" dirty="0" err="1">
                <a:solidFill>
                  <a:schemeClr val="tx1"/>
                </a:solidFill>
              </a:rPr>
              <a:t>Maqueira</a:t>
            </a:r>
            <a:r>
              <a:rPr lang="fr-FR" dirty="0">
                <a:solidFill>
                  <a:schemeClr val="tx1"/>
                </a:solidFill>
              </a:rPr>
              <a:t>-Marin, J. M., Martinez-</a:t>
            </a:r>
            <a:r>
              <a:rPr lang="fr-FR" dirty="0" err="1">
                <a:solidFill>
                  <a:schemeClr val="tx1"/>
                </a:solidFill>
              </a:rPr>
              <a:t>Jurado</a:t>
            </a:r>
            <a:r>
              <a:rPr lang="fr-FR" dirty="0">
                <a:solidFill>
                  <a:schemeClr val="tx1"/>
                </a:solidFill>
              </a:rPr>
              <a:t>, P. J., &amp; </a:t>
            </a:r>
            <a:r>
              <a:rPr lang="fr-FR" dirty="0" err="1">
                <a:solidFill>
                  <a:schemeClr val="tx1"/>
                </a:solidFill>
              </a:rPr>
              <a:t>Sacristan</a:t>
            </a:r>
            <a:r>
              <a:rPr lang="fr-FR" dirty="0">
                <a:solidFill>
                  <a:schemeClr val="tx1"/>
                </a:solidFill>
              </a:rPr>
              <a:t>-Diaz, M. (2021). </a:t>
            </a:r>
            <a:r>
              <a:rPr lang="fr-FR" dirty="0" err="1">
                <a:solidFill>
                  <a:schemeClr val="tx1"/>
                </a:solidFill>
              </a:rPr>
              <a:t>Extending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lean</a:t>
            </a:r>
            <a:r>
              <a:rPr lang="fr-FR" dirty="0">
                <a:solidFill>
                  <a:schemeClr val="tx1"/>
                </a:solidFill>
              </a:rPr>
              <a:t> management </a:t>
            </a:r>
            <a:r>
              <a:rPr lang="fr-FR" dirty="0" err="1">
                <a:solidFill>
                  <a:schemeClr val="tx1"/>
                </a:solidFill>
              </a:rPr>
              <a:t>along</a:t>
            </a:r>
            <a:r>
              <a:rPr lang="fr-FR" dirty="0">
                <a:solidFill>
                  <a:schemeClr val="tx1"/>
                </a:solidFill>
              </a:rPr>
              <a:t> the </a:t>
            </a:r>
            <a:r>
              <a:rPr lang="fr-FR" dirty="0" err="1">
                <a:solidFill>
                  <a:schemeClr val="tx1"/>
                </a:solidFill>
              </a:rPr>
              <a:t>supply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chain</a:t>
            </a:r>
            <a:r>
              <a:rPr lang="fr-FR" dirty="0">
                <a:solidFill>
                  <a:schemeClr val="tx1"/>
                </a:solidFill>
              </a:rPr>
              <a:t>: impact on </a:t>
            </a:r>
            <a:r>
              <a:rPr lang="fr-FR" dirty="0" err="1">
                <a:solidFill>
                  <a:schemeClr val="tx1"/>
                </a:solidFill>
              </a:rPr>
              <a:t>efficiency</a:t>
            </a:r>
            <a:r>
              <a:rPr lang="fr-FR" dirty="0">
                <a:solidFill>
                  <a:schemeClr val="tx1"/>
                </a:solidFill>
              </a:rPr>
              <a:t>. Journal of </a:t>
            </a:r>
            <a:r>
              <a:rPr lang="fr-FR" dirty="0" err="1">
                <a:solidFill>
                  <a:schemeClr val="tx1"/>
                </a:solidFill>
              </a:rPr>
              <a:t>Manufacturing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Technology</a:t>
            </a:r>
            <a:r>
              <a:rPr lang="fr-FR" dirty="0">
                <a:solidFill>
                  <a:schemeClr val="tx1"/>
                </a:solidFill>
              </a:rPr>
              <a:t> Management, 32(1), 63-84.</a:t>
            </a:r>
          </a:p>
          <a:p>
            <a:pPr>
              <a:buClrTx/>
            </a:pPr>
            <a:r>
              <a:rPr lang="fr-FR" dirty="0" err="1">
                <a:solidFill>
                  <a:schemeClr val="tx1"/>
                </a:solidFill>
              </a:rPr>
              <a:t>Balvin</a:t>
            </a:r>
            <a:r>
              <a:rPr lang="fr-FR" dirty="0">
                <a:solidFill>
                  <a:schemeClr val="tx1"/>
                </a:solidFill>
              </a:rPr>
              <a:t>, L., Gomez, S., León, C., &amp; Alvarez, J. C. (2020). Natural </a:t>
            </a:r>
            <a:r>
              <a:rPr lang="fr-FR" dirty="0" err="1">
                <a:solidFill>
                  <a:schemeClr val="tx1"/>
                </a:solidFill>
              </a:rPr>
              <a:t>gas</a:t>
            </a:r>
            <a:r>
              <a:rPr lang="fr-FR" dirty="0">
                <a:solidFill>
                  <a:schemeClr val="tx1"/>
                </a:solidFill>
              </a:rPr>
              <a:t> distribution </a:t>
            </a:r>
            <a:r>
              <a:rPr lang="fr-FR" dirty="0" err="1">
                <a:solidFill>
                  <a:schemeClr val="tx1"/>
                </a:solidFill>
              </a:rPr>
              <a:t>proposal</a:t>
            </a:r>
            <a:r>
              <a:rPr lang="fr-FR" dirty="0">
                <a:solidFill>
                  <a:schemeClr val="tx1"/>
                </a:solidFill>
              </a:rPr>
              <a:t> in </a:t>
            </a:r>
            <a:r>
              <a:rPr lang="fr-FR" dirty="0" err="1">
                <a:solidFill>
                  <a:schemeClr val="tx1"/>
                </a:solidFill>
              </a:rPr>
              <a:t>Lima’s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urban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hills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through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lean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logistic</a:t>
            </a:r>
            <a:r>
              <a:rPr lang="fr-FR" dirty="0">
                <a:solidFill>
                  <a:schemeClr val="tx1"/>
                </a:solidFill>
              </a:rPr>
              <a:t> and mixed </a:t>
            </a:r>
            <a:r>
              <a:rPr lang="fr-FR" dirty="0" err="1">
                <a:solidFill>
                  <a:schemeClr val="tx1"/>
                </a:solidFill>
              </a:rPr>
              <a:t>whole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linear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 err="1">
                <a:solidFill>
                  <a:schemeClr val="tx1"/>
                </a:solidFill>
              </a:rPr>
              <a:t>programming</a:t>
            </a:r>
            <a:r>
              <a:rPr lang="fr-FR" dirty="0">
                <a:solidFill>
                  <a:schemeClr val="tx1"/>
                </a:solidFill>
              </a:rPr>
              <a:t>. </a:t>
            </a:r>
            <a:r>
              <a:rPr lang="fr-FR" dirty="0" err="1">
                <a:solidFill>
                  <a:schemeClr val="tx1"/>
                </a:solidFill>
              </a:rPr>
              <a:t>Energy</a:t>
            </a:r>
            <a:r>
              <a:rPr lang="fr-FR" dirty="0">
                <a:solidFill>
                  <a:schemeClr val="tx1"/>
                </a:solidFill>
              </a:rPr>
              <a:t> Reports, 6, 256-261.</a:t>
            </a:r>
          </a:p>
        </p:txBody>
      </p:sp>
    </p:spTree>
    <p:extLst>
      <p:ext uri="{BB962C8B-B14F-4D97-AF65-F5344CB8AC3E}">
        <p14:creationId xmlns:p14="http://schemas.microsoft.com/office/powerpoint/2010/main" val="45597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1346075" y="2515431"/>
            <a:ext cx="85966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r-FR" sz="6000" dirty="0">
                <a:latin typeface="Vivaldi" panose="03020602050506090804" pitchFamily="66" charset="0"/>
              </a:rPr>
              <a:t>Merci de votre attention.</a:t>
            </a:r>
          </a:p>
        </p:txBody>
      </p:sp>
    </p:spTree>
    <p:extLst>
      <p:ext uri="{BB962C8B-B14F-4D97-AF65-F5344CB8AC3E}">
        <p14:creationId xmlns:p14="http://schemas.microsoft.com/office/powerpoint/2010/main" val="310279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/>
        </p:nvGrpSpPr>
        <p:grpSpPr>
          <a:xfrm>
            <a:off x="-597746" y="2538609"/>
            <a:ext cx="2540263" cy="2960399"/>
            <a:chOff x="-629888" y="2018311"/>
            <a:chExt cx="2540263" cy="2960399"/>
          </a:xfrm>
        </p:grpSpPr>
        <p:sp>
          <p:nvSpPr>
            <p:cNvPr id="6" name="Triangle isocèle 5"/>
            <p:cNvSpPr/>
            <p:nvPr/>
          </p:nvSpPr>
          <p:spPr>
            <a:xfrm rot="3765683" flipH="1">
              <a:off x="714994" y="1204177"/>
              <a:ext cx="381247" cy="2009515"/>
            </a:xfrm>
            <a:prstGeom prst="triangle">
              <a:avLst>
                <a:gd name="adj" fmla="val 46488"/>
              </a:avLst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Triangle isocèle 6"/>
            <p:cNvSpPr/>
            <p:nvPr/>
          </p:nvSpPr>
          <p:spPr>
            <a:xfrm rot="12520020">
              <a:off x="-629888" y="2809058"/>
              <a:ext cx="368489" cy="2169652"/>
            </a:xfrm>
            <a:prstGeom prst="triangle">
              <a:avLst/>
            </a:prstGeom>
            <a:no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Ellipse 7"/>
            <p:cNvSpPr/>
            <p:nvPr/>
          </p:nvSpPr>
          <p:spPr>
            <a:xfrm>
              <a:off x="-246771" y="2331792"/>
              <a:ext cx="755225" cy="658708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10800000" scaled="1"/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9" name="Arc 8"/>
          <p:cNvSpPr/>
          <p:nvPr/>
        </p:nvSpPr>
        <p:spPr>
          <a:xfrm>
            <a:off x="-2230701" y="1010092"/>
            <a:ext cx="5012141" cy="4748737"/>
          </a:xfrm>
          <a:prstGeom prst="arc">
            <a:avLst>
              <a:gd name="adj1" fmla="val 15762599"/>
              <a:gd name="adj2" fmla="val 5850300"/>
            </a:avLst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974033" y="926799"/>
            <a:ext cx="382138" cy="4776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1</a:t>
            </a:r>
          </a:p>
        </p:txBody>
      </p:sp>
      <p:sp>
        <p:nvSpPr>
          <p:cNvPr id="11" name="Ellipse 10"/>
          <p:cNvSpPr/>
          <p:nvPr/>
        </p:nvSpPr>
        <p:spPr>
          <a:xfrm>
            <a:off x="2198455" y="1807034"/>
            <a:ext cx="382138" cy="4776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2</a:t>
            </a:r>
          </a:p>
        </p:txBody>
      </p:sp>
      <p:sp>
        <p:nvSpPr>
          <p:cNvPr id="12" name="Ellipse 11"/>
          <p:cNvSpPr/>
          <p:nvPr/>
        </p:nvSpPr>
        <p:spPr>
          <a:xfrm>
            <a:off x="2605411" y="2904058"/>
            <a:ext cx="382138" cy="4776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3</a:t>
            </a:r>
          </a:p>
        </p:txBody>
      </p:sp>
      <p:sp>
        <p:nvSpPr>
          <p:cNvPr id="13" name="Ellipse 12"/>
          <p:cNvSpPr/>
          <p:nvPr/>
        </p:nvSpPr>
        <p:spPr>
          <a:xfrm>
            <a:off x="2429381" y="4026866"/>
            <a:ext cx="382138" cy="4776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4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1479237" y="790976"/>
            <a:ext cx="7604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Brush Script MT" panose="03060802040406070304" pitchFamily="66" charset="0"/>
                <a:cs typeface="MV Boli" panose="02000500030200090000" pitchFamily="2" charset="0"/>
              </a:rPr>
              <a:t>Introduction</a:t>
            </a:r>
            <a:endParaRPr lang="fr-FR" sz="4000" spc="300" dirty="0">
              <a:latin typeface="Brush Script MT" panose="03060802040406070304" pitchFamily="66" charset="0"/>
              <a:cs typeface="MV Boli" panose="02000500030200090000" pitchFamily="2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2620450" y="1632886"/>
            <a:ext cx="76049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Brush Script MT" panose="03060802040406070304" pitchFamily="66" charset="0"/>
                <a:cs typeface="MV Boli" panose="02000500030200090000" pitchFamily="2" charset="0"/>
              </a:rPr>
              <a:t>Intérêt du sujet</a:t>
            </a:r>
            <a:endParaRPr lang="fr-FR" sz="4000" spc="300" dirty="0">
              <a:latin typeface="Brush Script MT" panose="03060802040406070304" pitchFamily="66" charset="0"/>
              <a:cs typeface="MV Boli" panose="02000500030200090000" pitchFamily="2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184925" y="2757771"/>
            <a:ext cx="62443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spc="300" dirty="0">
                <a:latin typeface="Brush Script MT" panose="03060802040406070304" pitchFamily="66" charset="0"/>
                <a:cs typeface="MV Boli" panose="02000500030200090000" pitchFamily="2" charset="0"/>
              </a:rPr>
              <a:t>Méthodologie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2987549" y="3911759"/>
            <a:ext cx="65065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Brush Script MT" panose="03060802040406070304" pitchFamily="66" charset="0"/>
                <a:cs typeface="MV Boli" panose="02000500030200090000" pitchFamily="2" charset="0"/>
              </a:rPr>
              <a:t>Résultats</a:t>
            </a:r>
            <a:endParaRPr lang="fr-FR" sz="4000" spc="300" dirty="0">
              <a:latin typeface="Brush Script MT" panose="03060802040406070304" pitchFamily="66" charset="0"/>
              <a:cs typeface="MV Boli" panose="02000500030200090000" pitchFamily="2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261995" y="4920051"/>
            <a:ext cx="71204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Brush Script MT" panose="03060802040406070304" pitchFamily="66" charset="0"/>
                <a:cs typeface="MV Boli" panose="02000500030200090000" pitchFamily="2" charset="0"/>
              </a:rPr>
              <a:t>Conclusion</a:t>
            </a:r>
            <a:endParaRPr lang="fr-FR" sz="4000" spc="300" dirty="0">
              <a:latin typeface="Brush Script MT" panose="03060802040406070304" pitchFamily="66" charset="0"/>
              <a:cs typeface="MV Boli" panose="02000500030200090000" pitchFamily="2" charset="0"/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1759629" y="5051546"/>
            <a:ext cx="382138" cy="47767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97727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0" y="1769047"/>
            <a:ext cx="9120698" cy="2448093"/>
            <a:chOff x="28499" y="1501928"/>
            <a:chExt cx="9179719" cy="2448093"/>
          </a:xfrm>
          <a:gradFill flip="none" rotWithShape="1">
            <a:gsLst>
              <a:gs pos="0">
                <a:schemeClr val="tx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tx2">
                  <a:lumMod val="60000"/>
                  <a:lumOff val="40000"/>
                  <a:tint val="23500"/>
                  <a:satMod val="160000"/>
                </a:schemeClr>
              </a:gs>
            </a:gsLst>
            <a:lin ang="13500000" scaled="1"/>
            <a:tileRect/>
          </a:gradFill>
        </p:grpSpPr>
        <p:grpSp>
          <p:nvGrpSpPr>
            <p:cNvPr id="7" name="Groupe 6"/>
            <p:cNvGrpSpPr/>
            <p:nvPr/>
          </p:nvGrpSpPr>
          <p:grpSpPr>
            <a:xfrm>
              <a:off x="28499" y="1501928"/>
              <a:ext cx="9179719" cy="2448093"/>
              <a:chOff x="-35719" y="398208"/>
              <a:chExt cx="9179719" cy="1656005"/>
            </a:xfrm>
            <a:grpFill/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9AA7AE6-A6FD-4A2A-BE82-0D426B7536A4}"/>
                  </a:ext>
                </a:extLst>
              </p:cNvPr>
              <p:cNvSpPr/>
              <p:nvPr/>
            </p:nvSpPr>
            <p:spPr>
              <a:xfrm>
                <a:off x="2519508" y="1023698"/>
                <a:ext cx="6624492" cy="1030515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254000" dist="38100" sx="101000" sy="101000" algn="l" rotWithShape="0">
                  <a:schemeClr val="tx1">
                    <a:lumMod val="85000"/>
                    <a:lumOff val="15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0" name="TextBox 18">
                <a:extLst>
                  <a:ext uri="{FF2B5EF4-FFF2-40B4-BE49-F238E27FC236}">
                    <a16:creationId xmlns:a16="http://schemas.microsoft.com/office/drawing/2014/main" id="{CDA7C987-2F4F-43FB-BFDF-A0BF57421912}"/>
                  </a:ext>
                </a:extLst>
              </p:cNvPr>
              <p:cNvSpPr txBox="1"/>
              <p:nvPr/>
            </p:nvSpPr>
            <p:spPr>
              <a:xfrm>
                <a:off x="3086405" y="1202591"/>
                <a:ext cx="5548439" cy="68704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IN" sz="6000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lgerian" panose="04020705040A02060702" pitchFamily="82" charset="0"/>
                  </a:rPr>
                  <a:t>INTRODUCTION </a:t>
                </a:r>
              </a:p>
            </p:txBody>
          </p:sp>
          <p:sp>
            <p:nvSpPr>
              <p:cNvPr id="11" name="Freeform: Shape 44">
                <a:extLst>
                  <a:ext uri="{FF2B5EF4-FFF2-40B4-BE49-F238E27FC236}">
                    <a16:creationId xmlns:a16="http://schemas.microsoft.com/office/drawing/2014/main" id="{ACA01B93-42CE-4261-BCF0-6948B13B7174}"/>
                  </a:ext>
                </a:extLst>
              </p:cNvPr>
              <p:cNvSpPr/>
              <p:nvPr/>
            </p:nvSpPr>
            <p:spPr>
              <a:xfrm>
                <a:off x="1964546" y="398208"/>
                <a:ext cx="612704" cy="1656005"/>
              </a:xfrm>
              <a:custGeom>
                <a:avLst/>
                <a:gdLst>
                  <a:gd name="connsiteX0" fmla="*/ 0 w 1016467"/>
                  <a:gd name="connsiteY0" fmla="*/ 0 h 1656005"/>
                  <a:gd name="connsiteX1" fmla="*/ 1016464 w 1016467"/>
                  <a:gd name="connsiteY1" fmla="*/ 625490 h 1656005"/>
                  <a:gd name="connsiteX2" fmla="*/ 1016467 w 1016467"/>
                  <a:gd name="connsiteY2" fmla="*/ 625490 h 1656005"/>
                  <a:gd name="connsiteX3" fmla="*/ 1016467 w 1016467"/>
                  <a:gd name="connsiteY3" fmla="*/ 1656005 h 1656005"/>
                  <a:gd name="connsiteX4" fmla="*/ 1016461 w 1016467"/>
                  <a:gd name="connsiteY4" fmla="*/ 1656005 h 1656005"/>
                  <a:gd name="connsiteX5" fmla="*/ 2 w 1016467"/>
                  <a:gd name="connsiteY5" fmla="*/ 1356750 h 1656005"/>
                  <a:gd name="connsiteX6" fmla="*/ 2 w 1016467"/>
                  <a:gd name="connsiteY6" fmla="*/ 625491 h 1656005"/>
                  <a:gd name="connsiteX7" fmla="*/ 0 w 1016467"/>
                  <a:gd name="connsiteY7" fmla="*/ 625491 h 1656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16467" h="1656005">
                    <a:moveTo>
                      <a:pt x="0" y="0"/>
                    </a:moveTo>
                    <a:lnTo>
                      <a:pt x="1016464" y="625490"/>
                    </a:lnTo>
                    <a:lnTo>
                      <a:pt x="1016467" y="625490"/>
                    </a:lnTo>
                    <a:lnTo>
                      <a:pt x="1016467" y="1656005"/>
                    </a:lnTo>
                    <a:lnTo>
                      <a:pt x="1016461" y="1656005"/>
                    </a:lnTo>
                    <a:lnTo>
                      <a:pt x="2" y="1356750"/>
                    </a:lnTo>
                    <a:lnTo>
                      <a:pt x="2" y="625491"/>
                    </a:lnTo>
                    <a:lnTo>
                      <a:pt x="0" y="625491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D8E9738-D2B0-4372-9DF6-E8F1622B8ADC}"/>
                  </a:ext>
                </a:extLst>
              </p:cNvPr>
              <p:cNvSpPr/>
              <p:nvPr/>
            </p:nvSpPr>
            <p:spPr>
              <a:xfrm>
                <a:off x="-35719" y="398208"/>
                <a:ext cx="1998986" cy="1356747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381000" dist="38100" dir="5400000" sx="102000" sy="102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3" name="TextBox 55">
                <a:extLst>
                  <a:ext uri="{FF2B5EF4-FFF2-40B4-BE49-F238E27FC236}">
                    <a16:creationId xmlns:a16="http://schemas.microsoft.com/office/drawing/2014/main" id="{698AE557-F608-4E1E-AFEA-43792FCF70F2}"/>
                  </a:ext>
                </a:extLst>
              </p:cNvPr>
              <p:cNvSpPr txBox="1"/>
              <p:nvPr/>
            </p:nvSpPr>
            <p:spPr>
              <a:xfrm>
                <a:off x="350040" y="872095"/>
                <a:ext cx="992949" cy="437209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IN" sz="3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8" name="Google Shape;307;p3"/>
            <p:cNvPicPr preferRelativeResize="0"/>
            <p:nvPr/>
          </p:nvPicPr>
          <p:blipFill rotWithShape="1">
            <a:blip r:embed="rId2" cstate="print">
              <a:alphaModFix/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rcRect l="10652" t="4912" r="11533" b="18161"/>
            <a:stretch/>
          </p:blipFill>
          <p:spPr>
            <a:xfrm>
              <a:off x="676315" y="2202481"/>
              <a:ext cx="704632" cy="696589"/>
            </a:xfrm>
            <a:prstGeom prst="rect">
              <a:avLst/>
            </a:prstGeom>
            <a:grp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24355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137454"/>
              </p:ext>
            </p:extLst>
          </p:nvPr>
        </p:nvGraphicFramePr>
        <p:xfrm>
          <a:off x="1387547" y="1491847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491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448573" y="1154897"/>
            <a:ext cx="8229600" cy="1143000"/>
          </a:xfrm>
        </p:spPr>
        <p:txBody>
          <a:bodyPr>
            <a:noAutofit/>
          </a:bodyPr>
          <a:lstStyle/>
          <a:p>
            <a:r>
              <a:rPr lang="fr-FR" sz="4000" dirty="0">
                <a:latin typeface="Brush Script MT" panose="03060802040406070304" pitchFamily="66" charset="0"/>
                <a:cs typeface="MV Boli" panose="02000500030200090000" pitchFamily="2" charset="0"/>
              </a:rPr>
              <a:t>Intérêt du sujet</a:t>
            </a:r>
            <a:br>
              <a:rPr lang="fr-FR" sz="4000" spc="300" dirty="0">
                <a:latin typeface="Brush Script MT" panose="03060802040406070304" pitchFamily="66" charset="0"/>
                <a:cs typeface="MV Boli" panose="02000500030200090000" pitchFamily="2" charset="0"/>
              </a:rPr>
            </a:br>
            <a:endParaRPr lang="fr-FR" sz="4000" dirty="0"/>
          </a:p>
        </p:txBody>
      </p:sp>
      <p:sp>
        <p:nvSpPr>
          <p:cNvPr id="10" name="Rectangle 9"/>
          <p:cNvSpPr/>
          <p:nvPr/>
        </p:nvSpPr>
        <p:spPr>
          <a:xfrm>
            <a:off x="1273789" y="2554452"/>
            <a:ext cx="814316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/>
              <a:t>Mener une revue de littérature systématique synthétisant la recherche sur l’impact du Lean distribution sur la performance environnementale.</a:t>
            </a:r>
          </a:p>
        </p:txBody>
      </p:sp>
    </p:spTree>
    <p:extLst>
      <p:ext uri="{BB962C8B-B14F-4D97-AF65-F5344CB8AC3E}">
        <p14:creationId xmlns:p14="http://schemas.microsoft.com/office/powerpoint/2010/main" val="57836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40CD2-FF83-4963-8E1D-FCD83D2C1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573" y="2273385"/>
            <a:ext cx="8596668" cy="831273"/>
          </a:xfrm>
        </p:spPr>
        <p:txBody>
          <a:bodyPr>
            <a:normAutofit/>
          </a:bodyPr>
          <a:lstStyle/>
          <a:p>
            <a:r>
              <a:rPr lang="fr-FR" sz="3200" dirty="0">
                <a:latin typeface="Bahnschrift Condensed" panose="020B0502040204020203" pitchFamily="34" charset="0"/>
                <a:cs typeface="MV Boli" panose="02000500030200090000" pitchFamily="2" charset="0"/>
              </a:rPr>
              <a:t>Les étapes suivies : </a:t>
            </a:r>
            <a:endParaRPr lang="en-US" sz="32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3C4FA-BA60-43D7-8B1C-106E64D0E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379" y="2689022"/>
            <a:ext cx="10992152" cy="48629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1. Objectif de la recherche : identifier et classer les pratiques </a:t>
            </a:r>
            <a:r>
              <a:rPr lang="fr-FR" dirty="0" err="1">
                <a:solidFill>
                  <a:schemeClr val="tx1"/>
                </a:solidFill>
              </a:rPr>
              <a:t>lean</a:t>
            </a:r>
            <a:r>
              <a:rPr lang="fr-FR" dirty="0">
                <a:solidFill>
                  <a:schemeClr val="tx1"/>
                </a:solidFill>
              </a:rPr>
              <a:t>, et clarifier l'impact de ces pratiques sur la performance environnementale.</a:t>
            </a:r>
          </a:p>
          <a:p>
            <a:pPr>
              <a:buAutoNum type="arabicPeriod"/>
            </a:pPr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2. Mots-clés utilisés : Lean, Gestion de la chaîne d'approvisionnement, Performance durable, Durabilité, Performance environnementale.</a:t>
            </a: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3. Critères d'inclusion : Publications scientifiques internationales qualifiées (articles de revues et actes de conférence), en anglais, sur l'adoption de pratiques de gestion de la chaîne d'approvisionnement </a:t>
            </a:r>
            <a:r>
              <a:rPr lang="fr-FR" dirty="0" err="1">
                <a:solidFill>
                  <a:schemeClr val="tx1"/>
                </a:solidFill>
              </a:rPr>
              <a:t>lean</a:t>
            </a:r>
            <a:r>
              <a:rPr lang="fr-FR" dirty="0">
                <a:solidFill>
                  <a:schemeClr val="tx1"/>
                </a:solidFill>
              </a:rPr>
              <a:t> de manière intégrée et analysant l'impact sur un ou plusieurs aspects de la performance durable.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29674" y="746648"/>
            <a:ext cx="23519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fr-FR" sz="4000" dirty="0">
                <a:solidFill>
                  <a:srgbClr val="052C34"/>
                </a:solidFill>
                <a:latin typeface="Brush Script MT" panose="03060802040406070304" pitchFamily="66" charset="0"/>
                <a:ea typeface="+mj-ea"/>
                <a:cs typeface="MV Boli" panose="02000500030200090000" pitchFamily="2" charset="0"/>
              </a:rPr>
              <a:t>Méthodologie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009933" y="1603901"/>
            <a:ext cx="70285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Revue de littérature systématique</a:t>
            </a:r>
          </a:p>
        </p:txBody>
      </p:sp>
    </p:spTree>
    <p:extLst>
      <p:ext uri="{BB962C8B-B14F-4D97-AF65-F5344CB8AC3E}">
        <p14:creationId xmlns:p14="http://schemas.microsoft.com/office/powerpoint/2010/main" val="48823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3C4FA-BA60-43D7-8B1C-106E64D0E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731" y="1240707"/>
            <a:ext cx="10992152" cy="48629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4. Critères d'exclusion : Les livres, rapports, essais et thèses ont tous été exclus.</a:t>
            </a: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5. Recherches documentaires : Recherches sur des bases de données électroniques : </a:t>
            </a:r>
            <a:r>
              <a:rPr lang="fr-FR" dirty="0" err="1">
                <a:solidFill>
                  <a:schemeClr val="tx1"/>
                </a:solidFill>
              </a:rPr>
              <a:t>Scopus</a:t>
            </a:r>
            <a:r>
              <a:rPr lang="fr-FR" dirty="0">
                <a:solidFill>
                  <a:schemeClr val="tx1"/>
                </a:solidFill>
              </a:rPr>
              <a:t>, </a:t>
            </a:r>
            <a:r>
              <a:rPr lang="fr-FR" dirty="0" err="1">
                <a:solidFill>
                  <a:schemeClr val="tx1"/>
                </a:solidFill>
              </a:rPr>
              <a:t>Emerald</a:t>
            </a:r>
            <a:r>
              <a:rPr lang="fr-FR" dirty="0">
                <a:solidFill>
                  <a:schemeClr val="tx1"/>
                </a:solidFill>
              </a:rPr>
              <a:t>, Science Direct (Elsevier), Web of Science. Nous avons également fait des recherches complémentaires sur Google </a:t>
            </a:r>
            <a:r>
              <a:rPr lang="fr-FR" dirty="0" err="1">
                <a:solidFill>
                  <a:schemeClr val="tx1"/>
                </a:solidFill>
              </a:rPr>
              <a:t>Scholar</a:t>
            </a:r>
            <a:r>
              <a:rPr lang="fr-FR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6. Extraction des données : 17 articles ont été sélectionnés pour être examinés.</a:t>
            </a: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7. Synthèse et valeur ajoutée : La création de deux tableaux synthétiques : le premier recense les pratiques </a:t>
            </a:r>
            <a:r>
              <a:rPr lang="fr-FR" dirty="0" err="1">
                <a:solidFill>
                  <a:schemeClr val="tx1"/>
                </a:solidFill>
              </a:rPr>
              <a:t>lean</a:t>
            </a:r>
            <a:r>
              <a:rPr lang="fr-FR" dirty="0">
                <a:solidFill>
                  <a:schemeClr val="tx1"/>
                </a:solidFill>
              </a:rPr>
              <a:t> selon leur fréquence de citation dans la littérature. Le second se concentre sur l’étude de l’impact de ces pratiques sur la performance environnementale à travers trois mesures : coûts environnementaux, Life-cycle </a:t>
            </a:r>
            <a:r>
              <a:rPr lang="fr-FR" dirty="0" err="1">
                <a:solidFill>
                  <a:schemeClr val="tx1"/>
                </a:solidFill>
              </a:rPr>
              <a:t>assessment</a:t>
            </a:r>
            <a:r>
              <a:rPr lang="fr-FR" dirty="0">
                <a:solidFill>
                  <a:schemeClr val="tx1"/>
                </a:solidFill>
              </a:rPr>
              <a:t> (LCA) et business </a:t>
            </a:r>
            <a:r>
              <a:rPr lang="fr-FR" dirty="0" err="1">
                <a:solidFill>
                  <a:schemeClr val="tx1"/>
                </a:solidFill>
              </a:rPr>
              <a:t>waste</a:t>
            </a:r>
            <a:r>
              <a:rPr lang="fr-FR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97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363990" y="146345"/>
            <a:ext cx="3237946" cy="115019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052C34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sz="4000" dirty="0">
                <a:latin typeface="Brush Script MT" panose="03060802040406070304" pitchFamily="66" charset="0"/>
                <a:cs typeface="MV Boli" panose="02000500030200090000" pitchFamily="2" charset="0"/>
              </a:rPr>
              <a:t>Résultats</a:t>
            </a:r>
            <a:endParaRPr lang="fr-FR" sz="4000" dirty="0"/>
          </a:p>
        </p:txBody>
      </p:sp>
      <p:sp>
        <p:nvSpPr>
          <p:cNvPr id="6" name="Rectangle 5"/>
          <p:cNvSpPr/>
          <p:nvPr/>
        </p:nvSpPr>
        <p:spPr>
          <a:xfrm>
            <a:off x="4095828" y="323053"/>
            <a:ext cx="47373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Tableau 1 : Classification des pratiques </a:t>
            </a:r>
            <a:r>
              <a:rPr lang="fr-FR" dirty="0" err="1"/>
              <a:t>lean</a:t>
            </a:r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113449"/>
              </p:ext>
            </p:extLst>
          </p:nvPr>
        </p:nvGraphicFramePr>
        <p:xfrm>
          <a:off x="586854" y="869093"/>
          <a:ext cx="10454188" cy="5752000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2320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0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7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7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7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80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7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71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1536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536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090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1536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15361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5999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15361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15361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123515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273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Lean Practices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47850" algn="l"/>
                        </a:tabLst>
                      </a:pPr>
                      <a:r>
                        <a:rPr lang="fr-FR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2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3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4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5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6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7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8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9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10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12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13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14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15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16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17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Fréquence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 marL="1841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Six sigma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3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Just in time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12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Supplier relationships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3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5S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4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7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Statistical process improvement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SMED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2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67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Visual control/workplace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1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Milk run or circuit delivery for smaller distances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83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Kanban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3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13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Cross-docking or compound delivery approach for great distances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67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High average utilization rate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2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67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Perfect customer order rates 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67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Overall equipment effectiveness (OEE) 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951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Employee involvement /engagement 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67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Supplier networks /development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X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1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576" marR="48576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39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316165"/>
              </p:ext>
            </p:extLst>
          </p:nvPr>
        </p:nvGraphicFramePr>
        <p:xfrm>
          <a:off x="491327" y="259306"/>
          <a:ext cx="10972791" cy="6419087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2435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3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3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7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3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63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63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72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632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632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596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596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8376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3596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3596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8281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3596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3596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129643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398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Value stream mapping (VSM)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5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Push flow system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6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Cellular manufacturing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3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6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Inventory minimization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2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3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Delivery performance improvement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Shorter lead times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2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73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Information spreading through the network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8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Total productive maintenance (TPM) 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7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Vendor Managed Inventory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2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Kaizen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4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8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Cycle/setup time reduction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3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8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Order/shipment tracking/notice                                                  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6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Customer relationships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3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81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Total quality management (TQM)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5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9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Lote size reduction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9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Flow layout 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816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Work standardization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1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90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Visual management 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X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>
                          <a:effectLst/>
                        </a:rPr>
                        <a:t> </a:t>
                      </a:r>
                      <a:endParaRPr lang="fr-FR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300" dirty="0">
                          <a:effectLst/>
                        </a:rPr>
                        <a:t>1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2313" marR="52313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59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409</TotalTime>
  <Words>1892</Words>
  <Application>Microsoft Office PowerPoint</Application>
  <PresentationFormat>Widescreen</PresentationFormat>
  <Paragraphs>847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Algerian</vt:lpstr>
      <vt:lpstr>Arial</vt:lpstr>
      <vt:lpstr>Bahnschrift Condensed</vt:lpstr>
      <vt:lpstr>Brush Script MT</vt:lpstr>
      <vt:lpstr>Calibri</vt:lpstr>
      <vt:lpstr>Century Gothic</vt:lpstr>
      <vt:lpstr>Trebuchet MS</vt:lpstr>
      <vt:lpstr>Vivaldi</vt:lpstr>
      <vt:lpstr>Wingdings 3</vt:lpstr>
      <vt:lpstr>Facet</vt:lpstr>
      <vt:lpstr>IMPACT DU LEAN DISTRIBUTION SUR LA PERFORMANCE ENVIRONNEMENTALE</vt:lpstr>
      <vt:lpstr>PowerPoint Presentation</vt:lpstr>
      <vt:lpstr>PowerPoint Presentation</vt:lpstr>
      <vt:lpstr>PowerPoint Presentation</vt:lpstr>
      <vt:lpstr>Intérêt du sujet </vt:lpstr>
      <vt:lpstr>Les étapes suivies 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Références bibliographiques 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Shani Carter</dc:creator>
  <cp:lastModifiedBy>Shani Carter</cp:lastModifiedBy>
  <cp:revision>50</cp:revision>
  <dcterms:created xsi:type="dcterms:W3CDTF">2020-02-19T16:22:48Z</dcterms:created>
  <dcterms:modified xsi:type="dcterms:W3CDTF">2023-05-01T00:12:09Z</dcterms:modified>
</cp:coreProperties>
</file>