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5" r:id="rId4"/>
    <p:sldId id="276" r:id="rId5"/>
    <p:sldId id="278" r:id="rId6"/>
    <p:sldId id="284" r:id="rId7"/>
    <p:sldId id="283" r:id="rId8"/>
    <p:sldId id="282" r:id="rId9"/>
    <p:sldId id="279" r:id="rId10"/>
    <p:sldId id="286" r:id="rId11"/>
    <p:sldId id="287" r:id="rId12"/>
    <p:sldId id="273" r:id="rId13"/>
    <p:sldId id="285" r:id="rId14"/>
    <p:sldId id="27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486113"/>
    <a:srgbClr val="FFC000"/>
    <a:srgbClr val="052C34"/>
    <a:srgbClr val="084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77" d="100"/>
          <a:sy n="77" d="100"/>
        </p:scale>
        <p:origin x="835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Isosceles Triangle 26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52C34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30"/>
          <p:cNvSpPr/>
          <p:nvPr/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Isosceles Triangle 18"/>
          <p:cNvSpPr/>
          <p:nvPr/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rgbClr val="052C34">
              <a:alpha val="8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rgbClr val="052C3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3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7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1639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9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9568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06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47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4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52C34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4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12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9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38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2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6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5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3"/>
          <p:cNvSpPr/>
          <p:nvPr/>
        </p:nvSpPr>
        <p:spPr>
          <a:xfrm>
            <a:off x="9181476" y="-8468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/>
          <p:cNvSpPr/>
          <p:nvPr/>
        </p:nvSpPr>
        <p:spPr>
          <a:xfrm>
            <a:off x="10371665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28"/>
          <p:cNvSpPr/>
          <p:nvPr/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084450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DEF1B-B4B9-4258-9044-B025F3EAA999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6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52C34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rgbClr val="052C3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2835-EF54-43E3-B71C-DF722C15A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775" y="1148090"/>
            <a:ext cx="8875798" cy="2340566"/>
          </a:xfrm>
        </p:spPr>
        <p:txBody>
          <a:bodyPr/>
          <a:lstStyle/>
          <a:p>
            <a:pPr algn="just"/>
            <a:r>
              <a:rPr lang="en-US" sz="2400" b="1" dirty="0"/>
              <a:t>CONTRIBUTIONS OF SMALL AND MEDIUM ENTERPRISES TOWARDS ACHIEVEMENT OF SUSTAINABLE DEVELOPMENT GOALS IN KENYA</a:t>
            </a:r>
            <a:r>
              <a:rPr lang="en-KE" sz="2400" b="1" dirty="0"/>
              <a:t>: </a:t>
            </a:r>
            <a:r>
              <a:rPr lang="en-GB" sz="2400" b="1" dirty="0"/>
              <a:t>A SYSTEMATIC REVIEW OF LITERATURE</a:t>
            </a:r>
            <a:endParaRPr lang="en-US" sz="24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717C95-9903-4188-8F64-626D1C4CB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840481"/>
            <a:ext cx="7766936" cy="1307252"/>
          </a:xfrm>
        </p:spPr>
        <p:txBody>
          <a:bodyPr>
            <a:noAutofit/>
          </a:bodyPr>
          <a:lstStyle/>
          <a:p>
            <a:r>
              <a:rPr lang="en-US" sz="3600" b="1" dirty="0"/>
              <a:t>Philip </a:t>
            </a:r>
            <a:r>
              <a:rPr lang="en-US" sz="3600" b="1" dirty="0" err="1"/>
              <a:t>Munyao</a:t>
            </a:r>
            <a:endParaRPr lang="en-US" sz="3600" b="1" dirty="0"/>
          </a:p>
          <a:p>
            <a:r>
              <a:rPr lang="en-US" sz="3600" b="1" dirty="0"/>
              <a:t>University of Nairobi, Kenya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B8848C2-59F6-4E68-BA29-10277D305B91}"/>
              </a:ext>
            </a:extLst>
          </p:cNvPr>
          <p:cNvGrpSpPr>
            <a:grpSpLocks noChangeAspect="1"/>
          </p:cNvGrpSpPr>
          <p:nvPr/>
        </p:nvGrpSpPr>
        <p:grpSpPr>
          <a:xfrm>
            <a:off x="-20272" y="0"/>
            <a:ext cx="1257300" cy="1226820"/>
            <a:chOff x="3736278" y="3130586"/>
            <a:chExt cx="1842894" cy="185241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37BC240-7993-412A-91E6-CF44D7F66547}"/>
                </a:ext>
              </a:extLst>
            </p:cNvPr>
            <p:cNvGrpSpPr/>
            <p:nvPr/>
          </p:nvGrpSpPr>
          <p:grpSpPr>
            <a:xfrm>
              <a:off x="3736278" y="3130586"/>
              <a:ext cx="1842894" cy="1852413"/>
              <a:chOff x="907473" y="684700"/>
              <a:chExt cx="1842894" cy="1852413"/>
            </a:xfrm>
          </p:grpSpPr>
          <p:sp>
            <p:nvSpPr>
              <p:cNvPr id="7" name="Star: 4 Points 6">
                <a:extLst>
                  <a:ext uri="{FF2B5EF4-FFF2-40B4-BE49-F238E27FC236}">
                    <a16:creationId xmlns:a16="http://schemas.microsoft.com/office/drawing/2014/main" id="{3ED85B3E-F034-4B30-88E6-E8D6B97634A3}"/>
                  </a:ext>
                </a:extLst>
              </p:cNvPr>
              <p:cNvSpPr/>
              <p:nvPr/>
            </p:nvSpPr>
            <p:spPr>
              <a:xfrm rot="3473835">
                <a:off x="921567" y="705361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Star: 4 Points 7">
                <a:extLst>
                  <a:ext uri="{FF2B5EF4-FFF2-40B4-BE49-F238E27FC236}">
                    <a16:creationId xmlns:a16="http://schemas.microsoft.com/office/drawing/2014/main" id="{D0E1AF4B-A7A7-408F-BBF3-703D4169254D}"/>
                  </a:ext>
                </a:extLst>
              </p:cNvPr>
              <p:cNvSpPr/>
              <p:nvPr/>
            </p:nvSpPr>
            <p:spPr>
              <a:xfrm rot="6168132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Star: 4 Points 8">
                <a:extLst>
                  <a:ext uri="{FF2B5EF4-FFF2-40B4-BE49-F238E27FC236}">
                    <a16:creationId xmlns:a16="http://schemas.microsoft.com/office/drawing/2014/main" id="{607680E3-04D7-4DA3-B98D-C5C446491FED}"/>
                  </a:ext>
                </a:extLst>
              </p:cNvPr>
              <p:cNvSpPr/>
              <p:nvPr/>
            </p:nvSpPr>
            <p:spPr>
              <a:xfrm>
                <a:off x="907473" y="694458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Star: 4 Points 9">
                <a:extLst>
                  <a:ext uri="{FF2B5EF4-FFF2-40B4-BE49-F238E27FC236}">
                    <a16:creationId xmlns:a16="http://schemas.microsoft.com/office/drawing/2014/main" id="{B68F7462-56BC-4E1D-BA00-ED04C0580716}"/>
                  </a:ext>
                </a:extLst>
              </p:cNvPr>
              <p:cNvSpPr/>
              <p:nvPr/>
            </p:nvSpPr>
            <p:spPr>
              <a:xfrm rot="1649553">
                <a:off x="907473" y="694457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Star: 4 Points 10">
                <a:extLst>
                  <a:ext uri="{FF2B5EF4-FFF2-40B4-BE49-F238E27FC236}">
                    <a16:creationId xmlns:a16="http://schemas.microsoft.com/office/drawing/2014/main" id="{82262F71-FE68-41B1-8054-87E2DA38AA06}"/>
                  </a:ext>
                </a:extLst>
              </p:cNvPr>
              <p:cNvSpPr/>
              <p:nvPr/>
            </p:nvSpPr>
            <p:spPr>
              <a:xfrm rot="4197730">
                <a:off x="921567" y="694456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Star: 4 Points 11">
                <a:extLst>
                  <a:ext uri="{FF2B5EF4-FFF2-40B4-BE49-F238E27FC236}">
                    <a16:creationId xmlns:a16="http://schemas.microsoft.com/office/drawing/2014/main" id="{7D1C77C7-06D2-4850-AD66-4287C2C2149A}"/>
                  </a:ext>
                </a:extLst>
              </p:cNvPr>
              <p:cNvSpPr/>
              <p:nvPr/>
            </p:nvSpPr>
            <p:spPr>
              <a:xfrm rot="2751814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6C8D8F6A-FD18-4D13-9A51-D43182C1106A}"/>
                  </a:ext>
                </a:extLst>
              </p:cNvPr>
              <p:cNvSpPr/>
              <p:nvPr/>
            </p:nvSpPr>
            <p:spPr>
              <a:xfrm>
                <a:off x="1316182" y="1108363"/>
                <a:ext cx="1011381" cy="98367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Africa">
              <a:extLst>
                <a:ext uri="{FF2B5EF4-FFF2-40B4-BE49-F238E27FC236}">
                  <a16:creationId xmlns:a16="http://schemas.microsoft.com/office/drawing/2014/main" id="{0B053D53-7E78-4A99-B5C1-964F99946F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41968" y="3606972"/>
              <a:ext cx="914400" cy="914400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CEDEE7B9-D6F6-4814-9EE5-87E9E28F0666}"/>
              </a:ext>
            </a:extLst>
          </p:cNvPr>
          <p:cNvSpPr txBox="1"/>
          <p:nvPr/>
        </p:nvSpPr>
        <p:spPr>
          <a:xfrm>
            <a:off x="1227413" y="180161"/>
            <a:ext cx="61279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4</a:t>
            </a:r>
            <a:r>
              <a:rPr lang="en-US" sz="2000" b="1" baseline="30000" dirty="0">
                <a:solidFill>
                  <a:srgbClr val="FFC000"/>
                </a:solidFill>
              </a:rPr>
              <a:t>th</a:t>
            </a:r>
            <a:r>
              <a:rPr lang="en-US" sz="2000" b="1" dirty="0">
                <a:solidFill>
                  <a:srgbClr val="FFC000"/>
                </a:solidFill>
              </a:rPr>
              <a:t> Current Business Issues 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in African Countries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2023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CD95CE5-9AA3-483C-A6BD-0C4E9782CD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0272" y="5860646"/>
            <a:ext cx="1614488" cy="61198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0651FE2-9273-4BCD-862E-6C55365B7D2F}"/>
              </a:ext>
            </a:extLst>
          </p:cNvPr>
          <p:cNvSpPr txBox="1"/>
          <p:nvPr/>
        </p:nvSpPr>
        <p:spPr>
          <a:xfrm>
            <a:off x="-1" y="6493173"/>
            <a:ext cx="8878529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52C34"/>
                </a:solidFill>
              </a:rPr>
              <a:t>April 27 – 28, 2023                 WWW.</a:t>
            </a:r>
            <a:r>
              <a:rPr lang="en-US" sz="1800" b="1" dirty="0">
                <a:solidFill>
                  <a:srgbClr val="052C34"/>
                </a:solidFill>
                <a:highlight>
                  <a:srgbClr val="FFC000"/>
                </a:highlight>
              </a:rPr>
              <a:t>CBIAC.NET</a:t>
            </a:r>
          </a:p>
        </p:txBody>
      </p:sp>
      <p:pic>
        <p:nvPicPr>
          <p:cNvPr id="14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65778D19-2F77-AB27-E36E-DF475CC52D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529" y="5709910"/>
            <a:ext cx="2708241" cy="76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7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AD19B-92AE-40A7-8A95-D8C51133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Research Methodology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11303-FA42-45D1-BB4E-C43D79C5E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66093"/>
            <a:ext cx="8596668" cy="477527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This was a desktop research based on review of existing literature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Researcher collected data from numerous secondary sources such as policy documents, e-libraries and applicable stakeholder reports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Researcher used these sources to gather literature on the role of SMEs on achievement of sustainable development goals not only in Kenya but also in other countries across the globe.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Existing literature from a total of 40 published research articles were reviewed by the researcher.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Secondary data can be considered suitable for research areas which present great prospects for future research and development</a:t>
            </a:r>
            <a:endParaRPr lang="en-GB" dirty="0">
              <a:solidFill>
                <a:schemeClr val="tx1"/>
              </a:solidFill>
            </a:endParaRPr>
          </a:p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3316702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70DCD-C94D-4C38-9B73-517F325D4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816638"/>
          </a:xfrm>
        </p:spPr>
        <p:txBody>
          <a:bodyPr/>
          <a:lstStyle/>
          <a:p>
            <a:r>
              <a:rPr lang="en-US" dirty="0"/>
              <a:t>Findings and Discussion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6C665-C975-4CC7-85B4-D6AD7EB93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08" y="675249"/>
            <a:ext cx="9664504" cy="5366113"/>
          </a:xfrm>
        </p:spPr>
        <p:txBody>
          <a:bodyPr/>
          <a:lstStyle/>
          <a:p>
            <a:r>
              <a:rPr lang="en-US" dirty="0"/>
              <a:t>SMEs possess immense potential in the achievement of sustainable development in Kenya. </a:t>
            </a:r>
          </a:p>
          <a:p>
            <a:r>
              <a:rPr lang="en-US" dirty="0"/>
              <a:t>Directly or indirectly, these enterprises have a huge impact on the progress of sustainable development goals. </a:t>
            </a:r>
          </a:p>
          <a:p>
            <a:r>
              <a:rPr lang="en-US" dirty="0"/>
              <a:t>However, the enterprises still fail to operate to their fullest abilities due to many problems. Such challenges slow down their abilities to graduate to the next phases of growth</a:t>
            </a:r>
          </a:p>
          <a:p>
            <a:r>
              <a:rPr lang="en-US" dirty="0"/>
              <a:t>To ensure maximum participation and contribution from SMEs in the achievement of sustainable development goals, it is necessary that this sector is promoted and supported well. </a:t>
            </a:r>
          </a:p>
          <a:p>
            <a:r>
              <a:rPr lang="en-US" dirty="0"/>
              <a:t>Both private and public sector plays have crucial roles to play if competitive performance and long-term sustainability of the enterprises is to be achieved.</a:t>
            </a: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2427641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E2E7-CC07-4576-B323-FBB580A9E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4" y="0"/>
            <a:ext cx="8596668" cy="653143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A3478-7F23-4608-84E0-3DABE75CF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84" y="609600"/>
            <a:ext cx="10399374" cy="6090782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KE" dirty="0"/>
              <a:t>The paper has demonstrated that SMEs ha</a:t>
            </a:r>
            <a:r>
              <a:rPr lang="en-US" dirty="0" err="1"/>
              <a:t>ve</a:t>
            </a:r>
            <a:r>
              <a:rPr lang="en-KE" dirty="0"/>
              <a:t> myriad role</a:t>
            </a:r>
            <a:r>
              <a:rPr lang="en-US" dirty="0"/>
              <a:t>s to play</a:t>
            </a:r>
            <a:r>
              <a:rPr lang="en-KE" dirty="0"/>
              <a:t> in econom</a:t>
            </a:r>
            <a:r>
              <a:rPr lang="en-US" dirty="0" err="1"/>
              <a:t>ic</a:t>
            </a:r>
            <a:r>
              <a:rPr lang="en-KE" dirty="0"/>
              <a:t> growth, 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      </a:t>
            </a:r>
            <a:r>
              <a:rPr lang="en-KE" dirty="0"/>
              <a:t>poverty reduction, industrialization and </a:t>
            </a:r>
            <a:r>
              <a:rPr lang="en-US" dirty="0"/>
              <a:t>betterment of </a:t>
            </a:r>
            <a:r>
              <a:rPr lang="en-KE" dirty="0"/>
              <a:t>livelihood</a:t>
            </a:r>
            <a:r>
              <a:rPr lang="en-US" dirty="0"/>
              <a:t>s</a:t>
            </a:r>
            <a:r>
              <a:rPr lang="en-KE" dirty="0"/>
              <a:t> as a whole. </a:t>
            </a:r>
            <a:endParaRPr lang="en-US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SMEs</a:t>
            </a:r>
            <a:r>
              <a:rPr lang="en-KE" dirty="0"/>
              <a:t> in </a:t>
            </a:r>
            <a:r>
              <a:rPr lang="en-US" dirty="0"/>
              <a:t>Kenya particularly those in the informal sector </a:t>
            </a:r>
            <a:r>
              <a:rPr lang="en-KE" dirty="0"/>
              <a:t>account </a:t>
            </a:r>
            <a:r>
              <a:rPr lang="en-US" dirty="0"/>
              <a:t>for </a:t>
            </a:r>
            <a:r>
              <a:rPr lang="en-KE" dirty="0"/>
              <a:t>the greatest 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      </a:t>
            </a:r>
            <a:r>
              <a:rPr lang="en-KE" dirty="0"/>
              <a:t>share of employment</a:t>
            </a:r>
            <a:r>
              <a:rPr lang="en-US" dirty="0"/>
              <a:t> in the country</a:t>
            </a:r>
            <a:r>
              <a:rPr lang="en-KE" dirty="0"/>
              <a:t>. </a:t>
            </a:r>
            <a:endParaRPr lang="en-US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KE" dirty="0"/>
              <a:t>Investing in SMEs can contribute in some measure to 60% of the targets established 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     </a:t>
            </a:r>
            <a:r>
              <a:rPr lang="en-KE" dirty="0"/>
              <a:t>in the SDGs. </a:t>
            </a:r>
            <a:endParaRPr lang="en-US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 E</a:t>
            </a:r>
            <a:r>
              <a:rPr lang="en-KE" dirty="0"/>
              <a:t>mployment </a:t>
            </a:r>
            <a:r>
              <a:rPr lang="en-US" dirty="0"/>
              <a:t>among SMEs </a:t>
            </a:r>
            <a:r>
              <a:rPr lang="en-KE" dirty="0"/>
              <a:t>levelled as high in terms of its extent of importance to poverty reduction, empowered women socially, economically</a:t>
            </a:r>
            <a:r>
              <a:rPr lang="en-US" dirty="0"/>
              <a:t> a</a:t>
            </a:r>
            <a:r>
              <a:rPr lang="en-KE" dirty="0"/>
              <a:t>nd contributing to local economy and communities. </a:t>
            </a:r>
            <a:endParaRPr lang="en-US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L</a:t>
            </a:r>
            <a:r>
              <a:rPr lang="en-KE" dirty="0"/>
              <a:t>ack of access to </a:t>
            </a:r>
            <a:r>
              <a:rPr lang="en-US" dirty="0"/>
              <a:t>timely </a:t>
            </a:r>
            <a:r>
              <a:rPr lang="en-KE" dirty="0"/>
              <a:t>finance, </a:t>
            </a:r>
            <a:r>
              <a:rPr lang="en-US" dirty="0"/>
              <a:t>unsupportive government policies, cultural barriers, </a:t>
            </a:r>
            <a:r>
              <a:rPr lang="en-KE" dirty="0"/>
              <a:t>poor infrastructure and entrepreneurial attitudes are main challenges facing SMEs in </a:t>
            </a:r>
            <a:r>
              <a:rPr lang="en-US" dirty="0"/>
              <a:t>the country</a:t>
            </a:r>
            <a:r>
              <a:rPr lang="en-KE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0393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53F43-6E94-4757-8333-EEEE5119C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422" y="609600"/>
            <a:ext cx="8978580" cy="1320800"/>
          </a:xfrm>
        </p:spPr>
        <p:txBody>
          <a:bodyPr/>
          <a:lstStyle/>
          <a:p>
            <a:r>
              <a:rPr lang="en-US" dirty="0"/>
              <a:t>Recommendations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C27CB-52CC-4EFC-A814-301E88A6F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48" y="1350499"/>
            <a:ext cx="9077054" cy="4690864"/>
          </a:xfrm>
        </p:spPr>
        <p:txBody>
          <a:bodyPr>
            <a:normAutofit/>
          </a:bodyPr>
          <a:lstStyle/>
          <a:p>
            <a:r>
              <a:rPr lang="en-KE" dirty="0"/>
              <a:t>SMEs play a vital role in driving sustainable livelihoods and creating a vibrant economy hence the government need to offer the necessary support. </a:t>
            </a:r>
            <a:endParaRPr lang="en-US" dirty="0"/>
          </a:p>
          <a:p>
            <a:r>
              <a:rPr lang="en-KE" dirty="0"/>
              <a:t>The government need to put in place coherent efforts aimed at creating incentives for SME entrepreneurship, enabling their knowledge and skills to appreciate and adopt innovations</a:t>
            </a:r>
            <a:endParaRPr lang="en-US" dirty="0"/>
          </a:p>
          <a:p>
            <a:r>
              <a:rPr lang="en-US" dirty="0"/>
              <a:t>Both private and public sector players need to ensure that a</a:t>
            </a:r>
            <a:r>
              <a:rPr lang="en-KE" dirty="0"/>
              <a:t>ccess to finance </a:t>
            </a:r>
            <a:r>
              <a:rPr lang="en-US" dirty="0"/>
              <a:t>by SMEs is </a:t>
            </a:r>
            <a:r>
              <a:rPr lang="en-KE" dirty="0"/>
              <a:t>improved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There is need to create awareness on the importance of entrepreneurship as a way of breaking socio-cultural barriers among various communities. </a:t>
            </a:r>
            <a:endParaRPr lang="en-KE" dirty="0"/>
          </a:p>
          <a:p>
            <a:r>
              <a:rPr lang="en-US" dirty="0"/>
              <a:t>The government needs to provide incentives and benefits to SMEs for the achievement of sustainable development </a:t>
            </a:r>
          </a:p>
          <a:p>
            <a:pPr lvl="0"/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1645643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3C431-2788-4046-9749-BE2DDFCFC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5316"/>
          </a:xfrm>
        </p:spPr>
        <p:txBody>
          <a:bodyPr>
            <a:normAutofit/>
          </a:bodyPr>
          <a:lstStyle/>
          <a:p>
            <a:r>
              <a:rPr lang="en-US" sz="800" dirty="0"/>
              <a:t>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CB3FFE-77A2-4B18-98CD-ADA5C7879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4916"/>
            <a:ext cx="8791131" cy="3944198"/>
          </a:xfrm>
        </p:spPr>
        <p:txBody>
          <a:bodyPr>
            <a:noAutofit/>
          </a:bodyPr>
          <a:lstStyle/>
          <a:p>
            <a:pPr lvl="2"/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>
                <a:solidFill>
                  <a:srgbClr val="0070C0"/>
                </a:solidFill>
              </a:rPr>
              <a:t>END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0070C0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034599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9382"/>
            <a:ext cx="8596668" cy="608747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48" y="858129"/>
            <a:ext cx="11472538" cy="5750489"/>
          </a:xfrm>
        </p:spPr>
        <p:txBody>
          <a:bodyPr>
            <a:noAutofit/>
          </a:bodyPr>
          <a:lstStyle/>
          <a:p>
            <a:r>
              <a:rPr lang="en-US" dirty="0"/>
              <a:t>SMEs have crucial role to play in a country’s economic activities through creation of </a:t>
            </a:r>
          </a:p>
          <a:p>
            <a:pPr marL="0" indent="0">
              <a:buNone/>
            </a:pPr>
            <a:r>
              <a:rPr lang="en-US" dirty="0"/>
              <a:t>     employment and incomes as well as service providers (education, health, water </a:t>
            </a:r>
          </a:p>
          <a:p>
            <a:pPr marL="0" indent="0">
              <a:buNone/>
            </a:pPr>
            <a:r>
              <a:rPr lang="en-US" dirty="0"/>
              <a:t>      and sanitation).</a:t>
            </a:r>
          </a:p>
          <a:p>
            <a:r>
              <a:rPr lang="en-US" dirty="0"/>
              <a:t>The Sustainable Development Goals (SDGs) aim to transform the world​  through ending hunger, </a:t>
            </a:r>
          </a:p>
          <a:p>
            <a:pPr marL="0" indent="0">
              <a:buNone/>
            </a:pPr>
            <a:r>
              <a:rPr lang="en-US" dirty="0"/>
              <a:t>      achieving food security and improving nutrition and promoting sustainable agriculture</a:t>
            </a:r>
          </a:p>
          <a:p>
            <a:r>
              <a:rPr lang="en-US" dirty="0"/>
              <a:t>The SDG targets are ambitious and require transformation of public and private activities. </a:t>
            </a:r>
          </a:p>
          <a:p>
            <a:r>
              <a:rPr lang="en-US" dirty="0"/>
              <a:t>This transformation is associated with adapting new business models, bringing in new innovation/technology and doing business differently – more sustainably and ethically.</a:t>
            </a:r>
          </a:p>
          <a:p>
            <a:r>
              <a:rPr lang="en-US" dirty="0"/>
              <a:t>It is estimated that sustainable business models could open economic opportunities worth </a:t>
            </a:r>
          </a:p>
          <a:p>
            <a:pPr marL="0" indent="0">
              <a:buNone/>
            </a:pPr>
            <a:r>
              <a:rPr lang="en-US" dirty="0"/>
              <a:t>     $12 trillion and create 380 million jobs by 2030, with more than 50 per cent being located in </a:t>
            </a:r>
          </a:p>
          <a:p>
            <a:pPr marL="0" indent="0">
              <a:buNone/>
            </a:pPr>
            <a:r>
              <a:rPr lang="en-US" dirty="0"/>
              <a:t>     developing countries like Kenya. </a:t>
            </a:r>
          </a:p>
          <a:p>
            <a:r>
              <a:rPr lang="en-US" dirty="0"/>
              <a:t>Such opportunities for MSMEs have been identified under each goal. The discussion also focuses on selected good practice initiatives that support SMEs and in turn contribute to the achievement </a:t>
            </a:r>
          </a:p>
          <a:p>
            <a:pPr marL="0" indent="0">
              <a:buNone/>
            </a:pPr>
            <a:r>
              <a:rPr lang="en-US" dirty="0"/>
              <a:t>     of SDGs. 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27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994" y="249383"/>
            <a:ext cx="8444008" cy="777560"/>
          </a:xfrm>
        </p:spPr>
        <p:txBody>
          <a:bodyPr/>
          <a:lstStyle/>
          <a:p>
            <a:r>
              <a:rPr lang="en-US" b="1" dirty="0"/>
              <a:t>Sustainable Development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26943"/>
            <a:ext cx="10992152" cy="5581675"/>
          </a:xfrm>
        </p:spPr>
        <p:txBody>
          <a:bodyPr>
            <a:noAutofit/>
          </a:bodyPr>
          <a:lstStyle/>
          <a:p>
            <a:r>
              <a:rPr lang="en-KE" dirty="0"/>
              <a:t>The idea of sustainable development covers a range of aspects and includes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KE" dirty="0"/>
              <a:t>environmental, economic and social aspects along with taking care into account the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KE" dirty="0"/>
              <a:t>ecological aspect</a:t>
            </a:r>
            <a:r>
              <a:rPr lang="en-US" dirty="0"/>
              <a:t>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2A55DA-2FAC-4553-8864-794DC2F332A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1" y="2096086"/>
            <a:ext cx="7821636" cy="47619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3559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8475"/>
            <a:ext cx="8596668" cy="801858"/>
          </a:xfrm>
        </p:spPr>
        <p:txBody>
          <a:bodyPr/>
          <a:lstStyle/>
          <a:p>
            <a:r>
              <a:rPr lang="en-US" b="1" dirty="0"/>
              <a:t>Small and Medium Enterprises in Kenya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" y="717451"/>
            <a:ext cx="10832123" cy="6042073"/>
          </a:xfrm>
        </p:spPr>
        <p:txBody>
          <a:bodyPr>
            <a:noAutofit/>
          </a:bodyPr>
          <a:lstStyle/>
          <a:p>
            <a:r>
              <a:rPr lang="en-US" sz="2400" dirty="0"/>
              <a:t>The term SME has been defined differently by different countries </a:t>
            </a:r>
          </a:p>
          <a:p>
            <a:pPr marL="0" indent="0">
              <a:buNone/>
            </a:pPr>
            <a:r>
              <a:rPr lang="en-US" sz="2400" dirty="0"/>
              <a:t>    and organizations.</a:t>
            </a:r>
          </a:p>
          <a:p>
            <a:r>
              <a:rPr lang="en-US" sz="2400" dirty="0"/>
              <a:t>Different parameters such as number of employees, value of assets, turnover and stages of development have been used to define the term SME.</a:t>
            </a:r>
          </a:p>
          <a:p>
            <a:r>
              <a:rPr lang="en-US" sz="2400" dirty="0"/>
              <a:t>This study adopted the definition by Government of Kenya which defines an SME as – Micro (1-9 employees), small enterprises (10-49 employees) &amp; Medium enterprises (50-99 employees).</a:t>
            </a:r>
          </a:p>
          <a:p>
            <a:r>
              <a:rPr lang="en-US" sz="2400" dirty="0"/>
              <a:t>The enterprises have made immense contributions towards the country’s economic development through employment creation, poverty alleviation and wealth creation.</a:t>
            </a:r>
          </a:p>
          <a:p>
            <a:r>
              <a:rPr lang="en-US" sz="2400" dirty="0"/>
              <a:t>However the enterprises are still grappling with a number of challenges which have made it difficult to graduate to the next phases of growth.</a:t>
            </a:r>
          </a:p>
        </p:txBody>
      </p:sp>
    </p:spTree>
    <p:extLst>
      <p:ext uri="{BB962C8B-B14F-4D97-AF65-F5344CB8AC3E}">
        <p14:creationId xmlns:p14="http://schemas.microsoft.com/office/powerpoint/2010/main" val="578365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5" y="249383"/>
            <a:ext cx="9312811" cy="101671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Role of SMEs in Achievement of Sustainable Development Goals</a:t>
            </a:r>
            <a:br>
              <a:rPr lang="en-KE" dirty="0"/>
            </a:b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48" y="1266093"/>
            <a:ext cx="11094720" cy="5342525"/>
          </a:xfrm>
        </p:spPr>
        <p:txBody>
          <a:bodyPr>
            <a:noAutofit/>
          </a:bodyPr>
          <a:lstStyle/>
          <a:p>
            <a:r>
              <a:rPr lang="en-US" dirty="0"/>
              <a:t>SMEs have divergent operation capabilities which places them in a good position to </a:t>
            </a:r>
          </a:p>
          <a:p>
            <a:pPr marL="0" indent="0">
              <a:buNone/>
            </a:pPr>
            <a:r>
              <a:rPr lang="en-US" dirty="0"/>
              <a:t>     contribute towards achievement of sustainable development goals. </a:t>
            </a:r>
          </a:p>
          <a:p>
            <a:r>
              <a:rPr lang="en-US" dirty="0"/>
              <a:t>Besides providing numerous employment opportunities, a number of SMEs are involved </a:t>
            </a:r>
          </a:p>
          <a:p>
            <a:pPr marL="0" indent="0">
              <a:buNone/>
            </a:pPr>
            <a:r>
              <a:rPr lang="en-US" dirty="0"/>
              <a:t>     in corporate social responsibility thus contributing towards access of quality education, </a:t>
            </a:r>
          </a:p>
          <a:p>
            <a:pPr marL="0" indent="0">
              <a:buNone/>
            </a:pPr>
            <a:r>
              <a:rPr lang="en-US" dirty="0"/>
              <a:t>     clean water and sanitation, good health.</a:t>
            </a:r>
          </a:p>
          <a:p>
            <a:r>
              <a:rPr lang="en-US" dirty="0"/>
              <a:t>The enterprises play monumental roles in the attainment of SDGs goals</a:t>
            </a:r>
            <a:r>
              <a:rPr lang="en-KE" dirty="0"/>
              <a:t>. </a:t>
            </a:r>
            <a:r>
              <a:rPr lang="en-US" dirty="0"/>
              <a:t>This review focused on the first five goals of sustainable development as seen below.</a:t>
            </a:r>
          </a:p>
          <a:p>
            <a:pPr marL="0" indent="0">
              <a:buNone/>
            </a:pPr>
            <a:r>
              <a:rPr lang="en-US" b="1" dirty="0"/>
              <a:t>     Goal 1 - Poverty Eradication - </a:t>
            </a:r>
            <a:r>
              <a:rPr lang="en-US" dirty="0"/>
              <a:t>It is estimated that more than 11% of the world’s population and </a:t>
            </a:r>
          </a:p>
          <a:p>
            <a:pPr marL="0" indent="0">
              <a:buNone/>
            </a:pPr>
            <a:r>
              <a:rPr lang="en-US" dirty="0"/>
              <a:t>     80% of the populace in Sub-Saharan Africa are living below poverty line.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Majority of the poor across the country are employed by these enterprises making it possible</a:t>
            </a:r>
          </a:p>
          <a:p>
            <a:pPr marL="0" indent="0">
              <a:buNone/>
            </a:pPr>
            <a:r>
              <a:rPr lang="en-US" dirty="0"/>
              <a:t>     for them to earn income to survive thereby lifting themselves out of poverty in the process.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SMEs employ the poor and jobless thereby ensuring that they earn money to survive. This helps in assuring their minimum survival needs.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8232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10CB2-6A39-4040-A014-6F0EFC642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"/>
            <a:ext cx="8596668" cy="731520"/>
          </a:xfrm>
        </p:spPr>
        <p:txBody>
          <a:bodyPr/>
          <a:lstStyle/>
          <a:p>
            <a:r>
              <a:rPr lang="en-US" dirty="0"/>
              <a:t>Cont’d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5BCAE-47C5-4FB5-ADE1-632FE86A6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83" y="633047"/>
            <a:ext cx="9495692" cy="62249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Goal 2 - </a:t>
            </a:r>
            <a:r>
              <a:rPr lang="en-KE" b="1" dirty="0"/>
              <a:t>End hunger, achieve food security and improved nutrition and promote </a:t>
            </a:r>
            <a:r>
              <a:rPr lang="en-US" b="1" dirty="0"/>
              <a:t>   </a:t>
            </a:r>
            <a:r>
              <a:rPr lang="en-KE" b="1" dirty="0"/>
              <a:t>sustainable agriculture</a:t>
            </a:r>
            <a:endParaRPr lang="en-US" dirty="0"/>
          </a:p>
          <a:p>
            <a:r>
              <a:rPr lang="en-US" dirty="0"/>
              <a:t>SMEs operating in the agricultural sector have made crucial contribution towards eradication of hunger, elimination of different forms of malnutrition, boosting productivity of farmers </a:t>
            </a:r>
          </a:p>
          <a:p>
            <a:r>
              <a:rPr lang="en-US" dirty="0"/>
              <a:t>The enterprises have played instrumental role in making food prices affordable thereby solving the problem of food insecurity and ensuring that a sustainable food supply is attained.</a:t>
            </a:r>
          </a:p>
          <a:p>
            <a:pPr marL="0" indent="0">
              <a:buNone/>
            </a:pPr>
            <a:r>
              <a:rPr lang="en-US" b="1" dirty="0"/>
              <a:t>Goal 3 - </a:t>
            </a:r>
            <a:r>
              <a:rPr lang="en-KE" b="1" dirty="0"/>
              <a:t>Ensure healthy lives and promote well-being for all at all ages</a:t>
            </a:r>
            <a:endParaRPr lang="en-US" dirty="0"/>
          </a:p>
          <a:p>
            <a:r>
              <a:rPr lang="en-US" dirty="0"/>
              <a:t>A number of SMEs in the healthcare sector are involved in provision of healthcare services thereby bridging various healthcare gaps</a:t>
            </a:r>
          </a:p>
          <a:p>
            <a:r>
              <a:rPr lang="en-US" dirty="0"/>
              <a:t>Rural communities are still faced with such health issues such as </a:t>
            </a:r>
            <a:r>
              <a:rPr lang="en-KE" dirty="0"/>
              <a:t>maternity mortality, child mortality</a:t>
            </a:r>
            <a:r>
              <a:rPr lang="en-US" dirty="0"/>
              <a:t> among others. </a:t>
            </a:r>
          </a:p>
          <a:p>
            <a:r>
              <a:rPr lang="en-US" dirty="0"/>
              <a:t>These challenges are </a:t>
            </a:r>
            <a:r>
              <a:rPr lang="en-KE" dirty="0"/>
              <a:t>not well addressed </a:t>
            </a:r>
            <a:r>
              <a:rPr lang="en-US" dirty="0"/>
              <a:t>hence </a:t>
            </a:r>
            <a:r>
              <a:rPr lang="en-KE" dirty="0"/>
              <a:t>SMEs</a:t>
            </a:r>
            <a:r>
              <a:rPr lang="en-US" dirty="0"/>
              <a:t> through</a:t>
            </a:r>
            <a:r>
              <a:rPr lang="en-KE" dirty="0"/>
              <a:t> CSR </a:t>
            </a:r>
            <a:r>
              <a:rPr lang="en-US" dirty="0"/>
              <a:t>activities can assist</a:t>
            </a:r>
            <a:r>
              <a:rPr lang="en-KE" dirty="0"/>
              <a:t> organize awareness campaigns, healthcare facilities, arrange ambulance facilities, free medical check-ups </a:t>
            </a:r>
            <a:endParaRPr lang="en-US" dirty="0"/>
          </a:p>
          <a:p>
            <a:r>
              <a:rPr lang="en-US" dirty="0"/>
              <a:t>The enterprises have played crucial role in provision of better-quality healthcare services as well as wider range of basic laboratory services. </a:t>
            </a:r>
          </a:p>
          <a:p>
            <a:r>
              <a:rPr lang="en-US" dirty="0"/>
              <a:t>The enterprises have taken a leading role in the innovation of </a:t>
            </a:r>
            <a:r>
              <a:rPr lang="en-KE" dirty="0"/>
              <a:t>low-cost, high-volume delivery models, driven by increased competition for the same customer base</a:t>
            </a:r>
          </a:p>
        </p:txBody>
      </p:sp>
    </p:spTree>
    <p:extLst>
      <p:ext uri="{BB962C8B-B14F-4D97-AF65-F5344CB8AC3E}">
        <p14:creationId xmlns:p14="http://schemas.microsoft.com/office/powerpoint/2010/main" val="3108175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64983-B14C-46AE-965F-CA8D38A3D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4746"/>
            <a:ext cx="8596668" cy="900332"/>
          </a:xfrm>
        </p:spPr>
        <p:txBody>
          <a:bodyPr/>
          <a:lstStyle/>
          <a:p>
            <a:r>
              <a:rPr lang="en-US" dirty="0"/>
              <a:t>Cont’d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1EBAE-0422-44DF-AE95-DA5086C53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01858"/>
            <a:ext cx="8596668" cy="60561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Goal 4 - Ensure inclusive and equitable quality education and promote lifelong learning opportunities for all </a:t>
            </a:r>
          </a:p>
          <a:p>
            <a:r>
              <a:rPr lang="en-US" dirty="0"/>
              <a:t>The goal aims to provide universal and equitable primary and secondary education, increasing access to early childhood education and vocational and tertiary education, and achieving literacy and numeracy</a:t>
            </a:r>
          </a:p>
          <a:p>
            <a:r>
              <a:rPr lang="en-US" dirty="0"/>
              <a:t>SMEs as providers of technical and vocational education </a:t>
            </a:r>
          </a:p>
          <a:p>
            <a:r>
              <a:rPr lang="en-US" dirty="0"/>
              <a:t>SMEs are informal educational service providers, and share technical and competency skills required by employers </a:t>
            </a:r>
          </a:p>
          <a:p>
            <a:r>
              <a:rPr lang="en-US" dirty="0"/>
              <a:t>SMEs make key contribution towards Technical and Vocational Education and Training programs thereby addressing the skill gaps and promoting lifelong learning </a:t>
            </a:r>
          </a:p>
          <a:p>
            <a:r>
              <a:rPr lang="en-US" dirty="0"/>
              <a:t>These enterprises have made crucial contributions towards expansion towards access to formal and informal education services</a:t>
            </a:r>
          </a:p>
          <a:p>
            <a:r>
              <a:rPr lang="en-US" dirty="0"/>
              <a:t>SMEs can increase their engagement at high-level policy discussions by lobbying for increased public funding and prioritization on education related issues such as girls’ education </a:t>
            </a:r>
          </a:p>
          <a:p>
            <a:r>
              <a:rPr lang="en-US" dirty="0"/>
              <a:t>Existing education-based SMEs need to be supported through expanded access to finance and innovations to fully tap these opportunities and help achieve this goal </a:t>
            </a:r>
          </a:p>
          <a:p>
            <a:endParaRPr lang="en-KE" dirty="0"/>
          </a:p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1827423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8730B-9656-41BA-80D7-A3D638F38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590843"/>
          </a:xfrm>
        </p:spPr>
        <p:txBody>
          <a:bodyPr>
            <a:normAutofit fontScale="90000"/>
          </a:bodyPr>
          <a:lstStyle/>
          <a:p>
            <a:r>
              <a:rPr lang="en-US" dirty="0"/>
              <a:t>Cont’d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9AFB6-5976-477A-9487-0FA8EA5DF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590843"/>
            <a:ext cx="8959035" cy="545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/>
              <a:t>Goal 5 - Achieve gender equality and empower all women and girls </a:t>
            </a:r>
          </a:p>
          <a:p>
            <a:pPr algn="just"/>
            <a:r>
              <a:rPr lang="en-US" dirty="0"/>
              <a:t>This goal aims to end discrimination based on gender, ending violence against women and harmful practices against women and girls and promoting participation of women in decision making.</a:t>
            </a:r>
          </a:p>
          <a:p>
            <a:pPr algn="just"/>
            <a:r>
              <a:rPr lang="en-US" dirty="0"/>
              <a:t>A significant proportion of SMEs in Kenya are women-owned/led </a:t>
            </a:r>
          </a:p>
          <a:p>
            <a:pPr algn="just"/>
            <a:r>
              <a:rPr lang="en-US" dirty="0"/>
              <a:t>Formal women-owned SMEs are well engaged in various sectors. These enterprises are more likely to have a larger presence in the retail and wholesale, and healthcare, beauty, and cosmetics sectors.</a:t>
            </a:r>
          </a:p>
          <a:p>
            <a:pPr algn="just"/>
            <a:r>
              <a:rPr lang="en-US" dirty="0"/>
              <a:t>Individual SMEs have the potential to adopt actions in their business practice to contribute to the goal. </a:t>
            </a:r>
          </a:p>
          <a:p>
            <a:pPr algn="just"/>
            <a:r>
              <a:rPr lang="en-US" dirty="0"/>
              <a:t>SMEs can be encouraged to adopt gender inclusive policies within their business practice and in their value chains such as increasing gender balance in the teams</a:t>
            </a:r>
          </a:p>
          <a:p>
            <a:pPr algn="just"/>
            <a:r>
              <a:rPr lang="en-US" dirty="0"/>
              <a:t>Strengthening capacity of women-owned SMEs can be a source of economic empowerment for women </a:t>
            </a: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1570044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861" y="249382"/>
            <a:ext cx="8596668" cy="5818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Major Challenges Faced by SMEs in Kenya</a:t>
            </a:r>
            <a:br>
              <a:rPr lang="en-KE" dirty="0"/>
            </a:br>
            <a:endParaRPr lang="en-US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8" y="1153551"/>
            <a:ext cx="11289658" cy="54550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     Majority of SMEs operating in the country are still faced with numerous challenges </a:t>
            </a:r>
          </a:p>
          <a:p>
            <a:pPr marL="0" indent="0">
              <a:buNone/>
            </a:pPr>
            <a:r>
              <a:rPr lang="en-US" dirty="0"/>
              <a:t>     which slow down their contributions towards achievement of SDGs and long-term </a:t>
            </a:r>
          </a:p>
          <a:p>
            <a:pPr marL="0" indent="0">
              <a:buNone/>
            </a:pPr>
            <a:r>
              <a:rPr lang="en-US" dirty="0"/>
              <a:t>     sustainability</a:t>
            </a:r>
          </a:p>
          <a:p>
            <a:r>
              <a:rPr lang="en-US" b="1" dirty="0"/>
              <a:t>Limited access to finance</a:t>
            </a:r>
            <a:r>
              <a:rPr lang="en-US" dirty="0"/>
              <a:t> </a:t>
            </a:r>
          </a:p>
          <a:p>
            <a:r>
              <a:rPr lang="en-US" b="1" dirty="0"/>
              <a:t>Insufficient skill manpower </a:t>
            </a:r>
          </a:p>
          <a:p>
            <a:r>
              <a:rPr lang="en-US" b="1" dirty="0"/>
              <a:t>Poor infrastructural facilities</a:t>
            </a:r>
            <a:r>
              <a:rPr lang="en-US" dirty="0"/>
              <a:t> </a:t>
            </a:r>
          </a:p>
          <a:p>
            <a:r>
              <a:rPr lang="en-US" b="1" dirty="0"/>
              <a:t>Unsupportive government policies</a:t>
            </a:r>
            <a:r>
              <a:rPr lang="en-US" dirty="0"/>
              <a:t> </a:t>
            </a:r>
          </a:p>
          <a:p>
            <a:r>
              <a:rPr lang="en-US" b="1" dirty="0"/>
              <a:t>Cultural barriers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99738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1075</TotalTime>
  <Words>1584</Words>
  <Application>Microsoft Office PowerPoint</Application>
  <PresentationFormat>Widescreen</PresentationFormat>
  <Paragraphs>114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Wingdings</vt:lpstr>
      <vt:lpstr>Wingdings 3</vt:lpstr>
      <vt:lpstr>Facet</vt:lpstr>
      <vt:lpstr>CONTRIBUTIONS OF SMALL AND MEDIUM ENTERPRISES TOWARDS ACHIEVEMENT OF SUSTAINABLE DEVELOPMENT GOALS IN KENYA: A SYSTEMATIC REVIEW OF LITERATURE</vt:lpstr>
      <vt:lpstr>Introduction</vt:lpstr>
      <vt:lpstr>Sustainable Development Goals</vt:lpstr>
      <vt:lpstr>Small and Medium Enterprises in Kenya</vt:lpstr>
      <vt:lpstr>Role of SMEs in Achievement of Sustainable Development Goals </vt:lpstr>
      <vt:lpstr>Cont’d</vt:lpstr>
      <vt:lpstr>Cont’d</vt:lpstr>
      <vt:lpstr>Cont’d</vt:lpstr>
      <vt:lpstr>Major Challenges Faced by SMEs in Kenya </vt:lpstr>
      <vt:lpstr>  Research Methodology</vt:lpstr>
      <vt:lpstr>Findings and Discussion</vt:lpstr>
      <vt:lpstr>Conclusion</vt:lpstr>
      <vt:lpstr>Recommendations</vt:lpstr>
      <vt:lpstr>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Shani Carter</dc:creator>
  <cp:lastModifiedBy>Shani Carter</cp:lastModifiedBy>
  <cp:revision>128</cp:revision>
  <dcterms:created xsi:type="dcterms:W3CDTF">2020-02-19T16:22:48Z</dcterms:created>
  <dcterms:modified xsi:type="dcterms:W3CDTF">2023-03-10T15:57:15Z</dcterms:modified>
</cp:coreProperties>
</file>