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33"/>
  </p:notesMasterIdLst>
  <p:sldIdLst>
    <p:sldId id="256" r:id="rId3"/>
    <p:sldId id="301" r:id="rId4"/>
    <p:sldId id="296" r:id="rId5"/>
    <p:sldId id="299" r:id="rId6"/>
    <p:sldId id="297" r:id="rId7"/>
    <p:sldId id="302" r:id="rId8"/>
    <p:sldId id="293" r:id="rId9"/>
    <p:sldId id="294" r:id="rId10"/>
    <p:sldId id="303" r:id="rId11"/>
    <p:sldId id="275" r:id="rId12"/>
    <p:sldId id="288" r:id="rId13"/>
    <p:sldId id="291" r:id="rId14"/>
    <p:sldId id="290" r:id="rId15"/>
    <p:sldId id="289" r:id="rId16"/>
    <p:sldId id="292" r:id="rId17"/>
    <p:sldId id="287" r:id="rId18"/>
    <p:sldId id="277" r:id="rId19"/>
    <p:sldId id="280" r:id="rId20"/>
    <p:sldId id="278" r:id="rId21"/>
    <p:sldId id="279" r:id="rId22"/>
    <p:sldId id="281" r:id="rId23"/>
    <p:sldId id="282" r:id="rId24"/>
    <p:sldId id="283" r:id="rId25"/>
    <p:sldId id="284" r:id="rId26"/>
    <p:sldId id="285" r:id="rId27"/>
    <p:sldId id="286" r:id="rId28"/>
    <p:sldId id="273" r:id="rId29"/>
    <p:sldId id="274" r:id="rId30"/>
    <p:sldId id="304" r:id="rId31"/>
    <p:sldId id="30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486113"/>
    <a:srgbClr val="FFC000"/>
    <a:srgbClr val="052C34"/>
    <a:srgbClr val="084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224" autoAdjust="0"/>
  </p:normalViewPr>
  <p:slideViewPr>
    <p:cSldViewPr snapToGrid="0">
      <p:cViewPr varScale="1">
        <p:scale>
          <a:sx n="75" d="100"/>
          <a:sy n="75" d="100"/>
        </p:scale>
        <p:origin x="931" y="62"/>
      </p:cViewPr>
      <p:guideLst>
        <p:guide orient="horz" pos="2160"/>
        <p:guide pos="3840"/>
      </p:guideLst>
    </p:cSldViewPr>
  </p:slideViewPr>
  <p:outlineViewPr>
    <p:cViewPr>
      <p:scale>
        <a:sx n="33" d="100"/>
        <a:sy n="33" d="100"/>
      </p:scale>
      <p:origin x="0" y="189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8CA90-B4B2-4C96-A26C-86430E6A9C55}" type="doc">
      <dgm:prSet loTypeId="urn:microsoft.com/office/officeart/2005/8/layout/chart3" loCatId="cycle" qsTypeId="urn:microsoft.com/office/officeart/2005/8/quickstyle/simple5" qsCatId="simple" csTypeId="urn:microsoft.com/office/officeart/2005/8/colors/accent3_4" csCatId="accent3" phldr="1"/>
      <dgm:spPr/>
    </dgm:pt>
    <dgm:pt modelId="{83DCBC70-BF07-4CAE-939F-2DE7BFCAEAE0}">
      <dgm:prSet phldrT="[Texte]" custT="1"/>
      <dgm:spPr>
        <a:xfrm>
          <a:off x="1469802" y="140057"/>
          <a:ext cx="2016252" cy="2016252"/>
        </a:xfrm>
        <a:prstGeom prst="pie">
          <a:avLst>
            <a:gd name="adj1" fmla="val 16200000"/>
            <a:gd name="adj2" fmla="val 19800000"/>
          </a:avLst>
        </a:prstGeo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200" b="1" dirty="0">
              <a:solidFill>
                <a:schemeClr val="bg1"/>
              </a:solidFill>
              <a:latin typeface="Calibri"/>
              <a:ea typeface="+mn-ea"/>
              <a:cs typeface="+mn-cs"/>
            </a:rPr>
            <a:t>Agriculture</a:t>
          </a:r>
          <a:endParaRPr lang="fr-FR" sz="2400" b="1" dirty="0">
            <a:solidFill>
              <a:schemeClr val="bg1"/>
            </a:solidFill>
            <a:latin typeface="Calibri"/>
            <a:ea typeface="+mn-ea"/>
            <a:cs typeface="+mn-cs"/>
          </a:endParaRPr>
        </a:p>
      </dgm:t>
    </dgm:pt>
    <dgm:pt modelId="{CE2CB36F-39A0-4D20-876E-3E8C01FECB2D}" type="parTrans" cxnId="{21AE3533-64C0-4C24-8024-9F6A19477221}">
      <dgm:prSet/>
      <dgm:spPr/>
      <dgm:t>
        <a:bodyPr/>
        <a:lstStyle/>
        <a:p>
          <a:endParaRPr lang="fr-FR"/>
        </a:p>
      </dgm:t>
    </dgm:pt>
    <dgm:pt modelId="{15CC66F6-B85F-4EB5-A4DC-4B71A03322AA}" type="sibTrans" cxnId="{21AE3533-64C0-4C24-8024-9F6A19477221}">
      <dgm:prSet/>
      <dgm:spPr/>
      <dgm:t>
        <a:bodyPr/>
        <a:lstStyle/>
        <a:p>
          <a:endParaRPr lang="fr-FR"/>
        </a:p>
      </dgm:t>
    </dgm:pt>
    <dgm:pt modelId="{FE59B4F9-4576-4C8C-81E7-23C71284B6A4}">
      <dgm:prSet phldrT="[Texte]" custT="1"/>
      <dgm:spPr>
        <a:xfrm>
          <a:off x="1409795" y="243990"/>
          <a:ext cx="2016252" cy="2016252"/>
        </a:xfrm>
        <a:prstGeom prst="pie">
          <a:avLst>
            <a:gd name="adj1" fmla="val 9000000"/>
            <a:gd name="adj2" fmla="val 126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Energie</a:t>
          </a:r>
        </a:p>
      </dgm:t>
    </dgm:pt>
    <dgm:pt modelId="{348548D6-EFCC-4C03-AB2D-59C3BF97E4F4}" type="parTrans" cxnId="{20A98705-7DD8-4B79-8F1B-E0406047BFB5}">
      <dgm:prSet/>
      <dgm:spPr/>
      <dgm:t>
        <a:bodyPr/>
        <a:lstStyle/>
        <a:p>
          <a:endParaRPr lang="fr-FR"/>
        </a:p>
      </dgm:t>
    </dgm:pt>
    <dgm:pt modelId="{BA8580AA-53FA-45DD-A4FB-EA19390F7A0F}" type="sibTrans" cxnId="{20A98705-7DD8-4B79-8F1B-E0406047BFB5}">
      <dgm:prSet/>
      <dgm:spPr/>
      <dgm:t>
        <a:bodyPr/>
        <a:lstStyle/>
        <a:p>
          <a:endParaRPr lang="fr-FR"/>
        </a:p>
      </dgm:t>
    </dgm:pt>
    <dgm:pt modelId="{A68A7587-CF79-464E-9ED0-3F24132F2584}">
      <dgm:prSet phldrT="[Texte]" custT="1"/>
      <dgm:spPr>
        <a:xfrm>
          <a:off x="1409795" y="243990"/>
          <a:ext cx="2016252" cy="2016252"/>
        </a:xfrm>
        <a:prstGeom prst="pie">
          <a:avLst>
            <a:gd name="adj1" fmla="val 12600000"/>
            <a:gd name="adj2" fmla="val 162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Eau </a:t>
          </a:r>
          <a:endParaRPr lang="fr-FR" sz="900" b="1" dirty="0">
            <a:solidFill>
              <a:sysClr val="window" lastClr="FFFFFF"/>
            </a:solidFill>
            <a:latin typeface="Calibri"/>
            <a:ea typeface="+mn-ea"/>
            <a:cs typeface="+mn-cs"/>
          </a:endParaRPr>
        </a:p>
      </dgm:t>
    </dgm:pt>
    <dgm:pt modelId="{6E025CE3-A26B-4AB2-ABB4-786904893388}" type="parTrans" cxnId="{BA93726B-F531-434B-BFF5-BBD62A672E36}">
      <dgm:prSet/>
      <dgm:spPr/>
      <dgm:t>
        <a:bodyPr/>
        <a:lstStyle/>
        <a:p>
          <a:endParaRPr lang="fr-FR"/>
        </a:p>
      </dgm:t>
    </dgm:pt>
    <dgm:pt modelId="{A19C120C-8239-4350-B4FD-87B0BEADAC38}" type="sibTrans" cxnId="{BA93726B-F531-434B-BFF5-BBD62A672E36}">
      <dgm:prSet/>
      <dgm:spPr/>
      <dgm:t>
        <a:bodyPr/>
        <a:lstStyle/>
        <a:p>
          <a:endParaRPr lang="fr-FR"/>
        </a:p>
      </dgm:t>
    </dgm:pt>
    <dgm:pt modelId="{5C068BCF-4D6D-4AA1-AB9E-FE9B47741F6E}">
      <dgm:prSet custT="1"/>
      <dgm:spPr>
        <a:xfrm>
          <a:off x="1409795" y="243990"/>
          <a:ext cx="2016252" cy="2016252"/>
        </a:xfrm>
        <a:prstGeom prst="pie">
          <a:avLst>
            <a:gd name="adj1" fmla="val 19800000"/>
            <a:gd name="adj2" fmla="val 18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600" b="1" dirty="0">
              <a:solidFill>
                <a:schemeClr val="bg1"/>
              </a:solidFill>
              <a:latin typeface="Calibri"/>
              <a:ea typeface="+mn-ea"/>
              <a:cs typeface="+mn-cs"/>
            </a:rPr>
            <a:t>Forestier</a:t>
          </a:r>
          <a:endParaRPr lang="fr-FR" sz="1600" b="1" dirty="0">
            <a:solidFill>
              <a:sysClr val="window" lastClr="FFFFFF"/>
            </a:solidFill>
            <a:latin typeface="Calibri"/>
            <a:ea typeface="+mn-ea"/>
            <a:cs typeface="+mn-cs"/>
          </a:endParaRPr>
        </a:p>
      </dgm:t>
    </dgm:pt>
    <dgm:pt modelId="{BBB33C33-39BC-4F18-BBB4-3CEB3DFC3274}" type="parTrans" cxnId="{E08D8FFE-2FEC-454A-8594-85B0AAA4420F}">
      <dgm:prSet/>
      <dgm:spPr/>
      <dgm:t>
        <a:bodyPr/>
        <a:lstStyle/>
        <a:p>
          <a:endParaRPr lang="fr-FR"/>
        </a:p>
      </dgm:t>
    </dgm:pt>
    <dgm:pt modelId="{CB018060-30EF-4FBD-ABE7-336305BFDDAE}" type="sibTrans" cxnId="{E08D8FFE-2FEC-454A-8594-85B0AAA4420F}">
      <dgm:prSet/>
      <dgm:spPr/>
      <dgm:t>
        <a:bodyPr/>
        <a:lstStyle/>
        <a:p>
          <a:endParaRPr lang="fr-FR"/>
        </a:p>
      </dgm:t>
    </dgm:pt>
    <dgm:pt modelId="{DCE7E111-2136-4705-867D-D7A1D82D1168}">
      <dgm:prSet custT="1"/>
      <dgm:spPr>
        <a:xfrm>
          <a:off x="1409795" y="243990"/>
          <a:ext cx="2016252" cy="2016252"/>
        </a:xfrm>
        <a:prstGeom prst="pie">
          <a:avLst>
            <a:gd name="adj1" fmla="val 5400000"/>
            <a:gd name="adj2" fmla="val 9000000"/>
          </a:avLst>
        </a:prstGeo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Santé</a:t>
          </a:r>
        </a:p>
      </dgm:t>
    </dgm:pt>
    <dgm:pt modelId="{56778B5D-571B-4ABA-8362-A1757ECAC079}" type="parTrans" cxnId="{923D1FA0-1BBE-474E-89C1-31B3ECB65E79}">
      <dgm:prSet/>
      <dgm:spPr/>
      <dgm:t>
        <a:bodyPr/>
        <a:lstStyle/>
        <a:p>
          <a:endParaRPr lang="fr-FR"/>
        </a:p>
      </dgm:t>
    </dgm:pt>
    <dgm:pt modelId="{E5EB201D-AFE0-472C-8A8A-89C227FE6AAB}" type="sibTrans" cxnId="{923D1FA0-1BBE-474E-89C1-31B3ECB65E79}">
      <dgm:prSet/>
      <dgm:spPr/>
      <dgm:t>
        <a:bodyPr/>
        <a:lstStyle/>
        <a:p>
          <a:endParaRPr lang="fr-FR"/>
        </a:p>
      </dgm:t>
    </dgm:pt>
    <dgm:pt modelId="{9466FA83-232E-4B6A-8BD6-D06036DA34B6}">
      <dgm:prSet custT="1"/>
      <dgm:spPr>
        <a:xfrm>
          <a:off x="1409795" y="243990"/>
          <a:ext cx="2016252" cy="2016252"/>
        </a:xfrm>
        <a:prstGeom prst="pie">
          <a:avLst>
            <a:gd name="adj1" fmla="val 1800000"/>
            <a:gd name="adj2" fmla="val 54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Pêche</a:t>
          </a:r>
        </a:p>
      </dgm:t>
    </dgm:pt>
    <dgm:pt modelId="{B2781AD5-0E96-4163-A641-8860EF676A60}" type="parTrans" cxnId="{64258E5B-A98B-49CD-A90B-9262AD98C321}">
      <dgm:prSet/>
      <dgm:spPr/>
      <dgm:t>
        <a:bodyPr/>
        <a:lstStyle/>
        <a:p>
          <a:endParaRPr lang="fr-FR"/>
        </a:p>
      </dgm:t>
    </dgm:pt>
    <dgm:pt modelId="{F91A2FB0-79B7-444F-A2B6-37A14EAA7A28}" type="sibTrans" cxnId="{64258E5B-A98B-49CD-A90B-9262AD98C321}">
      <dgm:prSet/>
      <dgm:spPr/>
      <dgm:t>
        <a:bodyPr/>
        <a:lstStyle/>
        <a:p>
          <a:endParaRPr lang="fr-FR"/>
        </a:p>
      </dgm:t>
    </dgm:pt>
    <dgm:pt modelId="{F9EFD53A-7F6D-4574-BA9E-509D61A4A170}" type="pres">
      <dgm:prSet presAssocID="{7448CA90-B4B2-4C96-A26C-86430E6A9C55}" presName="compositeShape" presStyleCnt="0">
        <dgm:presLayoutVars>
          <dgm:chMax val="7"/>
          <dgm:dir/>
          <dgm:resizeHandles val="exact"/>
        </dgm:presLayoutVars>
      </dgm:prSet>
      <dgm:spPr/>
    </dgm:pt>
    <dgm:pt modelId="{12191C00-A31F-48A6-8E9C-37D38D19E2C7}" type="pres">
      <dgm:prSet presAssocID="{7448CA90-B4B2-4C96-A26C-86430E6A9C55}" presName="wedge1" presStyleLbl="node1" presStyleIdx="0" presStyleCnt="6"/>
      <dgm:spPr/>
    </dgm:pt>
    <dgm:pt modelId="{2A411747-3E1A-4CE9-BDD5-E2763731CE45}" type="pres">
      <dgm:prSet presAssocID="{7448CA90-B4B2-4C96-A26C-86430E6A9C55}" presName="wedge1Tx" presStyleLbl="node1" presStyleIdx="0" presStyleCnt="6">
        <dgm:presLayoutVars>
          <dgm:chMax val="0"/>
          <dgm:chPref val="0"/>
          <dgm:bulletEnabled val="1"/>
        </dgm:presLayoutVars>
      </dgm:prSet>
      <dgm:spPr/>
    </dgm:pt>
    <dgm:pt modelId="{D573EAB0-3C83-4F4E-84C5-886D9B14122F}" type="pres">
      <dgm:prSet presAssocID="{7448CA90-B4B2-4C96-A26C-86430E6A9C55}" presName="wedge2" presStyleLbl="node1" presStyleIdx="1" presStyleCnt="6"/>
      <dgm:spPr/>
    </dgm:pt>
    <dgm:pt modelId="{994016BA-B1B4-47FD-B8DE-1C5F1F69D492}" type="pres">
      <dgm:prSet presAssocID="{7448CA90-B4B2-4C96-A26C-86430E6A9C55}" presName="wedge2Tx" presStyleLbl="node1" presStyleIdx="1" presStyleCnt="6">
        <dgm:presLayoutVars>
          <dgm:chMax val="0"/>
          <dgm:chPref val="0"/>
          <dgm:bulletEnabled val="1"/>
        </dgm:presLayoutVars>
      </dgm:prSet>
      <dgm:spPr/>
    </dgm:pt>
    <dgm:pt modelId="{B3CB4E8C-1413-416E-BD3A-BB1708D983C0}" type="pres">
      <dgm:prSet presAssocID="{7448CA90-B4B2-4C96-A26C-86430E6A9C55}" presName="wedge3" presStyleLbl="node1" presStyleIdx="2" presStyleCnt="6"/>
      <dgm:spPr/>
    </dgm:pt>
    <dgm:pt modelId="{A3039889-3912-4CEF-9B00-27534BE36FC2}" type="pres">
      <dgm:prSet presAssocID="{7448CA90-B4B2-4C96-A26C-86430E6A9C55}" presName="wedge3Tx" presStyleLbl="node1" presStyleIdx="2" presStyleCnt="6">
        <dgm:presLayoutVars>
          <dgm:chMax val="0"/>
          <dgm:chPref val="0"/>
          <dgm:bulletEnabled val="1"/>
        </dgm:presLayoutVars>
      </dgm:prSet>
      <dgm:spPr/>
    </dgm:pt>
    <dgm:pt modelId="{810F519B-21EC-46C0-BA3C-3EB46ABB7518}" type="pres">
      <dgm:prSet presAssocID="{7448CA90-B4B2-4C96-A26C-86430E6A9C55}" presName="wedge4" presStyleLbl="node1" presStyleIdx="3" presStyleCnt="6"/>
      <dgm:spPr/>
    </dgm:pt>
    <dgm:pt modelId="{7FFEA030-4D74-409D-BE7D-EF396F3226DE}" type="pres">
      <dgm:prSet presAssocID="{7448CA90-B4B2-4C96-A26C-86430E6A9C55}" presName="wedge4Tx" presStyleLbl="node1" presStyleIdx="3" presStyleCnt="6">
        <dgm:presLayoutVars>
          <dgm:chMax val="0"/>
          <dgm:chPref val="0"/>
          <dgm:bulletEnabled val="1"/>
        </dgm:presLayoutVars>
      </dgm:prSet>
      <dgm:spPr/>
    </dgm:pt>
    <dgm:pt modelId="{845B73E7-7ED5-4B38-A3EE-86CF8A3F4423}" type="pres">
      <dgm:prSet presAssocID="{7448CA90-B4B2-4C96-A26C-86430E6A9C55}" presName="wedge5" presStyleLbl="node1" presStyleIdx="4" presStyleCnt="6"/>
      <dgm:spPr/>
    </dgm:pt>
    <dgm:pt modelId="{54D90928-DB68-49D8-ACF6-9B2125739C82}" type="pres">
      <dgm:prSet presAssocID="{7448CA90-B4B2-4C96-A26C-86430E6A9C55}" presName="wedge5Tx" presStyleLbl="node1" presStyleIdx="4" presStyleCnt="6">
        <dgm:presLayoutVars>
          <dgm:chMax val="0"/>
          <dgm:chPref val="0"/>
          <dgm:bulletEnabled val="1"/>
        </dgm:presLayoutVars>
      </dgm:prSet>
      <dgm:spPr/>
    </dgm:pt>
    <dgm:pt modelId="{A6EC8D02-F96C-41F1-BEFE-D8C7D4D3D8A2}" type="pres">
      <dgm:prSet presAssocID="{7448CA90-B4B2-4C96-A26C-86430E6A9C55}" presName="wedge6" presStyleLbl="node1" presStyleIdx="5" presStyleCnt="6"/>
      <dgm:spPr/>
    </dgm:pt>
    <dgm:pt modelId="{14E3B146-9C3F-4B46-8808-6929DD90D349}" type="pres">
      <dgm:prSet presAssocID="{7448CA90-B4B2-4C96-A26C-86430E6A9C55}" presName="wedge6Tx" presStyleLbl="node1" presStyleIdx="5" presStyleCnt="6">
        <dgm:presLayoutVars>
          <dgm:chMax val="0"/>
          <dgm:chPref val="0"/>
          <dgm:bulletEnabled val="1"/>
        </dgm:presLayoutVars>
      </dgm:prSet>
      <dgm:spPr/>
    </dgm:pt>
  </dgm:ptLst>
  <dgm:cxnLst>
    <dgm:cxn modelId="{20A98705-7DD8-4B79-8F1B-E0406047BFB5}" srcId="{7448CA90-B4B2-4C96-A26C-86430E6A9C55}" destId="{FE59B4F9-4576-4C8C-81E7-23C71284B6A4}" srcOrd="4" destOrd="0" parTransId="{348548D6-EFCC-4C03-AB2D-59C3BF97E4F4}" sibTransId="{BA8580AA-53FA-45DD-A4FB-EA19390F7A0F}"/>
    <dgm:cxn modelId="{7458940D-E64D-4C4D-80A4-9F2DF9D15679}" type="presOf" srcId="{A68A7587-CF79-464E-9ED0-3F24132F2584}" destId="{A6EC8D02-F96C-41F1-BEFE-D8C7D4D3D8A2}" srcOrd="0" destOrd="0" presId="urn:microsoft.com/office/officeart/2005/8/layout/chart3"/>
    <dgm:cxn modelId="{1F6E9417-654A-463B-96B8-AB6D82D8E8AD}" type="presOf" srcId="{7448CA90-B4B2-4C96-A26C-86430E6A9C55}" destId="{F9EFD53A-7F6D-4574-BA9E-509D61A4A170}" srcOrd="0" destOrd="0" presId="urn:microsoft.com/office/officeart/2005/8/layout/chart3"/>
    <dgm:cxn modelId="{1FC25819-E277-4AC1-9B05-2269E1750AF6}" type="presOf" srcId="{9466FA83-232E-4B6A-8BD6-D06036DA34B6}" destId="{B3CB4E8C-1413-416E-BD3A-BB1708D983C0}" srcOrd="0" destOrd="0" presId="urn:microsoft.com/office/officeart/2005/8/layout/chart3"/>
    <dgm:cxn modelId="{FB95AA2D-DF99-4B77-9C37-45AD07025262}" type="presOf" srcId="{9466FA83-232E-4B6A-8BD6-D06036DA34B6}" destId="{A3039889-3912-4CEF-9B00-27534BE36FC2}" srcOrd="1" destOrd="0" presId="urn:microsoft.com/office/officeart/2005/8/layout/chart3"/>
    <dgm:cxn modelId="{0FCFF530-3E13-4E94-81F4-F7B72C4EE02F}" type="presOf" srcId="{83DCBC70-BF07-4CAE-939F-2DE7BFCAEAE0}" destId="{2A411747-3E1A-4CE9-BDD5-E2763731CE45}" srcOrd="1" destOrd="0" presId="urn:microsoft.com/office/officeart/2005/8/layout/chart3"/>
    <dgm:cxn modelId="{21AE3533-64C0-4C24-8024-9F6A19477221}" srcId="{7448CA90-B4B2-4C96-A26C-86430E6A9C55}" destId="{83DCBC70-BF07-4CAE-939F-2DE7BFCAEAE0}" srcOrd="0" destOrd="0" parTransId="{CE2CB36F-39A0-4D20-876E-3E8C01FECB2D}" sibTransId="{15CC66F6-B85F-4EB5-A4DC-4B71A03322AA}"/>
    <dgm:cxn modelId="{64258E5B-A98B-49CD-A90B-9262AD98C321}" srcId="{7448CA90-B4B2-4C96-A26C-86430E6A9C55}" destId="{9466FA83-232E-4B6A-8BD6-D06036DA34B6}" srcOrd="2" destOrd="0" parTransId="{B2781AD5-0E96-4163-A641-8860EF676A60}" sibTransId="{F91A2FB0-79B7-444F-A2B6-37A14EAA7A28}"/>
    <dgm:cxn modelId="{0C97C263-AF0E-4BEB-ABB4-3452B5211432}" type="presOf" srcId="{83DCBC70-BF07-4CAE-939F-2DE7BFCAEAE0}" destId="{12191C00-A31F-48A6-8E9C-37D38D19E2C7}" srcOrd="0" destOrd="0" presId="urn:microsoft.com/office/officeart/2005/8/layout/chart3"/>
    <dgm:cxn modelId="{BA93726B-F531-434B-BFF5-BBD62A672E36}" srcId="{7448CA90-B4B2-4C96-A26C-86430E6A9C55}" destId="{A68A7587-CF79-464E-9ED0-3F24132F2584}" srcOrd="5" destOrd="0" parTransId="{6E025CE3-A26B-4AB2-ABB4-786904893388}" sibTransId="{A19C120C-8239-4350-B4FD-87B0BEADAC38}"/>
    <dgm:cxn modelId="{1AC4C150-2880-40EA-A5F4-A4C863102270}" type="presOf" srcId="{5C068BCF-4D6D-4AA1-AB9E-FE9B47741F6E}" destId="{994016BA-B1B4-47FD-B8DE-1C5F1F69D492}" srcOrd="1" destOrd="0" presId="urn:microsoft.com/office/officeart/2005/8/layout/chart3"/>
    <dgm:cxn modelId="{CABE5776-F4F0-4EB4-B831-E360FE5F3338}" type="presOf" srcId="{DCE7E111-2136-4705-867D-D7A1D82D1168}" destId="{810F519B-21EC-46C0-BA3C-3EB46ABB7518}" srcOrd="0" destOrd="0" presId="urn:microsoft.com/office/officeart/2005/8/layout/chart3"/>
    <dgm:cxn modelId="{7284B779-419A-483E-B904-1A333888EBDF}" type="presOf" srcId="{FE59B4F9-4576-4C8C-81E7-23C71284B6A4}" destId="{54D90928-DB68-49D8-ACF6-9B2125739C82}" srcOrd="1" destOrd="0" presId="urn:microsoft.com/office/officeart/2005/8/layout/chart3"/>
    <dgm:cxn modelId="{A9F96E98-A528-48A4-80C2-02D10CF8542B}" type="presOf" srcId="{A68A7587-CF79-464E-9ED0-3F24132F2584}" destId="{14E3B146-9C3F-4B46-8808-6929DD90D349}" srcOrd="1" destOrd="0" presId="urn:microsoft.com/office/officeart/2005/8/layout/chart3"/>
    <dgm:cxn modelId="{923D1FA0-1BBE-474E-89C1-31B3ECB65E79}" srcId="{7448CA90-B4B2-4C96-A26C-86430E6A9C55}" destId="{DCE7E111-2136-4705-867D-D7A1D82D1168}" srcOrd="3" destOrd="0" parTransId="{56778B5D-571B-4ABA-8362-A1757ECAC079}" sibTransId="{E5EB201D-AFE0-472C-8A8A-89C227FE6AAB}"/>
    <dgm:cxn modelId="{7753D0A1-65FD-4E36-932F-B644D737332E}" type="presOf" srcId="{FE59B4F9-4576-4C8C-81E7-23C71284B6A4}" destId="{845B73E7-7ED5-4B38-A3EE-86CF8A3F4423}" srcOrd="0" destOrd="0" presId="urn:microsoft.com/office/officeart/2005/8/layout/chart3"/>
    <dgm:cxn modelId="{F28A9CB7-9B13-4D2C-A746-F4B009E8D6B4}" type="presOf" srcId="{5C068BCF-4D6D-4AA1-AB9E-FE9B47741F6E}" destId="{D573EAB0-3C83-4F4E-84C5-886D9B14122F}" srcOrd="0" destOrd="0" presId="urn:microsoft.com/office/officeart/2005/8/layout/chart3"/>
    <dgm:cxn modelId="{55B0D3B7-5156-40F1-8FCB-F2508B2AE4E7}" type="presOf" srcId="{DCE7E111-2136-4705-867D-D7A1D82D1168}" destId="{7FFEA030-4D74-409D-BE7D-EF396F3226DE}" srcOrd="1" destOrd="0" presId="urn:microsoft.com/office/officeart/2005/8/layout/chart3"/>
    <dgm:cxn modelId="{E08D8FFE-2FEC-454A-8594-85B0AAA4420F}" srcId="{7448CA90-B4B2-4C96-A26C-86430E6A9C55}" destId="{5C068BCF-4D6D-4AA1-AB9E-FE9B47741F6E}" srcOrd="1" destOrd="0" parTransId="{BBB33C33-39BC-4F18-BBB4-3CEB3DFC3274}" sibTransId="{CB018060-30EF-4FBD-ABE7-336305BFDDAE}"/>
    <dgm:cxn modelId="{1EF94E51-909D-4554-BB93-8E32D0C6E836}" type="presParOf" srcId="{F9EFD53A-7F6D-4574-BA9E-509D61A4A170}" destId="{12191C00-A31F-48A6-8E9C-37D38D19E2C7}" srcOrd="0" destOrd="0" presId="urn:microsoft.com/office/officeart/2005/8/layout/chart3"/>
    <dgm:cxn modelId="{877EDCF5-1EEB-4681-8BF6-BCB287CE3069}" type="presParOf" srcId="{F9EFD53A-7F6D-4574-BA9E-509D61A4A170}" destId="{2A411747-3E1A-4CE9-BDD5-E2763731CE45}" srcOrd="1" destOrd="0" presId="urn:microsoft.com/office/officeart/2005/8/layout/chart3"/>
    <dgm:cxn modelId="{BF2EA95E-0B92-45BF-A271-E313B30B63D4}" type="presParOf" srcId="{F9EFD53A-7F6D-4574-BA9E-509D61A4A170}" destId="{D573EAB0-3C83-4F4E-84C5-886D9B14122F}" srcOrd="2" destOrd="0" presId="urn:microsoft.com/office/officeart/2005/8/layout/chart3"/>
    <dgm:cxn modelId="{732B1EAD-FC2B-473A-95B3-7B199E6C45B4}" type="presParOf" srcId="{F9EFD53A-7F6D-4574-BA9E-509D61A4A170}" destId="{994016BA-B1B4-47FD-B8DE-1C5F1F69D492}" srcOrd="3" destOrd="0" presId="urn:microsoft.com/office/officeart/2005/8/layout/chart3"/>
    <dgm:cxn modelId="{27339C8C-C0B1-4B84-B8C4-4F3E28533D68}" type="presParOf" srcId="{F9EFD53A-7F6D-4574-BA9E-509D61A4A170}" destId="{B3CB4E8C-1413-416E-BD3A-BB1708D983C0}" srcOrd="4" destOrd="0" presId="urn:microsoft.com/office/officeart/2005/8/layout/chart3"/>
    <dgm:cxn modelId="{179C8217-93E5-4F61-9E2A-D390B6D3FC52}" type="presParOf" srcId="{F9EFD53A-7F6D-4574-BA9E-509D61A4A170}" destId="{A3039889-3912-4CEF-9B00-27534BE36FC2}" srcOrd="5" destOrd="0" presId="urn:microsoft.com/office/officeart/2005/8/layout/chart3"/>
    <dgm:cxn modelId="{83BD6877-A67D-4D72-BC3E-E49AD0A115BC}" type="presParOf" srcId="{F9EFD53A-7F6D-4574-BA9E-509D61A4A170}" destId="{810F519B-21EC-46C0-BA3C-3EB46ABB7518}" srcOrd="6" destOrd="0" presId="urn:microsoft.com/office/officeart/2005/8/layout/chart3"/>
    <dgm:cxn modelId="{2F2BE47F-09A1-42DE-AC4B-156D7D278A22}" type="presParOf" srcId="{F9EFD53A-7F6D-4574-BA9E-509D61A4A170}" destId="{7FFEA030-4D74-409D-BE7D-EF396F3226DE}" srcOrd="7" destOrd="0" presId="urn:microsoft.com/office/officeart/2005/8/layout/chart3"/>
    <dgm:cxn modelId="{A3B4C8F7-FF61-4BEE-8E18-828E7CFBE9CD}" type="presParOf" srcId="{F9EFD53A-7F6D-4574-BA9E-509D61A4A170}" destId="{845B73E7-7ED5-4B38-A3EE-86CF8A3F4423}" srcOrd="8" destOrd="0" presId="urn:microsoft.com/office/officeart/2005/8/layout/chart3"/>
    <dgm:cxn modelId="{20E0A9FB-2E98-4E42-883A-777886A8EF31}" type="presParOf" srcId="{F9EFD53A-7F6D-4574-BA9E-509D61A4A170}" destId="{54D90928-DB68-49D8-ACF6-9B2125739C82}" srcOrd="9" destOrd="0" presId="urn:microsoft.com/office/officeart/2005/8/layout/chart3"/>
    <dgm:cxn modelId="{5C53AC5B-5332-4018-A11A-80557490A485}" type="presParOf" srcId="{F9EFD53A-7F6D-4574-BA9E-509D61A4A170}" destId="{A6EC8D02-F96C-41F1-BEFE-D8C7D4D3D8A2}" srcOrd="10" destOrd="0" presId="urn:microsoft.com/office/officeart/2005/8/layout/chart3"/>
    <dgm:cxn modelId="{9C4F16FD-E79F-4680-84F9-00C5BD40C095}" type="presParOf" srcId="{F9EFD53A-7F6D-4574-BA9E-509D61A4A170}" destId="{14E3B146-9C3F-4B46-8808-6929DD90D349}"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8CA90-B4B2-4C96-A26C-86430E6A9C55}" type="doc">
      <dgm:prSet loTypeId="urn:microsoft.com/office/officeart/2005/8/layout/chart3" loCatId="cycle" qsTypeId="urn:microsoft.com/office/officeart/2005/8/quickstyle/simple5" qsCatId="simple" csTypeId="urn:microsoft.com/office/officeart/2005/8/colors/accent3_4" csCatId="accent3" phldr="1"/>
      <dgm:spPr/>
    </dgm:pt>
    <dgm:pt modelId="{83DCBC70-BF07-4CAE-939F-2DE7BFCAEAE0}">
      <dgm:prSet phldrT="[Texte]" custT="1"/>
      <dgm:spPr>
        <a:xfrm>
          <a:off x="1469802" y="140057"/>
          <a:ext cx="2016252" cy="2016252"/>
        </a:xfr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2400" b="1" dirty="0">
              <a:solidFill>
                <a:sysClr val="window" lastClr="FFFFFF"/>
              </a:solidFill>
              <a:latin typeface="Calibri"/>
              <a:ea typeface="+mn-ea"/>
              <a:cs typeface="+mn-cs"/>
            </a:rPr>
            <a:t>Eau </a:t>
          </a:r>
        </a:p>
      </dgm:t>
    </dgm:pt>
    <dgm:pt modelId="{CE2CB36F-39A0-4D20-876E-3E8C01FECB2D}" type="parTrans" cxnId="{21AE3533-64C0-4C24-8024-9F6A19477221}">
      <dgm:prSet/>
      <dgm:spPr/>
      <dgm:t>
        <a:bodyPr/>
        <a:lstStyle/>
        <a:p>
          <a:endParaRPr lang="fr-FR"/>
        </a:p>
      </dgm:t>
    </dgm:pt>
    <dgm:pt modelId="{15CC66F6-B85F-4EB5-A4DC-4B71A03322AA}" type="sibTrans" cxnId="{21AE3533-64C0-4C24-8024-9F6A19477221}">
      <dgm:prSet/>
      <dgm:spPr/>
      <dgm:t>
        <a:bodyPr/>
        <a:lstStyle/>
        <a:p>
          <a:endParaRPr lang="fr-FR"/>
        </a:p>
      </dgm:t>
    </dgm:pt>
    <dgm:pt modelId="{A68A7587-CF79-464E-9ED0-3F24132F2584}">
      <dgm:prSet phldrT="[Texte]"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600" b="1" dirty="0">
              <a:solidFill>
                <a:sysClr val="window" lastClr="FFFFFF"/>
              </a:solidFill>
              <a:latin typeface="Calibri"/>
              <a:ea typeface="+mn-ea"/>
              <a:cs typeface="+mn-cs"/>
            </a:rPr>
            <a:t>Agriculture</a:t>
          </a:r>
          <a:endParaRPr lang="fr-FR" sz="800" b="1" dirty="0">
            <a:solidFill>
              <a:sysClr val="window" lastClr="FFFFFF"/>
            </a:solidFill>
            <a:latin typeface="Calibri"/>
            <a:ea typeface="+mn-ea"/>
            <a:cs typeface="+mn-cs"/>
          </a:endParaRPr>
        </a:p>
      </dgm:t>
    </dgm:pt>
    <dgm:pt modelId="{6E025CE3-A26B-4AB2-ABB4-786904893388}" type="parTrans" cxnId="{BA93726B-F531-434B-BFF5-BBD62A672E36}">
      <dgm:prSet/>
      <dgm:spPr/>
      <dgm:t>
        <a:bodyPr/>
        <a:lstStyle/>
        <a:p>
          <a:endParaRPr lang="fr-FR"/>
        </a:p>
      </dgm:t>
    </dgm:pt>
    <dgm:pt modelId="{A19C120C-8239-4350-B4FD-87B0BEADAC38}" type="sibTrans" cxnId="{BA93726B-F531-434B-BFF5-BBD62A672E36}">
      <dgm:prSet/>
      <dgm:spPr/>
      <dgm:t>
        <a:bodyPr/>
        <a:lstStyle/>
        <a:p>
          <a:endParaRPr lang="fr-FR"/>
        </a:p>
      </dgm:t>
    </dgm:pt>
    <dgm:pt modelId="{5C068BCF-4D6D-4AA1-AB9E-FE9B47741F6E}">
      <dgm:prSet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chemeClr val="bg1"/>
              </a:solidFill>
              <a:latin typeface="Calibri"/>
              <a:ea typeface="+mn-ea"/>
              <a:cs typeface="+mn-cs"/>
            </a:rPr>
            <a:t>Forestier</a:t>
          </a:r>
          <a:endParaRPr lang="fr-FR" sz="1800" b="1" dirty="0">
            <a:solidFill>
              <a:sysClr val="window" lastClr="FFFFFF"/>
            </a:solidFill>
            <a:latin typeface="Calibri"/>
            <a:ea typeface="+mn-ea"/>
            <a:cs typeface="+mn-cs"/>
          </a:endParaRPr>
        </a:p>
      </dgm:t>
    </dgm:pt>
    <dgm:pt modelId="{BBB33C33-39BC-4F18-BBB4-3CEB3DFC3274}" type="parTrans" cxnId="{E08D8FFE-2FEC-454A-8594-85B0AAA4420F}">
      <dgm:prSet/>
      <dgm:spPr/>
      <dgm:t>
        <a:bodyPr/>
        <a:lstStyle/>
        <a:p>
          <a:endParaRPr lang="fr-FR"/>
        </a:p>
      </dgm:t>
    </dgm:pt>
    <dgm:pt modelId="{CB018060-30EF-4FBD-ABE7-336305BFDDAE}" type="sibTrans" cxnId="{E08D8FFE-2FEC-454A-8594-85B0AAA4420F}">
      <dgm:prSet/>
      <dgm:spPr/>
      <dgm:t>
        <a:bodyPr/>
        <a:lstStyle/>
        <a:p>
          <a:endParaRPr lang="fr-FR"/>
        </a:p>
      </dgm:t>
    </dgm:pt>
    <dgm:pt modelId="{DCE7E111-2136-4705-867D-D7A1D82D1168}">
      <dgm:prSet custT="1"/>
      <dgm:spPr>
        <a:xfrm>
          <a:off x="1409795" y="243990"/>
          <a:ext cx="2016252" cy="2016252"/>
        </a:xfr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Santé</a:t>
          </a:r>
        </a:p>
      </dgm:t>
    </dgm:pt>
    <dgm:pt modelId="{56778B5D-571B-4ABA-8362-A1757ECAC079}" type="parTrans" cxnId="{923D1FA0-1BBE-474E-89C1-31B3ECB65E79}">
      <dgm:prSet/>
      <dgm:spPr/>
      <dgm:t>
        <a:bodyPr/>
        <a:lstStyle/>
        <a:p>
          <a:endParaRPr lang="fr-FR"/>
        </a:p>
      </dgm:t>
    </dgm:pt>
    <dgm:pt modelId="{E5EB201D-AFE0-472C-8A8A-89C227FE6AAB}" type="sibTrans" cxnId="{923D1FA0-1BBE-474E-89C1-31B3ECB65E79}">
      <dgm:prSet/>
      <dgm:spPr/>
      <dgm:t>
        <a:bodyPr/>
        <a:lstStyle/>
        <a:p>
          <a:endParaRPr lang="fr-FR"/>
        </a:p>
      </dgm:t>
    </dgm:pt>
    <dgm:pt modelId="{9466FA83-232E-4B6A-8BD6-D06036DA34B6}">
      <dgm:prSet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Pêche</a:t>
          </a:r>
        </a:p>
      </dgm:t>
    </dgm:pt>
    <dgm:pt modelId="{B2781AD5-0E96-4163-A641-8860EF676A60}" type="parTrans" cxnId="{64258E5B-A98B-49CD-A90B-9262AD98C321}">
      <dgm:prSet/>
      <dgm:spPr/>
      <dgm:t>
        <a:bodyPr/>
        <a:lstStyle/>
        <a:p>
          <a:endParaRPr lang="fr-FR"/>
        </a:p>
      </dgm:t>
    </dgm:pt>
    <dgm:pt modelId="{F91A2FB0-79B7-444F-A2B6-37A14EAA7A28}" type="sibTrans" cxnId="{64258E5B-A98B-49CD-A90B-9262AD98C321}">
      <dgm:prSet/>
      <dgm:spPr/>
      <dgm:t>
        <a:bodyPr/>
        <a:lstStyle/>
        <a:p>
          <a:endParaRPr lang="fr-FR"/>
        </a:p>
      </dgm:t>
    </dgm:pt>
    <dgm:pt modelId="{FE59B4F9-4576-4C8C-81E7-23C71284B6A4}">
      <dgm:prSet phldrT="[Texte]"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Energie</a:t>
          </a:r>
        </a:p>
      </dgm:t>
    </dgm:pt>
    <dgm:pt modelId="{BA8580AA-53FA-45DD-A4FB-EA19390F7A0F}" type="sibTrans" cxnId="{20A98705-7DD8-4B79-8F1B-E0406047BFB5}">
      <dgm:prSet/>
      <dgm:spPr/>
      <dgm:t>
        <a:bodyPr/>
        <a:lstStyle/>
        <a:p>
          <a:endParaRPr lang="fr-FR"/>
        </a:p>
      </dgm:t>
    </dgm:pt>
    <dgm:pt modelId="{348548D6-EFCC-4C03-AB2D-59C3BF97E4F4}" type="parTrans" cxnId="{20A98705-7DD8-4B79-8F1B-E0406047BFB5}">
      <dgm:prSet/>
      <dgm:spPr/>
      <dgm:t>
        <a:bodyPr/>
        <a:lstStyle/>
        <a:p>
          <a:endParaRPr lang="fr-FR"/>
        </a:p>
      </dgm:t>
    </dgm:pt>
    <dgm:pt modelId="{F9EFD53A-7F6D-4574-BA9E-509D61A4A170}" type="pres">
      <dgm:prSet presAssocID="{7448CA90-B4B2-4C96-A26C-86430E6A9C55}" presName="compositeShape" presStyleCnt="0">
        <dgm:presLayoutVars>
          <dgm:chMax val="7"/>
          <dgm:dir/>
          <dgm:resizeHandles val="exact"/>
        </dgm:presLayoutVars>
      </dgm:prSet>
      <dgm:spPr/>
    </dgm:pt>
    <dgm:pt modelId="{12191C00-A31F-48A6-8E9C-37D38D19E2C7}" type="pres">
      <dgm:prSet presAssocID="{7448CA90-B4B2-4C96-A26C-86430E6A9C55}" presName="wedge1" presStyleLbl="node1" presStyleIdx="0" presStyleCnt="6"/>
      <dgm:spPr>
        <a:prstGeom prst="pie">
          <a:avLst>
            <a:gd name="adj1" fmla="val 16200000"/>
            <a:gd name="adj2" fmla="val 19800000"/>
          </a:avLst>
        </a:prstGeom>
      </dgm:spPr>
    </dgm:pt>
    <dgm:pt modelId="{2A411747-3E1A-4CE9-BDD5-E2763731CE45}" type="pres">
      <dgm:prSet presAssocID="{7448CA90-B4B2-4C96-A26C-86430E6A9C55}" presName="wedge1Tx" presStyleLbl="node1" presStyleIdx="0" presStyleCnt="6">
        <dgm:presLayoutVars>
          <dgm:chMax val="0"/>
          <dgm:chPref val="0"/>
          <dgm:bulletEnabled val="1"/>
        </dgm:presLayoutVars>
      </dgm:prSet>
      <dgm:spPr/>
    </dgm:pt>
    <dgm:pt modelId="{D573EAB0-3C83-4F4E-84C5-886D9B14122F}" type="pres">
      <dgm:prSet presAssocID="{7448CA90-B4B2-4C96-A26C-86430E6A9C55}" presName="wedge2" presStyleLbl="node1" presStyleIdx="1" presStyleCnt="6"/>
      <dgm:spPr>
        <a:prstGeom prst="pie">
          <a:avLst>
            <a:gd name="adj1" fmla="val 19800000"/>
            <a:gd name="adj2" fmla="val 1800000"/>
          </a:avLst>
        </a:prstGeom>
      </dgm:spPr>
    </dgm:pt>
    <dgm:pt modelId="{994016BA-B1B4-47FD-B8DE-1C5F1F69D492}" type="pres">
      <dgm:prSet presAssocID="{7448CA90-B4B2-4C96-A26C-86430E6A9C55}" presName="wedge2Tx" presStyleLbl="node1" presStyleIdx="1" presStyleCnt="6">
        <dgm:presLayoutVars>
          <dgm:chMax val="0"/>
          <dgm:chPref val="0"/>
          <dgm:bulletEnabled val="1"/>
        </dgm:presLayoutVars>
      </dgm:prSet>
      <dgm:spPr/>
    </dgm:pt>
    <dgm:pt modelId="{B3CB4E8C-1413-416E-BD3A-BB1708D983C0}" type="pres">
      <dgm:prSet presAssocID="{7448CA90-B4B2-4C96-A26C-86430E6A9C55}" presName="wedge3" presStyleLbl="node1" presStyleIdx="2" presStyleCnt="6"/>
      <dgm:spPr>
        <a:prstGeom prst="pie">
          <a:avLst>
            <a:gd name="adj1" fmla="val 1800000"/>
            <a:gd name="adj2" fmla="val 5400000"/>
          </a:avLst>
        </a:prstGeom>
      </dgm:spPr>
    </dgm:pt>
    <dgm:pt modelId="{A3039889-3912-4CEF-9B00-27534BE36FC2}" type="pres">
      <dgm:prSet presAssocID="{7448CA90-B4B2-4C96-A26C-86430E6A9C55}" presName="wedge3Tx" presStyleLbl="node1" presStyleIdx="2" presStyleCnt="6">
        <dgm:presLayoutVars>
          <dgm:chMax val="0"/>
          <dgm:chPref val="0"/>
          <dgm:bulletEnabled val="1"/>
        </dgm:presLayoutVars>
      </dgm:prSet>
      <dgm:spPr/>
    </dgm:pt>
    <dgm:pt modelId="{810F519B-21EC-46C0-BA3C-3EB46ABB7518}" type="pres">
      <dgm:prSet presAssocID="{7448CA90-B4B2-4C96-A26C-86430E6A9C55}" presName="wedge4" presStyleLbl="node1" presStyleIdx="3" presStyleCnt="6"/>
      <dgm:spPr>
        <a:prstGeom prst="pie">
          <a:avLst>
            <a:gd name="adj1" fmla="val 5400000"/>
            <a:gd name="adj2" fmla="val 9000000"/>
          </a:avLst>
        </a:prstGeom>
      </dgm:spPr>
    </dgm:pt>
    <dgm:pt modelId="{7FFEA030-4D74-409D-BE7D-EF396F3226DE}" type="pres">
      <dgm:prSet presAssocID="{7448CA90-B4B2-4C96-A26C-86430E6A9C55}" presName="wedge4Tx" presStyleLbl="node1" presStyleIdx="3" presStyleCnt="6">
        <dgm:presLayoutVars>
          <dgm:chMax val="0"/>
          <dgm:chPref val="0"/>
          <dgm:bulletEnabled val="1"/>
        </dgm:presLayoutVars>
      </dgm:prSet>
      <dgm:spPr/>
    </dgm:pt>
    <dgm:pt modelId="{845B73E7-7ED5-4B38-A3EE-86CF8A3F4423}" type="pres">
      <dgm:prSet presAssocID="{7448CA90-B4B2-4C96-A26C-86430E6A9C55}" presName="wedge5" presStyleLbl="node1" presStyleIdx="4" presStyleCnt="6"/>
      <dgm:spPr>
        <a:prstGeom prst="pie">
          <a:avLst>
            <a:gd name="adj1" fmla="val 9000000"/>
            <a:gd name="adj2" fmla="val 12600000"/>
          </a:avLst>
        </a:prstGeom>
      </dgm:spPr>
    </dgm:pt>
    <dgm:pt modelId="{54D90928-DB68-49D8-ACF6-9B2125739C82}" type="pres">
      <dgm:prSet presAssocID="{7448CA90-B4B2-4C96-A26C-86430E6A9C55}" presName="wedge5Tx" presStyleLbl="node1" presStyleIdx="4" presStyleCnt="6">
        <dgm:presLayoutVars>
          <dgm:chMax val="0"/>
          <dgm:chPref val="0"/>
          <dgm:bulletEnabled val="1"/>
        </dgm:presLayoutVars>
      </dgm:prSet>
      <dgm:spPr/>
    </dgm:pt>
    <dgm:pt modelId="{A6EC8D02-F96C-41F1-BEFE-D8C7D4D3D8A2}" type="pres">
      <dgm:prSet presAssocID="{7448CA90-B4B2-4C96-A26C-86430E6A9C55}" presName="wedge6" presStyleLbl="node1" presStyleIdx="5" presStyleCnt="6"/>
      <dgm:spPr>
        <a:prstGeom prst="pie">
          <a:avLst>
            <a:gd name="adj1" fmla="val 12600000"/>
            <a:gd name="adj2" fmla="val 16200000"/>
          </a:avLst>
        </a:prstGeom>
      </dgm:spPr>
    </dgm:pt>
    <dgm:pt modelId="{14E3B146-9C3F-4B46-8808-6929DD90D349}" type="pres">
      <dgm:prSet presAssocID="{7448CA90-B4B2-4C96-A26C-86430E6A9C55}" presName="wedge6Tx" presStyleLbl="node1" presStyleIdx="5" presStyleCnt="6">
        <dgm:presLayoutVars>
          <dgm:chMax val="0"/>
          <dgm:chPref val="0"/>
          <dgm:bulletEnabled val="1"/>
        </dgm:presLayoutVars>
      </dgm:prSet>
      <dgm:spPr/>
    </dgm:pt>
  </dgm:ptLst>
  <dgm:cxnLst>
    <dgm:cxn modelId="{28011404-DD57-4E22-AAF2-D5AAD74675EC}" type="presOf" srcId="{83DCBC70-BF07-4CAE-939F-2DE7BFCAEAE0}" destId="{12191C00-A31F-48A6-8E9C-37D38D19E2C7}" srcOrd="0" destOrd="0" presId="urn:microsoft.com/office/officeart/2005/8/layout/chart3"/>
    <dgm:cxn modelId="{20A98705-7DD8-4B79-8F1B-E0406047BFB5}" srcId="{7448CA90-B4B2-4C96-A26C-86430E6A9C55}" destId="{FE59B4F9-4576-4C8C-81E7-23C71284B6A4}" srcOrd="4" destOrd="0" parTransId="{348548D6-EFCC-4C03-AB2D-59C3BF97E4F4}" sibTransId="{BA8580AA-53FA-45DD-A4FB-EA19390F7A0F}"/>
    <dgm:cxn modelId="{EE42FB1F-8F93-4830-B3A2-12276485710C}" type="presOf" srcId="{FE59B4F9-4576-4C8C-81E7-23C71284B6A4}" destId="{54D90928-DB68-49D8-ACF6-9B2125739C82}" srcOrd="1" destOrd="0" presId="urn:microsoft.com/office/officeart/2005/8/layout/chart3"/>
    <dgm:cxn modelId="{21AE3533-64C0-4C24-8024-9F6A19477221}" srcId="{7448CA90-B4B2-4C96-A26C-86430E6A9C55}" destId="{83DCBC70-BF07-4CAE-939F-2DE7BFCAEAE0}" srcOrd="0" destOrd="0" parTransId="{CE2CB36F-39A0-4D20-876E-3E8C01FECB2D}" sibTransId="{15CC66F6-B85F-4EB5-A4DC-4B71A03322AA}"/>
    <dgm:cxn modelId="{3D3B353A-8C47-4F24-89FC-D280D5981F22}" type="presOf" srcId="{FE59B4F9-4576-4C8C-81E7-23C71284B6A4}" destId="{845B73E7-7ED5-4B38-A3EE-86CF8A3F4423}" srcOrd="0" destOrd="0" presId="urn:microsoft.com/office/officeart/2005/8/layout/chart3"/>
    <dgm:cxn modelId="{E4E3DE3F-951F-45C9-AB07-0C04AC0557D3}" type="presOf" srcId="{83DCBC70-BF07-4CAE-939F-2DE7BFCAEAE0}" destId="{2A411747-3E1A-4CE9-BDD5-E2763731CE45}" srcOrd="1" destOrd="0" presId="urn:microsoft.com/office/officeart/2005/8/layout/chart3"/>
    <dgm:cxn modelId="{E8616D5B-41B0-4332-8F1C-69A5023A2C7F}" type="presOf" srcId="{DCE7E111-2136-4705-867D-D7A1D82D1168}" destId="{7FFEA030-4D74-409D-BE7D-EF396F3226DE}" srcOrd="1" destOrd="0" presId="urn:microsoft.com/office/officeart/2005/8/layout/chart3"/>
    <dgm:cxn modelId="{64258E5B-A98B-49CD-A90B-9262AD98C321}" srcId="{7448CA90-B4B2-4C96-A26C-86430E6A9C55}" destId="{9466FA83-232E-4B6A-8BD6-D06036DA34B6}" srcOrd="2" destOrd="0" parTransId="{B2781AD5-0E96-4163-A641-8860EF676A60}" sibTransId="{F91A2FB0-79B7-444F-A2B6-37A14EAA7A28}"/>
    <dgm:cxn modelId="{FF34345F-3D07-4222-B449-BBC10021B30C}" type="presOf" srcId="{A68A7587-CF79-464E-9ED0-3F24132F2584}" destId="{A6EC8D02-F96C-41F1-BEFE-D8C7D4D3D8A2}" srcOrd="0" destOrd="0" presId="urn:microsoft.com/office/officeart/2005/8/layout/chart3"/>
    <dgm:cxn modelId="{C7FEFB5F-C372-4DB0-888A-7FE2DC2E73CB}" type="presOf" srcId="{9466FA83-232E-4B6A-8BD6-D06036DA34B6}" destId="{B3CB4E8C-1413-416E-BD3A-BB1708D983C0}" srcOrd="0" destOrd="0" presId="urn:microsoft.com/office/officeart/2005/8/layout/chart3"/>
    <dgm:cxn modelId="{BA93726B-F531-434B-BFF5-BBD62A672E36}" srcId="{7448CA90-B4B2-4C96-A26C-86430E6A9C55}" destId="{A68A7587-CF79-464E-9ED0-3F24132F2584}" srcOrd="5" destOrd="0" parTransId="{6E025CE3-A26B-4AB2-ABB4-786904893388}" sibTransId="{A19C120C-8239-4350-B4FD-87B0BEADAC38}"/>
    <dgm:cxn modelId="{C5C87D9A-3B6D-45DC-B56B-2C03337B3265}" type="presOf" srcId="{5C068BCF-4D6D-4AA1-AB9E-FE9B47741F6E}" destId="{994016BA-B1B4-47FD-B8DE-1C5F1F69D492}" srcOrd="1" destOrd="0" presId="urn:microsoft.com/office/officeart/2005/8/layout/chart3"/>
    <dgm:cxn modelId="{3C3A139D-9BFA-4754-9F0A-5FF76EAA60B7}" type="presOf" srcId="{A68A7587-CF79-464E-9ED0-3F24132F2584}" destId="{14E3B146-9C3F-4B46-8808-6929DD90D349}" srcOrd="1" destOrd="0" presId="urn:microsoft.com/office/officeart/2005/8/layout/chart3"/>
    <dgm:cxn modelId="{923D1FA0-1BBE-474E-89C1-31B3ECB65E79}" srcId="{7448CA90-B4B2-4C96-A26C-86430E6A9C55}" destId="{DCE7E111-2136-4705-867D-D7A1D82D1168}" srcOrd="3" destOrd="0" parTransId="{56778B5D-571B-4ABA-8362-A1757ECAC079}" sibTransId="{E5EB201D-AFE0-472C-8A8A-89C227FE6AAB}"/>
    <dgm:cxn modelId="{01C10DAD-908E-47DF-8EF5-644ABEB6DC9C}" type="presOf" srcId="{9466FA83-232E-4B6A-8BD6-D06036DA34B6}" destId="{A3039889-3912-4CEF-9B00-27534BE36FC2}" srcOrd="1" destOrd="0" presId="urn:microsoft.com/office/officeart/2005/8/layout/chart3"/>
    <dgm:cxn modelId="{04E0DDB0-6D58-4AA5-8DAC-E870B31A8E0E}" type="presOf" srcId="{DCE7E111-2136-4705-867D-D7A1D82D1168}" destId="{810F519B-21EC-46C0-BA3C-3EB46ABB7518}" srcOrd="0" destOrd="0" presId="urn:microsoft.com/office/officeart/2005/8/layout/chart3"/>
    <dgm:cxn modelId="{D708EBB5-7CFD-483F-8EE5-6C0089B592EC}" type="presOf" srcId="{5C068BCF-4D6D-4AA1-AB9E-FE9B47741F6E}" destId="{D573EAB0-3C83-4F4E-84C5-886D9B14122F}" srcOrd="0" destOrd="0" presId="urn:microsoft.com/office/officeart/2005/8/layout/chart3"/>
    <dgm:cxn modelId="{96E0F2FA-C425-46BE-B9CA-B481A0A56492}" type="presOf" srcId="{7448CA90-B4B2-4C96-A26C-86430E6A9C55}" destId="{F9EFD53A-7F6D-4574-BA9E-509D61A4A170}" srcOrd="0" destOrd="0" presId="urn:microsoft.com/office/officeart/2005/8/layout/chart3"/>
    <dgm:cxn modelId="{E08D8FFE-2FEC-454A-8594-85B0AAA4420F}" srcId="{7448CA90-B4B2-4C96-A26C-86430E6A9C55}" destId="{5C068BCF-4D6D-4AA1-AB9E-FE9B47741F6E}" srcOrd="1" destOrd="0" parTransId="{BBB33C33-39BC-4F18-BBB4-3CEB3DFC3274}" sibTransId="{CB018060-30EF-4FBD-ABE7-336305BFDDAE}"/>
    <dgm:cxn modelId="{70549F4D-8E1F-4A88-8146-DB306A178265}" type="presParOf" srcId="{F9EFD53A-7F6D-4574-BA9E-509D61A4A170}" destId="{12191C00-A31F-48A6-8E9C-37D38D19E2C7}" srcOrd="0" destOrd="0" presId="urn:microsoft.com/office/officeart/2005/8/layout/chart3"/>
    <dgm:cxn modelId="{279E9D27-D229-40AB-BFFA-8C38622B10D1}" type="presParOf" srcId="{F9EFD53A-7F6D-4574-BA9E-509D61A4A170}" destId="{2A411747-3E1A-4CE9-BDD5-E2763731CE45}" srcOrd="1" destOrd="0" presId="urn:microsoft.com/office/officeart/2005/8/layout/chart3"/>
    <dgm:cxn modelId="{8EBF6968-4B0A-42AC-8721-2F27DA60A324}" type="presParOf" srcId="{F9EFD53A-7F6D-4574-BA9E-509D61A4A170}" destId="{D573EAB0-3C83-4F4E-84C5-886D9B14122F}" srcOrd="2" destOrd="0" presId="urn:microsoft.com/office/officeart/2005/8/layout/chart3"/>
    <dgm:cxn modelId="{D2EC87F2-7AEB-4F8F-98FB-9CD6A8FC646A}" type="presParOf" srcId="{F9EFD53A-7F6D-4574-BA9E-509D61A4A170}" destId="{994016BA-B1B4-47FD-B8DE-1C5F1F69D492}" srcOrd="3" destOrd="0" presId="urn:microsoft.com/office/officeart/2005/8/layout/chart3"/>
    <dgm:cxn modelId="{D4B1FC0D-C23A-48AD-AE34-26C9753E849E}" type="presParOf" srcId="{F9EFD53A-7F6D-4574-BA9E-509D61A4A170}" destId="{B3CB4E8C-1413-416E-BD3A-BB1708D983C0}" srcOrd="4" destOrd="0" presId="urn:microsoft.com/office/officeart/2005/8/layout/chart3"/>
    <dgm:cxn modelId="{1DD6E6D5-9E5E-488B-8C64-FCA7DF304FEA}" type="presParOf" srcId="{F9EFD53A-7F6D-4574-BA9E-509D61A4A170}" destId="{A3039889-3912-4CEF-9B00-27534BE36FC2}" srcOrd="5" destOrd="0" presId="urn:microsoft.com/office/officeart/2005/8/layout/chart3"/>
    <dgm:cxn modelId="{6A137448-7C04-4FAF-A4FF-BDD79638817E}" type="presParOf" srcId="{F9EFD53A-7F6D-4574-BA9E-509D61A4A170}" destId="{810F519B-21EC-46C0-BA3C-3EB46ABB7518}" srcOrd="6" destOrd="0" presId="urn:microsoft.com/office/officeart/2005/8/layout/chart3"/>
    <dgm:cxn modelId="{AFBA3A57-6D21-443A-A36A-276877B3E79F}" type="presParOf" srcId="{F9EFD53A-7F6D-4574-BA9E-509D61A4A170}" destId="{7FFEA030-4D74-409D-BE7D-EF396F3226DE}" srcOrd="7" destOrd="0" presId="urn:microsoft.com/office/officeart/2005/8/layout/chart3"/>
    <dgm:cxn modelId="{B8F6EB3A-3845-4E41-B372-ACA3189AD10F}" type="presParOf" srcId="{F9EFD53A-7F6D-4574-BA9E-509D61A4A170}" destId="{845B73E7-7ED5-4B38-A3EE-86CF8A3F4423}" srcOrd="8" destOrd="0" presId="urn:microsoft.com/office/officeart/2005/8/layout/chart3"/>
    <dgm:cxn modelId="{215652CC-F4A8-414F-91D0-76D0B92324D4}" type="presParOf" srcId="{F9EFD53A-7F6D-4574-BA9E-509D61A4A170}" destId="{54D90928-DB68-49D8-ACF6-9B2125739C82}" srcOrd="9" destOrd="0" presId="urn:microsoft.com/office/officeart/2005/8/layout/chart3"/>
    <dgm:cxn modelId="{DA110430-D3A1-4DA6-A526-7C1E9D221302}" type="presParOf" srcId="{F9EFD53A-7F6D-4574-BA9E-509D61A4A170}" destId="{A6EC8D02-F96C-41F1-BEFE-D8C7D4D3D8A2}" srcOrd="10" destOrd="0" presId="urn:microsoft.com/office/officeart/2005/8/layout/chart3"/>
    <dgm:cxn modelId="{03E042EA-90EA-4246-98CB-13231810824A}" type="presParOf" srcId="{F9EFD53A-7F6D-4574-BA9E-509D61A4A170}" destId="{14E3B146-9C3F-4B46-8808-6929DD90D349}"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8CA90-B4B2-4C96-A26C-86430E6A9C55}" type="doc">
      <dgm:prSet loTypeId="urn:microsoft.com/office/officeart/2005/8/layout/chart3" loCatId="cycle" qsTypeId="urn:microsoft.com/office/officeart/2005/8/quickstyle/simple5" qsCatId="simple" csTypeId="urn:microsoft.com/office/officeart/2005/8/colors/accent3_4" csCatId="accent3" phldr="1"/>
      <dgm:spPr/>
    </dgm:pt>
    <dgm:pt modelId="{83DCBC70-BF07-4CAE-939F-2DE7BFCAEAE0}">
      <dgm:prSet phldrT="[Texte]" custT="1"/>
      <dgm:spPr>
        <a:xfrm>
          <a:off x="1469802" y="140057"/>
          <a:ext cx="2016252" cy="2016252"/>
        </a:xfr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2400" b="1" dirty="0">
              <a:solidFill>
                <a:sysClr val="window" lastClr="FFFFFF"/>
              </a:solidFill>
              <a:latin typeface="Calibri"/>
              <a:ea typeface="+mn-ea"/>
              <a:cs typeface="+mn-cs"/>
            </a:rPr>
            <a:t>Energie </a:t>
          </a:r>
          <a:endParaRPr lang="fr-FR" sz="1400" b="1" dirty="0">
            <a:solidFill>
              <a:sysClr val="window" lastClr="FFFFFF"/>
            </a:solidFill>
            <a:latin typeface="Calibri"/>
            <a:ea typeface="+mn-ea"/>
            <a:cs typeface="+mn-cs"/>
          </a:endParaRPr>
        </a:p>
      </dgm:t>
    </dgm:pt>
    <dgm:pt modelId="{CE2CB36F-39A0-4D20-876E-3E8C01FECB2D}" type="parTrans" cxnId="{21AE3533-64C0-4C24-8024-9F6A19477221}">
      <dgm:prSet/>
      <dgm:spPr/>
      <dgm:t>
        <a:bodyPr/>
        <a:lstStyle/>
        <a:p>
          <a:endParaRPr lang="fr-FR"/>
        </a:p>
      </dgm:t>
    </dgm:pt>
    <dgm:pt modelId="{15CC66F6-B85F-4EB5-A4DC-4B71A03322AA}" type="sibTrans" cxnId="{21AE3533-64C0-4C24-8024-9F6A19477221}">
      <dgm:prSet/>
      <dgm:spPr/>
      <dgm:t>
        <a:bodyPr/>
        <a:lstStyle/>
        <a:p>
          <a:endParaRPr lang="fr-FR"/>
        </a:p>
      </dgm:t>
    </dgm:pt>
    <dgm:pt modelId="{A68A7587-CF79-464E-9ED0-3F24132F2584}">
      <dgm:prSet phldrT="[Texte]"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Eau </a:t>
          </a:r>
          <a:endParaRPr lang="fr-FR" sz="900" b="1" dirty="0">
            <a:solidFill>
              <a:sysClr val="window" lastClr="FFFFFF"/>
            </a:solidFill>
            <a:latin typeface="Calibri"/>
            <a:ea typeface="+mn-ea"/>
            <a:cs typeface="+mn-cs"/>
          </a:endParaRPr>
        </a:p>
      </dgm:t>
    </dgm:pt>
    <dgm:pt modelId="{6E025CE3-A26B-4AB2-ABB4-786904893388}" type="parTrans" cxnId="{BA93726B-F531-434B-BFF5-BBD62A672E36}">
      <dgm:prSet/>
      <dgm:spPr/>
      <dgm:t>
        <a:bodyPr/>
        <a:lstStyle/>
        <a:p>
          <a:endParaRPr lang="fr-FR"/>
        </a:p>
      </dgm:t>
    </dgm:pt>
    <dgm:pt modelId="{A19C120C-8239-4350-B4FD-87B0BEADAC38}" type="sibTrans" cxnId="{BA93726B-F531-434B-BFF5-BBD62A672E36}">
      <dgm:prSet/>
      <dgm:spPr/>
      <dgm:t>
        <a:bodyPr/>
        <a:lstStyle/>
        <a:p>
          <a:endParaRPr lang="fr-FR"/>
        </a:p>
      </dgm:t>
    </dgm:pt>
    <dgm:pt modelId="{5C068BCF-4D6D-4AA1-AB9E-FE9B47741F6E}">
      <dgm:prSet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600" b="1" dirty="0">
              <a:solidFill>
                <a:sysClr val="window" lastClr="FFFFFF"/>
              </a:solidFill>
              <a:latin typeface="Calibri"/>
              <a:ea typeface="+mn-ea"/>
              <a:cs typeface="+mn-cs"/>
            </a:rPr>
            <a:t>Sylviculture</a:t>
          </a:r>
        </a:p>
      </dgm:t>
    </dgm:pt>
    <dgm:pt modelId="{BBB33C33-39BC-4F18-BBB4-3CEB3DFC3274}" type="parTrans" cxnId="{E08D8FFE-2FEC-454A-8594-85B0AAA4420F}">
      <dgm:prSet/>
      <dgm:spPr/>
      <dgm:t>
        <a:bodyPr/>
        <a:lstStyle/>
        <a:p>
          <a:endParaRPr lang="fr-FR"/>
        </a:p>
      </dgm:t>
    </dgm:pt>
    <dgm:pt modelId="{CB018060-30EF-4FBD-ABE7-336305BFDDAE}" type="sibTrans" cxnId="{E08D8FFE-2FEC-454A-8594-85B0AAA4420F}">
      <dgm:prSet/>
      <dgm:spPr/>
      <dgm:t>
        <a:bodyPr/>
        <a:lstStyle/>
        <a:p>
          <a:endParaRPr lang="fr-FR"/>
        </a:p>
      </dgm:t>
    </dgm:pt>
    <dgm:pt modelId="{DCE7E111-2136-4705-867D-D7A1D82D1168}">
      <dgm:prSet custT="1"/>
      <dgm:spPr>
        <a:xfrm>
          <a:off x="1409795" y="243990"/>
          <a:ext cx="2016252" cy="2016252"/>
        </a:xfr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Santé</a:t>
          </a:r>
        </a:p>
      </dgm:t>
    </dgm:pt>
    <dgm:pt modelId="{56778B5D-571B-4ABA-8362-A1757ECAC079}" type="parTrans" cxnId="{923D1FA0-1BBE-474E-89C1-31B3ECB65E79}">
      <dgm:prSet/>
      <dgm:spPr/>
      <dgm:t>
        <a:bodyPr/>
        <a:lstStyle/>
        <a:p>
          <a:endParaRPr lang="fr-FR"/>
        </a:p>
      </dgm:t>
    </dgm:pt>
    <dgm:pt modelId="{E5EB201D-AFE0-472C-8A8A-89C227FE6AAB}" type="sibTrans" cxnId="{923D1FA0-1BBE-474E-89C1-31B3ECB65E79}">
      <dgm:prSet/>
      <dgm:spPr/>
      <dgm:t>
        <a:bodyPr/>
        <a:lstStyle/>
        <a:p>
          <a:endParaRPr lang="fr-FR"/>
        </a:p>
      </dgm:t>
    </dgm:pt>
    <dgm:pt modelId="{9466FA83-232E-4B6A-8BD6-D06036DA34B6}">
      <dgm:prSet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Pêche</a:t>
          </a:r>
        </a:p>
      </dgm:t>
    </dgm:pt>
    <dgm:pt modelId="{B2781AD5-0E96-4163-A641-8860EF676A60}" type="parTrans" cxnId="{64258E5B-A98B-49CD-A90B-9262AD98C321}">
      <dgm:prSet/>
      <dgm:spPr/>
      <dgm:t>
        <a:bodyPr/>
        <a:lstStyle/>
        <a:p>
          <a:endParaRPr lang="fr-FR"/>
        </a:p>
      </dgm:t>
    </dgm:pt>
    <dgm:pt modelId="{F91A2FB0-79B7-444F-A2B6-37A14EAA7A28}" type="sibTrans" cxnId="{64258E5B-A98B-49CD-A90B-9262AD98C321}">
      <dgm:prSet/>
      <dgm:spPr/>
      <dgm:t>
        <a:bodyPr/>
        <a:lstStyle/>
        <a:p>
          <a:endParaRPr lang="fr-FR"/>
        </a:p>
      </dgm:t>
    </dgm:pt>
    <dgm:pt modelId="{FE59B4F9-4576-4C8C-81E7-23C71284B6A4}">
      <dgm:prSet phldrT="[Texte]"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Agriculture</a:t>
          </a:r>
        </a:p>
      </dgm:t>
    </dgm:pt>
    <dgm:pt modelId="{BA8580AA-53FA-45DD-A4FB-EA19390F7A0F}" type="sibTrans" cxnId="{20A98705-7DD8-4B79-8F1B-E0406047BFB5}">
      <dgm:prSet/>
      <dgm:spPr/>
      <dgm:t>
        <a:bodyPr/>
        <a:lstStyle/>
        <a:p>
          <a:endParaRPr lang="fr-FR"/>
        </a:p>
      </dgm:t>
    </dgm:pt>
    <dgm:pt modelId="{348548D6-EFCC-4C03-AB2D-59C3BF97E4F4}" type="parTrans" cxnId="{20A98705-7DD8-4B79-8F1B-E0406047BFB5}">
      <dgm:prSet/>
      <dgm:spPr/>
      <dgm:t>
        <a:bodyPr/>
        <a:lstStyle/>
        <a:p>
          <a:endParaRPr lang="fr-FR"/>
        </a:p>
      </dgm:t>
    </dgm:pt>
    <dgm:pt modelId="{F9EFD53A-7F6D-4574-BA9E-509D61A4A170}" type="pres">
      <dgm:prSet presAssocID="{7448CA90-B4B2-4C96-A26C-86430E6A9C55}" presName="compositeShape" presStyleCnt="0">
        <dgm:presLayoutVars>
          <dgm:chMax val="7"/>
          <dgm:dir/>
          <dgm:resizeHandles val="exact"/>
        </dgm:presLayoutVars>
      </dgm:prSet>
      <dgm:spPr/>
    </dgm:pt>
    <dgm:pt modelId="{12191C00-A31F-48A6-8E9C-37D38D19E2C7}" type="pres">
      <dgm:prSet presAssocID="{7448CA90-B4B2-4C96-A26C-86430E6A9C55}" presName="wedge1" presStyleLbl="node1" presStyleIdx="0" presStyleCnt="6"/>
      <dgm:spPr>
        <a:prstGeom prst="pie">
          <a:avLst>
            <a:gd name="adj1" fmla="val 16200000"/>
            <a:gd name="adj2" fmla="val 19800000"/>
          </a:avLst>
        </a:prstGeom>
      </dgm:spPr>
    </dgm:pt>
    <dgm:pt modelId="{2A411747-3E1A-4CE9-BDD5-E2763731CE45}" type="pres">
      <dgm:prSet presAssocID="{7448CA90-B4B2-4C96-A26C-86430E6A9C55}" presName="wedge1Tx" presStyleLbl="node1" presStyleIdx="0" presStyleCnt="6">
        <dgm:presLayoutVars>
          <dgm:chMax val="0"/>
          <dgm:chPref val="0"/>
          <dgm:bulletEnabled val="1"/>
        </dgm:presLayoutVars>
      </dgm:prSet>
      <dgm:spPr/>
    </dgm:pt>
    <dgm:pt modelId="{D573EAB0-3C83-4F4E-84C5-886D9B14122F}" type="pres">
      <dgm:prSet presAssocID="{7448CA90-B4B2-4C96-A26C-86430E6A9C55}" presName="wedge2" presStyleLbl="node1" presStyleIdx="1" presStyleCnt="6"/>
      <dgm:spPr>
        <a:prstGeom prst="pie">
          <a:avLst>
            <a:gd name="adj1" fmla="val 19800000"/>
            <a:gd name="adj2" fmla="val 1800000"/>
          </a:avLst>
        </a:prstGeom>
      </dgm:spPr>
    </dgm:pt>
    <dgm:pt modelId="{994016BA-B1B4-47FD-B8DE-1C5F1F69D492}" type="pres">
      <dgm:prSet presAssocID="{7448CA90-B4B2-4C96-A26C-86430E6A9C55}" presName="wedge2Tx" presStyleLbl="node1" presStyleIdx="1" presStyleCnt="6">
        <dgm:presLayoutVars>
          <dgm:chMax val="0"/>
          <dgm:chPref val="0"/>
          <dgm:bulletEnabled val="1"/>
        </dgm:presLayoutVars>
      </dgm:prSet>
      <dgm:spPr/>
    </dgm:pt>
    <dgm:pt modelId="{B3CB4E8C-1413-416E-BD3A-BB1708D983C0}" type="pres">
      <dgm:prSet presAssocID="{7448CA90-B4B2-4C96-A26C-86430E6A9C55}" presName="wedge3" presStyleLbl="node1" presStyleIdx="2" presStyleCnt="6"/>
      <dgm:spPr>
        <a:prstGeom prst="pie">
          <a:avLst>
            <a:gd name="adj1" fmla="val 1800000"/>
            <a:gd name="adj2" fmla="val 5400000"/>
          </a:avLst>
        </a:prstGeom>
      </dgm:spPr>
    </dgm:pt>
    <dgm:pt modelId="{A3039889-3912-4CEF-9B00-27534BE36FC2}" type="pres">
      <dgm:prSet presAssocID="{7448CA90-B4B2-4C96-A26C-86430E6A9C55}" presName="wedge3Tx" presStyleLbl="node1" presStyleIdx="2" presStyleCnt="6">
        <dgm:presLayoutVars>
          <dgm:chMax val="0"/>
          <dgm:chPref val="0"/>
          <dgm:bulletEnabled val="1"/>
        </dgm:presLayoutVars>
      </dgm:prSet>
      <dgm:spPr/>
    </dgm:pt>
    <dgm:pt modelId="{810F519B-21EC-46C0-BA3C-3EB46ABB7518}" type="pres">
      <dgm:prSet presAssocID="{7448CA90-B4B2-4C96-A26C-86430E6A9C55}" presName="wedge4" presStyleLbl="node1" presStyleIdx="3" presStyleCnt="6"/>
      <dgm:spPr>
        <a:prstGeom prst="pie">
          <a:avLst>
            <a:gd name="adj1" fmla="val 5400000"/>
            <a:gd name="adj2" fmla="val 9000000"/>
          </a:avLst>
        </a:prstGeom>
      </dgm:spPr>
    </dgm:pt>
    <dgm:pt modelId="{7FFEA030-4D74-409D-BE7D-EF396F3226DE}" type="pres">
      <dgm:prSet presAssocID="{7448CA90-B4B2-4C96-A26C-86430E6A9C55}" presName="wedge4Tx" presStyleLbl="node1" presStyleIdx="3" presStyleCnt="6">
        <dgm:presLayoutVars>
          <dgm:chMax val="0"/>
          <dgm:chPref val="0"/>
          <dgm:bulletEnabled val="1"/>
        </dgm:presLayoutVars>
      </dgm:prSet>
      <dgm:spPr/>
    </dgm:pt>
    <dgm:pt modelId="{845B73E7-7ED5-4B38-A3EE-86CF8A3F4423}" type="pres">
      <dgm:prSet presAssocID="{7448CA90-B4B2-4C96-A26C-86430E6A9C55}" presName="wedge5" presStyleLbl="node1" presStyleIdx="4" presStyleCnt="6"/>
      <dgm:spPr>
        <a:prstGeom prst="pie">
          <a:avLst>
            <a:gd name="adj1" fmla="val 9000000"/>
            <a:gd name="adj2" fmla="val 12600000"/>
          </a:avLst>
        </a:prstGeom>
      </dgm:spPr>
    </dgm:pt>
    <dgm:pt modelId="{54D90928-DB68-49D8-ACF6-9B2125739C82}" type="pres">
      <dgm:prSet presAssocID="{7448CA90-B4B2-4C96-A26C-86430E6A9C55}" presName="wedge5Tx" presStyleLbl="node1" presStyleIdx="4" presStyleCnt="6">
        <dgm:presLayoutVars>
          <dgm:chMax val="0"/>
          <dgm:chPref val="0"/>
          <dgm:bulletEnabled val="1"/>
        </dgm:presLayoutVars>
      </dgm:prSet>
      <dgm:spPr/>
    </dgm:pt>
    <dgm:pt modelId="{A6EC8D02-F96C-41F1-BEFE-D8C7D4D3D8A2}" type="pres">
      <dgm:prSet presAssocID="{7448CA90-B4B2-4C96-A26C-86430E6A9C55}" presName="wedge6" presStyleLbl="node1" presStyleIdx="5" presStyleCnt="6"/>
      <dgm:spPr>
        <a:prstGeom prst="pie">
          <a:avLst>
            <a:gd name="adj1" fmla="val 12600000"/>
            <a:gd name="adj2" fmla="val 16200000"/>
          </a:avLst>
        </a:prstGeom>
      </dgm:spPr>
    </dgm:pt>
    <dgm:pt modelId="{14E3B146-9C3F-4B46-8808-6929DD90D349}" type="pres">
      <dgm:prSet presAssocID="{7448CA90-B4B2-4C96-A26C-86430E6A9C55}" presName="wedge6Tx" presStyleLbl="node1" presStyleIdx="5" presStyleCnt="6">
        <dgm:presLayoutVars>
          <dgm:chMax val="0"/>
          <dgm:chPref val="0"/>
          <dgm:bulletEnabled val="1"/>
        </dgm:presLayoutVars>
      </dgm:prSet>
      <dgm:spPr/>
    </dgm:pt>
  </dgm:ptLst>
  <dgm:cxnLst>
    <dgm:cxn modelId="{BF22D100-315B-4C99-A064-C819F46FC8EE}" type="presOf" srcId="{9466FA83-232E-4B6A-8BD6-D06036DA34B6}" destId="{A3039889-3912-4CEF-9B00-27534BE36FC2}" srcOrd="1" destOrd="0" presId="urn:microsoft.com/office/officeart/2005/8/layout/chart3"/>
    <dgm:cxn modelId="{20A98705-7DD8-4B79-8F1B-E0406047BFB5}" srcId="{7448CA90-B4B2-4C96-A26C-86430E6A9C55}" destId="{FE59B4F9-4576-4C8C-81E7-23C71284B6A4}" srcOrd="4" destOrd="0" parTransId="{348548D6-EFCC-4C03-AB2D-59C3BF97E4F4}" sibTransId="{BA8580AA-53FA-45DD-A4FB-EA19390F7A0F}"/>
    <dgm:cxn modelId="{21AE3533-64C0-4C24-8024-9F6A19477221}" srcId="{7448CA90-B4B2-4C96-A26C-86430E6A9C55}" destId="{83DCBC70-BF07-4CAE-939F-2DE7BFCAEAE0}" srcOrd="0" destOrd="0" parTransId="{CE2CB36F-39A0-4D20-876E-3E8C01FECB2D}" sibTransId="{15CC66F6-B85F-4EB5-A4DC-4B71A03322AA}"/>
    <dgm:cxn modelId="{55799933-73F6-4658-BF8C-589D6917ECE8}" type="presOf" srcId="{FE59B4F9-4576-4C8C-81E7-23C71284B6A4}" destId="{845B73E7-7ED5-4B38-A3EE-86CF8A3F4423}" srcOrd="0" destOrd="0" presId="urn:microsoft.com/office/officeart/2005/8/layout/chart3"/>
    <dgm:cxn modelId="{64258E5B-A98B-49CD-A90B-9262AD98C321}" srcId="{7448CA90-B4B2-4C96-A26C-86430E6A9C55}" destId="{9466FA83-232E-4B6A-8BD6-D06036DA34B6}" srcOrd="2" destOrd="0" parTransId="{B2781AD5-0E96-4163-A641-8860EF676A60}" sibTransId="{F91A2FB0-79B7-444F-A2B6-37A14EAA7A28}"/>
    <dgm:cxn modelId="{3003DB5F-B6D0-4203-938E-5110472B9CBB}" type="presOf" srcId="{83DCBC70-BF07-4CAE-939F-2DE7BFCAEAE0}" destId="{2A411747-3E1A-4CE9-BDD5-E2763731CE45}" srcOrd="1" destOrd="0" presId="urn:microsoft.com/office/officeart/2005/8/layout/chart3"/>
    <dgm:cxn modelId="{BB527660-A597-4B5E-926C-E593AF4394C5}" type="presOf" srcId="{5C068BCF-4D6D-4AA1-AB9E-FE9B47741F6E}" destId="{D573EAB0-3C83-4F4E-84C5-886D9B14122F}" srcOrd="0" destOrd="0" presId="urn:microsoft.com/office/officeart/2005/8/layout/chart3"/>
    <dgm:cxn modelId="{B7FACC61-EA67-4A71-B28C-CE9A1A1A7069}" type="presOf" srcId="{83DCBC70-BF07-4CAE-939F-2DE7BFCAEAE0}" destId="{12191C00-A31F-48A6-8E9C-37D38D19E2C7}" srcOrd="0" destOrd="0" presId="urn:microsoft.com/office/officeart/2005/8/layout/chart3"/>
    <dgm:cxn modelId="{837F8263-E598-40FE-9750-8E5AB810A216}" type="presOf" srcId="{DCE7E111-2136-4705-867D-D7A1D82D1168}" destId="{810F519B-21EC-46C0-BA3C-3EB46ABB7518}" srcOrd="0" destOrd="0" presId="urn:microsoft.com/office/officeart/2005/8/layout/chart3"/>
    <dgm:cxn modelId="{CC98C345-1B6B-47FC-9D3D-D4E9DB2C4B4B}" type="presOf" srcId="{DCE7E111-2136-4705-867D-D7A1D82D1168}" destId="{7FFEA030-4D74-409D-BE7D-EF396F3226DE}" srcOrd="1" destOrd="0" presId="urn:microsoft.com/office/officeart/2005/8/layout/chart3"/>
    <dgm:cxn modelId="{BA93726B-F531-434B-BFF5-BBD62A672E36}" srcId="{7448CA90-B4B2-4C96-A26C-86430E6A9C55}" destId="{A68A7587-CF79-464E-9ED0-3F24132F2584}" srcOrd="5" destOrd="0" parTransId="{6E025CE3-A26B-4AB2-ABB4-786904893388}" sibTransId="{A19C120C-8239-4350-B4FD-87B0BEADAC38}"/>
    <dgm:cxn modelId="{E4D77F4E-0B1B-484A-9F3B-A80DC40B1591}" type="presOf" srcId="{A68A7587-CF79-464E-9ED0-3F24132F2584}" destId="{14E3B146-9C3F-4B46-8808-6929DD90D349}" srcOrd="1" destOrd="0" presId="urn:microsoft.com/office/officeart/2005/8/layout/chart3"/>
    <dgm:cxn modelId="{BF89FD74-D62F-4844-9D89-73AEDA35425C}" type="presOf" srcId="{9466FA83-232E-4B6A-8BD6-D06036DA34B6}" destId="{B3CB4E8C-1413-416E-BD3A-BB1708D983C0}" srcOrd="0" destOrd="0" presId="urn:microsoft.com/office/officeart/2005/8/layout/chart3"/>
    <dgm:cxn modelId="{D20A5878-95F0-4527-87AD-3EE1B74ED372}" type="presOf" srcId="{7448CA90-B4B2-4C96-A26C-86430E6A9C55}" destId="{F9EFD53A-7F6D-4574-BA9E-509D61A4A170}" srcOrd="0" destOrd="0" presId="urn:microsoft.com/office/officeart/2005/8/layout/chart3"/>
    <dgm:cxn modelId="{E4BB5097-45C9-4526-9FF8-4E5D06C85BDA}" type="presOf" srcId="{5C068BCF-4D6D-4AA1-AB9E-FE9B47741F6E}" destId="{994016BA-B1B4-47FD-B8DE-1C5F1F69D492}" srcOrd="1" destOrd="0" presId="urn:microsoft.com/office/officeart/2005/8/layout/chart3"/>
    <dgm:cxn modelId="{923D1FA0-1BBE-474E-89C1-31B3ECB65E79}" srcId="{7448CA90-B4B2-4C96-A26C-86430E6A9C55}" destId="{DCE7E111-2136-4705-867D-D7A1D82D1168}" srcOrd="3" destOrd="0" parTransId="{56778B5D-571B-4ABA-8362-A1757ECAC079}" sibTransId="{E5EB201D-AFE0-472C-8A8A-89C227FE6AAB}"/>
    <dgm:cxn modelId="{611526A9-8442-45DC-B7EA-1B850E4837B3}" type="presOf" srcId="{A68A7587-CF79-464E-9ED0-3F24132F2584}" destId="{A6EC8D02-F96C-41F1-BEFE-D8C7D4D3D8A2}" srcOrd="0" destOrd="0" presId="urn:microsoft.com/office/officeart/2005/8/layout/chart3"/>
    <dgm:cxn modelId="{BFB197AA-E979-4422-A1B2-A6F160984AD9}" type="presOf" srcId="{FE59B4F9-4576-4C8C-81E7-23C71284B6A4}" destId="{54D90928-DB68-49D8-ACF6-9B2125739C82}" srcOrd="1" destOrd="0" presId="urn:microsoft.com/office/officeart/2005/8/layout/chart3"/>
    <dgm:cxn modelId="{E08D8FFE-2FEC-454A-8594-85B0AAA4420F}" srcId="{7448CA90-B4B2-4C96-A26C-86430E6A9C55}" destId="{5C068BCF-4D6D-4AA1-AB9E-FE9B47741F6E}" srcOrd="1" destOrd="0" parTransId="{BBB33C33-39BC-4F18-BBB4-3CEB3DFC3274}" sibTransId="{CB018060-30EF-4FBD-ABE7-336305BFDDAE}"/>
    <dgm:cxn modelId="{9682A2A5-DEC3-434D-BE15-B6945D28CE87}" type="presParOf" srcId="{F9EFD53A-7F6D-4574-BA9E-509D61A4A170}" destId="{12191C00-A31F-48A6-8E9C-37D38D19E2C7}" srcOrd="0" destOrd="0" presId="urn:microsoft.com/office/officeart/2005/8/layout/chart3"/>
    <dgm:cxn modelId="{4709E757-F17A-45FA-9B39-42CDFBC33DA1}" type="presParOf" srcId="{F9EFD53A-7F6D-4574-BA9E-509D61A4A170}" destId="{2A411747-3E1A-4CE9-BDD5-E2763731CE45}" srcOrd="1" destOrd="0" presId="urn:microsoft.com/office/officeart/2005/8/layout/chart3"/>
    <dgm:cxn modelId="{FA2DFC8B-4AD1-413A-8D76-A9C201563F7D}" type="presParOf" srcId="{F9EFD53A-7F6D-4574-BA9E-509D61A4A170}" destId="{D573EAB0-3C83-4F4E-84C5-886D9B14122F}" srcOrd="2" destOrd="0" presId="urn:microsoft.com/office/officeart/2005/8/layout/chart3"/>
    <dgm:cxn modelId="{2E7F183A-86EC-4994-B710-F49B20881DAB}" type="presParOf" srcId="{F9EFD53A-7F6D-4574-BA9E-509D61A4A170}" destId="{994016BA-B1B4-47FD-B8DE-1C5F1F69D492}" srcOrd="3" destOrd="0" presId="urn:microsoft.com/office/officeart/2005/8/layout/chart3"/>
    <dgm:cxn modelId="{FC3A1098-1116-4F53-A0C7-7B239F9DBC4A}" type="presParOf" srcId="{F9EFD53A-7F6D-4574-BA9E-509D61A4A170}" destId="{B3CB4E8C-1413-416E-BD3A-BB1708D983C0}" srcOrd="4" destOrd="0" presId="urn:microsoft.com/office/officeart/2005/8/layout/chart3"/>
    <dgm:cxn modelId="{8274C92B-56FA-4BDF-B192-28D5E5DFF1B9}" type="presParOf" srcId="{F9EFD53A-7F6D-4574-BA9E-509D61A4A170}" destId="{A3039889-3912-4CEF-9B00-27534BE36FC2}" srcOrd="5" destOrd="0" presId="urn:microsoft.com/office/officeart/2005/8/layout/chart3"/>
    <dgm:cxn modelId="{AB741ED4-469F-41CD-ABCB-8B173FC38DB9}" type="presParOf" srcId="{F9EFD53A-7F6D-4574-BA9E-509D61A4A170}" destId="{810F519B-21EC-46C0-BA3C-3EB46ABB7518}" srcOrd="6" destOrd="0" presId="urn:microsoft.com/office/officeart/2005/8/layout/chart3"/>
    <dgm:cxn modelId="{B67A18CB-3477-4489-BAD2-0A48F51BD24D}" type="presParOf" srcId="{F9EFD53A-7F6D-4574-BA9E-509D61A4A170}" destId="{7FFEA030-4D74-409D-BE7D-EF396F3226DE}" srcOrd="7" destOrd="0" presId="urn:microsoft.com/office/officeart/2005/8/layout/chart3"/>
    <dgm:cxn modelId="{B11C4217-154B-47B6-B6DF-B78117F24DDC}" type="presParOf" srcId="{F9EFD53A-7F6D-4574-BA9E-509D61A4A170}" destId="{845B73E7-7ED5-4B38-A3EE-86CF8A3F4423}" srcOrd="8" destOrd="0" presId="urn:microsoft.com/office/officeart/2005/8/layout/chart3"/>
    <dgm:cxn modelId="{109C3B42-8E4A-4E15-A6C8-BD41FB60D7C8}" type="presParOf" srcId="{F9EFD53A-7F6D-4574-BA9E-509D61A4A170}" destId="{54D90928-DB68-49D8-ACF6-9B2125739C82}" srcOrd="9" destOrd="0" presId="urn:microsoft.com/office/officeart/2005/8/layout/chart3"/>
    <dgm:cxn modelId="{F668A94D-6B75-494C-8AE0-DB9E28800C5D}" type="presParOf" srcId="{F9EFD53A-7F6D-4574-BA9E-509D61A4A170}" destId="{A6EC8D02-F96C-41F1-BEFE-D8C7D4D3D8A2}" srcOrd="10" destOrd="0" presId="urn:microsoft.com/office/officeart/2005/8/layout/chart3"/>
    <dgm:cxn modelId="{124FCB96-D5E3-41FD-B6DF-E1BCDF35D080}" type="presParOf" srcId="{F9EFD53A-7F6D-4574-BA9E-509D61A4A170}" destId="{14E3B146-9C3F-4B46-8808-6929DD90D349}"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48CA90-B4B2-4C96-A26C-86430E6A9C55}" type="doc">
      <dgm:prSet loTypeId="urn:microsoft.com/office/officeart/2005/8/layout/chart3" loCatId="cycle" qsTypeId="urn:microsoft.com/office/officeart/2005/8/quickstyle/simple5" qsCatId="simple" csTypeId="urn:microsoft.com/office/officeart/2005/8/colors/accent3_4" csCatId="accent3" phldr="1"/>
      <dgm:spPr/>
    </dgm:pt>
    <dgm:pt modelId="{83DCBC70-BF07-4CAE-939F-2DE7BFCAEAE0}">
      <dgm:prSet phldrT="[Texte]" custT="1"/>
      <dgm:spPr>
        <a:xfrm>
          <a:off x="1469802" y="140057"/>
          <a:ext cx="2016252" cy="2016252"/>
        </a:xfr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MA" sz="2400" b="1" dirty="0">
              <a:solidFill>
                <a:sysClr val="window" lastClr="FFFFFF"/>
              </a:solidFill>
              <a:latin typeface="Calibri"/>
              <a:ea typeface="+mn-ea"/>
              <a:cs typeface="+mn-cs"/>
            </a:rPr>
            <a:t>Santé</a:t>
          </a:r>
          <a:endParaRPr lang="fr-FR" sz="2400" b="1" dirty="0">
            <a:solidFill>
              <a:sysClr val="window" lastClr="FFFFFF"/>
            </a:solidFill>
            <a:latin typeface="Calibri"/>
            <a:ea typeface="+mn-ea"/>
            <a:cs typeface="+mn-cs"/>
          </a:endParaRPr>
        </a:p>
      </dgm:t>
    </dgm:pt>
    <dgm:pt modelId="{CE2CB36F-39A0-4D20-876E-3E8C01FECB2D}" type="parTrans" cxnId="{21AE3533-64C0-4C24-8024-9F6A19477221}">
      <dgm:prSet/>
      <dgm:spPr/>
      <dgm:t>
        <a:bodyPr/>
        <a:lstStyle/>
        <a:p>
          <a:endParaRPr lang="fr-FR"/>
        </a:p>
      </dgm:t>
    </dgm:pt>
    <dgm:pt modelId="{15CC66F6-B85F-4EB5-A4DC-4B71A03322AA}" type="sibTrans" cxnId="{21AE3533-64C0-4C24-8024-9F6A19477221}">
      <dgm:prSet/>
      <dgm:spPr/>
      <dgm:t>
        <a:bodyPr/>
        <a:lstStyle/>
        <a:p>
          <a:endParaRPr lang="fr-FR"/>
        </a:p>
      </dgm:t>
    </dgm:pt>
    <dgm:pt modelId="{A68A7587-CF79-464E-9ED0-3F24132F2584}">
      <dgm:prSet phldrT="[Texte]"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Eau </a:t>
          </a:r>
          <a:endParaRPr lang="fr-FR" sz="900" b="1" dirty="0">
            <a:solidFill>
              <a:sysClr val="window" lastClr="FFFFFF"/>
            </a:solidFill>
            <a:latin typeface="Calibri"/>
            <a:ea typeface="+mn-ea"/>
            <a:cs typeface="+mn-cs"/>
          </a:endParaRPr>
        </a:p>
      </dgm:t>
    </dgm:pt>
    <dgm:pt modelId="{6E025CE3-A26B-4AB2-ABB4-786904893388}" type="parTrans" cxnId="{BA93726B-F531-434B-BFF5-BBD62A672E36}">
      <dgm:prSet/>
      <dgm:spPr/>
      <dgm:t>
        <a:bodyPr/>
        <a:lstStyle/>
        <a:p>
          <a:endParaRPr lang="fr-FR"/>
        </a:p>
      </dgm:t>
    </dgm:pt>
    <dgm:pt modelId="{A19C120C-8239-4350-B4FD-87B0BEADAC38}" type="sibTrans" cxnId="{BA93726B-F531-434B-BFF5-BBD62A672E36}">
      <dgm:prSet/>
      <dgm:spPr/>
      <dgm:t>
        <a:bodyPr/>
        <a:lstStyle/>
        <a:p>
          <a:endParaRPr lang="fr-FR"/>
        </a:p>
      </dgm:t>
    </dgm:pt>
    <dgm:pt modelId="{5C068BCF-4D6D-4AA1-AB9E-FE9B47741F6E}">
      <dgm:prSet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600" b="1" dirty="0">
              <a:solidFill>
                <a:sysClr val="window" lastClr="FFFFFF"/>
              </a:solidFill>
              <a:latin typeface="Calibri"/>
              <a:ea typeface="+mn-ea"/>
              <a:cs typeface="+mn-cs"/>
            </a:rPr>
            <a:t>Sylviculture</a:t>
          </a:r>
        </a:p>
      </dgm:t>
    </dgm:pt>
    <dgm:pt modelId="{BBB33C33-39BC-4F18-BBB4-3CEB3DFC3274}" type="parTrans" cxnId="{E08D8FFE-2FEC-454A-8594-85B0AAA4420F}">
      <dgm:prSet/>
      <dgm:spPr/>
      <dgm:t>
        <a:bodyPr/>
        <a:lstStyle/>
        <a:p>
          <a:endParaRPr lang="fr-FR"/>
        </a:p>
      </dgm:t>
    </dgm:pt>
    <dgm:pt modelId="{CB018060-30EF-4FBD-ABE7-336305BFDDAE}" type="sibTrans" cxnId="{E08D8FFE-2FEC-454A-8594-85B0AAA4420F}">
      <dgm:prSet/>
      <dgm:spPr/>
      <dgm:t>
        <a:bodyPr/>
        <a:lstStyle/>
        <a:p>
          <a:endParaRPr lang="fr-FR"/>
        </a:p>
      </dgm:t>
    </dgm:pt>
    <dgm:pt modelId="{DCE7E111-2136-4705-867D-D7A1D82D1168}">
      <dgm:prSet custT="1"/>
      <dgm:spPr>
        <a:xfrm>
          <a:off x="1409795" y="243990"/>
          <a:ext cx="2016252" cy="2016252"/>
        </a:xfr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600" b="1" dirty="0">
              <a:solidFill>
                <a:sysClr val="window" lastClr="FFFFFF"/>
              </a:solidFill>
              <a:latin typeface="Calibri"/>
              <a:ea typeface="+mn-ea"/>
              <a:cs typeface="+mn-cs"/>
            </a:rPr>
            <a:t>Agriculture</a:t>
          </a:r>
        </a:p>
      </dgm:t>
    </dgm:pt>
    <dgm:pt modelId="{56778B5D-571B-4ABA-8362-A1757ECAC079}" type="parTrans" cxnId="{923D1FA0-1BBE-474E-89C1-31B3ECB65E79}">
      <dgm:prSet/>
      <dgm:spPr/>
      <dgm:t>
        <a:bodyPr/>
        <a:lstStyle/>
        <a:p>
          <a:endParaRPr lang="fr-FR"/>
        </a:p>
      </dgm:t>
    </dgm:pt>
    <dgm:pt modelId="{E5EB201D-AFE0-472C-8A8A-89C227FE6AAB}" type="sibTrans" cxnId="{923D1FA0-1BBE-474E-89C1-31B3ECB65E79}">
      <dgm:prSet/>
      <dgm:spPr/>
      <dgm:t>
        <a:bodyPr/>
        <a:lstStyle/>
        <a:p>
          <a:endParaRPr lang="fr-FR"/>
        </a:p>
      </dgm:t>
    </dgm:pt>
    <dgm:pt modelId="{9466FA83-232E-4B6A-8BD6-D06036DA34B6}">
      <dgm:prSet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Pêche</a:t>
          </a:r>
        </a:p>
      </dgm:t>
    </dgm:pt>
    <dgm:pt modelId="{B2781AD5-0E96-4163-A641-8860EF676A60}" type="parTrans" cxnId="{64258E5B-A98B-49CD-A90B-9262AD98C321}">
      <dgm:prSet/>
      <dgm:spPr/>
      <dgm:t>
        <a:bodyPr/>
        <a:lstStyle/>
        <a:p>
          <a:endParaRPr lang="fr-FR"/>
        </a:p>
      </dgm:t>
    </dgm:pt>
    <dgm:pt modelId="{F91A2FB0-79B7-444F-A2B6-37A14EAA7A28}" type="sibTrans" cxnId="{64258E5B-A98B-49CD-A90B-9262AD98C321}">
      <dgm:prSet/>
      <dgm:spPr/>
      <dgm:t>
        <a:bodyPr/>
        <a:lstStyle/>
        <a:p>
          <a:endParaRPr lang="fr-FR"/>
        </a:p>
      </dgm:t>
    </dgm:pt>
    <dgm:pt modelId="{FE59B4F9-4576-4C8C-81E7-23C71284B6A4}">
      <dgm:prSet phldrT="[Texte]"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Energie</a:t>
          </a:r>
        </a:p>
      </dgm:t>
    </dgm:pt>
    <dgm:pt modelId="{BA8580AA-53FA-45DD-A4FB-EA19390F7A0F}" type="sibTrans" cxnId="{20A98705-7DD8-4B79-8F1B-E0406047BFB5}">
      <dgm:prSet/>
      <dgm:spPr/>
      <dgm:t>
        <a:bodyPr/>
        <a:lstStyle/>
        <a:p>
          <a:endParaRPr lang="fr-FR"/>
        </a:p>
      </dgm:t>
    </dgm:pt>
    <dgm:pt modelId="{348548D6-EFCC-4C03-AB2D-59C3BF97E4F4}" type="parTrans" cxnId="{20A98705-7DD8-4B79-8F1B-E0406047BFB5}">
      <dgm:prSet/>
      <dgm:spPr/>
      <dgm:t>
        <a:bodyPr/>
        <a:lstStyle/>
        <a:p>
          <a:endParaRPr lang="fr-FR"/>
        </a:p>
      </dgm:t>
    </dgm:pt>
    <dgm:pt modelId="{F9EFD53A-7F6D-4574-BA9E-509D61A4A170}" type="pres">
      <dgm:prSet presAssocID="{7448CA90-B4B2-4C96-A26C-86430E6A9C55}" presName="compositeShape" presStyleCnt="0">
        <dgm:presLayoutVars>
          <dgm:chMax val="7"/>
          <dgm:dir/>
          <dgm:resizeHandles val="exact"/>
        </dgm:presLayoutVars>
      </dgm:prSet>
      <dgm:spPr/>
    </dgm:pt>
    <dgm:pt modelId="{12191C00-A31F-48A6-8E9C-37D38D19E2C7}" type="pres">
      <dgm:prSet presAssocID="{7448CA90-B4B2-4C96-A26C-86430E6A9C55}" presName="wedge1" presStyleLbl="node1" presStyleIdx="0" presStyleCnt="6"/>
      <dgm:spPr>
        <a:prstGeom prst="pie">
          <a:avLst>
            <a:gd name="adj1" fmla="val 16200000"/>
            <a:gd name="adj2" fmla="val 19800000"/>
          </a:avLst>
        </a:prstGeom>
      </dgm:spPr>
    </dgm:pt>
    <dgm:pt modelId="{2A411747-3E1A-4CE9-BDD5-E2763731CE45}" type="pres">
      <dgm:prSet presAssocID="{7448CA90-B4B2-4C96-A26C-86430E6A9C55}" presName="wedge1Tx" presStyleLbl="node1" presStyleIdx="0" presStyleCnt="6">
        <dgm:presLayoutVars>
          <dgm:chMax val="0"/>
          <dgm:chPref val="0"/>
          <dgm:bulletEnabled val="1"/>
        </dgm:presLayoutVars>
      </dgm:prSet>
      <dgm:spPr/>
    </dgm:pt>
    <dgm:pt modelId="{D573EAB0-3C83-4F4E-84C5-886D9B14122F}" type="pres">
      <dgm:prSet presAssocID="{7448CA90-B4B2-4C96-A26C-86430E6A9C55}" presName="wedge2" presStyleLbl="node1" presStyleIdx="1" presStyleCnt="6"/>
      <dgm:spPr>
        <a:prstGeom prst="pie">
          <a:avLst>
            <a:gd name="adj1" fmla="val 19800000"/>
            <a:gd name="adj2" fmla="val 1800000"/>
          </a:avLst>
        </a:prstGeom>
      </dgm:spPr>
    </dgm:pt>
    <dgm:pt modelId="{994016BA-B1B4-47FD-B8DE-1C5F1F69D492}" type="pres">
      <dgm:prSet presAssocID="{7448CA90-B4B2-4C96-A26C-86430E6A9C55}" presName="wedge2Tx" presStyleLbl="node1" presStyleIdx="1" presStyleCnt="6">
        <dgm:presLayoutVars>
          <dgm:chMax val="0"/>
          <dgm:chPref val="0"/>
          <dgm:bulletEnabled val="1"/>
        </dgm:presLayoutVars>
      </dgm:prSet>
      <dgm:spPr/>
    </dgm:pt>
    <dgm:pt modelId="{B3CB4E8C-1413-416E-BD3A-BB1708D983C0}" type="pres">
      <dgm:prSet presAssocID="{7448CA90-B4B2-4C96-A26C-86430E6A9C55}" presName="wedge3" presStyleLbl="node1" presStyleIdx="2" presStyleCnt="6"/>
      <dgm:spPr>
        <a:prstGeom prst="pie">
          <a:avLst>
            <a:gd name="adj1" fmla="val 1800000"/>
            <a:gd name="adj2" fmla="val 5400000"/>
          </a:avLst>
        </a:prstGeom>
      </dgm:spPr>
    </dgm:pt>
    <dgm:pt modelId="{A3039889-3912-4CEF-9B00-27534BE36FC2}" type="pres">
      <dgm:prSet presAssocID="{7448CA90-B4B2-4C96-A26C-86430E6A9C55}" presName="wedge3Tx" presStyleLbl="node1" presStyleIdx="2" presStyleCnt="6">
        <dgm:presLayoutVars>
          <dgm:chMax val="0"/>
          <dgm:chPref val="0"/>
          <dgm:bulletEnabled val="1"/>
        </dgm:presLayoutVars>
      </dgm:prSet>
      <dgm:spPr/>
    </dgm:pt>
    <dgm:pt modelId="{810F519B-21EC-46C0-BA3C-3EB46ABB7518}" type="pres">
      <dgm:prSet presAssocID="{7448CA90-B4B2-4C96-A26C-86430E6A9C55}" presName="wedge4" presStyleLbl="node1" presStyleIdx="3" presStyleCnt="6"/>
      <dgm:spPr>
        <a:prstGeom prst="pie">
          <a:avLst>
            <a:gd name="adj1" fmla="val 5400000"/>
            <a:gd name="adj2" fmla="val 9000000"/>
          </a:avLst>
        </a:prstGeom>
      </dgm:spPr>
    </dgm:pt>
    <dgm:pt modelId="{7FFEA030-4D74-409D-BE7D-EF396F3226DE}" type="pres">
      <dgm:prSet presAssocID="{7448CA90-B4B2-4C96-A26C-86430E6A9C55}" presName="wedge4Tx" presStyleLbl="node1" presStyleIdx="3" presStyleCnt="6">
        <dgm:presLayoutVars>
          <dgm:chMax val="0"/>
          <dgm:chPref val="0"/>
          <dgm:bulletEnabled val="1"/>
        </dgm:presLayoutVars>
      </dgm:prSet>
      <dgm:spPr/>
    </dgm:pt>
    <dgm:pt modelId="{845B73E7-7ED5-4B38-A3EE-86CF8A3F4423}" type="pres">
      <dgm:prSet presAssocID="{7448CA90-B4B2-4C96-A26C-86430E6A9C55}" presName="wedge5" presStyleLbl="node1" presStyleIdx="4" presStyleCnt="6"/>
      <dgm:spPr>
        <a:prstGeom prst="pie">
          <a:avLst>
            <a:gd name="adj1" fmla="val 9000000"/>
            <a:gd name="adj2" fmla="val 12600000"/>
          </a:avLst>
        </a:prstGeom>
      </dgm:spPr>
    </dgm:pt>
    <dgm:pt modelId="{54D90928-DB68-49D8-ACF6-9B2125739C82}" type="pres">
      <dgm:prSet presAssocID="{7448CA90-B4B2-4C96-A26C-86430E6A9C55}" presName="wedge5Tx" presStyleLbl="node1" presStyleIdx="4" presStyleCnt="6">
        <dgm:presLayoutVars>
          <dgm:chMax val="0"/>
          <dgm:chPref val="0"/>
          <dgm:bulletEnabled val="1"/>
        </dgm:presLayoutVars>
      </dgm:prSet>
      <dgm:spPr/>
    </dgm:pt>
    <dgm:pt modelId="{A6EC8D02-F96C-41F1-BEFE-D8C7D4D3D8A2}" type="pres">
      <dgm:prSet presAssocID="{7448CA90-B4B2-4C96-A26C-86430E6A9C55}" presName="wedge6" presStyleLbl="node1" presStyleIdx="5" presStyleCnt="6"/>
      <dgm:spPr>
        <a:prstGeom prst="pie">
          <a:avLst>
            <a:gd name="adj1" fmla="val 12600000"/>
            <a:gd name="adj2" fmla="val 16200000"/>
          </a:avLst>
        </a:prstGeom>
      </dgm:spPr>
    </dgm:pt>
    <dgm:pt modelId="{14E3B146-9C3F-4B46-8808-6929DD90D349}" type="pres">
      <dgm:prSet presAssocID="{7448CA90-B4B2-4C96-A26C-86430E6A9C55}" presName="wedge6Tx" presStyleLbl="node1" presStyleIdx="5" presStyleCnt="6">
        <dgm:presLayoutVars>
          <dgm:chMax val="0"/>
          <dgm:chPref val="0"/>
          <dgm:bulletEnabled val="1"/>
        </dgm:presLayoutVars>
      </dgm:prSet>
      <dgm:spPr/>
    </dgm:pt>
  </dgm:ptLst>
  <dgm:cxnLst>
    <dgm:cxn modelId="{20A98705-7DD8-4B79-8F1B-E0406047BFB5}" srcId="{7448CA90-B4B2-4C96-A26C-86430E6A9C55}" destId="{FE59B4F9-4576-4C8C-81E7-23C71284B6A4}" srcOrd="4" destOrd="0" parTransId="{348548D6-EFCC-4C03-AB2D-59C3BF97E4F4}" sibTransId="{BA8580AA-53FA-45DD-A4FB-EA19390F7A0F}"/>
    <dgm:cxn modelId="{E3A54E07-2023-4FE7-80B8-19D495A22A05}" type="presOf" srcId="{A68A7587-CF79-464E-9ED0-3F24132F2584}" destId="{A6EC8D02-F96C-41F1-BEFE-D8C7D4D3D8A2}" srcOrd="0" destOrd="0" presId="urn:microsoft.com/office/officeart/2005/8/layout/chart3"/>
    <dgm:cxn modelId="{1BA97608-C319-4FC9-91D9-9AD31A21D964}" type="presOf" srcId="{DCE7E111-2136-4705-867D-D7A1D82D1168}" destId="{7FFEA030-4D74-409D-BE7D-EF396F3226DE}" srcOrd="1" destOrd="0" presId="urn:microsoft.com/office/officeart/2005/8/layout/chart3"/>
    <dgm:cxn modelId="{21AE3533-64C0-4C24-8024-9F6A19477221}" srcId="{7448CA90-B4B2-4C96-A26C-86430E6A9C55}" destId="{83DCBC70-BF07-4CAE-939F-2DE7BFCAEAE0}" srcOrd="0" destOrd="0" parTransId="{CE2CB36F-39A0-4D20-876E-3E8C01FECB2D}" sibTransId="{15CC66F6-B85F-4EB5-A4DC-4B71A03322AA}"/>
    <dgm:cxn modelId="{64258E5B-A98B-49CD-A90B-9262AD98C321}" srcId="{7448CA90-B4B2-4C96-A26C-86430E6A9C55}" destId="{9466FA83-232E-4B6A-8BD6-D06036DA34B6}" srcOrd="2" destOrd="0" parTransId="{B2781AD5-0E96-4163-A641-8860EF676A60}" sibTransId="{F91A2FB0-79B7-444F-A2B6-37A14EAA7A28}"/>
    <dgm:cxn modelId="{BA93726B-F531-434B-BFF5-BBD62A672E36}" srcId="{7448CA90-B4B2-4C96-A26C-86430E6A9C55}" destId="{A68A7587-CF79-464E-9ED0-3F24132F2584}" srcOrd="5" destOrd="0" parTransId="{6E025CE3-A26B-4AB2-ABB4-786904893388}" sibTransId="{A19C120C-8239-4350-B4FD-87B0BEADAC38}"/>
    <dgm:cxn modelId="{7646F76C-0031-46EB-86EF-55D9FB8CC250}" type="presOf" srcId="{7448CA90-B4B2-4C96-A26C-86430E6A9C55}" destId="{F9EFD53A-7F6D-4574-BA9E-509D61A4A170}" srcOrd="0" destOrd="0" presId="urn:microsoft.com/office/officeart/2005/8/layout/chart3"/>
    <dgm:cxn modelId="{C7723B70-CB3B-4A76-9EAF-5ECBAAA50689}" type="presOf" srcId="{FE59B4F9-4576-4C8C-81E7-23C71284B6A4}" destId="{54D90928-DB68-49D8-ACF6-9B2125739C82}" srcOrd="1" destOrd="0" presId="urn:microsoft.com/office/officeart/2005/8/layout/chart3"/>
    <dgm:cxn modelId="{E6C1D479-B8BB-4B51-87AD-CEAA4B474A4F}" type="presOf" srcId="{A68A7587-CF79-464E-9ED0-3F24132F2584}" destId="{14E3B146-9C3F-4B46-8808-6929DD90D349}" srcOrd="1" destOrd="0" presId="urn:microsoft.com/office/officeart/2005/8/layout/chart3"/>
    <dgm:cxn modelId="{923D1FA0-1BBE-474E-89C1-31B3ECB65E79}" srcId="{7448CA90-B4B2-4C96-A26C-86430E6A9C55}" destId="{DCE7E111-2136-4705-867D-D7A1D82D1168}" srcOrd="3" destOrd="0" parTransId="{56778B5D-571B-4ABA-8362-A1757ECAC079}" sibTransId="{E5EB201D-AFE0-472C-8A8A-89C227FE6AAB}"/>
    <dgm:cxn modelId="{893EDFA1-F9BF-4A76-8D50-8E30AFCE5595}" type="presOf" srcId="{9466FA83-232E-4B6A-8BD6-D06036DA34B6}" destId="{A3039889-3912-4CEF-9B00-27534BE36FC2}" srcOrd="1" destOrd="0" presId="urn:microsoft.com/office/officeart/2005/8/layout/chart3"/>
    <dgm:cxn modelId="{261578A3-657F-492F-8F7C-FFBF2F535877}" type="presOf" srcId="{DCE7E111-2136-4705-867D-D7A1D82D1168}" destId="{810F519B-21EC-46C0-BA3C-3EB46ABB7518}" srcOrd="0" destOrd="0" presId="urn:microsoft.com/office/officeart/2005/8/layout/chart3"/>
    <dgm:cxn modelId="{0A7A1BA4-3214-4DEE-B518-A96FB963C7FE}" type="presOf" srcId="{83DCBC70-BF07-4CAE-939F-2DE7BFCAEAE0}" destId="{12191C00-A31F-48A6-8E9C-37D38D19E2C7}" srcOrd="0" destOrd="0" presId="urn:microsoft.com/office/officeart/2005/8/layout/chart3"/>
    <dgm:cxn modelId="{C154C6B3-9AEC-45BE-A706-E02E6EE03EE8}" type="presOf" srcId="{FE59B4F9-4576-4C8C-81E7-23C71284B6A4}" destId="{845B73E7-7ED5-4B38-A3EE-86CF8A3F4423}" srcOrd="0" destOrd="0" presId="urn:microsoft.com/office/officeart/2005/8/layout/chart3"/>
    <dgm:cxn modelId="{BF21C9BE-6012-454B-9EC2-D3C574B6BA2F}" type="presOf" srcId="{83DCBC70-BF07-4CAE-939F-2DE7BFCAEAE0}" destId="{2A411747-3E1A-4CE9-BDD5-E2763731CE45}" srcOrd="1" destOrd="0" presId="urn:microsoft.com/office/officeart/2005/8/layout/chart3"/>
    <dgm:cxn modelId="{46FD54D1-A6A5-4C6C-BF75-1CE064A1EA6E}" type="presOf" srcId="{5C068BCF-4D6D-4AA1-AB9E-FE9B47741F6E}" destId="{994016BA-B1B4-47FD-B8DE-1C5F1F69D492}" srcOrd="1" destOrd="0" presId="urn:microsoft.com/office/officeart/2005/8/layout/chart3"/>
    <dgm:cxn modelId="{8DA9D2E1-9558-4DA3-9456-EFA717FC87BE}" type="presOf" srcId="{5C068BCF-4D6D-4AA1-AB9E-FE9B47741F6E}" destId="{D573EAB0-3C83-4F4E-84C5-886D9B14122F}" srcOrd="0" destOrd="0" presId="urn:microsoft.com/office/officeart/2005/8/layout/chart3"/>
    <dgm:cxn modelId="{CF0193E5-76CC-4F79-A096-A36E9540AB3B}" type="presOf" srcId="{9466FA83-232E-4B6A-8BD6-D06036DA34B6}" destId="{B3CB4E8C-1413-416E-BD3A-BB1708D983C0}" srcOrd="0" destOrd="0" presId="urn:microsoft.com/office/officeart/2005/8/layout/chart3"/>
    <dgm:cxn modelId="{E08D8FFE-2FEC-454A-8594-85B0AAA4420F}" srcId="{7448CA90-B4B2-4C96-A26C-86430E6A9C55}" destId="{5C068BCF-4D6D-4AA1-AB9E-FE9B47741F6E}" srcOrd="1" destOrd="0" parTransId="{BBB33C33-39BC-4F18-BBB4-3CEB3DFC3274}" sibTransId="{CB018060-30EF-4FBD-ABE7-336305BFDDAE}"/>
    <dgm:cxn modelId="{2C2FA98D-7246-41E5-BFB0-0D01A2D3BAB5}" type="presParOf" srcId="{F9EFD53A-7F6D-4574-BA9E-509D61A4A170}" destId="{12191C00-A31F-48A6-8E9C-37D38D19E2C7}" srcOrd="0" destOrd="0" presId="urn:microsoft.com/office/officeart/2005/8/layout/chart3"/>
    <dgm:cxn modelId="{39FF5317-2638-4B6C-8E5F-4E60728ADBC7}" type="presParOf" srcId="{F9EFD53A-7F6D-4574-BA9E-509D61A4A170}" destId="{2A411747-3E1A-4CE9-BDD5-E2763731CE45}" srcOrd="1" destOrd="0" presId="urn:microsoft.com/office/officeart/2005/8/layout/chart3"/>
    <dgm:cxn modelId="{2176400C-592A-405B-B256-5B9F8FCFB89F}" type="presParOf" srcId="{F9EFD53A-7F6D-4574-BA9E-509D61A4A170}" destId="{D573EAB0-3C83-4F4E-84C5-886D9B14122F}" srcOrd="2" destOrd="0" presId="urn:microsoft.com/office/officeart/2005/8/layout/chart3"/>
    <dgm:cxn modelId="{507403E8-199D-407A-B403-CF5FF9EA2B90}" type="presParOf" srcId="{F9EFD53A-7F6D-4574-BA9E-509D61A4A170}" destId="{994016BA-B1B4-47FD-B8DE-1C5F1F69D492}" srcOrd="3" destOrd="0" presId="urn:microsoft.com/office/officeart/2005/8/layout/chart3"/>
    <dgm:cxn modelId="{3407828C-EAC9-4A21-821F-DC1FCB82C065}" type="presParOf" srcId="{F9EFD53A-7F6D-4574-BA9E-509D61A4A170}" destId="{B3CB4E8C-1413-416E-BD3A-BB1708D983C0}" srcOrd="4" destOrd="0" presId="urn:microsoft.com/office/officeart/2005/8/layout/chart3"/>
    <dgm:cxn modelId="{C9019B13-7FE2-4719-A644-6D2EE2B54DDF}" type="presParOf" srcId="{F9EFD53A-7F6D-4574-BA9E-509D61A4A170}" destId="{A3039889-3912-4CEF-9B00-27534BE36FC2}" srcOrd="5" destOrd="0" presId="urn:microsoft.com/office/officeart/2005/8/layout/chart3"/>
    <dgm:cxn modelId="{3E637BB7-6F72-4C65-85AB-08A5B8D34A0E}" type="presParOf" srcId="{F9EFD53A-7F6D-4574-BA9E-509D61A4A170}" destId="{810F519B-21EC-46C0-BA3C-3EB46ABB7518}" srcOrd="6" destOrd="0" presId="urn:microsoft.com/office/officeart/2005/8/layout/chart3"/>
    <dgm:cxn modelId="{30CB548E-B7F8-4CE8-86BB-F9BD361261B2}" type="presParOf" srcId="{F9EFD53A-7F6D-4574-BA9E-509D61A4A170}" destId="{7FFEA030-4D74-409D-BE7D-EF396F3226DE}" srcOrd="7" destOrd="0" presId="urn:microsoft.com/office/officeart/2005/8/layout/chart3"/>
    <dgm:cxn modelId="{1BAA5320-BE44-4D12-A01E-5A38EBB61E8E}" type="presParOf" srcId="{F9EFD53A-7F6D-4574-BA9E-509D61A4A170}" destId="{845B73E7-7ED5-4B38-A3EE-86CF8A3F4423}" srcOrd="8" destOrd="0" presId="urn:microsoft.com/office/officeart/2005/8/layout/chart3"/>
    <dgm:cxn modelId="{B2B2F7EF-E071-49BE-A2FE-717105167CFE}" type="presParOf" srcId="{F9EFD53A-7F6D-4574-BA9E-509D61A4A170}" destId="{54D90928-DB68-49D8-ACF6-9B2125739C82}" srcOrd="9" destOrd="0" presId="urn:microsoft.com/office/officeart/2005/8/layout/chart3"/>
    <dgm:cxn modelId="{C275415F-E100-40EB-BAA5-457CA9C98FC8}" type="presParOf" srcId="{F9EFD53A-7F6D-4574-BA9E-509D61A4A170}" destId="{A6EC8D02-F96C-41F1-BEFE-D8C7D4D3D8A2}" srcOrd="10" destOrd="0" presId="urn:microsoft.com/office/officeart/2005/8/layout/chart3"/>
    <dgm:cxn modelId="{F24FECE1-4ED1-41BE-9A07-F3FA52CFFFE8}" type="presParOf" srcId="{F9EFD53A-7F6D-4574-BA9E-509D61A4A170}" destId="{14E3B146-9C3F-4B46-8808-6929DD90D349}"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48CA90-B4B2-4C96-A26C-86430E6A9C55}" type="doc">
      <dgm:prSet loTypeId="urn:microsoft.com/office/officeart/2005/8/layout/chart3" loCatId="cycle" qsTypeId="urn:microsoft.com/office/officeart/2005/8/quickstyle/simple5" qsCatId="simple" csTypeId="urn:microsoft.com/office/officeart/2005/8/colors/accent3_4" csCatId="accent3" phldr="1"/>
      <dgm:spPr/>
    </dgm:pt>
    <dgm:pt modelId="{83DCBC70-BF07-4CAE-939F-2DE7BFCAEAE0}">
      <dgm:prSet phldrT="[Texte]" custT="1"/>
      <dgm:spPr>
        <a:xfrm>
          <a:off x="1469802" y="140057"/>
          <a:ext cx="2016252" cy="2016252"/>
        </a:xfr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2400" b="1" dirty="0">
              <a:solidFill>
                <a:schemeClr val="bg1"/>
              </a:solidFill>
              <a:latin typeface="Calibri"/>
              <a:ea typeface="+mn-ea"/>
              <a:cs typeface="+mn-cs"/>
            </a:rPr>
            <a:t>Pêche</a:t>
          </a:r>
          <a:endParaRPr lang="fr-FR" sz="1400" b="1" dirty="0">
            <a:solidFill>
              <a:schemeClr val="bg1"/>
            </a:solidFill>
            <a:latin typeface="Calibri"/>
            <a:ea typeface="+mn-ea"/>
            <a:cs typeface="+mn-cs"/>
          </a:endParaRPr>
        </a:p>
      </dgm:t>
    </dgm:pt>
    <dgm:pt modelId="{CE2CB36F-39A0-4D20-876E-3E8C01FECB2D}" type="parTrans" cxnId="{21AE3533-64C0-4C24-8024-9F6A19477221}">
      <dgm:prSet/>
      <dgm:spPr/>
      <dgm:t>
        <a:bodyPr/>
        <a:lstStyle/>
        <a:p>
          <a:endParaRPr lang="fr-FR"/>
        </a:p>
      </dgm:t>
    </dgm:pt>
    <dgm:pt modelId="{15CC66F6-B85F-4EB5-A4DC-4B71A03322AA}" type="sibTrans" cxnId="{21AE3533-64C0-4C24-8024-9F6A19477221}">
      <dgm:prSet/>
      <dgm:spPr/>
      <dgm:t>
        <a:bodyPr/>
        <a:lstStyle/>
        <a:p>
          <a:endParaRPr lang="fr-FR"/>
        </a:p>
      </dgm:t>
    </dgm:pt>
    <dgm:pt modelId="{A68A7587-CF79-464E-9ED0-3F24132F2584}">
      <dgm:prSet phldrT="[Texte]"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Eau </a:t>
          </a:r>
          <a:endParaRPr lang="fr-FR" sz="900" b="1" dirty="0">
            <a:solidFill>
              <a:sysClr val="window" lastClr="FFFFFF"/>
            </a:solidFill>
            <a:latin typeface="Calibri"/>
            <a:ea typeface="+mn-ea"/>
            <a:cs typeface="+mn-cs"/>
          </a:endParaRPr>
        </a:p>
      </dgm:t>
    </dgm:pt>
    <dgm:pt modelId="{6E025CE3-A26B-4AB2-ABB4-786904893388}" type="parTrans" cxnId="{BA93726B-F531-434B-BFF5-BBD62A672E36}">
      <dgm:prSet/>
      <dgm:spPr/>
      <dgm:t>
        <a:bodyPr/>
        <a:lstStyle/>
        <a:p>
          <a:endParaRPr lang="fr-FR"/>
        </a:p>
      </dgm:t>
    </dgm:pt>
    <dgm:pt modelId="{A19C120C-8239-4350-B4FD-87B0BEADAC38}" type="sibTrans" cxnId="{BA93726B-F531-434B-BFF5-BBD62A672E36}">
      <dgm:prSet/>
      <dgm:spPr/>
      <dgm:t>
        <a:bodyPr/>
        <a:lstStyle/>
        <a:p>
          <a:endParaRPr lang="fr-FR"/>
        </a:p>
      </dgm:t>
    </dgm:pt>
    <dgm:pt modelId="{5C068BCF-4D6D-4AA1-AB9E-FE9B47741F6E}">
      <dgm:prSet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chemeClr val="bg1"/>
              </a:solidFill>
              <a:latin typeface="Calibri"/>
              <a:ea typeface="+mn-ea"/>
              <a:cs typeface="+mn-cs"/>
            </a:rPr>
            <a:t>Forestier</a:t>
          </a:r>
        </a:p>
      </dgm:t>
    </dgm:pt>
    <dgm:pt modelId="{BBB33C33-39BC-4F18-BBB4-3CEB3DFC3274}" type="parTrans" cxnId="{E08D8FFE-2FEC-454A-8594-85B0AAA4420F}">
      <dgm:prSet/>
      <dgm:spPr/>
      <dgm:t>
        <a:bodyPr/>
        <a:lstStyle/>
        <a:p>
          <a:endParaRPr lang="fr-FR"/>
        </a:p>
      </dgm:t>
    </dgm:pt>
    <dgm:pt modelId="{CB018060-30EF-4FBD-ABE7-336305BFDDAE}" type="sibTrans" cxnId="{E08D8FFE-2FEC-454A-8594-85B0AAA4420F}">
      <dgm:prSet/>
      <dgm:spPr/>
      <dgm:t>
        <a:bodyPr/>
        <a:lstStyle/>
        <a:p>
          <a:endParaRPr lang="fr-FR"/>
        </a:p>
      </dgm:t>
    </dgm:pt>
    <dgm:pt modelId="{DCE7E111-2136-4705-867D-D7A1D82D1168}">
      <dgm:prSet custT="1"/>
      <dgm:spPr>
        <a:xfrm>
          <a:off x="1409795" y="243990"/>
          <a:ext cx="2016252" cy="2016252"/>
        </a:xfr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Santé</a:t>
          </a:r>
        </a:p>
      </dgm:t>
    </dgm:pt>
    <dgm:pt modelId="{56778B5D-571B-4ABA-8362-A1757ECAC079}" type="parTrans" cxnId="{923D1FA0-1BBE-474E-89C1-31B3ECB65E79}">
      <dgm:prSet/>
      <dgm:spPr/>
      <dgm:t>
        <a:bodyPr/>
        <a:lstStyle/>
        <a:p>
          <a:endParaRPr lang="fr-FR"/>
        </a:p>
      </dgm:t>
    </dgm:pt>
    <dgm:pt modelId="{E5EB201D-AFE0-472C-8A8A-89C227FE6AAB}" type="sibTrans" cxnId="{923D1FA0-1BBE-474E-89C1-31B3ECB65E79}">
      <dgm:prSet/>
      <dgm:spPr/>
      <dgm:t>
        <a:bodyPr/>
        <a:lstStyle/>
        <a:p>
          <a:endParaRPr lang="fr-FR"/>
        </a:p>
      </dgm:t>
    </dgm:pt>
    <dgm:pt modelId="{9466FA83-232E-4B6A-8BD6-D06036DA34B6}">
      <dgm:prSet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600" b="1" dirty="0">
              <a:solidFill>
                <a:sysClr val="window" lastClr="FFFFFF"/>
              </a:solidFill>
              <a:latin typeface="Calibri"/>
              <a:ea typeface="+mn-ea"/>
              <a:cs typeface="+mn-cs"/>
            </a:rPr>
            <a:t>Agriculture</a:t>
          </a:r>
        </a:p>
      </dgm:t>
    </dgm:pt>
    <dgm:pt modelId="{B2781AD5-0E96-4163-A641-8860EF676A60}" type="parTrans" cxnId="{64258E5B-A98B-49CD-A90B-9262AD98C321}">
      <dgm:prSet/>
      <dgm:spPr/>
      <dgm:t>
        <a:bodyPr/>
        <a:lstStyle/>
        <a:p>
          <a:endParaRPr lang="fr-FR"/>
        </a:p>
      </dgm:t>
    </dgm:pt>
    <dgm:pt modelId="{F91A2FB0-79B7-444F-A2B6-37A14EAA7A28}" type="sibTrans" cxnId="{64258E5B-A98B-49CD-A90B-9262AD98C321}">
      <dgm:prSet/>
      <dgm:spPr/>
      <dgm:t>
        <a:bodyPr/>
        <a:lstStyle/>
        <a:p>
          <a:endParaRPr lang="fr-FR"/>
        </a:p>
      </dgm:t>
    </dgm:pt>
    <dgm:pt modelId="{FE59B4F9-4576-4C8C-81E7-23C71284B6A4}">
      <dgm:prSet phldrT="[Texte]"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Energie</a:t>
          </a:r>
        </a:p>
      </dgm:t>
    </dgm:pt>
    <dgm:pt modelId="{BA8580AA-53FA-45DD-A4FB-EA19390F7A0F}" type="sibTrans" cxnId="{20A98705-7DD8-4B79-8F1B-E0406047BFB5}">
      <dgm:prSet/>
      <dgm:spPr/>
      <dgm:t>
        <a:bodyPr/>
        <a:lstStyle/>
        <a:p>
          <a:endParaRPr lang="fr-FR"/>
        </a:p>
      </dgm:t>
    </dgm:pt>
    <dgm:pt modelId="{348548D6-EFCC-4C03-AB2D-59C3BF97E4F4}" type="parTrans" cxnId="{20A98705-7DD8-4B79-8F1B-E0406047BFB5}">
      <dgm:prSet/>
      <dgm:spPr/>
      <dgm:t>
        <a:bodyPr/>
        <a:lstStyle/>
        <a:p>
          <a:endParaRPr lang="fr-FR"/>
        </a:p>
      </dgm:t>
    </dgm:pt>
    <dgm:pt modelId="{F9EFD53A-7F6D-4574-BA9E-509D61A4A170}" type="pres">
      <dgm:prSet presAssocID="{7448CA90-B4B2-4C96-A26C-86430E6A9C55}" presName="compositeShape" presStyleCnt="0">
        <dgm:presLayoutVars>
          <dgm:chMax val="7"/>
          <dgm:dir/>
          <dgm:resizeHandles val="exact"/>
        </dgm:presLayoutVars>
      </dgm:prSet>
      <dgm:spPr/>
    </dgm:pt>
    <dgm:pt modelId="{12191C00-A31F-48A6-8E9C-37D38D19E2C7}" type="pres">
      <dgm:prSet presAssocID="{7448CA90-B4B2-4C96-A26C-86430E6A9C55}" presName="wedge1" presStyleLbl="node1" presStyleIdx="0" presStyleCnt="6"/>
      <dgm:spPr>
        <a:prstGeom prst="pie">
          <a:avLst>
            <a:gd name="adj1" fmla="val 16200000"/>
            <a:gd name="adj2" fmla="val 19800000"/>
          </a:avLst>
        </a:prstGeom>
      </dgm:spPr>
    </dgm:pt>
    <dgm:pt modelId="{2A411747-3E1A-4CE9-BDD5-E2763731CE45}" type="pres">
      <dgm:prSet presAssocID="{7448CA90-B4B2-4C96-A26C-86430E6A9C55}" presName="wedge1Tx" presStyleLbl="node1" presStyleIdx="0" presStyleCnt="6">
        <dgm:presLayoutVars>
          <dgm:chMax val="0"/>
          <dgm:chPref val="0"/>
          <dgm:bulletEnabled val="1"/>
        </dgm:presLayoutVars>
      </dgm:prSet>
      <dgm:spPr/>
    </dgm:pt>
    <dgm:pt modelId="{D573EAB0-3C83-4F4E-84C5-886D9B14122F}" type="pres">
      <dgm:prSet presAssocID="{7448CA90-B4B2-4C96-A26C-86430E6A9C55}" presName="wedge2" presStyleLbl="node1" presStyleIdx="1" presStyleCnt="6"/>
      <dgm:spPr>
        <a:prstGeom prst="pie">
          <a:avLst>
            <a:gd name="adj1" fmla="val 19800000"/>
            <a:gd name="adj2" fmla="val 1800000"/>
          </a:avLst>
        </a:prstGeom>
      </dgm:spPr>
    </dgm:pt>
    <dgm:pt modelId="{994016BA-B1B4-47FD-B8DE-1C5F1F69D492}" type="pres">
      <dgm:prSet presAssocID="{7448CA90-B4B2-4C96-A26C-86430E6A9C55}" presName="wedge2Tx" presStyleLbl="node1" presStyleIdx="1" presStyleCnt="6">
        <dgm:presLayoutVars>
          <dgm:chMax val="0"/>
          <dgm:chPref val="0"/>
          <dgm:bulletEnabled val="1"/>
        </dgm:presLayoutVars>
      </dgm:prSet>
      <dgm:spPr/>
    </dgm:pt>
    <dgm:pt modelId="{B3CB4E8C-1413-416E-BD3A-BB1708D983C0}" type="pres">
      <dgm:prSet presAssocID="{7448CA90-B4B2-4C96-A26C-86430E6A9C55}" presName="wedge3" presStyleLbl="node1" presStyleIdx="2" presStyleCnt="6"/>
      <dgm:spPr>
        <a:prstGeom prst="pie">
          <a:avLst>
            <a:gd name="adj1" fmla="val 1800000"/>
            <a:gd name="adj2" fmla="val 5400000"/>
          </a:avLst>
        </a:prstGeom>
      </dgm:spPr>
    </dgm:pt>
    <dgm:pt modelId="{A3039889-3912-4CEF-9B00-27534BE36FC2}" type="pres">
      <dgm:prSet presAssocID="{7448CA90-B4B2-4C96-A26C-86430E6A9C55}" presName="wedge3Tx" presStyleLbl="node1" presStyleIdx="2" presStyleCnt="6">
        <dgm:presLayoutVars>
          <dgm:chMax val="0"/>
          <dgm:chPref val="0"/>
          <dgm:bulletEnabled val="1"/>
        </dgm:presLayoutVars>
      </dgm:prSet>
      <dgm:spPr/>
    </dgm:pt>
    <dgm:pt modelId="{810F519B-21EC-46C0-BA3C-3EB46ABB7518}" type="pres">
      <dgm:prSet presAssocID="{7448CA90-B4B2-4C96-A26C-86430E6A9C55}" presName="wedge4" presStyleLbl="node1" presStyleIdx="3" presStyleCnt="6"/>
      <dgm:spPr>
        <a:prstGeom prst="pie">
          <a:avLst>
            <a:gd name="adj1" fmla="val 5400000"/>
            <a:gd name="adj2" fmla="val 9000000"/>
          </a:avLst>
        </a:prstGeom>
      </dgm:spPr>
    </dgm:pt>
    <dgm:pt modelId="{7FFEA030-4D74-409D-BE7D-EF396F3226DE}" type="pres">
      <dgm:prSet presAssocID="{7448CA90-B4B2-4C96-A26C-86430E6A9C55}" presName="wedge4Tx" presStyleLbl="node1" presStyleIdx="3" presStyleCnt="6">
        <dgm:presLayoutVars>
          <dgm:chMax val="0"/>
          <dgm:chPref val="0"/>
          <dgm:bulletEnabled val="1"/>
        </dgm:presLayoutVars>
      </dgm:prSet>
      <dgm:spPr/>
    </dgm:pt>
    <dgm:pt modelId="{845B73E7-7ED5-4B38-A3EE-86CF8A3F4423}" type="pres">
      <dgm:prSet presAssocID="{7448CA90-B4B2-4C96-A26C-86430E6A9C55}" presName="wedge5" presStyleLbl="node1" presStyleIdx="4" presStyleCnt="6"/>
      <dgm:spPr>
        <a:prstGeom prst="pie">
          <a:avLst>
            <a:gd name="adj1" fmla="val 9000000"/>
            <a:gd name="adj2" fmla="val 12600000"/>
          </a:avLst>
        </a:prstGeom>
      </dgm:spPr>
    </dgm:pt>
    <dgm:pt modelId="{54D90928-DB68-49D8-ACF6-9B2125739C82}" type="pres">
      <dgm:prSet presAssocID="{7448CA90-B4B2-4C96-A26C-86430E6A9C55}" presName="wedge5Tx" presStyleLbl="node1" presStyleIdx="4" presStyleCnt="6">
        <dgm:presLayoutVars>
          <dgm:chMax val="0"/>
          <dgm:chPref val="0"/>
          <dgm:bulletEnabled val="1"/>
        </dgm:presLayoutVars>
      </dgm:prSet>
      <dgm:spPr/>
    </dgm:pt>
    <dgm:pt modelId="{A6EC8D02-F96C-41F1-BEFE-D8C7D4D3D8A2}" type="pres">
      <dgm:prSet presAssocID="{7448CA90-B4B2-4C96-A26C-86430E6A9C55}" presName="wedge6" presStyleLbl="node1" presStyleIdx="5" presStyleCnt="6"/>
      <dgm:spPr>
        <a:prstGeom prst="pie">
          <a:avLst>
            <a:gd name="adj1" fmla="val 12600000"/>
            <a:gd name="adj2" fmla="val 16200000"/>
          </a:avLst>
        </a:prstGeom>
      </dgm:spPr>
    </dgm:pt>
    <dgm:pt modelId="{14E3B146-9C3F-4B46-8808-6929DD90D349}" type="pres">
      <dgm:prSet presAssocID="{7448CA90-B4B2-4C96-A26C-86430E6A9C55}" presName="wedge6Tx" presStyleLbl="node1" presStyleIdx="5" presStyleCnt="6">
        <dgm:presLayoutVars>
          <dgm:chMax val="0"/>
          <dgm:chPref val="0"/>
          <dgm:bulletEnabled val="1"/>
        </dgm:presLayoutVars>
      </dgm:prSet>
      <dgm:spPr/>
    </dgm:pt>
  </dgm:ptLst>
  <dgm:cxnLst>
    <dgm:cxn modelId="{F2B60402-CFB5-4B8A-A5F3-C5836A342B15}" type="presOf" srcId="{DCE7E111-2136-4705-867D-D7A1D82D1168}" destId="{7FFEA030-4D74-409D-BE7D-EF396F3226DE}" srcOrd="1" destOrd="0" presId="urn:microsoft.com/office/officeart/2005/8/layout/chart3"/>
    <dgm:cxn modelId="{16A66905-18C4-46F1-ADD9-23972CCCA453}" type="presOf" srcId="{83DCBC70-BF07-4CAE-939F-2DE7BFCAEAE0}" destId="{12191C00-A31F-48A6-8E9C-37D38D19E2C7}" srcOrd="0" destOrd="0" presId="urn:microsoft.com/office/officeart/2005/8/layout/chart3"/>
    <dgm:cxn modelId="{20A98705-7DD8-4B79-8F1B-E0406047BFB5}" srcId="{7448CA90-B4B2-4C96-A26C-86430E6A9C55}" destId="{FE59B4F9-4576-4C8C-81E7-23C71284B6A4}" srcOrd="4" destOrd="0" parTransId="{348548D6-EFCC-4C03-AB2D-59C3BF97E4F4}" sibTransId="{BA8580AA-53FA-45DD-A4FB-EA19390F7A0F}"/>
    <dgm:cxn modelId="{B244F11E-69FB-480B-A6F5-3342E388BA2E}" type="presOf" srcId="{5C068BCF-4D6D-4AA1-AB9E-FE9B47741F6E}" destId="{994016BA-B1B4-47FD-B8DE-1C5F1F69D492}" srcOrd="1" destOrd="0" presId="urn:microsoft.com/office/officeart/2005/8/layout/chart3"/>
    <dgm:cxn modelId="{BCB46C1F-32B6-4DE7-BA9D-367723C387A1}" type="presOf" srcId="{DCE7E111-2136-4705-867D-D7A1D82D1168}" destId="{810F519B-21EC-46C0-BA3C-3EB46ABB7518}" srcOrd="0" destOrd="0" presId="urn:microsoft.com/office/officeart/2005/8/layout/chart3"/>
    <dgm:cxn modelId="{454ED229-F47C-4B92-8123-1CFFF00EC5B6}" type="presOf" srcId="{FE59B4F9-4576-4C8C-81E7-23C71284B6A4}" destId="{54D90928-DB68-49D8-ACF6-9B2125739C82}" srcOrd="1" destOrd="0" presId="urn:microsoft.com/office/officeart/2005/8/layout/chart3"/>
    <dgm:cxn modelId="{B2EA252B-D687-46D5-B2CD-CDBF173266F9}" type="presOf" srcId="{83DCBC70-BF07-4CAE-939F-2DE7BFCAEAE0}" destId="{2A411747-3E1A-4CE9-BDD5-E2763731CE45}" srcOrd="1" destOrd="0" presId="urn:microsoft.com/office/officeart/2005/8/layout/chart3"/>
    <dgm:cxn modelId="{1AFB872E-3CEE-4690-9B09-98AB7AF9E8E8}" type="presOf" srcId="{9466FA83-232E-4B6A-8BD6-D06036DA34B6}" destId="{B3CB4E8C-1413-416E-BD3A-BB1708D983C0}" srcOrd="0" destOrd="0" presId="urn:microsoft.com/office/officeart/2005/8/layout/chart3"/>
    <dgm:cxn modelId="{21AE3533-64C0-4C24-8024-9F6A19477221}" srcId="{7448CA90-B4B2-4C96-A26C-86430E6A9C55}" destId="{83DCBC70-BF07-4CAE-939F-2DE7BFCAEAE0}" srcOrd="0" destOrd="0" parTransId="{CE2CB36F-39A0-4D20-876E-3E8C01FECB2D}" sibTransId="{15CC66F6-B85F-4EB5-A4DC-4B71A03322AA}"/>
    <dgm:cxn modelId="{67CFEE39-6AEF-4ECE-A62D-C8B5A94535B7}" type="presOf" srcId="{5C068BCF-4D6D-4AA1-AB9E-FE9B47741F6E}" destId="{D573EAB0-3C83-4F4E-84C5-886D9B14122F}" srcOrd="0" destOrd="0" presId="urn:microsoft.com/office/officeart/2005/8/layout/chart3"/>
    <dgm:cxn modelId="{64258E5B-A98B-49CD-A90B-9262AD98C321}" srcId="{7448CA90-B4B2-4C96-A26C-86430E6A9C55}" destId="{9466FA83-232E-4B6A-8BD6-D06036DA34B6}" srcOrd="2" destOrd="0" parTransId="{B2781AD5-0E96-4163-A641-8860EF676A60}" sibTransId="{F91A2FB0-79B7-444F-A2B6-37A14EAA7A28}"/>
    <dgm:cxn modelId="{F588275E-CEC4-4684-8ABE-D945849F2329}" type="presOf" srcId="{FE59B4F9-4576-4C8C-81E7-23C71284B6A4}" destId="{845B73E7-7ED5-4B38-A3EE-86CF8A3F4423}" srcOrd="0" destOrd="0" presId="urn:microsoft.com/office/officeart/2005/8/layout/chart3"/>
    <dgm:cxn modelId="{BA93726B-F531-434B-BFF5-BBD62A672E36}" srcId="{7448CA90-B4B2-4C96-A26C-86430E6A9C55}" destId="{A68A7587-CF79-464E-9ED0-3F24132F2584}" srcOrd="5" destOrd="0" parTransId="{6E025CE3-A26B-4AB2-ABB4-786904893388}" sibTransId="{A19C120C-8239-4350-B4FD-87B0BEADAC38}"/>
    <dgm:cxn modelId="{8391017D-E5A8-4AA8-985B-937DD7FCFA7A}" type="presOf" srcId="{A68A7587-CF79-464E-9ED0-3F24132F2584}" destId="{A6EC8D02-F96C-41F1-BEFE-D8C7D4D3D8A2}" srcOrd="0" destOrd="0" presId="urn:microsoft.com/office/officeart/2005/8/layout/chart3"/>
    <dgm:cxn modelId="{0B33239C-6818-44DE-A149-1B1872ECEBB3}" type="presOf" srcId="{A68A7587-CF79-464E-9ED0-3F24132F2584}" destId="{14E3B146-9C3F-4B46-8808-6929DD90D349}" srcOrd="1" destOrd="0" presId="urn:microsoft.com/office/officeart/2005/8/layout/chart3"/>
    <dgm:cxn modelId="{923D1FA0-1BBE-474E-89C1-31B3ECB65E79}" srcId="{7448CA90-B4B2-4C96-A26C-86430E6A9C55}" destId="{DCE7E111-2136-4705-867D-D7A1D82D1168}" srcOrd="3" destOrd="0" parTransId="{56778B5D-571B-4ABA-8362-A1757ECAC079}" sibTransId="{E5EB201D-AFE0-472C-8A8A-89C227FE6AAB}"/>
    <dgm:cxn modelId="{0A786AAB-C84A-4D13-9401-D74544840312}" type="presOf" srcId="{9466FA83-232E-4B6A-8BD6-D06036DA34B6}" destId="{A3039889-3912-4CEF-9B00-27534BE36FC2}" srcOrd="1" destOrd="0" presId="urn:microsoft.com/office/officeart/2005/8/layout/chart3"/>
    <dgm:cxn modelId="{BD7289C0-5039-417C-8279-9389084DD2D2}" type="presOf" srcId="{7448CA90-B4B2-4C96-A26C-86430E6A9C55}" destId="{F9EFD53A-7F6D-4574-BA9E-509D61A4A170}" srcOrd="0" destOrd="0" presId="urn:microsoft.com/office/officeart/2005/8/layout/chart3"/>
    <dgm:cxn modelId="{E08D8FFE-2FEC-454A-8594-85B0AAA4420F}" srcId="{7448CA90-B4B2-4C96-A26C-86430E6A9C55}" destId="{5C068BCF-4D6D-4AA1-AB9E-FE9B47741F6E}" srcOrd="1" destOrd="0" parTransId="{BBB33C33-39BC-4F18-BBB4-3CEB3DFC3274}" sibTransId="{CB018060-30EF-4FBD-ABE7-336305BFDDAE}"/>
    <dgm:cxn modelId="{2FE6D2BF-3FC2-41F7-BFE6-33863EB7D512}" type="presParOf" srcId="{F9EFD53A-7F6D-4574-BA9E-509D61A4A170}" destId="{12191C00-A31F-48A6-8E9C-37D38D19E2C7}" srcOrd="0" destOrd="0" presId="urn:microsoft.com/office/officeart/2005/8/layout/chart3"/>
    <dgm:cxn modelId="{854EE175-3B28-4EBD-A9BE-89374202A989}" type="presParOf" srcId="{F9EFD53A-7F6D-4574-BA9E-509D61A4A170}" destId="{2A411747-3E1A-4CE9-BDD5-E2763731CE45}" srcOrd="1" destOrd="0" presId="urn:microsoft.com/office/officeart/2005/8/layout/chart3"/>
    <dgm:cxn modelId="{95B7E648-D610-4E51-9C16-EDB48C7087CD}" type="presParOf" srcId="{F9EFD53A-7F6D-4574-BA9E-509D61A4A170}" destId="{D573EAB0-3C83-4F4E-84C5-886D9B14122F}" srcOrd="2" destOrd="0" presId="urn:microsoft.com/office/officeart/2005/8/layout/chart3"/>
    <dgm:cxn modelId="{59016970-6286-4F49-9847-FCC123BBEC6B}" type="presParOf" srcId="{F9EFD53A-7F6D-4574-BA9E-509D61A4A170}" destId="{994016BA-B1B4-47FD-B8DE-1C5F1F69D492}" srcOrd="3" destOrd="0" presId="urn:microsoft.com/office/officeart/2005/8/layout/chart3"/>
    <dgm:cxn modelId="{4598D9DE-AC9D-42F2-9928-451F1297F666}" type="presParOf" srcId="{F9EFD53A-7F6D-4574-BA9E-509D61A4A170}" destId="{B3CB4E8C-1413-416E-BD3A-BB1708D983C0}" srcOrd="4" destOrd="0" presId="urn:microsoft.com/office/officeart/2005/8/layout/chart3"/>
    <dgm:cxn modelId="{A054FA33-C38E-4997-9B71-D36B062CBC36}" type="presParOf" srcId="{F9EFD53A-7F6D-4574-BA9E-509D61A4A170}" destId="{A3039889-3912-4CEF-9B00-27534BE36FC2}" srcOrd="5" destOrd="0" presId="urn:microsoft.com/office/officeart/2005/8/layout/chart3"/>
    <dgm:cxn modelId="{8B83480B-E026-4941-8B1B-3366E60FB9F5}" type="presParOf" srcId="{F9EFD53A-7F6D-4574-BA9E-509D61A4A170}" destId="{810F519B-21EC-46C0-BA3C-3EB46ABB7518}" srcOrd="6" destOrd="0" presId="urn:microsoft.com/office/officeart/2005/8/layout/chart3"/>
    <dgm:cxn modelId="{F6ADE1BA-8142-4C27-96D5-007FA364208E}" type="presParOf" srcId="{F9EFD53A-7F6D-4574-BA9E-509D61A4A170}" destId="{7FFEA030-4D74-409D-BE7D-EF396F3226DE}" srcOrd="7" destOrd="0" presId="urn:microsoft.com/office/officeart/2005/8/layout/chart3"/>
    <dgm:cxn modelId="{E4D9D7F6-F954-4841-81D0-2F0A8F7262B7}" type="presParOf" srcId="{F9EFD53A-7F6D-4574-BA9E-509D61A4A170}" destId="{845B73E7-7ED5-4B38-A3EE-86CF8A3F4423}" srcOrd="8" destOrd="0" presId="urn:microsoft.com/office/officeart/2005/8/layout/chart3"/>
    <dgm:cxn modelId="{2604D429-A5D3-4CD6-98B8-16284BD2A640}" type="presParOf" srcId="{F9EFD53A-7F6D-4574-BA9E-509D61A4A170}" destId="{54D90928-DB68-49D8-ACF6-9B2125739C82}" srcOrd="9" destOrd="0" presId="urn:microsoft.com/office/officeart/2005/8/layout/chart3"/>
    <dgm:cxn modelId="{C9F62B9B-D09B-4437-A46C-695F0B8E0F7A}" type="presParOf" srcId="{F9EFD53A-7F6D-4574-BA9E-509D61A4A170}" destId="{A6EC8D02-F96C-41F1-BEFE-D8C7D4D3D8A2}" srcOrd="10" destOrd="0" presId="urn:microsoft.com/office/officeart/2005/8/layout/chart3"/>
    <dgm:cxn modelId="{F79FE961-925A-403D-91E6-D3E2C8FD5CC5}" type="presParOf" srcId="{F9EFD53A-7F6D-4574-BA9E-509D61A4A170}" destId="{14E3B146-9C3F-4B46-8808-6929DD90D349}"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48CA90-B4B2-4C96-A26C-86430E6A9C55}" type="doc">
      <dgm:prSet loTypeId="urn:microsoft.com/office/officeart/2005/8/layout/chart3" loCatId="cycle" qsTypeId="urn:microsoft.com/office/officeart/2005/8/quickstyle/simple5" qsCatId="simple" csTypeId="urn:microsoft.com/office/officeart/2005/8/colors/accent3_4" csCatId="accent3" phldr="1"/>
      <dgm:spPr/>
    </dgm:pt>
    <dgm:pt modelId="{83DCBC70-BF07-4CAE-939F-2DE7BFCAEAE0}">
      <dgm:prSet phldrT="[Texte]" custT="1"/>
      <dgm:spPr>
        <a:xfrm>
          <a:off x="1469802" y="140057"/>
          <a:ext cx="2016252" cy="2016252"/>
        </a:xfr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2000" b="1" dirty="0">
              <a:solidFill>
                <a:schemeClr val="bg1"/>
              </a:solidFill>
              <a:latin typeface="Calibri"/>
              <a:ea typeface="+mn-ea"/>
              <a:cs typeface="+mn-cs"/>
            </a:rPr>
            <a:t>Forestier</a:t>
          </a:r>
        </a:p>
      </dgm:t>
    </dgm:pt>
    <dgm:pt modelId="{CE2CB36F-39A0-4D20-876E-3E8C01FECB2D}" type="parTrans" cxnId="{21AE3533-64C0-4C24-8024-9F6A19477221}">
      <dgm:prSet/>
      <dgm:spPr/>
      <dgm:t>
        <a:bodyPr/>
        <a:lstStyle/>
        <a:p>
          <a:endParaRPr lang="fr-FR"/>
        </a:p>
      </dgm:t>
    </dgm:pt>
    <dgm:pt modelId="{15CC66F6-B85F-4EB5-A4DC-4B71A03322AA}" type="sibTrans" cxnId="{21AE3533-64C0-4C24-8024-9F6A19477221}">
      <dgm:prSet/>
      <dgm:spPr/>
      <dgm:t>
        <a:bodyPr/>
        <a:lstStyle/>
        <a:p>
          <a:endParaRPr lang="fr-FR"/>
        </a:p>
      </dgm:t>
    </dgm:pt>
    <dgm:pt modelId="{A68A7587-CF79-464E-9ED0-3F24132F2584}">
      <dgm:prSet phldrT="[Texte]"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Eau </a:t>
          </a:r>
          <a:endParaRPr lang="fr-FR" sz="900" b="1" dirty="0">
            <a:solidFill>
              <a:sysClr val="window" lastClr="FFFFFF"/>
            </a:solidFill>
            <a:latin typeface="Calibri"/>
            <a:ea typeface="+mn-ea"/>
            <a:cs typeface="+mn-cs"/>
          </a:endParaRPr>
        </a:p>
      </dgm:t>
    </dgm:pt>
    <dgm:pt modelId="{6E025CE3-A26B-4AB2-ABB4-786904893388}" type="parTrans" cxnId="{BA93726B-F531-434B-BFF5-BBD62A672E36}">
      <dgm:prSet/>
      <dgm:spPr/>
      <dgm:t>
        <a:bodyPr/>
        <a:lstStyle/>
        <a:p>
          <a:endParaRPr lang="fr-FR"/>
        </a:p>
      </dgm:t>
    </dgm:pt>
    <dgm:pt modelId="{A19C120C-8239-4350-B4FD-87B0BEADAC38}" type="sibTrans" cxnId="{BA93726B-F531-434B-BFF5-BBD62A672E36}">
      <dgm:prSet/>
      <dgm:spPr/>
      <dgm:t>
        <a:bodyPr/>
        <a:lstStyle/>
        <a:p>
          <a:endParaRPr lang="fr-FR"/>
        </a:p>
      </dgm:t>
    </dgm:pt>
    <dgm:pt modelId="{5C068BCF-4D6D-4AA1-AB9E-FE9B47741F6E}">
      <dgm:prSet custT="1"/>
      <dgm:spPr>
        <a:xfrm>
          <a:off x="1409795" y="243990"/>
          <a:ext cx="2016252" cy="2016252"/>
        </a:xfr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MA" sz="1800" b="1" dirty="0">
              <a:solidFill>
                <a:sysClr val="window" lastClr="FFFFFF"/>
              </a:solidFill>
              <a:latin typeface="Calibri"/>
              <a:ea typeface="+mn-ea"/>
              <a:cs typeface="+mn-cs"/>
            </a:rPr>
            <a:t>Agriculture</a:t>
          </a:r>
          <a:endParaRPr lang="fr-FR" sz="1800" b="1" dirty="0">
            <a:solidFill>
              <a:sysClr val="window" lastClr="FFFFFF"/>
            </a:solidFill>
            <a:latin typeface="Calibri"/>
            <a:ea typeface="+mn-ea"/>
            <a:cs typeface="+mn-cs"/>
          </a:endParaRPr>
        </a:p>
      </dgm:t>
    </dgm:pt>
    <dgm:pt modelId="{BBB33C33-39BC-4F18-BBB4-3CEB3DFC3274}" type="parTrans" cxnId="{E08D8FFE-2FEC-454A-8594-85B0AAA4420F}">
      <dgm:prSet/>
      <dgm:spPr/>
      <dgm:t>
        <a:bodyPr/>
        <a:lstStyle/>
        <a:p>
          <a:endParaRPr lang="fr-FR"/>
        </a:p>
      </dgm:t>
    </dgm:pt>
    <dgm:pt modelId="{CB018060-30EF-4FBD-ABE7-336305BFDDAE}" type="sibTrans" cxnId="{E08D8FFE-2FEC-454A-8594-85B0AAA4420F}">
      <dgm:prSet/>
      <dgm:spPr/>
      <dgm:t>
        <a:bodyPr/>
        <a:lstStyle/>
        <a:p>
          <a:endParaRPr lang="fr-FR"/>
        </a:p>
      </dgm:t>
    </dgm:pt>
    <dgm:pt modelId="{DCE7E111-2136-4705-867D-D7A1D82D1168}">
      <dgm:prSet custT="1"/>
      <dgm:spPr>
        <a:xfrm>
          <a:off x="1409795" y="243990"/>
          <a:ext cx="2016252" cy="2016252"/>
        </a:xfr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Santé</a:t>
          </a:r>
        </a:p>
      </dgm:t>
    </dgm:pt>
    <dgm:pt modelId="{56778B5D-571B-4ABA-8362-A1757ECAC079}" type="parTrans" cxnId="{923D1FA0-1BBE-474E-89C1-31B3ECB65E79}">
      <dgm:prSet/>
      <dgm:spPr/>
      <dgm:t>
        <a:bodyPr/>
        <a:lstStyle/>
        <a:p>
          <a:endParaRPr lang="fr-FR"/>
        </a:p>
      </dgm:t>
    </dgm:pt>
    <dgm:pt modelId="{E5EB201D-AFE0-472C-8A8A-89C227FE6AAB}" type="sibTrans" cxnId="{923D1FA0-1BBE-474E-89C1-31B3ECB65E79}">
      <dgm:prSet/>
      <dgm:spPr/>
      <dgm:t>
        <a:bodyPr/>
        <a:lstStyle/>
        <a:p>
          <a:endParaRPr lang="fr-FR"/>
        </a:p>
      </dgm:t>
    </dgm:pt>
    <dgm:pt modelId="{9466FA83-232E-4B6A-8BD6-D06036DA34B6}">
      <dgm:prSet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Pêche</a:t>
          </a:r>
        </a:p>
      </dgm:t>
    </dgm:pt>
    <dgm:pt modelId="{B2781AD5-0E96-4163-A641-8860EF676A60}" type="parTrans" cxnId="{64258E5B-A98B-49CD-A90B-9262AD98C321}">
      <dgm:prSet/>
      <dgm:spPr/>
      <dgm:t>
        <a:bodyPr/>
        <a:lstStyle/>
        <a:p>
          <a:endParaRPr lang="fr-FR"/>
        </a:p>
      </dgm:t>
    </dgm:pt>
    <dgm:pt modelId="{F91A2FB0-79B7-444F-A2B6-37A14EAA7A28}" type="sibTrans" cxnId="{64258E5B-A98B-49CD-A90B-9262AD98C321}">
      <dgm:prSet/>
      <dgm:spPr/>
      <dgm:t>
        <a:bodyPr/>
        <a:lstStyle/>
        <a:p>
          <a:endParaRPr lang="fr-FR"/>
        </a:p>
      </dgm:t>
    </dgm:pt>
    <dgm:pt modelId="{FE59B4F9-4576-4C8C-81E7-23C71284B6A4}">
      <dgm:prSet phldrT="[Texte]" custT="1"/>
      <dgm:spPr>
        <a:xfrm>
          <a:off x="1409795" y="243990"/>
          <a:ext cx="2016252" cy="2016252"/>
        </a:xfr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sz="1800" b="1" dirty="0">
              <a:solidFill>
                <a:sysClr val="window" lastClr="FFFFFF"/>
              </a:solidFill>
              <a:latin typeface="Calibri"/>
              <a:ea typeface="+mn-ea"/>
              <a:cs typeface="+mn-cs"/>
            </a:rPr>
            <a:t>Energie</a:t>
          </a:r>
        </a:p>
      </dgm:t>
    </dgm:pt>
    <dgm:pt modelId="{BA8580AA-53FA-45DD-A4FB-EA19390F7A0F}" type="sibTrans" cxnId="{20A98705-7DD8-4B79-8F1B-E0406047BFB5}">
      <dgm:prSet/>
      <dgm:spPr/>
      <dgm:t>
        <a:bodyPr/>
        <a:lstStyle/>
        <a:p>
          <a:endParaRPr lang="fr-FR"/>
        </a:p>
      </dgm:t>
    </dgm:pt>
    <dgm:pt modelId="{348548D6-EFCC-4C03-AB2D-59C3BF97E4F4}" type="parTrans" cxnId="{20A98705-7DD8-4B79-8F1B-E0406047BFB5}">
      <dgm:prSet/>
      <dgm:spPr/>
      <dgm:t>
        <a:bodyPr/>
        <a:lstStyle/>
        <a:p>
          <a:endParaRPr lang="fr-FR"/>
        </a:p>
      </dgm:t>
    </dgm:pt>
    <dgm:pt modelId="{F9EFD53A-7F6D-4574-BA9E-509D61A4A170}" type="pres">
      <dgm:prSet presAssocID="{7448CA90-B4B2-4C96-A26C-86430E6A9C55}" presName="compositeShape" presStyleCnt="0">
        <dgm:presLayoutVars>
          <dgm:chMax val="7"/>
          <dgm:dir/>
          <dgm:resizeHandles val="exact"/>
        </dgm:presLayoutVars>
      </dgm:prSet>
      <dgm:spPr/>
    </dgm:pt>
    <dgm:pt modelId="{12191C00-A31F-48A6-8E9C-37D38D19E2C7}" type="pres">
      <dgm:prSet presAssocID="{7448CA90-B4B2-4C96-A26C-86430E6A9C55}" presName="wedge1" presStyleLbl="node1" presStyleIdx="0" presStyleCnt="6"/>
      <dgm:spPr>
        <a:prstGeom prst="pie">
          <a:avLst>
            <a:gd name="adj1" fmla="val 16200000"/>
            <a:gd name="adj2" fmla="val 19800000"/>
          </a:avLst>
        </a:prstGeom>
      </dgm:spPr>
    </dgm:pt>
    <dgm:pt modelId="{2A411747-3E1A-4CE9-BDD5-E2763731CE45}" type="pres">
      <dgm:prSet presAssocID="{7448CA90-B4B2-4C96-A26C-86430E6A9C55}" presName="wedge1Tx" presStyleLbl="node1" presStyleIdx="0" presStyleCnt="6">
        <dgm:presLayoutVars>
          <dgm:chMax val="0"/>
          <dgm:chPref val="0"/>
          <dgm:bulletEnabled val="1"/>
        </dgm:presLayoutVars>
      </dgm:prSet>
      <dgm:spPr/>
    </dgm:pt>
    <dgm:pt modelId="{D573EAB0-3C83-4F4E-84C5-886D9B14122F}" type="pres">
      <dgm:prSet presAssocID="{7448CA90-B4B2-4C96-A26C-86430E6A9C55}" presName="wedge2" presStyleLbl="node1" presStyleIdx="1" presStyleCnt="6"/>
      <dgm:spPr>
        <a:prstGeom prst="pie">
          <a:avLst>
            <a:gd name="adj1" fmla="val 19800000"/>
            <a:gd name="adj2" fmla="val 1800000"/>
          </a:avLst>
        </a:prstGeom>
      </dgm:spPr>
    </dgm:pt>
    <dgm:pt modelId="{994016BA-B1B4-47FD-B8DE-1C5F1F69D492}" type="pres">
      <dgm:prSet presAssocID="{7448CA90-B4B2-4C96-A26C-86430E6A9C55}" presName="wedge2Tx" presStyleLbl="node1" presStyleIdx="1" presStyleCnt="6">
        <dgm:presLayoutVars>
          <dgm:chMax val="0"/>
          <dgm:chPref val="0"/>
          <dgm:bulletEnabled val="1"/>
        </dgm:presLayoutVars>
      </dgm:prSet>
      <dgm:spPr/>
    </dgm:pt>
    <dgm:pt modelId="{B3CB4E8C-1413-416E-BD3A-BB1708D983C0}" type="pres">
      <dgm:prSet presAssocID="{7448CA90-B4B2-4C96-A26C-86430E6A9C55}" presName="wedge3" presStyleLbl="node1" presStyleIdx="2" presStyleCnt="6"/>
      <dgm:spPr>
        <a:prstGeom prst="pie">
          <a:avLst>
            <a:gd name="adj1" fmla="val 1800000"/>
            <a:gd name="adj2" fmla="val 5400000"/>
          </a:avLst>
        </a:prstGeom>
      </dgm:spPr>
    </dgm:pt>
    <dgm:pt modelId="{A3039889-3912-4CEF-9B00-27534BE36FC2}" type="pres">
      <dgm:prSet presAssocID="{7448CA90-B4B2-4C96-A26C-86430E6A9C55}" presName="wedge3Tx" presStyleLbl="node1" presStyleIdx="2" presStyleCnt="6">
        <dgm:presLayoutVars>
          <dgm:chMax val="0"/>
          <dgm:chPref val="0"/>
          <dgm:bulletEnabled val="1"/>
        </dgm:presLayoutVars>
      </dgm:prSet>
      <dgm:spPr/>
    </dgm:pt>
    <dgm:pt modelId="{810F519B-21EC-46C0-BA3C-3EB46ABB7518}" type="pres">
      <dgm:prSet presAssocID="{7448CA90-B4B2-4C96-A26C-86430E6A9C55}" presName="wedge4" presStyleLbl="node1" presStyleIdx="3" presStyleCnt="6"/>
      <dgm:spPr>
        <a:prstGeom prst="pie">
          <a:avLst>
            <a:gd name="adj1" fmla="val 5400000"/>
            <a:gd name="adj2" fmla="val 9000000"/>
          </a:avLst>
        </a:prstGeom>
      </dgm:spPr>
    </dgm:pt>
    <dgm:pt modelId="{7FFEA030-4D74-409D-BE7D-EF396F3226DE}" type="pres">
      <dgm:prSet presAssocID="{7448CA90-B4B2-4C96-A26C-86430E6A9C55}" presName="wedge4Tx" presStyleLbl="node1" presStyleIdx="3" presStyleCnt="6">
        <dgm:presLayoutVars>
          <dgm:chMax val="0"/>
          <dgm:chPref val="0"/>
          <dgm:bulletEnabled val="1"/>
        </dgm:presLayoutVars>
      </dgm:prSet>
      <dgm:spPr/>
    </dgm:pt>
    <dgm:pt modelId="{845B73E7-7ED5-4B38-A3EE-86CF8A3F4423}" type="pres">
      <dgm:prSet presAssocID="{7448CA90-B4B2-4C96-A26C-86430E6A9C55}" presName="wedge5" presStyleLbl="node1" presStyleIdx="4" presStyleCnt="6"/>
      <dgm:spPr>
        <a:prstGeom prst="pie">
          <a:avLst>
            <a:gd name="adj1" fmla="val 9000000"/>
            <a:gd name="adj2" fmla="val 12600000"/>
          </a:avLst>
        </a:prstGeom>
      </dgm:spPr>
    </dgm:pt>
    <dgm:pt modelId="{54D90928-DB68-49D8-ACF6-9B2125739C82}" type="pres">
      <dgm:prSet presAssocID="{7448CA90-B4B2-4C96-A26C-86430E6A9C55}" presName="wedge5Tx" presStyleLbl="node1" presStyleIdx="4" presStyleCnt="6">
        <dgm:presLayoutVars>
          <dgm:chMax val="0"/>
          <dgm:chPref val="0"/>
          <dgm:bulletEnabled val="1"/>
        </dgm:presLayoutVars>
      </dgm:prSet>
      <dgm:spPr/>
    </dgm:pt>
    <dgm:pt modelId="{A6EC8D02-F96C-41F1-BEFE-D8C7D4D3D8A2}" type="pres">
      <dgm:prSet presAssocID="{7448CA90-B4B2-4C96-A26C-86430E6A9C55}" presName="wedge6" presStyleLbl="node1" presStyleIdx="5" presStyleCnt="6"/>
      <dgm:spPr>
        <a:prstGeom prst="pie">
          <a:avLst>
            <a:gd name="adj1" fmla="val 12600000"/>
            <a:gd name="adj2" fmla="val 16200000"/>
          </a:avLst>
        </a:prstGeom>
      </dgm:spPr>
    </dgm:pt>
    <dgm:pt modelId="{14E3B146-9C3F-4B46-8808-6929DD90D349}" type="pres">
      <dgm:prSet presAssocID="{7448CA90-B4B2-4C96-A26C-86430E6A9C55}" presName="wedge6Tx" presStyleLbl="node1" presStyleIdx="5" presStyleCnt="6">
        <dgm:presLayoutVars>
          <dgm:chMax val="0"/>
          <dgm:chPref val="0"/>
          <dgm:bulletEnabled val="1"/>
        </dgm:presLayoutVars>
      </dgm:prSet>
      <dgm:spPr/>
    </dgm:pt>
  </dgm:ptLst>
  <dgm:cxnLst>
    <dgm:cxn modelId="{20A98705-7DD8-4B79-8F1B-E0406047BFB5}" srcId="{7448CA90-B4B2-4C96-A26C-86430E6A9C55}" destId="{FE59B4F9-4576-4C8C-81E7-23C71284B6A4}" srcOrd="4" destOrd="0" parTransId="{348548D6-EFCC-4C03-AB2D-59C3BF97E4F4}" sibTransId="{BA8580AA-53FA-45DD-A4FB-EA19390F7A0F}"/>
    <dgm:cxn modelId="{6390090B-4D3D-48BE-8DA9-7F9832755DDF}" type="presOf" srcId="{7448CA90-B4B2-4C96-A26C-86430E6A9C55}" destId="{F9EFD53A-7F6D-4574-BA9E-509D61A4A170}" srcOrd="0" destOrd="0" presId="urn:microsoft.com/office/officeart/2005/8/layout/chart3"/>
    <dgm:cxn modelId="{ADFFA212-4CB6-4CB2-9B3D-35092EF18D19}" type="presOf" srcId="{83DCBC70-BF07-4CAE-939F-2DE7BFCAEAE0}" destId="{2A411747-3E1A-4CE9-BDD5-E2763731CE45}" srcOrd="1" destOrd="0" presId="urn:microsoft.com/office/officeart/2005/8/layout/chart3"/>
    <dgm:cxn modelId="{5A5FDA1C-EB8F-40F0-AC94-10CAB601BF67}" type="presOf" srcId="{83DCBC70-BF07-4CAE-939F-2DE7BFCAEAE0}" destId="{12191C00-A31F-48A6-8E9C-37D38D19E2C7}" srcOrd="0" destOrd="0" presId="urn:microsoft.com/office/officeart/2005/8/layout/chart3"/>
    <dgm:cxn modelId="{21AE3533-64C0-4C24-8024-9F6A19477221}" srcId="{7448CA90-B4B2-4C96-A26C-86430E6A9C55}" destId="{83DCBC70-BF07-4CAE-939F-2DE7BFCAEAE0}" srcOrd="0" destOrd="0" parTransId="{CE2CB36F-39A0-4D20-876E-3E8C01FECB2D}" sibTransId="{15CC66F6-B85F-4EB5-A4DC-4B71A03322AA}"/>
    <dgm:cxn modelId="{64258E5B-A98B-49CD-A90B-9262AD98C321}" srcId="{7448CA90-B4B2-4C96-A26C-86430E6A9C55}" destId="{9466FA83-232E-4B6A-8BD6-D06036DA34B6}" srcOrd="2" destOrd="0" parTransId="{B2781AD5-0E96-4163-A641-8860EF676A60}" sibTransId="{F91A2FB0-79B7-444F-A2B6-37A14EAA7A28}"/>
    <dgm:cxn modelId="{D5C4CC61-02C6-42E3-A079-86A2F690C5B1}" type="presOf" srcId="{9466FA83-232E-4B6A-8BD6-D06036DA34B6}" destId="{A3039889-3912-4CEF-9B00-27534BE36FC2}" srcOrd="1" destOrd="0" presId="urn:microsoft.com/office/officeart/2005/8/layout/chart3"/>
    <dgm:cxn modelId="{5063B746-F162-481C-8BE6-DC909FDEAF20}" type="presOf" srcId="{5C068BCF-4D6D-4AA1-AB9E-FE9B47741F6E}" destId="{994016BA-B1B4-47FD-B8DE-1C5F1F69D492}" srcOrd="1" destOrd="0" presId="urn:microsoft.com/office/officeart/2005/8/layout/chart3"/>
    <dgm:cxn modelId="{8864EE47-5571-4502-9013-A1F19728C22E}" type="presOf" srcId="{A68A7587-CF79-464E-9ED0-3F24132F2584}" destId="{14E3B146-9C3F-4B46-8808-6929DD90D349}" srcOrd="1" destOrd="0" presId="urn:microsoft.com/office/officeart/2005/8/layout/chart3"/>
    <dgm:cxn modelId="{BA93726B-F531-434B-BFF5-BBD62A672E36}" srcId="{7448CA90-B4B2-4C96-A26C-86430E6A9C55}" destId="{A68A7587-CF79-464E-9ED0-3F24132F2584}" srcOrd="5" destOrd="0" parTransId="{6E025CE3-A26B-4AB2-ABB4-786904893388}" sibTransId="{A19C120C-8239-4350-B4FD-87B0BEADAC38}"/>
    <dgm:cxn modelId="{D4FD596B-065A-4006-A2DA-66C5C61B96D8}" type="presOf" srcId="{5C068BCF-4D6D-4AA1-AB9E-FE9B47741F6E}" destId="{D573EAB0-3C83-4F4E-84C5-886D9B14122F}" srcOrd="0" destOrd="0" presId="urn:microsoft.com/office/officeart/2005/8/layout/chart3"/>
    <dgm:cxn modelId="{08AD607C-8160-4308-846F-CB7A189B9424}" type="presOf" srcId="{FE59B4F9-4576-4C8C-81E7-23C71284B6A4}" destId="{845B73E7-7ED5-4B38-A3EE-86CF8A3F4423}" srcOrd="0" destOrd="0" presId="urn:microsoft.com/office/officeart/2005/8/layout/chart3"/>
    <dgm:cxn modelId="{2583A38D-0A77-4570-9E33-1F2EB4C02D11}" type="presOf" srcId="{DCE7E111-2136-4705-867D-D7A1D82D1168}" destId="{810F519B-21EC-46C0-BA3C-3EB46ABB7518}" srcOrd="0" destOrd="0" presId="urn:microsoft.com/office/officeart/2005/8/layout/chart3"/>
    <dgm:cxn modelId="{923D1FA0-1BBE-474E-89C1-31B3ECB65E79}" srcId="{7448CA90-B4B2-4C96-A26C-86430E6A9C55}" destId="{DCE7E111-2136-4705-867D-D7A1D82D1168}" srcOrd="3" destOrd="0" parTransId="{56778B5D-571B-4ABA-8362-A1757ECAC079}" sibTransId="{E5EB201D-AFE0-472C-8A8A-89C227FE6AAB}"/>
    <dgm:cxn modelId="{2685ECB1-F104-4A15-822F-57ADF93B6109}" type="presOf" srcId="{9466FA83-232E-4B6A-8BD6-D06036DA34B6}" destId="{B3CB4E8C-1413-416E-BD3A-BB1708D983C0}" srcOrd="0" destOrd="0" presId="urn:microsoft.com/office/officeart/2005/8/layout/chart3"/>
    <dgm:cxn modelId="{BE339FBE-4348-4684-862A-B19E38C1936C}" type="presOf" srcId="{A68A7587-CF79-464E-9ED0-3F24132F2584}" destId="{A6EC8D02-F96C-41F1-BEFE-D8C7D4D3D8A2}" srcOrd="0" destOrd="0" presId="urn:microsoft.com/office/officeart/2005/8/layout/chart3"/>
    <dgm:cxn modelId="{B80BEECD-D715-450A-A147-1384B4E5EFEB}" type="presOf" srcId="{DCE7E111-2136-4705-867D-D7A1D82D1168}" destId="{7FFEA030-4D74-409D-BE7D-EF396F3226DE}" srcOrd="1" destOrd="0" presId="urn:microsoft.com/office/officeart/2005/8/layout/chart3"/>
    <dgm:cxn modelId="{6B9AE0D4-BEB1-4016-AC61-9FF8AAA4190B}" type="presOf" srcId="{FE59B4F9-4576-4C8C-81E7-23C71284B6A4}" destId="{54D90928-DB68-49D8-ACF6-9B2125739C82}" srcOrd="1" destOrd="0" presId="urn:microsoft.com/office/officeart/2005/8/layout/chart3"/>
    <dgm:cxn modelId="{E08D8FFE-2FEC-454A-8594-85B0AAA4420F}" srcId="{7448CA90-B4B2-4C96-A26C-86430E6A9C55}" destId="{5C068BCF-4D6D-4AA1-AB9E-FE9B47741F6E}" srcOrd="1" destOrd="0" parTransId="{BBB33C33-39BC-4F18-BBB4-3CEB3DFC3274}" sibTransId="{CB018060-30EF-4FBD-ABE7-336305BFDDAE}"/>
    <dgm:cxn modelId="{8D0EF41B-F2B6-42DB-9F01-142DB7164429}" type="presParOf" srcId="{F9EFD53A-7F6D-4574-BA9E-509D61A4A170}" destId="{12191C00-A31F-48A6-8E9C-37D38D19E2C7}" srcOrd="0" destOrd="0" presId="urn:microsoft.com/office/officeart/2005/8/layout/chart3"/>
    <dgm:cxn modelId="{BC3986B1-3FF2-48AA-B6A9-DC72547EB869}" type="presParOf" srcId="{F9EFD53A-7F6D-4574-BA9E-509D61A4A170}" destId="{2A411747-3E1A-4CE9-BDD5-E2763731CE45}" srcOrd="1" destOrd="0" presId="urn:microsoft.com/office/officeart/2005/8/layout/chart3"/>
    <dgm:cxn modelId="{7A819E04-2696-4813-BD97-653A1AF62D0A}" type="presParOf" srcId="{F9EFD53A-7F6D-4574-BA9E-509D61A4A170}" destId="{D573EAB0-3C83-4F4E-84C5-886D9B14122F}" srcOrd="2" destOrd="0" presId="urn:microsoft.com/office/officeart/2005/8/layout/chart3"/>
    <dgm:cxn modelId="{9DD80E11-D5D9-4562-A16D-210BE72ED4BF}" type="presParOf" srcId="{F9EFD53A-7F6D-4574-BA9E-509D61A4A170}" destId="{994016BA-B1B4-47FD-B8DE-1C5F1F69D492}" srcOrd="3" destOrd="0" presId="urn:microsoft.com/office/officeart/2005/8/layout/chart3"/>
    <dgm:cxn modelId="{74AC4274-3420-4232-8CB1-6AB2F58C39D5}" type="presParOf" srcId="{F9EFD53A-7F6D-4574-BA9E-509D61A4A170}" destId="{B3CB4E8C-1413-416E-BD3A-BB1708D983C0}" srcOrd="4" destOrd="0" presId="urn:microsoft.com/office/officeart/2005/8/layout/chart3"/>
    <dgm:cxn modelId="{904F513E-4F98-4C9D-8B7D-AA74DE3515A2}" type="presParOf" srcId="{F9EFD53A-7F6D-4574-BA9E-509D61A4A170}" destId="{A3039889-3912-4CEF-9B00-27534BE36FC2}" srcOrd="5" destOrd="0" presId="urn:microsoft.com/office/officeart/2005/8/layout/chart3"/>
    <dgm:cxn modelId="{1FCD64DA-690D-4E25-BBD1-F6A6751B6002}" type="presParOf" srcId="{F9EFD53A-7F6D-4574-BA9E-509D61A4A170}" destId="{810F519B-21EC-46C0-BA3C-3EB46ABB7518}" srcOrd="6" destOrd="0" presId="urn:microsoft.com/office/officeart/2005/8/layout/chart3"/>
    <dgm:cxn modelId="{42F8513F-660E-424A-99DF-7C2444E98535}" type="presParOf" srcId="{F9EFD53A-7F6D-4574-BA9E-509D61A4A170}" destId="{7FFEA030-4D74-409D-BE7D-EF396F3226DE}" srcOrd="7" destOrd="0" presId="urn:microsoft.com/office/officeart/2005/8/layout/chart3"/>
    <dgm:cxn modelId="{65E86746-504D-4CAD-B009-764A3E997BCF}" type="presParOf" srcId="{F9EFD53A-7F6D-4574-BA9E-509D61A4A170}" destId="{845B73E7-7ED5-4B38-A3EE-86CF8A3F4423}" srcOrd="8" destOrd="0" presId="urn:microsoft.com/office/officeart/2005/8/layout/chart3"/>
    <dgm:cxn modelId="{CDCADAA1-1224-47DE-B3B0-EDCBD8AE2FBC}" type="presParOf" srcId="{F9EFD53A-7F6D-4574-BA9E-509D61A4A170}" destId="{54D90928-DB68-49D8-ACF6-9B2125739C82}" srcOrd="9" destOrd="0" presId="urn:microsoft.com/office/officeart/2005/8/layout/chart3"/>
    <dgm:cxn modelId="{5E817ABD-A9BE-43C9-AFF4-A7343016D126}" type="presParOf" srcId="{F9EFD53A-7F6D-4574-BA9E-509D61A4A170}" destId="{A6EC8D02-F96C-41F1-BEFE-D8C7D4D3D8A2}" srcOrd="10" destOrd="0" presId="urn:microsoft.com/office/officeart/2005/8/layout/chart3"/>
    <dgm:cxn modelId="{01751DCD-B027-4DF1-8390-C83C79420090}" type="presParOf" srcId="{F9EFD53A-7F6D-4574-BA9E-509D61A4A170}" destId="{14E3B146-9C3F-4B46-8808-6929DD90D349}"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91C00-A31F-48A6-8E9C-37D38D19E2C7}">
      <dsp:nvSpPr>
        <dsp:cNvPr id="0" name=""/>
        <dsp:cNvSpPr/>
      </dsp:nvSpPr>
      <dsp:spPr>
        <a:xfrm>
          <a:off x="740955" y="256575"/>
          <a:ext cx="3693637" cy="3693637"/>
        </a:xfrm>
        <a:prstGeom prst="pie">
          <a:avLst>
            <a:gd name="adj1" fmla="val 16200000"/>
            <a:gd name="adj2" fmla="val 19800000"/>
          </a:avLst>
        </a:prstGeo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bg1"/>
              </a:solidFill>
              <a:latin typeface="Calibri"/>
              <a:ea typeface="+mn-ea"/>
              <a:cs typeface="+mn-cs"/>
            </a:rPr>
            <a:t>Agriculture</a:t>
          </a:r>
          <a:endParaRPr lang="fr-FR" sz="2400" b="1" kern="1200" dirty="0">
            <a:solidFill>
              <a:schemeClr val="bg1"/>
            </a:solidFill>
            <a:latin typeface="Calibri"/>
            <a:ea typeface="+mn-ea"/>
            <a:cs typeface="+mn-cs"/>
          </a:endParaRPr>
        </a:p>
      </dsp:txBody>
      <dsp:txXfrm>
        <a:off x="2785118" y="768233"/>
        <a:ext cx="761773" cy="559671"/>
      </dsp:txXfrm>
    </dsp:sp>
    <dsp:sp modelId="{D573EAB0-3C83-4F4E-84C5-886D9B14122F}">
      <dsp:nvSpPr>
        <dsp:cNvPr id="0" name=""/>
        <dsp:cNvSpPr/>
      </dsp:nvSpPr>
      <dsp:spPr>
        <a:xfrm>
          <a:off x="631025" y="446974"/>
          <a:ext cx="3693637" cy="3693637"/>
        </a:xfrm>
        <a:prstGeom prst="pie">
          <a:avLst>
            <a:gd name="adj1" fmla="val 19800000"/>
            <a:gd name="adj2" fmla="val 18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latin typeface="Calibri"/>
              <a:ea typeface="+mn-ea"/>
              <a:cs typeface="+mn-cs"/>
            </a:rPr>
            <a:t>Forestier</a:t>
          </a:r>
          <a:endParaRPr lang="fr-FR" sz="1600" b="1" kern="1200" dirty="0">
            <a:solidFill>
              <a:sysClr val="window" lastClr="FFFFFF"/>
            </a:solidFill>
            <a:latin typeface="Calibri"/>
            <a:ea typeface="+mn-ea"/>
            <a:cs typeface="+mn-cs"/>
          </a:endParaRPr>
        </a:p>
      </dsp:txBody>
      <dsp:txXfrm>
        <a:off x="3322972" y="2029504"/>
        <a:ext cx="789757" cy="528577"/>
      </dsp:txXfrm>
    </dsp:sp>
    <dsp:sp modelId="{B3CB4E8C-1413-416E-BD3A-BB1708D983C0}">
      <dsp:nvSpPr>
        <dsp:cNvPr id="0" name=""/>
        <dsp:cNvSpPr/>
      </dsp:nvSpPr>
      <dsp:spPr>
        <a:xfrm>
          <a:off x="631025" y="446974"/>
          <a:ext cx="3693637" cy="3693637"/>
        </a:xfrm>
        <a:prstGeom prst="pie">
          <a:avLst>
            <a:gd name="adj1" fmla="val 1800000"/>
            <a:gd name="adj2" fmla="val 54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Pêche</a:t>
          </a:r>
        </a:p>
      </dsp:txBody>
      <dsp:txXfrm>
        <a:off x="2675188" y="3069282"/>
        <a:ext cx="761773" cy="559671"/>
      </dsp:txXfrm>
    </dsp:sp>
    <dsp:sp modelId="{810F519B-21EC-46C0-BA3C-3EB46ABB7518}">
      <dsp:nvSpPr>
        <dsp:cNvPr id="0" name=""/>
        <dsp:cNvSpPr/>
      </dsp:nvSpPr>
      <dsp:spPr>
        <a:xfrm>
          <a:off x="631025" y="446974"/>
          <a:ext cx="3693637" cy="3693637"/>
        </a:xfrm>
        <a:prstGeom prst="pie">
          <a:avLst>
            <a:gd name="adj1" fmla="val 5400000"/>
            <a:gd name="adj2" fmla="val 9000000"/>
          </a:avLst>
        </a:prstGeo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Santé</a:t>
          </a:r>
        </a:p>
      </dsp:txBody>
      <dsp:txXfrm>
        <a:off x="1518727" y="3069282"/>
        <a:ext cx="761773" cy="559671"/>
      </dsp:txXfrm>
    </dsp:sp>
    <dsp:sp modelId="{845B73E7-7ED5-4B38-A3EE-86CF8A3F4423}">
      <dsp:nvSpPr>
        <dsp:cNvPr id="0" name=""/>
        <dsp:cNvSpPr/>
      </dsp:nvSpPr>
      <dsp:spPr>
        <a:xfrm>
          <a:off x="631025" y="446974"/>
          <a:ext cx="3693637" cy="3693637"/>
        </a:xfrm>
        <a:prstGeom prst="pie">
          <a:avLst>
            <a:gd name="adj1" fmla="val 9000000"/>
            <a:gd name="adj2" fmla="val 126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Energie</a:t>
          </a:r>
        </a:p>
      </dsp:txBody>
      <dsp:txXfrm>
        <a:off x="851753" y="2029504"/>
        <a:ext cx="789757" cy="528577"/>
      </dsp:txXfrm>
    </dsp:sp>
    <dsp:sp modelId="{A6EC8D02-F96C-41F1-BEFE-D8C7D4D3D8A2}">
      <dsp:nvSpPr>
        <dsp:cNvPr id="0" name=""/>
        <dsp:cNvSpPr/>
      </dsp:nvSpPr>
      <dsp:spPr>
        <a:xfrm>
          <a:off x="631025" y="446974"/>
          <a:ext cx="3693637" cy="3693637"/>
        </a:xfrm>
        <a:prstGeom prst="pie">
          <a:avLst>
            <a:gd name="adj1" fmla="val 12600000"/>
            <a:gd name="adj2" fmla="val 162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Eau </a:t>
          </a:r>
          <a:endParaRPr lang="fr-FR" sz="900" b="1" kern="1200" dirty="0">
            <a:solidFill>
              <a:sysClr val="window" lastClr="FFFFFF"/>
            </a:solidFill>
            <a:latin typeface="Calibri"/>
            <a:ea typeface="+mn-ea"/>
            <a:cs typeface="+mn-cs"/>
          </a:endParaRPr>
        </a:p>
      </dsp:txBody>
      <dsp:txXfrm>
        <a:off x="1518727" y="958632"/>
        <a:ext cx="761773" cy="559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91C00-A31F-48A6-8E9C-37D38D19E2C7}">
      <dsp:nvSpPr>
        <dsp:cNvPr id="0" name=""/>
        <dsp:cNvSpPr/>
      </dsp:nvSpPr>
      <dsp:spPr>
        <a:xfrm>
          <a:off x="740955" y="256575"/>
          <a:ext cx="3693637" cy="3693637"/>
        </a:xfrm>
        <a:prstGeom prst="pie">
          <a:avLst>
            <a:gd name="adj1" fmla="val 16200000"/>
            <a:gd name="adj2" fmla="val 19800000"/>
          </a:avLst>
        </a:prstGeo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ysClr val="window" lastClr="FFFFFF"/>
              </a:solidFill>
              <a:latin typeface="Calibri"/>
              <a:ea typeface="+mn-ea"/>
              <a:cs typeface="+mn-cs"/>
            </a:rPr>
            <a:t>Eau </a:t>
          </a:r>
        </a:p>
      </dsp:txBody>
      <dsp:txXfrm>
        <a:off x="2627349" y="652322"/>
        <a:ext cx="1077311" cy="791493"/>
      </dsp:txXfrm>
    </dsp:sp>
    <dsp:sp modelId="{D573EAB0-3C83-4F4E-84C5-886D9B14122F}">
      <dsp:nvSpPr>
        <dsp:cNvPr id="0" name=""/>
        <dsp:cNvSpPr/>
      </dsp:nvSpPr>
      <dsp:spPr>
        <a:xfrm>
          <a:off x="631025" y="446974"/>
          <a:ext cx="3693637" cy="3693637"/>
        </a:xfrm>
        <a:prstGeom prst="pie">
          <a:avLst>
            <a:gd name="adj1" fmla="val 19800000"/>
            <a:gd name="adj2" fmla="val 18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latin typeface="Calibri"/>
              <a:ea typeface="+mn-ea"/>
              <a:cs typeface="+mn-cs"/>
            </a:rPr>
            <a:t>Forestier</a:t>
          </a:r>
          <a:endParaRPr lang="fr-FR" sz="1800" b="1" kern="1200" dirty="0">
            <a:solidFill>
              <a:sysClr val="window" lastClr="FFFFFF"/>
            </a:solidFill>
            <a:latin typeface="Calibri"/>
            <a:ea typeface="+mn-ea"/>
            <a:cs typeface="+mn-cs"/>
          </a:endParaRPr>
        </a:p>
      </dsp:txBody>
      <dsp:txXfrm>
        <a:off x="3159408" y="1920032"/>
        <a:ext cx="1116885" cy="747521"/>
      </dsp:txXfrm>
    </dsp:sp>
    <dsp:sp modelId="{B3CB4E8C-1413-416E-BD3A-BB1708D983C0}">
      <dsp:nvSpPr>
        <dsp:cNvPr id="0" name=""/>
        <dsp:cNvSpPr/>
      </dsp:nvSpPr>
      <dsp:spPr>
        <a:xfrm>
          <a:off x="631025" y="446974"/>
          <a:ext cx="3693637" cy="3693637"/>
        </a:xfrm>
        <a:prstGeom prst="pie">
          <a:avLst>
            <a:gd name="adj1" fmla="val 1800000"/>
            <a:gd name="adj2" fmla="val 54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Pêche</a:t>
          </a:r>
        </a:p>
      </dsp:txBody>
      <dsp:txXfrm>
        <a:off x="2517419" y="2953371"/>
        <a:ext cx="1077311" cy="791493"/>
      </dsp:txXfrm>
    </dsp:sp>
    <dsp:sp modelId="{810F519B-21EC-46C0-BA3C-3EB46ABB7518}">
      <dsp:nvSpPr>
        <dsp:cNvPr id="0" name=""/>
        <dsp:cNvSpPr/>
      </dsp:nvSpPr>
      <dsp:spPr>
        <a:xfrm>
          <a:off x="631025" y="446974"/>
          <a:ext cx="3693637" cy="3693637"/>
        </a:xfrm>
        <a:prstGeom prst="pie">
          <a:avLst>
            <a:gd name="adj1" fmla="val 5400000"/>
            <a:gd name="adj2" fmla="val 9000000"/>
          </a:avLst>
        </a:prstGeo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Santé</a:t>
          </a:r>
        </a:p>
      </dsp:txBody>
      <dsp:txXfrm>
        <a:off x="1360958" y="2953371"/>
        <a:ext cx="1077311" cy="791493"/>
      </dsp:txXfrm>
    </dsp:sp>
    <dsp:sp modelId="{845B73E7-7ED5-4B38-A3EE-86CF8A3F4423}">
      <dsp:nvSpPr>
        <dsp:cNvPr id="0" name=""/>
        <dsp:cNvSpPr/>
      </dsp:nvSpPr>
      <dsp:spPr>
        <a:xfrm>
          <a:off x="631025" y="446974"/>
          <a:ext cx="3693637" cy="3693637"/>
        </a:xfrm>
        <a:prstGeom prst="pie">
          <a:avLst>
            <a:gd name="adj1" fmla="val 9000000"/>
            <a:gd name="adj2" fmla="val 126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Energie</a:t>
          </a:r>
        </a:p>
      </dsp:txBody>
      <dsp:txXfrm>
        <a:off x="688189" y="1920032"/>
        <a:ext cx="1116885" cy="747521"/>
      </dsp:txXfrm>
    </dsp:sp>
    <dsp:sp modelId="{A6EC8D02-F96C-41F1-BEFE-D8C7D4D3D8A2}">
      <dsp:nvSpPr>
        <dsp:cNvPr id="0" name=""/>
        <dsp:cNvSpPr/>
      </dsp:nvSpPr>
      <dsp:spPr>
        <a:xfrm>
          <a:off x="631025" y="446974"/>
          <a:ext cx="3693637" cy="3693637"/>
        </a:xfrm>
        <a:prstGeom prst="pie">
          <a:avLst>
            <a:gd name="adj1" fmla="val 12600000"/>
            <a:gd name="adj2" fmla="val 162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 lastClr="FFFFFF"/>
              </a:solidFill>
              <a:latin typeface="Calibri"/>
              <a:ea typeface="+mn-ea"/>
              <a:cs typeface="+mn-cs"/>
            </a:rPr>
            <a:t>Agriculture</a:t>
          </a:r>
          <a:endParaRPr lang="fr-FR" sz="800" b="1" kern="1200" dirty="0">
            <a:solidFill>
              <a:sysClr val="window" lastClr="FFFFFF"/>
            </a:solidFill>
            <a:latin typeface="Calibri"/>
            <a:ea typeface="+mn-ea"/>
            <a:cs typeface="+mn-cs"/>
          </a:endParaRPr>
        </a:p>
      </dsp:txBody>
      <dsp:txXfrm>
        <a:off x="1360958" y="842721"/>
        <a:ext cx="1077311" cy="791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91C00-A31F-48A6-8E9C-37D38D19E2C7}">
      <dsp:nvSpPr>
        <dsp:cNvPr id="0" name=""/>
        <dsp:cNvSpPr/>
      </dsp:nvSpPr>
      <dsp:spPr>
        <a:xfrm>
          <a:off x="740955" y="256575"/>
          <a:ext cx="3693637" cy="3693637"/>
        </a:xfrm>
        <a:prstGeom prst="pie">
          <a:avLst>
            <a:gd name="adj1" fmla="val 16200000"/>
            <a:gd name="adj2" fmla="val 19800000"/>
          </a:avLst>
        </a:prstGeo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ysClr val="window" lastClr="FFFFFF"/>
              </a:solidFill>
              <a:latin typeface="Calibri"/>
              <a:ea typeface="+mn-ea"/>
              <a:cs typeface="+mn-cs"/>
            </a:rPr>
            <a:t>Energie </a:t>
          </a:r>
          <a:endParaRPr lang="fr-FR" sz="1400" b="1" kern="1200" dirty="0">
            <a:solidFill>
              <a:sysClr val="window" lastClr="FFFFFF"/>
            </a:solidFill>
            <a:latin typeface="Calibri"/>
            <a:ea typeface="+mn-ea"/>
            <a:cs typeface="+mn-cs"/>
          </a:endParaRPr>
        </a:p>
      </dsp:txBody>
      <dsp:txXfrm>
        <a:off x="2627349" y="652322"/>
        <a:ext cx="1077311" cy="791493"/>
      </dsp:txXfrm>
    </dsp:sp>
    <dsp:sp modelId="{D573EAB0-3C83-4F4E-84C5-886D9B14122F}">
      <dsp:nvSpPr>
        <dsp:cNvPr id="0" name=""/>
        <dsp:cNvSpPr/>
      </dsp:nvSpPr>
      <dsp:spPr>
        <a:xfrm>
          <a:off x="631025" y="446974"/>
          <a:ext cx="3693637" cy="3693637"/>
        </a:xfrm>
        <a:prstGeom prst="pie">
          <a:avLst>
            <a:gd name="adj1" fmla="val 19800000"/>
            <a:gd name="adj2" fmla="val 18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 lastClr="FFFFFF"/>
              </a:solidFill>
              <a:latin typeface="Calibri"/>
              <a:ea typeface="+mn-ea"/>
              <a:cs typeface="+mn-cs"/>
            </a:rPr>
            <a:t>Sylviculture</a:t>
          </a:r>
        </a:p>
      </dsp:txBody>
      <dsp:txXfrm>
        <a:off x="3159408" y="1920032"/>
        <a:ext cx="1116885" cy="747521"/>
      </dsp:txXfrm>
    </dsp:sp>
    <dsp:sp modelId="{B3CB4E8C-1413-416E-BD3A-BB1708D983C0}">
      <dsp:nvSpPr>
        <dsp:cNvPr id="0" name=""/>
        <dsp:cNvSpPr/>
      </dsp:nvSpPr>
      <dsp:spPr>
        <a:xfrm>
          <a:off x="631025" y="446974"/>
          <a:ext cx="3693637" cy="3693637"/>
        </a:xfrm>
        <a:prstGeom prst="pie">
          <a:avLst>
            <a:gd name="adj1" fmla="val 1800000"/>
            <a:gd name="adj2" fmla="val 54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Pêche</a:t>
          </a:r>
        </a:p>
      </dsp:txBody>
      <dsp:txXfrm>
        <a:off x="2517419" y="2953371"/>
        <a:ext cx="1077311" cy="791493"/>
      </dsp:txXfrm>
    </dsp:sp>
    <dsp:sp modelId="{810F519B-21EC-46C0-BA3C-3EB46ABB7518}">
      <dsp:nvSpPr>
        <dsp:cNvPr id="0" name=""/>
        <dsp:cNvSpPr/>
      </dsp:nvSpPr>
      <dsp:spPr>
        <a:xfrm>
          <a:off x="631025" y="446974"/>
          <a:ext cx="3693637" cy="3693637"/>
        </a:xfrm>
        <a:prstGeom prst="pie">
          <a:avLst>
            <a:gd name="adj1" fmla="val 5400000"/>
            <a:gd name="adj2" fmla="val 9000000"/>
          </a:avLst>
        </a:prstGeo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Santé</a:t>
          </a:r>
        </a:p>
      </dsp:txBody>
      <dsp:txXfrm>
        <a:off x="1360958" y="2953371"/>
        <a:ext cx="1077311" cy="791493"/>
      </dsp:txXfrm>
    </dsp:sp>
    <dsp:sp modelId="{845B73E7-7ED5-4B38-A3EE-86CF8A3F4423}">
      <dsp:nvSpPr>
        <dsp:cNvPr id="0" name=""/>
        <dsp:cNvSpPr/>
      </dsp:nvSpPr>
      <dsp:spPr>
        <a:xfrm>
          <a:off x="631025" y="446974"/>
          <a:ext cx="3693637" cy="3693637"/>
        </a:xfrm>
        <a:prstGeom prst="pie">
          <a:avLst>
            <a:gd name="adj1" fmla="val 9000000"/>
            <a:gd name="adj2" fmla="val 126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Agriculture</a:t>
          </a:r>
        </a:p>
      </dsp:txBody>
      <dsp:txXfrm>
        <a:off x="688189" y="1920032"/>
        <a:ext cx="1116885" cy="747521"/>
      </dsp:txXfrm>
    </dsp:sp>
    <dsp:sp modelId="{A6EC8D02-F96C-41F1-BEFE-D8C7D4D3D8A2}">
      <dsp:nvSpPr>
        <dsp:cNvPr id="0" name=""/>
        <dsp:cNvSpPr/>
      </dsp:nvSpPr>
      <dsp:spPr>
        <a:xfrm>
          <a:off x="631025" y="446974"/>
          <a:ext cx="3693637" cy="3693637"/>
        </a:xfrm>
        <a:prstGeom prst="pie">
          <a:avLst>
            <a:gd name="adj1" fmla="val 12600000"/>
            <a:gd name="adj2" fmla="val 162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Eau </a:t>
          </a:r>
          <a:endParaRPr lang="fr-FR" sz="900" b="1" kern="1200" dirty="0">
            <a:solidFill>
              <a:sysClr val="window" lastClr="FFFFFF"/>
            </a:solidFill>
            <a:latin typeface="Calibri"/>
            <a:ea typeface="+mn-ea"/>
            <a:cs typeface="+mn-cs"/>
          </a:endParaRPr>
        </a:p>
      </dsp:txBody>
      <dsp:txXfrm>
        <a:off x="1360958" y="842721"/>
        <a:ext cx="1077311" cy="79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91C00-A31F-48A6-8E9C-37D38D19E2C7}">
      <dsp:nvSpPr>
        <dsp:cNvPr id="0" name=""/>
        <dsp:cNvSpPr/>
      </dsp:nvSpPr>
      <dsp:spPr>
        <a:xfrm>
          <a:off x="740955" y="256575"/>
          <a:ext cx="3693637" cy="3693637"/>
        </a:xfrm>
        <a:prstGeom prst="pie">
          <a:avLst>
            <a:gd name="adj1" fmla="val 16200000"/>
            <a:gd name="adj2" fmla="val 19800000"/>
          </a:avLst>
        </a:prstGeo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MA" sz="2400" b="1" kern="1200" dirty="0">
              <a:solidFill>
                <a:sysClr val="window" lastClr="FFFFFF"/>
              </a:solidFill>
              <a:latin typeface="Calibri"/>
              <a:ea typeface="+mn-ea"/>
              <a:cs typeface="+mn-cs"/>
            </a:rPr>
            <a:t>Santé</a:t>
          </a:r>
          <a:endParaRPr lang="fr-FR" sz="2400" b="1" kern="1200" dirty="0">
            <a:solidFill>
              <a:sysClr val="window" lastClr="FFFFFF"/>
            </a:solidFill>
            <a:latin typeface="Calibri"/>
            <a:ea typeface="+mn-ea"/>
            <a:cs typeface="+mn-cs"/>
          </a:endParaRPr>
        </a:p>
      </dsp:txBody>
      <dsp:txXfrm>
        <a:off x="2627349" y="652322"/>
        <a:ext cx="1077311" cy="791493"/>
      </dsp:txXfrm>
    </dsp:sp>
    <dsp:sp modelId="{D573EAB0-3C83-4F4E-84C5-886D9B14122F}">
      <dsp:nvSpPr>
        <dsp:cNvPr id="0" name=""/>
        <dsp:cNvSpPr/>
      </dsp:nvSpPr>
      <dsp:spPr>
        <a:xfrm>
          <a:off x="631025" y="446974"/>
          <a:ext cx="3693637" cy="3693637"/>
        </a:xfrm>
        <a:prstGeom prst="pie">
          <a:avLst>
            <a:gd name="adj1" fmla="val 19800000"/>
            <a:gd name="adj2" fmla="val 18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 lastClr="FFFFFF"/>
              </a:solidFill>
              <a:latin typeface="Calibri"/>
              <a:ea typeface="+mn-ea"/>
              <a:cs typeface="+mn-cs"/>
            </a:rPr>
            <a:t>Sylviculture</a:t>
          </a:r>
        </a:p>
      </dsp:txBody>
      <dsp:txXfrm>
        <a:off x="3159408" y="1920032"/>
        <a:ext cx="1116885" cy="747521"/>
      </dsp:txXfrm>
    </dsp:sp>
    <dsp:sp modelId="{B3CB4E8C-1413-416E-BD3A-BB1708D983C0}">
      <dsp:nvSpPr>
        <dsp:cNvPr id="0" name=""/>
        <dsp:cNvSpPr/>
      </dsp:nvSpPr>
      <dsp:spPr>
        <a:xfrm>
          <a:off x="631025" y="446974"/>
          <a:ext cx="3693637" cy="3693637"/>
        </a:xfrm>
        <a:prstGeom prst="pie">
          <a:avLst>
            <a:gd name="adj1" fmla="val 1800000"/>
            <a:gd name="adj2" fmla="val 54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Pêche</a:t>
          </a:r>
        </a:p>
      </dsp:txBody>
      <dsp:txXfrm>
        <a:off x="2517419" y="2953371"/>
        <a:ext cx="1077311" cy="791493"/>
      </dsp:txXfrm>
    </dsp:sp>
    <dsp:sp modelId="{810F519B-21EC-46C0-BA3C-3EB46ABB7518}">
      <dsp:nvSpPr>
        <dsp:cNvPr id="0" name=""/>
        <dsp:cNvSpPr/>
      </dsp:nvSpPr>
      <dsp:spPr>
        <a:xfrm>
          <a:off x="631025" y="446974"/>
          <a:ext cx="3693637" cy="3693637"/>
        </a:xfrm>
        <a:prstGeom prst="pie">
          <a:avLst>
            <a:gd name="adj1" fmla="val 5400000"/>
            <a:gd name="adj2" fmla="val 9000000"/>
          </a:avLst>
        </a:prstGeo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 lastClr="FFFFFF"/>
              </a:solidFill>
              <a:latin typeface="Calibri"/>
              <a:ea typeface="+mn-ea"/>
              <a:cs typeface="+mn-cs"/>
            </a:rPr>
            <a:t>Agriculture</a:t>
          </a:r>
        </a:p>
      </dsp:txBody>
      <dsp:txXfrm>
        <a:off x="1360958" y="2953371"/>
        <a:ext cx="1077311" cy="791493"/>
      </dsp:txXfrm>
    </dsp:sp>
    <dsp:sp modelId="{845B73E7-7ED5-4B38-A3EE-86CF8A3F4423}">
      <dsp:nvSpPr>
        <dsp:cNvPr id="0" name=""/>
        <dsp:cNvSpPr/>
      </dsp:nvSpPr>
      <dsp:spPr>
        <a:xfrm>
          <a:off x="631025" y="446974"/>
          <a:ext cx="3693637" cy="3693637"/>
        </a:xfrm>
        <a:prstGeom prst="pie">
          <a:avLst>
            <a:gd name="adj1" fmla="val 9000000"/>
            <a:gd name="adj2" fmla="val 126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Energie</a:t>
          </a:r>
        </a:p>
      </dsp:txBody>
      <dsp:txXfrm>
        <a:off x="688189" y="1920032"/>
        <a:ext cx="1116885" cy="747521"/>
      </dsp:txXfrm>
    </dsp:sp>
    <dsp:sp modelId="{A6EC8D02-F96C-41F1-BEFE-D8C7D4D3D8A2}">
      <dsp:nvSpPr>
        <dsp:cNvPr id="0" name=""/>
        <dsp:cNvSpPr/>
      </dsp:nvSpPr>
      <dsp:spPr>
        <a:xfrm>
          <a:off x="631025" y="446974"/>
          <a:ext cx="3693637" cy="3693637"/>
        </a:xfrm>
        <a:prstGeom prst="pie">
          <a:avLst>
            <a:gd name="adj1" fmla="val 12600000"/>
            <a:gd name="adj2" fmla="val 162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Eau </a:t>
          </a:r>
          <a:endParaRPr lang="fr-FR" sz="900" b="1" kern="1200" dirty="0">
            <a:solidFill>
              <a:sysClr val="window" lastClr="FFFFFF"/>
            </a:solidFill>
            <a:latin typeface="Calibri"/>
            <a:ea typeface="+mn-ea"/>
            <a:cs typeface="+mn-cs"/>
          </a:endParaRPr>
        </a:p>
      </dsp:txBody>
      <dsp:txXfrm>
        <a:off x="1360958" y="842721"/>
        <a:ext cx="1077311" cy="791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91C00-A31F-48A6-8E9C-37D38D19E2C7}">
      <dsp:nvSpPr>
        <dsp:cNvPr id="0" name=""/>
        <dsp:cNvSpPr/>
      </dsp:nvSpPr>
      <dsp:spPr>
        <a:xfrm>
          <a:off x="740955" y="256575"/>
          <a:ext cx="3693637" cy="3693637"/>
        </a:xfrm>
        <a:prstGeom prst="pie">
          <a:avLst>
            <a:gd name="adj1" fmla="val 16200000"/>
            <a:gd name="adj2" fmla="val 19800000"/>
          </a:avLst>
        </a:prstGeo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Calibri"/>
              <a:ea typeface="+mn-ea"/>
              <a:cs typeface="+mn-cs"/>
            </a:rPr>
            <a:t>Pêche</a:t>
          </a:r>
          <a:endParaRPr lang="fr-FR" sz="1400" b="1" kern="1200" dirty="0">
            <a:solidFill>
              <a:schemeClr val="bg1"/>
            </a:solidFill>
            <a:latin typeface="Calibri"/>
            <a:ea typeface="+mn-ea"/>
            <a:cs typeface="+mn-cs"/>
          </a:endParaRPr>
        </a:p>
      </dsp:txBody>
      <dsp:txXfrm>
        <a:off x="2627349" y="652322"/>
        <a:ext cx="1077311" cy="791493"/>
      </dsp:txXfrm>
    </dsp:sp>
    <dsp:sp modelId="{D573EAB0-3C83-4F4E-84C5-886D9B14122F}">
      <dsp:nvSpPr>
        <dsp:cNvPr id="0" name=""/>
        <dsp:cNvSpPr/>
      </dsp:nvSpPr>
      <dsp:spPr>
        <a:xfrm>
          <a:off x="631025" y="446974"/>
          <a:ext cx="3693637" cy="3693637"/>
        </a:xfrm>
        <a:prstGeom prst="pie">
          <a:avLst>
            <a:gd name="adj1" fmla="val 19800000"/>
            <a:gd name="adj2" fmla="val 18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latin typeface="Calibri"/>
              <a:ea typeface="+mn-ea"/>
              <a:cs typeface="+mn-cs"/>
            </a:rPr>
            <a:t>Forestier</a:t>
          </a:r>
        </a:p>
      </dsp:txBody>
      <dsp:txXfrm>
        <a:off x="3159408" y="1920032"/>
        <a:ext cx="1116885" cy="747521"/>
      </dsp:txXfrm>
    </dsp:sp>
    <dsp:sp modelId="{B3CB4E8C-1413-416E-BD3A-BB1708D983C0}">
      <dsp:nvSpPr>
        <dsp:cNvPr id="0" name=""/>
        <dsp:cNvSpPr/>
      </dsp:nvSpPr>
      <dsp:spPr>
        <a:xfrm>
          <a:off x="631025" y="446974"/>
          <a:ext cx="3693637" cy="3693637"/>
        </a:xfrm>
        <a:prstGeom prst="pie">
          <a:avLst>
            <a:gd name="adj1" fmla="val 1800000"/>
            <a:gd name="adj2" fmla="val 54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 lastClr="FFFFFF"/>
              </a:solidFill>
              <a:latin typeface="Calibri"/>
              <a:ea typeface="+mn-ea"/>
              <a:cs typeface="+mn-cs"/>
            </a:rPr>
            <a:t>Agriculture</a:t>
          </a:r>
        </a:p>
      </dsp:txBody>
      <dsp:txXfrm>
        <a:off x="2517419" y="2953371"/>
        <a:ext cx="1077311" cy="791493"/>
      </dsp:txXfrm>
    </dsp:sp>
    <dsp:sp modelId="{810F519B-21EC-46C0-BA3C-3EB46ABB7518}">
      <dsp:nvSpPr>
        <dsp:cNvPr id="0" name=""/>
        <dsp:cNvSpPr/>
      </dsp:nvSpPr>
      <dsp:spPr>
        <a:xfrm>
          <a:off x="631025" y="446974"/>
          <a:ext cx="3693637" cy="3693637"/>
        </a:xfrm>
        <a:prstGeom prst="pie">
          <a:avLst>
            <a:gd name="adj1" fmla="val 5400000"/>
            <a:gd name="adj2" fmla="val 9000000"/>
          </a:avLst>
        </a:prstGeo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Santé</a:t>
          </a:r>
        </a:p>
      </dsp:txBody>
      <dsp:txXfrm>
        <a:off x="1360958" y="2953371"/>
        <a:ext cx="1077311" cy="791493"/>
      </dsp:txXfrm>
    </dsp:sp>
    <dsp:sp modelId="{845B73E7-7ED5-4B38-A3EE-86CF8A3F4423}">
      <dsp:nvSpPr>
        <dsp:cNvPr id="0" name=""/>
        <dsp:cNvSpPr/>
      </dsp:nvSpPr>
      <dsp:spPr>
        <a:xfrm>
          <a:off x="631025" y="446974"/>
          <a:ext cx="3693637" cy="3693637"/>
        </a:xfrm>
        <a:prstGeom prst="pie">
          <a:avLst>
            <a:gd name="adj1" fmla="val 9000000"/>
            <a:gd name="adj2" fmla="val 126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Energie</a:t>
          </a:r>
        </a:p>
      </dsp:txBody>
      <dsp:txXfrm>
        <a:off x="688189" y="1920032"/>
        <a:ext cx="1116885" cy="747521"/>
      </dsp:txXfrm>
    </dsp:sp>
    <dsp:sp modelId="{A6EC8D02-F96C-41F1-BEFE-D8C7D4D3D8A2}">
      <dsp:nvSpPr>
        <dsp:cNvPr id="0" name=""/>
        <dsp:cNvSpPr/>
      </dsp:nvSpPr>
      <dsp:spPr>
        <a:xfrm>
          <a:off x="631025" y="446974"/>
          <a:ext cx="3693637" cy="3693637"/>
        </a:xfrm>
        <a:prstGeom prst="pie">
          <a:avLst>
            <a:gd name="adj1" fmla="val 12600000"/>
            <a:gd name="adj2" fmla="val 162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Eau </a:t>
          </a:r>
          <a:endParaRPr lang="fr-FR" sz="900" b="1" kern="1200" dirty="0">
            <a:solidFill>
              <a:sysClr val="window" lastClr="FFFFFF"/>
            </a:solidFill>
            <a:latin typeface="Calibri"/>
            <a:ea typeface="+mn-ea"/>
            <a:cs typeface="+mn-cs"/>
          </a:endParaRPr>
        </a:p>
      </dsp:txBody>
      <dsp:txXfrm>
        <a:off x="1360958" y="842721"/>
        <a:ext cx="1077311" cy="7914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91C00-A31F-48A6-8E9C-37D38D19E2C7}">
      <dsp:nvSpPr>
        <dsp:cNvPr id="0" name=""/>
        <dsp:cNvSpPr/>
      </dsp:nvSpPr>
      <dsp:spPr>
        <a:xfrm>
          <a:off x="740955" y="256575"/>
          <a:ext cx="3693637" cy="3693637"/>
        </a:xfrm>
        <a:prstGeom prst="pie">
          <a:avLst>
            <a:gd name="adj1" fmla="val 16200000"/>
            <a:gd name="adj2" fmla="val 19800000"/>
          </a:avLst>
        </a:prstGeom>
        <a:gradFill rotWithShape="0">
          <a:gsLst>
            <a:gs pos="0">
              <a:srgbClr val="9BBB59">
                <a:shade val="50000"/>
                <a:hueOff val="0"/>
                <a:satOff val="0"/>
                <a:lumOff val="0"/>
                <a:alphaOff val="0"/>
                <a:shade val="51000"/>
                <a:satMod val="130000"/>
              </a:srgbClr>
            </a:gs>
            <a:gs pos="80000">
              <a:srgbClr val="9BBB59">
                <a:shade val="50000"/>
                <a:hueOff val="0"/>
                <a:satOff val="0"/>
                <a:lumOff val="0"/>
                <a:alphaOff val="0"/>
                <a:shade val="93000"/>
                <a:satMod val="130000"/>
              </a:srgbClr>
            </a:gs>
            <a:gs pos="100000">
              <a:srgbClr val="9BBB5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Calibri"/>
              <a:ea typeface="+mn-ea"/>
              <a:cs typeface="+mn-cs"/>
            </a:rPr>
            <a:t>Forestier</a:t>
          </a:r>
        </a:p>
      </dsp:txBody>
      <dsp:txXfrm>
        <a:off x="2627349" y="652322"/>
        <a:ext cx="1077311" cy="791493"/>
      </dsp:txXfrm>
    </dsp:sp>
    <dsp:sp modelId="{D573EAB0-3C83-4F4E-84C5-886D9B14122F}">
      <dsp:nvSpPr>
        <dsp:cNvPr id="0" name=""/>
        <dsp:cNvSpPr/>
      </dsp:nvSpPr>
      <dsp:spPr>
        <a:xfrm>
          <a:off x="631025" y="446974"/>
          <a:ext cx="3693637" cy="3693637"/>
        </a:xfrm>
        <a:prstGeom prst="pie">
          <a:avLst>
            <a:gd name="adj1" fmla="val 19800000"/>
            <a:gd name="adj2" fmla="val 18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MA" sz="1800" b="1" kern="1200" dirty="0">
              <a:solidFill>
                <a:sysClr val="window" lastClr="FFFFFF"/>
              </a:solidFill>
              <a:latin typeface="Calibri"/>
              <a:ea typeface="+mn-ea"/>
              <a:cs typeface="+mn-cs"/>
            </a:rPr>
            <a:t>Agriculture</a:t>
          </a:r>
          <a:endParaRPr lang="fr-FR" sz="1800" b="1" kern="1200" dirty="0">
            <a:solidFill>
              <a:sysClr val="window" lastClr="FFFFFF"/>
            </a:solidFill>
            <a:latin typeface="Calibri"/>
            <a:ea typeface="+mn-ea"/>
            <a:cs typeface="+mn-cs"/>
          </a:endParaRPr>
        </a:p>
      </dsp:txBody>
      <dsp:txXfrm>
        <a:off x="3159408" y="1920032"/>
        <a:ext cx="1116885" cy="747521"/>
      </dsp:txXfrm>
    </dsp:sp>
    <dsp:sp modelId="{B3CB4E8C-1413-416E-BD3A-BB1708D983C0}">
      <dsp:nvSpPr>
        <dsp:cNvPr id="0" name=""/>
        <dsp:cNvSpPr/>
      </dsp:nvSpPr>
      <dsp:spPr>
        <a:xfrm>
          <a:off x="631025" y="446974"/>
          <a:ext cx="3693637" cy="3693637"/>
        </a:xfrm>
        <a:prstGeom prst="pie">
          <a:avLst>
            <a:gd name="adj1" fmla="val 1800000"/>
            <a:gd name="adj2" fmla="val 54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Pêche</a:t>
          </a:r>
        </a:p>
      </dsp:txBody>
      <dsp:txXfrm>
        <a:off x="2517419" y="2953371"/>
        <a:ext cx="1077311" cy="791493"/>
      </dsp:txXfrm>
    </dsp:sp>
    <dsp:sp modelId="{810F519B-21EC-46C0-BA3C-3EB46ABB7518}">
      <dsp:nvSpPr>
        <dsp:cNvPr id="0" name=""/>
        <dsp:cNvSpPr/>
      </dsp:nvSpPr>
      <dsp:spPr>
        <a:xfrm>
          <a:off x="631025" y="446974"/>
          <a:ext cx="3693637" cy="3693637"/>
        </a:xfrm>
        <a:prstGeom prst="pie">
          <a:avLst>
            <a:gd name="adj1" fmla="val 5400000"/>
            <a:gd name="adj2" fmla="val 9000000"/>
          </a:avLst>
        </a:prstGeom>
        <a:gradFill rotWithShape="0">
          <a:gsLst>
            <a:gs pos="0">
              <a:srgbClr val="9BBB59">
                <a:shade val="50000"/>
                <a:hueOff val="267555"/>
                <a:satOff val="-4269"/>
                <a:lumOff val="41107"/>
                <a:alphaOff val="0"/>
                <a:shade val="51000"/>
                <a:satMod val="130000"/>
              </a:srgbClr>
            </a:gs>
            <a:gs pos="80000">
              <a:srgbClr val="9BBB59">
                <a:shade val="50000"/>
                <a:hueOff val="267555"/>
                <a:satOff val="-4269"/>
                <a:lumOff val="41107"/>
                <a:alphaOff val="0"/>
                <a:shade val="93000"/>
                <a:satMod val="130000"/>
              </a:srgbClr>
            </a:gs>
            <a:gs pos="100000">
              <a:srgbClr val="9BBB59">
                <a:shade val="50000"/>
                <a:hueOff val="267555"/>
                <a:satOff val="-4269"/>
                <a:lumOff val="411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Santé</a:t>
          </a:r>
        </a:p>
      </dsp:txBody>
      <dsp:txXfrm>
        <a:off x="1360958" y="2953371"/>
        <a:ext cx="1077311" cy="791493"/>
      </dsp:txXfrm>
    </dsp:sp>
    <dsp:sp modelId="{845B73E7-7ED5-4B38-A3EE-86CF8A3F4423}">
      <dsp:nvSpPr>
        <dsp:cNvPr id="0" name=""/>
        <dsp:cNvSpPr/>
      </dsp:nvSpPr>
      <dsp:spPr>
        <a:xfrm>
          <a:off x="631025" y="446974"/>
          <a:ext cx="3693637" cy="3693637"/>
        </a:xfrm>
        <a:prstGeom prst="pie">
          <a:avLst>
            <a:gd name="adj1" fmla="val 9000000"/>
            <a:gd name="adj2" fmla="val 12600000"/>
          </a:avLst>
        </a:prstGeom>
        <a:gradFill rotWithShape="0">
          <a:gsLst>
            <a:gs pos="0">
              <a:srgbClr val="9BBB59">
                <a:shade val="50000"/>
                <a:hueOff val="178370"/>
                <a:satOff val="-2846"/>
                <a:lumOff val="27405"/>
                <a:alphaOff val="0"/>
                <a:shade val="51000"/>
                <a:satMod val="130000"/>
              </a:srgbClr>
            </a:gs>
            <a:gs pos="80000">
              <a:srgbClr val="9BBB59">
                <a:shade val="50000"/>
                <a:hueOff val="178370"/>
                <a:satOff val="-2846"/>
                <a:lumOff val="27405"/>
                <a:alphaOff val="0"/>
                <a:shade val="93000"/>
                <a:satMod val="130000"/>
              </a:srgbClr>
            </a:gs>
            <a:gs pos="100000">
              <a:srgbClr val="9BBB59">
                <a:shade val="50000"/>
                <a:hueOff val="178370"/>
                <a:satOff val="-2846"/>
                <a:lumOff val="2740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Energie</a:t>
          </a:r>
        </a:p>
      </dsp:txBody>
      <dsp:txXfrm>
        <a:off x="688189" y="1920032"/>
        <a:ext cx="1116885" cy="747521"/>
      </dsp:txXfrm>
    </dsp:sp>
    <dsp:sp modelId="{A6EC8D02-F96C-41F1-BEFE-D8C7D4D3D8A2}">
      <dsp:nvSpPr>
        <dsp:cNvPr id="0" name=""/>
        <dsp:cNvSpPr/>
      </dsp:nvSpPr>
      <dsp:spPr>
        <a:xfrm>
          <a:off x="631025" y="446974"/>
          <a:ext cx="3693637" cy="3693637"/>
        </a:xfrm>
        <a:prstGeom prst="pie">
          <a:avLst>
            <a:gd name="adj1" fmla="val 12600000"/>
            <a:gd name="adj2" fmla="val 16200000"/>
          </a:avLst>
        </a:prstGeom>
        <a:gradFill rotWithShape="0">
          <a:gsLst>
            <a:gs pos="0">
              <a:srgbClr val="9BBB59">
                <a:shade val="50000"/>
                <a:hueOff val="89185"/>
                <a:satOff val="-1423"/>
                <a:lumOff val="13702"/>
                <a:alphaOff val="0"/>
                <a:shade val="51000"/>
                <a:satMod val="130000"/>
              </a:srgbClr>
            </a:gs>
            <a:gs pos="80000">
              <a:srgbClr val="9BBB59">
                <a:shade val="50000"/>
                <a:hueOff val="89185"/>
                <a:satOff val="-1423"/>
                <a:lumOff val="13702"/>
                <a:alphaOff val="0"/>
                <a:shade val="93000"/>
                <a:satMod val="130000"/>
              </a:srgbClr>
            </a:gs>
            <a:gs pos="100000">
              <a:srgbClr val="9BBB59">
                <a:shade val="50000"/>
                <a:hueOff val="89185"/>
                <a:satOff val="-1423"/>
                <a:lumOff val="1370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 lastClr="FFFFFF"/>
              </a:solidFill>
              <a:latin typeface="Calibri"/>
              <a:ea typeface="+mn-ea"/>
              <a:cs typeface="+mn-cs"/>
            </a:rPr>
            <a:t>Eau </a:t>
          </a:r>
          <a:endParaRPr lang="fr-FR" sz="900" b="1" kern="1200" dirty="0">
            <a:solidFill>
              <a:sysClr val="window" lastClr="FFFFFF"/>
            </a:solidFill>
            <a:latin typeface="Calibri"/>
            <a:ea typeface="+mn-ea"/>
            <a:cs typeface="+mn-cs"/>
          </a:endParaRPr>
        </a:p>
      </dsp:txBody>
      <dsp:txXfrm>
        <a:off x="1360958" y="842721"/>
        <a:ext cx="1077311" cy="79149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C975E-C9E4-427E-B089-EE2634A4C56D}" type="datetimeFigureOut">
              <a:rPr lang="fr-FR" smtClean="0"/>
              <a:t>30/04/2023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D9EB4-F792-4CF5-9B2D-CF2056E2E9D3}" type="slidenum">
              <a:rPr lang="fr-FR" smtClean="0"/>
              <a:t>‹#›</a:t>
            </a:fld>
            <a:endParaRPr lang="fr-FR"/>
          </a:p>
        </p:txBody>
      </p:sp>
    </p:spTree>
    <p:extLst>
      <p:ext uri="{BB962C8B-B14F-4D97-AF65-F5344CB8AC3E}">
        <p14:creationId xmlns:p14="http://schemas.microsoft.com/office/powerpoint/2010/main" val="340842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9D9EB4-F792-4CF5-9B2D-CF2056E2E9D3}" type="slidenum">
              <a:rPr lang="fr-FR" smtClean="0"/>
              <a:t>3</a:t>
            </a:fld>
            <a:endParaRPr lang="fr-FR"/>
          </a:p>
        </p:txBody>
      </p:sp>
    </p:spTree>
    <p:extLst>
      <p:ext uri="{BB962C8B-B14F-4D97-AF65-F5344CB8AC3E}">
        <p14:creationId xmlns:p14="http://schemas.microsoft.com/office/powerpoint/2010/main" val="47434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9D9EB4-F792-4CF5-9B2D-CF2056E2E9D3}" type="slidenum">
              <a:rPr lang="fr-FR" smtClean="0"/>
              <a:t>4</a:t>
            </a:fld>
            <a:endParaRPr lang="fr-FR"/>
          </a:p>
        </p:txBody>
      </p:sp>
    </p:spTree>
    <p:extLst>
      <p:ext uri="{BB962C8B-B14F-4D97-AF65-F5344CB8AC3E}">
        <p14:creationId xmlns:p14="http://schemas.microsoft.com/office/powerpoint/2010/main" val="381143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9D9EB4-F792-4CF5-9B2D-CF2056E2E9D3}" type="slidenum">
              <a:rPr lang="fr-FR" smtClean="0"/>
              <a:t>7</a:t>
            </a:fld>
            <a:endParaRPr lang="fr-FR"/>
          </a:p>
        </p:txBody>
      </p:sp>
    </p:spTree>
    <p:extLst>
      <p:ext uri="{BB962C8B-B14F-4D97-AF65-F5344CB8AC3E}">
        <p14:creationId xmlns:p14="http://schemas.microsoft.com/office/powerpoint/2010/main" val="414939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9D9EB4-F792-4CF5-9B2D-CF2056E2E9D3}" type="slidenum">
              <a:rPr lang="fr-FR" smtClean="0"/>
              <a:t>8</a:t>
            </a:fld>
            <a:endParaRPr lang="fr-FR"/>
          </a:p>
        </p:txBody>
      </p:sp>
    </p:spTree>
    <p:extLst>
      <p:ext uri="{BB962C8B-B14F-4D97-AF65-F5344CB8AC3E}">
        <p14:creationId xmlns:p14="http://schemas.microsoft.com/office/powerpoint/2010/main" val="414939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9D9EB4-F792-4CF5-9B2D-CF2056E2E9D3}" type="slidenum">
              <a:rPr lang="fr-FR" smtClean="0"/>
              <a:t>10</a:t>
            </a:fld>
            <a:endParaRPr lang="fr-FR"/>
          </a:p>
        </p:txBody>
      </p:sp>
    </p:spTree>
    <p:extLst>
      <p:ext uri="{BB962C8B-B14F-4D97-AF65-F5344CB8AC3E}">
        <p14:creationId xmlns:p14="http://schemas.microsoft.com/office/powerpoint/2010/main" val="460868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9D9EB4-F792-4CF5-9B2D-CF2056E2E9D3}" type="slidenum">
              <a:rPr lang="fr-FR" smtClean="0"/>
              <a:t>21</a:t>
            </a:fld>
            <a:endParaRPr lang="fr-FR"/>
          </a:p>
        </p:txBody>
      </p:sp>
    </p:spTree>
    <p:extLst>
      <p:ext uri="{BB962C8B-B14F-4D97-AF65-F5344CB8AC3E}">
        <p14:creationId xmlns:p14="http://schemas.microsoft.com/office/powerpoint/2010/main" val="276624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9D9EB4-F792-4CF5-9B2D-CF2056E2E9D3}" type="slidenum">
              <a:rPr lang="fr-FR" smtClean="0"/>
              <a:t>25</a:t>
            </a:fld>
            <a:endParaRPr lang="fr-FR"/>
          </a:p>
        </p:txBody>
      </p:sp>
    </p:spTree>
    <p:extLst>
      <p:ext uri="{BB962C8B-B14F-4D97-AF65-F5344CB8AC3E}">
        <p14:creationId xmlns:p14="http://schemas.microsoft.com/office/powerpoint/2010/main" val="311918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9D9EB4-F792-4CF5-9B2D-CF2056E2E9D3}" type="slidenum">
              <a:rPr lang="fr-FR" smtClean="0"/>
              <a:t>26</a:t>
            </a:fld>
            <a:endParaRPr lang="fr-FR"/>
          </a:p>
        </p:txBody>
      </p:sp>
    </p:spTree>
    <p:extLst>
      <p:ext uri="{BB962C8B-B14F-4D97-AF65-F5344CB8AC3E}">
        <p14:creationId xmlns:p14="http://schemas.microsoft.com/office/powerpoint/2010/main" val="296393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554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60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aam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Our Team LAYOUT</a:t>
            </a:r>
          </a:p>
        </p:txBody>
      </p:sp>
      <p:sp>
        <p:nvSpPr>
          <p:cNvPr id="4" name="직사각형 3">
            <a:extLst>
              <a:ext uri="{FF2B5EF4-FFF2-40B4-BE49-F238E27FC236}">
                <a16:creationId xmlns:a16="http://schemas.microsoft.com/office/drawing/2014/main" id="{B67E0328-9919-4AA5-B345-D27443B0F5D3}"/>
              </a:ext>
            </a:extLst>
          </p:cNvPr>
          <p:cNvSpPr/>
          <p:nvPr userDrawn="1"/>
        </p:nvSpPr>
        <p:spPr>
          <a:xfrm>
            <a:off x="1544417" y="1816072"/>
            <a:ext cx="2627534" cy="1962150"/>
          </a:xfrm>
          <a:prstGeom prst="rect">
            <a:avLst/>
          </a:prstGeom>
          <a:no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5" name="직사각형 4">
            <a:extLst>
              <a:ext uri="{FF2B5EF4-FFF2-40B4-BE49-F238E27FC236}">
                <a16:creationId xmlns:a16="http://schemas.microsoft.com/office/drawing/2014/main" id="{498DB0C8-2C48-43B8-8A2B-D023690A459E}"/>
              </a:ext>
            </a:extLst>
          </p:cNvPr>
          <p:cNvSpPr/>
          <p:nvPr userDrawn="1"/>
        </p:nvSpPr>
        <p:spPr>
          <a:xfrm>
            <a:off x="5197607" y="1816072"/>
            <a:ext cx="2627534" cy="1962150"/>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6" name="직사각형 5">
            <a:extLst>
              <a:ext uri="{FF2B5EF4-FFF2-40B4-BE49-F238E27FC236}">
                <a16:creationId xmlns:a16="http://schemas.microsoft.com/office/drawing/2014/main" id="{A82F0998-0191-4AA1-BD74-CC67C4ECD3F2}"/>
              </a:ext>
            </a:extLst>
          </p:cNvPr>
          <p:cNvSpPr/>
          <p:nvPr userDrawn="1"/>
        </p:nvSpPr>
        <p:spPr>
          <a:xfrm>
            <a:off x="8850797" y="1816072"/>
            <a:ext cx="2627534" cy="1962150"/>
          </a:xfrm>
          <a:prstGeom prst="rect">
            <a:avLst/>
          </a:prstGeom>
          <a:no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7" name="그림 개체 틀 2">
            <a:extLst>
              <a:ext uri="{FF2B5EF4-FFF2-40B4-BE49-F238E27FC236}">
                <a16:creationId xmlns:a16="http://schemas.microsoft.com/office/drawing/2014/main" id="{07629ABE-2596-48D1-A7D6-BD92DDC92FFE}"/>
              </a:ext>
            </a:extLst>
          </p:cNvPr>
          <p:cNvSpPr>
            <a:spLocks noGrp="1"/>
          </p:cNvSpPr>
          <p:nvPr>
            <p:ph type="pic" sz="quarter" idx="11" hasCustomPrompt="1"/>
          </p:nvPr>
        </p:nvSpPr>
        <p:spPr>
          <a:xfrm>
            <a:off x="690912" y="1943644"/>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7BE804E2-1E79-4617-AD0C-DB0A5DDDBF57}"/>
              </a:ext>
            </a:extLst>
          </p:cNvPr>
          <p:cNvSpPr>
            <a:spLocks noGrp="1"/>
          </p:cNvSpPr>
          <p:nvPr>
            <p:ph type="pic" sz="quarter" idx="12" hasCustomPrompt="1"/>
          </p:nvPr>
        </p:nvSpPr>
        <p:spPr>
          <a:xfrm>
            <a:off x="4344102" y="1943644"/>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E947BF4F-120D-4F3B-BAE0-307CA57729DC}"/>
              </a:ext>
            </a:extLst>
          </p:cNvPr>
          <p:cNvSpPr>
            <a:spLocks noGrp="1"/>
          </p:cNvSpPr>
          <p:nvPr>
            <p:ph type="pic" sz="quarter" idx="13" hasCustomPrompt="1"/>
          </p:nvPr>
        </p:nvSpPr>
        <p:spPr>
          <a:xfrm>
            <a:off x="7997292" y="1943644"/>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직사각형 9">
            <a:extLst>
              <a:ext uri="{FF2B5EF4-FFF2-40B4-BE49-F238E27FC236}">
                <a16:creationId xmlns:a16="http://schemas.microsoft.com/office/drawing/2014/main" id="{39DA801E-D0AA-4624-AA3C-65562798CCC5}"/>
              </a:ext>
            </a:extLst>
          </p:cNvPr>
          <p:cNvSpPr/>
          <p:nvPr userDrawn="1"/>
        </p:nvSpPr>
        <p:spPr>
          <a:xfrm>
            <a:off x="1544417" y="4159030"/>
            <a:ext cx="2627534" cy="1962150"/>
          </a:xfrm>
          <a:prstGeom prst="rect">
            <a:avLst/>
          </a:prstGeom>
          <a:no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11" name="직사각형 10">
            <a:extLst>
              <a:ext uri="{FF2B5EF4-FFF2-40B4-BE49-F238E27FC236}">
                <a16:creationId xmlns:a16="http://schemas.microsoft.com/office/drawing/2014/main" id="{EE8FDBBF-0181-4065-ADD7-596A70ED15E7}"/>
              </a:ext>
            </a:extLst>
          </p:cNvPr>
          <p:cNvSpPr/>
          <p:nvPr userDrawn="1"/>
        </p:nvSpPr>
        <p:spPr>
          <a:xfrm>
            <a:off x="5197607" y="4159030"/>
            <a:ext cx="2627534" cy="1962150"/>
          </a:xfrm>
          <a:prstGeom prst="rect">
            <a:avLst/>
          </a:prstGeom>
          <a:no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12" name="직사각형 11">
            <a:extLst>
              <a:ext uri="{FF2B5EF4-FFF2-40B4-BE49-F238E27FC236}">
                <a16:creationId xmlns:a16="http://schemas.microsoft.com/office/drawing/2014/main" id="{A11A4459-21FA-4E2C-AB09-A6E10F9BAE3B}"/>
              </a:ext>
            </a:extLst>
          </p:cNvPr>
          <p:cNvSpPr/>
          <p:nvPr userDrawn="1"/>
        </p:nvSpPr>
        <p:spPr>
          <a:xfrm>
            <a:off x="8850797" y="4159030"/>
            <a:ext cx="2627534" cy="1962150"/>
          </a:xfrm>
          <a:prstGeom prst="rect">
            <a:avLst/>
          </a:prstGeom>
          <a:noFill/>
          <a:ln w="381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13" name="그림 개체 틀 2">
            <a:extLst>
              <a:ext uri="{FF2B5EF4-FFF2-40B4-BE49-F238E27FC236}">
                <a16:creationId xmlns:a16="http://schemas.microsoft.com/office/drawing/2014/main" id="{824B42AE-110B-46E6-B255-2A380981FD67}"/>
              </a:ext>
            </a:extLst>
          </p:cNvPr>
          <p:cNvSpPr>
            <a:spLocks noGrp="1"/>
          </p:cNvSpPr>
          <p:nvPr>
            <p:ph type="pic" sz="quarter" idx="14" hasCustomPrompt="1"/>
          </p:nvPr>
        </p:nvSpPr>
        <p:spPr>
          <a:xfrm>
            <a:off x="690912" y="4286602"/>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id="{5B75D05D-FB0D-4FB0-BE9C-F5CD22E432D3}"/>
              </a:ext>
            </a:extLst>
          </p:cNvPr>
          <p:cNvSpPr>
            <a:spLocks noGrp="1"/>
          </p:cNvSpPr>
          <p:nvPr>
            <p:ph type="pic" sz="quarter" idx="15" hasCustomPrompt="1"/>
          </p:nvPr>
        </p:nvSpPr>
        <p:spPr>
          <a:xfrm>
            <a:off x="4344102" y="4286602"/>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BD76F4C8-E444-4F51-BA1A-BFEADCC3669F}"/>
              </a:ext>
            </a:extLst>
          </p:cNvPr>
          <p:cNvSpPr>
            <a:spLocks noGrp="1"/>
          </p:cNvSpPr>
          <p:nvPr>
            <p:ph type="pic" sz="quarter" idx="16" hasCustomPrompt="1"/>
          </p:nvPr>
        </p:nvSpPr>
        <p:spPr>
          <a:xfrm>
            <a:off x="7997292" y="4286602"/>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18661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타원 1">
            <a:extLst>
              <a:ext uri="{FF2B5EF4-FFF2-40B4-BE49-F238E27FC236}">
                <a16:creationId xmlns:a16="http://schemas.microsoft.com/office/drawing/2014/main" id="{728E09DA-7582-43D5-8FE5-16F6E45B9AEE}"/>
              </a:ext>
            </a:extLst>
          </p:cNvPr>
          <p:cNvSpPr/>
          <p:nvPr userDrawn="1"/>
        </p:nvSpPr>
        <p:spPr>
          <a:xfrm>
            <a:off x="8658318" y="966364"/>
            <a:ext cx="2627534" cy="2628000"/>
          </a:xfrm>
          <a:prstGeom prst="ellipse">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3" name="그림 개체 틀 2">
            <a:extLst>
              <a:ext uri="{FF2B5EF4-FFF2-40B4-BE49-F238E27FC236}">
                <a16:creationId xmlns:a16="http://schemas.microsoft.com/office/drawing/2014/main" id="{E74D7C61-8DAE-43B3-828D-8EBCFECF7583}"/>
              </a:ext>
            </a:extLst>
          </p:cNvPr>
          <p:cNvSpPr>
            <a:spLocks noGrp="1"/>
          </p:cNvSpPr>
          <p:nvPr>
            <p:ph type="pic" sz="quarter" idx="12" hasCustomPrompt="1"/>
          </p:nvPr>
        </p:nvSpPr>
        <p:spPr>
          <a:xfrm>
            <a:off x="8367165" y="1103928"/>
            <a:ext cx="2628000" cy="2628000"/>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타원 3">
            <a:extLst>
              <a:ext uri="{FF2B5EF4-FFF2-40B4-BE49-F238E27FC236}">
                <a16:creationId xmlns:a16="http://schemas.microsoft.com/office/drawing/2014/main" id="{3A74FD28-79BD-4707-8D4E-19091726CAC2}"/>
              </a:ext>
            </a:extLst>
          </p:cNvPr>
          <p:cNvSpPr/>
          <p:nvPr userDrawn="1"/>
        </p:nvSpPr>
        <p:spPr>
          <a:xfrm>
            <a:off x="6257409" y="3345796"/>
            <a:ext cx="2902614" cy="2903128"/>
          </a:xfrm>
          <a:prstGeom prst="ellipse">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5" name="그림 개체 틀 2">
            <a:extLst>
              <a:ext uri="{FF2B5EF4-FFF2-40B4-BE49-F238E27FC236}">
                <a16:creationId xmlns:a16="http://schemas.microsoft.com/office/drawing/2014/main" id="{B3E80315-C694-40E6-985F-E608ECE88B82}"/>
              </a:ext>
            </a:extLst>
          </p:cNvPr>
          <p:cNvSpPr>
            <a:spLocks noGrp="1"/>
          </p:cNvSpPr>
          <p:nvPr>
            <p:ph type="pic" sz="quarter" idx="13" hasCustomPrompt="1"/>
          </p:nvPr>
        </p:nvSpPr>
        <p:spPr>
          <a:xfrm>
            <a:off x="5965742" y="3250976"/>
            <a:ext cx="2903128" cy="290312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28626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456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25">
            <a:extLst>
              <a:ext uri="{FF2B5EF4-FFF2-40B4-BE49-F238E27FC236}">
                <a16:creationId xmlns:a16="http://schemas.microsoft.com/office/drawing/2014/main" id="{97B5B012-5088-4057-BFDA-B56D0EFB7C71}"/>
              </a:ext>
            </a:extLst>
          </p:cNvPr>
          <p:cNvSpPr/>
          <p:nvPr userDrawn="1"/>
        </p:nvSpPr>
        <p:spPr>
          <a:xfrm>
            <a:off x="3727633" y="4595302"/>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2700" dirty="0">
              <a:solidFill>
                <a:prstClr val="white"/>
              </a:solidFill>
            </a:endParaRPr>
          </a:p>
        </p:txBody>
      </p:sp>
      <p:sp>
        <p:nvSpPr>
          <p:cNvPr id="3" name="Rectangle 13">
            <a:extLst>
              <a:ext uri="{FF2B5EF4-FFF2-40B4-BE49-F238E27FC236}">
                <a16:creationId xmlns:a16="http://schemas.microsoft.com/office/drawing/2014/main" id="{705ED100-9A79-4997-BDFA-8362CEE05BA8}"/>
              </a:ext>
            </a:extLst>
          </p:cNvPr>
          <p:cNvSpPr/>
          <p:nvPr userDrawn="1"/>
        </p:nvSpPr>
        <p:spPr>
          <a:xfrm>
            <a:off x="1" y="2060849"/>
            <a:ext cx="4190267" cy="172851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a:solidFill>
                <a:prstClr val="white"/>
              </a:solidFill>
            </a:endParaRPr>
          </a:p>
        </p:txBody>
      </p:sp>
      <p:sp>
        <p:nvSpPr>
          <p:cNvPr id="4" name="Rectangle 16">
            <a:extLst>
              <a:ext uri="{FF2B5EF4-FFF2-40B4-BE49-F238E27FC236}">
                <a16:creationId xmlns:a16="http://schemas.microsoft.com/office/drawing/2014/main" id="{FDBBD408-FB29-43A7-A202-10C1284689A4}"/>
              </a:ext>
            </a:extLst>
          </p:cNvPr>
          <p:cNvSpPr/>
          <p:nvPr userDrawn="1"/>
        </p:nvSpPr>
        <p:spPr>
          <a:xfrm>
            <a:off x="7769438" y="3066054"/>
            <a:ext cx="4422562" cy="172800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a:solidFill>
                <a:prstClr val="white"/>
              </a:solidFill>
            </a:endParaRPr>
          </a:p>
        </p:txBody>
      </p:sp>
      <p:grpSp>
        <p:nvGrpSpPr>
          <p:cNvPr id="5" name="Graphic 14">
            <a:extLst>
              <a:ext uri="{FF2B5EF4-FFF2-40B4-BE49-F238E27FC236}">
                <a16:creationId xmlns:a16="http://schemas.microsoft.com/office/drawing/2014/main" id="{DA54A23B-F3F9-4A05-BF9E-0D55C07F9CE1}"/>
              </a:ext>
            </a:extLst>
          </p:cNvPr>
          <p:cNvGrpSpPr/>
          <p:nvPr userDrawn="1"/>
        </p:nvGrpSpPr>
        <p:grpSpPr>
          <a:xfrm>
            <a:off x="3905275" y="1772818"/>
            <a:ext cx="3867113" cy="3041550"/>
            <a:chOff x="2444748" y="555044"/>
            <a:chExt cx="7282046" cy="5727455"/>
          </a:xfrm>
        </p:grpSpPr>
        <p:sp>
          <p:nvSpPr>
            <p:cNvPr id="6" name="Freeform: Shape 2">
              <a:extLst>
                <a:ext uri="{FF2B5EF4-FFF2-40B4-BE49-F238E27FC236}">
                  <a16:creationId xmlns:a16="http://schemas.microsoft.com/office/drawing/2014/main" id="{8E18F695-0ED6-4175-A549-77B7CC890A66}"/>
                </a:ext>
              </a:extLst>
            </p:cNvPr>
            <p:cNvSpPr/>
            <p:nvPr/>
          </p:nvSpPr>
          <p:spPr>
            <a:xfrm>
              <a:off x="4964692"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pPr defTabSz="914400"/>
              <a:endParaRPr lang="en-US">
                <a:solidFill>
                  <a:prstClr val="black"/>
                </a:solidFill>
              </a:endParaRPr>
            </a:p>
          </p:txBody>
        </p:sp>
        <p:sp>
          <p:nvSpPr>
            <p:cNvPr id="7" name="Freeform: Shape 3">
              <a:extLst>
                <a:ext uri="{FF2B5EF4-FFF2-40B4-BE49-F238E27FC236}">
                  <a16:creationId xmlns:a16="http://schemas.microsoft.com/office/drawing/2014/main" id="{8AFD1071-D8E2-4E93-B96A-EA90009FB8E7}"/>
                </a:ext>
              </a:extLst>
            </p:cNvPr>
            <p:cNvSpPr/>
            <p:nvPr/>
          </p:nvSpPr>
          <p:spPr>
            <a:xfrm>
              <a:off x="2444748" y="555044"/>
              <a:ext cx="7282046"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pPr defTabSz="914400"/>
              <a:endParaRPr lang="en-US" dirty="0">
                <a:solidFill>
                  <a:prstClr val="black"/>
                </a:solidFill>
              </a:endParaRPr>
            </a:p>
          </p:txBody>
        </p:sp>
        <p:sp>
          <p:nvSpPr>
            <p:cNvPr id="8" name="Freeform: Shape 4">
              <a:extLst>
                <a:ext uri="{FF2B5EF4-FFF2-40B4-BE49-F238E27FC236}">
                  <a16:creationId xmlns:a16="http://schemas.microsoft.com/office/drawing/2014/main" id="{6F99B297-FE3C-455A-AB5B-AF72DD17E811}"/>
                </a:ext>
              </a:extLst>
            </p:cNvPr>
            <p:cNvSpPr/>
            <p:nvPr/>
          </p:nvSpPr>
          <p:spPr>
            <a:xfrm>
              <a:off x="8706598" y="5435656"/>
              <a:ext cx="490924"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pPr defTabSz="914400"/>
              <a:endParaRPr lang="en-US">
                <a:solidFill>
                  <a:prstClr val="black"/>
                </a:solidFill>
              </a:endParaRPr>
            </a:p>
          </p:txBody>
        </p:sp>
        <p:sp>
          <p:nvSpPr>
            <p:cNvPr id="9" name="Freeform: Shape 5">
              <a:extLst>
                <a:ext uri="{FF2B5EF4-FFF2-40B4-BE49-F238E27FC236}">
                  <a16:creationId xmlns:a16="http://schemas.microsoft.com/office/drawing/2014/main" id="{B1B806E9-4115-46A7-9DEB-BCA56ABFAE35}"/>
                </a:ext>
              </a:extLst>
            </p:cNvPr>
            <p:cNvSpPr/>
            <p:nvPr/>
          </p:nvSpPr>
          <p:spPr>
            <a:xfrm>
              <a:off x="2481568" y="595956"/>
              <a:ext cx="7200227"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pPr defTabSz="914400"/>
              <a:endParaRPr lang="en-US" dirty="0">
                <a:solidFill>
                  <a:prstClr val="black"/>
                </a:solidFill>
              </a:endParaRPr>
            </a:p>
          </p:txBody>
        </p:sp>
        <p:sp>
          <p:nvSpPr>
            <p:cNvPr id="10" name="Freeform: Shape 6">
              <a:extLst>
                <a:ext uri="{FF2B5EF4-FFF2-40B4-BE49-F238E27FC236}">
                  <a16:creationId xmlns:a16="http://schemas.microsoft.com/office/drawing/2014/main" id="{4FF48343-44D5-4F80-A2D1-6FFD733B0B7E}"/>
                </a:ext>
              </a:extLst>
            </p:cNvPr>
            <p:cNvSpPr/>
            <p:nvPr/>
          </p:nvSpPr>
          <p:spPr>
            <a:xfrm>
              <a:off x="4968920"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pPr defTabSz="914400"/>
              <a:endParaRPr lang="en-US" dirty="0">
                <a:solidFill>
                  <a:prstClr val="black"/>
                </a:solidFill>
              </a:endParaRPr>
            </a:p>
          </p:txBody>
        </p:sp>
        <p:sp>
          <p:nvSpPr>
            <p:cNvPr id="11" name="Freeform: Shape 7">
              <a:extLst>
                <a:ext uri="{FF2B5EF4-FFF2-40B4-BE49-F238E27FC236}">
                  <a16:creationId xmlns:a16="http://schemas.microsoft.com/office/drawing/2014/main" id="{87921273-B43D-4085-8FF6-F7444AE7C480}"/>
                </a:ext>
              </a:extLst>
            </p:cNvPr>
            <p:cNvSpPr/>
            <p:nvPr/>
          </p:nvSpPr>
          <p:spPr>
            <a:xfrm>
              <a:off x="2481568" y="4903820"/>
              <a:ext cx="7200227"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pPr defTabSz="914400"/>
              <a:endParaRPr lang="en-US">
                <a:solidFill>
                  <a:prstClr val="black"/>
                </a:solidFill>
              </a:endParaRPr>
            </a:p>
          </p:txBody>
        </p:sp>
        <p:sp>
          <p:nvSpPr>
            <p:cNvPr id="12" name="Freeform: Shape 8">
              <a:extLst>
                <a:ext uri="{FF2B5EF4-FFF2-40B4-BE49-F238E27FC236}">
                  <a16:creationId xmlns:a16="http://schemas.microsoft.com/office/drawing/2014/main" id="{148FFA99-BA9E-478B-9980-603EA4B5B0E5}"/>
                </a:ext>
              </a:extLst>
            </p:cNvPr>
            <p:cNvSpPr/>
            <p:nvPr/>
          </p:nvSpPr>
          <p:spPr>
            <a:xfrm>
              <a:off x="2747714" y="910966"/>
              <a:ext cx="6676114"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defTabSz="914400"/>
              <a:endParaRPr lang="en-US">
                <a:solidFill>
                  <a:prstClr val="black"/>
                </a:solidFill>
              </a:endParaRPr>
            </a:p>
          </p:txBody>
        </p:sp>
        <p:sp>
          <p:nvSpPr>
            <p:cNvPr id="13" name="Freeform: Shape 9">
              <a:extLst>
                <a:ext uri="{FF2B5EF4-FFF2-40B4-BE49-F238E27FC236}">
                  <a16:creationId xmlns:a16="http://schemas.microsoft.com/office/drawing/2014/main" id="{50447D60-E4C1-4CEC-AA75-C3D5C0867FF4}"/>
                </a:ext>
              </a:extLst>
            </p:cNvPr>
            <p:cNvSpPr/>
            <p:nvPr/>
          </p:nvSpPr>
          <p:spPr>
            <a:xfrm>
              <a:off x="5654591" y="939517"/>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400"/>
              <a:endParaRPr lang="en-US" dirty="0">
                <a:solidFill>
                  <a:prstClr val="black"/>
                </a:solidFill>
              </a:endParaRPr>
            </a:p>
          </p:txBody>
        </p:sp>
      </p:grpSp>
      <p:sp>
        <p:nvSpPr>
          <p:cNvPr id="14" name="그림 개체 틀 2">
            <a:extLst>
              <a:ext uri="{FF2B5EF4-FFF2-40B4-BE49-F238E27FC236}">
                <a16:creationId xmlns:a16="http://schemas.microsoft.com/office/drawing/2014/main" id="{EB8551F6-C920-47F1-9EAB-3FD8221760CF}"/>
              </a:ext>
            </a:extLst>
          </p:cNvPr>
          <p:cNvSpPr>
            <a:spLocks noGrp="1"/>
          </p:cNvSpPr>
          <p:nvPr>
            <p:ph type="pic" sz="quarter" idx="14" hasCustomPrompt="1"/>
          </p:nvPr>
        </p:nvSpPr>
        <p:spPr>
          <a:xfrm>
            <a:off x="4042267" y="1895234"/>
            <a:ext cx="3588785" cy="209989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
        <p:nvSpPr>
          <p:cNvPr id="15" name="그림 개체 틀 2">
            <a:extLst>
              <a:ext uri="{FF2B5EF4-FFF2-40B4-BE49-F238E27FC236}">
                <a16:creationId xmlns:a16="http://schemas.microsoft.com/office/drawing/2014/main" id="{B9B15A05-CA07-417F-9666-5228808E3689}"/>
              </a:ext>
            </a:extLst>
          </p:cNvPr>
          <p:cNvSpPr>
            <a:spLocks noGrp="1"/>
          </p:cNvSpPr>
          <p:nvPr>
            <p:ph type="pic" sz="quarter" idx="42" hasCustomPrompt="1"/>
          </p:nvPr>
        </p:nvSpPr>
        <p:spPr>
          <a:xfrm>
            <a:off x="6963135" y="3091028"/>
            <a:ext cx="1045514" cy="165756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5E2C7528-1052-4DD6-934E-F055F8A0BC9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BASIC LAYOUT</a:t>
            </a:r>
          </a:p>
        </p:txBody>
      </p:sp>
      <p:sp>
        <p:nvSpPr>
          <p:cNvPr id="17" name="Oval 50">
            <a:extLst>
              <a:ext uri="{FF2B5EF4-FFF2-40B4-BE49-F238E27FC236}">
                <a16:creationId xmlns:a16="http://schemas.microsoft.com/office/drawing/2014/main" id="{43E79C13-A1FB-4CC4-B0E2-5713545028BF}"/>
              </a:ext>
            </a:extLst>
          </p:cNvPr>
          <p:cNvSpPr/>
          <p:nvPr userDrawn="1"/>
        </p:nvSpPr>
        <p:spPr>
          <a:xfrm>
            <a:off x="5322516" y="4766617"/>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2700" dirty="0">
              <a:solidFill>
                <a:prstClr val="white"/>
              </a:solidFill>
            </a:endParaRPr>
          </a:p>
        </p:txBody>
      </p:sp>
    </p:spTree>
    <p:extLst>
      <p:ext uri="{BB962C8B-B14F-4D97-AF65-F5344CB8AC3E}">
        <p14:creationId xmlns:p14="http://schemas.microsoft.com/office/powerpoint/2010/main" val="2386079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34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2378E49D-65AE-4D04-8461-65932C231A8C}"/>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4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04834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13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371CC08-7ED8-444C-AD50-E4F0B0AEC74E}"/>
              </a:ext>
            </a:extLst>
          </p:cNvPr>
          <p:cNvSpPr>
            <a:spLocks noGrp="1"/>
          </p:cNvSpPr>
          <p:nvPr>
            <p:ph type="pic" sz="quarter" idx="42" hasCustomPrompt="1"/>
          </p:nvPr>
        </p:nvSpPr>
        <p:spPr>
          <a:xfrm>
            <a:off x="4518837" y="1259959"/>
            <a:ext cx="7673163" cy="4338083"/>
          </a:xfrm>
          <a:prstGeom prst="rect">
            <a:avLst/>
          </a:prstGeom>
          <a:solidFill>
            <a:schemeClr val="bg1">
              <a:lumMod val="95000"/>
            </a:schemeClr>
          </a:solidFill>
          <a:ln w="25400">
            <a:noFill/>
          </a:ln>
          <a:effectLst/>
        </p:spPr>
        <p:txBody>
          <a:bodyPr anchor="ctr"/>
          <a:lstStyle>
            <a:lvl1pPr marL="0" indent="0" algn="ctr">
              <a:buFontTx/>
              <a:buNone/>
              <a:defRPr sz="1400">
                <a:solidFill>
                  <a:schemeClr val="tx1">
                    <a:lumMod val="75000"/>
                    <a:lumOff val="25000"/>
                  </a:schemeClr>
                </a:solidFill>
                <a:latin typeface="+mn-lt"/>
              </a:defRPr>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63100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21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2223866-8657-4507-B95A-AA93AAD075BE}"/>
              </a:ext>
            </a:extLst>
          </p:cNvPr>
          <p:cNvSpPr/>
          <p:nvPr userDrawn="1"/>
        </p:nvSpPr>
        <p:spPr>
          <a:xfrm>
            <a:off x="502468" y="884977"/>
            <a:ext cx="11187065" cy="508804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6" name="그림 개체 틀 2">
            <a:extLst>
              <a:ext uri="{FF2B5EF4-FFF2-40B4-BE49-F238E27FC236}">
                <a16:creationId xmlns:a16="http://schemas.microsoft.com/office/drawing/2014/main" id="{7FF7A32B-7592-4FB4-B321-813DB4998A71}"/>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282909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60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Oval 50">
            <a:extLst>
              <a:ext uri="{FF2B5EF4-FFF2-40B4-BE49-F238E27FC236}">
                <a16:creationId xmlns:a16="http://schemas.microsoft.com/office/drawing/2014/main" id="{33E9DFB3-473C-4F65-9CAA-7B305D46D700}"/>
              </a:ext>
            </a:extLst>
          </p:cNvPr>
          <p:cNvSpPr/>
          <p:nvPr userDrawn="1"/>
        </p:nvSpPr>
        <p:spPr>
          <a:xfrm>
            <a:off x="-336024" y="5716837"/>
            <a:ext cx="4546999" cy="47770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2700" dirty="0">
              <a:solidFill>
                <a:prstClr val="white"/>
              </a:solidFill>
            </a:endParaRPr>
          </a:p>
        </p:txBody>
      </p:sp>
      <p:grpSp>
        <p:nvGrpSpPr>
          <p:cNvPr id="2" name="Group 3">
            <a:extLst>
              <a:ext uri="{FF2B5EF4-FFF2-40B4-BE49-F238E27FC236}">
                <a16:creationId xmlns:a16="http://schemas.microsoft.com/office/drawing/2014/main" id="{63D5A3E9-5F90-4F91-B28A-43C2C98E3F16}"/>
              </a:ext>
            </a:extLst>
          </p:cNvPr>
          <p:cNvGrpSpPr/>
          <p:nvPr userDrawn="1"/>
        </p:nvGrpSpPr>
        <p:grpSpPr>
          <a:xfrm>
            <a:off x="729449" y="1695298"/>
            <a:ext cx="2449180" cy="4305530"/>
            <a:chOff x="445712" y="1449040"/>
            <a:chExt cx="2113018" cy="3924176"/>
          </a:xfrm>
        </p:grpSpPr>
        <p:sp>
          <p:nvSpPr>
            <p:cNvPr id="3" name="Rounded Rectangle 4">
              <a:extLst>
                <a:ext uri="{FF2B5EF4-FFF2-40B4-BE49-F238E27FC236}">
                  <a16:creationId xmlns:a16="http://schemas.microsoft.com/office/drawing/2014/main" id="{1B859249-B134-47D3-87C6-1F1F3B0B053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dirty="0">
                <a:solidFill>
                  <a:prstClr val="white"/>
                </a:solidFill>
              </a:endParaRPr>
            </a:p>
          </p:txBody>
        </p:sp>
        <p:sp>
          <p:nvSpPr>
            <p:cNvPr id="4" name="Rectangle 5">
              <a:extLst>
                <a:ext uri="{FF2B5EF4-FFF2-40B4-BE49-F238E27FC236}">
                  <a16:creationId xmlns:a16="http://schemas.microsoft.com/office/drawing/2014/main" id="{E4FFDB9C-6874-4FC1-BCF1-3527B52793C2}"/>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grpSp>
          <p:nvGrpSpPr>
            <p:cNvPr id="5" name="Group 6">
              <a:extLst>
                <a:ext uri="{FF2B5EF4-FFF2-40B4-BE49-F238E27FC236}">
                  <a16:creationId xmlns:a16="http://schemas.microsoft.com/office/drawing/2014/main" id="{7FC4A25A-3E8D-4CA6-8074-CFC9C4AAF2CF}"/>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4AD85B98-04BC-4149-9AAF-A83CD27FD4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7" name="Rounded Rectangle 8">
                <a:extLst>
                  <a:ext uri="{FF2B5EF4-FFF2-40B4-BE49-F238E27FC236}">
                    <a16:creationId xmlns:a16="http://schemas.microsoft.com/office/drawing/2014/main" id="{46BED880-04D6-4CDF-80DE-4718F4DC121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grpSp>
      </p:grpSp>
      <p:sp>
        <p:nvSpPr>
          <p:cNvPr id="8" name="Picture Placeholder 2">
            <a:extLst>
              <a:ext uri="{FF2B5EF4-FFF2-40B4-BE49-F238E27FC236}">
                <a16:creationId xmlns:a16="http://schemas.microsoft.com/office/drawing/2014/main" id="{66673C15-C2F2-4D33-B6B8-CE7B8C3D6D96}"/>
              </a:ext>
            </a:extLst>
          </p:cNvPr>
          <p:cNvSpPr>
            <a:spLocks noGrp="1"/>
          </p:cNvSpPr>
          <p:nvPr>
            <p:ph type="pic" idx="15" hasCustomPrompt="1"/>
          </p:nvPr>
        </p:nvSpPr>
        <p:spPr>
          <a:xfrm>
            <a:off x="873465" y="2089470"/>
            <a:ext cx="2152765" cy="342553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233F060D-44E8-44A8-8EA8-CF85F4E1C223}"/>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05086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9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94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598410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defTabSz="914400"/>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defTabSz="914400"/>
            <a:r>
              <a:rPr lang="en-US" altLang="ko-KR" sz="1400" b="1" dirty="0">
                <a:solidFill>
                  <a:prstClr val="white"/>
                </a:solidFill>
                <a:cs typeface="Arial" pitchFamily="34" charset="0"/>
              </a:rPr>
              <a:t>You can Change Fill Color &amp;</a:t>
            </a:r>
          </a:p>
          <a:p>
            <a:pPr defTabSz="914400"/>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400"/>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defTabSz="914400"/>
            <a:r>
              <a:rPr lang="en-US" altLang="ko-KR" sz="2800" b="1" dirty="0">
                <a:solidFill>
                  <a:prstClr val="white"/>
                </a:solidFill>
                <a:cs typeface="Arial" pitchFamily="34" charset="0"/>
              </a:rPr>
              <a:t>FREE </a:t>
            </a:r>
          </a:p>
          <a:p>
            <a:pPr defTabSz="914400"/>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94674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t>4/30/2023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3583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ao.org/3/i0670e02.htm" TargetMode="External"/><Relationship Id="rId2" Type="http://schemas.openxmlformats.org/officeDocument/2006/relationships/hyperlink" Target="https://ec.europa.eu/fisheries/cfp/international/agreements/morocco_en" TargetMode="External"/><Relationship Id="rId1" Type="http://schemas.openxmlformats.org/officeDocument/2006/relationships/slideLayout" Target="../slideLayouts/slideLayout2.xml"/><Relationship Id="rId6" Type="http://schemas.openxmlformats.org/officeDocument/2006/relationships/hyperlink" Target="https://www.agriculture.gov.ma/fr/actualites/publication-dun-rapport-sur-le-bilan-et-impacts-du-plan-maroc-vert" TargetMode="External"/><Relationship Id="rId5" Type="http://schemas.openxmlformats.org/officeDocument/2006/relationships/hyperlink" Target="https://www.iea.org/publications/freepublications/publication/Morocco2014.pdf" TargetMode="External"/><Relationship Id="rId4" Type="http://schemas.openxmlformats.org/officeDocument/2006/relationships/hyperlink" Target="http://www.fao.org/3/CA0034EN/ca0034en.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rcreee.org/content/morocco" TargetMode="External"/><Relationship Id="rId7" Type="http://schemas.openxmlformats.org/officeDocument/2006/relationships/hyperlink" Target="http://documents.worldbank.org/curated/en/245801608346893390/Morocco-Green-Generation-Program-for-Results-Project" TargetMode="External"/><Relationship Id="rId2" Type="http://schemas.openxmlformats.org/officeDocument/2006/relationships/hyperlink" Target="https://www4.unfccc.int/sites/ndcstaging/PublishedDocuments/Morocco%20First/Moroccan%20updated%20NDC%202021%20_Fr.pdf" TargetMode="External"/><Relationship Id="rId1" Type="http://schemas.openxmlformats.org/officeDocument/2006/relationships/slideLayout" Target="../slideLayouts/slideLayout2.xml"/><Relationship Id="rId6" Type="http://schemas.openxmlformats.org/officeDocument/2006/relationships/hyperlink" Target="https://apps.who.int/iris/bitstream/handle/10665/136949/ccsbrief_mar_en.pdf?sequence=1" TargetMode="External"/><Relationship Id="rId5" Type="http://schemas.openxmlformats.org/officeDocument/2006/relationships/hyperlink" Target="https://climateknowledgeportal.worldbank.org/country/" TargetMode="External"/><Relationship Id="rId4" Type="http://schemas.openxmlformats.org/officeDocument/2006/relationships/hyperlink" Target="https://www.climatelinks.org/sites/default/files/asset/document/2016_USAID_Climate%20Risk%20Profile%20-%20Morocco.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835-EF54-43E3-B71C-DF722C15A1D8}"/>
              </a:ext>
            </a:extLst>
          </p:cNvPr>
          <p:cNvSpPr>
            <a:spLocks noGrp="1"/>
          </p:cNvSpPr>
          <p:nvPr>
            <p:ph type="ctrTitle"/>
          </p:nvPr>
        </p:nvSpPr>
        <p:spPr>
          <a:xfrm>
            <a:off x="1328497" y="1148090"/>
            <a:ext cx="8124076" cy="1877068"/>
          </a:xfrm>
        </p:spPr>
        <p:txBody>
          <a:bodyPr/>
          <a:lstStyle/>
          <a:p>
            <a:pPr algn="l"/>
            <a:r>
              <a:rPr lang="fr-MA" sz="4000" dirty="0"/>
              <a:t>Changement climatique : causes, conséquences et impacts sur les secteurs clés au Maroc.</a:t>
            </a:r>
            <a:endParaRPr lang="en-US" sz="4000" dirty="0"/>
          </a:p>
        </p:txBody>
      </p:sp>
      <p:sp>
        <p:nvSpPr>
          <p:cNvPr id="3" name="Subtitle 2">
            <a:extLst>
              <a:ext uri="{FF2B5EF4-FFF2-40B4-BE49-F238E27FC236}">
                <a16:creationId xmlns:a16="http://schemas.microsoft.com/office/drawing/2014/main" id="{8C717C95-9903-4188-8F64-626D1C4CB9CB}"/>
              </a:ext>
            </a:extLst>
          </p:cNvPr>
          <p:cNvSpPr>
            <a:spLocks noGrp="1"/>
          </p:cNvSpPr>
          <p:nvPr>
            <p:ph type="subTitle" idx="1"/>
          </p:nvPr>
        </p:nvSpPr>
        <p:spPr/>
        <p:txBody>
          <a:bodyPr>
            <a:normAutofit/>
          </a:bodyPr>
          <a:lstStyle/>
          <a:p>
            <a:r>
              <a:rPr lang="en-US" sz="2800" dirty="0" err="1"/>
              <a:t>Kaoutar</a:t>
            </a:r>
            <a:r>
              <a:rPr lang="en-US" sz="2800" dirty="0"/>
              <a:t> </a:t>
            </a:r>
            <a:r>
              <a:rPr lang="en-US" sz="2800" dirty="0" err="1"/>
              <a:t>Benkachchach</a:t>
            </a:r>
            <a:endParaRPr lang="en-US" sz="2800" dirty="0"/>
          </a:p>
          <a:p>
            <a:r>
              <a:rPr lang="en-US" sz="2800" dirty="0"/>
              <a:t>LEA,FSJES </a:t>
            </a:r>
            <a:r>
              <a:rPr lang="en-US" sz="2800" dirty="0" err="1"/>
              <a:t>Agdal,Université</a:t>
            </a:r>
            <a:r>
              <a:rPr lang="en-US" sz="2800" dirty="0"/>
              <a:t> Mohamed V, Rabat</a:t>
            </a:r>
          </a:p>
        </p:txBody>
      </p:sp>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80161"/>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4"/>
          <a:stretch>
            <a:fillRect/>
          </a:stretch>
        </p:blipFill>
        <p:spPr>
          <a:xfrm>
            <a:off x="-20272" y="5860646"/>
            <a:ext cx="1614488"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529" y="5709910"/>
            <a:ext cx="2708241" cy="762717"/>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b="1" u="sng" dirty="0">
                <a:solidFill>
                  <a:srgbClr val="00B050"/>
                </a:solidFill>
              </a:rPr>
              <a:t>Agriculture</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indent="0" algn="just">
              <a:buNone/>
            </a:pPr>
            <a:r>
              <a:rPr lang="fr-FR" sz="1600" dirty="0"/>
              <a:t>                                                                    </a:t>
            </a:r>
            <a:r>
              <a:rPr lang="fr-FR" sz="1600" b="1" dirty="0">
                <a:solidFill>
                  <a:srgbClr val="00B050"/>
                </a:solidFill>
              </a:rPr>
              <a:t>1)</a:t>
            </a:r>
            <a:r>
              <a:rPr lang="fr-FR" sz="1600" dirty="0">
                <a:solidFill>
                  <a:srgbClr val="00B050"/>
                </a:solidFill>
              </a:rPr>
              <a:t> </a:t>
            </a:r>
            <a:r>
              <a:rPr lang="fr-FR" sz="1600" dirty="0"/>
              <a:t>Sa contribution au PIB est près de </a:t>
            </a:r>
            <a:r>
              <a:rPr lang="fr-FR" sz="1600" b="1" dirty="0"/>
              <a:t>14%</a:t>
            </a:r>
            <a:r>
              <a:rPr lang="fr-FR" sz="1600" dirty="0"/>
              <a:t>.</a:t>
            </a:r>
          </a:p>
          <a:p>
            <a:pPr marL="0" indent="0" algn="just">
              <a:buNone/>
            </a:pPr>
            <a:endParaRPr lang="fr-FR" sz="1600" dirty="0"/>
          </a:p>
          <a:p>
            <a:pPr marL="0" indent="0" algn="just">
              <a:buNone/>
            </a:pPr>
            <a:r>
              <a:rPr lang="fr-FR" sz="1600" dirty="0"/>
              <a:t>                                                                    </a:t>
            </a:r>
            <a:r>
              <a:rPr lang="fr-FR" sz="1600" b="1" dirty="0">
                <a:solidFill>
                  <a:srgbClr val="00B050"/>
                </a:solidFill>
              </a:rPr>
              <a:t>2)</a:t>
            </a:r>
            <a:r>
              <a:rPr lang="fr-FR" sz="1600" dirty="0">
                <a:solidFill>
                  <a:srgbClr val="00B050"/>
                </a:solidFill>
              </a:rPr>
              <a:t>  </a:t>
            </a:r>
            <a:r>
              <a:rPr lang="fr-FR" sz="1600" dirty="0"/>
              <a:t>l’agriculture marocaine revêt une importance économique </a:t>
            </a:r>
          </a:p>
          <a:p>
            <a:pPr marL="0" indent="0" algn="just">
              <a:buNone/>
            </a:pPr>
            <a:r>
              <a:rPr lang="fr-FR" sz="1600" dirty="0"/>
              <a:t>                                                                         et social indéniable, </a:t>
            </a:r>
            <a:r>
              <a:rPr lang="fr-MA" sz="1600" dirty="0"/>
              <a:t>avec une part autour de </a:t>
            </a:r>
            <a:r>
              <a:rPr lang="fr-MA" sz="1600" b="1" dirty="0"/>
              <a:t>69%</a:t>
            </a:r>
            <a:r>
              <a:rPr lang="fr-MA" sz="1600" dirty="0"/>
              <a:t> dans </a:t>
            </a:r>
            <a:endParaRPr lang="fr-FR" sz="1600" dirty="0"/>
          </a:p>
          <a:p>
            <a:pPr marL="0" indent="0" algn="just">
              <a:buNone/>
            </a:pPr>
            <a:r>
              <a:rPr lang="fr-MA" sz="1600" dirty="0"/>
              <a:t>                                                                         l'emploi total au </a:t>
            </a:r>
            <a:r>
              <a:rPr lang="fr-MA" sz="1600" b="1" dirty="0"/>
              <a:t>niveau national </a:t>
            </a:r>
            <a:r>
              <a:rPr lang="fr-MA" sz="1600" dirty="0"/>
              <a:t>et environ </a:t>
            </a:r>
            <a:r>
              <a:rPr lang="fr-MA" sz="1600" b="1" dirty="0"/>
              <a:t>39%</a:t>
            </a:r>
            <a:r>
              <a:rPr lang="fr-MA" sz="1600" dirty="0"/>
              <a:t> en </a:t>
            </a:r>
            <a:r>
              <a:rPr lang="fr-MA" sz="1600" b="1" dirty="0"/>
              <a:t>milieu</a:t>
            </a:r>
          </a:p>
          <a:p>
            <a:pPr marL="0" indent="0" algn="just">
              <a:buNone/>
            </a:pPr>
            <a:r>
              <a:rPr lang="fr-MA" sz="1600" b="1" dirty="0"/>
              <a:t>                                                                         rural.</a:t>
            </a:r>
          </a:p>
          <a:p>
            <a:pPr marL="0" indent="0" algn="just">
              <a:buNone/>
            </a:pPr>
            <a:endParaRPr lang="fr-MA" sz="1600" b="1" dirty="0"/>
          </a:p>
          <a:p>
            <a:pPr marL="0" indent="0" algn="just">
              <a:buNone/>
            </a:pPr>
            <a:r>
              <a:rPr lang="fr-MA" sz="1600" dirty="0"/>
              <a:t>                                                                     </a:t>
            </a:r>
            <a:r>
              <a:rPr lang="fr-MA" sz="1600" b="1" dirty="0">
                <a:solidFill>
                  <a:srgbClr val="00B050"/>
                </a:solidFill>
              </a:rPr>
              <a:t>3)</a:t>
            </a:r>
            <a:r>
              <a:rPr lang="fr-MA" sz="1600" dirty="0"/>
              <a:t> De </a:t>
            </a:r>
            <a:r>
              <a:rPr lang="fr-MA" sz="1600" b="1" dirty="0"/>
              <a:t>2008 à 2018</a:t>
            </a:r>
            <a:r>
              <a:rPr lang="fr-MA" sz="1600" dirty="0"/>
              <a:t>, le volume des exportations agricoles </a:t>
            </a:r>
          </a:p>
          <a:p>
            <a:pPr marL="0" indent="0" algn="just">
              <a:buNone/>
            </a:pPr>
            <a:r>
              <a:rPr lang="fr-MA" sz="1600" dirty="0"/>
              <a:t>                                                                         a doublé passant de </a:t>
            </a:r>
            <a:r>
              <a:rPr lang="fr-MA" sz="1600" b="1" dirty="0"/>
              <a:t>15,2 à 36,3 </a:t>
            </a:r>
            <a:r>
              <a:rPr lang="fr-MA" sz="1600" dirty="0"/>
              <a:t>milliards de dollars.</a:t>
            </a:r>
          </a:p>
          <a:p>
            <a:pPr marL="0" indent="0" algn="just">
              <a:buNone/>
            </a:pPr>
            <a:endParaRPr lang="fr-MA" sz="1600" dirty="0"/>
          </a:p>
          <a:p>
            <a:pPr marL="0" indent="0" algn="just">
              <a:buNone/>
            </a:pPr>
            <a:r>
              <a:rPr lang="fr-MA" sz="1600" dirty="0"/>
              <a:t>                                                                     </a:t>
            </a:r>
            <a:r>
              <a:rPr lang="fr-MA" sz="1600" dirty="0">
                <a:solidFill>
                  <a:srgbClr val="00B050"/>
                </a:solidFill>
              </a:rPr>
              <a:t>4) </a:t>
            </a:r>
            <a:r>
              <a:rPr lang="fr-MA" sz="1600" dirty="0"/>
              <a:t>L'agriculture reste un secteur clé pour l'économie marocaine,  </a:t>
            </a:r>
          </a:p>
          <a:p>
            <a:pPr marL="0" indent="0" algn="just">
              <a:buNone/>
            </a:pPr>
            <a:r>
              <a:rPr lang="fr-MA" sz="1600" dirty="0"/>
              <a:t>                                                                         la </a:t>
            </a:r>
            <a:r>
              <a:rPr lang="fr-MA" sz="1600" b="1" dirty="0"/>
              <a:t>sécurité alimentaire </a:t>
            </a:r>
            <a:r>
              <a:rPr lang="fr-MA" sz="1600" dirty="0"/>
              <a:t>et les </a:t>
            </a:r>
            <a:r>
              <a:rPr lang="fr-MA" sz="1600" b="1" dirty="0"/>
              <a:t>moyens de subsistance ruraux</a:t>
            </a:r>
            <a:r>
              <a:rPr lang="fr-MA" sz="1600" dirty="0"/>
              <a:t>.</a:t>
            </a:r>
            <a:endParaRPr lang="fr-FR" dirty="0"/>
          </a:p>
          <a:p>
            <a:pPr marL="0" lvl="0" indent="0" algn="r">
              <a:buNone/>
            </a:pPr>
            <a:r>
              <a:rPr lang="fr-MA" sz="1600" dirty="0"/>
              <a:t>.</a:t>
            </a:r>
            <a:endParaRPr lang="fr-FR" sz="1600" dirty="0"/>
          </a:p>
        </p:txBody>
      </p:sp>
      <p:graphicFrame>
        <p:nvGraphicFramePr>
          <p:cNvPr id="8" name="Diagramme 7"/>
          <p:cNvGraphicFramePr/>
          <p:nvPr>
            <p:extLst>
              <p:ext uri="{D42A27DB-BD31-4B8C-83A1-F6EECF244321}">
                <p14:modId xmlns:p14="http://schemas.microsoft.com/office/powerpoint/2010/main" val="3223058014"/>
              </p:ext>
            </p:extLst>
          </p:nvPr>
        </p:nvGraphicFramePr>
        <p:xfrm>
          <a:off x="205627" y="1411941"/>
          <a:ext cx="5065619" cy="439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5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1000"/>
                                        <p:tgtEl>
                                          <p:spTgt spid="3">
                                            <p:txEl>
                                              <p:pRg st="12" end="12"/>
                                            </p:txEl>
                                          </p:spTgt>
                                        </p:tgtEl>
                                      </p:cBhvr>
                                    </p:animEffect>
                                    <p:anim calcmode="lin" valueType="num">
                                      <p:cBhvr>
                                        <p:cTn id="5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fr-MA" b="1" dirty="0">
                <a:solidFill>
                  <a:srgbClr val="00B0F0"/>
                </a:solidFill>
              </a:rPr>
              <a:t>Les ressources en eau</a:t>
            </a:r>
            <a:endParaRPr lang="en-US" b="1" u="sng" dirty="0">
              <a:solidFill>
                <a:srgbClr val="00B0F0"/>
              </a:solidFill>
            </a:endParaRP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600200"/>
            <a:ext cx="11514666" cy="5008418"/>
          </a:xfrm>
        </p:spPr>
        <p:txBody>
          <a:bodyPr>
            <a:noAutofit/>
          </a:bodyPr>
          <a:lstStyle/>
          <a:p>
            <a:pPr marL="0" indent="0" algn="just">
              <a:buNone/>
            </a:pPr>
            <a:r>
              <a:rPr lang="fr-FR" sz="1600" dirty="0"/>
              <a:t>                                                                    </a:t>
            </a:r>
            <a:r>
              <a:rPr lang="fr-FR" sz="1600" b="1" dirty="0">
                <a:solidFill>
                  <a:srgbClr val="00B0F0"/>
                </a:solidFill>
              </a:rPr>
              <a:t>1) </a:t>
            </a:r>
            <a:r>
              <a:rPr lang="fr-MA" sz="1600" dirty="0"/>
              <a:t>Les ressources en eau du Maroc sont inégalement réparties </a:t>
            </a:r>
          </a:p>
          <a:p>
            <a:pPr marL="0" indent="0" algn="just">
              <a:buNone/>
            </a:pPr>
            <a:r>
              <a:rPr lang="fr-MA" sz="1600" dirty="0"/>
              <a:t>                                                                        à travers le pays ; </a:t>
            </a:r>
            <a:r>
              <a:rPr lang="fr-MA" sz="1600" b="1" dirty="0"/>
              <a:t>les plaines côtières</a:t>
            </a:r>
            <a:r>
              <a:rPr lang="fr-MA" sz="1600" dirty="0"/>
              <a:t> sont fréquemment                                     </a:t>
            </a:r>
          </a:p>
          <a:p>
            <a:pPr marL="0" indent="0" algn="just">
              <a:buNone/>
            </a:pPr>
            <a:r>
              <a:rPr lang="fr-MA" sz="1600" b="1" dirty="0"/>
              <a:t>                                                                        inondées </a:t>
            </a:r>
            <a:r>
              <a:rPr lang="fr-MA" sz="1600" dirty="0"/>
              <a:t>tandis que le </a:t>
            </a:r>
            <a:r>
              <a:rPr lang="fr-MA" sz="1600" b="1" dirty="0"/>
              <a:t>sud</a:t>
            </a:r>
            <a:r>
              <a:rPr lang="fr-MA" sz="1600" dirty="0"/>
              <a:t> souffre d’une </a:t>
            </a:r>
            <a:r>
              <a:rPr lang="fr-MA" sz="1600" b="1" dirty="0"/>
              <a:t>pénurie d'eau </a:t>
            </a:r>
          </a:p>
          <a:p>
            <a:pPr marL="0" indent="0" algn="just">
              <a:buNone/>
            </a:pPr>
            <a:r>
              <a:rPr lang="fr-MA" sz="1600" dirty="0"/>
              <a:t>                                                                        permanente. </a:t>
            </a:r>
          </a:p>
          <a:p>
            <a:pPr marL="0" indent="0" algn="just">
              <a:buNone/>
            </a:pPr>
            <a:endParaRPr lang="fr-MA" sz="1600" dirty="0"/>
          </a:p>
          <a:p>
            <a:pPr marL="0" indent="0" algn="just">
              <a:buNone/>
            </a:pPr>
            <a:r>
              <a:rPr lang="fr-MA" sz="1600" dirty="0"/>
              <a:t>                                                                     </a:t>
            </a:r>
            <a:r>
              <a:rPr lang="fr-MA" sz="1600" b="1" dirty="0">
                <a:solidFill>
                  <a:srgbClr val="00B0F0"/>
                </a:solidFill>
              </a:rPr>
              <a:t>2)</a:t>
            </a:r>
            <a:r>
              <a:rPr lang="fr-MA" sz="1600" dirty="0"/>
              <a:t> Les ressources en eau renouvelables par habitant ont</a:t>
            </a:r>
          </a:p>
          <a:p>
            <a:pPr marL="0" indent="0" algn="just">
              <a:buNone/>
            </a:pPr>
            <a:r>
              <a:rPr lang="fr-MA" sz="1600" b="1" dirty="0"/>
              <a:t>                                                                         diminué </a:t>
            </a:r>
            <a:r>
              <a:rPr lang="fr-MA" sz="1600" dirty="0"/>
              <a:t>de près de </a:t>
            </a:r>
            <a:r>
              <a:rPr lang="fr-MA" sz="1600" b="1" dirty="0"/>
              <a:t>60 %</a:t>
            </a:r>
            <a:r>
              <a:rPr lang="fr-MA" sz="1600" dirty="0"/>
              <a:t> depuis </a:t>
            </a:r>
            <a:r>
              <a:rPr lang="fr-MA" sz="1600" b="1" dirty="0"/>
              <a:t>1960 </a:t>
            </a:r>
            <a:r>
              <a:rPr lang="fr-MA" sz="1600" dirty="0"/>
              <a:t>en raison de facteurs </a:t>
            </a:r>
          </a:p>
          <a:p>
            <a:pPr marL="0" indent="0" algn="just">
              <a:buNone/>
            </a:pPr>
            <a:r>
              <a:rPr lang="fr-MA" sz="1600" dirty="0"/>
              <a:t>                                                                         de stress non climatiques tels que </a:t>
            </a:r>
            <a:r>
              <a:rPr lang="fr-MA" sz="1600" b="1" dirty="0"/>
              <a:t>la croissance </a:t>
            </a:r>
          </a:p>
          <a:p>
            <a:pPr marL="0" indent="0" algn="just">
              <a:buNone/>
            </a:pPr>
            <a:r>
              <a:rPr lang="fr-MA" sz="1600" b="1" dirty="0"/>
              <a:t>                                                                         démographique </a:t>
            </a:r>
            <a:r>
              <a:rPr lang="fr-MA" sz="1600" dirty="0"/>
              <a:t>dans le nord, </a:t>
            </a:r>
            <a:r>
              <a:rPr lang="fr-MA" sz="1600" b="1" dirty="0"/>
              <a:t>l'expansion de l'irrigation</a:t>
            </a:r>
            <a:r>
              <a:rPr lang="fr-MA" sz="1600" dirty="0"/>
              <a:t>, </a:t>
            </a:r>
          </a:p>
          <a:p>
            <a:pPr marL="0" lvl="0" indent="0" algn="just">
              <a:buNone/>
            </a:pPr>
            <a:r>
              <a:rPr lang="fr-MA" sz="1600" dirty="0"/>
              <a:t>                                                                         et </a:t>
            </a:r>
            <a:r>
              <a:rPr lang="fr-MA" sz="1600" b="1" dirty="0"/>
              <a:t>le développement urbain</a:t>
            </a:r>
            <a:r>
              <a:rPr lang="fr-MA" sz="1600" dirty="0"/>
              <a:t>, </a:t>
            </a:r>
            <a:r>
              <a:rPr lang="fr-MA" sz="1600" b="1" dirty="0"/>
              <a:t>industriel et touristique</a:t>
            </a:r>
            <a:r>
              <a:rPr lang="fr-MA" sz="1600" dirty="0"/>
              <a:t>.</a:t>
            </a:r>
            <a:endParaRPr lang="fr-FR" sz="1600" dirty="0"/>
          </a:p>
          <a:p>
            <a:pPr marL="0" indent="0" algn="just">
              <a:buNone/>
            </a:pPr>
            <a:r>
              <a:rPr lang="fr-MA" sz="1600" dirty="0"/>
              <a:t>                  </a:t>
            </a:r>
            <a:endParaRPr lang="fr-FR" sz="1600" dirty="0"/>
          </a:p>
        </p:txBody>
      </p:sp>
      <p:graphicFrame>
        <p:nvGraphicFramePr>
          <p:cNvPr id="8" name="Diagramme 7"/>
          <p:cNvGraphicFramePr/>
          <p:nvPr>
            <p:extLst>
              <p:ext uri="{D42A27DB-BD31-4B8C-83A1-F6EECF244321}">
                <p14:modId xmlns:p14="http://schemas.microsoft.com/office/powerpoint/2010/main" val="1443776636"/>
              </p:ext>
            </p:extLst>
          </p:nvPr>
        </p:nvGraphicFramePr>
        <p:xfrm>
          <a:off x="205627" y="1411941"/>
          <a:ext cx="5065619" cy="439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8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515969" y="286871"/>
            <a:ext cx="8596668" cy="831273"/>
          </a:xfrm>
        </p:spPr>
        <p:txBody>
          <a:bodyPr/>
          <a:lstStyle/>
          <a:p>
            <a:r>
              <a:rPr lang="en-US" b="1" u="sng" dirty="0">
                <a:solidFill>
                  <a:srgbClr val="C00000"/>
                </a:solidFill>
              </a:rPr>
              <a:t>Energie </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300816" y="1021976"/>
            <a:ext cx="11514666" cy="5257800"/>
          </a:xfrm>
        </p:spPr>
        <p:txBody>
          <a:bodyPr>
            <a:noAutofit/>
          </a:bodyPr>
          <a:lstStyle/>
          <a:p>
            <a:pPr marL="0" indent="0" algn="just">
              <a:buNone/>
            </a:pPr>
            <a:r>
              <a:rPr lang="fr-FR" sz="1600" dirty="0"/>
              <a:t>                                                                      </a:t>
            </a:r>
            <a:r>
              <a:rPr lang="fr-FR" sz="1600" b="1" dirty="0">
                <a:solidFill>
                  <a:srgbClr val="C00000"/>
                </a:solidFill>
              </a:rPr>
              <a:t>1)</a:t>
            </a:r>
            <a:r>
              <a:rPr lang="fr-MA" sz="1600" dirty="0"/>
              <a:t> Le Maroc dispose de ressources limitées en </a:t>
            </a:r>
            <a:r>
              <a:rPr lang="fr-MA" sz="1600" b="1" dirty="0">
                <a:solidFill>
                  <a:schemeClr val="tx1"/>
                </a:solidFill>
              </a:rPr>
              <a:t>combustibles fossiles</a:t>
            </a:r>
            <a:r>
              <a:rPr lang="fr-MA" sz="1600" dirty="0">
                <a:solidFill>
                  <a:schemeClr val="tx1"/>
                </a:solidFill>
              </a:rPr>
              <a:t> </a:t>
            </a:r>
          </a:p>
          <a:p>
            <a:pPr marL="0" indent="0" algn="just">
              <a:buNone/>
            </a:pPr>
            <a:r>
              <a:rPr lang="fr-MA" sz="1600" dirty="0"/>
              <a:t>                                                                          </a:t>
            </a:r>
            <a:r>
              <a:rPr lang="fr-FR" sz="1600" dirty="0"/>
              <a:t>(</a:t>
            </a:r>
            <a:r>
              <a:rPr lang="fr-FR" sz="1600" b="1" dirty="0"/>
              <a:t>pétrole</a:t>
            </a:r>
            <a:r>
              <a:rPr lang="fr-FR" sz="1600" dirty="0"/>
              <a:t>, </a:t>
            </a:r>
            <a:r>
              <a:rPr lang="fr-FR" sz="1600" b="1" dirty="0"/>
              <a:t>gaz</a:t>
            </a:r>
            <a:r>
              <a:rPr lang="fr-FR" sz="1600" dirty="0"/>
              <a:t>, </a:t>
            </a:r>
            <a:r>
              <a:rPr lang="fr-FR" sz="1600" b="1" dirty="0"/>
              <a:t>charbon</a:t>
            </a:r>
            <a:r>
              <a:rPr lang="fr-FR" sz="1600" dirty="0"/>
              <a:t>). </a:t>
            </a:r>
          </a:p>
          <a:p>
            <a:pPr marL="0" indent="0" algn="just">
              <a:buNone/>
            </a:pPr>
            <a:r>
              <a:rPr lang="fr-FR" sz="1600" dirty="0"/>
              <a:t>                                                                      </a:t>
            </a:r>
            <a:r>
              <a:rPr lang="fr-FR" sz="1600" b="1" dirty="0">
                <a:solidFill>
                  <a:srgbClr val="C00000"/>
                </a:solidFill>
              </a:rPr>
              <a:t>2) </a:t>
            </a:r>
            <a:r>
              <a:rPr lang="fr-FR" sz="1600" dirty="0"/>
              <a:t>Il est fortement dépendant des importations et </a:t>
            </a:r>
            <a:r>
              <a:rPr lang="fr-MA" sz="1600" dirty="0"/>
              <a:t>des </a:t>
            </a:r>
            <a:r>
              <a:rPr lang="fr-MA" sz="1600" b="1" dirty="0">
                <a:solidFill>
                  <a:schemeClr val="tx1"/>
                </a:solidFill>
              </a:rPr>
              <a:t>combustibles </a:t>
            </a:r>
          </a:p>
          <a:p>
            <a:pPr marL="0" indent="0" algn="just">
              <a:buNone/>
            </a:pPr>
            <a:r>
              <a:rPr lang="fr-MA" sz="1600" b="1" dirty="0"/>
              <a:t>                                                                          fossiles </a:t>
            </a:r>
            <a:r>
              <a:rPr lang="fr-MA" sz="1600" dirty="0"/>
              <a:t>qui représentent environ </a:t>
            </a:r>
            <a:r>
              <a:rPr lang="fr-MA" sz="1600" b="1" dirty="0"/>
              <a:t>68 %</a:t>
            </a:r>
            <a:r>
              <a:rPr lang="fr-MA" sz="1600" dirty="0"/>
              <a:t> de la capacité installée du </a:t>
            </a:r>
          </a:p>
          <a:p>
            <a:pPr marL="0" indent="0" algn="just">
              <a:buNone/>
            </a:pPr>
            <a:r>
              <a:rPr lang="fr-MA" sz="1600" dirty="0"/>
              <a:t>                                                                           Maroc, les </a:t>
            </a:r>
            <a:r>
              <a:rPr lang="fr-MA" sz="1600" b="1" dirty="0"/>
              <a:t>32 %</a:t>
            </a:r>
            <a:r>
              <a:rPr lang="fr-MA" sz="1600" dirty="0"/>
              <a:t> restants provenant de sources </a:t>
            </a:r>
            <a:r>
              <a:rPr lang="fr-MA" sz="1600" b="1" dirty="0">
                <a:solidFill>
                  <a:schemeClr val="tx1"/>
                </a:solidFill>
              </a:rPr>
              <a:t>d’énergie </a:t>
            </a:r>
          </a:p>
          <a:p>
            <a:pPr marL="0" indent="0" algn="just">
              <a:buNone/>
            </a:pPr>
            <a:r>
              <a:rPr lang="fr-MA" sz="1600" b="1" dirty="0"/>
              <a:t>                                                                           renouvelables</a:t>
            </a:r>
            <a:r>
              <a:rPr lang="fr-MA" sz="1600" dirty="0"/>
              <a:t> : </a:t>
            </a:r>
            <a:r>
              <a:rPr lang="fr-MA" sz="1600" b="1" dirty="0"/>
              <a:t>hydraulique, éolienne et solaire</a:t>
            </a:r>
            <a:r>
              <a:rPr lang="fr-MA" sz="1600" dirty="0"/>
              <a:t>.</a:t>
            </a:r>
          </a:p>
          <a:p>
            <a:pPr marL="0" indent="0" algn="just">
              <a:buNone/>
            </a:pPr>
            <a:r>
              <a:rPr lang="fr-MA" sz="1600" dirty="0"/>
              <a:t>                                                                       </a:t>
            </a:r>
            <a:r>
              <a:rPr lang="fr-MA" sz="1600" b="1" dirty="0">
                <a:solidFill>
                  <a:srgbClr val="C00000"/>
                </a:solidFill>
              </a:rPr>
              <a:t>3)</a:t>
            </a:r>
            <a:r>
              <a:rPr lang="fr-MA" sz="1600" dirty="0">
                <a:solidFill>
                  <a:srgbClr val="C00000"/>
                </a:solidFill>
              </a:rPr>
              <a:t> </a:t>
            </a:r>
            <a:r>
              <a:rPr lang="fr-MA" sz="1600" dirty="0"/>
              <a:t>Le secteur électrique marocain s'est considérablement développé </a:t>
            </a:r>
          </a:p>
          <a:p>
            <a:pPr marL="0" indent="0" algn="just">
              <a:buNone/>
            </a:pPr>
            <a:r>
              <a:rPr lang="fr-MA" sz="1600" dirty="0"/>
              <a:t>                                                                           depuis </a:t>
            </a:r>
            <a:r>
              <a:rPr lang="fr-MA" sz="1600" b="1" dirty="0"/>
              <a:t>1990</a:t>
            </a:r>
            <a:r>
              <a:rPr lang="fr-MA" sz="1600" dirty="0"/>
              <a:t>, diversifiant la production, augmentant </a:t>
            </a:r>
            <a:r>
              <a:rPr lang="fr-MA" sz="1600" dirty="0">
                <a:solidFill>
                  <a:schemeClr val="tx1"/>
                </a:solidFill>
              </a:rPr>
              <a:t>la </a:t>
            </a:r>
            <a:r>
              <a:rPr lang="fr-MA" sz="1600" b="1" dirty="0">
                <a:solidFill>
                  <a:schemeClr val="tx1"/>
                </a:solidFill>
              </a:rPr>
              <a:t>sécurité</a:t>
            </a:r>
          </a:p>
          <a:p>
            <a:pPr marL="0" indent="0" algn="just">
              <a:buNone/>
            </a:pPr>
            <a:r>
              <a:rPr lang="fr-MA" sz="1600" b="1" dirty="0"/>
              <a:t>                                                                           d'approvisionnement</a:t>
            </a:r>
            <a:r>
              <a:rPr lang="fr-MA" sz="1600" dirty="0"/>
              <a:t> et atteignant un </a:t>
            </a:r>
            <a:r>
              <a:rPr lang="fr-MA" sz="1600" b="1" dirty="0"/>
              <a:t>accès </a:t>
            </a:r>
            <a:r>
              <a:rPr lang="fr-MA" sz="1600" b="1" dirty="0">
                <a:solidFill>
                  <a:schemeClr val="tx1"/>
                </a:solidFill>
              </a:rPr>
              <a:t>quasi universel à</a:t>
            </a:r>
          </a:p>
          <a:p>
            <a:pPr marL="0" indent="0" algn="just">
              <a:buNone/>
            </a:pPr>
            <a:r>
              <a:rPr lang="fr-MA" sz="1600" b="1" dirty="0"/>
              <a:t>                                                                           l’électricité</a:t>
            </a:r>
            <a:r>
              <a:rPr lang="fr-MA" sz="1600" dirty="0"/>
              <a:t> (CREREE, 2019).</a:t>
            </a:r>
          </a:p>
          <a:p>
            <a:pPr marL="0" indent="0" algn="just">
              <a:buNone/>
            </a:pPr>
            <a:r>
              <a:rPr lang="fr-MA" sz="1600" dirty="0"/>
              <a:t>                                                                       </a:t>
            </a:r>
            <a:r>
              <a:rPr lang="fr-MA" sz="1600" b="1" dirty="0">
                <a:solidFill>
                  <a:srgbClr val="C00000"/>
                </a:solidFill>
              </a:rPr>
              <a:t>4)</a:t>
            </a:r>
            <a:r>
              <a:rPr lang="fr-MA" sz="1600" dirty="0"/>
              <a:t> Le </a:t>
            </a:r>
            <a:r>
              <a:rPr lang="fr-MA" sz="1600" b="1" dirty="0"/>
              <a:t>développement du secteur de l'énergie </a:t>
            </a:r>
            <a:r>
              <a:rPr lang="fr-MA" sz="1600" dirty="0"/>
              <a:t>est une priorité clé  </a:t>
            </a:r>
          </a:p>
          <a:p>
            <a:pPr marL="0" indent="0" algn="just">
              <a:buNone/>
            </a:pPr>
            <a:r>
              <a:rPr lang="fr-MA" sz="1600" dirty="0"/>
              <a:t>                                                                           pour les </a:t>
            </a:r>
            <a:r>
              <a:rPr lang="fr-MA" sz="1600" b="1" dirty="0"/>
              <a:t>programmes de développement </a:t>
            </a:r>
            <a:r>
              <a:rPr lang="fr-MA" sz="1600" dirty="0"/>
              <a:t>du pays, </a:t>
            </a:r>
            <a:r>
              <a:rPr lang="fr-MA" sz="1600" dirty="0">
                <a:solidFill>
                  <a:schemeClr val="tx1"/>
                </a:solidFill>
              </a:rPr>
              <a:t>les </a:t>
            </a:r>
            <a:r>
              <a:rPr lang="fr-MA" sz="1600" b="1" dirty="0">
                <a:solidFill>
                  <a:schemeClr val="tx1"/>
                </a:solidFill>
              </a:rPr>
              <a:t>plans de</a:t>
            </a:r>
          </a:p>
          <a:p>
            <a:pPr marL="0" indent="0" algn="just">
              <a:buNone/>
            </a:pPr>
            <a:r>
              <a:rPr lang="fr-MA" sz="1600" b="1" dirty="0"/>
              <a:t>                                                                           réduction des gaz à effet de serre</a:t>
            </a:r>
            <a:r>
              <a:rPr lang="fr-MA" sz="1600" dirty="0"/>
              <a:t>, la </a:t>
            </a:r>
            <a:r>
              <a:rPr lang="fr-MA" sz="1600" b="1" dirty="0">
                <a:solidFill>
                  <a:schemeClr val="tx1"/>
                </a:solidFill>
              </a:rPr>
              <a:t>croissance économique</a:t>
            </a:r>
            <a:r>
              <a:rPr lang="fr-MA" sz="1600" dirty="0">
                <a:solidFill>
                  <a:schemeClr val="tx1"/>
                </a:solidFill>
              </a:rPr>
              <a:t>  </a:t>
            </a:r>
          </a:p>
          <a:p>
            <a:pPr marL="0" indent="0" algn="just">
              <a:buNone/>
            </a:pPr>
            <a:r>
              <a:rPr lang="fr-MA" sz="1600" dirty="0"/>
              <a:t>                                                                           et </a:t>
            </a:r>
            <a:r>
              <a:rPr lang="fr-MA" sz="1600" b="1" dirty="0"/>
              <a:t>l'indépendance énergétique durable.</a:t>
            </a:r>
            <a:r>
              <a:rPr lang="fr-MA" sz="1600" dirty="0"/>
              <a:t> </a:t>
            </a:r>
          </a:p>
          <a:p>
            <a:pPr marL="0" indent="0" algn="just">
              <a:buNone/>
            </a:pPr>
            <a:r>
              <a:rPr lang="fr-MA" sz="1600" dirty="0"/>
              <a:t>                                                                                        </a:t>
            </a:r>
          </a:p>
          <a:p>
            <a:pPr marL="0" indent="0" algn="just">
              <a:buNone/>
            </a:pPr>
            <a:r>
              <a:rPr lang="fr-MA" sz="1600" dirty="0"/>
              <a:t>                                                                                     </a:t>
            </a:r>
            <a:endParaRPr lang="fr-FR" sz="1600" dirty="0"/>
          </a:p>
        </p:txBody>
      </p:sp>
      <p:graphicFrame>
        <p:nvGraphicFramePr>
          <p:cNvPr id="8" name="Diagramme 7"/>
          <p:cNvGraphicFramePr/>
          <p:nvPr>
            <p:extLst>
              <p:ext uri="{D42A27DB-BD31-4B8C-83A1-F6EECF244321}">
                <p14:modId xmlns:p14="http://schemas.microsoft.com/office/powerpoint/2010/main" val="4113501206"/>
              </p:ext>
            </p:extLst>
          </p:nvPr>
        </p:nvGraphicFramePr>
        <p:xfrm>
          <a:off x="205627" y="1411941"/>
          <a:ext cx="5065619" cy="439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5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1000"/>
                                        <p:tgtEl>
                                          <p:spTgt spid="3">
                                            <p:txEl>
                                              <p:pRg st="12" end="12"/>
                                            </p:txEl>
                                          </p:spTgt>
                                        </p:tgtEl>
                                      </p:cBhvr>
                                    </p:animEffect>
                                    <p:anim calcmode="lin" valueType="num">
                                      <p:cBhvr>
                                        <p:cTn id="7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1000"/>
                                        <p:tgtEl>
                                          <p:spTgt spid="3">
                                            <p:txEl>
                                              <p:pRg st="13" end="13"/>
                                            </p:txEl>
                                          </p:spTgt>
                                        </p:tgtEl>
                                      </p:cBhvr>
                                    </p:animEffect>
                                    <p:anim calcmode="lin" valueType="num">
                                      <p:cBhvr>
                                        <p:cTn id="7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fade">
                                      <p:cBhvr>
                                        <p:cTn id="83" dur="1000"/>
                                        <p:tgtEl>
                                          <p:spTgt spid="3">
                                            <p:txEl>
                                              <p:pRg st="14" end="14"/>
                                            </p:txEl>
                                          </p:spTgt>
                                        </p:tgtEl>
                                      </p:cBhvr>
                                    </p:animEffect>
                                    <p:anim calcmode="lin" valueType="num">
                                      <p:cBhvr>
                                        <p:cTn id="8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5" end="15"/>
                                            </p:txEl>
                                          </p:spTgt>
                                        </p:tgtEl>
                                        <p:attrNameLst>
                                          <p:attrName>style.visibility</p:attrName>
                                        </p:attrNameLst>
                                      </p:cBhvr>
                                      <p:to>
                                        <p:strVal val="visible"/>
                                      </p:to>
                                    </p:set>
                                    <p:anim calcmode="lin" valueType="num">
                                      <p:cBhvr additive="base">
                                        <p:cTn id="90"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b="1" u="sng" dirty="0">
                <a:solidFill>
                  <a:schemeClr val="accent1">
                    <a:lumMod val="75000"/>
                  </a:schemeClr>
                </a:solidFill>
              </a:rPr>
              <a:t>Santé</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600200"/>
            <a:ext cx="11514666" cy="5008418"/>
          </a:xfrm>
        </p:spPr>
        <p:txBody>
          <a:bodyPr>
            <a:noAutofit/>
          </a:bodyPr>
          <a:lstStyle/>
          <a:p>
            <a:pPr marL="0" indent="0" algn="just">
              <a:buNone/>
            </a:pPr>
            <a:r>
              <a:rPr lang="fr-FR" sz="1600" dirty="0"/>
              <a:t>                                                                        </a:t>
            </a:r>
            <a:r>
              <a:rPr lang="fr-FR" sz="1600" b="1" dirty="0">
                <a:solidFill>
                  <a:schemeClr val="accent1">
                    <a:lumMod val="75000"/>
                  </a:schemeClr>
                </a:solidFill>
              </a:rPr>
              <a:t>1) </a:t>
            </a:r>
            <a:r>
              <a:rPr lang="fr-MA" sz="1600" dirty="0"/>
              <a:t>Depuis 2016, le gouvernement marocain a dépensé environ 5 % de                                                  </a:t>
            </a:r>
          </a:p>
          <a:p>
            <a:pPr marL="0" indent="0" algn="ctr">
              <a:buNone/>
            </a:pPr>
            <a:r>
              <a:rPr lang="fr-MA" sz="1600" dirty="0"/>
              <a:t>                                                                  </a:t>
            </a:r>
            <a:r>
              <a:rPr lang="fr-FR" sz="1600" dirty="0"/>
              <a:t>son PIB dans le secteur de la santé. </a:t>
            </a:r>
            <a:r>
              <a:rPr lang="fr-MA" sz="1600" dirty="0"/>
              <a:t>(</a:t>
            </a:r>
            <a:r>
              <a:rPr lang="fr-MA" sz="1600" b="1" dirty="0">
                <a:solidFill>
                  <a:schemeClr val="tx1"/>
                </a:solidFill>
              </a:rPr>
              <a:t>L’Organisation mondiale de </a:t>
            </a:r>
          </a:p>
          <a:p>
            <a:pPr marL="0" indent="0">
              <a:buNone/>
            </a:pPr>
            <a:r>
              <a:rPr lang="fr-MA" sz="1600" b="1" dirty="0"/>
              <a:t>                                                                            de la santé, 2018)</a:t>
            </a:r>
          </a:p>
        </p:txBody>
      </p:sp>
      <p:graphicFrame>
        <p:nvGraphicFramePr>
          <p:cNvPr id="8" name="Diagramme 7"/>
          <p:cNvGraphicFramePr/>
          <p:nvPr>
            <p:extLst>
              <p:ext uri="{D42A27DB-BD31-4B8C-83A1-F6EECF244321}">
                <p14:modId xmlns:p14="http://schemas.microsoft.com/office/powerpoint/2010/main" val="3174344844"/>
              </p:ext>
            </p:extLst>
          </p:nvPr>
        </p:nvGraphicFramePr>
        <p:xfrm>
          <a:off x="205627" y="1411941"/>
          <a:ext cx="5065619" cy="439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5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fr-MA" b="1" dirty="0">
                <a:solidFill>
                  <a:srgbClr val="0070C0"/>
                </a:solidFill>
              </a:rPr>
              <a:t>Pêche </a:t>
            </a:r>
            <a:endParaRPr lang="fr-FR" dirty="0">
              <a:solidFill>
                <a:srgbClr val="0070C0"/>
              </a:solidFill>
            </a:endParaRP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600200"/>
            <a:ext cx="11514666" cy="5008418"/>
          </a:xfrm>
        </p:spPr>
        <p:txBody>
          <a:bodyPr>
            <a:noAutofit/>
          </a:bodyPr>
          <a:lstStyle/>
          <a:p>
            <a:pPr marL="0" indent="0">
              <a:buNone/>
              <a:tabLst>
                <a:tab pos="5835650" algn="l"/>
              </a:tabLst>
            </a:pPr>
            <a:r>
              <a:rPr lang="fr-FR" sz="1600" dirty="0"/>
              <a:t>                                                                 </a:t>
            </a:r>
            <a:r>
              <a:rPr lang="fr-FR" sz="1600" b="1" dirty="0">
                <a:solidFill>
                  <a:srgbClr val="0070C0"/>
                </a:solidFill>
              </a:rPr>
              <a:t>1) </a:t>
            </a:r>
            <a:r>
              <a:rPr lang="fr-MA" sz="1600" dirty="0"/>
              <a:t>Le Maroc a une </a:t>
            </a:r>
            <a:r>
              <a:rPr lang="fr-MA" sz="1600" b="1" dirty="0"/>
              <a:t>pêcherie florissante</a:t>
            </a:r>
            <a:r>
              <a:rPr lang="fr-MA" sz="1600" dirty="0"/>
              <a:t>, produisant </a:t>
            </a:r>
            <a:r>
              <a:rPr lang="fr-MA" sz="1600" dirty="0">
                <a:solidFill>
                  <a:schemeClr val="tx1"/>
                </a:solidFill>
              </a:rPr>
              <a:t>environ </a:t>
            </a:r>
            <a:r>
              <a:rPr lang="fr-MA" sz="1600" b="1" dirty="0">
                <a:solidFill>
                  <a:schemeClr val="tx1"/>
                </a:solidFill>
              </a:rPr>
              <a:t>1 million</a:t>
            </a:r>
          </a:p>
          <a:p>
            <a:pPr marL="0" indent="0">
              <a:buNone/>
            </a:pPr>
            <a:r>
              <a:rPr lang="fr-MA" sz="1600" b="1" dirty="0">
                <a:solidFill>
                  <a:schemeClr val="tx1"/>
                </a:solidFill>
              </a:rPr>
              <a:t>                                                                     </a:t>
            </a:r>
            <a:r>
              <a:rPr lang="fr-FR" sz="1600" b="1" dirty="0">
                <a:solidFill>
                  <a:schemeClr val="tx1"/>
                </a:solidFill>
              </a:rPr>
              <a:t>de tonnes</a:t>
            </a:r>
            <a:r>
              <a:rPr lang="fr-FR" sz="1600" dirty="0">
                <a:solidFill>
                  <a:schemeClr val="tx1"/>
                </a:solidFill>
              </a:rPr>
              <a:t> (principalement des sardines et du maquereau) par an. </a:t>
            </a:r>
            <a:endParaRPr lang="fr-MA" sz="1600" dirty="0">
              <a:solidFill>
                <a:schemeClr val="tx1"/>
              </a:solidFill>
            </a:endParaRPr>
          </a:p>
          <a:p>
            <a:pPr marL="0" indent="0">
              <a:buNone/>
            </a:pPr>
            <a:r>
              <a:rPr lang="fr-MA" sz="1600" dirty="0">
                <a:solidFill>
                  <a:schemeClr val="tx1"/>
                </a:solidFill>
              </a:rPr>
              <a:t>                                                                 </a:t>
            </a:r>
            <a:r>
              <a:rPr lang="fr-MA" sz="1600" b="1" dirty="0">
                <a:solidFill>
                  <a:srgbClr val="0070C0"/>
                </a:solidFill>
              </a:rPr>
              <a:t>2) </a:t>
            </a:r>
            <a:r>
              <a:rPr lang="fr-MA" sz="1600" dirty="0">
                <a:solidFill>
                  <a:schemeClr val="tx1"/>
                </a:solidFill>
              </a:rPr>
              <a:t>Le secteur est également une source majeure </a:t>
            </a:r>
            <a:r>
              <a:rPr lang="fr-MA" sz="1600" b="1" dirty="0">
                <a:solidFill>
                  <a:schemeClr val="tx1"/>
                </a:solidFill>
              </a:rPr>
              <a:t>d'entrées de </a:t>
            </a:r>
          </a:p>
          <a:p>
            <a:pPr marL="0" indent="0">
              <a:buNone/>
            </a:pPr>
            <a:r>
              <a:rPr lang="fr-MA" sz="1600" b="1" dirty="0">
                <a:solidFill>
                  <a:schemeClr val="tx1"/>
                </a:solidFill>
              </a:rPr>
              <a:t>                                                                     devises</a:t>
            </a:r>
            <a:r>
              <a:rPr lang="fr-MA" sz="1600" dirty="0">
                <a:solidFill>
                  <a:schemeClr val="tx1"/>
                </a:solidFill>
              </a:rPr>
              <a:t>, d'une valeur de </a:t>
            </a:r>
            <a:r>
              <a:rPr lang="fr-MA" sz="1600" b="1" dirty="0">
                <a:solidFill>
                  <a:schemeClr val="tx1"/>
                </a:solidFill>
              </a:rPr>
              <a:t>1 milliard de dollars</a:t>
            </a:r>
            <a:r>
              <a:rPr lang="fr-MA" sz="1600" dirty="0">
                <a:solidFill>
                  <a:schemeClr val="tx1"/>
                </a:solidFill>
              </a:rPr>
              <a:t>, et est un </a:t>
            </a:r>
          </a:p>
          <a:p>
            <a:pPr marL="0" indent="0">
              <a:buNone/>
            </a:pPr>
            <a:r>
              <a:rPr lang="fr-MA" sz="1600" dirty="0">
                <a:solidFill>
                  <a:schemeClr val="tx1"/>
                </a:solidFill>
              </a:rPr>
              <a:t>                                                                     </a:t>
            </a:r>
            <a:r>
              <a:rPr lang="fr-MA" sz="1600" b="1" dirty="0">
                <a:solidFill>
                  <a:schemeClr val="tx1"/>
                </a:solidFill>
              </a:rPr>
              <a:t>employeur</a:t>
            </a:r>
            <a:r>
              <a:rPr lang="fr-MA" sz="1600" dirty="0">
                <a:solidFill>
                  <a:schemeClr val="tx1"/>
                </a:solidFill>
              </a:rPr>
              <a:t> </a:t>
            </a:r>
            <a:r>
              <a:rPr lang="fr-FR" sz="1600" dirty="0">
                <a:solidFill>
                  <a:schemeClr val="tx1"/>
                </a:solidFill>
              </a:rPr>
              <a:t>majeur dans les </a:t>
            </a:r>
            <a:r>
              <a:rPr lang="fr-FR" sz="1600" b="1" dirty="0">
                <a:solidFill>
                  <a:schemeClr val="tx1"/>
                </a:solidFill>
              </a:rPr>
              <a:t>communautés côtières et rurales</a:t>
            </a:r>
            <a:r>
              <a:rPr lang="fr-FR" sz="1600" dirty="0">
                <a:solidFill>
                  <a:schemeClr val="tx1"/>
                </a:solidFill>
              </a:rPr>
              <a:t>.</a:t>
            </a:r>
            <a:r>
              <a:rPr lang="fr-MA" sz="1600" dirty="0">
                <a:solidFill>
                  <a:schemeClr val="tx1"/>
                </a:solidFill>
              </a:rPr>
              <a:t>      </a:t>
            </a:r>
          </a:p>
          <a:p>
            <a:pPr marL="0" indent="0">
              <a:buNone/>
            </a:pPr>
            <a:r>
              <a:rPr lang="fr-MA" sz="1600" dirty="0">
                <a:solidFill>
                  <a:schemeClr val="tx1"/>
                </a:solidFill>
              </a:rPr>
              <a:t>                                                                 </a:t>
            </a:r>
            <a:r>
              <a:rPr lang="fr-MA" sz="1600" b="1" dirty="0">
                <a:solidFill>
                  <a:srgbClr val="0070C0"/>
                </a:solidFill>
              </a:rPr>
              <a:t>3)</a:t>
            </a:r>
            <a:r>
              <a:rPr lang="fr-MA" sz="1600" dirty="0">
                <a:solidFill>
                  <a:srgbClr val="0070C0"/>
                </a:solidFill>
              </a:rPr>
              <a:t> </a:t>
            </a:r>
            <a:r>
              <a:rPr lang="fr-MA" sz="1600" dirty="0">
                <a:solidFill>
                  <a:schemeClr val="tx1"/>
                </a:solidFill>
              </a:rPr>
              <a:t>Le secteur de la pêche maritime  représente </a:t>
            </a:r>
            <a:r>
              <a:rPr lang="fr-MA" sz="1600" b="1" dirty="0">
                <a:solidFill>
                  <a:schemeClr val="tx1"/>
                </a:solidFill>
              </a:rPr>
              <a:t>2,3% du PIB </a:t>
            </a:r>
            <a:r>
              <a:rPr lang="fr-MA" sz="1600" dirty="0">
                <a:solidFill>
                  <a:schemeClr val="tx1"/>
                </a:solidFill>
              </a:rPr>
              <a:t>du </a:t>
            </a:r>
          </a:p>
          <a:p>
            <a:pPr marL="0" indent="0">
              <a:buNone/>
            </a:pPr>
            <a:r>
              <a:rPr lang="fr-MA" sz="1600" dirty="0">
                <a:solidFill>
                  <a:schemeClr val="tx1"/>
                </a:solidFill>
              </a:rPr>
              <a:t>                                                                     Maroc et emploie directement ou indirectement plus de  </a:t>
            </a:r>
          </a:p>
          <a:p>
            <a:pPr marL="0" indent="0">
              <a:buNone/>
            </a:pPr>
            <a:r>
              <a:rPr lang="fr-MA" sz="1600" b="1" dirty="0">
                <a:solidFill>
                  <a:schemeClr val="tx1"/>
                </a:solidFill>
              </a:rPr>
              <a:t>                                                                     660 000 personnes</a:t>
            </a:r>
            <a:r>
              <a:rPr lang="fr-MA" sz="1600" dirty="0">
                <a:solidFill>
                  <a:schemeClr val="tx1"/>
                </a:solidFill>
              </a:rPr>
              <a:t>.            </a:t>
            </a:r>
          </a:p>
          <a:p>
            <a:pPr marL="0" indent="0">
              <a:buNone/>
            </a:pPr>
            <a:r>
              <a:rPr lang="fr-MA" sz="1600" dirty="0">
                <a:solidFill>
                  <a:schemeClr val="tx1"/>
                </a:solidFill>
              </a:rPr>
              <a:t>                                                                 </a:t>
            </a:r>
            <a:r>
              <a:rPr lang="fr-MA" sz="1600" b="1" dirty="0">
                <a:solidFill>
                  <a:srgbClr val="0070C0"/>
                </a:solidFill>
              </a:rPr>
              <a:t>4)</a:t>
            </a:r>
            <a:r>
              <a:rPr lang="fr-MA" sz="1600" b="1" dirty="0">
                <a:solidFill>
                  <a:schemeClr val="tx1"/>
                </a:solidFill>
              </a:rPr>
              <a:t> </a:t>
            </a:r>
            <a:r>
              <a:rPr lang="fr-MA" sz="1600" dirty="0">
                <a:solidFill>
                  <a:schemeClr val="tx1"/>
                </a:solidFill>
              </a:rPr>
              <a:t>Globalement, le secteur fait vivre </a:t>
            </a:r>
            <a:r>
              <a:rPr lang="fr-MA" sz="1600" b="1" dirty="0">
                <a:solidFill>
                  <a:schemeClr val="tx1"/>
                </a:solidFill>
              </a:rPr>
              <a:t>3 millions de personnes  </a:t>
            </a:r>
            <a:r>
              <a:rPr lang="fr-MA" sz="1600" dirty="0">
                <a:solidFill>
                  <a:schemeClr val="tx1"/>
                </a:solidFill>
              </a:rPr>
              <a:t>et </a:t>
            </a:r>
          </a:p>
          <a:p>
            <a:pPr marL="0" indent="0">
              <a:buNone/>
            </a:pPr>
            <a:r>
              <a:rPr lang="fr-MA" sz="1600" dirty="0">
                <a:solidFill>
                  <a:schemeClr val="tx1"/>
                </a:solidFill>
              </a:rPr>
              <a:t>                                                                     représente </a:t>
            </a:r>
            <a:r>
              <a:rPr lang="fr-MA" sz="1600" b="1" dirty="0">
                <a:solidFill>
                  <a:schemeClr val="tx1"/>
                </a:solidFill>
              </a:rPr>
              <a:t>15 % des exportations totales</a:t>
            </a:r>
            <a:r>
              <a:rPr lang="fr-MA" sz="1600" dirty="0">
                <a:solidFill>
                  <a:schemeClr val="tx1"/>
                </a:solidFill>
              </a:rPr>
              <a:t> du Maroc, soit </a:t>
            </a:r>
            <a:r>
              <a:rPr lang="fr-MA" sz="1600" b="1" dirty="0">
                <a:solidFill>
                  <a:schemeClr val="tx1"/>
                </a:solidFill>
              </a:rPr>
              <a:t>59 %</a:t>
            </a:r>
          </a:p>
          <a:p>
            <a:pPr marL="0" indent="0">
              <a:buNone/>
            </a:pPr>
            <a:r>
              <a:rPr lang="fr-MA" sz="1600" b="1" dirty="0">
                <a:solidFill>
                  <a:schemeClr val="tx1"/>
                </a:solidFill>
              </a:rPr>
              <a:t>                                                                     des exportations agroalimentaires</a:t>
            </a:r>
            <a:r>
              <a:rPr lang="fr-MA" sz="1600" dirty="0">
                <a:solidFill>
                  <a:schemeClr val="tx1"/>
                </a:solidFill>
              </a:rPr>
              <a:t>.</a:t>
            </a:r>
            <a:endParaRPr lang="fr-FR" sz="1600" dirty="0">
              <a:solidFill>
                <a:schemeClr val="tx1"/>
              </a:solidFill>
            </a:endParaRPr>
          </a:p>
        </p:txBody>
      </p:sp>
      <p:graphicFrame>
        <p:nvGraphicFramePr>
          <p:cNvPr id="8" name="Diagramme 7"/>
          <p:cNvGraphicFramePr/>
          <p:nvPr>
            <p:extLst>
              <p:ext uri="{D42A27DB-BD31-4B8C-83A1-F6EECF244321}">
                <p14:modId xmlns:p14="http://schemas.microsoft.com/office/powerpoint/2010/main" val="3912740189"/>
              </p:ext>
            </p:extLst>
          </p:nvPr>
        </p:nvGraphicFramePr>
        <p:xfrm>
          <a:off x="205627" y="1411941"/>
          <a:ext cx="5065619" cy="439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5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fr-MA" b="1" dirty="0">
                <a:solidFill>
                  <a:schemeClr val="accent3">
                    <a:lumMod val="75000"/>
                  </a:schemeClr>
                </a:solidFill>
              </a:rPr>
              <a:t>Forestier  </a:t>
            </a:r>
            <a:endParaRPr lang="fr-FR" dirty="0">
              <a:solidFill>
                <a:schemeClr val="accent3">
                  <a:lumMod val="75000"/>
                </a:schemeClr>
              </a:solidFill>
            </a:endParaRP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600200"/>
            <a:ext cx="11514666" cy="5008418"/>
          </a:xfrm>
        </p:spPr>
        <p:txBody>
          <a:bodyPr>
            <a:noAutofit/>
          </a:bodyPr>
          <a:lstStyle/>
          <a:p>
            <a:pPr marL="0" indent="0" algn="just">
              <a:buNone/>
            </a:pPr>
            <a:r>
              <a:rPr lang="fr-FR" sz="1600" b="1" dirty="0">
                <a:solidFill>
                  <a:schemeClr val="accent3">
                    <a:lumMod val="75000"/>
                  </a:schemeClr>
                </a:solidFill>
              </a:rPr>
              <a:t>                                                               1)</a:t>
            </a:r>
            <a:r>
              <a:rPr lang="fr-FR" sz="1600" b="1" dirty="0">
                <a:solidFill>
                  <a:srgbClr val="0070C0"/>
                </a:solidFill>
              </a:rPr>
              <a:t> </a:t>
            </a:r>
            <a:r>
              <a:rPr lang="fr-MA" sz="1600" dirty="0"/>
              <a:t>la superficie de la </a:t>
            </a:r>
            <a:r>
              <a:rPr lang="fr-MA" sz="1600" b="1" dirty="0"/>
              <a:t>forêt naturelle </a:t>
            </a:r>
            <a:r>
              <a:rPr lang="fr-MA" sz="1600" dirty="0"/>
              <a:t>dépasse </a:t>
            </a:r>
            <a:r>
              <a:rPr lang="fr-MA" sz="1600" b="1" dirty="0"/>
              <a:t>5 millions d'hectares</a:t>
            </a:r>
          </a:p>
          <a:p>
            <a:pPr marL="0" indent="0" algn="just">
              <a:buNone/>
            </a:pPr>
            <a:r>
              <a:rPr lang="fr-MA" sz="1600" dirty="0"/>
              <a:t>                                                                   et la superficie de </a:t>
            </a:r>
            <a:r>
              <a:rPr lang="fr-MA" sz="1600" b="1" dirty="0"/>
              <a:t>la forêt artificielle </a:t>
            </a:r>
            <a:r>
              <a:rPr lang="fr-MA" sz="1600" dirty="0"/>
              <a:t>est de près de </a:t>
            </a:r>
            <a:r>
              <a:rPr lang="fr-MA" sz="1600" b="1" dirty="0"/>
              <a:t>500 000    </a:t>
            </a:r>
          </a:p>
          <a:p>
            <a:pPr marL="0" indent="0" algn="just">
              <a:buNone/>
            </a:pPr>
            <a:r>
              <a:rPr lang="fr-MA" sz="1600" b="1" dirty="0"/>
              <a:t>                                                                   hectares</a:t>
            </a:r>
            <a:r>
              <a:rPr lang="fr-MA" sz="1600" dirty="0"/>
              <a:t>, s'étendant à un </a:t>
            </a:r>
            <a:r>
              <a:rPr lang="fr-MA" sz="1600" b="1" dirty="0"/>
              <a:t>taux annuel </a:t>
            </a:r>
            <a:r>
              <a:rPr lang="fr-MA" sz="1600" dirty="0"/>
              <a:t>moyen de </a:t>
            </a:r>
            <a:r>
              <a:rPr lang="fr-MA" sz="1600" b="1" dirty="0"/>
              <a:t>8 %</a:t>
            </a:r>
            <a:r>
              <a:rPr lang="fr-MA" sz="1600" dirty="0"/>
              <a:t>. </a:t>
            </a:r>
          </a:p>
          <a:p>
            <a:pPr marL="0" indent="0" algn="just">
              <a:buNone/>
            </a:pPr>
            <a:endParaRPr lang="fr-MA" sz="1600" dirty="0"/>
          </a:p>
          <a:p>
            <a:pPr marL="0" indent="0" algn="just">
              <a:buNone/>
            </a:pPr>
            <a:r>
              <a:rPr lang="fr-MA" sz="1600" dirty="0"/>
              <a:t>                                                                </a:t>
            </a:r>
            <a:r>
              <a:rPr lang="fr-MA" sz="1600" b="1" dirty="0">
                <a:solidFill>
                  <a:schemeClr val="accent3">
                    <a:lumMod val="75000"/>
                  </a:schemeClr>
                </a:solidFill>
              </a:rPr>
              <a:t>2)</a:t>
            </a:r>
            <a:r>
              <a:rPr lang="fr-MA" sz="1600" dirty="0"/>
              <a:t> Les forêts jouent un rôle social et économique important au </a:t>
            </a:r>
          </a:p>
          <a:p>
            <a:pPr marL="0" indent="0" algn="just">
              <a:buNone/>
            </a:pPr>
            <a:r>
              <a:rPr lang="fr-MA" sz="1600" dirty="0"/>
              <a:t>                                                                    Maroc , représentant environ </a:t>
            </a:r>
            <a:r>
              <a:rPr lang="fr-MA" sz="1600" b="1" dirty="0"/>
              <a:t>5% du PNB Agricole</a:t>
            </a:r>
            <a:r>
              <a:rPr lang="fr-MA" sz="1600" dirty="0"/>
              <a:t> et </a:t>
            </a:r>
            <a:r>
              <a:rPr lang="fr-MA" sz="1600" b="1" dirty="0"/>
              <a:t>1% du PNB</a:t>
            </a:r>
            <a:r>
              <a:rPr lang="fr-MA" sz="1600" dirty="0"/>
              <a:t>.</a:t>
            </a:r>
            <a:endParaRPr lang="fr-FR" sz="1600" dirty="0"/>
          </a:p>
        </p:txBody>
      </p:sp>
      <p:graphicFrame>
        <p:nvGraphicFramePr>
          <p:cNvPr id="8" name="Diagramme 7"/>
          <p:cNvGraphicFramePr/>
          <p:nvPr>
            <p:extLst>
              <p:ext uri="{D42A27DB-BD31-4B8C-83A1-F6EECF244321}">
                <p14:modId xmlns:p14="http://schemas.microsoft.com/office/powerpoint/2010/main" val="682901978"/>
              </p:ext>
            </p:extLst>
          </p:nvPr>
        </p:nvGraphicFramePr>
        <p:xfrm>
          <a:off x="205627" y="1411941"/>
          <a:ext cx="5065619" cy="439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1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indent="0">
              <a:buNone/>
            </a:pPr>
            <a:endParaRPr lang="en-US" sz="2400" dirty="0">
              <a:solidFill>
                <a:schemeClr val="accent1">
                  <a:lumMod val="50000"/>
                </a:schemeClr>
              </a:solidFill>
            </a:endParaRPr>
          </a:p>
          <a:p>
            <a:pPr marL="0" indent="0">
              <a:buNone/>
            </a:pPr>
            <a:endParaRPr lang="en-US" sz="2400" dirty="0">
              <a:solidFill>
                <a:schemeClr val="accent1">
                  <a:lumMod val="50000"/>
                </a:schemeClr>
              </a:solidFill>
            </a:endParaRPr>
          </a:p>
          <a:p>
            <a:pPr marL="0" indent="0">
              <a:buNone/>
            </a:pPr>
            <a:endParaRPr lang="en-US" sz="2400" dirty="0">
              <a:solidFill>
                <a:schemeClr val="accent1">
                  <a:lumMod val="50000"/>
                </a:schemeClr>
              </a:solidFill>
            </a:endParaRPr>
          </a:p>
          <a:p>
            <a:pPr marL="0" indent="0" algn="ctr">
              <a:buNone/>
            </a:pPr>
            <a:r>
              <a:rPr lang="en-US" sz="28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Impact de changement climatique sur les secteurs clès au Maroc </a:t>
            </a:r>
          </a:p>
        </p:txBody>
      </p:sp>
    </p:spTree>
    <p:extLst>
      <p:ext uri="{BB962C8B-B14F-4D97-AF65-F5344CB8AC3E}">
        <p14:creationId xmlns:p14="http://schemas.microsoft.com/office/powerpoint/2010/main" val="26929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a:bodyPr>
          <a:lstStyle/>
          <a:p>
            <a:r>
              <a:rPr lang="en-US" sz="3200" dirty="0">
                <a:solidFill>
                  <a:schemeClr val="accent2">
                    <a:lumMod val="75000"/>
                  </a:schemeClr>
                </a:solidFill>
              </a:rPr>
              <a:t>Agriculture</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indent="0">
              <a:buNone/>
            </a:pPr>
            <a:endParaRPr lang="fr-MA" dirty="0"/>
          </a:p>
          <a:p>
            <a:r>
              <a:rPr lang="fr-MA" dirty="0"/>
              <a:t>Le secteur a été affecté par la pression démographique et des précipitations de plus en plus irrégulières, ce qui a poussé la production sur des terres fragiles et dégradées</a:t>
            </a:r>
          </a:p>
          <a:p>
            <a:endParaRPr lang="en-US" dirty="0">
              <a:solidFill>
                <a:schemeClr val="accent1">
                  <a:lumMod val="50000"/>
                </a:schemeClr>
              </a:solidFill>
            </a:endParaRPr>
          </a:p>
          <a:p>
            <a:r>
              <a:rPr lang="fr-MA" sz="1800" dirty="0"/>
              <a:t>87% de la production agricole totale du pays est encore largement pluviale, ce qui la rend très vulnérable à une variabilité accrue des précipitations (</a:t>
            </a:r>
            <a:r>
              <a:rPr lang="fr-MA" sz="1800" b="1" dirty="0"/>
              <a:t>Banque mondiale, 2021</a:t>
            </a:r>
            <a:r>
              <a:rPr lang="fr-MA" sz="1800" dirty="0"/>
              <a:t>).</a:t>
            </a:r>
          </a:p>
          <a:p>
            <a:pPr marL="0" indent="0">
              <a:buNone/>
            </a:pPr>
            <a:endParaRPr lang="fr-MA" sz="1800" dirty="0"/>
          </a:p>
          <a:p>
            <a:r>
              <a:rPr lang="fr-FR" dirty="0"/>
              <a:t>Les précipitations irrégulières et des conditions de sécheresse intense entraîneront une saison de croissance raccourcie, des rendements plus faibles et une productivité plus faible(</a:t>
            </a:r>
            <a:r>
              <a:rPr lang="fr-MA" b="1" dirty="0"/>
              <a:t>l’Agence des États-Unis pour le développement international, 2016).</a:t>
            </a:r>
          </a:p>
        </p:txBody>
      </p:sp>
    </p:spTree>
    <p:extLst>
      <p:ext uri="{BB962C8B-B14F-4D97-AF65-F5344CB8AC3E}">
        <p14:creationId xmlns:p14="http://schemas.microsoft.com/office/powerpoint/2010/main" val="367025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sz="3200" dirty="0">
                <a:solidFill>
                  <a:schemeClr val="accent2">
                    <a:lumMod val="75000"/>
                  </a:schemeClr>
                </a:solidFill>
              </a:rPr>
              <a:t>Agriculture</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endParaRPr lang="fr-MA" dirty="0"/>
          </a:p>
          <a:p>
            <a:endParaRPr lang="fr-MA" dirty="0"/>
          </a:p>
          <a:p>
            <a:r>
              <a:rPr lang="fr-FR" dirty="0"/>
              <a:t>Les réductions de la disponibilité de l'eau continueront d'affecter le potentiel d'irrigation et, à leur tour, de réduire la rentabilité de l'agriculture irriguée, car les alternatives nécessitent le pompage des eaux souterraines.</a:t>
            </a:r>
          </a:p>
          <a:p>
            <a:endParaRPr lang="fr-FR" sz="1600" dirty="0"/>
          </a:p>
          <a:p>
            <a:endParaRPr lang="fr-FR" sz="1600" dirty="0"/>
          </a:p>
          <a:p>
            <a:pPr lvl="0"/>
            <a:r>
              <a:rPr lang="fr-FR" dirty="0"/>
              <a:t>L'augmentation de la chaleur et la rareté de l'eau sont susceptibles d'augmenter l'évapotranspiration, ce qui peut entraîner une mauvaise récolte et une baisse globale des rendements.</a:t>
            </a:r>
            <a:endParaRPr lang="fr-FR" sz="1600" dirty="0"/>
          </a:p>
          <a:p>
            <a:endParaRPr lang="fr-MA" dirty="0"/>
          </a:p>
        </p:txBody>
      </p:sp>
    </p:spTree>
    <p:extLst>
      <p:ext uri="{BB962C8B-B14F-4D97-AF65-F5344CB8AC3E}">
        <p14:creationId xmlns:p14="http://schemas.microsoft.com/office/powerpoint/2010/main" val="27102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a:bodyPr>
          <a:lstStyle/>
          <a:p>
            <a:r>
              <a:rPr lang="en-US" sz="2800" dirty="0">
                <a:solidFill>
                  <a:srgbClr val="00B0F0"/>
                </a:solidFill>
              </a:rPr>
              <a:t>Ressources </a:t>
            </a:r>
            <a:r>
              <a:rPr lang="en-US" sz="2800" dirty="0" err="1">
                <a:solidFill>
                  <a:srgbClr val="00B0F0"/>
                </a:solidFill>
              </a:rPr>
              <a:t>en</a:t>
            </a:r>
            <a:r>
              <a:rPr lang="en-US" sz="2800" dirty="0">
                <a:solidFill>
                  <a:srgbClr val="00B0F0"/>
                </a:solidFill>
              </a:rPr>
              <a:t> Eau </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indent="0">
              <a:buNone/>
            </a:pPr>
            <a:endParaRPr lang="fr-MA" dirty="0"/>
          </a:p>
          <a:p>
            <a:r>
              <a:rPr lang="fr-MA" dirty="0"/>
              <a:t>La hausse des températures et des précipitations plus irrégulières ont réduit le débit des rivières, augmenté l'évaporation et envasé les barrages de stockage, entraînant une baisse de 20 % des ressources en eau au cours des 30 dernières années.</a:t>
            </a:r>
          </a:p>
          <a:p>
            <a:endParaRPr lang="fr-MA" dirty="0"/>
          </a:p>
          <a:p>
            <a:r>
              <a:rPr lang="fr-MA" dirty="0"/>
              <a:t>Le changement climatique augmentera la demande d'irrigation, qui consomme environ 80 à 85% de l'eau disponible.</a:t>
            </a:r>
            <a:r>
              <a:rPr lang="en-US" sz="1800" dirty="0">
                <a:solidFill>
                  <a:schemeClr val="tx1"/>
                </a:solidFill>
              </a:rPr>
              <a:t> </a:t>
            </a:r>
          </a:p>
          <a:p>
            <a:endParaRPr lang="en-US" sz="1800" dirty="0">
              <a:solidFill>
                <a:schemeClr val="tx1"/>
              </a:solidFill>
            </a:endParaRPr>
          </a:p>
          <a:p>
            <a:r>
              <a:rPr lang="fr-MA" dirty="0"/>
              <a:t>L'augmentation du stress hydrique entraînera inévitablement une surexploitation des ressources en eaux souterraines, ce qui s’est déjà produit à </a:t>
            </a:r>
            <a:r>
              <a:rPr lang="fr-MA" dirty="0" err="1"/>
              <a:t>Souss</a:t>
            </a:r>
            <a:r>
              <a:rPr lang="fr-MA" dirty="0"/>
              <a:t>, El-Haouz et </a:t>
            </a:r>
            <a:r>
              <a:rPr lang="fr-MA" dirty="0" err="1"/>
              <a:t>Saïss</a:t>
            </a:r>
            <a:r>
              <a:rPr lang="fr-MA" dirty="0"/>
              <a:t> (USAID, 2016)</a:t>
            </a:r>
            <a:endParaRPr lang="en-US" sz="18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48823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089" y="1"/>
            <a:ext cx="9219701" cy="6041362"/>
          </a:xfrm>
        </p:spPr>
        <p:txBody>
          <a:bodyPr/>
          <a:lstStyle/>
          <a:p>
            <a:pPr marL="0" indent="0">
              <a:buNone/>
            </a:pPr>
            <a:endParaRPr lang="fr-FR" dirty="0"/>
          </a:p>
          <a:p>
            <a:pPr marL="0" indent="0">
              <a:buNone/>
            </a:pPr>
            <a:r>
              <a:rPr lang="fr-FR" dirty="0">
                <a:solidFill>
                  <a:schemeClr val="bg1">
                    <a:lumMod val="50000"/>
                  </a:schemeClr>
                </a:solidFill>
              </a:rPr>
              <a:t>                                              </a:t>
            </a:r>
            <a:r>
              <a:rPr lang="fr-FR" b="1" dirty="0">
                <a:solidFill>
                  <a:schemeClr val="bg1">
                    <a:lumMod val="50000"/>
                  </a:schemeClr>
                </a:solidFill>
                <a:latin typeface="Arial" panose="020B0604020202020204" pitchFamily="34" charset="0"/>
                <a:cs typeface="Arial" panose="020B0604020202020204" pitchFamily="34" charset="0"/>
              </a:rPr>
              <a:t>Introduction</a:t>
            </a:r>
          </a:p>
        </p:txBody>
      </p:sp>
      <p:sp>
        <p:nvSpPr>
          <p:cNvPr id="6" name="AutoShape 5"/>
          <p:cNvSpPr>
            <a:spLocks noChangeArrowheads="1"/>
          </p:cNvSpPr>
          <p:nvPr/>
        </p:nvSpPr>
        <p:spPr bwMode="auto">
          <a:xfrm flipH="1">
            <a:off x="0" y="604229"/>
            <a:ext cx="3643306" cy="5256213"/>
          </a:xfrm>
          <a:prstGeom prst="moon">
            <a:avLst>
              <a:gd name="adj" fmla="val 1875"/>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altLang="zh-CN" sz="1600" b="0" i="0" u="none" strike="noStrike" kern="0" cap="none" spc="0" normalizeH="0" baseline="0" noProof="0">
              <a:ln>
                <a:noFill/>
              </a:ln>
              <a:solidFill>
                <a:prstClr val="black"/>
              </a:solidFill>
              <a:effectLst/>
              <a:uLnTx/>
              <a:uFillTx/>
              <a:latin typeface="Calibri"/>
              <a:ea typeface="宋体"/>
              <a:cs typeface="+mn-cs"/>
            </a:endParaRPr>
          </a:p>
        </p:txBody>
      </p:sp>
      <p:pic>
        <p:nvPicPr>
          <p:cNvPr id="7" name="Picture 7" descr="pointGris"/>
          <p:cNvPicPr>
            <a:picLocks noChangeAspect="1" noChangeArrowheads="1"/>
          </p:cNvPicPr>
          <p:nvPr/>
        </p:nvPicPr>
        <p:blipFill>
          <a:blip r:embed="rId2" cstate="print"/>
          <a:srcRect/>
          <a:stretch>
            <a:fillRect/>
          </a:stretch>
        </p:blipFill>
        <p:spPr bwMode="auto">
          <a:xfrm>
            <a:off x="646853" y="223229"/>
            <a:ext cx="838200" cy="762000"/>
          </a:xfrm>
          <a:prstGeom prst="rect">
            <a:avLst/>
          </a:prstGeom>
          <a:noFill/>
          <a:ln w="9525">
            <a:noFill/>
            <a:miter lim="800000"/>
            <a:headEnd/>
            <a:tailEnd/>
          </a:ln>
        </p:spPr>
      </p:pic>
      <p:pic>
        <p:nvPicPr>
          <p:cNvPr id="8" name="Picture 7" descr="pointGris"/>
          <p:cNvPicPr>
            <a:picLocks noChangeAspect="1" noChangeArrowheads="1"/>
          </p:cNvPicPr>
          <p:nvPr/>
        </p:nvPicPr>
        <p:blipFill>
          <a:blip r:embed="rId2" cstate="print"/>
          <a:srcRect/>
          <a:stretch>
            <a:fillRect/>
          </a:stretch>
        </p:blipFill>
        <p:spPr bwMode="auto">
          <a:xfrm>
            <a:off x="788197" y="5252174"/>
            <a:ext cx="838200" cy="762000"/>
          </a:xfrm>
          <a:prstGeom prst="rect">
            <a:avLst/>
          </a:prstGeom>
          <a:noFill/>
          <a:ln w="9525">
            <a:noFill/>
            <a:miter lim="800000"/>
            <a:headEnd/>
            <a:tailEnd/>
          </a:ln>
        </p:spPr>
      </p:pic>
      <p:grpSp>
        <p:nvGrpSpPr>
          <p:cNvPr id="9" name="Groupe 52"/>
          <p:cNvGrpSpPr>
            <a:grpSpLocks/>
          </p:cNvGrpSpPr>
          <p:nvPr/>
        </p:nvGrpSpPr>
        <p:grpSpPr bwMode="auto">
          <a:xfrm>
            <a:off x="3440085" y="2904078"/>
            <a:ext cx="358775" cy="338138"/>
            <a:chOff x="451623" y="2950402"/>
            <a:chExt cx="357927" cy="337356"/>
          </a:xfrm>
        </p:grpSpPr>
        <p:sp>
          <p:nvSpPr>
            <p:cNvPr id="10" name="Oval 69"/>
            <p:cNvSpPr>
              <a:spLocks noChangeArrowheads="1"/>
            </p:cNvSpPr>
            <p:nvPr/>
          </p:nvSpPr>
          <p:spPr bwMode="gray">
            <a:xfrm>
              <a:off x="451623" y="2950402"/>
              <a:ext cx="357927" cy="337356"/>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fr-FR" altLang="zh-CN">
                <a:solidFill>
                  <a:srgbClr val="000000"/>
                </a:solidFill>
              </a:endParaRPr>
            </a:p>
          </p:txBody>
        </p:sp>
        <p:sp>
          <p:nvSpPr>
            <p:cNvPr id="11" name="Oval 73"/>
            <p:cNvSpPr>
              <a:spLocks noChangeArrowheads="1"/>
            </p:cNvSpPr>
            <p:nvPr/>
          </p:nvSpPr>
          <p:spPr bwMode="gray">
            <a:xfrm>
              <a:off x="511446" y="2954553"/>
              <a:ext cx="274327" cy="275049"/>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nchor="ctr">
              <a:spAutoFit/>
            </a:bodyPr>
            <a:lstStyle/>
            <a:p>
              <a:pPr>
                <a:defRPr/>
              </a:pPr>
              <a:endParaRPr lang="fr-FR" altLang="zh-CN">
                <a:solidFill>
                  <a:srgbClr val="FFFFFF"/>
                </a:solidFill>
                <a:cs typeface="Arial" pitchFamily="34" charset="0"/>
              </a:endParaRPr>
            </a:p>
          </p:txBody>
        </p:sp>
      </p:grpSp>
      <p:grpSp>
        <p:nvGrpSpPr>
          <p:cNvPr id="15" name="Groupe 75"/>
          <p:cNvGrpSpPr>
            <a:grpSpLocks/>
          </p:cNvGrpSpPr>
          <p:nvPr/>
        </p:nvGrpSpPr>
        <p:grpSpPr bwMode="auto">
          <a:xfrm>
            <a:off x="2676506" y="1551667"/>
            <a:ext cx="358775" cy="338138"/>
            <a:chOff x="451623" y="2950402"/>
            <a:chExt cx="357927" cy="337356"/>
          </a:xfrm>
          <a:solidFill>
            <a:srgbClr val="FF00FF"/>
          </a:solidFill>
        </p:grpSpPr>
        <p:sp>
          <p:nvSpPr>
            <p:cNvPr id="16" name="Oval 69"/>
            <p:cNvSpPr>
              <a:spLocks noChangeArrowheads="1"/>
            </p:cNvSpPr>
            <p:nvPr/>
          </p:nvSpPr>
          <p:spPr bwMode="gray">
            <a:xfrm>
              <a:off x="451623" y="2950402"/>
              <a:ext cx="357927" cy="33735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fr-FR" altLang="zh-CN">
                <a:solidFill>
                  <a:srgbClr val="000000"/>
                </a:solidFill>
              </a:endParaRPr>
            </a:p>
          </p:txBody>
        </p:sp>
        <p:sp>
          <p:nvSpPr>
            <p:cNvPr id="17" name="Oval 73"/>
            <p:cNvSpPr>
              <a:spLocks noChangeArrowheads="1"/>
            </p:cNvSpPr>
            <p:nvPr/>
          </p:nvSpPr>
          <p:spPr bwMode="gray">
            <a:xfrm>
              <a:off x="511444" y="2959459"/>
              <a:ext cx="274327" cy="272811"/>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defRPr/>
              </a:pPr>
              <a:endParaRPr lang="fr-FR" altLang="zh-CN">
                <a:solidFill>
                  <a:srgbClr val="FFFFFF"/>
                </a:solidFill>
                <a:cs typeface="Arial" pitchFamily="34" charset="0"/>
              </a:endParaRPr>
            </a:p>
          </p:txBody>
        </p:sp>
      </p:grpSp>
      <p:grpSp>
        <p:nvGrpSpPr>
          <p:cNvPr id="18" name="Groupe 75"/>
          <p:cNvGrpSpPr>
            <a:grpSpLocks/>
          </p:cNvGrpSpPr>
          <p:nvPr/>
        </p:nvGrpSpPr>
        <p:grpSpPr bwMode="auto">
          <a:xfrm>
            <a:off x="2873957" y="4335937"/>
            <a:ext cx="358775" cy="338138"/>
            <a:chOff x="451623" y="2950402"/>
            <a:chExt cx="357927" cy="337356"/>
          </a:xfrm>
          <a:solidFill>
            <a:srgbClr val="FF00FF"/>
          </a:solidFill>
        </p:grpSpPr>
        <p:sp>
          <p:nvSpPr>
            <p:cNvPr id="19" name="Oval 69"/>
            <p:cNvSpPr>
              <a:spLocks noChangeArrowheads="1"/>
            </p:cNvSpPr>
            <p:nvPr/>
          </p:nvSpPr>
          <p:spPr bwMode="gray">
            <a:xfrm>
              <a:off x="451623" y="2950402"/>
              <a:ext cx="357927" cy="33735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fr-FR" altLang="zh-CN">
                <a:solidFill>
                  <a:srgbClr val="000000"/>
                </a:solidFill>
              </a:endParaRPr>
            </a:p>
          </p:txBody>
        </p:sp>
        <p:sp>
          <p:nvSpPr>
            <p:cNvPr id="20" name="Oval 73"/>
            <p:cNvSpPr>
              <a:spLocks noChangeArrowheads="1"/>
            </p:cNvSpPr>
            <p:nvPr/>
          </p:nvSpPr>
          <p:spPr bwMode="gray">
            <a:xfrm>
              <a:off x="511444" y="2959459"/>
              <a:ext cx="274327" cy="272811"/>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defRPr/>
              </a:pPr>
              <a:endParaRPr lang="fr-FR" altLang="zh-CN">
                <a:solidFill>
                  <a:srgbClr val="FFFFFF"/>
                </a:solidFill>
                <a:cs typeface="Arial" pitchFamily="34" charset="0"/>
              </a:endParaRPr>
            </a:p>
          </p:txBody>
        </p:sp>
      </p:grpSp>
      <p:sp>
        <p:nvSpPr>
          <p:cNvPr id="5" name="ZoneTexte 4"/>
          <p:cNvSpPr txBox="1"/>
          <p:nvPr/>
        </p:nvSpPr>
        <p:spPr>
          <a:xfrm>
            <a:off x="3039008" y="1512800"/>
            <a:ext cx="4908203" cy="1200329"/>
          </a:xfrm>
          <a:prstGeom prst="rect">
            <a:avLst/>
          </a:prstGeom>
          <a:noFill/>
        </p:spPr>
        <p:txBody>
          <a:bodyPr wrap="square" rtlCol="0">
            <a:spAutoFit/>
          </a:bodyPr>
          <a:lstStyle/>
          <a:p>
            <a:r>
              <a:rPr lang="fr-FR" b="1" dirty="0">
                <a:solidFill>
                  <a:srgbClr val="FFC000"/>
                </a:solidFill>
                <a:latin typeface="Arial" panose="020B0604020202020204" pitchFamily="34" charset="0"/>
                <a:cs typeface="Arial" panose="020B0604020202020204" pitchFamily="34" charset="0"/>
              </a:rPr>
              <a:t>             Causes de changement climatique</a:t>
            </a:r>
          </a:p>
          <a:p>
            <a:r>
              <a:rPr lang="fr-FR" dirty="0">
                <a:latin typeface="Times New Roman" panose="02020603050405020304" pitchFamily="18" charset="0"/>
                <a:cs typeface="Times New Roman" panose="02020603050405020304" pitchFamily="18" charset="0"/>
              </a:rPr>
              <a:t>                  I-Causes naturelles </a:t>
            </a:r>
          </a:p>
          <a:p>
            <a:r>
              <a:rPr lang="fr-FR" dirty="0">
                <a:latin typeface="Times New Roman" panose="02020603050405020304" pitchFamily="18" charset="0"/>
                <a:cs typeface="Times New Roman" panose="02020603050405020304" pitchFamily="18" charset="0"/>
              </a:rPr>
              <a:t>                  II-Causes Anthropiques  </a:t>
            </a:r>
          </a:p>
          <a:p>
            <a:endParaRPr lang="fr-FR" dirty="0"/>
          </a:p>
        </p:txBody>
      </p:sp>
      <p:sp>
        <p:nvSpPr>
          <p:cNvPr id="21" name="ZoneTexte 20"/>
          <p:cNvSpPr txBox="1"/>
          <p:nvPr/>
        </p:nvSpPr>
        <p:spPr>
          <a:xfrm>
            <a:off x="3590364" y="2070847"/>
            <a:ext cx="5701554" cy="3693319"/>
          </a:xfrm>
          <a:prstGeom prst="rect">
            <a:avLst/>
          </a:prstGeom>
          <a:noFill/>
        </p:spPr>
        <p:txBody>
          <a:bodyPr wrap="square" rtlCol="0">
            <a:spAutoFit/>
          </a:bodyPr>
          <a:lstStyle/>
          <a:p>
            <a:r>
              <a:rPr lang="fr-FR" dirty="0"/>
              <a:t>           </a:t>
            </a:r>
          </a:p>
          <a:p>
            <a:endParaRPr lang="fr-FR" dirty="0"/>
          </a:p>
          <a:p>
            <a:endParaRPr lang="fr-FR" dirty="0"/>
          </a:p>
          <a:p>
            <a:r>
              <a:rPr lang="fr-FR" b="1" dirty="0">
                <a:solidFill>
                  <a:schemeClr val="accent5">
                    <a:lumMod val="60000"/>
                    <a:lumOff val="40000"/>
                  </a:schemeClr>
                </a:solidFill>
                <a:latin typeface="Arial" panose="020B0604020202020204" pitchFamily="34" charset="0"/>
                <a:cs typeface="Arial" panose="020B0604020202020204" pitchFamily="34" charset="0"/>
              </a:rPr>
              <a:t>      Etat des lieux </a:t>
            </a:r>
          </a:p>
          <a:p>
            <a:endParaRPr lang="fr-FR" b="1" dirty="0">
              <a:solidFill>
                <a:schemeClr val="accent5">
                  <a:lumMod val="60000"/>
                  <a:lumOff val="40000"/>
                </a:schemeClr>
              </a:solidFill>
              <a:latin typeface="Arial" panose="020B0604020202020204" pitchFamily="34" charset="0"/>
              <a:cs typeface="Arial" panose="020B0604020202020204" pitchFamily="34" charset="0"/>
            </a:endParaRPr>
          </a:p>
          <a:p>
            <a:endParaRPr lang="fr-FR" b="1" dirty="0">
              <a:solidFill>
                <a:schemeClr val="accent5">
                  <a:lumMod val="60000"/>
                  <a:lumOff val="40000"/>
                </a:schemeClr>
              </a:solidFill>
              <a:latin typeface="Arial" panose="020B0604020202020204" pitchFamily="34" charset="0"/>
              <a:cs typeface="Arial" panose="020B0604020202020204" pitchFamily="34" charset="0"/>
            </a:endParaRPr>
          </a:p>
          <a:p>
            <a:endParaRPr lang="fr-FR" dirty="0"/>
          </a:p>
          <a:p>
            <a:endParaRPr lang="fr-FR" dirty="0"/>
          </a:p>
          <a:p>
            <a:r>
              <a:rPr lang="fr-FR" b="1" dirty="0">
                <a:solidFill>
                  <a:srgbClr val="FFC000"/>
                </a:solidFill>
                <a:latin typeface="Arial" panose="020B0604020202020204" pitchFamily="34" charset="0"/>
                <a:cs typeface="Arial" panose="020B0604020202020204" pitchFamily="34" charset="0"/>
              </a:rPr>
              <a:t>     Impact de changement climatique sur les       secteurs clés au Maroc </a:t>
            </a:r>
          </a:p>
          <a:p>
            <a:r>
              <a:rPr lang="fr-FR" b="1" dirty="0">
                <a:solidFill>
                  <a:srgbClr val="FFC000"/>
                </a:solidFill>
                <a:latin typeface="Arial" panose="020B0604020202020204" pitchFamily="34" charset="0"/>
                <a:cs typeface="Arial" panose="020B0604020202020204" pitchFamily="34" charset="0"/>
              </a:rPr>
              <a:t> </a:t>
            </a:r>
            <a:endParaRPr lang="fr-FR" dirty="0"/>
          </a:p>
          <a:p>
            <a:endParaRPr lang="fr-FR" dirty="0"/>
          </a:p>
          <a:p>
            <a:r>
              <a:rPr lang="fr-FR" b="1" dirty="0">
                <a:solidFill>
                  <a:schemeClr val="bg1">
                    <a:lumMod val="50000"/>
                  </a:schemeClr>
                </a:solidFill>
                <a:latin typeface="Arial" panose="020B0604020202020204" pitchFamily="34" charset="0"/>
                <a:cs typeface="Arial" panose="020B0604020202020204" pitchFamily="34" charset="0"/>
              </a:rPr>
              <a:t>     Conclusion</a:t>
            </a:r>
          </a:p>
        </p:txBody>
      </p:sp>
      <p:sp>
        <p:nvSpPr>
          <p:cNvPr id="24" name="ZoneTexte 23"/>
          <p:cNvSpPr txBox="1"/>
          <p:nvPr/>
        </p:nvSpPr>
        <p:spPr>
          <a:xfrm>
            <a:off x="714348" y="2857496"/>
            <a:ext cx="1857324" cy="769441"/>
          </a:xfrm>
          <a:prstGeom prst="rect">
            <a:avLst/>
          </a:prstGeom>
          <a:noFill/>
        </p:spPr>
        <p:txBody>
          <a:bodyPr>
            <a:spAutoFit/>
          </a:bodyPr>
          <a:lstStyle/>
          <a:p>
            <a:pPr>
              <a:defRPr/>
            </a:pPr>
            <a:r>
              <a:rPr lang="fr-FR"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pitchFamily="18" charset="0"/>
              </a:rPr>
              <a:t>Plan</a:t>
            </a:r>
          </a:p>
        </p:txBody>
      </p:sp>
    </p:spTree>
    <p:extLst>
      <p:ext uri="{BB962C8B-B14F-4D97-AF65-F5344CB8AC3E}">
        <p14:creationId xmlns:p14="http://schemas.microsoft.com/office/powerpoint/2010/main" val="2448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7 -0.01111 C 0.02483 -0.00925 0.05017 -0.0074 0.07795 -0.00532 C 0.1059 -0.00324 0.15208 0.00093 0.16684 0.00255 " pathEditMode="relative" rAng="0" ptsTypes="aaA">
                                      <p:cBhvr>
                                        <p:cTn id="6" dur="1000" fill="hold"/>
                                        <p:tgtEl>
                                          <p:spTgt spid="7"/>
                                        </p:tgtEl>
                                        <p:attrNameLst>
                                          <p:attrName>ppt_x</p:attrName>
                                          <p:attrName>ppt_y</p:attrName>
                                        </p:attrNameLst>
                                      </p:cBhvr>
                                      <p:rCtr x="8300" y="700"/>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0" presetClass="path" presetSubtype="0" accel="50000" decel="50000" fill="hold" nodeType="withEffect">
                                  <p:stCondLst>
                                    <p:cond delay="0"/>
                                  </p:stCondLst>
                                  <p:childTnLst>
                                    <p:animMotion origin="layout" path="M -2.77778E-7 -0.01111 C 0.02483 -0.00925 0.05017 -0.0074 0.07795 -0.00532 C 0.1059 -0.00324 0.15208 0.00093 0.16684 0.00255 " pathEditMode="relative" rAng="0" ptsTypes="aaA">
                                      <p:cBhvr>
                                        <p:cTn id="11" dur="1000" fill="hold"/>
                                        <p:tgtEl>
                                          <p:spTgt spid="8"/>
                                        </p:tgtEl>
                                        <p:attrNameLst>
                                          <p:attrName>ppt_x</p:attrName>
                                          <p:attrName>ppt_y</p:attrName>
                                        </p:attrNameLst>
                                      </p:cBhvr>
                                      <p:rCtr x="8300" y="700"/>
                                    </p:animMotion>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par>
                                <p:cTn id="18" presetID="1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lide(fromBottom)">
                                      <p:cBhvr>
                                        <p:cTn id="20" dur="500"/>
                                        <p:tgtEl>
                                          <p:spTgt spid="15"/>
                                        </p:tgtEl>
                                      </p:cBhvr>
                                    </p:animEffect>
                                  </p:childTnLst>
                                </p:cTn>
                              </p:par>
                              <p:par>
                                <p:cTn id="21" presetID="1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Bottom)">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a:bodyPr>
          <a:lstStyle/>
          <a:p>
            <a:r>
              <a:rPr lang="en-US" sz="2800" dirty="0">
                <a:solidFill>
                  <a:srgbClr val="00B0F0"/>
                </a:solidFill>
              </a:rPr>
              <a:t>Ressources </a:t>
            </a:r>
            <a:r>
              <a:rPr lang="en-US" sz="2800" dirty="0" err="1">
                <a:solidFill>
                  <a:srgbClr val="00B0F0"/>
                </a:solidFill>
              </a:rPr>
              <a:t>en</a:t>
            </a:r>
            <a:r>
              <a:rPr lang="en-US" sz="2800" dirty="0">
                <a:solidFill>
                  <a:srgbClr val="00B0F0"/>
                </a:solidFill>
              </a:rPr>
              <a:t> Eau </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506071"/>
            <a:ext cx="10992152" cy="5102547"/>
          </a:xfrm>
        </p:spPr>
        <p:txBody>
          <a:bodyPr>
            <a:noAutofit/>
          </a:bodyPr>
          <a:lstStyle/>
          <a:p>
            <a:pPr marL="0" indent="0">
              <a:lnSpc>
                <a:spcPct val="150000"/>
              </a:lnSpc>
              <a:buNone/>
            </a:pPr>
            <a:endParaRPr lang="fr-MA" dirty="0"/>
          </a:p>
          <a:p>
            <a:pPr>
              <a:lnSpc>
                <a:spcPct val="150000"/>
              </a:lnSpc>
            </a:pPr>
            <a:r>
              <a:rPr lang="fr-MA" dirty="0"/>
              <a:t>Les changements dans les régimes pluviométriques et la réduction de la disponibilité de l'eau devraient modifier considérablement certaines régions fertiles, qui pourraient passer de régions semi-arides à des régions arides et, dans l'extrême nord du pays, de subhumides à semi-humides.</a:t>
            </a:r>
          </a:p>
          <a:p>
            <a:pPr marL="0" indent="0">
              <a:lnSpc>
                <a:spcPct val="150000"/>
              </a:lnSpc>
              <a:buNone/>
            </a:pPr>
            <a:endParaRPr lang="fr-MA" dirty="0"/>
          </a:p>
          <a:p>
            <a:pPr>
              <a:lnSpc>
                <a:spcPct val="150000"/>
              </a:lnSpc>
            </a:pPr>
            <a:r>
              <a:rPr lang="fr-MA" dirty="0"/>
              <a:t>Les régions humides, subhumides et semi-arides ont toutes rétréci depuis les années 1970, et les projections climatiques montrent que ces régions continueront de rétrécir et de se déplacer vers le nord (</a:t>
            </a:r>
            <a:r>
              <a:rPr lang="fr-MA" b="1" dirty="0"/>
              <a:t>Banque Mondiale, 2018</a:t>
            </a:r>
            <a:r>
              <a:rPr lang="fr-MA" dirty="0"/>
              <a:t>). </a:t>
            </a:r>
          </a:p>
          <a:p>
            <a:pPr>
              <a:lnSpc>
                <a:spcPct val="150000"/>
              </a:lnSpc>
            </a:pPr>
            <a:endParaRPr lang="en-US" sz="2400" dirty="0"/>
          </a:p>
        </p:txBody>
      </p:sp>
    </p:spTree>
    <p:extLst>
      <p:ext uri="{BB962C8B-B14F-4D97-AF65-F5344CB8AC3E}">
        <p14:creationId xmlns:p14="http://schemas.microsoft.com/office/powerpoint/2010/main" val="165997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a:bodyPr>
          <a:lstStyle/>
          <a:p>
            <a:r>
              <a:rPr lang="fr-FR" sz="3200" dirty="0">
                <a:solidFill>
                  <a:srgbClr val="C00000"/>
                </a:solidFill>
              </a:rPr>
              <a:t>Énergie</a:t>
            </a:r>
            <a:r>
              <a:rPr lang="en-US" sz="3200" dirty="0">
                <a:solidFill>
                  <a:srgbClr val="C00000"/>
                </a:solidFill>
              </a:rPr>
              <a:t> </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1182972" cy="5112326"/>
          </a:xfrm>
        </p:spPr>
        <p:txBody>
          <a:bodyPr>
            <a:noAutofit/>
          </a:bodyPr>
          <a:lstStyle/>
          <a:p>
            <a:pPr>
              <a:lnSpc>
                <a:spcPct val="150000"/>
              </a:lnSpc>
            </a:pPr>
            <a:r>
              <a:rPr lang="fr-MA" dirty="0"/>
              <a:t>la hausse des températures         la capacité de refroidissement des centrales électriques        la production et la transmission d'électricité. </a:t>
            </a:r>
          </a:p>
          <a:p>
            <a:pPr>
              <a:lnSpc>
                <a:spcPct val="150000"/>
              </a:lnSpc>
            </a:pPr>
            <a:r>
              <a:rPr lang="fr-MA" dirty="0"/>
              <a:t>la hausse des températures        changements saisonniers           augmentation de la demande de refroidissement (pendant les mois chauds d'été)         augmentation des charges d'électricité.</a:t>
            </a:r>
            <a:endParaRPr lang="en-US" dirty="0">
              <a:solidFill>
                <a:schemeClr val="tx1"/>
              </a:solidFill>
            </a:endParaRPr>
          </a:p>
          <a:p>
            <a:pPr lvl="2">
              <a:lnSpc>
                <a:spcPct val="150000"/>
              </a:lnSpc>
            </a:pPr>
            <a:r>
              <a:rPr lang="en-US" sz="1800" dirty="0">
                <a:solidFill>
                  <a:schemeClr val="tx1"/>
                </a:solidFill>
              </a:rPr>
              <a:t> </a:t>
            </a:r>
            <a:r>
              <a:rPr lang="fr-FR" sz="1600" dirty="0">
                <a:solidFill>
                  <a:schemeClr val="tx1"/>
                </a:solidFill>
              </a:rPr>
              <a:t>Ces coûts de production accrus coïncideront probablement avec des périodes d'augmentation de la demande et d'augmentation des prix pour les consommateurs. </a:t>
            </a:r>
          </a:p>
          <a:p>
            <a:pPr>
              <a:lnSpc>
                <a:spcPct val="150000"/>
              </a:lnSpc>
            </a:pPr>
            <a:r>
              <a:rPr lang="fr-FR" dirty="0">
                <a:solidFill>
                  <a:schemeClr val="tx1"/>
                </a:solidFill>
              </a:rPr>
              <a:t>La tendance attendue        augmentation du coût d'entretien et de réparation des infrastructures électriques et énergétiques         l'approvisionnement en électricité.</a:t>
            </a:r>
            <a:endParaRPr lang="en-US" dirty="0">
              <a:solidFill>
                <a:schemeClr val="tx1"/>
              </a:solidFill>
            </a:endParaRPr>
          </a:p>
        </p:txBody>
      </p:sp>
      <p:sp>
        <p:nvSpPr>
          <p:cNvPr id="4" name="Flèche droite 3"/>
          <p:cNvSpPr/>
          <p:nvPr/>
        </p:nvSpPr>
        <p:spPr>
          <a:xfrm>
            <a:off x="4020672" y="1862410"/>
            <a:ext cx="457200" cy="28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10358719" y="1862409"/>
            <a:ext cx="457200" cy="28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3948956" y="2879908"/>
            <a:ext cx="457200" cy="28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7198664" y="2879907"/>
            <a:ext cx="457200" cy="28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6096001" y="3285563"/>
            <a:ext cx="457200" cy="28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3415558" y="4704228"/>
            <a:ext cx="457200" cy="28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4020673" y="5127809"/>
            <a:ext cx="457200" cy="28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032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sz="3200" dirty="0">
                <a:solidFill>
                  <a:schemeClr val="accent1"/>
                </a:solidFill>
              </a:rPr>
              <a:t>Santé</a:t>
            </a:r>
            <a:endParaRPr lang="en-US" dirty="0">
              <a:solidFill>
                <a:schemeClr val="accent1"/>
              </a:solidFill>
            </a:endParaRP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a:lnSpc>
                <a:spcPct val="150000"/>
              </a:lnSpc>
            </a:pPr>
            <a:r>
              <a:rPr lang="fr-MA" dirty="0"/>
              <a:t>La santé de la population marocaine est vulnérable au changement climatique et aux tendances projetées du changement climatique. </a:t>
            </a:r>
          </a:p>
          <a:p>
            <a:pPr lvl="1">
              <a:lnSpc>
                <a:spcPct val="150000"/>
              </a:lnSpc>
            </a:pPr>
            <a:r>
              <a:rPr lang="fr-MA" dirty="0">
                <a:solidFill>
                  <a:schemeClr val="tx1"/>
                </a:solidFill>
              </a:rPr>
              <a:t>L'agriculture est menacée par la diminution des précipitations annuelles, ce qui augmente le risque de mauvaises récoltes, d'insécurité alimentaire et de malnutrition. </a:t>
            </a:r>
          </a:p>
          <a:p>
            <a:pPr lvl="1">
              <a:lnSpc>
                <a:spcPct val="150000"/>
              </a:lnSpc>
            </a:pPr>
            <a:r>
              <a:rPr lang="fr-MA" dirty="0">
                <a:solidFill>
                  <a:schemeClr val="tx1"/>
                </a:solidFill>
              </a:rPr>
              <a:t>Le changement climatique devrait augmenter les températures annuelles moyennes ainsi que l'intensité et la fréquence des vagues de chaleur, ce qui augmentera le nombre de personnes à risque de problèmes médicaux liés à la chaleur. </a:t>
            </a:r>
          </a:p>
          <a:p>
            <a:pPr lvl="1">
              <a:lnSpc>
                <a:spcPct val="150000"/>
              </a:lnSpc>
            </a:pPr>
            <a:r>
              <a:rPr lang="fr-MA" dirty="0">
                <a:solidFill>
                  <a:schemeClr val="tx1"/>
                </a:solidFill>
              </a:rPr>
              <a:t>Les personnes âgées, les enfants, les malades chroniques, les personnes socialement isolées et les groupes professionnels à risque sont particulièrement vulnérables aux conditions liées à la chaleur</a:t>
            </a:r>
          </a:p>
        </p:txBody>
      </p:sp>
    </p:spTree>
    <p:extLst>
      <p:ext uri="{BB962C8B-B14F-4D97-AF65-F5344CB8AC3E}">
        <p14:creationId xmlns:p14="http://schemas.microsoft.com/office/powerpoint/2010/main" val="218032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a:bodyPr>
          <a:lstStyle/>
          <a:p>
            <a:r>
              <a:rPr lang="fr-MA" sz="3200" dirty="0">
                <a:solidFill>
                  <a:srgbClr val="0070C0"/>
                </a:solidFill>
              </a:rPr>
              <a:t>Pêche</a:t>
            </a:r>
            <a:endParaRPr lang="en-US" sz="3200" u="sng" dirty="0">
              <a:solidFill>
                <a:srgbClr val="0070C0"/>
              </a:solidFill>
            </a:endParaRP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a:lnSpc>
                <a:spcPct val="150000"/>
              </a:lnSpc>
            </a:pPr>
            <a:r>
              <a:rPr lang="fr-MA" dirty="0"/>
              <a:t>Selon la Commission européenne, le secteur reste de plus en plus menacée par des facteurs de stress non climatiques tels que les pratiques de pêche illégales et non réglementées et la pollution </a:t>
            </a:r>
            <a:r>
              <a:rPr lang="fr-MA" b="1" dirty="0"/>
              <a:t>(CE, 2018).</a:t>
            </a:r>
            <a:r>
              <a:rPr lang="fr-MA" dirty="0"/>
              <a:t> </a:t>
            </a:r>
          </a:p>
          <a:p>
            <a:pPr>
              <a:lnSpc>
                <a:spcPct val="150000"/>
              </a:lnSpc>
            </a:pPr>
            <a:r>
              <a:rPr lang="fr-MA" dirty="0"/>
              <a:t>Les tendances du changement climatique devraient encore aggraver ces problèmes, car des températures plus élevées provoquent la migration des poissons et réduisent la productivité des crustacés, des coraux et des échinodermes. </a:t>
            </a:r>
          </a:p>
          <a:p>
            <a:pPr marL="0" indent="0">
              <a:lnSpc>
                <a:spcPct val="150000"/>
              </a:lnSpc>
              <a:buNone/>
            </a:pPr>
            <a:endParaRPr lang="en-US" dirty="0"/>
          </a:p>
        </p:txBody>
      </p:sp>
    </p:spTree>
    <p:extLst>
      <p:ext uri="{BB962C8B-B14F-4D97-AF65-F5344CB8AC3E}">
        <p14:creationId xmlns:p14="http://schemas.microsoft.com/office/powerpoint/2010/main" val="2180321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a:bodyPr>
          <a:lstStyle/>
          <a:p>
            <a:r>
              <a:rPr lang="en-US" sz="3200" dirty="0">
                <a:solidFill>
                  <a:srgbClr val="0070C0"/>
                </a:solidFill>
              </a:rPr>
              <a:t>Pêche</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a:lnSpc>
                <a:spcPct val="150000"/>
              </a:lnSpc>
            </a:pPr>
            <a:r>
              <a:rPr lang="fr-MA" dirty="0"/>
              <a:t>Les habitats des poissons sont également affectés par les proliférations d'algues toxiques et par l'élévation du niveau de la mer causée par le réchauffement des eaux méditerranéennes, ce qui pourrait réduire la productivité et perdre les moyens de subsistance des populations côtières. (</a:t>
            </a:r>
            <a:r>
              <a:rPr lang="fr-MA" b="1" dirty="0"/>
              <a:t>Agence des États-Unis pour le développement international, 2016</a:t>
            </a:r>
            <a:r>
              <a:rPr lang="fr-MA" dirty="0"/>
              <a:t>).</a:t>
            </a:r>
            <a:endParaRPr lang="fr-FR" dirty="0"/>
          </a:p>
        </p:txBody>
      </p:sp>
    </p:spTree>
    <p:extLst>
      <p:ext uri="{BB962C8B-B14F-4D97-AF65-F5344CB8AC3E}">
        <p14:creationId xmlns:p14="http://schemas.microsoft.com/office/powerpoint/2010/main" val="2180321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a:bodyPr>
          <a:lstStyle/>
          <a:p>
            <a:r>
              <a:rPr lang="en-US" sz="3200" dirty="0">
                <a:solidFill>
                  <a:schemeClr val="accent3">
                    <a:lumMod val="75000"/>
                  </a:schemeClr>
                </a:solidFill>
              </a:rPr>
              <a:t>Forestier</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a:lnSpc>
                <a:spcPct val="150000"/>
              </a:lnSpc>
            </a:pPr>
            <a:r>
              <a:rPr lang="fr-MA" dirty="0"/>
              <a:t>Les forêts du Maroc sont fortement dégradées et déboisées, avec une perte annuelle d'environ 30 000 hectares. </a:t>
            </a:r>
          </a:p>
          <a:p>
            <a:pPr>
              <a:lnSpc>
                <a:spcPct val="150000"/>
              </a:lnSpc>
            </a:pPr>
            <a:r>
              <a:rPr lang="fr-MA" dirty="0"/>
              <a:t>En 2021, le Maroc a annoncé que le changement climatique augmentera le risque de destruction en surface de certains écosystèmes forestiers (cèdre, chêne-liège, cyprès, arganier, etc.). </a:t>
            </a:r>
          </a:p>
          <a:p>
            <a:pPr>
              <a:lnSpc>
                <a:spcPct val="150000"/>
              </a:lnSpc>
            </a:pPr>
            <a:r>
              <a:rPr lang="fr-MA" dirty="0"/>
              <a:t>Le rétrécissement et l'abandon d'anciens écosystèmes forestiers, herbagers et désertiques auront des effets concomitants en termes de dynamique socio-économique et de perte de services écosystémiques. </a:t>
            </a:r>
          </a:p>
          <a:p>
            <a:pPr>
              <a:lnSpc>
                <a:spcPct val="150000"/>
              </a:lnSpc>
            </a:pPr>
            <a:endParaRPr lang="en-US" sz="2400" dirty="0"/>
          </a:p>
        </p:txBody>
      </p:sp>
    </p:spTree>
    <p:extLst>
      <p:ext uri="{BB962C8B-B14F-4D97-AF65-F5344CB8AC3E}">
        <p14:creationId xmlns:p14="http://schemas.microsoft.com/office/powerpoint/2010/main" val="2180321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dirty="0">
                <a:solidFill>
                  <a:schemeClr val="accent3">
                    <a:lumMod val="75000"/>
                  </a:schemeClr>
                </a:solidFill>
              </a:rPr>
              <a:t>Forestier</a:t>
            </a:r>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489075" y="1436391"/>
            <a:ext cx="10992152" cy="4862944"/>
          </a:xfrm>
        </p:spPr>
        <p:txBody>
          <a:bodyPr>
            <a:noAutofit/>
          </a:bodyPr>
          <a:lstStyle/>
          <a:p>
            <a:endParaRPr lang="fr-MA" dirty="0"/>
          </a:p>
          <a:p>
            <a:pPr marL="0" indent="0">
              <a:buNone/>
            </a:pPr>
            <a:r>
              <a:rPr lang="fr-MA" dirty="0"/>
              <a:t>la sécheresse      </a:t>
            </a:r>
          </a:p>
          <a:p>
            <a:pPr marL="0" indent="0">
              <a:buNone/>
            </a:pPr>
            <a:r>
              <a:rPr lang="fr-MA" dirty="0"/>
              <a:t>                                     augmenté la mortalité </a:t>
            </a:r>
          </a:p>
          <a:p>
            <a:pPr marL="0" indent="0">
              <a:buNone/>
            </a:pPr>
            <a:r>
              <a:rPr lang="fr-MA" dirty="0"/>
              <a:t>                                         des arbres</a:t>
            </a:r>
          </a:p>
          <a:p>
            <a:pPr marL="0" indent="0" algn="just">
              <a:buNone/>
            </a:pPr>
            <a:r>
              <a:rPr lang="fr-MA" dirty="0"/>
              <a:t>                                                                                  la dégradation et</a:t>
            </a:r>
          </a:p>
          <a:p>
            <a:pPr marL="0" indent="0" algn="just">
              <a:buNone/>
            </a:pPr>
            <a:r>
              <a:rPr lang="fr-MA" dirty="0"/>
              <a:t>                                                                             la réduction de la distribution </a:t>
            </a:r>
          </a:p>
          <a:p>
            <a:pPr marL="0" indent="0" algn="just">
              <a:buNone/>
            </a:pPr>
            <a:r>
              <a:rPr lang="fr-MA" dirty="0"/>
              <a:t>                                                                                 d'écosystèmes forestiers</a:t>
            </a:r>
          </a:p>
          <a:p>
            <a:pPr marL="0" indent="0" algn="just">
              <a:buNone/>
            </a:pPr>
            <a:r>
              <a:rPr lang="fr-MA" dirty="0"/>
              <a:t> </a:t>
            </a:r>
          </a:p>
          <a:p>
            <a:pPr marL="0" indent="0" algn="just">
              <a:buNone/>
            </a:pPr>
            <a:r>
              <a:rPr lang="fr-MA" dirty="0"/>
              <a:t>                                                                                    l'agriculture, l'élevage  </a:t>
            </a:r>
          </a:p>
          <a:p>
            <a:pPr marL="0" indent="0" algn="just">
              <a:buNone/>
            </a:pPr>
            <a:r>
              <a:rPr lang="fr-MA" dirty="0"/>
              <a:t>                                                                                      et la foresterie</a:t>
            </a:r>
            <a:endParaRPr lang="fr-FR" dirty="0"/>
          </a:p>
          <a:p>
            <a:pPr marL="914400" lvl="2" indent="0" algn="just">
              <a:buNone/>
            </a:pPr>
            <a:r>
              <a:rPr lang="fr-MA" sz="1800" dirty="0"/>
              <a:t>                                                      </a:t>
            </a:r>
          </a:p>
          <a:p>
            <a:pPr marL="914400" lvl="2" indent="0" algn="just">
              <a:buNone/>
            </a:pPr>
            <a:r>
              <a:rPr lang="fr-MA" sz="1800" dirty="0"/>
              <a:t>                                                                       </a:t>
            </a:r>
            <a:r>
              <a:rPr lang="fr-MA" sz="1800" dirty="0">
                <a:solidFill>
                  <a:srgbClr val="052C34"/>
                </a:solidFill>
              </a:rPr>
              <a:t>L’économie du pays </a:t>
            </a:r>
            <a:endParaRPr lang="en-US" sz="1800" dirty="0">
              <a:solidFill>
                <a:srgbClr val="052C34"/>
              </a:solidFill>
            </a:endParaRPr>
          </a:p>
        </p:txBody>
      </p:sp>
      <p:cxnSp>
        <p:nvCxnSpPr>
          <p:cNvPr id="5" name="Connecteur en angle 4"/>
          <p:cNvCxnSpPr/>
          <p:nvPr/>
        </p:nvCxnSpPr>
        <p:spPr>
          <a:xfrm>
            <a:off x="2164975" y="1996888"/>
            <a:ext cx="753035" cy="4975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en angle 7"/>
          <p:cNvCxnSpPr/>
          <p:nvPr/>
        </p:nvCxnSpPr>
        <p:spPr>
          <a:xfrm>
            <a:off x="5477434" y="2494430"/>
            <a:ext cx="753035" cy="4975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288306" y="4249271"/>
            <a:ext cx="0" cy="430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333130" y="5423648"/>
            <a:ext cx="0" cy="430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321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E2E7-CC07-4576-B323-FBB580A9E9FA}"/>
              </a:ext>
            </a:extLst>
          </p:cNvPr>
          <p:cNvSpPr>
            <a:spLocks noGrp="1"/>
          </p:cNvSpPr>
          <p:nvPr>
            <p:ph type="title"/>
          </p:nvPr>
        </p:nvSpPr>
        <p:spPr>
          <a:xfrm>
            <a:off x="575734" y="0"/>
            <a:ext cx="8596668" cy="653143"/>
          </a:xfrm>
        </p:spPr>
        <p:txBody>
          <a:bodyPr>
            <a:normAutofit fontScale="90000"/>
          </a:bodyPr>
          <a:lstStyle/>
          <a:p>
            <a:br>
              <a:rPr lang="en-US" u="sng" dirty="0"/>
            </a:br>
            <a:r>
              <a:rPr lang="en-US" u="sng" dirty="0"/>
              <a:t>Conclusions</a:t>
            </a:r>
            <a:br>
              <a:rPr lang="en-US" u="sng" dirty="0"/>
            </a:br>
            <a:br>
              <a:rPr lang="en-US" u="sng" dirty="0"/>
            </a:br>
            <a:endParaRPr lang="en-US" u="sng" dirty="0"/>
          </a:p>
        </p:txBody>
      </p:sp>
      <p:sp>
        <p:nvSpPr>
          <p:cNvPr id="3" name="Content Placeholder 2">
            <a:extLst>
              <a:ext uri="{FF2B5EF4-FFF2-40B4-BE49-F238E27FC236}">
                <a16:creationId xmlns:a16="http://schemas.microsoft.com/office/drawing/2014/main" id="{FF4A3478-7F23-4608-84E0-3DABE75CFFF3}"/>
              </a:ext>
            </a:extLst>
          </p:cNvPr>
          <p:cNvSpPr>
            <a:spLocks noGrp="1"/>
          </p:cNvSpPr>
          <p:nvPr>
            <p:ph idx="1"/>
          </p:nvPr>
        </p:nvSpPr>
        <p:spPr>
          <a:xfrm>
            <a:off x="575734" y="1416424"/>
            <a:ext cx="10048723" cy="6090782"/>
          </a:xfrm>
        </p:spPr>
        <p:txBody>
          <a:bodyPr>
            <a:noAutofit/>
          </a:bodyPr>
          <a:lstStyle/>
          <a:p>
            <a:pPr algn="just">
              <a:lnSpc>
                <a:spcPct val="150000"/>
              </a:lnSpc>
            </a:pPr>
            <a:r>
              <a:rPr lang="fr-MA" dirty="0"/>
              <a:t>Le Maroc est très vulnérable à la variabilité et au changement climatique. Les prévisions d'augmentation de la fréquence et de l'intensité des sécheresses dans le pays sont particulièrement alarmantes, pour le secteur énergétique, l’agriculture, la pêche, le forestier, et les ressources en eau, affecteront à la fois les moyens de subsistance ruraux et l'économie nationale dans son ensemble</a:t>
            </a:r>
            <a:r>
              <a:rPr lang="en-US" dirty="0"/>
              <a:t>. </a:t>
            </a:r>
          </a:p>
          <a:p>
            <a:pPr lvl="1"/>
            <a:endParaRPr lang="en-US" sz="2400" dirty="0"/>
          </a:p>
          <a:p>
            <a:pPr>
              <a:lnSpc>
                <a:spcPct val="150000"/>
              </a:lnSpc>
            </a:pPr>
            <a:r>
              <a:rPr lang="fr-MA" dirty="0"/>
              <a:t>Les environnements climatiques et socio-économiques dans les zones semi-arides du Maroc rendent les communautés vulnérables à l'insécurité alimentaire et à des moyens de subsistance instables, et conduisent à des systèmes agro écologiques non durables, à de mauvaises récoltes et à des parcours improductifs.</a:t>
            </a:r>
            <a:endParaRPr lang="fr-FR" dirty="0"/>
          </a:p>
          <a:p>
            <a:endParaRPr lang="en-US" sz="2400" dirty="0"/>
          </a:p>
        </p:txBody>
      </p:sp>
    </p:spTree>
    <p:extLst>
      <p:ext uri="{BB962C8B-B14F-4D97-AF65-F5344CB8AC3E}">
        <p14:creationId xmlns:p14="http://schemas.microsoft.com/office/powerpoint/2010/main" val="308039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C431-2788-4046-9749-BE2DDFCFC0EB}"/>
              </a:ext>
            </a:extLst>
          </p:cNvPr>
          <p:cNvSpPr>
            <a:spLocks noGrp="1"/>
          </p:cNvSpPr>
          <p:nvPr>
            <p:ph type="title"/>
          </p:nvPr>
        </p:nvSpPr>
        <p:spPr>
          <a:xfrm>
            <a:off x="147918" y="309282"/>
            <a:ext cx="8596668" cy="665316"/>
          </a:xfrm>
        </p:spPr>
        <p:txBody>
          <a:bodyPr/>
          <a:lstStyle/>
          <a:p>
            <a:r>
              <a:rPr lang="en-US" u="sng" dirty="0" err="1"/>
              <a:t>Références</a:t>
            </a:r>
            <a:r>
              <a:rPr lang="en-US" u="sng" dirty="0"/>
              <a:t> </a:t>
            </a:r>
            <a:r>
              <a:rPr lang="en-US" u="sng" dirty="0" err="1"/>
              <a:t>bibliographiques</a:t>
            </a:r>
            <a:r>
              <a:rPr lang="en-US" u="sng" dirty="0"/>
              <a:t> </a:t>
            </a:r>
          </a:p>
        </p:txBody>
      </p:sp>
      <p:sp>
        <p:nvSpPr>
          <p:cNvPr id="5" name="Content Placeholder 2">
            <a:extLst>
              <a:ext uri="{FF2B5EF4-FFF2-40B4-BE49-F238E27FC236}">
                <a16:creationId xmlns:a16="http://schemas.microsoft.com/office/drawing/2014/main" id="{EDCB3FFE-77A2-4B18-98CD-ADA5C7879C95}"/>
              </a:ext>
            </a:extLst>
          </p:cNvPr>
          <p:cNvSpPr>
            <a:spLocks noGrp="1"/>
          </p:cNvSpPr>
          <p:nvPr>
            <p:ph idx="1"/>
          </p:nvPr>
        </p:nvSpPr>
        <p:spPr>
          <a:xfrm>
            <a:off x="121023" y="737033"/>
            <a:ext cx="10125635" cy="5583084"/>
          </a:xfrm>
        </p:spPr>
        <p:txBody>
          <a:bodyPr>
            <a:noAutofit/>
          </a:bodyPr>
          <a:lstStyle/>
          <a:p>
            <a:pPr marL="914400" lvl="2" indent="0">
              <a:buNone/>
            </a:pPr>
            <a:endParaRPr lang="en-US" sz="2000" dirty="0"/>
          </a:p>
          <a:p>
            <a:pPr lvl="0" algn="just"/>
            <a:r>
              <a:rPr lang="fr-MA" sz="1400" dirty="0" err="1"/>
              <a:t>Bayraç</a:t>
            </a:r>
            <a:r>
              <a:rPr lang="fr-MA" sz="1400" dirty="0"/>
              <a:t>, H. N. (2010), “</a:t>
            </a:r>
            <a:r>
              <a:rPr lang="fr-MA" sz="1400" dirty="0" err="1"/>
              <a:t>Enerji</a:t>
            </a:r>
            <a:r>
              <a:rPr lang="fr-MA" sz="1400" dirty="0"/>
              <a:t> </a:t>
            </a:r>
            <a:r>
              <a:rPr lang="fr-MA" sz="1400" dirty="0" err="1"/>
              <a:t>Kullanımının</a:t>
            </a:r>
            <a:r>
              <a:rPr lang="fr-MA" sz="1400" dirty="0"/>
              <a:t> </a:t>
            </a:r>
            <a:r>
              <a:rPr lang="fr-MA" sz="1400" dirty="0" err="1"/>
              <a:t>Küresel</a:t>
            </a:r>
            <a:r>
              <a:rPr lang="fr-MA" sz="1400" dirty="0"/>
              <a:t> </a:t>
            </a:r>
            <a:r>
              <a:rPr lang="fr-MA" sz="1400" dirty="0" err="1"/>
              <a:t>Isınmaya</a:t>
            </a:r>
            <a:r>
              <a:rPr lang="fr-MA" sz="1400" dirty="0"/>
              <a:t> </a:t>
            </a:r>
            <a:r>
              <a:rPr lang="fr-MA" sz="1400" dirty="0" err="1"/>
              <a:t>Etkisi</a:t>
            </a:r>
            <a:r>
              <a:rPr lang="fr-MA" sz="1400" dirty="0"/>
              <a:t> </a:t>
            </a:r>
            <a:r>
              <a:rPr lang="fr-MA" sz="1400" dirty="0" err="1"/>
              <a:t>ve</a:t>
            </a:r>
            <a:r>
              <a:rPr lang="fr-MA" sz="1400" dirty="0"/>
              <a:t> </a:t>
            </a:r>
            <a:r>
              <a:rPr lang="fr-MA" sz="1400" dirty="0" err="1"/>
              <a:t>Önleyici</a:t>
            </a:r>
            <a:r>
              <a:rPr lang="fr-MA" sz="1400" dirty="0"/>
              <a:t> </a:t>
            </a:r>
            <a:r>
              <a:rPr lang="fr-MA" sz="1400" dirty="0" err="1"/>
              <a:t>Politikalar</a:t>
            </a:r>
            <a:r>
              <a:rPr lang="fr-MA" sz="1400" dirty="0"/>
              <a:t>”, Eskişehir </a:t>
            </a:r>
            <a:r>
              <a:rPr lang="fr-MA" sz="1400" dirty="0" err="1"/>
              <a:t>Osmangazi</a:t>
            </a:r>
            <a:r>
              <a:rPr lang="fr-MA" sz="1400" dirty="0"/>
              <a:t> </a:t>
            </a:r>
            <a:r>
              <a:rPr lang="fr-MA" sz="1400" dirty="0" err="1"/>
              <a:t>Üniversitesi</a:t>
            </a:r>
            <a:r>
              <a:rPr lang="fr-MA" sz="1400" dirty="0"/>
              <a:t>, </a:t>
            </a:r>
            <a:r>
              <a:rPr lang="fr-MA" sz="1400" dirty="0" err="1"/>
              <a:t>Sosyal</a:t>
            </a:r>
            <a:r>
              <a:rPr lang="fr-MA" sz="1400" dirty="0"/>
              <a:t> </a:t>
            </a:r>
            <a:r>
              <a:rPr lang="fr-MA" sz="1400" dirty="0" err="1"/>
              <a:t>Bilimler</a:t>
            </a:r>
            <a:r>
              <a:rPr lang="fr-MA" sz="1400" dirty="0"/>
              <a:t> </a:t>
            </a:r>
            <a:r>
              <a:rPr lang="fr-MA" sz="1400" dirty="0" err="1"/>
              <a:t>Dergisi</a:t>
            </a:r>
            <a:r>
              <a:rPr lang="fr-MA" sz="1400" dirty="0"/>
              <a:t>, </a:t>
            </a:r>
            <a:r>
              <a:rPr lang="fr-MA" sz="1400" dirty="0" err="1"/>
              <a:t>Cilt</a:t>
            </a:r>
            <a:r>
              <a:rPr lang="fr-MA" sz="1400" dirty="0"/>
              <a:t>: 11, </a:t>
            </a:r>
            <a:r>
              <a:rPr lang="fr-MA" sz="1400" dirty="0" err="1"/>
              <a:t>Sayı</a:t>
            </a:r>
            <a:r>
              <a:rPr lang="fr-MA" sz="1400" dirty="0"/>
              <a:t>: 2, 229-260.</a:t>
            </a:r>
            <a:endParaRPr lang="fr-FR" sz="1400" dirty="0"/>
          </a:p>
          <a:p>
            <a:pPr lvl="0" algn="just"/>
            <a:r>
              <a:rPr lang="fr-FR" sz="1400" dirty="0"/>
              <a:t>Dell M., Jones B. F., </a:t>
            </a:r>
            <a:r>
              <a:rPr lang="fr-FR" sz="1400" dirty="0" err="1"/>
              <a:t>Olken</a:t>
            </a:r>
            <a:r>
              <a:rPr lang="fr-FR" sz="1400" dirty="0"/>
              <a:t> B. A. (2012) « </a:t>
            </a:r>
            <a:r>
              <a:rPr lang="fr-FR" sz="1400" dirty="0" err="1"/>
              <a:t>Temperature</a:t>
            </a:r>
            <a:r>
              <a:rPr lang="fr-FR" sz="1400" dirty="0"/>
              <a:t> </a:t>
            </a:r>
            <a:r>
              <a:rPr lang="fr-FR" sz="1400" dirty="0" err="1"/>
              <a:t>Shocks</a:t>
            </a:r>
            <a:r>
              <a:rPr lang="fr-FR" sz="1400" dirty="0"/>
              <a:t> and </a:t>
            </a:r>
            <a:r>
              <a:rPr lang="fr-FR" sz="1400" dirty="0" err="1"/>
              <a:t>Economic</a:t>
            </a:r>
            <a:r>
              <a:rPr lang="fr-FR" sz="1400" dirty="0"/>
              <a:t> </a:t>
            </a:r>
            <a:r>
              <a:rPr lang="fr-FR" sz="1400" dirty="0" err="1"/>
              <a:t>Growth</a:t>
            </a:r>
            <a:r>
              <a:rPr lang="fr-FR" sz="1400" dirty="0"/>
              <a:t>: Evidence </a:t>
            </a:r>
            <a:r>
              <a:rPr lang="fr-FR" sz="1400" dirty="0" err="1"/>
              <a:t>from</a:t>
            </a:r>
            <a:r>
              <a:rPr lang="fr-FR" sz="1400" dirty="0"/>
              <a:t> the Last Half Century », American </a:t>
            </a:r>
            <a:r>
              <a:rPr lang="fr-FR" sz="1400" dirty="0" err="1"/>
              <a:t>Economic</a:t>
            </a:r>
            <a:r>
              <a:rPr lang="fr-FR" sz="1400" dirty="0"/>
              <a:t> Journal: </a:t>
            </a:r>
            <a:r>
              <a:rPr lang="fr-FR" sz="1400" dirty="0" err="1"/>
              <a:t>Macroeconomics</a:t>
            </a:r>
            <a:r>
              <a:rPr lang="fr-FR" sz="1400" dirty="0"/>
              <a:t>, 4 (3): 66–95.</a:t>
            </a:r>
          </a:p>
          <a:p>
            <a:pPr lvl="0" algn="just"/>
            <a:r>
              <a:rPr lang="fr-MA" sz="1400" dirty="0" err="1"/>
              <a:t>European</a:t>
            </a:r>
            <a:r>
              <a:rPr lang="fr-MA" sz="1400" dirty="0"/>
              <a:t> Commission (2018). </a:t>
            </a:r>
            <a:r>
              <a:rPr lang="fr-MA" sz="1400" dirty="0" err="1"/>
              <a:t>Bilateral</a:t>
            </a:r>
            <a:r>
              <a:rPr lang="fr-MA" sz="1400" dirty="0"/>
              <a:t> </a:t>
            </a:r>
            <a:r>
              <a:rPr lang="fr-MA" sz="1400" dirty="0" err="1"/>
              <a:t>Agreements</a:t>
            </a:r>
            <a:r>
              <a:rPr lang="fr-MA" sz="1400" dirty="0"/>
              <a:t> </a:t>
            </a:r>
            <a:r>
              <a:rPr lang="fr-MA" sz="1400" dirty="0" err="1"/>
              <a:t>with</a:t>
            </a:r>
            <a:r>
              <a:rPr lang="fr-MA" sz="1400" dirty="0"/>
              <a:t> Countries </a:t>
            </a:r>
            <a:r>
              <a:rPr lang="fr-MA" sz="1400" dirty="0" err="1"/>
              <a:t>Outside</a:t>
            </a:r>
            <a:r>
              <a:rPr lang="fr-MA" sz="1400" dirty="0"/>
              <a:t> the EU. </a:t>
            </a:r>
            <a:r>
              <a:rPr lang="fr-MA" sz="1400" dirty="0" err="1"/>
              <a:t>Morocco</a:t>
            </a:r>
            <a:r>
              <a:rPr lang="fr-MA" sz="1400" dirty="0"/>
              <a:t>- </a:t>
            </a:r>
            <a:r>
              <a:rPr lang="fr-MA" sz="1400" dirty="0" err="1"/>
              <a:t>fisheries</a:t>
            </a:r>
            <a:r>
              <a:rPr lang="fr-MA" sz="1400" dirty="0"/>
              <a:t> </a:t>
            </a:r>
            <a:r>
              <a:rPr lang="fr-MA" sz="1400" dirty="0" err="1"/>
              <a:t>Partnership</a:t>
            </a:r>
            <a:r>
              <a:rPr lang="fr-MA" sz="1400" dirty="0"/>
              <a:t> Agreement. URL: </a:t>
            </a:r>
            <a:endParaRPr lang="fr-FR" sz="1400" dirty="0"/>
          </a:p>
          <a:p>
            <a:pPr algn="just"/>
            <a:r>
              <a:rPr lang="fr-FR" sz="1400" u="sng" dirty="0">
                <a:hlinkClick r:id="rId2"/>
              </a:rPr>
              <a:t>https://ec.europa.eu/fisheries/cfp/international/agreements/morocco_en</a:t>
            </a:r>
            <a:endParaRPr lang="fr-FR" sz="1400" dirty="0"/>
          </a:p>
          <a:p>
            <a:pPr lvl="0" algn="just"/>
            <a:r>
              <a:rPr lang="fr-FR" sz="1400" dirty="0"/>
              <a:t>FAO (2007). </a:t>
            </a:r>
            <a:r>
              <a:rPr lang="fr-FR" sz="1400" dirty="0" err="1"/>
              <a:t>Adapting</a:t>
            </a:r>
            <a:r>
              <a:rPr lang="fr-FR" sz="1400" dirty="0"/>
              <a:t> </a:t>
            </a:r>
            <a:r>
              <a:rPr lang="fr-FR" sz="1400" dirty="0" err="1"/>
              <a:t>forests</a:t>
            </a:r>
            <a:r>
              <a:rPr lang="fr-FR" sz="1400" dirty="0"/>
              <a:t> and </a:t>
            </a:r>
            <a:r>
              <a:rPr lang="fr-FR" sz="1400" dirty="0" err="1"/>
              <a:t>their</a:t>
            </a:r>
            <a:r>
              <a:rPr lang="fr-FR" sz="1400" dirty="0"/>
              <a:t> management to </a:t>
            </a:r>
            <a:r>
              <a:rPr lang="fr-FR" sz="1400" dirty="0" err="1"/>
              <a:t>climate</a:t>
            </a:r>
            <a:r>
              <a:rPr lang="fr-FR" sz="1400" dirty="0"/>
              <a:t> change: an </a:t>
            </a:r>
            <a:r>
              <a:rPr lang="fr-FR" sz="1400" dirty="0" err="1"/>
              <a:t>overview</a:t>
            </a:r>
            <a:r>
              <a:rPr lang="fr-FR" sz="1400" dirty="0"/>
              <a:t>. URL: </a:t>
            </a:r>
            <a:r>
              <a:rPr lang="fr-FR" sz="1400" u="sng" dirty="0">
                <a:hlinkClick r:id="rId3"/>
              </a:rPr>
              <a:t>http://www.fao.org/3/i0670e02.htm</a:t>
            </a:r>
            <a:endParaRPr lang="fr-FR" sz="1400" dirty="0"/>
          </a:p>
          <a:p>
            <a:pPr lvl="0" algn="just"/>
            <a:r>
              <a:rPr lang="fr-FR" sz="1400" dirty="0"/>
              <a:t>FAO (2018). </a:t>
            </a:r>
            <a:r>
              <a:rPr lang="fr-FR" sz="1400" dirty="0" err="1"/>
              <a:t>Drought</a:t>
            </a:r>
            <a:r>
              <a:rPr lang="fr-FR" sz="1400" dirty="0"/>
              <a:t> </a:t>
            </a:r>
            <a:r>
              <a:rPr lang="fr-FR" sz="1400" dirty="0" err="1"/>
              <a:t>characteristics</a:t>
            </a:r>
            <a:r>
              <a:rPr lang="fr-FR" sz="1400" dirty="0"/>
              <a:t> and management in </a:t>
            </a:r>
            <a:r>
              <a:rPr lang="fr-FR" sz="1400" dirty="0" err="1"/>
              <a:t>North</a:t>
            </a:r>
            <a:r>
              <a:rPr lang="fr-FR" sz="1400" dirty="0"/>
              <a:t> </a:t>
            </a:r>
            <a:r>
              <a:rPr lang="fr-FR" sz="1400" dirty="0" err="1"/>
              <a:t>Africa</a:t>
            </a:r>
            <a:r>
              <a:rPr lang="fr-FR" sz="1400" dirty="0"/>
              <a:t> and the Near East. URL: </a:t>
            </a:r>
            <a:r>
              <a:rPr lang="fr-FR" sz="1400" u="sng" dirty="0">
                <a:hlinkClick r:id="rId4"/>
              </a:rPr>
              <a:t>http://www.fao.org/3/CA0034EN/ca0034en.pdf</a:t>
            </a:r>
            <a:endParaRPr lang="fr-FR" sz="1400" dirty="0"/>
          </a:p>
          <a:p>
            <a:pPr lvl="0" algn="just"/>
            <a:r>
              <a:rPr lang="fr-FR" sz="1400" dirty="0" err="1"/>
              <a:t>Hind</a:t>
            </a:r>
            <a:r>
              <a:rPr lang="fr-FR" sz="1400" dirty="0"/>
              <a:t> </a:t>
            </a:r>
            <a:r>
              <a:rPr lang="fr-FR" sz="1400" dirty="0" err="1"/>
              <a:t>Bouhali</a:t>
            </a:r>
            <a:r>
              <a:rPr lang="fr-FR" sz="1400" dirty="0"/>
              <a:t>, 2019,  « Etude d’impact des Changements Climatiques sur les ressources en eau et les risques d’inondations dans la vallée d’</a:t>
            </a:r>
            <a:r>
              <a:rPr lang="fr-FR" sz="1400" dirty="0" err="1"/>
              <a:t>Arghen</a:t>
            </a:r>
            <a:r>
              <a:rPr lang="fr-FR" sz="1400" dirty="0"/>
              <a:t>-Bassin de Souss-Massa », Ecole Hassanya des Travaux Publics Avec Jean Payen, Experts-Solidaires, Rapport Financé par la fondation SIWA FGTO.</a:t>
            </a:r>
          </a:p>
          <a:p>
            <a:pPr lvl="0" algn="just"/>
            <a:r>
              <a:rPr lang="fr-FR" sz="1400" dirty="0"/>
              <a:t>IEA (2014). </a:t>
            </a:r>
            <a:r>
              <a:rPr lang="fr-FR" sz="1400" dirty="0" err="1"/>
              <a:t>Morocco</a:t>
            </a:r>
            <a:r>
              <a:rPr lang="fr-FR" sz="1400" dirty="0"/>
              <a:t>. URL: </a:t>
            </a:r>
            <a:r>
              <a:rPr lang="fr-FR" sz="1400" u="sng" dirty="0">
                <a:hlinkClick r:id="rId5"/>
              </a:rPr>
              <a:t>https://www.iea.org/publications/freepublications/publication/Morocco2014.pdf</a:t>
            </a:r>
            <a:endParaRPr lang="fr-FR" sz="1400" dirty="0"/>
          </a:p>
          <a:p>
            <a:pPr lvl="0" algn="just"/>
            <a:r>
              <a:rPr lang="fr-FR" sz="1400" dirty="0"/>
              <a:t>MAROC VERT, MINISTERE DE L’AGRICULTURE ET DE LA PECHE MARITIME, DU DEVELOPPEMEN RURAL ET DES EAUX ET FORETS, Edition 2018, Agriculture en chiffres 2017.</a:t>
            </a:r>
          </a:p>
          <a:p>
            <a:pPr lvl="0" algn="just"/>
            <a:r>
              <a:rPr lang="fr-FR" sz="1400" dirty="0"/>
              <a:t>Ministry of Agriculture, </a:t>
            </a:r>
            <a:r>
              <a:rPr lang="fr-FR" sz="1400" dirty="0" err="1"/>
              <a:t>Fisheries</a:t>
            </a:r>
            <a:r>
              <a:rPr lang="fr-FR" sz="1400" dirty="0"/>
              <a:t>, Rural </a:t>
            </a:r>
            <a:r>
              <a:rPr lang="fr-FR" sz="1400" dirty="0" err="1"/>
              <a:t>Development</a:t>
            </a:r>
            <a:r>
              <a:rPr lang="fr-FR" sz="1400" dirty="0"/>
              <a:t>, Water and </a:t>
            </a:r>
            <a:r>
              <a:rPr lang="fr-FR" sz="1400" dirty="0" err="1"/>
              <a:t>Forests</a:t>
            </a:r>
            <a:r>
              <a:rPr lang="fr-FR" sz="1400" dirty="0"/>
              <a:t> (2020). Le Plan Maroc Vert. Bilan et Impacts, 2008–2018. URL: </a:t>
            </a:r>
            <a:r>
              <a:rPr lang="fr-FR" sz="1400" u="sng" dirty="0">
                <a:hlinkClick r:id="rId6"/>
              </a:rPr>
              <a:t>https://www.agriculture.gov.ma/fr/actualites/publication-dun-rapport-sur-le-bilan-et-impacts-du-plan-maroc-vert</a:t>
            </a:r>
            <a:r>
              <a:rPr lang="fr-FR" sz="1400" dirty="0"/>
              <a:t>.</a:t>
            </a:r>
          </a:p>
          <a:p>
            <a:pPr marL="0" indent="0">
              <a:buNone/>
            </a:pPr>
            <a:endParaRPr lang="en-US" sz="2400" dirty="0"/>
          </a:p>
        </p:txBody>
      </p:sp>
    </p:spTree>
    <p:extLst>
      <p:ext uri="{BB962C8B-B14F-4D97-AF65-F5344CB8AC3E}">
        <p14:creationId xmlns:p14="http://schemas.microsoft.com/office/powerpoint/2010/main" val="4034599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C431-2788-4046-9749-BE2DDFCFC0EB}"/>
              </a:ext>
            </a:extLst>
          </p:cNvPr>
          <p:cNvSpPr>
            <a:spLocks noGrp="1"/>
          </p:cNvSpPr>
          <p:nvPr>
            <p:ph type="title"/>
          </p:nvPr>
        </p:nvSpPr>
        <p:spPr>
          <a:xfrm>
            <a:off x="107576" y="363071"/>
            <a:ext cx="8596668" cy="665316"/>
          </a:xfrm>
        </p:spPr>
        <p:txBody>
          <a:bodyPr/>
          <a:lstStyle/>
          <a:p>
            <a:r>
              <a:rPr lang="en-US" u="sng" dirty="0" err="1"/>
              <a:t>Références</a:t>
            </a:r>
            <a:r>
              <a:rPr lang="en-US" u="sng" dirty="0"/>
              <a:t> </a:t>
            </a:r>
            <a:r>
              <a:rPr lang="en-US" u="sng" dirty="0" err="1"/>
              <a:t>bibliographiques</a:t>
            </a:r>
            <a:r>
              <a:rPr lang="en-US" u="sng" dirty="0"/>
              <a:t> </a:t>
            </a:r>
          </a:p>
        </p:txBody>
      </p:sp>
      <p:sp>
        <p:nvSpPr>
          <p:cNvPr id="5" name="Content Placeholder 2">
            <a:extLst>
              <a:ext uri="{FF2B5EF4-FFF2-40B4-BE49-F238E27FC236}">
                <a16:creationId xmlns:a16="http://schemas.microsoft.com/office/drawing/2014/main" id="{EDCB3FFE-77A2-4B18-98CD-ADA5C7879C95}"/>
              </a:ext>
            </a:extLst>
          </p:cNvPr>
          <p:cNvSpPr>
            <a:spLocks noGrp="1"/>
          </p:cNvSpPr>
          <p:nvPr>
            <p:ph idx="1"/>
          </p:nvPr>
        </p:nvSpPr>
        <p:spPr>
          <a:xfrm>
            <a:off x="107576" y="656351"/>
            <a:ext cx="10394576" cy="5583084"/>
          </a:xfrm>
        </p:spPr>
        <p:txBody>
          <a:bodyPr>
            <a:noAutofit/>
          </a:bodyPr>
          <a:lstStyle/>
          <a:p>
            <a:pPr marL="914400" lvl="2" indent="0">
              <a:buNone/>
            </a:pPr>
            <a:endParaRPr lang="en-US" sz="2000" dirty="0"/>
          </a:p>
          <a:p>
            <a:pPr lvl="0" algn="just"/>
            <a:r>
              <a:rPr lang="fr-FR" sz="1400" dirty="0" err="1"/>
              <a:t>Morocco</a:t>
            </a:r>
            <a:r>
              <a:rPr lang="fr-FR" sz="1400" dirty="0"/>
              <a:t> (2021). </a:t>
            </a:r>
            <a:r>
              <a:rPr lang="fr-FR" sz="1400" dirty="0" err="1"/>
              <a:t>Updated</a:t>
            </a:r>
            <a:r>
              <a:rPr lang="fr-FR" sz="1400" dirty="0"/>
              <a:t> </a:t>
            </a:r>
            <a:r>
              <a:rPr lang="fr-FR" sz="1400" dirty="0" err="1"/>
              <a:t>Nationally</a:t>
            </a:r>
            <a:r>
              <a:rPr lang="fr-FR" sz="1400" dirty="0"/>
              <a:t> </a:t>
            </a:r>
            <a:r>
              <a:rPr lang="fr-FR" sz="1400" dirty="0" err="1"/>
              <a:t>Determined</a:t>
            </a:r>
            <a:r>
              <a:rPr lang="fr-FR" sz="1400" dirty="0"/>
              <a:t> Contribution </a:t>
            </a:r>
            <a:r>
              <a:rPr lang="fr-FR" sz="1400" dirty="0" err="1"/>
              <a:t>under</a:t>
            </a:r>
            <a:r>
              <a:rPr lang="fr-FR" sz="1400" dirty="0"/>
              <a:t> the UNFCCC – </a:t>
            </a:r>
            <a:r>
              <a:rPr lang="fr-FR" sz="1400" dirty="0" err="1"/>
              <a:t>Morocco</a:t>
            </a:r>
            <a:r>
              <a:rPr lang="fr-FR" sz="1400" dirty="0"/>
              <a:t>. URL: </a:t>
            </a:r>
            <a:r>
              <a:rPr lang="fr-FR" sz="1400" u="sng" dirty="0">
                <a:hlinkClick r:id="rId2"/>
              </a:rPr>
              <a:t>https://www4.unfccc.int/sites/ndcstaging/PublishedDocuments/Morocco%20First/Moroccan%20updated%20NDC%202021%20_Fr.pdf</a:t>
            </a:r>
            <a:r>
              <a:rPr lang="fr-FR" sz="1400" u="sng" dirty="0"/>
              <a:t>.</a:t>
            </a:r>
            <a:endParaRPr lang="fr-FR" sz="1400" dirty="0"/>
          </a:p>
          <a:p>
            <a:pPr lvl="0" algn="just"/>
            <a:r>
              <a:rPr lang="fr-FR" sz="1400" dirty="0"/>
              <a:t>RCREEE (2019). </a:t>
            </a:r>
            <a:r>
              <a:rPr lang="fr-FR" sz="1400" dirty="0" err="1"/>
              <a:t>Morocco</a:t>
            </a:r>
            <a:r>
              <a:rPr lang="fr-FR" sz="1400" dirty="0"/>
              <a:t> </a:t>
            </a:r>
            <a:r>
              <a:rPr lang="fr-FR" sz="1400" dirty="0" err="1"/>
              <a:t>Renewable</a:t>
            </a:r>
            <a:r>
              <a:rPr lang="fr-FR" sz="1400" dirty="0"/>
              <a:t> </a:t>
            </a:r>
            <a:r>
              <a:rPr lang="fr-FR" sz="1400" dirty="0" err="1"/>
              <a:t>Energy</a:t>
            </a:r>
            <a:r>
              <a:rPr lang="fr-FR" sz="1400" dirty="0"/>
              <a:t> Profile. URL: </a:t>
            </a:r>
            <a:r>
              <a:rPr lang="fr-FR" sz="1400" u="sng" dirty="0">
                <a:hlinkClick r:id="rId3"/>
              </a:rPr>
              <a:t>http://www.rcreee.org/content/morocco</a:t>
            </a:r>
            <a:endParaRPr lang="fr-FR" sz="1400" dirty="0"/>
          </a:p>
          <a:p>
            <a:pPr lvl="0" algn="just"/>
            <a:r>
              <a:rPr lang="fr-FR" sz="1400" dirty="0"/>
              <a:t>Todd Moss, 2020, INFOGRAPHIC: WHAT IS SUB-SAHARAN AFRICA’S CONTRIBUTION TO GLOBAL CO2 EMISSIONS? </a:t>
            </a:r>
            <a:r>
              <a:rPr lang="fr-FR" sz="1400" dirty="0" err="1"/>
              <a:t>Energyforgrowth</a:t>
            </a:r>
            <a:r>
              <a:rPr lang="fr-FR" sz="1400" dirty="0"/>
              <a:t> hub.</a:t>
            </a:r>
          </a:p>
          <a:p>
            <a:pPr lvl="0" algn="just"/>
            <a:r>
              <a:rPr lang="fr-FR" sz="1400" dirty="0"/>
              <a:t>UNDP, 2006,  </a:t>
            </a:r>
            <a:r>
              <a:rPr lang="fr-FR" sz="1400" dirty="0" err="1"/>
              <a:t>Fighting</a:t>
            </a:r>
            <a:r>
              <a:rPr lang="fr-FR" sz="1400" dirty="0"/>
              <a:t> </a:t>
            </a:r>
            <a:r>
              <a:rPr lang="fr-FR" sz="1400" dirty="0" err="1"/>
              <a:t>Climate</a:t>
            </a:r>
            <a:r>
              <a:rPr lang="fr-FR" sz="1400" dirty="0"/>
              <a:t> Change: </a:t>
            </a:r>
            <a:r>
              <a:rPr lang="fr-FR" sz="1400" dirty="0" err="1"/>
              <a:t>Human</a:t>
            </a:r>
            <a:r>
              <a:rPr lang="fr-FR" sz="1400" dirty="0"/>
              <a:t> </a:t>
            </a:r>
            <a:r>
              <a:rPr lang="fr-FR" sz="1400" dirty="0" err="1"/>
              <a:t>Solidarity</a:t>
            </a:r>
            <a:r>
              <a:rPr lang="fr-FR" sz="1400" dirty="0"/>
              <a:t> in a </a:t>
            </a:r>
            <a:r>
              <a:rPr lang="fr-FR" sz="1400" dirty="0" err="1"/>
              <a:t>divided</a:t>
            </a:r>
            <a:r>
              <a:rPr lang="fr-FR" sz="1400" dirty="0"/>
              <a:t> World, </a:t>
            </a:r>
            <a:r>
              <a:rPr lang="fr-FR" sz="1400" dirty="0" err="1"/>
              <a:t>Human</a:t>
            </a:r>
            <a:r>
              <a:rPr lang="fr-FR" sz="1400" dirty="0"/>
              <a:t> </a:t>
            </a:r>
            <a:r>
              <a:rPr lang="fr-FR" sz="1400" dirty="0" err="1"/>
              <a:t>Development</a:t>
            </a:r>
            <a:r>
              <a:rPr lang="fr-FR" sz="1400" dirty="0"/>
              <a:t> Report 2007/2008. New York: United Nations </a:t>
            </a:r>
            <a:r>
              <a:rPr lang="fr-FR" sz="1400" dirty="0" err="1"/>
              <a:t>Development</a:t>
            </a:r>
            <a:r>
              <a:rPr lang="fr-FR" sz="1400" dirty="0"/>
              <a:t> Programme.</a:t>
            </a:r>
          </a:p>
          <a:p>
            <a:pPr lvl="0" algn="just"/>
            <a:r>
              <a:rPr lang="fr-FR" sz="1400" dirty="0" err="1"/>
              <a:t>University</a:t>
            </a:r>
            <a:r>
              <a:rPr lang="fr-FR" sz="1400" dirty="0"/>
              <a:t> of Notre Dame (2021). Notre Dame Global Adaptation Initiative. URL: </a:t>
            </a:r>
            <a:r>
              <a:rPr lang="fr-FR" sz="1400" u="sng" dirty="0"/>
              <a:t>https://gain.nd.edu/our-work/country-index/</a:t>
            </a:r>
            <a:endParaRPr lang="fr-FR" sz="1400" dirty="0"/>
          </a:p>
          <a:p>
            <a:pPr lvl="0" algn="just"/>
            <a:r>
              <a:rPr lang="fr-FR" sz="1400" dirty="0"/>
              <a:t>USAID (2016). </a:t>
            </a:r>
            <a:r>
              <a:rPr lang="fr-FR" sz="1400" dirty="0" err="1"/>
              <a:t>Climate</a:t>
            </a:r>
            <a:r>
              <a:rPr lang="fr-FR" sz="1400" dirty="0"/>
              <a:t> Change </a:t>
            </a:r>
            <a:r>
              <a:rPr lang="fr-FR" sz="1400" dirty="0" err="1"/>
              <a:t>Risk</a:t>
            </a:r>
            <a:r>
              <a:rPr lang="fr-FR" sz="1400" dirty="0"/>
              <a:t> Profile – </a:t>
            </a:r>
            <a:r>
              <a:rPr lang="fr-FR" sz="1400" dirty="0" err="1"/>
              <a:t>Morocco</a:t>
            </a:r>
            <a:r>
              <a:rPr lang="fr-FR" sz="1400" dirty="0"/>
              <a:t>. URL: </a:t>
            </a:r>
            <a:r>
              <a:rPr lang="fr-FR" sz="1400" u="sng" dirty="0">
                <a:hlinkClick r:id="rId4"/>
              </a:rPr>
              <a:t>https://www.climatelinks.org/sites/default/files/asset/document/2016_USAID_Climate%20Risk%20Profile%20-%20Morocco.pdf</a:t>
            </a:r>
            <a:r>
              <a:rPr lang="fr-FR" sz="1400" dirty="0"/>
              <a:t>.</a:t>
            </a:r>
          </a:p>
          <a:p>
            <a:pPr lvl="0" algn="just"/>
            <a:r>
              <a:rPr lang="fr-FR" sz="1400" dirty="0"/>
              <a:t>WB </a:t>
            </a:r>
            <a:r>
              <a:rPr lang="fr-FR" sz="1400" dirty="0" err="1"/>
              <a:t>Climate</a:t>
            </a:r>
            <a:r>
              <a:rPr lang="fr-FR" sz="1400" dirty="0"/>
              <a:t> Change </a:t>
            </a:r>
            <a:r>
              <a:rPr lang="fr-FR" sz="1400" dirty="0" err="1"/>
              <a:t>Knowledge</a:t>
            </a:r>
            <a:r>
              <a:rPr lang="fr-FR" sz="1400" dirty="0"/>
              <a:t> Portal (CCKP, 2021). </a:t>
            </a:r>
            <a:r>
              <a:rPr lang="fr-FR" sz="1400" dirty="0" err="1"/>
              <a:t>Morocco</a:t>
            </a:r>
            <a:r>
              <a:rPr lang="fr-FR" sz="1400" dirty="0"/>
              <a:t> URL: </a:t>
            </a:r>
            <a:r>
              <a:rPr lang="fr-FR" sz="1400" u="sng" dirty="0">
                <a:hlinkClick r:id="rId5"/>
              </a:rPr>
              <a:t>https://climateknowledgeportal.worldbank.org/country/</a:t>
            </a:r>
            <a:r>
              <a:rPr lang="fr-FR" sz="1400" dirty="0"/>
              <a:t> </a:t>
            </a:r>
            <a:r>
              <a:rPr lang="fr-FR" sz="1400" dirty="0" err="1"/>
              <a:t>morocco</a:t>
            </a:r>
            <a:r>
              <a:rPr lang="fr-FR" sz="1400" dirty="0"/>
              <a:t>/</a:t>
            </a:r>
            <a:r>
              <a:rPr lang="fr-FR" sz="1400" dirty="0" err="1"/>
              <a:t>climate</a:t>
            </a:r>
            <a:r>
              <a:rPr lang="fr-FR" sz="1400" dirty="0"/>
              <a:t>-data-</a:t>
            </a:r>
            <a:r>
              <a:rPr lang="fr-FR" sz="1400" dirty="0" err="1"/>
              <a:t>historical</a:t>
            </a:r>
            <a:r>
              <a:rPr lang="fr-FR" sz="1400" dirty="0"/>
              <a:t>.</a:t>
            </a:r>
          </a:p>
          <a:p>
            <a:pPr lvl="0" algn="just"/>
            <a:r>
              <a:rPr lang="fr-FR" sz="1400" dirty="0"/>
              <a:t>WHO (2018). Country </a:t>
            </a:r>
            <a:r>
              <a:rPr lang="fr-FR" sz="1400" dirty="0" err="1"/>
              <a:t>Cooperation</a:t>
            </a:r>
            <a:r>
              <a:rPr lang="fr-FR" sz="1400" dirty="0"/>
              <a:t> </a:t>
            </a:r>
            <a:r>
              <a:rPr lang="fr-FR" sz="1400" dirty="0" err="1"/>
              <a:t>Strategy</a:t>
            </a:r>
            <a:r>
              <a:rPr lang="fr-FR" sz="1400" dirty="0"/>
              <a:t>, at a </a:t>
            </a:r>
            <a:r>
              <a:rPr lang="fr-FR" sz="1400" dirty="0" err="1"/>
              <a:t>glance</a:t>
            </a:r>
            <a:r>
              <a:rPr lang="fr-FR" sz="1400" dirty="0"/>
              <a:t>. </a:t>
            </a:r>
            <a:r>
              <a:rPr lang="fr-FR" sz="1400" dirty="0" err="1"/>
              <a:t>Morocco</a:t>
            </a:r>
            <a:r>
              <a:rPr lang="fr-FR" sz="1400" dirty="0"/>
              <a:t>. URL: </a:t>
            </a:r>
            <a:r>
              <a:rPr lang="fr-FR" sz="1400" u="sng" dirty="0">
                <a:hlinkClick r:id="rId6"/>
              </a:rPr>
              <a:t>https://apps.who.int/iris/bitstream/handle/10665/136949/ccsbrief_mar_en.pdf?sequence=1</a:t>
            </a:r>
            <a:r>
              <a:rPr lang="fr-FR" sz="1400" dirty="0"/>
              <a:t>.</a:t>
            </a:r>
          </a:p>
          <a:p>
            <a:pPr lvl="0" algn="just"/>
            <a:r>
              <a:rPr lang="fr-FR" sz="1400" dirty="0"/>
              <a:t>World Bank Group (2020). </a:t>
            </a:r>
            <a:r>
              <a:rPr lang="fr-FR" sz="1400" dirty="0" err="1"/>
              <a:t>Morocco</a:t>
            </a:r>
            <a:r>
              <a:rPr lang="fr-FR" sz="1400" dirty="0"/>
              <a:t> – Green </a:t>
            </a:r>
            <a:r>
              <a:rPr lang="fr-FR" sz="1400" dirty="0" err="1"/>
              <a:t>Generation</a:t>
            </a:r>
            <a:r>
              <a:rPr lang="fr-FR" sz="1400" dirty="0"/>
              <a:t> Program-for-</a:t>
            </a:r>
            <a:r>
              <a:rPr lang="fr-FR" sz="1400" dirty="0" err="1"/>
              <a:t>Results</a:t>
            </a:r>
            <a:r>
              <a:rPr lang="fr-FR" sz="1400" dirty="0"/>
              <a:t> Project (English). URL: </a:t>
            </a:r>
            <a:r>
              <a:rPr lang="fr-FR" sz="1400" u="sng" dirty="0">
                <a:hlinkClick r:id="rId7"/>
              </a:rPr>
              <a:t>http://documents.worldbank.org/curated/en/245801608346893390/Morocco-Green-Generation-Program-for-Results-Project</a:t>
            </a:r>
            <a:endParaRPr lang="fr-FR" sz="1400" dirty="0"/>
          </a:p>
          <a:p>
            <a:pPr marL="0" indent="0">
              <a:buNone/>
            </a:pPr>
            <a:endParaRPr lang="en-US" sz="2400" dirty="0"/>
          </a:p>
        </p:txBody>
      </p:sp>
    </p:spTree>
    <p:extLst>
      <p:ext uri="{BB962C8B-B14F-4D97-AF65-F5344CB8AC3E}">
        <p14:creationId xmlns:p14="http://schemas.microsoft.com/office/powerpoint/2010/main" val="89704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C431-2788-4046-9749-BE2DDFCFC0EB}"/>
              </a:ext>
            </a:extLst>
          </p:cNvPr>
          <p:cNvSpPr>
            <a:spLocks noGrp="1"/>
          </p:cNvSpPr>
          <p:nvPr>
            <p:ph type="title"/>
          </p:nvPr>
        </p:nvSpPr>
        <p:spPr>
          <a:xfrm>
            <a:off x="381498" y="354105"/>
            <a:ext cx="8596668" cy="665316"/>
          </a:xfrm>
        </p:spPr>
        <p:txBody>
          <a:bodyPr>
            <a:normAutofit/>
          </a:bodyPr>
          <a:lstStyle/>
          <a:p>
            <a:r>
              <a:rPr lang="en-US" sz="3200" dirty="0"/>
              <a:t>Introduction </a:t>
            </a:r>
          </a:p>
        </p:txBody>
      </p:sp>
      <p:sp>
        <p:nvSpPr>
          <p:cNvPr id="5" name="Content Placeholder 2">
            <a:extLst>
              <a:ext uri="{FF2B5EF4-FFF2-40B4-BE49-F238E27FC236}">
                <a16:creationId xmlns:a16="http://schemas.microsoft.com/office/drawing/2014/main" id="{EDCB3FFE-77A2-4B18-98CD-ADA5C7879C95}"/>
              </a:ext>
            </a:extLst>
          </p:cNvPr>
          <p:cNvSpPr>
            <a:spLocks noGrp="1"/>
          </p:cNvSpPr>
          <p:nvPr>
            <p:ph idx="1"/>
          </p:nvPr>
        </p:nvSpPr>
        <p:spPr>
          <a:xfrm>
            <a:off x="0" y="1274916"/>
            <a:ext cx="11384678" cy="5583084"/>
          </a:xfrm>
        </p:spPr>
        <p:txBody>
          <a:bodyPr>
            <a:noAutofit/>
          </a:bodyPr>
          <a:lstStyle/>
          <a:p>
            <a:pPr lvl="1" algn="just">
              <a:lnSpc>
                <a:spcPct val="150000"/>
              </a:lnSpc>
            </a:pPr>
            <a:endParaRPr lang="fr-FR" dirty="0"/>
          </a:p>
          <a:p>
            <a:pPr lvl="1" algn="just">
              <a:lnSpc>
                <a:spcPct val="150000"/>
              </a:lnSpc>
            </a:pPr>
            <a:r>
              <a:rPr lang="fr-FR" dirty="0"/>
              <a:t>Le Maroc  contribue pour une faible proportion aux émissions mondiales de gaz à effet de serre. </a:t>
            </a:r>
          </a:p>
          <a:p>
            <a:pPr lvl="1" algn="just">
              <a:lnSpc>
                <a:spcPct val="150000"/>
              </a:lnSpc>
            </a:pPr>
            <a:r>
              <a:rPr lang="fr-FR" dirty="0"/>
              <a:t>Selon le Programme des Nations Unies pour l'environnement en 2021  le Maroc a émis </a:t>
            </a:r>
            <a:r>
              <a:rPr lang="fr-FR" b="1" dirty="0"/>
              <a:t>101,2 millions de tonnes</a:t>
            </a:r>
            <a:r>
              <a:rPr lang="fr-FR" dirty="0"/>
              <a:t> de GES en </a:t>
            </a:r>
            <a:r>
              <a:rPr lang="fr-FR" b="1" dirty="0"/>
              <a:t>2018</a:t>
            </a:r>
            <a:r>
              <a:rPr lang="fr-FR" dirty="0"/>
              <a:t>,  par contre </a:t>
            </a:r>
            <a:r>
              <a:rPr lang="fr-FR" b="1" dirty="0"/>
              <a:t>la chine  </a:t>
            </a:r>
            <a:r>
              <a:rPr lang="fr-FR" dirty="0"/>
              <a:t>a émis </a:t>
            </a:r>
            <a:r>
              <a:rPr lang="fr-FR" b="1" dirty="0"/>
              <a:t>13739.8 </a:t>
            </a:r>
            <a:r>
              <a:rPr lang="fr-FR" dirty="0"/>
              <a:t> </a:t>
            </a:r>
            <a:r>
              <a:rPr lang="fr-FR" b="1" dirty="0"/>
              <a:t>millions de tonnes </a:t>
            </a:r>
            <a:r>
              <a:rPr lang="fr-FR" dirty="0"/>
              <a:t>et </a:t>
            </a:r>
            <a:r>
              <a:rPr lang="fr-FR" b="1" dirty="0"/>
              <a:t>6297.6</a:t>
            </a:r>
            <a:r>
              <a:rPr lang="fr-FR" dirty="0"/>
              <a:t>  millions de tonnes au Etats Unis. À cet effet, le </a:t>
            </a:r>
            <a:r>
              <a:rPr lang="fr-FR" b="1" dirty="0"/>
              <a:t>Maroc</a:t>
            </a:r>
            <a:r>
              <a:rPr lang="fr-FR" dirty="0"/>
              <a:t> montre un bon exemple de paradoxe du changement climatique.</a:t>
            </a:r>
          </a:p>
          <a:p>
            <a:pPr lvl="2"/>
            <a:endParaRPr lang="en-US" sz="2000" dirty="0"/>
          </a:p>
          <a:p>
            <a:pPr marL="0" indent="0">
              <a:buNone/>
            </a:pPr>
            <a:endParaRPr lang="en-US" sz="2400" dirty="0"/>
          </a:p>
        </p:txBody>
      </p:sp>
    </p:spTree>
    <p:extLst>
      <p:ext uri="{BB962C8B-B14F-4D97-AF65-F5344CB8AC3E}">
        <p14:creationId xmlns:p14="http://schemas.microsoft.com/office/powerpoint/2010/main" val="634182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9A779-1D6E-47A5-AA11-3F3DDEF0D2DC}"/>
              </a:ext>
            </a:extLst>
          </p:cNvPr>
          <p:cNvSpPr txBox="1"/>
          <p:nvPr/>
        </p:nvSpPr>
        <p:spPr>
          <a:xfrm>
            <a:off x="6651940" y="1637886"/>
            <a:ext cx="3683604" cy="1200329"/>
          </a:xfrm>
          <a:prstGeom prst="rect">
            <a:avLst/>
          </a:prstGeom>
          <a:noFill/>
        </p:spPr>
        <p:txBody>
          <a:bodyPr wrap="square" rtlCol="0" anchor="ctr">
            <a:spAutoFit/>
          </a:bodyPr>
          <a:lstStyle/>
          <a:p>
            <a:pPr algn="just" defTabSz="914400"/>
            <a:r>
              <a:rPr lang="fr-MA" sz="3600" dirty="0">
                <a:solidFill>
                  <a:schemeClr val="accent3">
                    <a:lumMod val="75000"/>
                  </a:schemeClr>
                </a:solidFill>
                <a:latin typeface="Bell MT" panose="02020503060305020303" pitchFamily="18" charset="0"/>
              </a:rPr>
              <a:t>Merci pour votre aimable attention </a:t>
            </a:r>
            <a:endParaRPr lang="fr-FR" sz="3600" dirty="0">
              <a:solidFill>
                <a:schemeClr val="accent3">
                  <a:lumMod val="75000"/>
                </a:schemeClr>
              </a:solidFill>
              <a:latin typeface="Bell MT" panose="02020503060305020303" pitchFamily="18" charset="0"/>
            </a:endParaRPr>
          </a:p>
        </p:txBody>
      </p:sp>
      <p:sp>
        <p:nvSpPr>
          <p:cNvPr id="4" name="직사각형 3">
            <a:extLst>
              <a:ext uri="{FF2B5EF4-FFF2-40B4-BE49-F238E27FC236}">
                <a16:creationId xmlns:a16="http://schemas.microsoft.com/office/drawing/2014/main" id="{67C01C09-2169-44EC-B1A3-142A5A2D5263}"/>
              </a:ext>
            </a:extLst>
          </p:cNvPr>
          <p:cNvSpPr/>
          <p:nvPr/>
        </p:nvSpPr>
        <p:spPr>
          <a:xfrm>
            <a:off x="237461" y="212652"/>
            <a:ext cx="11717079" cy="6432698"/>
          </a:xfrm>
          <a:prstGeom prst="rect">
            <a:avLst/>
          </a:prstGeom>
          <a:noFill/>
          <a:ln w="38100">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Tree>
    <p:extLst>
      <p:ext uri="{BB962C8B-B14F-4D97-AF65-F5344CB8AC3E}">
        <p14:creationId xmlns:p14="http://schemas.microsoft.com/office/powerpoint/2010/main" val="125976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58" y="206188"/>
            <a:ext cx="8596668" cy="936812"/>
          </a:xfrm>
        </p:spPr>
        <p:txBody>
          <a:bodyPr>
            <a:noAutofit/>
          </a:bodyPr>
          <a:lstStyle/>
          <a:p>
            <a:r>
              <a:rPr lang="fr-FR" sz="2800" b="1" dirty="0"/>
              <a:t>Figure 1 : Température moyenne en°C au Maroc entre 1901 et 2021</a:t>
            </a:r>
            <a:br>
              <a:rPr lang="fr-FR" sz="2800" dirty="0"/>
            </a:br>
            <a:endParaRPr lang="fr-FR" sz="28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6482" y="1627095"/>
            <a:ext cx="9224684" cy="398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4585" y="5449652"/>
            <a:ext cx="3398687" cy="646331"/>
          </a:xfrm>
          <a:prstGeom prst="rect">
            <a:avLst/>
          </a:prstGeom>
        </p:spPr>
        <p:txBody>
          <a:bodyPr wrap="none">
            <a:spAutoFit/>
          </a:bodyPr>
          <a:lstStyle/>
          <a:p>
            <a:endParaRPr lang="fr-FR" dirty="0"/>
          </a:p>
          <a:p>
            <a:r>
              <a:rPr lang="fr-FR" dirty="0"/>
              <a:t>Source: réalisé par les auteurs </a:t>
            </a:r>
          </a:p>
        </p:txBody>
      </p:sp>
    </p:spTree>
    <p:extLst>
      <p:ext uri="{BB962C8B-B14F-4D97-AF65-F5344CB8AC3E}">
        <p14:creationId xmlns:p14="http://schemas.microsoft.com/office/powerpoint/2010/main" val="25203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687" y="219636"/>
            <a:ext cx="8587689" cy="1004046"/>
          </a:xfrm>
        </p:spPr>
        <p:txBody>
          <a:bodyPr>
            <a:noAutofit/>
          </a:bodyPr>
          <a:lstStyle/>
          <a:p>
            <a:r>
              <a:rPr lang="fr-FR" sz="2800" b="1" dirty="0"/>
              <a:t>Figure 2 : Précipitation moyenne en mm au Maroc entre 1901 et 2021</a:t>
            </a:r>
            <a:br>
              <a:rPr lang="fr-FR" sz="2800" dirty="0"/>
            </a:br>
            <a:endParaRPr lang="fr-FR" sz="28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459" y="1398494"/>
            <a:ext cx="8834718" cy="392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887506" y="5553635"/>
            <a:ext cx="8592670" cy="369332"/>
          </a:xfrm>
          <a:prstGeom prst="rect">
            <a:avLst/>
          </a:prstGeom>
          <a:noFill/>
        </p:spPr>
        <p:txBody>
          <a:bodyPr wrap="square" rtlCol="0">
            <a:spAutoFit/>
          </a:bodyPr>
          <a:lstStyle/>
          <a:p>
            <a:r>
              <a:rPr lang="fr-FR" dirty="0"/>
              <a:t>Source: réalisé par les auteurs </a:t>
            </a:r>
          </a:p>
        </p:txBody>
      </p:sp>
    </p:spTree>
    <p:extLst>
      <p:ext uri="{BB962C8B-B14F-4D97-AF65-F5344CB8AC3E}">
        <p14:creationId xmlns:p14="http://schemas.microsoft.com/office/powerpoint/2010/main" val="103575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indent="0">
              <a:buNone/>
            </a:pPr>
            <a:endParaRPr lang="en-US" sz="2400" dirty="0">
              <a:solidFill>
                <a:schemeClr val="accent1">
                  <a:lumMod val="50000"/>
                </a:schemeClr>
              </a:solidFill>
            </a:endParaRPr>
          </a:p>
          <a:p>
            <a:pPr marL="0" indent="0">
              <a:buNone/>
            </a:pPr>
            <a:endParaRPr lang="en-US" sz="2400" dirty="0">
              <a:solidFill>
                <a:schemeClr val="accent1">
                  <a:lumMod val="50000"/>
                </a:schemeClr>
              </a:solidFill>
            </a:endParaRPr>
          </a:p>
          <a:p>
            <a:pPr marL="0" indent="0" algn="ctr">
              <a:buNone/>
            </a:pPr>
            <a:endParaRPr lang="en-US" sz="2400" dirty="0">
              <a:solidFill>
                <a:schemeClr val="accent1">
                  <a:lumMod val="50000"/>
                </a:schemeClr>
              </a:solidFill>
            </a:endParaRPr>
          </a:p>
          <a:p>
            <a:pPr marL="0" indent="0" algn="ctr">
              <a:buNone/>
            </a:pPr>
            <a:r>
              <a:rPr lang="en-US" sz="28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  Causes de changement </a:t>
            </a:r>
            <a:r>
              <a:rPr lang="en-US" sz="2800" b="1" cap="all" dirty="0" err="1">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climatique</a:t>
            </a:r>
            <a:endParaRPr lang="en-US" sz="28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700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Autofit/>
          </a:bodyPr>
          <a:lstStyle/>
          <a:p>
            <a:pPr marL="514350" indent="-514350">
              <a:buFont typeface="+mj-lt"/>
              <a:buAutoNum type="arabicPeriod"/>
            </a:pPr>
            <a:r>
              <a:rPr lang="en-US" sz="2800" dirty="0">
                <a:solidFill>
                  <a:schemeClr val="accent1">
                    <a:lumMod val="50000"/>
                  </a:schemeClr>
                </a:solidFill>
              </a:rPr>
              <a:t>Causes </a:t>
            </a:r>
            <a:r>
              <a:rPr lang="fr-FR" sz="2800" dirty="0">
                <a:solidFill>
                  <a:schemeClr val="accent1">
                    <a:lumMod val="50000"/>
                  </a:schemeClr>
                </a:solidFill>
              </a:rPr>
              <a:t>naturelles</a:t>
            </a:r>
            <a:r>
              <a:rPr lang="en-US" sz="2800" dirty="0">
                <a:solidFill>
                  <a:schemeClr val="accent1">
                    <a:lumMod val="50000"/>
                  </a:schemeClr>
                </a:solidFill>
              </a:rPr>
              <a:t> </a:t>
            </a:r>
            <a:br>
              <a:rPr lang="en-US" sz="2800" dirty="0">
                <a:solidFill>
                  <a:schemeClr val="accent1">
                    <a:lumMod val="50000"/>
                  </a:schemeClr>
                </a:solidFill>
              </a:rPr>
            </a:br>
            <a:endParaRPr lang="en-US" sz="2800"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indent="0">
              <a:buNone/>
            </a:pPr>
            <a:endParaRPr lang="en-US" sz="2400" dirty="0">
              <a:solidFill>
                <a:schemeClr val="accent1">
                  <a:lumMod val="50000"/>
                </a:schemeClr>
              </a:solidFill>
            </a:endParaRPr>
          </a:p>
          <a:p>
            <a:pPr lvl="0">
              <a:lnSpc>
                <a:spcPct val="150000"/>
              </a:lnSpc>
            </a:pPr>
            <a:r>
              <a:rPr lang="fr-FR" dirty="0"/>
              <a:t>En raison du mouvement précis de la terre, il fait parfois chaud et froid.</a:t>
            </a:r>
            <a:endParaRPr lang="fr-FR" sz="1600" dirty="0"/>
          </a:p>
          <a:p>
            <a:pPr lvl="0">
              <a:lnSpc>
                <a:spcPct val="150000"/>
              </a:lnSpc>
            </a:pPr>
            <a:r>
              <a:rPr lang="fr-FR" dirty="0"/>
              <a:t>Les changements des courants d'eau régionaux dans les océans affectent également le climat mondial. </a:t>
            </a:r>
            <a:endParaRPr lang="fr-FR" sz="1600" dirty="0"/>
          </a:p>
          <a:p>
            <a:pPr lvl="2">
              <a:lnSpc>
                <a:spcPct val="150000"/>
              </a:lnSpc>
            </a:pPr>
            <a:r>
              <a:rPr lang="en-US" sz="2400" dirty="0">
                <a:solidFill>
                  <a:schemeClr val="tx1"/>
                </a:solidFill>
              </a:rPr>
              <a:t> </a:t>
            </a:r>
            <a:r>
              <a:rPr lang="fr-FR" sz="1600" dirty="0">
                <a:solidFill>
                  <a:srgbClr val="052C34"/>
                </a:solidFill>
              </a:rPr>
              <a:t>Les événements El-Nino et La-Nina qui se produisent lors de la transformation de l'atmosphère et de l'océan, provoquent un réchauffement-refroidissement des eaux de surface.</a:t>
            </a:r>
            <a:endParaRPr lang="en-US" sz="2400" dirty="0"/>
          </a:p>
        </p:txBody>
      </p:sp>
    </p:spTree>
    <p:extLst>
      <p:ext uri="{BB962C8B-B14F-4D97-AF65-F5344CB8AC3E}">
        <p14:creationId xmlns:p14="http://schemas.microsoft.com/office/powerpoint/2010/main" val="17767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Autofit/>
          </a:bodyPr>
          <a:lstStyle/>
          <a:p>
            <a:r>
              <a:rPr lang="en-US" sz="2800" dirty="0">
                <a:solidFill>
                  <a:schemeClr val="accent1">
                    <a:lumMod val="50000"/>
                  </a:schemeClr>
                </a:solidFill>
              </a:rPr>
              <a:t>2.</a:t>
            </a:r>
            <a:r>
              <a:rPr lang="en-US" sz="2400" dirty="0">
                <a:solidFill>
                  <a:schemeClr val="accent1">
                    <a:lumMod val="50000"/>
                  </a:schemeClr>
                </a:solidFill>
              </a:rPr>
              <a:t>  </a:t>
            </a:r>
            <a:r>
              <a:rPr lang="en-US" sz="2800" dirty="0">
                <a:solidFill>
                  <a:schemeClr val="accent1">
                    <a:lumMod val="50000"/>
                  </a:schemeClr>
                </a:solidFill>
              </a:rPr>
              <a:t>Causes </a:t>
            </a:r>
            <a:r>
              <a:rPr lang="fr-MA" sz="2800" dirty="0">
                <a:solidFill>
                  <a:schemeClr val="accent1">
                    <a:lumMod val="50000"/>
                  </a:schemeClr>
                </a:solidFill>
              </a:rPr>
              <a:t>anthropiques</a:t>
            </a:r>
            <a:r>
              <a:rPr lang="en-US" sz="2800" dirty="0">
                <a:solidFill>
                  <a:schemeClr val="accent1">
                    <a:lumMod val="50000"/>
                  </a:schemeClr>
                </a:solidFill>
              </a:rPr>
              <a:t> </a:t>
            </a:r>
            <a:br>
              <a:rPr lang="en-US" sz="2800" dirty="0">
                <a:solidFill>
                  <a:schemeClr val="accent1">
                    <a:lumMod val="50000"/>
                  </a:schemeClr>
                </a:solidFill>
              </a:rPr>
            </a:br>
            <a:endParaRPr lang="en-US" sz="2800"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408393" y="1503626"/>
            <a:ext cx="10992152" cy="4862944"/>
          </a:xfrm>
        </p:spPr>
        <p:txBody>
          <a:bodyPr>
            <a:noAutofit/>
          </a:bodyPr>
          <a:lstStyle/>
          <a:p>
            <a:pPr lvl="0">
              <a:lnSpc>
                <a:spcPct val="150000"/>
              </a:lnSpc>
            </a:pPr>
            <a:r>
              <a:rPr lang="fr-MA" dirty="0"/>
              <a:t>L'augmentation des émissions de dioxyde de carbone due à l'utilisation de combustibles fossiles accélère le réchauffement climatique.</a:t>
            </a:r>
            <a:endParaRPr lang="fr-FR" dirty="0"/>
          </a:p>
          <a:p>
            <a:pPr lvl="0">
              <a:lnSpc>
                <a:spcPct val="150000"/>
              </a:lnSpc>
            </a:pPr>
            <a:r>
              <a:rPr lang="fr-MA" dirty="0"/>
              <a:t>Les activités humaines entraînent une accumulation accrue de gaz à effet de serre dans l'atmosphère, entraînant le réchauffement climatique.</a:t>
            </a:r>
            <a:endParaRPr lang="fr-FR" sz="1600" dirty="0"/>
          </a:p>
          <a:p>
            <a:pPr lvl="2">
              <a:lnSpc>
                <a:spcPct val="150000"/>
              </a:lnSpc>
            </a:pPr>
            <a:r>
              <a:rPr lang="en-US" sz="2400" dirty="0">
                <a:solidFill>
                  <a:schemeClr val="tx1"/>
                </a:solidFill>
              </a:rPr>
              <a:t> </a:t>
            </a:r>
            <a:r>
              <a:rPr lang="fr-MA" sz="1600" dirty="0"/>
              <a:t>Le besoin d'augmenter la production en raison de l'</a:t>
            </a:r>
            <a:r>
              <a:rPr lang="fr-MA" sz="1600" b="1" dirty="0"/>
              <a:t>urbanisation</a:t>
            </a:r>
            <a:r>
              <a:rPr lang="fr-MA" sz="1600" dirty="0"/>
              <a:t> et de la </a:t>
            </a:r>
            <a:r>
              <a:rPr lang="fr-MA" sz="1600" b="1" dirty="0"/>
              <a:t>croissance démographique</a:t>
            </a:r>
            <a:r>
              <a:rPr lang="fr-MA" sz="1600" dirty="0"/>
              <a:t> rapide résultant de la </a:t>
            </a:r>
            <a:r>
              <a:rPr lang="fr-MA" sz="1600" b="1" dirty="0"/>
              <a:t>migration de la population</a:t>
            </a:r>
            <a:r>
              <a:rPr lang="fr-MA" sz="1600" dirty="0"/>
              <a:t> des zones rurales vers les villes augmente la </a:t>
            </a:r>
            <a:r>
              <a:rPr lang="fr-MA" sz="1600" b="1" dirty="0"/>
              <a:t>quantité de gaz à effet de serre</a:t>
            </a:r>
            <a:r>
              <a:rPr lang="fr-MA" sz="1600" dirty="0"/>
              <a:t> émise par ces régions industrialisées et urbanisées.</a:t>
            </a:r>
            <a:endParaRPr lang="en-US" sz="2400" dirty="0"/>
          </a:p>
          <a:p>
            <a:pPr>
              <a:lnSpc>
                <a:spcPct val="150000"/>
              </a:lnSpc>
            </a:pPr>
            <a:r>
              <a:rPr lang="fr-MA" dirty="0"/>
              <a:t>La destruction rapide des forêts, qui sont d'importants puits de CO2, un gaz qui accélère l'effet de serre, provoque une augmentation du réchauffement climatique.</a:t>
            </a:r>
            <a:endParaRPr lang="fr-FR" dirty="0"/>
          </a:p>
          <a:p>
            <a:pPr>
              <a:lnSpc>
                <a:spcPct val="150000"/>
              </a:lnSpc>
            </a:pPr>
            <a:endParaRPr lang="en-US" dirty="0"/>
          </a:p>
          <a:p>
            <a:pPr marL="914400" lvl="2" indent="0">
              <a:buNone/>
            </a:pPr>
            <a:endParaRPr lang="fr-MA" sz="1600" dirty="0"/>
          </a:p>
        </p:txBody>
      </p:sp>
    </p:spTree>
    <p:extLst>
      <p:ext uri="{BB962C8B-B14F-4D97-AF65-F5344CB8AC3E}">
        <p14:creationId xmlns:p14="http://schemas.microsoft.com/office/powerpoint/2010/main" val="336307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indent="0">
              <a:buNone/>
            </a:pPr>
            <a:endParaRPr lang="en-US" sz="2400" dirty="0">
              <a:solidFill>
                <a:schemeClr val="accent1">
                  <a:lumMod val="50000"/>
                </a:schemeClr>
              </a:solidFill>
            </a:endParaRPr>
          </a:p>
          <a:p>
            <a:pPr marL="0" indent="0">
              <a:buNone/>
            </a:pPr>
            <a:endParaRPr lang="en-US" sz="2400" dirty="0">
              <a:solidFill>
                <a:schemeClr val="accent1">
                  <a:lumMod val="50000"/>
                </a:schemeClr>
              </a:solidFill>
            </a:endParaRPr>
          </a:p>
          <a:p>
            <a:pPr marL="0" indent="0">
              <a:buNone/>
            </a:pPr>
            <a:endParaRPr lang="en-US" sz="2400" dirty="0">
              <a:solidFill>
                <a:schemeClr val="accent1">
                  <a:lumMod val="50000"/>
                </a:schemeClr>
              </a:solidFill>
            </a:endParaRPr>
          </a:p>
          <a:p>
            <a:pPr marL="0" indent="0" algn="ctr">
              <a:buNone/>
            </a:pPr>
            <a:r>
              <a:rPr lang="en-US" sz="2800" b="1" cap="all" dirty="0" err="1">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Etat</a:t>
            </a:r>
            <a:r>
              <a:rPr lang="en-US" sz="28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 des </a:t>
            </a:r>
            <a:r>
              <a:rPr lang="en-US" sz="2800" b="1" cap="all" dirty="0" err="1">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Lieux</a:t>
            </a:r>
            <a:r>
              <a:rPr lang="en-US" sz="28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 </a:t>
            </a:r>
          </a:p>
        </p:txBody>
      </p:sp>
    </p:spTree>
    <p:extLst>
      <p:ext uri="{BB962C8B-B14F-4D97-AF65-F5344CB8AC3E}">
        <p14:creationId xmlns:p14="http://schemas.microsoft.com/office/powerpoint/2010/main" val="18700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ontents Slide Master">
  <a:themeElements>
    <a:clrScheme name="ALLPPT-628">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1104</TotalTime>
  <Words>2540</Words>
  <Application>Microsoft Office PowerPoint</Application>
  <PresentationFormat>Widescreen</PresentationFormat>
  <Paragraphs>252</Paragraphs>
  <Slides>30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Bell MT</vt:lpstr>
      <vt:lpstr>Calibri</vt:lpstr>
      <vt:lpstr>Times</vt:lpstr>
      <vt:lpstr>Times New Roman</vt:lpstr>
      <vt:lpstr>Trebuchet MS</vt:lpstr>
      <vt:lpstr>Wingdings 3</vt:lpstr>
      <vt:lpstr>Facet</vt:lpstr>
      <vt:lpstr>Contents Slide Master</vt:lpstr>
      <vt:lpstr>Changement climatique : causes, conséquences et impacts sur les secteurs clés au Maroc.</vt:lpstr>
      <vt:lpstr>PowerPoint Presentation</vt:lpstr>
      <vt:lpstr>Introduction </vt:lpstr>
      <vt:lpstr>Figure 1 : Température moyenne en°C au Maroc entre 1901 et 2021 </vt:lpstr>
      <vt:lpstr>Figure 2 : Précipitation moyenne en mm au Maroc entre 1901 et 2021 </vt:lpstr>
      <vt:lpstr>PowerPoint Presentation</vt:lpstr>
      <vt:lpstr>Causes naturelles  </vt:lpstr>
      <vt:lpstr>2.  Causes anthropiques  </vt:lpstr>
      <vt:lpstr>PowerPoint Presentation</vt:lpstr>
      <vt:lpstr>Agriculture</vt:lpstr>
      <vt:lpstr>Les ressources en eau</vt:lpstr>
      <vt:lpstr>Energie </vt:lpstr>
      <vt:lpstr>Santé</vt:lpstr>
      <vt:lpstr>Pêche </vt:lpstr>
      <vt:lpstr>Forestier  </vt:lpstr>
      <vt:lpstr>PowerPoint Presentation</vt:lpstr>
      <vt:lpstr>Agriculture</vt:lpstr>
      <vt:lpstr>Agriculture</vt:lpstr>
      <vt:lpstr>Ressources en Eau </vt:lpstr>
      <vt:lpstr>Ressources en Eau </vt:lpstr>
      <vt:lpstr>Énergie </vt:lpstr>
      <vt:lpstr>Santé</vt:lpstr>
      <vt:lpstr>Pêche</vt:lpstr>
      <vt:lpstr>Pêche</vt:lpstr>
      <vt:lpstr>Forestier</vt:lpstr>
      <vt:lpstr>Forestier</vt:lpstr>
      <vt:lpstr> Conclusions  </vt:lpstr>
      <vt:lpstr>Références bibliographiques </vt:lpstr>
      <vt:lpstr>Références bibliographiques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99</cp:revision>
  <dcterms:created xsi:type="dcterms:W3CDTF">2020-02-19T16:22:48Z</dcterms:created>
  <dcterms:modified xsi:type="dcterms:W3CDTF">2023-04-30T23:49:12Z</dcterms:modified>
</cp:coreProperties>
</file>