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8" r:id="rId4"/>
    <p:sldId id="275" r:id="rId5"/>
    <p:sldId id="277" r:id="rId6"/>
    <p:sldId id="278" r:id="rId7"/>
    <p:sldId id="279" r:id="rId8"/>
    <p:sldId id="273" r:id="rId9"/>
    <p:sldId id="280" r:id="rId10"/>
    <p:sldId id="274" r:id="rId11"/>
    <p:sldId id="28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91" autoAdjust="0"/>
  </p:normalViewPr>
  <p:slideViewPr>
    <p:cSldViewPr snapToGrid="0">
      <p:cViewPr varScale="1">
        <p:scale>
          <a:sx n="82" d="100"/>
          <a:sy n="82" d="100"/>
        </p:scale>
        <p:origin x="643" y="6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DFA5CB-825D-4FA1-8DBB-BDBC7BC6FDCE}"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72147C7B-AFF8-4832-A29B-A54081C0D9FC}">
      <dgm:prSet/>
      <dgm:spPr/>
      <dgm:t>
        <a:bodyPr/>
        <a:lstStyle/>
        <a:p>
          <a:r>
            <a:rPr lang="en-US"/>
            <a:t>The NGO sector in Ghana has supported community development in its many years of existence.</a:t>
          </a:r>
        </a:p>
      </dgm:t>
    </dgm:pt>
    <dgm:pt modelId="{16895850-C810-469F-B525-CCFFDADF1D19}" type="parTrans" cxnId="{D4F541D7-A9F1-433C-B161-37EFB27C3125}">
      <dgm:prSet/>
      <dgm:spPr/>
      <dgm:t>
        <a:bodyPr/>
        <a:lstStyle/>
        <a:p>
          <a:endParaRPr lang="en-US"/>
        </a:p>
      </dgm:t>
    </dgm:pt>
    <dgm:pt modelId="{DEDC998A-CBFD-4DCB-9643-62DD50875311}" type="sibTrans" cxnId="{D4F541D7-A9F1-433C-B161-37EFB27C3125}">
      <dgm:prSet/>
      <dgm:spPr/>
      <dgm:t>
        <a:bodyPr/>
        <a:lstStyle/>
        <a:p>
          <a:endParaRPr lang="en-US"/>
        </a:p>
      </dgm:t>
    </dgm:pt>
    <dgm:pt modelId="{4ECA105B-B662-4F71-8CEA-AA951448E896}">
      <dgm:prSet/>
      <dgm:spPr/>
      <dgm:t>
        <a:bodyPr/>
        <a:lstStyle/>
        <a:p>
          <a:r>
            <a:rPr lang="en-US"/>
            <a:t>Unfortunately, most NGOs in Ghana have become unsustainable.</a:t>
          </a:r>
        </a:p>
      </dgm:t>
    </dgm:pt>
    <dgm:pt modelId="{952B9058-A1A1-4715-86C1-492C336A1F23}" type="parTrans" cxnId="{2AE1A711-0303-4EC1-B3DF-BED6C467D687}">
      <dgm:prSet/>
      <dgm:spPr/>
      <dgm:t>
        <a:bodyPr/>
        <a:lstStyle/>
        <a:p>
          <a:endParaRPr lang="en-US"/>
        </a:p>
      </dgm:t>
    </dgm:pt>
    <dgm:pt modelId="{1871E359-65D0-4A39-A54B-15285BE31A51}" type="sibTrans" cxnId="{2AE1A711-0303-4EC1-B3DF-BED6C467D687}">
      <dgm:prSet/>
      <dgm:spPr/>
      <dgm:t>
        <a:bodyPr/>
        <a:lstStyle/>
        <a:p>
          <a:endParaRPr lang="en-US"/>
        </a:p>
      </dgm:t>
    </dgm:pt>
    <dgm:pt modelId="{DD4044A2-8A87-4529-9DEB-E94001E45E03}">
      <dgm:prSet/>
      <dgm:spPr/>
      <dgm:t>
        <a:bodyPr/>
        <a:lstStyle/>
        <a:p>
          <a:r>
            <a:rPr lang="en-US"/>
            <a:t>The purpose of this qualitative study is to explore the factors that make NGOs unsustainable and to conclude if adopting specific operating models will enhance the sustainability of NGOs in Ghana.</a:t>
          </a:r>
        </a:p>
      </dgm:t>
    </dgm:pt>
    <dgm:pt modelId="{59797C9E-155A-462A-9DF1-E4FBBA850C41}" type="parTrans" cxnId="{FC071163-5B24-4E59-ADE3-1E9CB6E60ACC}">
      <dgm:prSet/>
      <dgm:spPr/>
      <dgm:t>
        <a:bodyPr/>
        <a:lstStyle/>
        <a:p>
          <a:endParaRPr lang="en-US"/>
        </a:p>
      </dgm:t>
    </dgm:pt>
    <dgm:pt modelId="{58B59A70-300C-4401-B9FE-CE974965B1B2}" type="sibTrans" cxnId="{FC071163-5B24-4E59-ADE3-1E9CB6E60ACC}">
      <dgm:prSet/>
      <dgm:spPr/>
      <dgm:t>
        <a:bodyPr/>
        <a:lstStyle/>
        <a:p>
          <a:endParaRPr lang="en-US"/>
        </a:p>
      </dgm:t>
    </dgm:pt>
    <dgm:pt modelId="{C642E425-4872-40AB-9F1A-7C70300A4F20}" type="pres">
      <dgm:prSet presAssocID="{F1DFA5CB-825D-4FA1-8DBB-BDBC7BC6FDCE}" presName="vert0" presStyleCnt="0">
        <dgm:presLayoutVars>
          <dgm:dir/>
          <dgm:animOne val="branch"/>
          <dgm:animLvl val="lvl"/>
        </dgm:presLayoutVars>
      </dgm:prSet>
      <dgm:spPr/>
    </dgm:pt>
    <dgm:pt modelId="{40E65995-E911-4D8F-9374-A99FCB21D571}" type="pres">
      <dgm:prSet presAssocID="{72147C7B-AFF8-4832-A29B-A54081C0D9FC}" presName="thickLine" presStyleLbl="alignNode1" presStyleIdx="0" presStyleCnt="3"/>
      <dgm:spPr/>
    </dgm:pt>
    <dgm:pt modelId="{9311913F-0A7C-4AAB-A18A-BCE40FB8C1D9}" type="pres">
      <dgm:prSet presAssocID="{72147C7B-AFF8-4832-A29B-A54081C0D9FC}" presName="horz1" presStyleCnt="0"/>
      <dgm:spPr/>
    </dgm:pt>
    <dgm:pt modelId="{513B0DD2-90AE-4E51-9103-F36A41E96DFF}" type="pres">
      <dgm:prSet presAssocID="{72147C7B-AFF8-4832-A29B-A54081C0D9FC}" presName="tx1" presStyleLbl="revTx" presStyleIdx="0" presStyleCnt="3"/>
      <dgm:spPr/>
    </dgm:pt>
    <dgm:pt modelId="{38737857-A2EC-4CF1-9804-E80897DABCAD}" type="pres">
      <dgm:prSet presAssocID="{72147C7B-AFF8-4832-A29B-A54081C0D9FC}" presName="vert1" presStyleCnt="0"/>
      <dgm:spPr/>
    </dgm:pt>
    <dgm:pt modelId="{EEA345F6-6616-4310-9B8D-394A30D4FD65}" type="pres">
      <dgm:prSet presAssocID="{4ECA105B-B662-4F71-8CEA-AA951448E896}" presName="thickLine" presStyleLbl="alignNode1" presStyleIdx="1" presStyleCnt="3"/>
      <dgm:spPr/>
    </dgm:pt>
    <dgm:pt modelId="{2D6580B6-530E-47A4-8A67-EEA2B7CA8A0A}" type="pres">
      <dgm:prSet presAssocID="{4ECA105B-B662-4F71-8CEA-AA951448E896}" presName="horz1" presStyleCnt="0"/>
      <dgm:spPr/>
    </dgm:pt>
    <dgm:pt modelId="{80DB3471-E623-41F6-898A-4926A9B868A2}" type="pres">
      <dgm:prSet presAssocID="{4ECA105B-B662-4F71-8CEA-AA951448E896}" presName="tx1" presStyleLbl="revTx" presStyleIdx="1" presStyleCnt="3"/>
      <dgm:spPr/>
    </dgm:pt>
    <dgm:pt modelId="{A3FC717B-629B-48CA-9626-199AD153E072}" type="pres">
      <dgm:prSet presAssocID="{4ECA105B-B662-4F71-8CEA-AA951448E896}" presName="vert1" presStyleCnt="0"/>
      <dgm:spPr/>
    </dgm:pt>
    <dgm:pt modelId="{010630E3-6F89-48AF-AFA5-3771B9FAF4E1}" type="pres">
      <dgm:prSet presAssocID="{DD4044A2-8A87-4529-9DEB-E94001E45E03}" presName="thickLine" presStyleLbl="alignNode1" presStyleIdx="2" presStyleCnt="3"/>
      <dgm:spPr/>
    </dgm:pt>
    <dgm:pt modelId="{DAB152AE-E346-4E73-945D-9BFAEEEBD675}" type="pres">
      <dgm:prSet presAssocID="{DD4044A2-8A87-4529-9DEB-E94001E45E03}" presName="horz1" presStyleCnt="0"/>
      <dgm:spPr/>
    </dgm:pt>
    <dgm:pt modelId="{3BFB13FD-2DF5-4075-A5DD-31F43C16632F}" type="pres">
      <dgm:prSet presAssocID="{DD4044A2-8A87-4529-9DEB-E94001E45E03}" presName="tx1" presStyleLbl="revTx" presStyleIdx="2" presStyleCnt="3"/>
      <dgm:spPr/>
    </dgm:pt>
    <dgm:pt modelId="{048B5595-10F2-4501-9B1D-8817B6DB6345}" type="pres">
      <dgm:prSet presAssocID="{DD4044A2-8A87-4529-9DEB-E94001E45E03}" presName="vert1" presStyleCnt="0"/>
      <dgm:spPr/>
    </dgm:pt>
  </dgm:ptLst>
  <dgm:cxnLst>
    <dgm:cxn modelId="{2AE1A711-0303-4EC1-B3DF-BED6C467D687}" srcId="{F1DFA5CB-825D-4FA1-8DBB-BDBC7BC6FDCE}" destId="{4ECA105B-B662-4F71-8CEA-AA951448E896}" srcOrd="1" destOrd="0" parTransId="{952B9058-A1A1-4715-86C1-492C336A1F23}" sibTransId="{1871E359-65D0-4A39-A54B-15285BE31A51}"/>
    <dgm:cxn modelId="{FC071163-5B24-4E59-ADE3-1E9CB6E60ACC}" srcId="{F1DFA5CB-825D-4FA1-8DBB-BDBC7BC6FDCE}" destId="{DD4044A2-8A87-4529-9DEB-E94001E45E03}" srcOrd="2" destOrd="0" parTransId="{59797C9E-155A-462A-9DF1-E4FBBA850C41}" sibTransId="{58B59A70-300C-4401-B9FE-CE974965B1B2}"/>
    <dgm:cxn modelId="{2D65AC84-91EC-4B46-8161-BEB570D8B782}" type="presOf" srcId="{DD4044A2-8A87-4529-9DEB-E94001E45E03}" destId="{3BFB13FD-2DF5-4075-A5DD-31F43C16632F}" srcOrd="0" destOrd="0" presId="urn:microsoft.com/office/officeart/2008/layout/LinedList"/>
    <dgm:cxn modelId="{E2F410B7-2330-4FB6-B458-FFEE73D3DB70}" type="presOf" srcId="{72147C7B-AFF8-4832-A29B-A54081C0D9FC}" destId="{513B0DD2-90AE-4E51-9103-F36A41E96DFF}" srcOrd="0" destOrd="0" presId="urn:microsoft.com/office/officeart/2008/layout/LinedList"/>
    <dgm:cxn modelId="{D4F541D7-A9F1-433C-B161-37EFB27C3125}" srcId="{F1DFA5CB-825D-4FA1-8DBB-BDBC7BC6FDCE}" destId="{72147C7B-AFF8-4832-A29B-A54081C0D9FC}" srcOrd="0" destOrd="0" parTransId="{16895850-C810-469F-B525-CCFFDADF1D19}" sibTransId="{DEDC998A-CBFD-4DCB-9643-62DD50875311}"/>
    <dgm:cxn modelId="{7E61EAF5-0F7F-4B20-8EE4-A2CE4325A496}" type="presOf" srcId="{F1DFA5CB-825D-4FA1-8DBB-BDBC7BC6FDCE}" destId="{C642E425-4872-40AB-9F1A-7C70300A4F20}" srcOrd="0" destOrd="0" presId="urn:microsoft.com/office/officeart/2008/layout/LinedList"/>
    <dgm:cxn modelId="{EB01F5F9-10B8-447E-8BA1-4CC5594A8355}" type="presOf" srcId="{4ECA105B-B662-4F71-8CEA-AA951448E896}" destId="{80DB3471-E623-41F6-898A-4926A9B868A2}" srcOrd="0" destOrd="0" presId="urn:microsoft.com/office/officeart/2008/layout/LinedList"/>
    <dgm:cxn modelId="{00BF91BD-C39E-47D9-B383-E51DDCBF058E}" type="presParOf" srcId="{C642E425-4872-40AB-9F1A-7C70300A4F20}" destId="{40E65995-E911-4D8F-9374-A99FCB21D571}" srcOrd="0" destOrd="0" presId="urn:microsoft.com/office/officeart/2008/layout/LinedList"/>
    <dgm:cxn modelId="{E722D198-6C90-4C8B-9CC4-62EAB46D22F9}" type="presParOf" srcId="{C642E425-4872-40AB-9F1A-7C70300A4F20}" destId="{9311913F-0A7C-4AAB-A18A-BCE40FB8C1D9}" srcOrd="1" destOrd="0" presId="urn:microsoft.com/office/officeart/2008/layout/LinedList"/>
    <dgm:cxn modelId="{87BE3955-7327-48A1-B035-8EB22D7DB546}" type="presParOf" srcId="{9311913F-0A7C-4AAB-A18A-BCE40FB8C1D9}" destId="{513B0DD2-90AE-4E51-9103-F36A41E96DFF}" srcOrd="0" destOrd="0" presId="urn:microsoft.com/office/officeart/2008/layout/LinedList"/>
    <dgm:cxn modelId="{53F8CFA6-E24B-4F34-9724-CFD725C41A3B}" type="presParOf" srcId="{9311913F-0A7C-4AAB-A18A-BCE40FB8C1D9}" destId="{38737857-A2EC-4CF1-9804-E80897DABCAD}" srcOrd="1" destOrd="0" presId="urn:microsoft.com/office/officeart/2008/layout/LinedList"/>
    <dgm:cxn modelId="{1A216A01-D95B-490E-B9E0-E983F81ABC27}" type="presParOf" srcId="{C642E425-4872-40AB-9F1A-7C70300A4F20}" destId="{EEA345F6-6616-4310-9B8D-394A30D4FD65}" srcOrd="2" destOrd="0" presId="urn:microsoft.com/office/officeart/2008/layout/LinedList"/>
    <dgm:cxn modelId="{07AE437D-73EF-43E8-B854-ADF8F49B3D94}" type="presParOf" srcId="{C642E425-4872-40AB-9F1A-7C70300A4F20}" destId="{2D6580B6-530E-47A4-8A67-EEA2B7CA8A0A}" srcOrd="3" destOrd="0" presId="urn:microsoft.com/office/officeart/2008/layout/LinedList"/>
    <dgm:cxn modelId="{BFA8A42C-5F19-4D65-859E-9804FF4A3C77}" type="presParOf" srcId="{2D6580B6-530E-47A4-8A67-EEA2B7CA8A0A}" destId="{80DB3471-E623-41F6-898A-4926A9B868A2}" srcOrd="0" destOrd="0" presId="urn:microsoft.com/office/officeart/2008/layout/LinedList"/>
    <dgm:cxn modelId="{CB9A326B-B01C-4B3F-814E-BD352FDBFA46}" type="presParOf" srcId="{2D6580B6-530E-47A4-8A67-EEA2B7CA8A0A}" destId="{A3FC717B-629B-48CA-9626-199AD153E072}" srcOrd="1" destOrd="0" presId="urn:microsoft.com/office/officeart/2008/layout/LinedList"/>
    <dgm:cxn modelId="{27CFA9C7-061F-4EDB-8EA8-EF65C383864D}" type="presParOf" srcId="{C642E425-4872-40AB-9F1A-7C70300A4F20}" destId="{010630E3-6F89-48AF-AFA5-3771B9FAF4E1}" srcOrd="4" destOrd="0" presId="urn:microsoft.com/office/officeart/2008/layout/LinedList"/>
    <dgm:cxn modelId="{F101AFCC-6701-421B-8F99-500518C61E35}" type="presParOf" srcId="{C642E425-4872-40AB-9F1A-7C70300A4F20}" destId="{DAB152AE-E346-4E73-945D-9BFAEEEBD675}" srcOrd="5" destOrd="0" presId="urn:microsoft.com/office/officeart/2008/layout/LinedList"/>
    <dgm:cxn modelId="{17620ADA-1748-4E72-9ACF-F2F9F94895D5}" type="presParOf" srcId="{DAB152AE-E346-4E73-945D-9BFAEEEBD675}" destId="{3BFB13FD-2DF5-4075-A5DD-31F43C16632F}" srcOrd="0" destOrd="0" presId="urn:microsoft.com/office/officeart/2008/layout/LinedList"/>
    <dgm:cxn modelId="{E871013D-AA7A-4538-84C8-64513666683C}" type="presParOf" srcId="{DAB152AE-E346-4E73-945D-9BFAEEEBD675}" destId="{048B5595-10F2-4501-9B1D-8817B6DB634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1C8D9E-721C-4D94-B2A5-9C39F1EBE529}"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US"/>
        </a:p>
      </dgm:t>
    </dgm:pt>
    <dgm:pt modelId="{993C8BCE-E9E8-4AAF-B4FC-740D1041EEE4}">
      <dgm:prSet/>
      <dgm:spPr/>
      <dgm:t>
        <a:bodyPr/>
        <a:lstStyle/>
        <a:p>
          <a:r>
            <a:rPr lang="en-US" dirty="0"/>
            <a:t>Internal Influences</a:t>
          </a:r>
        </a:p>
      </dgm:t>
    </dgm:pt>
    <dgm:pt modelId="{24633F8E-C5D0-403D-A63D-46A61DC912DF}" type="parTrans" cxnId="{E44E102C-CE0B-48DE-AB20-12DCFCE3C374}">
      <dgm:prSet/>
      <dgm:spPr/>
      <dgm:t>
        <a:bodyPr/>
        <a:lstStyle/>
        <a:p>
          <a:endParaRPr lang="en-US"/>
        </a:p>
      </dgm:t>
    </dgm:pt>
    <dgm:pt modelId="{501E6A5D-96E0-44B2-BF97-02E65149FC07}" type="sibTrans" cxnId="{E44E102C-CE0B-48DE-AB20-12DCFCE3C374}">
      <dgm:prSet/>
      <dgm:spPr/>
      <dgm:t>
        <a:bodyPr/>
        <a:lstStyle/>
        <a:p>
          <a:endParaRPr lang="en-US"/>
        </a:p>
      </dgm:t>
    </dgm:pt>
    <dgm:pt modelId="{9ADF33B0-70A0-404A-B4EB-5830471EA9A0}">
      <dgm:prSet/>
      <dgm:spPr/>
      <dgm:t>
        <a:bodyPr/>
        <a:lstStyle/>
        <a:p>
          <a:r>
            <a:rPr lang="en-US" dirty="0"/>
            <a:t>Governance</a:t>
          </a:r>
        </a:p>
      </dgm:t>
    </dgm:pt>
    <dgm:pt modelId="{F9E699C7-4CB5-4256-823D-101820B338FB}" type="parTrans" cxnId="{F140FF85-189F-49CB-B858-F75F9617C19C}">
      <dgm:prSet/>
      <dgm:spPr/>
      <dgm:t>
        <a:bodyPr/>
        <a:lstStyle/>
        <a:p>
          <a:endParaRPr lang="en-US"/>
        </a:p>
      </dgm:t>
    </dgm:pt>
    <dgm:pt modelId="{363F4C58-3403-4523-B1EF-6F50679AFE0B}" type="sibTrans" cxnId="{F140FF85-189F-49CB-B858-F75F9617C19C}">
      <dgm:prSet/>
      <dgm:spPr/>
      <dgm:t>
        <a:bodyPr/>
        <a:lstStyle/>
        <a:p>
          <a:endParaRPr lang="en-US"/>
        </a:p>
      </dgm:t>
    </dgm:pt>
    <dgm:pt modelId="{6231B550-AA35-4E59-8410-36931DA9427A}">
      <dgm:prSet/>
      <dgm:spPr/>
      <dgm:t>
        <a:bodyPr/>
        <a:lstStyle/>
        <a:p>
          <a:r>
            <a:rPr lang="en-US" dirty="0"/>
            <a:t>External Influences</a:t>
          </a:r>
        </a:p>
      </dgm:t>
    </dgm:pt>
    <dgm:pt modelId="{5995A706-2503-4B66-869D-B95E67DD008A}" type="parTrans" cxnId="{66495BD1-FBF2-4FCB-8EC2-43D2EA2C5603}">
      <dgm:prSet/>
      <dgm:spPr/>
      <dgm:t>
        <a:bodyPr/>
        <a:lstStyle/>
        <a:p>
          <a:endParaRPr lang="en-US"/>
        </a:p>
      </dgm:t>
    </dgm:pt>
    <dgm:pt modelId="{D40657EA-741C-40B3-BB43-1DE5D71DDB57}" type="sibTrans" cxnId="{66495BD1-FBF2-4FCB-8EC2-43D2EA2C5603}">
      <dgm:prSet/>
      <dgm:spPr/>
      <dgm:t>
        <a:bodyPr/>
        <a:lstStyle/>
        <a:p>
          <a:endParaRPr lang="en-US"/>
        </a:p>
      </dgm:t>
    </dgm:pt>
    <dgm:pt modelId="{2075209B-6E03-4202-9361-3E66831AC653}">
      <dgm:prSet/>
      <dgm:spPr/>
      <dgm:t>
        <a:bodyPr/>
        <a:lstStyle/>
        <a:p>
          <a:r>
            <a:rPr lang="en-US" dirty="0"/>
            <a:t>Government Policies</a:t>
          </a:r>
        </a:p>
      </dgm:t>
    </dgm:pt>
    <dgm:pt modelId="{E9DE98AD-0539-4BE4-98BA-AFA467FB2CC2}" type="parTrans" cxnId="{81EAE5DF-2A3A-42A2-A462-A4B25740EC72}">
      <dgm:prSet/>
      <dgm:spPr/>
      <dgm:t>
        <a:bodyPr/>
        <a:lstStyle/>
        <a:p>
          <a:endParaRPr lang="en-US"/>
        </a:p>
      </dgm:t>
    </dgm:pt>
    <dgm:pt modelId="{569441DA-293F-46CC-81F9-3A261B366A89}" type="sibTrans" cxnId="{81EAE5DF-2A3A-42A2-A462-A4B25740EC72}">
      <dgm:prSet/>
      <dgm:spPr/>
      <dgm:t>
        <a:bodyPr/>
        <a:lstStyle/>
        <a:p>
          <a:endParaRPr lang="en-US"/>
        </a:p>
      </dgm:t>
    </dgm:pt>
    <dgm:pt modelId="{CBD38F17-E7DB-45D9-A0A5-11F75A1ED998}">
      <dgm:prSet/>
      <dgm:spPr/>
      <dgm:t>
        <a:bodyPr/>
        <a:lstStyle/>
        <a:p>
          <a:r>
            <a:rPr lang="en-US" dirty="0"/>
            <a:t>Human Resource</a:t>
          </a:r>
        </a:p>
      </dgm:t>
    </dgm:pt>
    <dgm:pt modelId="{CAACFC74-B654-4470-AC6F-A1C06CE252D0}" type="parTrans" cxnId="{2BF4842F-9872-4A26-82FE-5D0A05A86197}">
      <dgm:prSet/>
      <dgm:spPr/>
    </dgm:pt>
    <dgm:pt modelId="{CD520FE0-0DD7-4581-80FC-64B232662F8E}" type="sibTrans" cxnId="{2BF4842F-9872-4A26-82FE-5D0A05A86197}">
      <dgm:prSet/>
      <dgm:spPr/>
    </dgm:pt>
    <dgm:pt modelId="{CEAE0D65-34A4-4A15-87FB-4F1CFB79275E}">
      <dgm:prSet/>
      <dgm:spPr/>
      <dgm:t>
        <a:bodyPr/>
        <a:lstStyle/>
        <a:p>
          <a:r>
            <a:rPr lang="en-US" dirty="0"/>
            <a:t>Financial Resources</a:t>
          </a:r>
        </a:p>
      </dgm:t>
    </dgm:pt>
    <dgm:pt modelId="{C1E29F4D-6940-4081-BB7A-DA16387B49BA}" type="parTrans" cxnId="{955EF292-3943-44D6-9C34-D9122091654C}">
      <dgm:prSet/>
      <dgm:spPr/>
    </dgm:pt>
    <dgm:pt modelId="{12EA2100-A2EA-42DE-A6D1-D4F7786DA71C}" type="sibTrans" cxnId="{955EF292-3943-44D6-9C34-D9122091654C}">
      <dgm:prSet/>
      <dgm:spPr/>
    </dgm:pt>
    <dgm:pt modelId="{261C6C17-393A-4DB1-9B7E-DB618EE43789}">
      <dgm:prSet/>
      <dgm:spPr/>
      <dgm:t>
        <a:bodyPr/>
        <a:lstStyle/>
        <a:p>
          <a:r>
            <a:rPr lang="en-US" dirty="0"/>
            <a:t>Strategic direction</a:t>
          </a:r>
        </a:p>
      </dgm:t>
    </dgm:pt>
    <dgm:pt modelId="{9E0C5ACF-EE37-4FBF-B8A6-52BC4D0A0C9D}" type="parTrans" cxnId="{2095B8DC-16BE-4469-B222-7C1CC8CB8D9D}">
      <dgm:prSet/>
      <dgm:spPr/>
    </dgm:pt>
    <dgm:pt modelId="{3F15AE12-9EF4-4837-A1E6-55A12DABEECA}" type="sibTrans" cxnId="{2095B8DC-16BE-4469-B222-7C1CC8CB8D9D}">
      <dgm:prSet/>
      <dgm:spPr/>
    </dgm:pt>
    <dgm:pt modelId="{8CF410B3-4686-4AE4-9C2A-24D94141C06A}">
      <dgm:prSet/>
      <dgm:spPr/>
      <dgm:t>
        <a:bodyPr/>
        <a:lstStyle/>
        <a:p>
          <a:r>
            <a:rPr lang="en-US" dirty="0"/>
            <a:t>Political Influence</a:t>
          </a:r>
        </a:p>
      </dgm:t>
    </dgm:pt>
    <dgm:pt modelId="{11F3AC94-EB27-4AE2-8321-072EDF3EB4AD}" type="parTrans" cxnId="{6748B5F4-5FEA-4D4B-9F49-170868C823B0}">
      <dgm:prSet/>
      <dgm:spPr/>
    </dgm:pt>
    <dgm:pt modelId="{302875EE-079C-48E3-9285-C5C3C9F8B3DC}" type="sibTrans" cxnId="{6748B5F4-5FEA-4D4B-9F49-170868C823B0}">
      <dgm:prSet/>
      <dgm:spPr/>
    </dgm:pt>
    <dgm:pt modelId="{7308A366-AC9D-4F4C-91C3-12180E53F600}">
      <dgm:prSet/>
      <dgm:spPr/>
      <dgm:t>
        <a:bodyPr/>
        <a:lstStyle/>
        <a:p>
          <a:r>
            <a:rPr lang="en-US" dirty="0"/>
            <a:t>Corruption</a:t>
          </a:r>
        </a:p>
      </dgm:t>
    </dgm:pt>
    <dgm:pt modelId="{E536A124-9F1B-4ABF-8503-B19E124AB584}" type="parTrans" cxnId="{61548305-1A99-4FAC-892E-E0B2AF9EB55B}">
      <dgm:prSet/>
      <dgm:spPr/>
    </dgm:pt>
    <dgm:pt modelId="{1162DF02-52C8-4867-8EB8-2C32AFF6CE1B}" type="sibTrans" cxnId="{61548305-1A99-4FAC-892E-E0B2AF9EB55B}">
      <dgm:prSet/>
      <dgm:spPr/>
    </dgm:pt>
    <dgm:pt modelId="{168DD4BD-10CE-4E1C-8AC9-225DF93A4B86}">
      <dgm:prSet/>
      <dgm:spPr/>
      <dgm:t>
        <a:bodyPr/>
        <a:lstStyle/>
        <a:p>
          <a:r>
            <a:rPr lang="en-US" dirty="0"/>
            <a:t>Donor conditionalities</a:t>
          </a:r>
        </a:p>
      </dgm:t>
    </dgm:pt>
    <dgm:pt modelId="{B6AE6505-C8C4-40B4-B621-DE020DD7C967}" type="parTrans" cxnId="{2B1A5EF7-EAE2-4026-B9A8-C6E717AE33BC}">
      <dgm:prSet/>
      <dgm:spPr/>
    </dgm:pt>
    <dgm:pt modelId="{6C87BE09-7C76-4598-B298-67A9E6D9D290}" type="sibTrans" cxnId="{2B1A5EF7-EAE2-4026-B9A8-C6E717AE33BC}">
      <dgm:prSet/>
      <dgm:spPr/>
    </dgm:pt>
    <dgm:pt modelId="{B3314971-A5DE-4FF1-B173-48378DD4D30B}" type="pres">
      <dgm:prSet presAssocID="{391C8D9E-721C-4D94-B2A5-9C39F1EBE529}" presName="Name0" presStyleCnt="0">
        <dgm:presLayoutVars>
          <dgm:dir/>
          <dgm:animLvl val="lvl"/>
          <dgm:resizeHandles val="exact"/>
        </dgm:presLayoutVars>
      </dgm:prSet>
      <dgm:spPr/>
    </dgm:pt>
    <dgm:pt modelId="{A404D7AD-6CBE-424F-8931-0F565FB8DF00}" type="pres">
      <dgm:prSet presAssocID="{993C8BCE-E9E8-4AAF-B4FC-740D1041EEE4}" presName="composite" presStyleCnt="0"/>
      <dgm:spPr/>
    </dgm:pt>
    <dgm:pt modelId="{36685DF7-0377-434D-8F3F-1D7440D70C87}" type="pres">
      <dgm:prSet presAssocID="{993C8BCE-E9E8-4AAF-B4FC-740D1041EEE4}" presName="parTx" presStyleLbl="alignNode1" presStyleIdx="0" presStyleCnt="2">
        <dgm:presLayoutVars>
          <dgm:chMax val="0"/>
          <dgm:chPref val="0"/>
          <dgm:bulletEnabled val="1"/>
        </dgm:presLayoutVars>
      </dgm:prSet>
      <dgm:spPr/>
    </dgm:pt>
    <dgm:pt modelId="{6C422BBC-584D-4822-8C98-4D285250FBB1}" type="pres">
      <dgm:prSet presAssocID="{993C8BCE-E9E8-4AAF-B4FC-740D1041EEE4}" presName="desTx" presStyleLbl="alignAccFollowNode1" presStyleIdx="0" presStyleCnt="2">
        <dgm:presLayoutVars>
          <dgm:bulletEnabled val="1"/>
        </dgm:presLayoutVars>
      </dgm:prSet>
      <dgm:spPr/>
    </dgm:pt>
    <dgm:pt modelId="{17DFFB9F-2801-402E-85D6-2B10D8C57F48}" type="pres">
      <dgm:prSet presAssocID="{501E6A5D-96E0-44B2-BF97-02E65149FC07}" presName="space" presStyleCnt="0"/>
      <dgm:spPr/>
    </dgm:pt>
    <dgm:pt modelId="{A061C454-AC0A-44CA-87EA-7B6903F5E834}" type="pres">
      <dgm:prSet presAssocID="{6231B550-AA35-4E59-8410-36931DA9427A}" presName="composite" presStyleCnt="0"/>
      <dgm:spPr/>
    </dgm:pt>
    <dgm:pt modelId="{E6DBDC66-B0BD-4632-9D64-33814C712710}" type="pres">
      <dgm:prSet presAssocID="{6231B550-AA35-4E59-8410-36931DA9427A}" presName="parTx" presStyleLbl="alignNode1" presStyleIdx="1" presStyleCnt="2">
        <dgm:presLayoutVars>
          <dgm:chMax val="0"/>
          <dgm:chPref val="0"/>
          <dgm:bulletEnabled val="1"/>
        </dgm:presLayoutVars>
      </dgm:prSet>
      <dgm:spPr/>
    </dgm:pt>
    <dgm:pt modelId="{8E66BC32-7798-47F8-9BE7-70EF2804C0F7}" type="pres">
      <dgm:prSet presAssocID="{6231B550-AA35-4E59-8410-36931DA9427A}" presName="desTx" presStyleLbl="alignAccFollowNode1" presStyleIdx="1" presStyleCnt="2">
        <dgm:presLayoutVars>
          <dgm:bulletEnabled val="1"/>
        </dgm:presLayoutVars>
      </dgm:prSet>
      <dgm:spPr/>
    </dgm:pt>
  </dgm:ptLst>
  <dgm:cxnLst>
    <dgm:cxn modelId="{61548305-1A99-4FAC-892E-E0B2AF9EB55B}" srcId="{6231B550-AA35-4E59-8410-36931DA9427A}" destId="{7308A366-AC9D-4F4C-91C3-12180E53F600}" srcOrd="2" destOrd="0" parTransId="{E536A124-9F1B-4ABF-8503-B19E124AB584}" sibTransId="{1162DF02-52C8-4867-8EB8-2C32AFF6CE1B}"/>
    <dgm:cxn modelId="{F9655717-A4B0-4447-B379-C73278010AA2}" type="presOf" srcId="{6231B550-AA35-4E59-8410-36931DA9427A}" destId="{E6DBDC66-B0BD-4632-9D64-33814C712710}" srcOrd="0" destOrd="0" presId="urn:microsoft.com/office/officeart/2005/8/layout/hList1"/>
    <dgm:cxn modelId="{7E835F1E-B697-4DF5-AB23-D1BB4F49311D}" type="presOf" srcId="{8CF410B3-4686-4AE4-9C2A-24D94141C06A}" destId="{8E66BC32-7798-47F8-9BE7-70EF2804C0F7}" srcOrd="0" destOrd="1" presId="urn:microsoft.com/office/officeart/2005/8/layout/hList1"/>
    <dgm:cxn modelId="{E44E102C-CE0B-48DE-AB20-12DCFCE3C374}" srcId="{391C8D9E-721C-4D94-B2A5-9C39F1EBE529}" destId="{993C8BCE-E9E8-4AAF-B4FC-740D1041EEE4}" srcOrd="0" destOrd="0" parTransId="{24633F8E-C5D0-403D-A63D-46A61DC912DF}" sibTransId="{501E6A5D-96E0-44B2-BF97-02E65149FC07}"/>
    <dgm:cxn modelId="{2BF4842F-9872-4A26-82FE-5D0A05A86197}" srcId="{993C8BCE-E9E8-4AAF-B4FC-740D1041EEE4}" destId="{CBD38F17-E7DB-45D9-A0A5-11F75A1ED998}" srcOrd="1" destOrd="0" parTransId="{CAACFC74-B654-4470-AC6F-A1C06CE252D0}" sibTransId="{CD520FE0-0DD7-4581-80FC-64B232662F8E}"/>
    <dgm:cxn modelId="{37B7A43B-A495-442A-B21B-12ACCB92C8AD}" type="presOf" srcId="{261C6C17-393A-4DB1-9B7E-DB618EE43789}" destId="{6C422BBC-584D-4822-8C98-4D285250FBB1}" srcOrd="0" destOrd="3" presId="urn:microsoft.com/office/officeart/2005/8/layout/hList1"/>
    <dgm:cxn modelId="{4C590D40-527F-4FAF-9D4D-0A3374577C6A}" type="presOf" srcId="{CEAE0D65-34A4-4A15-87FB-4F1CFB79275E}" destId="{6C422BBC-584D-4822-8C98-4D285250FBB1}" srcOrd="0" destOrd="2" presId="urn:microsoft.com/office/officeart/2005/8/layout/hList1"/>
    <dgm:cxn modelId="{DFE2AF4C-A452-48EE-BC4F-F814BC9732A1}" type="presOf" srcId="{168DD4BD-10CE-4E1C-8AC9-225DF93A4B86}" destId="{8E66BC32-7798-47F8-9BE7-70EF2804C0F7}" srcOrd="0" destOrd="3" presId="urn:microsoft.com/office/officeart/2005/8/layout/hList1"/>
    <dgm:cxn modelId="{AB94AF56-3CD1-4ACF-86F2-6B95B5EE1CFA}" type="presOf" srcId="{7308A366-AC9D-4F4C-91C3-12180E53F600}" destId="{8E66BC32-7798-47F8-9BE7-70EF2804C0F7}" srcOrd="0" destOrd="2" presId="urn:microsoft.com/office/officeart/2005/8/layout/hList1"/>
    <dgm:cxn modelId="{ACF86177-E786-4131-A202-3B135DDC3314}" type="presOf" srcId="{9ADF33B0-70A0-404A-B4EB-5830471EA9A0}" destId="{6C422BBC-584D-4822-8C98-4D285250FBB1}" srcOrd="0" destOrd="0" presId="urn:microsoft.com/office/officeart/2005/8/layout/hList1"/>
    <dgm:cxn modelId="{F140FF85-189F-49CB-B858-F75F9617C19C}" srcId="{993C8BCE-E9E8-4AAF-B4FC-740D1041EEE4}" destId="{9ADF33B0-70A0-404A-B4EB-5830471EA9A0}" srcOrd="0" destOrd="0" parTransId="{F9E699C7-4CB5-4256-823D-101820B338FB}" sibTransId="{363F4C58-3403-4523-B1EF-6F50679AFE0B}"/>
    <dgm:cxn modelId="{955EF292-3943-44D6-9C34-D9122091654C}" srcId="{993C8BCE-E9E8-4AAF-B4FC-740D1041EEE4}" destId="{CEAE0D65-34A4-4A15-87FB-4F1CFB79275E}" srcOrd="2" destOrd="0" parTransId="{C1E29F4D-6940-4081-BB7A-DA16387B49BA}" sibTransId="{12EA2100-A2EA-42DE-A6D1-D4F7786DA71C}"/>
    <dgm:cxn modelId="{27258FB4-EE62-491D-97FE-57089E29B9C2}" type="presOf" srcId="{391C8D9E-721C-4D94-B2A5-9C39F1EBE529}" destId="{B3314971-A5DE-4FF1-B173-48378DD4D30B}" srcOrd="0" destOrd="0" presId="urn:microsoft.com/office/officeart/2005/8/layout/hList1"/>
    <dgm:cxn modelId="{8267EDB4-33EC-494E-BAD1-85087F26B2A1}" type="presOf" srcId="{993C8BCE-E9E8-4AAF-B4FC-740D1041EEE4}" destId="{36685DF7-0377-434D-8F3F-1D7440D70C87}" srcOrd="0" destOrd="0" presId="urn:microsoft.com/office/officeart/2005/8/layout/hList1"/>
    <dgm:cxn modelId="{FCAE17B6-0682-459A-897E-825922D73036}" type="presOf" srcId="{CBD38F17-E7DB-45D9-A0A5-11F75A1ED998}" destId="{6C422BBC-584D-4822-8C98-4D285250FBB1}" srcOrd="0" destOrd="1" presId="urn:microsoft.com/office/officeart/2005/8/layout/hList1"/>
    <dgm:cxn modelId="{66495BD1-FBF2-4FCB-8EC2-43D2EA2C5603}" srcId="{391C8D9E-721C-4D94-B2A5-9C39F1EBE529}" destId="{6231B550-AA35-4E59-8410-36931DA9427A}" srcOrd="1" destOrd="0" parTransId="{5995A706-2503-4B66-869D-B95E67DD008A}" sibTransId="{D40657EA-741C-40B3-BB43-1DE5D71DDB57}"/>
    <dgm:cxn modelId="{97BC92D7-F4A1-4A3F-BE3C-6B04A3CEBEA6}" type="presOf" srcId="{2075209B-6E03-4202-9361-3E66831AC653}" destId="{8E66BC32-7798-47F8-9BE7-70EF2804C0F7}" srcOrd="0" destOrd="0" presId="urn:microsoft.com/office/officeart/2005/8/layout/hList1"/>
    <dgm:cxn modelId="{2095B8DC-16BE-4469-B222-7C1CC8CB8D9D}" srcId="{993C8BCE-E9E8-4AAF-B4FC-740D1041EEE4}" destId="{261C6C17-393A-4DB1-9B7E-DB618EE43789}" srcOrd="3" destOrd="0" parTransId="{9E0C5ACF-EE37-4FBF-B8A6-52BC4D0A0C9D}" sibTransId="{3F15AE12-9EF4-4837-A1E6-55A12DABEECA}"/>
    <dgm:cxn modelId="{81EAE5DF-2A3A-42A2-A462-A4B25740EC72}" srcId="{6231B550-AA35-4E59-8410-36931DA9427A}" destId="{2075209B-6E03-4202-9361-3E66831AC653}" srcOrd="0" destOrd="0" parTransId="{E9DE98AD-0539-4BE4-98BA-AFA467FB2CC2}" sibTransId="{569441DA-293F-46CC-81F9-3A261B366A89}"/>
    <dgm:cxn modelId="{6748B5F4-5FEA-4D4B-9F49-170868C823B0}" srcId="{6231B550-AA35-4E59-8410-36931DA9427A}" destId="{8CF410B3-4686-4AE4-9C2A-24D94141C06A}" srcOrd="1" destOrd="0" parTransId="{11F3AC94-EB27-4AE2-8321-072EDF3EB4AD}" sibTransId="{302875EE-079C-48E3-9285-C5C3C9F8B3DC}"/>
    <dgm:cxn modelId="{2B1A5EF7-EAE2-4026-B9A8-C6E717AE33BC}" srcId="{6231B550-AA35-4E59-8410-36931DA9427A}" destId="{168DD4BD-10CE-4E1C-8AC9-225DF93A4B86}" srcOrd="3" destOrd="0" parTransId="{B6AE6505-C8C4-40B4-B621-DE020DD7C967}" sibTransId="{6C87BE09-7C76-4598-B298-67A9E6D9D290}"/>
    <dgm:cxn modelId="{E76778FD-F08C-48B7-B393-8C9B513EECA4}" type="presParOf" srcId="{B3314971-A5DE-4FF1-B173-48378DD4D30B}" destId="{A404D7AD-6CBE-424F-8931-0F565FB8DF00}" srcOrd="0" destOrd="0" presId="urn:microsoft.com/office/officeart/2005/8/layout/hList1"/>
    <dgm:cxn modelId="{7CA785E9-21F4-4FAA-9D62-A2744E601EF4}" type="presParOf" srcId="{A404D7AD-6CBE-424F-8931-0F565FB8DF00}" destId="{36685DF7-0377-434D-8F3F-1D7440D70C87}" srcOrd="0" destOrd="0" presId="urn:microsoft.com/office/officeart/2005/8/layout/hList1"/>
    <dgm:cxn modelId="{450F32AB-4371-493F-8C0C-5A36157FA78F}" type="presParOf" srcId="{A404D7AD-6CBE-424F-8931-0F565FB8DF00}" destId="{6C422BBC-584D-4822-8C98-4D285250FBB1}" srcOrd="1" destOrd="0" presId="urn:microsoft.com/office/officeart/2005/8/layout/hList1"/>
    <dgm:cxn modelId="{AE7FC683-6EF8-4835-B25D-DA016C013259}" type="presParOf" srcId="{B3314971-A5DE-4FF1-B173-48378DD4D30B}" destId="{17DFFB9F-2801-402E-85D6-2B10D8C57F48}" srcOrd="1" destOrd="0" presId="urn:microsoft.com/office/officeart/2005/8/layout/hList1"/>
    <dgm:cxn modelId="{0A44B94F-0137-4312-89CB-B9E1BF9D4032}" type="presParOf" srcId="{B3314971-A5DE-4FF1-B173-48378DD4D30B}" destId="{A061C454-AC0A-44CA-87EA-7B6903F5E834}" srcOrd="2" destOrd="0" presId="urn:microsoft.com/office/officeart/2005/8/layout/hList1"/>
    <dgm:cxn modelId="{23593283-B98F-4138-8978-23B72C7830D7}" type="presParOf" srcId="{A061C454-AC0A-44CA-87EA-7B6903F5E834}" destId="{E6DBDC66-B0BD-4632-9D64-33814C712710}" srcOrd="0" destOrd="0" presId="urn:microsoft.com/office/officeart/2005/8/layout/hList1"/>
    <dgm:cxn modelId="{33C32306-BF76-4A1C-9B71-B4CE37D860FD}" type="presParOf" srcId="{A061C454-AC0A-44CA-87EA-7B6903F5E834}" destId="{8E66BC32-7798-47F8-9BE7-70EF2804C0F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A1CEAC-C3AE-4A27-9327-2D1D21B82A85}" type="doc">
      <dgm:prSet loTypeId="urn:microsoft.com/office/officeart/2005/8/layout/bList2" loCatId="list" qsTypeId="urn:microsoft.com/office/officeart/2005/8/quickstyle/simple1" qsCatId="simple" csTypeId="urn:microsoft.com/office/officeart/2005/8/colors/accent1_2" csCatId="accent1" phldr="1"/>
      <dgm:spPr/>
      <dgm:t>
        <a:bodyPr/>
        <a:lstStyle/>
        <a:p>
          <a:endParaRPr lang="en-US"/>
        </a:p>
      </dgm:t>
    </dgm:pt>
    <dgm:pt modelId="{7685B1BE-E8F9-486D-BF11-D7658EA71E0B}">
      <dgm:prSet phldrT="[Text]" phldr="0"/>
      <dgm:spPr/>
      <dgm:t>
        <a:bodyPr/>
        <a:lstStyle/>
        <a:p>
          <a:r>
            <a:rPr lang="en-US" b="1" dirty="0"/>
            <a:t>Internal</a:t>
          </a:r>
        </a:p>
      </dgm:t>
    </dgm:pt>
    <dgm:pt modelId="{CC67DD3A-4401-467D-B4BB-52D264A11204}" type="parTrans" cxnId="{0379C4B6-865A-4459-8FC5-7C0C64210F70}">
      <dgm:prSet/>
      <dgm:spPr/>
      <dgm:t>
        <a:bodyPr/>
        <a:lstStyle/>
        <a:p>
          <a:endParaRPr lang="en-US"/>
        </a:p>
      </dgm:t>
    </dgm:pt>
    <dgm:pt modelId="{5062F5EE-3216-490F-A6C1-8761173F2EA0}" type="sibTrans" cxnId="{0379C4B6-865A-4459-8FC5-7C0C64210F70}">
      <dgm:prSet/>
      <dgm:spPr/>
      <dgm:t>
        <a:bodyPr/>
        <a:lstStyle/>
        <a:p>
          <a:endParaRPr lang="en-US"/>
        </a:p>
      </dgm:t>
    </dgm:pt>
    <dgm:pt modelId="{167FFF58-65F7-4521-A099-FF3F54649236}">
      <dgm:prSet phldrT="[Text]" phldr="0"/>
      <dgm:spPr/>
      <dgm:t>
        <a:bodyPr/>
        <a:lstStyle/>
        <a:p>
          <a:r>
            <a:rPr lang="en-US" b="1" dirty="0"/>
            <a:t>External</a:t>
          </a:r>
        </a:p>
      </dgm:t>
    </dgm:pt>
    <dgm:pt modelId="{3D8DEB6B-E327-4E19-8124-0B16250FBDFA}" type="parTrans" cxnId="{219B9560-B099-45ED-B52D-7C5B9579E32A}">
      <dgm:prSet/>
      <dgm:spPr/>
      <dgm:t>
        <a:bodyPr/>
        <a:lstStyle/>
        <a:p>
          <a:endParaRPr lang="en-US"/>
        </a:p>
      </dgm:t>
    </dgm:pt>
    <dgm:pt modelId="{ABE4D8B5-0685-49A1-BCB0-7E28282C75B3}" type="sibTrans" cxnId="{219B9560-B099-45ED-B52D-7C5B9579E32A}">
      <dgm:prSet/>
      <dgm:spPr/>
      <dgm:t>
        <a:bodyPr/>
        <a:lstStyle/>
        <a:p>
          <a:endParaRPr lang="en-US"/>
        </a:p>
      </dgm:t>
    </dgm:pt>
    <dgm:pt modelId="{87C0C1A6-1167-4B21-B55D-ABC0ADF48DED}">
      <dgm:prSet phldrT="[Text]" phldr="0"/>
      <dgm:spPr/>
      <dgm:t>
        <a:bodyPr/>
        <a:lstStyle/>
        <a:p>
          <a:r>
            <a:rPr lang="en-US" b="1" dirty="0"/>
            <a:t>Thematic Areas</a:t>
          </a:r>
        </a:p>
      </dgm:t>
    </dgm:pt>
    <dgm:pt modelId="{12AEDDB0-3C58-4AB7-9942-DFFF7EDE2A7D}" type="parTrans" cxnId="{E9DF2E8F-F8A6-4988-972F-DD3C6EA1788A}">
      <dgm:prSet/>
      <dgm:spPr/>
      <dgm:t>
        <a:bodyPr/>
        <a:lstStyle/>
        <a:p>
          <a:endParaRPr lang="en-US"/>
        </a:p>
      </dgm:t>
    </dgm:pt>
    <dgm:pt modelId="{B60461A0-1178-4FCA-8A4B-AF0938214621}" type="sibTrans" cxnId="{E9DF2E8F-F8A6-4988-972F-DD3C6EA1788A}">
      <dgm:prSet/>
      <dgm:spPr/>
      <dgm:t>
        <a:bodyPr/>
        <a:lstStyle/>
        <a:p>
          <a:endParaRPr lang="en-US"/>
        </a:p>
      </dgm:t>
    </dgm:pt>
    <dgm:pt modelId="{29ADD21F-A4AC-443C-9060-36275B8404DE}">
      <dgm:prSet custT="1"/>
      <dgm:spPr/>
      <dgm:t>
        <a:bodyPr/>
        <a:lstStyle/>
        <a:p>
          <a:r>
            <a:rPr lang="en-US" sz="2800" dirty="0"/>
            <a:t>The influence of internal organizational factors on sustainability</a:t>
          </a:r>
        </a:p>
      </dgm:t>
    </dgm:pt>
    <dgm:pt modelId="{A7C51572-1FB1-4957-8A3E-081FDD7572C8}" type="parTrans" cxnId="{0E56FB45-D352-4067-82B5-56C95A44FD7E}">
      <dgm:prSet/>
      <dgm:spPr/>
      <dgm:t>
        <a:bodyPr/>
        <a:lstStyle/>
        <a:p>
          <a:endParaRPr lang="en-US"/>
        </a:p>
      </dgm:t>
    </dgm:pt>
    <dgm:pt modelId="{923A3A5D-77D3-4660-9769-6A959105FC17}" type="sibTrans" cxnId="{0E56FB45-D352-4067-82B5-56C95A44FD7E}">
      <dgm:prSet/>
      <dgm:spPr/>
      <dgm:t>
        <a:bodyPr/>
        <a:lstStyle/>
        <a:p>
          <a:endParaRPr lang="en-US"/>
        </a:p>
      </dgm:t>
    </dgm:pt>
    <dgm:pt modelId="{599B26D0-0C22-492A-9329-012E10D80AA8}">
      <dgm:prSet/>
      <dgm:spPr/>
      <dgm:t>
        <a:bodyPr/>
        <a:lstStyle/>
        <a:p>
          <a:r>
            <a:rPr lang="en-US" dirty="0"/>
            <a:t>The influence of external  factors on sustainability</a:t>
          </a:r>
        </a:p>
      </dgm:t>
    </dgm:pt>
    <dgm:pt modelId="{466DB2ED-03A8-40C9-8440-AE6D3D42391B}" type="parTrans" cxnId="{08B2D830-AD88-4B31-90A4-1F2E47654853}">
      <dgm:prSet/>
      <dgm:spPr/>
      <dgm:t>
        <a:bodyPr/>
        <a:lstStyle/>
        <a:p>
          <a:endParaRPr lang="en-US"/>
        </a:p>
      </dgm:t>
    </dgm:pt>
    <dgm:pt modelId="{3172D04B-6ED0-4049-9292-37B5372FDEF7}" type="sibTrans" cxnId="{08B2D830-AD88-4B31-90A4-1F2E47654853}">
      <dgm:prSet/>
      <dgm:spPr/>
      <dgm:t>
        <a:bodyPr/>
        <a:lstStyle/>
        <a:p>
          <a:endParaRPr lang="en-US"/>
        </a:p>
      </dgm:t>
    </dgm:pt>
    <dgm:pt modelId="{1FE90EB5-880B-485D-8767-1465F954CD15}">
      <dgm:prSet/>
      <dgm:spPr/>
      <dgm:t>
        <a:bodyPr/>
        <a:lstStyle/>
        <a:p>
          <a:r>
            <a:rPr lang="en-US" dirty="0"/>
            <a:t>The impact of thematic areas of focus on funding and sustainability </a:t>
          </a:r>
        </a:p>
      </dgm:t>
    </dgm:pt>
    <dgm:pt modelId="{1D1D29DA-E841-493A-B53F-97D8FED01CCE}" type="parTrans" cxnId="{071292C1-4EC8-409D-8442-97A0376416B0}">
      <dgm:prSet/>
      <dgm:spPr/>
      <dgm:t>
        <a:bodyPr/>
        <a:lstStyle/>
        <a:p>
          <a:endParaRPr lang="en-US"/>
        </a:p>
      </dgm:t>
    </dgm:pt>
    <dgm:pt modelId="{CA81DDF5-D175-484A-9321-86389E3CBBC7}" type="sibTrans" cxnId="{071292C1-4EC8-409D-8442-97A0376416B0}">
      <dgm:prSet/>
      <dgm:spPr/>
      <dgm:t>
        <a:bodyPr/>
        <a:lstStyle/>
        <a:p>
          <a:endParaRPr lang="en-US"/>
        </a:p>
      </dgm:t>
    </dgm:pt>
    <dgm:pt modelId="{06520FCF-E11B-4214-A7E8-87D0214D0DA4}" type="pres">
      <dgm:prSet presAssocID="{3FA1CEAC-C3AE-4A27-9327-2D1D21B82A85}" presName="diagram" presStyleCnt="0">
        <dgm:presLayoutVars>
          <dgm:dir/>
          <dgm:animLvl val="lvl"/>
          <dgm:resizeHandles val="exact"/>
        </dgm:presLayoutVars>
      </dgm:prSet>
      <dgm:spPr/>
    </dgm:pt>
    <dgm:pt modelId="{BF70E9C1-14C2-4317-98A0-ADA6178BF251}" type="pres">
      <dgm:prSet presAssocID="{7685B1BE-E8F9-486D-BF11-D7658EA71E0B}" presName="compNode" presStyleCnt="0"/>
      <dgm:spPr/>
    </dgm:pt>
    <dgm:pt modelId="{227635D9-C9D6-4BCC-90FB-F7ACC3BBCDF5}" type="pres">
      <dgm:prSet presAssocID="{7685B1BE-E8F9-486D-BF11-D7658EA71E0B}" presName="childRect" presStyleLbl="bgAcc1" presStyleIdx="0" presStyleCnt="3" custScaleX="126433" custScaleY="190410" custLinFactNeighborX="-381" custLinFactNeighborY="-1647">
        <dgm:presLayoutVars>
          <dgm:bulletEnabled val="1"/>
        </dgm:presLayoutVars>
      </dgm:prSet>
      <dgm:spPr/>
    </dgm:pt>
    <dgm:pt modelId="{FB419F3F-2D52-4ACA-B55B-1BC179266AA9}" type="pres">
      <dgm:prSet presAssocID="{7685B1BE-E8F9-486D-BF11-D7658EA71E0B}" presName="parentText" presStyleLbl="node1" presStyleIdx="0" presStyleCnt="0">
        <dgm:presLayoutVars>
          <dgm:chMax val="0"/>
          <dgm:bulletEnabled val="1"/>
        </dgm:presLayoutVars>
      </dgm:prSet>
      <dgm:spPr/>
    </dgm:pt>
    <dgm:pt modelId="{558DC431-BA63-4C22-9019-69F8C85D93C8}" type="pres">
      <dgm:prSet presAssocID="{7685B1BE-E8F9-486D-BF11-D7658EA71E0B}" presName="parentRect" presStyleLbl="alignNode1" presStyleIdx="0" presStyleCnt="3" custLinFactNeighborX="-5329" custLinFactNeighborY="98331"/>
      <dgm:spPr/>
    </dgm:pt>
    <dgm:pt modelId="{6BC821C8-FDE7-45A8-8F01-2CE490910781}" type="pres">
      <dgm:prSet presAssocID="{7685B1BE-E8F9-486D-BF11-D7658EA71E0B}" presName="adorn" presStyleLbl="fgAccFollowNode1" presStyleIdx="0" presStyleCnt="3" custLinFactNeighborX="-19910" custLinFactNeighborY="7378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adge 1 with solid fill"/>
        </a:ext>
      </dgm:extLst>
    </dgm:pt>
    <dgm:pt modelId="{1A302E36-7F61-4B50-ABB9-B3C561030879}" type="pres">
      <dgm:prSet presAssocID="{5062F5EE-3216-490F-A6C1-8761173F2EA0}" presName="sibTrans" presStyleLbl="sibTrans2D1" presStyleIdx="0" presStyleCnt="0"/>
      <dgm:spPr/>
    </dgm:pt>
    <dgm:pt modelId="{24A4D321-ECA6-4922-AE04-DB619B2FED18}" type="pres">
      <dgm:prSet presAssocID="{167FFF58-65F7-4521-A099-FF3F54649236}" presName="compNode" presStyleCnt="0"/>
      <dgm:spPr/>
    </dgm:pt>
    <dgm:pt modelId="{F3551C4F-5176-4A1F-ADF3-3575E75DE953}" type="pres">
      <dgm:prSet presAssocID="{167FFF58-65F7-4521-A099-FF3F54649236}" presName="childRect" presStyleLbl="bgAcc1" presStyleIdx="1" presStyleCnt="3" custScaleX="132992" custScaleY="190015">
        <dgm:presLayoutVars>
          <dgm:bulletEnabled val="1"/>
        </dgm:presLayoutVars>
      </dgm:prSet>
      <dgm:spPr/>
    </dgm:pt>
    <dgm:pt modelId="{215CBA19-4F18-4CC6-90FB-A3E809DB64DE}" type="pres">
      <dgm:prSet presAssocID="{167FFF58-65F7-4521-A099-FF3F54649236}" presName="parentText" presStyleLbl="node1" presStyleIdx="0" presStyleCnt="0">
        <dgm:presLayoutVars>
          <dgm:chMax val="0"/>
          <dgm:bulletEnabled val="1"/>
        </dgm:presLayoutVars>
      </dgm:prSet>
      <dgm:spPr/>
    </dgm:pt>
    <dgm:pt modelId="{A9AB8146-6047-4165-A841-72C856938149}" type="pres">
      <dgm:prSet presAssocID="{167FFF58-65F7-4521-A099-FF3F54649236}" presName="parentRect" presStyleLbl="alignNode1" presStyleIdx="1" presStyleCnt="3" custLinFactNeighborX="4919" custLinFactNeighborY="97054"/>
      <dgm:spPr/>
    </dgm:pt>
    <dgm:pt modelId="{EE1D80C5-3E64-4EFF-94D5-808849CC5E98}" type="pres">
      <dgm:prSet presAssocID="{167FFF58-65F7-4521-A099-FF3F54649236}" presName="adorn" presStyleLbl="fgAccFollowNode1" presStyleIdx="1" presStyleCnt="3" custLinFactNeighborX="9954" custLinFactNeighborY="7378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Badge outline"/>
        </a:ext>
      </dgm:extLst>
    </dgm:pt>
    <dgm:pt modelId="{5FED94A3-F93B-4ECD-9E3F-28DFCEAE8061}" type="pres">
      <dgm:prSet presAssocID="{ABE4D8B5-0685-49A1-BCB0-7E28282C75B3}" presName="sibTrans" presStyleLbl="sibTrans2D1" presStyleIdx="0" presStyleCnt="0"/>
      <dgm:spPr/>
    </dgm:pt>
    <dgm:pt modelId="{1ABAD0CF-0F32-4697-B987-116990F26AE1}" type="pres">
      <dgm:prSet presAssocID="{87C0C1A6-1167-4B21-B55D-ABC0ADF48DED}" presName="compNode" presStyleCnt="0"/>
      <dgm:spPr/>
    </dgm:pt>
    <dgm:pt modelId="{1BE703C8-24BF-449B-86DC-07B8BC5A28AC}" type="pres">
      <dgm:prSet presAssocID="{87C0C1A6-1167-4B21-B55D-ABC0ADF48DED}" presName="childRect" presStyleLbl="bgAcc1" presStyleIdx="2" presStyleCnt="3" custScaleX="126114" custScaleY="188023">
        <dgm:presLayoutVars>
          <dgm:bulletEnabled val="1"/>
        </dgm:presLayoutVars>
      </dgm:prSet>
      <dgm:spPr/>
    </dgm:pt>
    <dgm:pt modelId="{496F4517-31D6-4584-9CFF-D60F56CD210F}" type="pres">
      <dgm:prSet presAssocID="{87C0C1A6-1167-4B21-B55D-ABC0ADF48DED}" presName="parentText" presStyleLbl="node1" presStyleIdx="0" presStyleCnt="0">
        <dgm:presLayoutVars>
          <dgm:chMax val="0"/>
          <dgm:bulletEnabled val="1"/>
        </dgm:presLayoutVars>
      </dgm:prSet>
      <dgm:spPr/>
    </dgm:pt>
    <dgm:pt modelId="{4D3DF439-159C-4B55-9BD7-C17AF06DDC27}" type="pres">
      <dgm:prSet presAssocID="{87C0C1A6-1167-4B21-B55D-ABC0ADF48DED}" presName="parentRect" presStyleLbl="alignNode1" presStyleIdx="2" presStyleCnt="3" custScaleY="88245" custLinFactNeighborX="-2050" custLinFactNeighborY="90669"/>
      <dgm:spPr/>
    </dgm:pt>
    <dgm:pt modelId="{FD662100-5EA3-406B-AC18-80814509D119}" type="pres">
      <dgm:prSet presAssocID="{87C0C1A6-1167-4B21-B55D-ABC0ADF48DED}" presName="adorn" presStyleLbl="fgAccFollowNode1" presStyleIdx="2" presStyleCnt="3" custLinFactNeighborX="38177" custLinFactNeighborY="6441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Badge 3 with solid fill"/>
        </a:ext>
      </dgm:extLst>
    </dgm:pt>
  </dgm:ptLst>
  <dgm:cxnLst>
    <dgm:cxn modelId="{45512324-1D4B-4D23-A165-28241D216BC4}" type="presOf" srcId="{3FA1CEAC-C3AE-4A27-9327-2D1D21B82A85}" destId="{06520FCF-E11B-4214-A7E8-87D0214D0DA4}" srcOrd="0" destOrd="0" presId="urn:microsoft.com/office/officeart/2005/8/layout/bList2"/>
    <dgm:cxn modelId="{08B2D830-AD88-4B31-90A4-1F2E47654853}" srcId="{167FFF58-65F7-4521-A099-FF3F54649236}" destId="{599B26D0-0C22-492A-9329-012E10D80AA8}" srcOrd="0" destOrd="0" parTransId="{466DB2ED-03A8-40C9-8440-AE6D3D42391B}" sibTransId="{3172D04B-6ED0-4049-9292-37B5372FDEF7}"/>
    <dgm:cxn modelId="{AAE43B32-32E3-4F45-B698-93EE4F8C2762}" type="presOf" srcId="{167FFF58-65F7-4521-A099-FF3F54649236}" destId="{215CBA19-4F18-4CC6-90FB-A3E809DB64DE}" srcOrd="0" destOrd="0" presId="urn:microsoft.com/office/officeart/2005/8/layout/bList2"/>
    <dgm:cxn modelId="{219B9560-B099-45ED-B52D-7C5B9579E32A}" srcId="{3FA1CEAC-C3AE-4A27-9327-2D1D21B82A85}" destId="{167FFF58-65F7-4521-A099-FF3F54649236}" srcOrd="1" destOrd="0" parTransId="{3D8DEB6B-E327-4E19-8124-0B16250FBDFA}" sibTransId="{ABE4D8B5-0685-49A1-BCB0-7E28282C75B3}"/>
    <dgm:cxn modelId="{0E56FB45-D352-4067-82B5-56C95A44FD7E}" srcId="{7685B1BE-E8F9-486D-BF11-D7658EA71E0B}" destId="{29ADD21F-A4AC-443C-9060-36275B8404DE}" srcOrd="0" destOrd="0" parTransId="{A7C51572-1FB1-4957-8A3E-081FDD7572C8}" sibTransId="{923A3A5D-77D3-4660-9769-6A959105FC17}"/>
    <dgm:cxn modelId="{C7245469-E529-4F5D-A03E-62BFC3461503}" type="presOf" srcId="{ABE4D8B5-0685-49A1-BCB0-7E28282C75B3}" destId="{5FED94A3-F93B-4ECD-9E3F-28DFCEAE8061}" srcOrd="0" destOrd="0" presId="urn:microsoft.com/office/officeart/2005/8/layout/bList2"/>
    <dgm:cxn modelId="{AE8CF86A-8451-47AD-B480-227009DE45BB}" type="presOf" srcId="{5062F5EE-3216-490F-A6C1-8761173F2EA0}" destId="{1A302E36-7F61-4B50-ABB9-B3C561030879}" srcOrd="0" destOrd="0" presId="urn:microsoft.com/office/officeart/2005/8/layout/bList2"/>
    <dgm:cxn modelId="{18A7C955-54C4-4FE1-BFD2-31570B7C2547}" type="presOf" srcId="{7685B1BE-E8F9-486D-BF11-D7658EA71E0B}" destId="{558DC431-BA63-4C22-9019-69F8C85D93C8}" srcOrd="1" destOrd="0" presId="urn:microsoft.com/office/officeart/2005/8/layout/bList2"/>
    <dgm:cxn modelId="{7F05E68D-54E0-4247-A59C-B69906178809}" type="presOf" srcId="{29ADD21F-A4AC-443C-9060-36275B8404DE}" destId="{227635D9-C9D6-4BCC-90FB-F7ACC3BBCDF5}" srcOrd="0" destOrd="0" presId="urn:microsoft.com/office/officeart/2005/8/layout/bList2"/>
    <dgm:cxn modelId="{E9DF2E8F-F8A6-4988-972F-DD3C6EA1788A}" srcId="{3FA1CEAC-C3AE-4A27-9327-2D1D21B82A85}" destId="{87C0C1A6-1167-4B21-B55D-ABC0ADF48DED}" srcOrd="2" destOrd="0" parTransId="{12AEDDB0-3C58-4AB7-9942-DFFF7EDE2A7D}" sibTransId="{B60461A0-1178-4FCA-8A4B-AF0938214621}"/>
    <dgm:cxn modelId="{EB946B90-D428-4A07-AA5F-756B51A54C85}" type="presOf" srcId="{599B26D0-0C22-492A-9329-012E10D80AA8}" destId="{F3551C4F-5176-4A1F-ADF3-3575E75DE953}" srcOrd="0" destOrd="0" presId="urn:microsoft.com/office/officeart/2005/8/layout/bList2"/>
    <dgm:cxn modelId="{56FEDB9D-305C-418D-B926-114DF6124BF2}" type="presOf" srcId="{87C0C1A6-1167-4B21-B55D-ABC0ADF48DED}" destId="{496F4517-31D6-4584-9CFF-D60F56CD210F}" srcOrd="0" destOrd="0" presId="urn:microsoft.com/office/officeart/2005/8/layout/bList2"/>
    <dgm:cxn modelId="{F34171A0-A1FD-4580-B0DC-40E986810AD7}" type="presOf" srcId="{167FFF58-65F7-4521-A099-FF3F54649236}" destId="{A9AB8146-6047-4165-A841-72C856938149}" srcOrd="1" destOrd="0" presId="urn:microsoft.com/office/officeart/2005/8/layout/bList2"/>
    <dgm:cxn modelId="{0379C4B6-865A-4459-8FC5-7C0C64210F70}" srcId="{3FA1CEAC-C3AE-4A27-9327-2D1D21B82A85}" destId="{7685B1BE-E8F9-486D-BF11-D7658EA71E0B}" srcOrd="0" destOrd="0" parTransId="{CC67DD3A-4401-467D-B4BB-52D264A11204}" sibTransId="{5062F5EE-3216-490F-A6C1-8761173F2EA0}"/>
    <dgm:cxn modelId="{071292C1-4EC8-409D-8442-97A0376416B0}" srcId="{87C0C1A6-1167-4B21-B55D-ABC0ADF48DED}" destId="{1FE90EB5-880B-485D-8767-1465F954CD15}" srcOrd="0" destOrd="0" parTransId="{1D1D29DA-E841-493A-B53F-97D8FED01CCE}" sibTransId="{CA81DDF5-D175-484A-9321-86389E3CBBC7}"/>
    <dgm:cxn modelId="{B7FB3FD0-262C-4C0A-AC3B-7A34C70593F9}" type="presOf" srcId="{7685B1BE-E8F9-486D-BF11-D7658EA71E0B}" destId="{FB419F3F-2D52-4ACA-B55B-1BC179266AA9}" srcOrd="0" destOrd="0" presId="urn:microsoft.com/office/officeart/2005/8/layout/bList2"/>
    <dgm:cxn modelId="{C0D54CE0-C2CC-4886-961A-53F9D2A71316}" type="presOf" srcId="{87C0C1A6-1167-4B21-B55D-ABC0ADF48DED}" destId="{4D3DF439-159C-4B55-9BD7-C17AF06DDC27}" srcOrd="1" destOrd="0" presId="urn:microsoft.com/office/officeart/2005/8/layout/bList2"/>
    <dgm:cxn modelId="{BA8DCDE4-95A6-46F4-9FFF-ED00CDDE524B}" type="presOf" srcId="{1FE90EB5-880B-485D-8767-1465F954CD15}" destId="{1BE703C8-24BF-449B-86DC-07B8BC5A28AC}" srcOrd="0" destOrd="0" presId="urn:microsoft.com/office/officeart/2005/8/layout/bList2"/>
    <dgm:cxn modelId="{C9357335-F44A-435F-81CF-A715A1B7DC25}" type="presParOf" srcId="{06520FCF-E11B-4214-A7E8-87D0214D0DA4}" destId="{BF70E9C1-14C2-4317-98A0-ADA6178BF251}" srcOrd="0" destOrd="0" presId="urn:microsoft.com/office/officeart/2005/8/layout/bList2"/>
    <dgm:cxn modelId="{D3342094-B781-44E6-B0F1-304E98855F72}" type="presParOf" srcId="{BF70E9C1-14C2-4317-98A0-ADA6178BF251}" destId="{227635D9-C9D6-4BCC-90FB-F7ACC3BBCDF5}" srcOrd="0" destOrd="0" presId="urn:microsoft.com/office/officeart/2005/8/layout/bList2"/>
    <dgm:cxn modelId="{773B3DBB-5558-4398-91A9-C18AD587AF81}" type="presParOf" srcId="{BF70E9C1-14C2-4317-98A0-ADA6178BF251}" destId="{FB419F3F-2D52-4ACA-B55B-1BC179266AA9}" srcOrd="1" destOrd="0" presId="urn:microsoft.com/office/officeart/2005/8/layout/bList2"/>
    <dgm:cxn modelId="{4350B5F3-ECF2-40B5-9495-7A1678E6364D}" type="presParOf" srcId="{BF70E9C1-14C2-4317-98A0-ADA6178BF251}" destId="{558DC431-BA63-4C22-9019-69F8C85D93C8}" srcOrd="2" destOrd="0" presId="urn:microsoft.com/office/officeart/2005/8/layout/bList2"/>
    <dgm:cxn modelId="{F946F413-78CE-4359-A57F-C685EBB2300B}" type="presParOf" srcId="{BF70E9C1-14C2-4317-98A0-ADA6178BF251}" destId="{6BC821C8-FDE7-45A8-8F01-2CE490910781}" srcOrd="3" destOrd="0" presId="urn:microsoft.com/office/officeart/2005/8/layout/bList2"/>
    <dgm:cxn modelId="{A3ECCB0C-95B6-4BE0-B074-342EA1DDF020}" type="presParOf" srcId="{06520FCF-E11B-4214-A7E8-87D0214D0DA4}" destId="{1A302E36-7F61-4B50-ABB9-B3C561030879}" srcOrd="1" destOrd="0" presId="urn:microsoft.com/office/officeart/2005/8/layout/bList2"/>
    <dgm:cxn modelId="{78DEF7A1-84A9-4B8D-90AF-4BE30A9F301C}" type="presParOf" srcId="{06520FCF-E11B-4214-A7E8-87D0214D0DA4}" destId="{24A4D321-ECA6-4922-AE04-DB619B2FED18}" srcOrd="2" destOrd="0" presId="urn:microsoft.com/office/officeart/2005/8/layout/bList2"/>
    <dgm:cxn modelId="{D8626C25-EE28-4DAF-965D-321520100D41}" type="presParOf" srcId="{24A4D321-ECA6-4922-AE04-DB619B2FED18}" destId="{F3551C4F-5176-4A1F-ADF3-3575E75DE953}" srcOrd="0" destOrd="0" presId="urn:microsoft.com/office/officeart/2005/8/layout/bList2"/>
    <dgm:cxn modelId="{FBDDC313-56E8-4236-A9FB-DBEB7AB0FB86}" type="presParOf" srcId="{24A4D321-ECA6-4922-AE04-DB619B2FED18}" destId="{215CBA19-4F18-4CC6-90FB-A3E809DB64DE}" srcOrd="1" destOrd="0" presId="urn:microsoft.com/office/officeart/2005/8/layout/bList2"/>
    <dgm:cxn modelId="{26887624-6F59-4ACE-AC79-DE31CCCAF668}" type="presParOf" srcId="{24A4D321-ECA6-4922-AE04-DB619B2FED18}" destId="{A9AB8146-6047-4165-A841-72C856938149}" srcOrd="2" destOrd="0" presId="urn:microsoft.com/office/officeart/2005/8/layout/bList2"/>
    <dgm:cxn modelId="{AAD16384-EE84-49F7-85FF-05476E977577}" type="presParOf" srcId="{24A4D321-ECA6-4922-AE04-DB619B2FED18}" destId="{EE1D80C5-3E64-4EFF-94D5-808849CC5E98}" srcOrd="3" destOrd="0" presId="urn:microsoft.com/office/officeart/2005/8/layout/bList2"/>
    <dgm:cxn modelId="{00A33A18-6642-4CD5-A1FE-41EABDA2CCB2}" type="presParOf" srcId="{06520FCF-E11B-4214-A7E8-87D0214D0DA4}" destId="{5FED94A3-F93B-4ECD-9E3F-28DFCEAE8061}" srcOrd="3" destOrd="0" presId="urn:microsoft.com/office/officeart/2005/8/layout/bList2"/>
    <dgm:cxn modelId="{EE25A79C-0FCF-442E-AB0C-27F4116E2B0E}" type="presParOf" srcId="{06520FCF-E11B-4214-A7E8-87D0214D0DA4}" destId="{1ABAD0CF-0F32-4697-B987-116990F26AE1}" srcOrd="4" destOrd="0" presId="urn:microsoft.com/office/officeart/2005/8/layout/bList2"/>
    <dgm:cxn modelId="{15037B87-A039-4DA6-A25F-8FA215A84CFC}" type="presParOf" srcId="{1ABAD0CF-0F32-4697-B987-116990F26AE1}" destId="{1BE703C8-24BF-449B-86DC-07B8BC5A28AC}" srcOrd="0" destOrd="0" presId="urn:microsoft.com/office/officeart/2005/8/layout/bList2"/>
    <dgm:cxn modelId="{E848FF57-66E8-45AB-B07C-B528AE1CC85E}" type="presParOf" srcId="{1ABAD0CF-0F32-4697-B987-116990F26AE1}" destId="{496F4517-31D6-4584-9CFF-D60F56CD210F}" srcOrd="1" destOrd="0" presId="urn:microsoft.com/office/officeart/2005/8/layout/bList2"/>
    <dgm:cxn modelId="{E195303B-02FD-48FF-B831-8FA32253DFF8}" type="presParOf" srcId="{1ABAD0CF-0F32-4697-B987-116990F26AE1}" destId="{4D3DF439-159C-4B55-9BD7-C17AF06DDC27}" srcOrd="2" destOrd="0" presId="urn:microsoft.com/office/officeart/2005/8/layout/bList2"/>
    <dgm:cxn modelId="{1171A4F2-D1E5-4DAD-9A0F-FCC55ABA1D91}" type="presParOf" srcId="{1ABAD0CF-0F32-4697-B987-116990F26AE1}" destId="{FD662100-5EA3-406B-AC18-80814509D119}"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B1D441-AAD0-445E-8AAA-3BE0107219BB}"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5B74BE89-CBE9-440C-9503-CF6E008DCF92}">
      <dgm:prSet/>
      <dgm:spPr/>
      <dgm:t>
        <a:bodyPr/>
        <a:lstStyle/>
        <a:p>
          <a:r>
            <a:rPr lang="en-US" dirty="0"/>
            <a:t>This paper contributes a holistic view of sustainability from the perspective of local NGOs in Ghana – the challenges and the opportunities that are presented to these organizations.</a:t>
          </a:r>
        </a:p>
      </dgm:t>
    </dgm:pt>
    <dgm:pt modelId="{B992371C-BD6C-4A9E-9C66-957710C1FE63}" type="parTrans" cxnId="{F8BA4214-B9D4-4536-BEF4-0FA569CABD37}">
      <dgm:prSet/>
      <dgm:spPr/>
      <dgm:t>
        <a:bodyPr/>
        <a:lstStyle/>
        <a:p>
          <a:endParaRPr lang="en-US"/>
        </a:p>
      </dgm:t>
    </dgm:pt>
    <dgm:pt modelId="{80F38E14-EF84-4ADC-817A-509FFF8080A2}" type="sibTrans" cxnId="{F8BA4214-B9D4-4536-BEF4-0FA569CABD37}">
      <dgm:prSet/>
      <dgm:spPr/>
      <dgm:t>
        <a:bodyPr/>
        <a:lstStyle/>
        <a:p>
          <a:endParaRPr lang="en-US"/>
        </a:p>
      </dgm:t>
    </dgm:pt>
    <dgm:pt modelId="{49E27A88-526C-4BF9-B0AE-9D4F9BA0CE1B}">
      <dgm:prSet/>
      <dgm:spPr/>
      <dgm:t>
        <a:bodyPr/>
        <a:lstStyle/>
        <a:p>
          <a:r>
            <a:rPr lang="en-US" dirty="0"/>
            <a:t>We have found that external and internal factors influence the sustainability of NGOs in Ghana and that some external factors can also present some opportunities.</a:t>
          </a:r>
        </a:p>
      </dgm:t>
    </dgm:pt>
    <dgm:pt modelId="{975C3C08-73DE-4C5C-A6CA-F063392F65D9}" type="parTrans" cxnId="{BCD72444-3C1D-4AAA-A207-FC44F059526C}">
      <dgm:prSet/>
      <dgm:spPr/>
      <dgm:t>
        <a:bodyPr/>
        <a:lstStyle/>
        <a:p>
          <a:endParaRPr lang="en-US"/>
        </a:p>
      </dgm:t>
    </dgm:pt>
    <dgm:pt modelId="{B6DB3A56-819B-415E-8AB9-72DE511166BF}" type="sibTrans" cxnId="{BCD72444-3C1D-4AAA-A207-FC44F059526C}">
      <dgm:prSet/>
      <dgm:spPr/>
      <dgm:t>
        <a:bodyPr/>
        <a:lstStyle/>
        <a:p>
          <a:endParaRPr lang="en-US"/>
        </a:p>
      </dgm:t>
    </dgm:pt>
    <dgm:pt modelId="{DCCCDF85-89CF-4576-BF0D-766C8B6B3B83}">
      <dgm:prSet/>
      <dgm:spPr/>
      <dgm:t>
        <a:bodyPr/>
        <a:lstStyle/>
        <a:p>
          <a:r>
            <a:rPr lang="en-US"/>
            <a:t>The ability of a local NGO to respond effectively to the business environment will determine its sustainability.</a:t>
          </a:r>
        </a:p>
      </dgm:t>
    </dgm:pt>
    <dgm:pt modelId="{C6FED1A7-B3A0-445B-8B7B-50C3CBE050CE}" type="parTrans" cxnId="{D9D8F051-D0D2-432D-A8C8-9828DFCE68DF}">
      <dgm:prSet/>
      <dgm:spPr/>
      <dgm:t>
        <a:bodyPr/>
        <a:lstStyle/>
        <a:p>
          <a:endParaRPr lang="en-US"/>
        </a:p>
      </dgm:t>
    </dgm:pt>
    <dgm:pt modelId="{5AAEE12D-16A3-4571-BF32-3D262DC31A79}" type="sibTrans" cxnId="{D9D8F051-D0D2-432D-A8C8-9828DFCE68DF}">
      <dgm:prSet/>
      <dgm:spPr/>
      <dgm:t>
        <a:bodyPr/>
        <a:lstStyle/>
        <a:p>
          <a:endParaRPr lang="en-US"/>
        </a:p>
      </dgm:t>
    </dgm:pt>
    <dgm:pt modelId="{6808821D-4911-4802-AF9D-C482542EF988}" type="pres">
      <dgm:prSet presAssocID="{27B1D441-AAD0-445E-8AAA-3BE0107219BB}" presName="vert0" presStyleCnt="0">
        <dgm:presLayoutVars>
          <dgm:dir/>
          <dgm:animOne val="branch"/>
          <dgm:animLvl val="lvl"/>
        </dgm:presLayoutVars>
      </dgm:prSet>
      <dgm:spPr/>
    </dgm:pt>
    <dgm:pt modelId="{40ACA680-BD61-4A5B-BD01-B57DA2B8353C}" type="pres">
      <dgm:prSet presAssocID="{5B74BE89-CBE9-440C-9503-CF6E008DCF92}" presName="thickLine" presStyleLbl="alignNode1" presStyleIdx="0" presStyleCnt="3"/>
      <dgm:spPr/>
    </dgm:pt>
    <dgm:pt modelId="{C737B48B-9F44-405B-9D47-BFAEE560B9A6}" type="pres">
      <dgm:prSet presAssocID="{5B74BE89-CBE9-440C-9503-CF6E008DCF92}" presName="horz1" presStyleCnt="0"/>
      <dgm:spPr/>
    </dgm:pt>
    <dgm:pt modelId="{EC7716BD-72AD-4A84-AAA3-6ACB3425E02E}" type="pres">
      <dgm:prSet presAssocID="{5B74BE89-CBE9-440C-9503-CF6E008DCF92}" presName="tx1" presStyleLbl="revTx" presStyleIdx="0" presStyleCnt="3"/>
      <dgm:spPr/>
    </dgm:pt>
    <dgm:pt modelId="{6CDD8B84-24A0-4BDE-843D-C3DFE6706131}" type="pres">
      <dgm:prSet presAssocID="{5B74BE89-CBE9-440C-9503-CF6E008DCF92}" presName="vert1" presStyleCnt="0"/>
      <dgm:spPr/>
    </dgm:pt>
    <dgm:pt modelId="{BF9B6550-6384-4BCB-A610-1145DB6D1319}" type="pres">
      <dgm:prSet presAssocID="{49E27A88-526C-4BF9-B0AE-9D4F9BA0CE1B}" presName="thickLine" presStyleLbl="alignNode1" presStyleIdx="1" presStyleCnt="3"/>
      <dgm:spPr/>
    </dgm:pt>
    <dgm:pt modelId="{9E908A1C-5B5D-446A-B314-E8C191E2616D}" type="pres">
      <dgm:prSet presAssocID="{49E27A88-526C-4BF9-B0AE-9D4F9BA0CE1B}" presName="horz1" presStyleCnt="0"/>
      <dgm:spPr/>
    </dgm:pt>
    <dgm:pt modelId="{692F13AC-33CD-4072-8047-5F8CFA012686}" type="pres">
      <dgm:prSet presAssocID="{49E27A88-526C-4BF9-B0AE-9D4F9BA0CE1B}" presName="tx1" presStyleLbl="revTx" presStyleIdx="1" presStyleCnt="3"/>
      <dgm:spPr/>
    </dgm:pt>
    <dgm:pt modelId="{52886500-8F64-4228-B7D8-A8ED3A6D81FE}" type="pres">
      <dgm:prSet presAssocID="{49E27A88-526C-4BF9-B0AE-9D4F9BA0CE1B}" presName="vert1" presStyleCnt="0"/>
      <dgm:spPr/>
    </dgm:pt>
    <dgm:pt modelId="{719F10A1-46B6-4C67-B5BA-29214F79056D}" type="pres">
      <dgm:prSet presAssocID="{DCCCDF85-89CF-4576-BF0D-766C8B6B3B83}" presName="thickLine" presStyleLbl="alignNode1" presStyleIdx="2" presStyleCnt="3"/>
      <dgm:spPr/>
    </dgm:pt>
    <dgm:pt modelId="{90CC1E3F-2565-49E6-B8A6-569EB2D7D05D}" type="pres">
      <dgm:prSet presAssocID="{DCCCDF85-89CF-4576-BF0D-766C8B6B3B83}" presName="horz1" presStyleCnt="0"/>
      <dgm:spPr/>
    </dgm:pt>
    <dgm:pt modelId="{0A81ADD4-F08C-4DA6-804C-A72B65EAF623}" type="pres">
      <dgm:prSet presAssocID="{DCCCDF85-89CF-4576-BF0D-766C8B6B3B83}" presName="tx1" presStyleLbl="revTx" presStyleIdx="2" presStyleCnt="3"/>
      <dgm:spPr/>
    </dgm:pt>
    <dgm:pt modelId="{B82F6C3B-54D1-44E8-9C5C-67D712F3AD8E}" type="pres">
      <dgm:prSet presAssocID="{DCCCDF85-89CF-4576-BF0D-766C8B6B3B83}" presName="vert1" presStyleCnt="0"/>
      <dgm:spPr/>
    </dgm:pt>
  </dgm:ptLst>
  <dgm:cxnLst>
    <dgm:cxn modelId="{F8BA4214-B9D4-4536-BEF4-0FA569CABD37}" srcId="{27B1D441-AAD0-445E-8AAA-3BE0107219BB}" destId="{5B74BE89-CBE9-440C-9503-CF6E008DCF92}" srcOrd="0" destOrd="0" parTransId="{B992371C-BD6C-4A9E-9C66-957710C1FE63}" sibTransId="{80F38E14-EF84-4ADC-817A-509FFF8080A2}"/>
    <dgm:cxn modelId="{BF7E7724-55ED-4F78-A7BE-1D2400B7D4B6}" type="presOf" srcId="{DCCCDF85-89CF-4576-BF0D-766C8B6B3B83}" destId="{0A81ADD4-F08C-4DA6-804C-A72B65EAF623}" srcOrd="0" destOrd="0" presId="urn:microsoft.com/office/officeart/2008/layout/LinedList"/>
    <dgm:cxn modelId="{A07E3531-DFB4-4A56-933D-58266001C356}" type="presOf" srcId="{49E27A88-526C-4BF9-B0AE-9D4F9BA0CE1B}" destId="{692F13AC-33CD-4072-8047-5F8CFA012686}" srcOrd="0" destOrd="0" presId="urn:microsoft.com/office/officeart/2008/layout/LinedList"/>
    <dgm:cxn modelId="{6BB2D438-B473-46E4-B43D-992EF6024810}" type="presOf" srcId="{27B1D441-AAD0-445E-8AAA-3BE0107219BB}" destId="{6808821D-4911-4802-AF9D-C482542EF988}" srcOrd="0" destOrd="0" presId="urn:microsoft.com/office/officeart/2008/layout/LinedList"/>
    <dgm:cxn modelId="{BCD72444-3C1D-4AAA-A207-FC44F059526C}" srcId="{27B1D441-AAD0-445E-8AAA-3BE0107219BB}" destId="{49E27A88-526C-4BF9-B0AE-9D4F9BA0CE1B}" srcOrd="1" destOrd="0" parTransId="{975C3C08-73DE-4C5C-A6CA-F063392F65D9}" sibTransId="{B6DB3A56-819B-415E-8AB9-72DE511166BF}"/>
    <dgm:cxn modelId="{D9D8F051-D0D2-432D-A8C8-9828DFCE68DF}" srcId="{27B1D441-AAD0-445E-8AAA-3BE0107219BB}" destId="{DCCCDF85-89CF-4576-BF0D-766C8B6B3B83}" srcOrd="2" destOrd="0" parTransId="{C6FED1A7-B3A0-445B-8B7B-50C3CBE050CE}" sibTransId="{5AAEE12D-16A3-4571-BF32-3D262DC31A79}"/>
    <dgm:cxn modelId="{494976E0-5EE8-40EC-8390-971C3F1EA0C9}" type="presOf" srcId="{5B74BE89-CBE9-440C-9503-CF6E008DCF92}" destId="{EC7716BD-72AD-4A84-AAA3-6ACB3425E02E}" srcOrd="0" destOrd="0" presId="urn:microsoft.com/office/officeart/2008/layout/LinedList"/>
    <dgm:cxn modelId="{4AF409EB-294C-4A1C-B6DE-F70B4B08835E}" type="presParOf" srcId="{6808821D-4911-4802-AF9D-C482542EF988}" destId="{40ACA680-BD61-4A5B-BD01-B57DA2B8353C}" srcOrd="0" destOrd="0" presId="urn:microsoft.com/office/officeart/2008/layout/LinedList"/>
    <dgm:cxn modelId="{A79B7B25-2973-4E9D-9B9A-FF1E6732B96E}" type="presParOf" srcId="{6808821D-4911-4802-AF9D-C482542EF988}" destId="{C737B48B-9F44-405B-9D47-BFAEE560B9A6}" srcOrd="1" destOrd="0" presId="urn:microsoft.com/office/officeart/2008/layout/LinedList"/>
    <dgm:cxn modelId="{A1AC6EF7-1DED-4FB4-A5CA-66CB0B604BD9}" type="presParOf" srcId="{C737B48B-9F44-405B-9D47-BFAEE560B9A6}" destId="{EC7716BD-72AD-4A84-AAA3-6ACB3425E02E}" srcOrd="0" destOrd="0" presId="urn:microsoft.com/office/officeart/2008/layout/LinedList"/>
    <dgm:cxn modelId="{261F2F29-6350-464E-BCF6-1193C27B4AB2}" type="presParOf" srcId="{C737B48B-9F44-405B-9D47-BFAEE560B9A6}" destId="{6CDD8B84-24A0-4BDE-843D-C3DFE6706131}" srcOrd="1" destOrd="0" presId="urn:microsoft.com/office/officeart/2008/layout/LinedList"/>
    <dgm:cxn modelId="{A934E9FC-6F88-44FB-A0B9-15A7C5BC2EDC}" type="presParOf" srcId="{6808821D-4911-4802-AF9D-C482542EF988}" destId="{BF9B6550-6384-4BCB-A610-1145DB6D1319}" srcOrd="2" destOrd="0" presId="urn:microsoft.com/office/officeart/2008/layout/LinedList"/>
    <dgm:cxn modelId="{325A07CC-94EE-4A69-816C-E779A17BF5AA}" type="presParOf" srcId="{6808821D-4911-4802-AF9D-C482542EF988}" destId="{9E908A1C-5B5D-446A-B314-E8C191E2616D}" srcOrd="3" destOrd="0" presId="urn:microsoft.com/office/officeart/2008/layout/LinedList"/>
    <dgm:cxn modelId="{59861ADE-F92C-4A20-83FA-6BA89F6CF51F}" type="presParOf" srcId="{9E908A1C-5B5D-446A-B314-E8C191E2616D}" destId="{692F13AC-33CD-4072-8047-5F8CFA012686}" srcOrd="0" destOrd="0" presId="urn:microsoft.com/office/officeart/2008/layout/LinedList"/>
    <dgm:cxn modelId="{532785B9-6B28-4A7F-B00B-46B07010540B}" type="presParOf" srcId="{9E908A1C-5B5D-446A-B314-E8C191E2616D}" destId="{52886500-8F64-4228-B7D8-A8ED3A6D81FE}" srcOrd="1" destOrd="0" presId="urn:microsoft.com/office/officeart/2008/layout/LinedList"/>
    <dgm:cxn modelId="{F84E55EC-AD9E-40D2-AB38-A42276C11919}" type="presParOf" srcId="{6808821D-4911-4802-AF9D-C482542EF988}" destId="{719F10A1-46B6-4C67-B5BA-29214F79056D}" srcOrd="4" destOrd="0" presId="urn:microsoft.com/office/officeart/2008/layout/LinedList"/>
    <dgm:cxn modelId="{4F076B3D-8A34-420B-A6B8-FC41C4760E16}" type="presParOf" srcId="{6808821D-4911-4802-AF9D-C482542EF988}" destId="{90CC1E3F-2565-49E6-B8A6-569EB2D7D05D}" srcOrd="5" destOrd="0" presId="urn:microsoft.com/office/officeart/2008/layout/LinedList"/>
    <dgm:cxn modelId="{B920FFFC-865E-4BE4-894B-62AB35B64873}" type="presParOf" srcId="{90CC1E3F-2565-49E6-B8A6-569EB2D7D05D}" destId="{0A81ADD4-F08C-4DA6-804C-A72B65EAF623}" srcOrd="0" destOrd="0" presId="urn:microsoft.com/office/officeart/2008/layout/LinedList"/>
    <dgm:cxn modelId="{F40CA4C6-419B-4C9F-929A-A62289FA0077}" type="presParOf" srcId="{90CC1E3F-2565-49E6-B8A6-569EB2D7D05D}" destId="{B82F6C3B-54D1-44E8-9C5C-67D712F3AD8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E65995-E911-4D8F-9374-A99FCB21D571}">
      <dsp:nvSpPr>
        <dsp:cNvPr id="0" name=""/>
        <dsp:cNvSpPr/>
      </dsp:nvSpPr>
      <dsp:spPr>
        <a:xfrm>
          <a:off x="0" y="2523"/>
          <a:ext cx="9685867"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3B0DD2-90AE-4E51-9103-F36A41E96DFF}">
      <dsp:nvSpPr>
        <dsp:cNvPr id="0" name=""/>
        <dsp:cNvSpPr/>
      </dsp:nvSpPr>
      <dsp:spPr>
        <a:xfrm>
          <a:off x="0" y="2523"/>
          <a:ext cx="9685867" cy="172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The NGO sector in Ghana has supported community development in its many years of existence.</a:t>
          </a:r>
        </a:p>
      </dsp:txBody>
      <dsp:txXfrm>
        <a:off x="0" y="2523"/>
        <a:ext cx="9685867" cy="1720899"/>
      </dsp:txXfrm>
    </dsp:sp>
    <dsp:sp modelId="{EEA345F6-6616-4310-9B8D-394A30D4FD65}">
      <dsp:nvSpPr>
        <dsp:cNvPr id="0" name=""/>
        <dsp:cNvSpPr/>
      </dsp:nvSpPr>
      <dsp:spPr>
        <a:xfrm>
          <a:off x="0" y="1723422"/>
          <a:ext cx="9685867"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DB3471-E623-41F6-898A-4926A9B868A2}">
      <dsp:nvSpPr>
        <dsp:cNvPr id="0" name=""/>
        <dsp:cNvSpPr/>
      </dsp:nvSpPr>
      <dsp:spPr>
        <a:xfrm>
          <a:off x="0" y="1723422"/>
          <a:ext cx="9685867" cy="172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Unfortunately, most NGOs in Ghana have become unsustainable.</a:t>
          </a:r>
        </a:p>
      </dsp:txBody>
      <dsp:txXfrm>
        <a:off x="0" y="1723422"/>
        <a:ext cx="9685867" cy="1720899"/>
      </dsp:txXfrm>
    </dsp:sp>
    <dsp:sp modelId="{010630E3-6F89-48AF-AFA5-3771B9FAF4E1}">
      <dsp:nvSpPr>
        <dsp:cNvPr id="0" name=""/>
        <dsp:cNvSpPr/>
      </dsp:nvSpPr>
      <dsp:spPr>
        <a:xfrm>
          <a:off x="0" y="3444322"/>
          <a:ext cx="9685867"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FB13FD-2DF5-4075-A5DD-31F43C16632F}">
      <dsp:nvSpPr>
        <dsp:cNvPr id="0" name=""/>
        <dsp:cNvSpPr/>
      </dsp:nvSpPr>
      <dsp:spPr>
        <a:xfrm>
          <a:off x="0" y="3444322"/>
          <a:ext cx="9685867" cy="172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The purpose of this qualitative study is to explore the factors that make NGOs unsustainable and to conclude if adopting specific operating models will enhance the sustainability of NGOs in Ghana.</a:t>
          </a:r>
        </a:p>
      </dsp:txBody>
      <dsp:txXfrm>
        <a:off x="0" y="3444322"/>
        <a:ext cx="9685867" cy="17208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685DF7-0377-434D-8F3F-1D7440D70C87}">
      <dsp:nvSpPr>
        <dsp:cNvPr id="0" name=""/>
        <dsp:cNvSpPr/>
      </dsp:nvSpPr>
      <dsp:spPr>
        <a:xfrm>
          <a:off x="41" y="45450"/>
          <a:ext cx="4016928" cy="835200"/>
        </a:xfrm>
        <a:prstGeom prst="rect">
          <a:avLst/>
        </a:prstGeom>
        <a:solidFill>
          <a:schemeClr val="accent5">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n-US" sz="2900" kern="1200" dirty="0"/>
            <a:t>Internal Influences</a:t>
          </a:r>
        </a:p>
      </dsp:txBody>
      <dsp:txXfrm>
        <a:off x="41" y="45450"/>
        <a:ext cx="4016928" cy="835200"/>
      </dsp:txXfrm>
    </dsp:sp>
    <dsp:sp modelId="{6C422BBC-584D-4822-8C98-4D285250FBB1}">
      <dsp:nvSpPr>
        <dsp:cNvPr id="0" name=""/>
        <dsp:cNvSpPr/>
      </dsp:nvSpPr>
      <dsp:spPr>
        <a:xfrm>
          <a:off x="41" y="880650"/>
          <a:ext cx="4016928" cy="2955335"/>
        </a:xfrm>
        <a:prstGeom prst="rect">
          <a:avLst/>
        </a:prstGeom>
        <a:solidFill>
          <a:schemeClr val="accent5">
            <a:tint val="40000"/>
            <a:alpha val="90000"/>
            <a:hueOff val="0"/>
            <a:satOff val="0"/>
            <a:lumOff val="0"/>
            <a:alphaOff val="0"/>
          </a:schemeClr>
        </a:solidFill>
        <a:ln w="19050"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900" kern="1200" dirty="0"/>
            <a:t>Governance</a:t>
          </a:r>
        </a:p>
        <a:p>
          <a:pPr marL="285750" lvl="1" indent="-285750" algn="l" defTabSz="1289050">
            <a:lnSpc>
              <a:spcPct val="90000"/>
            </a:lnSpc>
            <a:spcBef>
              <a:spcPct val="0"/>
            </a:spcBef>
            <a:spcAft>
              <a:spcPct val="15000"/>
            </a:spcAft>
            <a:buChar char="•"/>
          </a:pPr>
          <a:r>
            <a:rPr lang="en-US" sz="2900" kern="1200" dirty="0"/>
            <a:t>Human Resource</a:t>
          </a:r>
        </a:p>
        <a:p>
          <a:pPr marL="285750" lvl="1" indent="-285750" algn="l" defTabSz="1289050">
            <a:lnSpc>
              <a:spcPct val="90000"/>
            </a:lnSpc>
            <a:spcBef>
              <a:spcPct val="0"/>
            </a:spcBef>
            <a:spcAft>
              <a:spcPct val="15000"/>
            </a:spcAft>
            <a:buChar char="•"/>
          </a:pPr>
          <a:r>
            <a:rPr lang="en-US" sz="2900" kern="1200" dirty="0"/>
            <a:t>Financial Resources</a:t>
          </a:r>
        </a:p>
        <a:p>
          <a:pPr marL="285750" lvl="1" indent="-285750" algn="l" defTabSz="1289050">
            <a:lnSpc>
              <a:spcPct val="90000"/>
            </a:lnSpc>
            <a:spcBef>
              <a:spcPct val="0"/>
            </a:spcBef>
            <a:spcAft>
              <a:spcPct val="15000"/>
            </a:spcAft>
            <a:buChar char="•"/>
          </a:pPr>
          <a:r>
            <a:rPr lang="en-US" sz="2900" kern="1200" dirty="0"/>
            <a:t>Strategic direction</a:t>
          </a:r>
        </a:p>
      </dsp:txBody>
      <dsp:txXfrm>
        <a:off x="41" y="880650"/>
        <a:ext cx="4016928" cy="2955335"/>
      </dsp:txXfrm>
    </dsp:sp>
    <dsp:sp modelId="{E6DBDC66-B0BD-4632-9D64-33814C712710}">
      <dsp:nvSpPr>
        <dsp:cNvPr id="0" name=""/>
        <dsp:cNvSpPr/>
      </dsp:nvSpPr>
      <dsp:spPr>
        <a:xfrm>
          <a:off x="4579341" y="45450"/>
          <a:ext cx="4016928" cy="835200"/>
        </a:xfrm>
        <a:prstGeom prst="rect">
          <a:avLst/>
        </a:prstGeom>
        <a:solidFill>
          <a:schemeClr val="accent5">
            <a:hueOff val="2495256"/>
            <a:satOff val="-50489"/>
            <a:lumOff val="1569"/>
            <a:alphaOff val="0"/>
          </a:schemeClr>
        </a:solidFill>
        <a:ln w="19050" cap="rnd" cmpd="sng" algn="ctr">
          <a:solidFill>
            <a:schemeClr val="accent5">
              <a:hueOff val="2495256"/>
              <a:satOff val="-50489"/>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n-US" sz="2900" kern="1200" dirty="0"/>
            <a:t>External Influences</a:t>
          </a:r>
        </a:p>
      </dsp:txBody>
      <dsp:txXfrm>
        <a:off x="4579341" y="45450"/>
        <a:ext cx="4016928" cy="835200"/>
      </dsp:txXfrm>
    </dsp:sp>
    <dsp:sp modelId="{8E66BC32-7798-47F8-9BE7-70EF2804C0F7}">
      <dsp:nvSpPr>
        <dsp:cNvPr id="0" name=""/>
        <dsp:cNvSpPr/>
      </dsp:nvSpPr>
      <dsp:spPr>
        <a:xfrm>
          <a:off x="4579341" y="880650"/>
          <a:ext cx="4016928" cy="2955335"/>
        </a:xfrm>
        <a:prstGeom prst="rect">
          <a:avLst/>
        </a:prstGeom>
        <a:solidFill>
          <a:schemeClr val="accent5">
            <a:tint val="40000"/>
            <a:alpha val="90000"/>
            <a:hueOff val="2651784"/>
            <a:satOff val="-27828"/>
            <a:lumOff val="-1825"/>
            <a:alphaOff val="0"/>
          </a:schemeClr>
        </a:solidFill>
        <a:ln w="19050" cap="rnd" cmpd="sng" algn="ctr">
          <a:solidFill>
            <a:schemeClr val="accent5">
              <a:tint val="40000"/>
              <a:alpha val="90000"/>
              <a:hueOff val="2651784"/>
              <a:satOff val="-27828"/>
              <a:lumOff val="-18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900" kern="1200" dirty="0"/>
            <a:t>Government Policies</a:t>
          </a:r>
        </a:p>
        <a:p>
          <a:pPr marL="285750" lvl="1" indent="-285750" algn="l" defTabSz="1289050">
            <a:lnSpc>
              <a:spcPct val="90000"/>
            </a:lnSpc>
            <a:spcBef>
              <a:spcPct val="0"/>
            </a:spcBef>
            <a:spcAft>
              <a:spcPct val="15000"/>
            </a:spcAft>
            <a:buChar char="•"/>
          </a:pPr>
          <a:r>
            <a:rPr lang="en-US" sz="2900" kern="1200" dirty="0"/>
            <a:t>Political Influence</a:t>
          </a:r>
        </a:p>
        <a:p>
          <a:pPr marL="285750" lvl="1" indent="-285750" algn="l" defTabSz="1289050">
            <a:lnSpc>
              <a:spcPct val="90000"/>
            </a:lnSpc>
            <a:spcBef>
              <a:spcPct val="0"/>
            </a:spcBef>
            <a:spcAft>
              <a:spcPct val="15000"/>
            </a:spcAft>
            <a:buChar char="•"/>
          </a:pPr>
          <a:r>
            <a:rPr lang="en-US" sz="2900" kern="1200" dirty="0"/>
            <a:t>Corruption</a:t>
          </a:r>
        </a:p>
        <a:p>
          <a:pPr marL="285750" lvl="1" indent="-285750" algn="l" defTabSz="1289050">
            <a:lnSpc>
              <a:spcPct val="90000"/>
            </a:lnSpc>
            <a:spcBef>
              <a:spcPct val="0"/>
            </a:spcBef>
            <a:spcAft>
              <a:spcPct val="15000"/>
            </a:spcAft>
            <a:buChar char="•"/>
          </a:pPr>
          <a:r>
            <a:rPr lang="en-US" sz="2900" kern="1200" dirty="0"/>
            <a:t>Donor conditionalities</a:t>
          </a:r>
        </a:p>
      </dsp:txBody>
      <dsp:txXfrm>
        <a:off x="4579341" y="880650"/>
        <a:ext cx="4016928" cy="29553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7635D9-C9D6-4BCC-90FB-F7ACC3BBCDF5}">
      <dsp:nvSpPr>
        <dsp:cNvPr id="0" name=""/>
        <dsp:cNvSpPr/>
      </dsp:nvSpPr>
      <dsp:spPr>
        <a:xfrm>
          <a:off x="0" y="478900"/>
          <a:ext cx="2848901" cy="3202758"/>
        </a:xfrm>
        <a:prstGeom prst="round2SameRect">
          <a:avLst>
            <a:gd name="adj1" fmla="val 8000"/>
            <a:gd name="adj2" fmla="val 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106680" rIns="35560" bIns="35560"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The influence of internal organizational factors on sustainability</a:t>
          </a:r>
        </a:p>
      </dsp:txBody>
      <dsp:txXfrm>
        <a:off x="66753" y="545653"/>
        <a:ext cx="2715395" cy="3136005"/>
      </dsp:txXfrm>
    </dsp:sp>
    <dsp:sp modelId="{558DC431-BA63-4C22-9019-69F8C85D93C8}">
      <dsp:nvSpPr>
        <dsp:cNvPr id="0" name=""/>
        <dsp:cNvSpPr/>
      </dsp:nvSpPr>
      <dsp:spPr>
        <a:xfrm>
          <a:off x="185795" y="3635865"/>
          <a:ext cx="2253289" cy="723274"/>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0" rIns="30480" bIns="0" numCol="1" spcCol="1270" anchor="ctr" anchorCtr="0">
          <a:noAutofit/>
        </a:bodyPr>
        <a:lstStyle/>
        <a:p>
          <a:pPr marL="0" lvl="0" indent="0" algn="l" defTabSz="1066800">
            <a:lnSpc>
              <a:spcPct val="90000"/>
            </a:lnSpc>
            <a:spcBef>
              <a:spcPct val="0"/>
            </a:spcBef>
            <a:spcAft>
              <a:spcPct val="35000"/>
            </a:spcAft>
            <a:buNone/>
          </a:pPr>
          <a:r>
            <a:rPr lang="en-US" sz="2400" b="1" kern="1200" dirty="0"/>
            <a:t>Internal</a:t>
          </a:r>
        </a:p>
      </dsp:txBody>
      <dsp:txXfrm>
        <a:off x="185795" y="3635865"/>
        <a:ext cx="1586823" cy="723274"/>
      </dsp:txXfrm>
    </dsp:sp>
    <dsp:sp modelId="{6BC821C8-FDE7-45A8-8F01-2CE490910781}">
      <dsp:nvSpPr>
        <dsp:cNvPr id="0" name=""/>
        <dsp:cNvSpPr/>
      </dsp:nvSpPr>
      <dsp:spPr>
        <a:xfrm>
          <a:off x="1799417" y="3570488"/>
          <a:ext cx="788651" cy="788651"/>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551C4F-5176-4A1F-ADF3-3575E75DE953}">
      <dsp:nvSpPr>
        <dsp:cNvPr id="0" name=""/>
        <dsp:cNvSpPr/>
      </dsp:nvSpPr>
      <dsp:spPr>
        <a:xfrm>
          <a:off x="3052351" y="508264"/>
          <a:ext cx="2996694" cy="3196114"/>
        </a:xfrm>
        <a:prstGeom prst="round2SameRect">
          <a:avLst>
            <a:gd name="adj1" fmla="val 8000"/>
            <a:gd name="adj2" fmla="val 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118110" rIns="39370" bIns="39370" numCol="1" spcCol="1270" anchor="t" anchorCtr="0">
          <a:noAutofit/>
        </a:bodyPr>
        <a:lstStyle/>
        <a:p>
          <a:pPr marL="285750" lvl="1" indent="-285750" algn="l" defTabSz="1377950">
            <a:lnSpc>
              <a:spcPct val="90000"/>
            </a:lnSpc>
            <a:spcBef>
              <a:spcPct val="0"/>
            </a:spcBef>
            <a:spcAft>
              <a:spcPct val="15000"/>
            </a:spcAft>
            <a:buChar char="•"/>
          </a:pPr>
          <a:r>
            <a:rPr lang="en-US" sz="3100" kern="1200" dirty="0"/>
            <a:t>The influence of external  factors on sustainability</a:t>
          </a:r>
        </a:p>
      </dsp:txBody>
      <dsp:txXfrm>
        <a:off x="3122567" y="578480"/>
        <a:ext cx="2856262" cy="3125898"/>
      </dsp:txXfrm>
    </dsp:sp>
    <dsp:sp modelId="{A9AB8146-6047-4165-A841-72C856938149}">
      <dsp:nvSpPr>
        <dsp:cNvPr id="0" name=""/>
        <dsp:cNvSpPr/>
      </dsp:nvSpPr>
      <dsp:spPr>
        <a:xfrm>
          <a:off x="3534893" y="3635865"/>
          <a:ext cx="2253289" cy="723274"/>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0" rIns="30480" bIns="0" numCol="1" spcCol="1270" anchor="ctr" anchorCtr="0">
          <a:noAutofit/>
        </a:bodyPr>
        <a:lstStyle/>
        <a:p>
          <a:pPr marL="0" lvl="0" indent="0" algn="l" defTabSz="1066800">
            <a:lnSpc>
              <a:spcPct val="90000"/>
            </a:lnSpc>
            <a:spcBef>
              <a:spcPct val="0"/>
            </a:spcBef>
            <a:spcAft>
              <a:spcPct val="35000"/>
            </a:spcAft>
            <a:buNone/>
          </a:pPr>
          <a:r>
            <a:rPr lang="en-US" sz="2400" b="1" kern="1200" dirty="0"/>
            <a:t>External</a:t>
          </a:r>
        </a:p>
      </dsp:txBody>
      <dsp:txXfrm>
        <a:off x="3534893" y="3635865"/>
        <a:ext cx="1586823" cy="723274"/>
      </dsp:txXfrm>
    </dsp:sp>
    <dsp:sp modelId="{EE1D80C5-3E64-4EFF-94D5-808849CC5E98}">
      <dsp:nvSpPr>
        <dsp:cNvPr id="0" name=""/>
        <dsp:cNvSpPr/>
      </dsp:nvSpPr>
      <dsp:spPr>
        <a:xfrm>
          <a:off x="5153122" y="3570488"/>
          <a:ext cx="788651" cy="788651"/>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E703C8-24BF-449B-86DC-07B8BC5A28AC}">
      <dsp:nvSpPr>
        <dsp:cNvPr id="0" name=""/>
        <dsp:cNvSpPr/>
      </dsp:nvSpPr>
      <dsp:spPr>
        <a:xfrm>
          <a:off x="6244429" y="516641"/>
          <a:ext cx="2841713" cy="3162608"/>
        </a:xfrm>
        <a:prstGeom prst="round2SameRect">
          <a:avLst>
            <a:gd name="adj1" fmla="val 8000"/>
            <a:gd name="adj2" fmla="val 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118110" rIns="39370" bIns="39370" numCol="1" spcCol="1270" anchor="t" anchorCtr="0">
          <a:noAutofit/>
        </a:bodyPr>
        <a:lstStyle/>
        <a:p>
          <a:pPr marL="285750" lvl="1" indent="-285750" algn="l" defTabSz="1377950">
            <a:lnSpc>
              <a:spcPct val="90000"/>
            </a:lnSpc>
            <a:spcBef>
              <a:spcPct val="0"/>
            </a:spcBef>
            <a:spcAft>
              <a:spcPct val="15000"/>
            </a:spcAft>
            <a:buChar char="•"/>
          </a:pPr>
          <a:r>
            <a:rPr lang="en-US" sz="3100" kern="1200" dirty="0"/>
            <a:t>The impact of thematic areas of focus on funding and sustainability </a:t>
          </a:r>
        </a:p>
      </dsp:txBody>
      <dsp:txXfrm>
        <a:off x="6311014" y="583226"/>
        <a:ext cx="2708543" cy="3096023"/>
      </dsp:txXfrm>
    </dsp:sp>
    <dsp:sp modelId="{4D3DF439-159C-4B55-9BD7-C17AF06DDC27}">
      <dsp:nvSpPr>
        <dsp:cNvPr id="0" name=""/>
        <dsp:cNvSpPr/>
      </dsp:nvSpPr>
      <dsp:spPr>
        <a:xfrm>
          <a:off x="6492449" y="3637257"/>
          <a:ext cx="2253289" cy="638253"/>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0" rIns="30480" bIns="0" numCol="1" spcCol="1270" anchor="ctr" anchorCtr="0">
          <a:noAutofit/>
        </a:bodyPr>
        <a:lstStyle/>
        <a:p>
          <a:pPr marL="0" lvl="0" indent="0" algn="l" defTabSz="1066800">
            <a:lnSpc>
              <a:spcPct val="90000"/>
            </a:lnSpc>
            <a:spcBef>
              <a:spcPct val="0"/>
            </a:spcBef>
            <a:spcAft>
              <a:spcPct val="35000"/>
            </a:spcAft>
            <a:buNone/>
          </a:pPr>
          <a:r>
            <a:rPr lang="en-US" sz="2400" b="1" kern="1200" dirty="0"/>
            <a:t>Thematic Areas</a:t>
          </a:r>
        </a:p>
      </dsp:txBody>
      <dsp:txXfrm>
        <a:off x="6492449" y="3637257"/>
        <a:ext cx="1586823" cy="638253"/>
      </dsp:txXfrm>
    </dsp:sp>
    <dsp:sp modelId="{FD662100-5EA3-406B-AC18-80814509D119}">
      <dsp:nvSpPr>
        <dsp:cNvPr id="0" name=""/>
        <dsp:cNvSpPr/>
      </dsp:nvSpPr>
      <dsp:spPr>
        <a:xfrm>
          <a:off x="8305558" y="3561849"/>
          <a:ext cx="788651" cy="788651"/>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ACA680-BD61-4A5B-BD01-B57DA2B8353C}">
      <dsp:nvSpPr>
        <dsp:cNvPr id="0" name=""/>
        <dsp:cNvSpPr/>
      </dsp:nvSpPr>
      <dsp:spPr>
        <a:xfrm>
          <a:off x="0" y="1830"/>
          <a:ext cx="3957349" cy="0"/>
        </a:xfrm>
        <a:prstGeom prst="line">
          <a:avLst/>
        </a:prstGeom>
        <a:solidFill>
          <a:schemeClr val="accent5">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7716BD-72AD-4A84-AAA3-6ACB3425E02E}">
      <dsp:nvSpPr>
        <dsp:cNvPr id="0" name=""/>
        <dsp:cNvSpPr/>
      </dsp:nvSpPr>
      <dsp:spPr>
        <a:xfrm>
          <a:off x="0" y="1830"/>
          <a:ext cx="3957349" cy="1248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This paper contributes a holistic view of sustainability from the perspective of local NGOs in Ghana – the challenges and the opportunities that are presented to these organizations.</a:t>
          </a:r>
        </a:p>
      </dsp:txBody>
      <dsp:txXfrm>
        <a:off x="0" y="1830"/>
        <a:ext cx="3957349" cy="1248553"/>
      </dsp:txXfrm>
    </dsp:sp>
    <dsp:sp modelId="{BF9B6550-6384-4BCB-A610-1145DB6D1319}">
      <dsp:nvSpPr>
        <dsp:cNvPr id="0" name=""/>
        <dsp:cNvSpPr/>
      </dsp:nvSpPr>
      <dsp:spPr>
        <a:xfrm>
          <a:off x="0" y="1250384"/>
          <a:ext cx="3957349" cy="0"/>
        </a:xfrm>
        <a:prstGeom prst="line">
          <a:avLst/>
        </a:prstGeom>
        <a:solidFill>
          <a:schemeClr val="accent5">
            <a:hueOff val="1247628"/>
            <a:satOff val="-25244"/>
            <a:lumOff val="784"/>
            <a:alphaOff val="0"/>
          </a:schemeClr>
        </a:solidFill>
        <a:ln w="19050" cap="rnd" cmpd="sng" algn="ctr">
          <a:solidFill>
            <a:schemeClr val="accent5">
              <a:hueOff val="1247628"/>
              <a:satOff val="-25244"/>
              <a:lumOff val="78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2F13AC-33CD-4072-8047-5F8CFA012686}">
      <dsp:nvSpPr>
        <dsp:cNvPr id="0" name=""/>
        <dsp:cNvSpPr/>
      </dsp:nvSpPr>
      <dsp:spPr>
        <a:xfrm>
          <a:off x="0" y="1250384"/>
          <a:ext cx="3957349" cy="1248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We have found that external and internal factors influence the sustainability of NGOs in Ghana and that some external factors can also present some opportunities.</a:t>
          </a:r>
        </a:p>
      </dsp:txBody>
      <dsp:txXfrm>
        <a:off x="0" y="1250384"/>
        <a:ext cx="3957349" cy="1248553"/>
      </dsp:txXfrm>
    </dsp:sp>
    <dsp:sp modelId="{719F10A1-46B6-4C67-B5BA-29214F79056D}">
      <dsp:nvSpPr>
        <dsp:cNvPr id="0" name=""/>
        <dsp:cNvSpPr/>
      </dsp:nvSpPr>
      <dsp:spPr>
        <a:xfrm>
          <a:off x="0" y="2498938"/>
          <a:ext cx="3957349" cy="0"/>
        </a:xfrm>
        <a:prstGeom prst="line">
          <a:avLst/>
        </a:prstGeom>
        <a:solidFill>
          <a:schemeClr val="accent5">
            <a:hueOff val="2495256"/>
            <a:satOff val="-50489"/>
            <a:lumOff val="1569"/>
            <a:alphaOff val="0"/>
          </a:schemeClr>
        </a:solidFill>
        <a:ln w="19050" cap="rnd" cmpd="sng" algn="ctr">
          <a:solidFill>
            <a:schemeClr val="accent5">
              <a:hueOff val="2495256"/>
              <a:satOff val="-50489"/>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81ADD4-F08C-4DA6-804C-A72B65EAF623}">
      <dsp:nvSpPr>
        <dsp:cNvPr id="0" name=""/>
        <dsp:cNvSpPr/>
      </dsp:nvSpPr>
      <dsp:spPr>
        <a:xfrm>
          <a:off x="0" y="2498938"/>
          <a:ext cx="3957349" cy="1248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The ability of a local NGO to respond effectively to the business environment will determine its sustainability.</a:t>
          </a:r>
        </a:p>
      </dsp:txBody>
      <dsp:txXfrm>
        <a:off x="0" y="2498938"/>
        <a:ext cx="3957349" cy="124855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4/21/2023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0"/>
            <a:ext cx="8124076" cy="1738093"/>
          </a:xfrm>
        </p:spPr>
        <p:txBody>
          <a:bodyPr/>
          <a:lstStyle/>
          <a:p>
            <a:pPr algn="l"/>
            <a:r>
              <a:rPr lang="en-US" sz="4000" dirty="0"/>
              <a:t>Exploring the Sustainability of NGOs in Ghana to Enhance Community Development</a:t>
            </a:r>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6766559" y="3200401"/>
            <a:ext cx="2924751" cy="1947332"/>
          </a:xfrm>
        </p:spPr>
        <p:txBody>
          <a:bodyPr>
            <a:normAutofit fontScale="77500" lnSpcReduction="20000"/>
          </a:bodyPr>
          <a:lstStyle/>
          <a:p>
            <a:pPr algn="l"/>
            <a:r>
              <a:rPr lang="en-US" sz="2800" dirty="0"/>
              <a:t>Agnes Adwoa Anima</a:t>
            </a:r>
          </a:p>
          <a:p>
            <a:pPr algn="l"/>
            <a:r>
              <a:rPr lang="en-US" sz="2800" dirty="0"/>
              <a:t>UNICAF UNIVERSITY</a:t>
            </a:r>
          </a:p>
          <a:p>
            <a:pPr algn="l"/>
            <a:endParaRPr lang="en-US" sz="2800" dirty="0"/>
          </a:p>
          <a:p>
            <a:pPr algn="l"/>
            <a:r>
              <a:rPr lang="en-US" sz="2800" dirty="0"/>
              <a:t>Dr. Jet Mboga </a:t>
            </a:r>
          </a:p>
          <a:p>
            <a:pPr algn="l"/>
            <a:r>
              <a:rPr lang="en-US" sz="2800" dirty="0"/>
              <a:t>Dr. Donald Crooks</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pic>
        <p:nvPicPr>
          <p:cNvPr id="4098" name="Picture 2" descr="Ghana | History, Flag, Map, Population, Language, Currency, &amp; Facts |  Britannica">
            <a:extLst>
              <a:ext uri="{FF2B5EF4-FFF2-40B4-BE49-F238E27FC236}">
                <a16:creationId xmlns:a16="http://schemas.microsoft.com/office/drawing/2014/main" id="{17376AFA-D998-62E4-2487-1EF926CC2C3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0690" y="3058160"/>
            <a:ext cx="3581400" cy="25715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C723C431-2788-4046-9749-BE2DDFCFC0EB}"/>
              </a:ext>
            </a:extLst>
          </p:cNvPr>
          <p:cNvSpPr>
            <a:spLocks noGrp="1"/>
          </p:cNvSpPr>
          <p:nvPr>
            <p:ph type="title"/>
          </p:nvPr>
        </p:nvSpPr>
        <p:spPr>
          <a:xfrm>
            <a:off x="643467" y="816638"/>
            <a:ext cx="3367359" cy="5224724"/>
          </a:xfrm>
        </p:spPr>
        <p:txBody>
          <a:bodyPr anchor="ctr">
            <a:normAutofit/>
          </a:bodyPr>
          <a:lstStyle/>
          <a:p>
            <a:r>
              <a:rPr lang="en-US" u="sng" dirty="0"/>
              <a:t>Questions and Discussion</a:t>
            </a:r>
          </a:p>
        </p:txBody>
      </p:sp>
      <p:sp>
        <p:nvSpPr>
          <p:cNvPr id="5" name="Content Placeholder 2">
            <a:extLst>
              <a:ext uri="{FF2B5EF4-FFF2-40B4-BE49-F238E27FC236}">
                <a16:creationId xmlns:a16="http://schemas.microsoft.com/office/drawing/2014/main" id="{EDCB3FFE-77A2-4B18-98CD-ADA5C7879C95}"/>
              </a:ext>
            </a:extLst>
          </p:cNvPr>
          <p:cNvSpPr>
            <a:spLocks noGrp="1"/>
          </p:cNvSpPr>
          <p:nvPr>
            <p:ph idx="1"/>
          </p:nvPr>
        </p:nvSpPr>
        <p:spPr>
          <a:xfrm>
            <a:off x="4654295" y="816638"/>
            <a:ext cx="4619706" cy="5224724"/>
          </a:xfrm>
        </p:spPr>
        <p:txBody>
          <a:bodyPr anchor="ctr">
            <a:normAutofit/>
          </a:bodyPr>
          <a:lstStyle/>
          <a:p>
            <a:pPr>
              <a:lnSpc>
                <a:spcPct val="90000"/>
              </a:lnSpc>
            </a:pPr>
            <a:r>
              <a:rPr lang="en-US" sz="1700" dirty="0"/>
              <a:t>United Nations Sustainable Development Goals</a:t>
            </a:r>
          </a:p>
          <a:p>
            <a:pPr lvl="1">
              <a:lnSpc>
                <a:spcPct val="90000"/>
              </a:lnSpc>
            </a:pPr>
            <a:r>
              <a:rPr lang="en-US" sz="1700" dirty="0"/>
              <a:t>https://sdgs.un.org/goals</a:t>
            </a:r>
          </a:p>
          <a:p>
            <a:pPr lvl="1">
              <a:lnSpc>
                <a:spcPct val="90000"/>
              </a:lnSpc>
            </a:pPr>
            <a:endParaRPr lang="en-US" sz="1700" dirty="0"/>
          </a:p>
          <a:p>
            <a:pPr marL="514350" marR="0" indent="-285750">
              <a:lnSpc>
                <a:spcPct val="90000"/>
              </a:lnSpc>
              <a:spcBef>
                <a:spcPts val="0"/>
              </a:spcBef>
              <a:spcAft>
                <a:spcPts val="600"/>
              </a:spcAft>
            </a:pPr>
            <a:r>
              <a:rPr lang="en-US" sz="1700" dirty="0"/>
              <a:t>Discussion questions</a:t>
            </a:r>
          </a:p>
          <a:p>
            <a:pPr marL="514350" marR="0" indent="-285750">
              <a:lnSpc>
                <a:spcPct val="90000"/>
              </a:lnSpc>
              <a:spcBef>
                <a:spcPts val="0"/>
              </a:spcBef>
              <a:spcAft>
                <a:spcPts val="60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How does the topic relate to issues of public concern or the common good? </a:t>
            </a:r>
          </a:p>
          <a:p>
            <a:pPr marL="514350" marR="0" indent="-285750">
              <a:lnSpc>
                <a:spcPct val="90000"/>
              </a:lnSpc>
              <a:spcBef>
                <a:spcPts val="0"/>
              </a:spcBef>
              <a:spcAft>
                <a:spcPts val="60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What communities might be involved in or affected by the topic? What are the histories, social contexts, assets, and needs of these communities?</a:t>
            </a:r>
          </a:p>
          <a:p>
            <a:pPr marL="514350" marR="0" indent="-285750">
              <a:lnSpc>
                <a:spcPct val="90000"/>
              </a:lnSpc>
              <a:spcBef>
                <a:spcPts val="0"/>
              </a:spcBef>
              <a:spcAft>
                <a:spcPts val="60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What community partners (e.g., public offices, nonprofit organizations, social enterprises, faith-based organizations) could collaborate on your topic for mutual benefit and growth?</a:t>
            </a:r>
          </a:p>
          <a:p>
            <a:pPr lvl="2">
              <a:lnSpc>
                <a:spcPct val="90000"/>
              </a:lnSpc>
            </a:pPr>
            <a:endParaRPr lang="en-US" sz="1700" dirty="0"/>
          </a:p>
          <a:p>
            <a:pPr marL="0" indent="0">
              <a:lnSpc>
                <a:spcPct val="90000"/>
              </a:lnSpc>
              <a:buNone/>
            </a:pPr>
            <a:endParaRPr lang="en-US" sz="1700" dirty="0"/>
          </a:p>
        </p:txBody>
      </p:sp>
    </p:spTree>
    <p:extLst>
      <p:ext uri="{BB962C8B-B14F-4D97-AF65-F5344CB8AC3E}">
        <p14:creationId xmlns:p14="http://schemas.microsoft.com/office/powerpoint/2010/main" val="4034599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7EAFE-D0AC-E790-DB69-ABDECA55E8C4}"/>
              </a:ext>
            </a:extLst>
          </p:cNvPr>
          <p:cNvSpPr>
            <a:spLocks noGrp="1"/>
          </p:cNvSpPr>
          <p:nvPr>
            <p:ph type="ctrTitle"/>
          </p:nvPr>
        </p:nvSpPr>
        <p:spPr>
          <a:xfrm>
            <a:off x="4974337" y="1265314"/>
            <a:ext cx="4299666" cy="3249131"/>
          </a:xfrm>
        </p:spPr>
        <p:txBody>
          <a:bodyPr>
            <a:normAutofit/>
          </a:bodyPr>
          <a:lstStyle/>
          <a:p>
            <a:pPr algn="l"/>
            <a:r>
              <a:rPr lang="en-US"/>
              <a:t>Thank You</a:t>
            </a:r>
          </a:p>
        </p:txBody>
      </p:sp>
      <p:sp>
        <p:nvSpPr>
          <p:cNvPr id="3" name="Subtitle 2">
            <a:extLst>
              <a:ext uri="{FF2B5EF4-FFF2-40B4-BE49-F238E27FC236}">
                <a16:creationId xmlns:a16="http://schemas.microsoft.com/office/drawing/2014/main" id="{9A1E1BCB-D563-A683-161F-6E236F770812}"/>
              </a:ext>
            </a:extLst>
          </p:cNvPr>
          <p:cNvSpPr>
            <a:spLocks noGrp="1"/>
          </p:cNvSpPr>
          <p:nvPr>
            <p:ph type="subTitle" idx="1"/>
          </p:nvPr>
        </p:nvSpPr>
        <p:spPr>
          <a:xfrm>
            <a:off x="4974336" y="4514446"/>
            <a:ext cx="4299666" cy="871042"/>
          </a:xfrm>
        </p:spPr>
        <p:txBody>
          <a:bodyPr>
            <a:normAutofit/>
          </a:bodyPr>
          <a:lstStyle/>
          <a:p>
            <a:pPr algn="l"/>
            <a:r>
              <a:rPr lang="en-US"/>
              <a:t>Questions / Feedback</a:t>
            </a:r>
          </a:p>
        </p:txBody>
      </p:sp>
      <p:sp>
        <p:nvSpPr>
          <p:cNvPr id="1035" name="Isosceles Triangle 1034">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1030" name="Picture 6" descr="Ghana country profile - BBC News">
            <a:extLst>
              <a:ext uri="{FF2B5EF4-FFF2-40B4-BE49-F238E27FC236}">
                <a16:creationId xmlns:a16="http://schemas.microsoft.com/office/drawing/2014/main" id="{55137C29-3823-2C17-F191-65EE951AF02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88604" y="2373884"/>
            <a:ext cx="3765692" cy="2118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6967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Introduction</a:t>
            </a:r>
          </a:p>
        </p:txBody>
      </p:sp>
      <p:graphicFrame>
        <p:nvGraphicFramePr>
          <p:cNvPr id="5" name="Content Placeholder 2">
            <a:extLst>
              <a:ext uri="{FF2B5EF4-FFF2-40B4-BE49-F238E27FC236}">
                <a16:creationId xmlns:a16="http://schemas.microsoft.com/office/drawing/2014/main" id="{9C38540C-7FC2-4FC2-330D-BA525E7A244D}"/>
              </a:ext>
            </a:extLst>
          </p:cNvPr>
          <p:cNvGraphicFramePr>
            <a:graphicFrameLocks noGrp="1"/>
          </p:cNvGraphicFramePr>
          <p:nvPr>
            <p:ph idx="1"/>
          </p:nvPr>
        </p:nvGraphicFramePr>
        <p:xfrm>
          <a:off x="677333" y="1440873"/>
          <a:ext cx="9685867" cy="5167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8365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1320800"/>
          </a:xfrm>
        </p:spPr>
        <p:txBody>
          <a:bodyPr anchor="t">
            <a:normAutofit/>
          </a:bodyPr>
          <a:lstStyle/>
          <a:p>
            <a:r>
              <a:rPr lang="en-US" u="sng" dirty="0"/>
              <a:t>Introduction</a:t>
            </a:r>
          </a:p>
        </p:txBody>
      </p:sp>
      <p:pic>
        <p:nvPicPr>
          <p:cNvPr id="1026" name="Picture 2" descr="Ghana country profile - BBC News">
            <a:extLst>
              <a:ext uri="{FF2B5EF4-FFF2-40B4-BE49-F238E27FC236}">
                <a16:creationId xmlns:a16="http://schemas.microsoft.com/office/drawing/2014/main" id="{8CCA6531-0942-D50A-B31E-82322C57F88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17474" y="2159331"/>
            <a:ext cx="5283289" cy="297184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416039" y="2160589"/>
            <a:ext cx="2927185" cy="3880773"/>
          </a:xfrm>
        </p:spPr>
        <p:txBody>
          <a:bodyPr>
            <a:normAutofit/>
          </a:bodyPr>
          <a:lstStyle/>
          <a:p>
            <a:r>
              <a:rPr lang="en-US" sz="1500"/>
              <a:t>The Evolution of NGOs in Ghana</a:t>
            </a:r>
          </a:p>
          <a:p>
            <a:pPr marL="0" indent="0">
              <a:buNone/>
            </a:pPr>
            <a:endParaRPr lang="en-US" sz="1500"/>
          </a:p>
          <a:p>
            <a:pPr lvl="1"/>
            <a:r>
              <a:rPr lang="en-US" sz="1500"/>
              <a:t>Catalyzing</a:t>
            </a:r>
          </a:p>
          <a:p>
            <a:pPr marL="457200" lvl="1" indent="0">
              <a:buNone/>
            </a:pPr>
            <a:endParaRPr lang="en-US" sz="1500"/>
          </a:p>
          <a:p>
            <a:pPr lvl="1"/>
            <a:r>
              <a:rPr lang="en-US" sz="1500"/>
              <a:t>Convening</a:t>
            </a:r>
          </a:p>
          <a:p>
            <a:pPr marL="457200" lvl="1" indent="0">
              <a:buNone/>
            </a:pPr>
            <a:endParaRPr lang="en-US" sz="1500"/>
          </a:p>
          <a:p>
            <a:pPr lvl="1"/>
            <a:r>
              <a:rPr lang="en-US" sz="1500"/>
              <a:t>Co-ordinating</a:t>
            </a:r>
          </a:p>
          <a:p>
            <a:endParaRPr lang="en-US" sz="1500"/>
          </a:p>
        </p:txBody>
      </p:sp>
    </p:spTree>
    <p:extLst>
      <p:ext uri="{BB962C8B-B14F-4D97-AF65-F5344CB8AC3E}">
        <p14:creationId xmlns:p14="http://schemas.microsoft.com/office/powerpoint/2010/main" val="1977278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1320800"/>
          </a:xfrm>
        </p:spPr>
        <p:txBody>
          <a:bodyPr>
            <a:normAutofit/>
          </a:bodyPr>
          <a:lstStyle/>
          <a:p>
            <a:r>
              <a:rPr lang="en-US" u="sng" dirty="0"/>
              <a:t>The Issues facing the NGO Sector</a:t>
            </a:r>
          </a:p>
        </p:txBody>
      </p:sp>
      <p:graphicFrame>
        <p:nvGraphicFramePr>
          <p:cNvPr id="5" name="Content Placeholder 4">
            <a:extLst>
              <a:ext uri="{FF2B5EF4-FFF2-40B4-BE49-F238E27FC236}">
                <a16:creationId xmlns:a16="http://schemas.microsoft.com/office/drawing/2014/main" id="{DCCBAE96-E30D-86C4-BFF4-B53C24BA9963}"/>
              </a:ext>
            </a:extLst>
          </p:cNvPr>
          <p:cNvGraphicFramePr>
            <a:graphicFrameLocks noGrp="1"/>
          </p:cNvGraphicFramePr>
          <p:nvPr>
            <p:ph idx="1"/>
            <p:extLst>
              <p:ext uri="{D42A27DB-BD31-4B8C-83A1-F6EECF244321}">
                <p14:modId xmlns:p14="http://schemas.microsoft.com/office/powerpoint/2010/main" val="291600870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3559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1320800"/>
          </a:xfrm>
        </p:spPr>
        <p:txBody>
          <a:bodyPr anchor="t">
            <a:normAutofit/>
          </a:bodyPr>
          <a:lstStyle/>
          <a:p>
            <a:r>
              <a:rPr lang="en-US" u="sng" dirty="0"/>
              <a:t>Research Objectives</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2160589"/>
            <a:ext cx="3957349" cy="3749323"/>
          </a:xfrm>
        </p:spPr>
        <p:txBody>
          <a:bodyPr>
            <a:normAutofit/>
          </a:bodyPr>
          <a:lstStyle/>
          <a:p>
            <a:r>
              <a:rPr lang="en-US"/>
              <a:t>Investigate the external and internal influences that make NGOs unsustainable</a:t>
            </a:r>
          </a:p>
          <a:p>
            <a:pPr lvl="1"/>
            <a:r>
              <a:rPr lang="en-US"/>
              <a:t>Determine the extent of an NGO’s control over the identified factors</a:t>
            </a:r>
          </a:p>
          <a:p>
            <a:pPr marL="290513" lvl="1"/>
            <a:r>
              <a:rPr lang="en-US"/>
              <a:t>Investigate current operating models NGOs in Ghana are using</a:t>
            </a:r>
          </a:p>
          <a:p>
            <a:pPr lvl="1"/>
            <a:r>
              <a:rPr lang="en-US"/>
              <a:t>Recommend specific operating models for NGOs at various stages of growth</a:t>
            </a:r>
          </a:p>
          <a:p>
            <a:pPr marL="0" indent="0">
              <a:buNone/>
            </a:pPr>
            <a:endParaRPr lang="en-US"/>
          </a:p>
        </p:txBody>
      </p:sp>
      <p:pic>
        <p:nvPicPr>
          <p:cNvPr id="3074" name="Picture 2" descr="Home - Help Ghana NGO">
            <a:extLst>
              <a:ext uri="{FF2B5EF4-FFF2-40B4-BE49-F238E27FC236}">
                <a16:creationId xmlns:a16="http://schemas.microsoft.com/office/drawing/2014/main" id="{59772964-FB6B-6A4C-661C-23BB8146E8A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230977" y="1930400"/>
            <a:ext cx="4204989" cy="3344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025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Hypotheses</a:t>
            </a:r>
          </a:p>
        </p:txBody>
      </p:sp>
      <p:graphicFrame>
        <p:nvGraphicFramePr>
          <p:cNvPr id="5" name="Content Placeholder 4">
            <a:extLst>
              <a:ext uri="{FF2B5EF4-FFF2-40B4-BE49-F238E27FC236}">
                <a16:creationId xmlns:a16="http://schemas.microsoft.com/office/drawing/2014/main" id="{43484FB1-2980-1CF8-ADCF-7E83DF3995C4}"/>
              </a:ext>
            </a:extLst>
          </p:cNvPr>
          <p:cNvGraphicFramePr>
            <a:graphicFrameLocks noGrp="1"/>
          </p:cNvGraphicFramePr>
          <p:nvPr>
            <p:ph idx="1"/>
            <p:extLst>
              <p:ext uri="{D42A27DB-BD31-4B8C-83A1-F6EECF244321}">
                <p14:modId xmlns:p14="http://schemas.microsoft.com/office/powerpoint/2010/main" val="1946047576"/>
              </p:ext>
            </p:extLst>
          </p:nvPr>
        </p:nvGraphicFramePr>
        <p:xfrm>
          <a:off x="548554" y="1440873"/>
          <a:ext cx="9094210" cy="43591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823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1320800"/>
          </a:xfrm>
        </p:spPr>
        <p:txBody>
          <a:bodyPr>
            <a:normAutofit/>
          </a:bodyPr>
          <a:lstStyle/>
          <a:p>
            <a:r>
              <a:rPr lang="en-US" u="sng" dirty="0"/>
              <a:t>Literature Review</a:t>
            </a:r>
          </a:p>
        </p:txBody>
      </p:sp>
      <p:graphicFrame>
        <p:nvGraphicFramePr>
          <p:cNvPr id="4" name="Table 4">
            <a:extLst>
              <a:ext uri="{FF2B5EF4-FFF2-40B4-BE49-F238E27FC236}">
                <a16:creationId xmlns:a16="http://schemas.microsoft.com/office/drawing/2014/main" id="{B16692A0-7708-154A-A4E2-9055209DF3BD}"/>
              </a:ext>
            </a:extLst>
          </p:cNvPr>
          <p:cNvGraphicFramePr>
            <a:graphicFrameLocks noGrp="1"/>
          </p:cNvGraphicFramePr>
          <p:nvPr>
            <p:ph idx="1"/>
            <p:extLst>
              <p:ext uri="{D42A27DB-BD31-4B8C-83A1-F6EECF244321}">
                <p14:modId xmlns:p14="http://schemas.microsoft.com/office/powerpoint/2010/main" val="3645309794"/>
              </p:ext>
            </p:extLst>
          </p:nvPr>
        </p:nvGraphicFramePr>
        <p:xfrm>
          <a:off x="677863" y="2482877"/>
          <a:ext cx="8596313" cy="3236861"/>
        </p:xfrm>
        <a:graphic>
          <a:graphicData uri="http://schemas.openxmlformats.org/drawingml/2006/table">
            <a:tbl>
              <a:tblPr firstRow="1" bandRow="1">
                <a:tableStyleId>{3B4B98B0-60AC-42C2-AFA5-B58CD77FA1E5}</a:tableStyleId>
              </a:tblPr>
              <a:tblGrid>
                <a:gridCol w="1451067">
                  <a:extLst>
                    <a:ext uri="{9D8B030D-6E8A-4147-A177-3AD203B41FA5}">
                      <a16:colId xmlns:a16="http://schemas.microsoft.com/office/drawing/2014/main" val="3228829029"/>
                    </a:ext>
                  </a:extLst>
                </a:gridCol>
                <a:gridCol w="1853919">
                  <a:extLst>
                    <a:ext uri="{9D8B030D-6E8A-4147-A177-3AD203B41FA5}">
                      <a16:colId xmlns:a16="http://schemas.microsoft.com/office/drawing/2014/main" val="1871869689"/>
                    </a:ext>
                  </a:extLst>
                </a:gridCol>
                <a:gridCol w="2847090">
                  <a:extLst>
                    <a:ext uri="{9D8B030D-6E8A-4147-A177-3AD203B41FA5}">
                      <a16:colId xmlns:a16="http://schemas.microsoft.com/office/drawing/2014/main" val="171623895"/>
                    </a:ext>
                  </a:extLst>
                </a:gridCol>
                <a:gridCol w="2444237">
                  <a:extLst>
                    <a:ext uri="{9D8B030D-6E8A-4147-A177-3AD203B41FA5}">
                      <a16:colId xmlns:a16="http://schemas.microsoft.com/office/drawing/2014/main" val="3075653414"/>
                    </a:ext>
                  </a:extLst>
                </a:gridCol>
              </a:tblGrid>
              <a:tr h="617761">
                <a:tc>
                  <a:txBody>
                    <a:bodyPr/>
                    <a:lstStyle/>
                    <a:p>
                      <a:r>
                        <a:rPr lang="en-US" sz="1700"/>
                        <a:t>Period</a:t>
                      </a:r>
                    </a:p>
                  </a:txBody>
                  <a:tcPr marL="76582" marR="76582" marT="38291" marB="38291"/>
                </a:tc>
                <a:tc>
                  <a:txBody>
                    <a:bodyPr/>
                    <a:lstStyle/>
                    <a:p>
                      <a:r>
                        <a:rPr lang="en-US" sz="1700"/>
                        <a:t>Prevailing Theories</a:t>
                      </a:r>
                    </a:p>
                  </a:txBody>
                  <a:tcPr marL="76582" marR="76582" marT="38291" marB="38291"/>
                </a:tc>
                <a:tc>
                  <a:txBody>
                    <a:bodyPr/>
                    <a:lstStyle/>
                    <a:p>
                      <a:r>
                        <a:rPr lang="en-US" sz="1700"/>
                        <a:t>Underpinning Concepts</a:t>
                      </a:r>
                    </a:p>
                  </a:txBody>
                  <a:tcPr marL="76582" marR="76582" marT="38291" marB="38291"/>
                </a:tc>
                <a:tc>
                  <a:txBody>
                    <a:bodyPr/>
                    <a:lstStyle/>
                    <a:p>
                      <a:r>
                        <a:rPr lang="en-US" sz="1700"/>
                        <a:t>Proponents</a:t>
                      </a:r>
                    </a:p>
                    <a:p>
                      <a:endParaRPr lang="en-US" sz="1700"/>
                    </a:p>
                  </a:txBody>
                  <a:tcPr marL="76582" marR="76582" marT="38291" marB="38291"/>
                </a:tc>
                <a:extLst>
                  <a:ext uri="{0D108BD9-81ED-4DB2-BD59-A6C34878D82A}">
                    <a16:rowId xmlns:a16="http://schemas.microsoft.com/office/drawing/2014/main" val="9269581"/>
                  </a:ext>
                </a:extLst>
              </a:tr>
              <a:tr h="1128306">
                <a:tc>
                  <a:txBody>
                    <a:bodyPr/>
                    <a:lstStyle/>
                    <a:p>
                      <a:r>
                        <a:rPr lang="en-US" sz="1700"/>
                        <a:t>1953 - 1987</a:t>
                      </a:r>
                    </a:p>
                    <a:p>
                      <a:endParaRPr lang="en-US" sz="1700"/>
                    </a:p>
                  </a:txBody>
                  <a:tcPr marL="76582" marR="76582" marT="38291" marB="38291"/>
                </a:tc>
                <a:tc>
                  <a:txBody>
                    <a:bodyPr/>
                    <a:lstStyle/>
                    <a:p>
                      <a:r>
                        <a:rPr lang="en-US" sz="1700"/>
                        <a:t>Corporate Social Responsibility</a:t>
                      </a:r>
                    </a:p>
                    <a:p>
                      <a:endParaRPr lang="en-US" sz="1700"/>
                    </a:p>
                  </a:txBody>
                  <a:tcPr marL="76582" marR="76582" marT="38291" marB="38291"/>
                </a:tc>
                <a:tc>
                  <a:txBody>
                    <a:bodyPr/>
                    <a:lstStyle/>
                    <a:p>
                      <a:r>
                        <a:rPr lang="en-US" sz="1700"/>
                        <a:t>Enhancing the appreciation of social responsibility among corporations</a:t>
                      </a:r>
                    </a:p>
                  </a:txBody>
                  <a:tcPr marL="76582" marR="76582" marT="38291" marB="38291"/>
                </a:tc>
                <a:tc>
                  <a:txBody>
                    <a:bodyPr/>
                    <a:lstStyle/>
                    <a:p>
                      <a:r>
                        <a:rPr lang="es-ES" sz="1700"/>
                        <a:t>(Bowen, 1953)</a:t>
                      </a:r>
                    </a:p>
                    <a:p>
                      <a:r>
                        <a:rPr lang="es-ES" sz="1700"/>
                        <a:t>(Baumol et al., 1970)</a:t>
                      </a:r>
                    </a:p>
                    <a:p>
                      <a:r>
                        <a:rPr lang="es-ES" sz="1700"/>
                        <a:t>(Carroll, 1974)</a:t>
                      </a:r>
                    </a:p>
                    <a:p>
                      <a:endParaRPr lang="en-US" sz="1700"/>
                    </a:p>
                  </a:txBody>
                  <a:tcPr marL="76582" marR="76582" marT="38291" marB="38291"/>
                </a:tc>
                <a:extLst>
                  <a:ext uri="{0D108BD9-81ED-4DB2-BD59-A6C34878D82A}">
                    <a16:rowId xmlns:a16="http://schemas.microsoft.com/office/drawing/2014/main" val="3638642023"/>
                  </a:ext>
                </a:extLst>
              </a:tr>
              <a:tr h="617761">
                <a:tc>
                  <a:txBody>
                    <a:bodyPr/>
                    <a:lstStyle/>
                    <a:p>
                      <a:r>
                        <a:rPr lang="en-US" sz="1700"/>
                        <a:t>1984 – 1997</a:t>
                      </a:r>
                    </a:p>
                    <a:p>
                      <a:endParaRPr lang="en-US" sz="1700"/>
                    </a:p>
                  </a:txBody>
                  <a:tcPr marL="76582" marR="76582" marT="38291" marB="38291"/>
                </a:tc>
                <a:tc>
                  <a:txBody>
                    <a:bodyPr/>
                    <a:lstStyle/>
                    <a:p>
                      <a:r>
                        <a:rPr lang="en-US" sz="1700"/>
                        <a:t>Stakeholder Theory</a:t>
                      </a:r>
                    </a:p>
                  </a:txBody>
                  <a:tcPr marL="76582" marR="76582" marT="38291" marB="38291"/>
                </a:tc>
                <a:tc>
                  <a:txBody>
                    <a:bodyPr/>
                    <a:lstStyle/>
                    <a:p>
                      <a:r>
                        <a:rPr lang="en-US" sz="1700"/>
                        <a:t>Stakeholder Engagement</a:t>
                      </a:r>
                    </a:p>
                    <a:p>
                      <a:endParaRPr lang="en-US" sz="1700"/>
                    </a:p>
                  </a:txBody>
                  <a:tcPr marL="76582" marR="76582" marT="38291" marB="38291"/>
                </a:tc>
                <a:tc>
                  <a:txBody>
                    <a:bodyPr/>
                    <a:lstStyle/>
                    <a:p>
                      <a:r>
                        <a:rPr lang="en-US" sz="1700"/>
                        <a:t>(World Commission on Environment, 1987)</a:t>
                      </a:r>
                    </a:p>
                  </a:txBody>
                  <a:tcPr marL="76582" marR="76582" marT="38291" marB="38291"/>
                </a:tc>
                <a:extLst>
                  <a:ext uri="{0D108BD9-81ED-4DB2-BD59-A6C34878D82A}">
                    <a16:rowId xmlns:a16="http://schemas.microsoft.com/office/drawing/2014/main" val="203338580"/>
                  </a:ext>
                </a:extLst>
              </a:tr>
              <a:tr h="873033">
                <a:tc>
                  <a:txBody>
                    <a:bodyPr/>
                    <a:lstStyle/>
                    <a:p>
                      <a:r>
                        <a:rPr lang="en-US" sz="1700"/>
                        <a:t>1997 - ongoing</a:t>
                      </a:r>
                    </a:p>
                    <a:p>
                      <a:endParaRPr lang="en-US" sz="1700"/>
                    </a:p>
                  </a:txBody>
                  <a:tcPr marL="76582" marR="76582" marT="38291" marB="38291"/>
                </a:tc>
                <a:tc>
                  <a:txBody>
                    <a:bodyPr/>
                    <a:lstStyle/>
                    <a:p>
                      <a:r>
                        <a:rPr lang="en-US" sz="1700"/>
                        <a:t>Corporate Sustainability</a:t>
                      </a:r>
                    </a:p>
                  </a:txBody>
                  <a:tcPr marL="76582" marR="76582" marT="38291" marB="38291"/>
                </a:tc>
                <a:tc>
                  <a:txBody>
                    <a:bodyPr/>
                    <a:lstStyle/>
                    <a:p>
                      <a:r>
                        <a:rPr lang="en-US" sz="1700"/>
                        <a:t>Triple bottom line</a:t>
                      </a:r>
                    </a:p>
                    <a:p>
                      <a:r>
                        <a:rPr lang="en-US" sz="1700"/>
                        <a:t>Green Economy</a:t>
                      </a:r>
                    </a:p>
                  </a:txBody>
                  <a:tcPr marL="76582" marR="76582" marT="38291" marB="38291"/>
                </a:tc>
                <a:tc>
                  <a:txBody>
                    <a:bodyPr/>
                    <a:lstStyle/>
                    <a:p>
                      <a:r>
                        <a:rPr lang="en-US" sz="1700"/>
                        <a:t>(Elkington &amp; Jeurissen, 2000)</a:t>
                      </a:r>
                    </a:p>
                    <a:p>
                      <a:endParaRPr lang="en-US" sz="1700"/>
                    </a:p>
                  </a:txBody>
                  <a:tcPr marL="76582" marR="76582" marT="38291" marB="38291"/>
                </a:tc>
                <a:extLst>
                  <a:ext uri="{0D108BD9-81ED-4DB2-BD59-A6C34878D82A}">
                    <a16:rowId xmlns:a16="http://schemas.microsoft.com/office/drawing/2014/main" val="664526720"/>
                  </a:ext>
                </a:extLst>
              </a:tr>
            </a:tbl>
          </a:graphicData>
        </a:graphic>
      </p:graphicFrame>
    </p:spTree>
    <p:extLst>
      <p:ext uri="{BB962C8B-B14F-4D97-AF65-F5344CB8AC3E}">
        <p14:creationId xmlns:p14="http://schemas.microsoft.com/office/powerpoint/2010/main" val="1659973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E2E7-CC07-4576-B323-FBB580A9E9FA}"/>
              </a:ext>
            </a:extLst>
          </p:cNvPr>
          <p:cNvSpPr>
            <a:spLocks noGrp="1"/>
          </p:cNvSpPr>
          <p:nvPr>
            <p:ph type="title"/>
          </p:nvPr>
        </p:nvSpPr>
        <p:spPr>
          <a:xfrm>
            <a:off x="575734" y="0"/>
            <a:ext cx="8596668" cy="653143"/>
          </a:xfrm>
        </p:spPr>
        <p:txBody>
          <a:bodyPr/>
          <a:lstStyle/>
          <a:p>
            <a:r>
              <a:rPr lang="en-US" u="sng" dirty="0"/>
              <a:t>Literature Review </a:t>
            </a:r>
          </a:p>
        </p:txBody>
      </p:sp>
      <p:sp>
        <p:nvSpPr>
          <p:cNvPr id="3" name="Content Placeholder 2">
            <a:extLst>
              <a:ext uri="{FF2B5EF4-FFF2-40B4-BE49-F238E27FC236}">
                <a16:creationId xmlns:a16="http://schemas.microsoft.com/office/drawing/2014/main" id="{FF4A3478-7F23-4608-84E0-3DABE75CFFF3}"/>
              </a:ext>
            </a:extLst>
          </p:cNvPr>
          <p:cNvSpPr>
            <a:spLocks noGrp="1"/>
          </p:cNvSpPr>
          <p:nvPr>
            <p:ph idx="1"/>
          </p:nvPr>
        </p:nvSpPr>
        <p:spPr>
          <a:xfrm>
            <a:off x="501843" y="621781"/>
            <a:ext cx="10048723" cy="6090782"/>
          </a:xfrm>
        </p:spPr>
        <p:txBody>
          <a:bodyPr>
            <a:noAutofit/>
          </a:bodyPr>
          <a:lstStyle/>
          <a:p>
            <a:pPr marL="0" indent="0">
              <a:buNone/>
            </a:pPr>
            <a:r>
              <a:rPr lang="en-US" sz="2400" dirty="0"/>
              <a:t>Key determinants of organizational sustainability</a:t>
            </a:r>
          </a:p>
        </p:txBody>
      </p:sp>
      <p:sp>
        <p:nvSpPr>
          <p:cNvPr id="5" name="Flowchart: Connector 35">
            <a:extLst>
              <a:ext uri="{FF2B5EF4-FFF2-40B4-BE49-F238E27FC236}">
                <a16:creationId xmlns:a16="http://schemas.microsoft.com/office/drawing/2014/main" id="{3783401F-4FF1-20CF-0183-F39FD0F5E494}"/>
              </a:ext>
            </a:extLst>
          </p:cNvPr>
          <p:cNvSpPr>
            <a:spLocks noChangeArrowheads="1"/>
          </p:cNvSpPr>
          <p:nvPr/>
        </p:nvSpPr>
        <p:spPr bwMode="auto">
          <a:xfrm>
            <a:off x="4508394" y="1244966"/>
            <a:ext cx="3097974" cy="1178444"/>
          </a:xfrm>
          <a:prstGeom prst="flowChartConnector">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algn="ctr" defTabSz="914400" eaLnBrk="0" fontAlgn="base" hangingPunct="0">
              <a:spcBef>
                <a:spcPct val="0"/>
              </a:spcBef>
              <a:spcAft>
                <a:spcPct val="0"/>
              </a:spcAft>
            </a:pPr>
            <a:r>
              <a:rPr lang="en-US" altLang="en-US" dirty="0">
                <a:solidFill>
                  <a:prstClr val="black"/>
                </a:solidFill>
                <a:latin typeface="Tahoma" panose="020B0604030504040204" pitchFamily="34" charset="0"/>
                <a:ea typeface="Tahoma" panose="020B0604030504040204" pitchFamily="34" charset="0"/>
                <a:cs typeface="Tahoma" panose="020B0604030504040204" pitchFamily="34" charset="0"/>
              </a:rPr>
              <a:t>An integrated approach to sustainability</a:t>
            </a:r>
            <a:endParaRPr lang="en-US" altLang="en-US" sz="28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6" name="Flowchart: Connector 36">
            <a:extLst>
              <a:ext uri="{FF2B5EF4-FFF2-40B4-BE49-F238E27FC236}">
                <a16:creationId xmlns:a16="http://schemas.microsoft.com/office/drawing/2014/main" id="{25B1A455-005E-B9D0-579A-C008B10976E7}"/>
              </a:ext>
            </a:extLst>
          </p:cNvPr>
          <p:cNvSpPr>
            <a:spLocks noChangeArrowheads="1"/>
          </p:cNvSpPr>
          <p:nvPr/>
        </p:nvSpPr>
        <p:spPr bwMode="auto">
          <a:xfrm>
            <a:off x="795794" y="3156788"/>
            <a:ext cx="2825815" cy="1387475"/>
          </a:xfrm>
          <a:prstGeom prst="flowChartConnector">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algn="ctr" defTabSz="914400" eaLnBrk="0" fontAlgn="base" hangingPunct="0">
              <a:spcBef>
                <a:spcPct val="0"/>
              </a:spcBef>
              <a:spcAft>
                <a:spcPct val="0"/>
              </a:spcAft>
            </a:pPr>
            <a:r>
              <a:rPr lang="en-US" altLang="en-US" dirty="0">
                <a:solidFill>
                  <a:prstClr val="black"/>
                </a:solidFill>
                <a:latin typeface="Tahoma" panose="020B0604030504040204" pitchFamily="34" charset="0"/>
                <a:ea typeface="Tahoma" panose="020B0604030504040204" pitchFamily="34" charset="0"/>
                <a:cs typeface="Tahoma" panose="020B0604030504040204" pitchFamily="34" charset="0"/>
              </a:rPr>
              <a:t>Sustainable Operating Models</a:t>
            </a:r>
            <a:endParaRPr lang="en-US" altLang="en-US" sz="28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7" name="Flowchart: Connector 38">
            <a:extLst>
              <a:ext uri="{FF2B5EF4-FFF2-40B4-BE49-F238E27FC236}">
                <a16:creationId xmlns:a16="http://schemas.microsoft.com/office/drawing/2014/main" id="{A2ED2BBC-462A-C706-094B-538F02E0EB99}"/>
              </a:ext>
            </a:extLst>
          </p:cNvPr>
          <p:cNvSpPr>
            <a:spLocks noChangeArrowheads="1"/>
          </p:cNvSpPr>
          <p:nvPr/>
        </p:nvSpPr>
        <p:spPr bwMode="auto">
          <a:xfrm>
            <a:off x="4665077" y="3354218"/>
            <a:ext cx="2784608" cy="1333091"/>
          </a:xfrm>
          <a:prstGeom prst="flowChartConnector">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ctr" anchorCtr="0" compatLnSpc="1">
            <a:prstTxWarp prst="textNoShape">
              <a:avLst/>
            </a:prstTxWarp>
          </a:bodyPr>
          <a:lstStyle/>
          <a:p>
            <a:pPr algn="ctr" defTabSz="914400" eaLnBrk="0" fontAlgn="base" hangingPunct="0">
              <a:spcBef>
                <a:spcPct val="0"/>
              </a:spcBef>
              <a:spcAft>
                <a:spcPct val="0"/>
              </a:spcAft>
            </a:pPr>
            <a:r>
              <a:rPr lang="en-US" altLang="en-US" b="1" dirty="0">
                <a:solidFill>
                  <a:prstClr val="black"/>
                </a:solidFill>
                <a:latin typeface="Tahoma" panose="020B0604030504040204" pitchFamily="34" charset="0"/>
                <a:ea typeface="Tahoma" panose="020B0604030504040204" pitchFamily="34" charset="0"/>
                <a:cs typeface="Tahoma" panose="020B0604030504040204" pitchFamily="34" charset="0"/>
              </a:rPr>
              <a:t>Organizational Sustainability</a:t>
            </a:r>
            <a:endParaRPr lang="en-US" altLang="en-US" sz="2800" b="1"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8" name="Flowchart: Connector 37">
            <a:extLst>
              <a:ext uri="{FF2B5EF4-FFF2-40B4-BE49-F238E27FC236}">
                <a16:creationId xmlns:a16="http://schemas.microsoft.com/office/drawing/2014/main" id="{ADCD37EC-1A3F-2F02-F8F3-7C22405FECE5}"/>
              </a:ext>
            </a:extLst>
          </p:cNvPr>
          <p:cNvSpPr>
            <a:spLocks noChangeArrowheads="1"/>
          </p:cNvSpPr>
          <p:nvPr/>
        </p:nvSpPr>
        <p:spPr bwMode="auto">
          <a:xfrm>
            <a:off x="8124757" y="3287770"/>
            <a:ext cx="2719760" cy="1459634"/>
          </a:xfrm>
          <a:prstGeom prst="flowChartConnector">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algn="ctr" defTabSz="914400" eaLnBrk="0" fontAlgn="base" hangingPunct="0">
              <a:spcBef>
                <a:spcPct val="0"/>
              </a:spcBef>
              <a:spcAft>
                <a:spcPct val="0"/>
              </a:spcAft>
            </a:pPr>
            <a:r>
              <a:rPr lang="en-US" altLang="en-US" dirty="0">
                <a:solidFill>
                  <a:prstClr val="black"/>
                </a:solidFill>
                <a:latin typeface="Tahoma" panose="020B0604030504040204" pitchFamily="34" charset="0"/>
                <a:ea typeface="Tahoma" panose="020B0604030504040204" pitchFamily="34" charset="0"/>
                <a:cs typeface="Tahoma" panose="020B0604030504040204" pitchFamily="34" charset="0"/>
              </a:rPr>
              <a:t>Factors that affect sustainability</a:t>
            </a:r>
            <a:endParaRPr lang="en-US" altLang="en-US" sz="28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9" name="Flowchart: Connector 39">
            <a:extLst>
              <a:ext uri="{FF2B5EF4-FFF2-40B4-BE49-F238E27FC236}">
                <a16:creationId xmlns:a16="http://schemas.microsoft.com/office/drawing/2014/main" id="{A5E84B08-D60B-247D-6B49-4332A501BDCF}"/>
              </a:ext>
            </a:extLst>
          </p:cNvPr>
          <p:cNvSpPr>
            <a:spLocks noChangeArrowheads="1"/>
          </p:cNvSpPr>
          <p:nvPr/>
        </p:nvSpPr>
        <p:spPr bwMode="auto">
          <a:xfrm>
            <a:off x="4686736" y="5296909"/>
            <a:ext cx="2611316" cy="1246187"/>
          </a:xfrm>
          <a:prstGeom prst="flowChartConnector">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algn="ctr" defTabSz="914400" eaLnBrk="0" fontAlgn="base" hangingPunct="0">
              <a:spcBef>
                <a:spcPct val="0"/>
              </a:spcBef>
              <a:spcAft>
                <a:spcPct val="0"/>
              </a:spcAft>
            </a:pPr>
            <a:r>
              <a:rPr lang="en-US" altLang="en-US" dirty="0">
                <a:solidFill>
                  <a:prstClr val="black"/>
                </a:solidFill>
                <a:latin typeface="Tahoma" panose="020B0604030504040204" pitchFamily="34" charset="0"/>
                <a:ea typeface="Tahoma" panose="020B0604030504040204" pitchFamily="34" charset="0"/>
                <a:cs typeface="Tahoma" panose="020B0604030504040204" pitchFamily="34" charset="0"/>
              </a:rPr>
              <a:t>Sustainability methodologies</a:t>
            </a:r>
            <a:endParaRPr lang="en-US" altLang="en-US" sz="28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0" name="Arrow: Right 9">
            <a:extLst>
              <a:ext uri="{FF2B5EF4-FFF2-40B4-BE49-F238E27FC236}">
                <a16:creationId xmlns:a16="http://schemas.microsoft.com/office/drawing/2014/main" id="{BE0611AF-1314-77F6-6E01-DCD2745AA3D8}"/>
              </a:ext>
            </a:extLst>
          </p:cNvPr>
          <p:cNvSpPr/>
          <p:nvPr/>
        </p:nvSpPr>
        <p:spPr>
          <a:xfrm>
            <a:off x="3621608" y="3611418"/>
            <a:ext cx="1065128" cy="540386"/>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Down 10">
            <a:extLst>
              <a:ext uri="{FF2B5EF4-FFF2-40B4-BE49-F238E27FC236}">
                <a16:creationId xmlns:a16="http://schemas.microsoft.com/office/drawing/2014/main" id="{D2973BEB-7558-F677-D9D9-9A5BE22E4E41}"/>
              </a:ext>
            </a:extLst>
          </p:cNvPr>
          <p:cNvSpPr/>
          <p:nvPr/>
        </p:nvSpPr>
        <p:spPr>
          <a:xfrm>
            <a:off x="5716154" y="2423410"/>
            <a:ext cx="484632" cy="93080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Up 11">
            <a:extLst>
              <a:ext uri="{FF2B5EF4-FFF2-40B4-BE49-F238E27FC236}">
                <a16:creationId xmlns:a16="http://schemas.microsoft.com/office/drawing/2014/main" id="{EA86B8CC-DF8A-FEDF-A3C8-CEBF200FEB9C}"/>
              </a:ext>
            </a:extLst>
          </p:cNvPr>
          <p:cNvSpPr/>
          <p:nvPr/>
        </p:nvSpPr>
        <p:spPr>
          <a:xfrm>
            <a:off x="5716155" y="4687309"/>
            <a:ext cx="484632" cy="609600"/>
          </a:xfrm>
          <a:prstGeom prst="upArrow">
            <a:avLst/>
          </a:prstGeom>
          <a:solidFill>
            <a:schemeClr val="accent2"/>
          </a:solidFill>
          <a:ln w="15875"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Tw Cen MT" panose="020B0602020104020603"/>
              <a:ea typeface="+mn-ea"/>
              <a:cs typeface="+mn-cs"/>
            </a:endParaRPr>
          </a:p>
        </p:txBody>
      </p:sp>
      <p:sp>
        <p:nvSpPr>
          <p:cNvPr id="13" name="Arrow: Left 12">
            <a:extLst>
              <a:ext uri="{FF2B5EF4-FFF2-40B4-BE49-F238E27FC236}">
                <a16:creationId xmlns:a16="http://schemas.microsoft.com/office/drawing/2014/main" id="{F4E9D811-68D4-630C-5C92-F1EB2B6F19EA}"/>
              </a:ext>
            </a:extLst>
          </p:cNvPr>
          <p:cNvSpPr/>
          <p:nvPr/>
        </p:nvSpPr>
        <p:spPr>
          <a:xfrm>
            <a:off x="7447307" y="3766147"/>
            <a:ext cx="675072" cy="502879"/>
          </a:xfrm>
          <a:prstGeom prst="leftArrow">
            <a:avLst/>
          </a:prstGeom>
          <a:solidFill>
            <a:schemeClr val="accent2"/>
          </a:solidFill>
          <a:ln w="15875"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308039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E2E7-CC07-4576-B323-FBB580A9E9FA}"/>
              </a:ext>
            </a:extLst>
          </p:cNvPr>
          <p:cNvSpPr>
            <a:spLocks noGrp="1"/>
          </p:cNvSpPr>
          <p:nvPr>
            <p:ph type="title"/>
          </p:nvPr>
        </p:nvSpPr>
        <p:spPr>
          <a:xfrm>
            <a:off x="677334" y="609600"/>
            <a:ext cx="8596668" cy="1320800"/>
          </a:xfrm>
        </p:spPr>
        <p:txBody>
          <a:bodyPr anchor="t">
            <a:normAutofit/>
          </a:bodyPr>
          <a:lstStyle/>
          <a:p>
            <a:r>
              <a:rPr lang="en-US" u="sng" dirty="0"/>
              <a:t>Conclusions</a:t>
            </a:r>
          </a:p>
        </p:txBody>
      </p:sp>
      <p:pic>
        <p:nvPicPr>
          <p:cNvPr id="2050" name="Picture 2" descr="GHANA REPUBLIC DAY - July 1, 2023 - National Today">
            <a:extLst>
              <a:ext uri="{FF2B5EF4-FFF2-40B4-BE49-F238E27FC236}">
                <a16:creationId xmlns:a16="http://schemas.microsoft.com/office/drawing/2014/main" id="{6723C50B-595B-243A-98FD-CC46D50B3E6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214341" y="2159331"/>
            <a:ext cx="3750581" cy="375058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Content Placeholder 2">
            <a:extLst>
              <a:ext uri="{FF2B5EF4-FFF2-40B4-BE49-F238E27FC236}">
                <a16:creationId xmlns:a16="http://schemas.microsoft.com/office/drawing/2014/main" id="{4B85F2C8-62A4-F981-644E-B03E2646A851}"/>
              </a:ext>
            </a:extLst>
          </p:cNvPr>
          <p:cNvGraphicFramePr>
            <a:graphicFrameLocks noGrp="1"/>
          </p:cNvGraphicFramePr>
          <p:nvPr>
            <p:ph idx="1"/>
            <p:extLst>
              <p:ext uri="{D42A27DB-BD31-4B8C-83A1-F6EECF244321}">
                <p14:modId xmlns:p14="http://schemas.microsoft.com/office/powerpoint/2010/main" val="1283571241"/>
              </p:ext>
            </p:extLst>
          </p:nvPr>
        </p:nvGraphicFramePr>
        <p:xfrm>
          <a:off x="677334" y="2160589"/>
          <a:ext cx="3957349" cy="37493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28665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602</TotalTime>
  <Words>476</Words>
  <Application>Microsoft Office PowerPoint</Application>
  <PresentationFormat>Widescreen</PresentationFormat>
  <Paragraphs>86</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Tahoma</vt:lpstr>
      <vt:lpstr>Trebuchet MS</vt:lpstr>
      <vt:lpstr>Tw Cen MT</vt:lpstr>
      <vt:lpstr>Wingdings 3</vt:lpstr>
      <vt:lpstr>Facet</vt:lpstr>
      <vt:lpstr>Exploring the Sustainability of NGOs in Ghana to Enhance Community Development</vt:lpstr>
      <vt:lpstr>Introduction</vt:lpstr>
      <vt:lpstr>Introduction</vt:lpstr>
      <vt:lpstr>The Issues facing the NGO Sector</vt:lpstr>
      <vt:lpstr>Research Objectives</vt:lpstr>
      <vt:lpstr>Hypotheses</vt:lpstr>
      <vt:lpstr>Literature Review</vt:lpstr>
      <vt:lpstr>Literature Review </vt:lpstr>
      <vt:lpstr>Conclusions</vt:lpstr>
      <vt:lpstr>Questions and Discussion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37</cp:revision>
  <dcterms:created xsi:type="dcterms:W3CDTF">2020-02-19T16:22:48Z</dcterms:created>
  <dcterms:modified xsi:type="dcterms:W3CDTF">2023-04-21T21:44:52Z</dcterms:modified>
</cp:coreProperties>
</file>