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75" r:id="rId6"/>
    <p:sldId id="276" r:id="rId7"/>
    <p:sldId id="281" r:id="rId8"/>
    <p:sldId id="285" r:id="rId9"/>
    <p:sldId id="286" r:id="rId10"/>
    <p:sldId id="288" r:id="rId11"/>
    <p:sldId id="282" r:id="rId12"/>
    <p:sldId id="283" r:id="rId13"/>
    <p:sldId id="284" r:id="rId14"/>
    <p:sldId id="269" r:id="rId15"/>
    <p:sldId id="274" r:id="rId16"/>
    <p:sldId id="271" r:id="rId17"/>
    <p:sldId id="273" r:id="rId18"/>
    <p:sldId id="277" r:id="rId19"/>
    <p:sldId id="291" r:id="rId20"/>
    <p:sldId id="278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\Downloads\Corruprion%20Ind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\Downloads\Corruprion%20Ind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/>
              <a:t>Forign</a:t>
            </a:r>
            <a:r>
              <a:rPr lang="en-US" sz="2600" baseline="0"/>
              <a:t> Direct Investment, net inflows (BoP, current US$)</a:t>
            </a:r>
            <a:endParaRPr lang="en-US" sz="2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Nigeria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Sheet3!$B$2:$B$12</c:f>
              <c:numCache>
                <c:formatCode>General</c:formatCode>
                <c:ptCount val="11"/>
                <c:pt idx="0">
                  <c:v>6.03</c:v>
                </c:pt>
                <c:pt idx="1">
                  <c:v>8.8000000000000007</c:v>
                </c:pt>
                <c:pt idx="2">
                  <c:v>7.1</c:v>
                </c:pt>
                <c:pt idx="3">
                  <c:v>5.6</c:v>
                </c:pt>
                <c:pt idx="4">
                  <c:v>4.7</c:v>
                </c:pt>
                <c:pt idx="5">
                  <c:v>3.1</c:v>
                </c:pt>
                <c:pt idx="6">
                  <c:v>3.4</c:v>
                </c:pt>
                <c:pt idx="7">
                  <c:v>2.4</c:v>
                </c:pt>
                <c:pt idx="8">
                  <c:v>0.77</c:v>
                </c:pt>
                <c:pt idx="9">
                  <c:v>2.2999999999999998</c:v>
                </c:pt>
                <c:pt idx="10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CE-4321-96F7-193390750EAE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Sheet3!$C$2:$C$12</c:f>
              <c:numCache>
                <c:formatCode>General</c:formatCode>
                <c:ptCount val="11"/>
                <c:pt idx="0">
                  <c:v>3.7</c:v>
                </c:pt>
                <c:pt idx="1">
                  <c:v>4.0999999999999996</c:v>
                </c:pt>
                <c:pt idx="2">
                  <c:v>4.5999999999999996</c:v>
                </c:pt>
                <c:pt idx="3">
                  <c:v>8.1999999999999993</c:v>
                </c:pt>
                <c:pt idx="4">
                  <c:v>5.8</c:v>
                </c:pt>
                <c:pt idx="5">
                  <c:v>1.5</c:v>
                </c:pt>
                <c:pt idx="6">
                  <c:v>2.2000000000000002</c:v>
                </c:pt>
                <c:pt idx="7">
                  <c:v>2</c:v>
                </c:pt>
                <c:pt idx="8">
                  <c:v>5.6</c:v>
                </c:pt>
                <c:pt idx="9">
                  <c:v>5.0999999999999996</c:v>
                </c:pt>
                <c:pt idx="1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CE-4321-96F7-193390750EAE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Egypt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Sheet3!$A$2:$A$12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Sheet3!$D$2:$D$12</c:f>
              <c:numCache>
                <c:formatCode>General</c:formatCode>
                <c:ptCount val="11"/>
                <c:pt idx="0">
                  <c:v>6.4</c:v>
                </c:pt>
                <c:pt idx="1">
                  <c:v>-0.48</c:v>
                </c:pt>
                <c:pt idx="2">
                  <c:v>2.8</c:v>
                </c:pt>
                <c:pt idx="3">
                  <c:v>4.2</c:v>
                </c:pt>
                <c:pt idx="4">
                  <c:v>4.5999999999999996</c:v>
                </c:pt>
                <c:pt idx="5">
                  <c:v>6.9</c:v>
                </c:pt>
                <c:pt idx="6">
                  <c:v>8.1</c:v>
                </c:pt>
                <c:pt idx="7">
                  <c:v>7.4</c:v>
                </c:pt>
                <c:pt idx="8">
                  <c:v>8.1</c:v>
                </c:pt>
                <c:pt idx="9">
                  <c:v>9</c:v>
                </c:pt>
                <c:pt idx="10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CE-4321-96F7-193390750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5695888"/>
        <c:axId val="-175692624"/>
      </c:lineChart>
      <c:catAx>
        <c:axId val="-17569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692624"/>
        <c:crosses val="autoZero"/>
        <c:auto val="1"/>
        <c:lblAlgn val="ctr"/>
        <c:lblOffset val="100"/>
        <c:noMultiLvlLbl val="0"/>
      </c:catAx>
      <c:valAx>
        <c:axId val="-1756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FDI</a:t>
                </a:r>
                <a:r>
                  <a:rPr lang="en-US" sz="1400" baseline="0"/>
                  <a:t> (billions $)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6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CPI - Corruption Perception</a:t>
            </a:r>
            <a:r>
              <a:rPr lang="en-US" sz="2800" baseline="0"/>
              <a:t> Index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32</c:v>
                </c:pt>
                <c:pt idx="6">
                  <c:v>35</c:v>
                </c:pt>
                <c:pt idx="7">
                  <c:v>35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9-47E0-B079-8BEB196F28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73</c:v>
                </c:pt>
                <c:pt idx="1">
                  <c:v>73</c:v>
                </c:pt>
                <c:pt idx="2">
                  <c:v>74</c:v>
                </c:pt>
                <c:pt idx="3">
                  <c:v>76</c:v>
                </c:pt>
                <c:pt idx="4">
                  <c:v>74</c:v>
                </c:pt>
                <c:pt idx="5">
                  <c:v>75</c:v>
                </c:pt>
                <c:pt idx="6">
                  <c:v>71</c:v>
                </c:pt>
                <c:pt idx="7">
                  <c:v>69</c:v>
                </c:pt>
                <c:pt idx="8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9-47E0-B079-8BEB196F28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27</c:v>
                </c:pt>
                <c:pt idx="1">
                  <c:v>25</c:v>
                </c:pt>
                <c:pt idx="2">
                  <c:v>27</c:v>
                </c:pt>
                <c:pt idx="3">
                  <c:v>26</c:v>
                </c:pt>
                <c:pt idx="4">
                  <c:v>28</c:v>
                </c:pt>
                <c:pt idx="5">
                  <c:v>27</c:v>
                </c:pt>
                <c:pt idx="6">
                  <c:v>27</c:v>
                </c:pt>
                <c:pt idx="7">
                  <c:v>26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9-47E0-B079-8BEB196F28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44</c:v>
                </c:pt>
                <c:pt idx="4">
                  <c:v>45</c:v>
                </c:pt>
                <c:pt idx="5">
                  <c:v>43</c:v>
                </c:pt>
                <c:pt idx="6">
                  <c:v>43</c:v>
                </c:pt>
                <c:pt idx="7">
                  <c:v>44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9-47E0-B079-8BEB196F28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39</c:v>
                </c:pt>
                <c:pt idx="1">
                  <c:v>40</c:v>
                </c:pt>
                <c:pt idx="2">
                  <c:v>36</c:v>
                </c:pt>
                <c:pt idx="3">
                  <c:v>37</c:v>
                </c:pt>
                <c:pt idx="4">
                  <c:v>40</c:v>
                </c:pt>
                <c:pt idx="5">
                  <c:v>41</c:v>
                </c:pt>
                <c:pt idx="6">
                  <c:v>39</c:v>
                </c:pt>
                <c:pt idx="7">
                  <c:v>41</c:v>
                </c:pt>
                <c:pt idx="8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9-47E0-B079-8BEB196F2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813456"/>
        <c:axId val="-189814544"/>
      </c:barChart>
      <c:catAx>
        <c:axId val="-189813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9814544"/>
        <c:crosses val="autoZero"/>
        <c:auto val="1"/>
        <c:lblAlgn val="ctr"/>
        <c:lblOffset val="100"/>
        <c:noMultiLvlLbl val="0"/>
      </c:catAx>
      <c:valAx>
        <c:axId val="-18981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Corruption</a:t>
                </a:r>
                <a:r>
                  <a:rPr lang="en-US" sz="1400" baseline="0"/>
                  <a:t> Scale (100)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98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3614399032523"/>
          <c:y val="0.91345821428071394"/>
          <c:w val="0.62127712019349535"/>
          <c:h val="6.602506593890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effectLst/>
              </a:rPr>
              <a:t>Africa Infrastructure Development Index (AIDI)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Eqypt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Sheet2!$B$2:$L$2</c:f>
              <c:numCache>
                <c:formatCode>General</c:formatCode>
                <c:ptCount val="11"/>
                <c:pt idx="0">
                  <c:v>56.57</c:v>
                </c:pt>
                <c:pt idx="1">
                  <c:v>61.78</c:v>
                </c:pt>
                <c:pt idx="2">
                  <c:v>70.180000000000007</c:v>
                </c:pt>
                <c:pt idx="3">
                  <c:v>77.67</c:v>
                </c:pt>
                <c:pt idx="4">
                  <c:v>81.12</c:v>
                </c:pt>
                <c:pt idx="5">
                  <c:v>85.62</c:v>
                </c:pt>
                <c:pt idx="6">
                  <c:v>85.66</c:v>
                </c:pt>
                <c:pt idx="7">
                  <c:v>85.35</c:v>
                </c:pt>
                <c:pt idx="8">
                  <c:v>85.85</c:v>
                </c:pt>
                <c:pt idx="9">
                  <c:v>87.23</c:v>
                </c:pt>
                <c:pt idx="10">
                  <c:v>88.39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B-4C4C-A94C-841450FDC6FF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Sheet2!$B$3:$L$3</c:f>
              <c:numCache>
                <c:formatCode>General</c:formatCode>
                <c:ptCount val="11"/>
                <c:pt idx="0">
                  <c:v>55.15</c:v>
                </c:pt>
                <c:pt idx="1">
                  <c:v>55.96</c:v>
                </c:pt>
                <c:pt idx="2">
                  <c:v>59.02</c:v>
                </c:pt>
                <c:pt idx="3">
                  <c:v>78.97</c:v>
                </c:pt>
                <c:pt idx="4">
                  <c:v>73.81</c:v>
                </c:pt>
                <c:pt idx="5">
                  <c:v>75.900000000000006</c:v>
                </c:pt>
                <c:pt idx="6">
                  <c:v>75.52</c:v>
                </c:pt>
                <c:pt idx="7">
                  <c:v>79.63</c:v>
                </c:pt>
                <c:pt idx="8">
                  <c:v>78.53</c:v>
                </c:pt>
                <c:pt idx="9">
                  <c:v>78.430000000000007</c:v>
                </c:pt>
                <c:pt idx="10">
                  <c:v>79.34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8B-4C4C-A94C-841450FDC6FF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Sheet2!$B$4:$L$4</c:f>
              <c:numCache>
                <c:formatCode>General</c:formatCode>
                <c:ptCount val="11"/>
                <c:pt idx="0">
                  <c:v>11.96</c:v>
                </c:pt>
                <c:pt idx="1">
                  <c:v>14.69</c:v>
                </c:pt>
                <c:pt idx="2">
                  <c:v>15.94</c:v>
                </c:pt>
                <c:pt idx="3">
                  <c:v>17.579999999999998</c:v>
                </c:pt>
                <c:pt idx="4">
                  <c:v>19.350000000000001</c:v>
                </c:pt>
                <c:pt idx="5">
                  <c:v>20.45</c:v>
                </c:pt>
                <c:pt idx="6">
                  <c:v>20.6</c:v>
                </c:pt>
                <c:pt idx="7">
                  <c:v>21.64</c:v>
                </c:pt>
                <c:pt idx="8">
                  <c:v>22.37</c:v>
                </c:pt>
                <c:pt idx="9">
                  <c:v>22.76</c:v>
                </c:pt>
                <c:pt idx="10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B-4C4C-A94C-841450FDC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6402399"/>
        <c:axId val="486411967"/>
      </c:barChart>
      <c:catAx>
        <c:axId val="4864023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11967"/>
        <c:crosses val="autoZero"/>
        <c:auto val="1"/>
        <c:lblAlgn val="ctr"/>
        <c:lblOffset val="100"/>
        <c:noMultiLvlLbl val="0"/>
      </c:catAx>
      <c:valAx>
        <c:axId val="48641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AIDI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0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53E6A-250F-4DFB-9E4F-CAB8212D26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AF0E52-8EC3-446C-B91C-704B6FBEDDB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dirty="0"/>
            <a:t>Boosts the manufacturing and services - creation of jobs </a:t>
          </a:r>
          <a:endParaRPr lang="en-US" dirty="0"/>
        </a:p>
      </dgm:t>
    </dgm:pt>
    <dgm:pt modelId="{F0843837-724D-4520-AFE5-34961EF4055A}" type="parTrans" cxnId="{0E3DDBDA-A7EC-4EAC-A938-1E17B0D4679E}">
      <dgm:prSet/>
      <dgm:spPr/>
      <dgm:t>
        <a:bodyPr/>
        <a:lstStyle/>
        <a:p>
          <a:endParaRPr lang="en-US"/>
        </a:p>
      </dgm:t>
    </dgm:pt>
    <dgm:pt modelId="{A17397FB-3BEA-4319-9E27-85BCD4FC4B98}" type="sibTrans" cxnId="{0E3DDBDA-A7EC-4EAC-A938-1E17B0D4679E}">
      <dgm:prSet/>
      <dgm:spPr/>
      <dgm:t>
        <a:bodyPr/>
        <a:lstStyle/>
        <a:p>
          <a:endParaRPr lang="en-US"/>
        </a:p>
      </dgm:t>
    </dgm:pt>
    <dgm:pt modelId="{40E24AFE-3960-49DC-9CBF-DBA879D1721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/>
            <a:t>Accessibility to the latest financing tools, technologies, and operational practices (intro of newer tech) </a:t>
          </a:r>
          <a:endParaRPr lang="en-US"/>
        </a:p>
      </dgm:t>
    </dgm:pt>
    <dgm:pt modelId="{C0BDF234-78FF-4352-9742-F8CDF35D5694}" type="parTrans" cxnId="{0E9B5C3C-A23D-4C50-B627-543E459B8A33}">
      <dgm:prSet/>
      <dgm:spPr/>
      <dgm:t>
        <a:bodyPr/>
        <a:lstStyle/>
        <a:p>
          <a:endParaRPr lang="en-US"/>
        </a:p>
      </dgm:t>
    </dgm:pt>
    <dgm:pt modelId="{062F4D01-826A-4C23-B832-FB5E20663377}" type="sibTrans" cxnId="{0E9B5C3C-A23D-4C50-B627-543E459B8A33}">
      <dgm:prSet/>
      <dgm:spPr/>
      <dgm:t>
        <a:bodyPr/>
        <a:lstStyle/>
        <a:p>
          <a:endParaRPr lang="en-US"/>
        </a:p>
      </dgm:t>
    </dgm:pt>
    <dgm:pt modelId="{691E91B1-129A-4B14-A77A-88D375DB0EC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dirty="0"/>
            <a:t>High FDI has a has a positive long-run effect on GDP</a:t>
          </a:r>
          <a:endParaRPr lang="en-US" dirty="0"/>
        </a:p>
      </dgm:t>
    </dgm:pt>
    <dgm:pt modelId="{2CA2B140-D076-4BF9-9283-3360681AFC24}" type="parTrans" cxnId="{DF685DBA-39ED-4AA1-B230-5BB03085A536}">
      <dgm:prSet/>
      <dgm:spPr/>
      <dgm:t>
        <a:bodyPr/>
        <a:lstStyle/>
        <a:p>
          <a:endParaRPr lang="en-US"/>
        </a:p>
      </dgm:t>
    </dgm:pt>
    <dgm:pt modelId="{5A21020F-EBB5-4946-AB28-0127C78C5B0B}" type="sibTrans" cxnId="{DF685DBA-39ED-4AA1-B230-5BB03085A536}">
      <dgm:prSet/>
      <dgm:spPr/>
      <dgm:t>
        <a:bodyPr/>
        <a:lstStyle/>
        <a:p>
          <a:endParaRPr lang="en-US"/>
        </a:p>
      </dgm:t>
    </dgm:pt>
    <dgm:pt modelId="{299EB006-E953-4D20-9970-9C115AB1D77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dirty="0"/>
            <a:t>Short- and long-term economic growth</a:t>
          </a:r>
          <a:endParaRPr lang="en-US" dirty="0"/>
        </a:p>
      </dgm:t>
    </dgm:pt>
    <dgm:pt modelId="{D6624731-A74D-4047-8933-ABF32B8D8F39}" type="sibTrans" cxnId="{1F4E5542-8EA2-4692-9914-8E4E7DB23021}">
      <dgm:prSet/>
      <dgm:spPr/>
      <dgm:t>
        <a:bodyPr/>
        <a:lstStyle/>
        <a:p>
          <a:endParaRPr lang="en-US"/>
        </a:p>
      </dgm:t>
    </dgm:pt>
    <dgm:pt modelId="{8B698FA2-223D-4514-BE8F-403D9DDDFF11}" type="parTrans" cxnId="{1F4E5542-8EA2-4692-9914-8E4E7DB23021}">
      <dgm:prSet/>
      <dgm:spPr/>
      <dgm:t>
        <a:bodyPr/>
        <a:lstStyle/>
        <a:p>
          <a:endParaRPr lang="en-US"/>
        </a:p>
      </dgm:t>
    </dgm:pt>
    <dgm:pt modelId="{3007E261-6B0E-48D9-BB8A-913822706181}" type="pres">
      <dgm:prSet presAssocID="{32553E6A-250F-4DFB-9E4F-CAB8212D260A}" presName="linear" presStyleCnt="0">
        <dgm:presLayoutVars>
          <dgm:animLvl val="lvl"/>
          <dgm:resizeHandles val="exact"/>
        </dgm:presLayoutVars>
      </dgm:prSet>
      <dgm:spPr/>
    </dgm:pt>
    <dgm:pt modelId="{98B4787D-1CA7-427C-B967-6DB9E9F78758}" type="pres">
      <dgm:prSet presAssocID="{299EB006-E953-4D20-9970-9C115AB1D7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E4EF3B-A337-4FE0-B06B-B9CF8E351947}" type="pres">
      <dgm:prSet presAssocID="{D6624731-A74D-4047-8933-ABF32B8D8F39}" presName="spacer" presStyleCnt="0"/>
      <dgm:spPr/>
    </dgm:pt>
    <dgm:pt modelId="{AE779CC8-A1AF-4246-A55B-96F1409E5FBE}" type="pres">
      <dgm:prSet presAssocID="{EAAF0E52-8EC3-446C-B91C-704B6FBEDD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982B3B-A17A-46AA-B287-302A0092587A}" type="pres">
      <dgm:prSet presAssocID="{A17397FB-3BEA-4319-9E27-85BCD4FC4B98}" presName="spacer" presStyleCnt="0"/>
      <dgm:spPr/>
    </dgm:pt>
    <dgm:pt modelId="{B0DDE33C-4376-44F3-AAE8-198815FDB861}" type="pres">
      <dgm:prSet presAssocID="{40E24AFE-3960-49DC-9CBF-DBA879D172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13C833-45D7-42E8-9F4B-DE433FEFB05F}" type="pres">
      <dgm:prSet presAssocID="{062F4D01-826A-4C23-B832-FB5E20663377}" presName="spacer" presStyleCnt="0"/>
      <dgm:spPr/>
    </dgm:pt>
    <dgm:pt modelId="{5E7896FF-3BF7-4DA2-B93A-F5C1749402B6}" type="pres">
      <dgm:prSet presAssocID="{691E91B1-129A-4B14-A77A-88D375DB0EC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001317-B239-4774-84D4-A705CC9243A7}" type="presOf" srcId="{EAAF0E52-8EC3-446C-B91C-704B6FBEDDBB}" destId="{AE779CC8-A1AF-4246-A55B-96F1409E5FBE}" srcOrd="0" destOrd="0" presId="urn:microsoft.com/office/officeart/2005/8/layout/vList2"/>
    <dgm:cxn modelId="{0A1FFB28-3D41-4AB4-BA10-4A83533AA555}" type="presOf" srcId="{691E91B1-129A-4B14-A77A-88D375DB0EC8}" destId="{5E7896FF-3BF7-4DA2-B93A-F5C1749402B6}" srcOrd="0" destOrd="0" presId="urn:microsoft.com/office/officeart/2005/8/layout/vList2"/>
    <dgm:cxn modelId="{0E9B5C3C-A23D-4C50-B627-543E459B8A33}" srcId="{32553E6A-250F-4DFB-9E4F-CAB8212D260A}" destId="{40E24AFE-3960-49DC-9CBF-DBA879D17213}" srcOrd="2" destOrd="0" parTransId="{C0BDF234-78FF-4352-9742-F8CDF35D5694}" sibTransId="{062F4D01-826A-4C23-B832-FB5E20663377}"/>
    <dgm:cxn modelId="{1F4E5542-8EA2-4692-9914-8E4E7DB23021}" srcId="{32553E6A-250F-4DFB-9E4F-CAB8212D260A}" destId="{299EB006-E953-4D20-9970-9C115AB1D77F}" srcOrd="0" destOrd="0" parTransId="{8B698FA2-223D-4514-BE8F-403D9DDDFF11}" sibTransId="{D6624731-A74D-4047-8933-ABF32B8D8F39}"/>
    <dgm:cxn modelId="{75BD97A6-FD11-4306-B03E-76082A161E1E}" type="presOf" srcId="{299EB006-E953-4D20-9970-9C115AB1D77F}" destId="{98B4787D-1CA7-427C-B967-6DB9E9F78758}" srcOrd="0" destOrd="0" presId="urn:microsoft.com/office/officeart/2005/8/layout/vList2"/>
    <dgm:cxn modelId="{6FB86CB2-E103-4EF1-8A45-9D7337B05DE2}" type="presOf" srcId="{32553E6A-250F-4DFB-9E4F-CAB8212D260A}" destId="{3007E261-6B0E-48D9-BB8A-913822706181}" srcOrd="0" destOrd="0" presId="urn:microsoft.com/office/officeart/2005/8/layout/vList2"/>
    <dgm:cxn modelId="{DF685DBA-39ED-4AA1-B230-5BB03085A536}" srcId="{32553E6A-250F-4DFB-9E4F-CAB8212D260A}" destId="{691E91B1-129A-4B14-A77A-88D375DB0EC8}" srcOrd="3" destOrd="0" parTransId="{2CA2B140-D076-4BF9-9283-3360681AFC24}" sibTransId="{5A21020F-EBB5-4946-AB28-0127C78C5B0B}"/>
    <dgm:cxn modelId="{0E3DDBDA-A7EC-4EAC-A938-1E17B0D4679E}" srcId="{32553E6A-250F-4DFB-9E4F-CAB8212D260A}" destId="{EAAF0E52-8EC3-446C-B91C-704B6FBEDDBB}" srcOrd="1" destOrd="0" parTransId="{F0843837-724D-4520-AFE5-34961EF4055A}" sibTransId="{A17397FB-3BEA-4319-9E27-85BCD4FC4B98}"/>
    <dgm:cxn modelId="{BE3047E2-A4AA-4D82-9B69-E7A3928FA248}" type="presOf" srcId="{40E24AFE-3960-49DC-9CBF-DBA879D17213}" destId="{B0DDE33C-4376-44F3-AAE8-198815FDB861}" srcOrd="0" destOrd="0" presId="urn:microsoft.com/office/officeart/2005/8/layout/vList2"/>
    <dgm:cxn modelId="{4644B2EA-D175-45DE-93C4-B6A4A382D90B}" type="presParOf" srcId="{3007E261-6B0E-48D9-BB8A-913822706181}" destId="{98B4787D-1CA7-427C-B967-6DB9E9F78758}" srcOrd="0" destOrd="0" presId="urn:microsoft.com/office/officeart/2005/8/layout/vList2"/>
    <dgm:cxn modelId="{35C56EDB-34BE-4AB6-A2AE-7424A1D2D7BB}" type="presParOf" srcId="{3007E261-6B0E-48D9-BB8A-913822706181}" destId="{28E4EF3B-A337-4FE0-B06B-B9CF8E351947}" srcOrd="1" destOrd="0" presId="urn:microsoft.com/office/officeart/2005/8/layout/vList2"/>
    <dgm:cxn modelId="{78967AC2-561C-42B5-A719-C219C79F70C6}" type="presParOf" srcId="{3007E261-6B0E-48D9-BB8A-913822706181}" destId="{AE779CC8-A1AF-4246-A55B-96F1409E5FBE}" srcOrd="2" destOrd="0" presId="urn:microsoft.com/office/officeart/2005/8/layout/vList2"/>
    <dgm:cxn modelId="{35D92A97-591B-4FEC-A866-815CC21E0004}" type="presParOf" srcId="{3007E261-6B0E-48D9-BB8A-913822706181}" destId="{DE982B3B-A17A-46AA-B287-302A0092587A}" srcOrd="3" destOrd="0" presId="urn:microsoft.com/office/officeart/2005/8/layout/vList2"/>
    <dgm:cxn modelId="{CF71DBBC-1A4C-4B72-A417-52463E93395A}" type="presParOf" srcId="{3007E261-6B0E-48D9-BB8A-913822706181}" destId="{B0DDE33C-4376-44F3-AAE8-198815FDB861}" srcOrd="4" destOrd="0" presId="urn:microsoft.com/office/officeart/2005/8/layout/vList2"/>
    <dgm:cxn modelId="{786933C9-5577-42EB-9582-6B13F8BBE9C6}" type="presParOf" srcId="{3007E261-6B0E-48D9-BB8A-913822706181}" destId="{3F13C833-45D7-42E8-9F4B-DE433FEFB05F}" srcOrd="5" destOrd="0" presId="urn:microsoft.com/office/officeart/2005/8/layout/vList2"/>
    <dgm:cxn modelId="{CDC81E17-2F63-4DEE-9AF2-4A391C5DC1EE}" type="presParOf" srcId="{3007E261-6B0E-48D9-BB8A-913822706181}" destId="{5E7896FF-3BF7-4DA2-B93A-F5C1749402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787D-1CA7-427C-B967-6DB9E9F78758}">
      <dsp:nvSpPr>
        <dsp:cNvPr id="0" name=""/>
        <dsp:cNvSpPr/>
      </dsp:nvSpPr>
      <dsp:spPr>
        <a:xfrm>
          <a:off x="0" y="83262"/>
          <a:ext cx="6263640" cy="128486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Short- and long-term economic growth</a:t>
          </a:r>
          <a:endParaRPr lang="en-US" sz="2300" kern="1200" dirty="0"/>
        </a:p>
      </dsp:txBody>
      <dsp:txXfrm>
        <a:off x="62722" y="145984"/>
        <a:ext cx="6138196" cy="1159416"/>
      </dsp:txXfrm>
    </dsp:sp>
    <dsp:sp modelId="{AE779CC8-A1AF-4246-A55B-96F1409E5FBE}">
      <dsp:nvSpPr>
        <dsp:cNvPr id="0" name=""/>
        <dsp:cNvSpPr/>
      </dsp:nvSpPr>
      <dsp:spPr>
        <a:xfrm>
          <a:off x="0" y="1434363"/>
          <a:ext cx="6263640" cy="1284860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Boosts the manufacturing and services - creation of jobs </a:t>
          </a:r>
          <a:endParaRPr lang="en-US" sz="2300" kern="1200" dirty="0"/>
        </a:p>
      </dsp:txBody>
      <dsp:txXfrm>
        <a:off x="62722" y="1497085"/>
        <a:ext cx="6138196" cy="1159416"/>
      </dsp:txXfrm>
    </dsp:sp>
    <dsp:sp modelId="{B0DDE33C-4376-44F3-AAE8-198815FDB861}">
      <dsp:nvSpPr>
        <dsp:cNvPr id="0" name=""/>
        <dsp:cNvSpPr/>
      </dsp:nvSpPr>
      <dsp:spPr>
        <a:xfrm>
          <a:off x="0" y="2785464"/>
          <a:ext cx="6263640" cy="128486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Accessibility to the latest financing tools, technologies, and operational practices (intro of newer tech) </a:t>
          </a:r>
          <a:endParaRPr lang="en-US" sz="2300" kern="1200"/>
        </a:p>
      </dsp:txBody>
      <dsp:txXfrm>
        <a:off x="62722" y="2848186"/>
        <a:ext cx="6138196" cy="1159416"/>
      </dsp:txXfrm>
    </dsp:sp>
    <dsp:sp modelId="{5E7896FF-3BF7-4DA2-B93A-F5C1749402B6}">
      <dsp:nvSpPr>
        <dsp:cNvPr id="0" name=""/>
        <dsp:cNvSpPr/>
      </dsp:nvSpPr>
      <dsp:spPr>
        <a:xfrm>
          <a:off x="0" y="4136564"/>
          <a:ext cx="6263640" cy="128486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High FDI has a has a positive long-run effect on GDP</a:t>
          </a:r>
          <a:endParaRPr lang="en-US" sz="2300" kern="1200" dirty="0"/>
        </a:p>
      </dsp:txBody>
      <dsp:txXfrm>
        <a:off x="62722" y="4199286"/>
        <a:ext cx="6138196" cy="115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8D76-F8B2-40D4-B523-C69E298E0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B3280-3B5B-48B2-A900-B0EF3F9EA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921E-84E1-4C71-BA2C-69DF3CAE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E7F2-FCC4-4ABE-85AD-AEB273E9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26D75-E027-40C5-A726-15CE4BA0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7876-27A5-4E7D-B592-F321206F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1BA55-A486-48A3-8D0F-EFF4B332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DD583-E95D-4B9B-8575-84308851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1563-D571-4043-BEB4-BB400782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369F-1B06-4A1B-819D-BA2E784D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6D72C-1C2B-478A-88EB-3535F6629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0AA83-2EB1-4332-A411-057C56AD8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1A66D-9801-4E26-B007-8478AD02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D7888-DBD7-4A1C-949E-75A90847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5224-518F-4778-AA07-63EAB4B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B7CB-157D-49C3-B4DA-7E6BC1C3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13B6-84C7-45BF-8083-76B7FF9AA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83297-85DC-4402-B5AD-F2C8FC72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9DF1-A3FC-40C4-AE8F-A3B35EA3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135B-E0EC-4B4D-AE12-F4C4B890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7F60-D117-4833-9E95-AD5E9B38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FB5A-8010-49E8-8FC9-CB234B6D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4375-8944-4723-AA36-F319C346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2A67A-651C-4D60-B9BC-45B77B1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EC0F-5801-4D10-856A-30F0A83C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AF24-D855-40EF-82E7-02641133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539C-827B-4B8D-A4E8-3AA70DA9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EA499-EC4E-463C-90DC-C3B7A6A3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DBAF-BB14-4FB2-B0FC-C950440D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EBE1B-0491-4B35-8C91-D26B3485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59F56-3A2E-4BF7-9454-DA738ABC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769-254F-40B8-A4E7-F6D94B37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F88A1-552E-4FB7-96FE-F8B596D06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4ACFC-79BB-4CB0-9D90-720C20E03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CD6C-68A6-418E-B6FA-B06FB48AA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D5D5B-052A-4F02-81CA-5DE651AE2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FC0F7-0DD8-487B-9297-F8D487F9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B5219-A5FD-4A76-926A-A4E35419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51519-248A-4E54-A15C-8DBA47FF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B6A6-1587-45D6-9D80-93D81820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5A546-4508-494D-916D-BAF65456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3F0B5-EE9A-4749-A0D7-D5D98FA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6443A-6796-463B-A5B9-8CBE3618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0B153-C8BF-4EC6-9E82-9BBE1710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3CD75-63C3-42F9-86B2-6121BCE7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E4105-FA10-45A1-B75B-53ED2061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B5A6-C68B-4EEA-841F-63333051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A056-12F6-401C-83BE-AF572D04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F12E5-85C4-4450-92F1-715900739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054FE-19C6-428C-96F6-A990543D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ABF89-CAD4-48A9-A9B4-51EE4BAE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9A741-18DA-4FF3-AC59-4F4686E3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9EAC-5B55-4B23-9435-81DC46F2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8D361-E59E-408B-BCAA-C644286CA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92239-2A4F-4598-9371-636648C6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A2355-FD6E-4DF2-83CD-912BA8B5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E0321-2F09-4127-91AF-4BD805D8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1625E-A8F9-4988-8DD7-84D8A0A6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0C44-51CC-4509-88D9-A150FE2A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C9790-B2D0-4053-AB54-BF26D4CA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4B14E-C6F5-47DB-AB4E-D3CD3C5C0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FC74-CABD-45CC-86A1-FA9684C997F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FBD05-4394-4F04-A60C-FB01EACB3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5D5D-FA5E-4222-A966-0DE15502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862E-6C41-48A3-AE69-625AD14A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Africa">
            <a:extLst>
              <a:ext uri="{FF2B5EF4-FFF2-40B4-BE49-F238E27FC236}">
                <a16:creationId xmlns:a16="http://schemas.microsoft.com/office/drawing/2014/main" id="{A07390C5-FE7A-4037-A94A-D6C912DF3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r="-1" b="13484"/>
          <a:stretch/>
        </p:blipFill>
        <p:spPr bwMode="auto">
          <a:xfrm>
            <a:off x="3541268" y="-6288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0AC9E-833A-4D1B-A0D4-78FD01D7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94" y="899809"/>
            <a:ext cx="9778811" cy="2600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0"/>
              </a:spcAft>
            </a:pPr>
            <a:r>
              <a:rPr lang="en-US" sz="3000" b="1" i="0" u="none" strike="noStrike" dirty="0">
                <a:effectLst/>
              </a:rPr>
              <a:t>Challenges to the Development of African Infrastructure: </a:t>
            </a:r>
            <a:br>
              <a:rPr lang="en-US" sz="3000" b="1" i="0" u="none" strike="noStrike" dirty="0">
                <a:effectLst/>
              </a:rPr>
            </a:br>
            <a:r>
              <a:rPr lang="en-US" sz="3000" b="1" i="0" u="none" strike="noStrike" dirty="0">
                <a:effectLst/>
              </a:rPr>
              <a:t>Before</a:t>
            </a:r>
            <a:br>
              <a:rPr lang="en-US" sz="3000" b="1" dirty="0"/>
            </a:br>
            <a:r>
              <a:rPr lang="en-US" sz="3000" b="1" i="0" u="none" strike="noStrike" dirty="0">
                <a:effectLst/>
              </a:rPr>
              <a:t>During and </a:t>
            </a:r>
            <a:br>
              <a:rPr lang="en-US" sz="3000" b="1" dirty="0"/>
            </a:br>
            <a:r>
              <a:rPr lang="en-US" sz="3000" b="1" i="0" u="none" strike="noStrike" dirty="0">
                <a:effectLst/>
              </a:rPr>
              <a:t>After the Pandemic</a:t>
            </a:r>
            <a:br>
              <a:rPr lang="en-US" sz="3000" b="1" dirty="0">
                <a:effectLst/>
              </a:rPr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E1CB6-0601-4223-BD56-F959C2F9C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5" y="4873369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0" i="0" u="none" strike="noStrike" dirty="0">
                <a:effectLst/>
                <a:latin typeface="Trebuchet MS" panose="020B0603020202020204" pitchFamily="34" charset="0"/>
              </a:rPr>
              <a:t>Wagner College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57C7BAA-792D-4BDA-A38E-661ADD78A598}"/>
              </a:ext>
            </a:extLst>
          </p:cNvPr>
          <p:cNvSpPr txBox="1">
            <a:spLocks/>
          </p:cNvSpPr>
          <p:nvPr/>
        </p:nvSpPr>
        <p:spPr>
          <a:xfrm>
            <a:off x="346492" y="3070260"/>
            <a:ext cx="4748250" cy="116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Trebuchet MS" panose="020B0603020202020204" pitchFamily="34" charset="0"/>
              </a:rPr>
              <a:t>Vuk Balajic, Nicholas Cartwright-Atkins, Raquel Rubalcava Reyes, Sara Rutherford, Thomas Scarpello, Mackenzie Vogler</a:t>
            </a:r>
            <a:endParaRPr lang="en-US" sz="1600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3B4C6315-9966-4E82-A0AD-CF230215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" y="5312365"/>
            <a:ext cx="2717698" cy="10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A7702D8-84AB-4AFE-9538-C53BC3B108A1}"/>
              </a:ext>
            </a:extLst>
          </p:cNvPr>
          <p:cNvGrpSpPr>
            <a:grpSpLocks noChangeAspect="1"/>
          </p:cNvGrpSpPr>
          <p:nvPr/>
        </p:nvGrpSpPr>
        <p:grpSpPr>
          <a:xfrm>
            <a:off x="10861334" y="5467653"/>
            <a:ext cx="1257300" cy="1226820"/>
            <a:chOff x="3736278" y="3130586"/>
            <a:chExt cx="1842894" cy="185241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E84CC2-1481-4345-A690-67441DD0DBF5}"/>
                </a:ext>
              </a:extLst>
            </p:cNvPr>
            <p:cNvGrpSpPr/>
            <p:nvPr/>
          </p:nvGrpSpPr>
          <p:grpSpPr>
            <a:xfrm>
              <a:off x="3736278" y="3130586"/>
              <a:ext cx="1842894" cy="1852413"/>
              <a:chOff x="907473" y="684700"/>
              <a:chExt cx="1842894" cy="1852413"/>
            </a:xfrm>
          </p:grpSpPr>
          <p:sp>
            <p:nvSpPr>
              <p:cNvPr id="28" name="Star: 4 Points 27">
                <a:extLst>
                  <a:ext uri="{FF2B5EF4-FFF2-40B4-BE49-F238E27FC236}">
                    <a16:creationId xmlns:a16="http://schemas.microsoft.com/office/drawing/2014/main" id="{3CEC9434-8C9B-4446-A82A-DD2EBBC08824}"/>
                  </a:ext>
                </a:extLst>
              </p:cNvPr>
              <p:cNvSpPr/>
              <p:nvPr/>
            </p:nvSpPr>
            <p:spPr>
              <a:xfrm rot="3473835">
                <a:off x="921567" y="705361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Star: 4 Points 28">
                <a:extLst>
                  <a:ext uri="{FF2B5EF4-FFF2-40B4-BE49-F238E27FC236}">
                    <a16:creationId xmlns:a16="http://schemas.microsoft.com/office/drawing/2014/main" id="{A5875941-83FF-4615-82FD-8A6041CB2083}"/>
                  </a:ext>
                </a:extLst>
              </p:cNvPr>
              <p:cNvSpPr/>
              <p:nvPr/>
            </p:nvSpPr>
            <p:spPr>
              <a:xfrm rot="6168132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id="{91B0CA96-41A0-48AC-8897-B2C827D93FDE}"/>
                  </a:ext>
                </a:extLst>
              </p:cNvPr>
              <p:cNvSpPr/>
              <p:nvPr/>
            </p:nvSpPr>
            <p:spPr>
              <a:xfrm>
                <a:off x="907473" y="694458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Star: 4 Points 30">
                <a:extLst>
                  <a:ext uri="{FF2B5EF4-FFF2-40B4-BE49-F238E27FC236}">
                    <a16:creationId xmlns:a16="http://schemas.microsoft.com/office/drawing/2014/main" id="{5E8759D1-0A05-4F09-A3CE-07C692FB3893}"/>
                  </a:ext>
                </a:extLst>
              </p:cNvPr>
              <p:cNvSpPr/>
              <p:nvPr/>
            </p:nvSpPr>
            <p:spPr>
              <a:xfrm rot="1649553">
                <a:off x="907473" y="694457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id="{CDD58060-1B1C-4FDB-8509-2D6DF65E2FAD}"/>
                  </a:ext>
                </a:extLst>
              </p:cNvPr>
              <p:cNvSpPr/>
              <p:nvPr/>
            </p:nvSpPr>
            <p:spPr>
              <a:xfrm rot="4197730">
                <a:off x="921567" y="694456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Star: 4 Points 32">
                <a:extLst>
                  <a:ext uri="{FF2B5EF4-FFF2-40B4-BE49-F238E27FC236}">
                    <a16:creationId xmlns:a16="http://schemas.microsoft.com/office/drawing/2014/main" id="{6DCDEFC7-B5B8-429D-B544-840F656F6938}"/>
                  </a:ext>
                </a:extLst>
              </p:cNvPr>
              <p:cNvSpPr/>
              <p:nvPr/>
            </p:nvSpPr>
            <p:spPr>
              <a:xfrm rot="2751814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284A5D0-BD08-400C-A8E4-481B56739C28}"/>
                  </a:ext>
                </a:extLst>
              </p:cNvPr>
              <p:cNvSpPr/>
              <p:nvPr/>
            </p:nvSpPr>
            <p:spPr>
              <a:xfrm>
                <a:off x="1316182" y="1108363"/>
                <a:ext cx="1011381" cy="9836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7" name="Graphic 26" descr="Africa">
              <a:extLst>
                <a:ext uri="{FF2B5EF4-FFF2-40B4-BE49-F238E27FC236}">
                  <a16:creationId xmlns:a16="http://schemas.microsoft.com/office/drawing/2014/main" id="{01D2D346-B054-427F-954B-907DBD950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1968" y="3606972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9F83FC-DD1E-4798-A935-92756DC9605C}"/>
              </a:ext>
            </a:extLst>
          </p:cNvPr>
          <p:cNvSpPr txBox="1"/>
          <p:nvPr/>
        </p:nvSpPr>
        <p:spPr>
          <a:xfrm>
            <a:off x="8168198" y="5748237"/>
            <a:ext cx="2728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FFC000"/>
                </a:solidFill>
                <a:latin typeface="Trebuchet MS" panose="020B0603020202020204" pitchFamily="34" charset="0"/>
              </a:rPr>
              <a:t>Current Business Issues </a:t>
            </a:r>
          </a:p>
          <a:p>
            <a:pPr algn="r"/>
            <a:r>
              <a:rPr lang="en-US" sz="1600" b="1" dirty="0">
                <a:solidFill>
                  <a:srgbClr val="FFC000"/>
                </a:solidFill>
                <a:latin typeface="Trebuchet MS" panose="020B0603020202020204" pitchFamily="34" charset="0"/>
              </a:rPr>
              <a:t>in African Countries</a:t>
            </a:r>
          </a:p>
          <a:p>
            <a:pPr algn="r"/>
            <a:r>
              <a:rPr lang="en-US" sz="1600" b="1" dirty="0">
                <a:solidFill>
                  <a:srgbClr val="FFC000"/>
                </a:solidFill>
                <a:latin typeface="Trebuchet MS" panose="020B0603020202020204" pitchFamily="34" charset="0"/>
              </a:rPr>
              <a:t>2022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C7B9-31B5-45D1-B8EB-5A6B959863A1}"/>
              </a:ext>
            </a:extLst>
          </p:cNvPr>
          <p:cNvSpPr txBox="1"/>
          <p:nvPr/>
        </p:nvSpPr>
        <p:spPr>
          <a:xfrm>
            <a:off x="0" y="6547069"/>
            <a:ext cx="3928189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52C34"/>
                </a:solidFill>
                <a:latin typeface="Trebuchet MS" panose="020B0603020202020204" pitchFamily="34" charset="0"/>
              </a:rPr>
              <a:t>April 7 – 8, 2022                 WWW.</a:t>
            </a:r>
            <a:r>
              <a:rPr lang="en-US" sz="1400" b="1" dirty="0">
                <a:solidFill>
                  <a:srgbClr val="052C34"/>
                </a:solidFill>
                <a:highlight>
                  <a:srgbClr val="FFC000"/>
                </a:highlight>
                <a:latin typeface="Trebuchet MS" panose="020B0603020202020204" pitchFamily="34" charset="0"/>
              </a:rPr>
              <a:t>CBIAC.NET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31B0A51-2999-44B5-8594-89A04C070C48}"/>
              </a:ext>
            </a:extLst>
          </p:cNvPr>
          <p:cNvSpPr txBox="1">
            <a:spLocks/>
          </p:cNvSpPr>
          <p:nvPr/>
        </p:nvSpPr>
        <p:spPr>
          <a:xfrm>
            <a:off x="372894" y="4095927"/>
            <a:ext cx="4748250" cy="116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Trebuchet MS" panose="020B0603020202020204" pitchFamily="34" charset="0"/>
              </a:rPr>
              <a:t>Under the Direction of Dr. Cathyann D. Tully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0254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02109-FA59-45F8-AABB-1917E8B46E6C}"/>
              </a:ext>
            </a:extLst>
          </p:cNvPr>
          <p:cNvSpPr txBox="1"/>
          <p:nvPr/>
        </p:nvSpPr>
        <p:spPr>
          <a:xfrm>
            <a:off x="3935614" y="561217"/>
            <a:ext cx="4840010" cy="530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300" dirty="0"/>
              <a:t>During Covid-19 (2020-present)</a:t>
            </a:r>
          </a:p>
        </p:txBody>
      </p:sp>
      <p:pic>
        <p:nvPicPr>
          <p:cNvPr id="19458" name="Picture 2" descr="Cairo History | Cairo Information | Cairo Facts | Cairo Egypt">
            <a:extLst>
              <a:ext uri="{FF2B5EF4-FFF2-40B4-BE49-F238E27FC236}">
                <a16:creationId xmlns:a16="http://schemas.microsoft.com/office/drawing/2014/main" id="{FBA74760-10BD-499D-9BC1-FF7D09F52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1" r="19028" b="1"/>
          <a:stretch/>
        </p:blipFill>
        <p:spPr bwMode="auto">
          <a:xfrm>
            <a:off x="0" y="0"/>
            <a:ext cx="418754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998D-4D09-4E92-B44E-AE260955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643" y="1170888"/>
            <a:ext cx="7357119" cy="5271894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Pandemic – FDI in Africa declined by 16%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Economic and health challenges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Low prices of energy commodities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Cross-border mergers and acquisitions fell by 45% - 2019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International project finance notices dropped by 74%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CBE - more than half of FDI inflows in 2019-2020 were for new businesses or expansion of operations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2020 - USD 5.9 billion of FDIs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Business, financial services, and software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14.5% of the USD 40.5 billion invested in the region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after the UAE in FDIs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2030 goal - generate half of the country’s electricity using renewable sources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0E400-615C-4879-9590-6BC58BBD4E09}"/>
              </a:ext>
            </a:extLst>
          </p:cNvPr>
          <p:cNvSpPr/>
          <p:nvPr/>
        </p:nvSpPr>
        <p:spPr>
          <a:xfrm>
            <a:off x="11851762" y="3051164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939BCE-52AD-418F-9BA2-49DE0889C7AB}"/>
              </a:ext>
            </a:extLst>
          </p:cNvPr>
          <p:cNvSpPr txBox="1">
            <a:spLocks/>
          </p:cNvSpPr>
          <p:nvPr/>
        </p:nvSpPr>
        <p:spPr>
          <a:xfrm>
            <a:off x="1627394" y="6178764"/>
            <a:ext cx="7441844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Egypt emerges as a top FDI destination (2021). Ghoneim H.</a:t>
            </a:r>
          </a:p>
        </p:txBody>
      </p:sp>
    </p:spTree>
    <p:extLst>
      <p:ext uri="{BB962C8B-B14F-4D97-AF65-F5344CB8AC3E}">
        <p14:creationId xmlns:p14="http://schemas.microsoft.com/office/powerpoint/2010/main" val="67737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2209-BBC4-4AD0-B7D9-0767477C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7992"/>
            <a:ext cx="5251316" cy="1846874"/>
          </a:xfrm>
        </p:spPr>
        <p:txBody>
          <a:bodyPr>
            <a:normAutofit/>
          </a:bodyPr>
          <a:lstStyle/>
          <a:p>
            <a:r>
              <a:rPr lang="en-US" sz="4000" dirty="0"/>
              <a:t>Nigeria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78FD-B9F2-464E-9EE5-BC093961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66"/>
            <a:ext cx="6810375" cy="4618009"/>
          </a:xfrm>
        </p:spPr>
        <p:txBody>
          <a:bodyPr>
            <a:normAutofit/>
          </a:bodyPr>
          <a:lstStyle/>
          <a:p>
            <a:pPr marL="354013" indent="-354013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300" dirty="0"/>
              <a:t>Attractiveness 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Africa’s most populous country 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Africa's Highest GDP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High agricultural potential 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Important hydrocarbon resources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Relatively low public and external debt</a:t>
            </a:r>
          </a:p>
          <a:p>
            <a:pPr marL="514350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/>
          </a:p>
          <a:p>
            <a:pPr marL="354013" indent="-354013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300" dirty="0"/>
              <a:t>Obstacles 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Poorly developed transport and energy infrastructure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High operating costs 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High tax burden </a:t>
            </a:r>
          </a:p>
          <a:p>
            <a:pPr marL="800100" lvl="1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Oil and gas are 90% of the exports</a:t>
            </a:r>
          </a:p>
        </p:txBody>
      </p:sp>
      <p:pic>
        <p:nvPicPr>
          <p:cNvPr id="15362" name="Picture 2" descr="Nigerian city of Lagos shuts 'noisy' churches and mosques - BBC News">
            <a:extLst>
              <a:ext uri="{FF2B5EF4-FFF2-40B4-BE49-F238E27FC236}">
                <a16:creationId xmlns:a16="http://schemas.microsoft.com/office/drawing/2014/main" id="{2518269B-EF4B-4F19-B9A4-CFAB3E911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5" t="408" r="28216" b="-408"/>
          <a:stretch/>
        </p:blipFill>
        <p:spPr bwMode="auto">
          <a:xfrm>
            <a:off x="6829417" y="0"/>
            <a:ext cx="5391285" cy="688598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119C5-A291-4F9A-B8B8-EF5484CD8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2" t="46738" r="62109" b="48961"/>
          <a:stretch/>
        </p:blipFill>
        <p:spPr>
          <a:xfrm>
            <a:off x="457200" y="1397824"/>
            <a:ext cx="2466356" cy="2949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B5EF7-5E91-4680-826E-B509C461B5A7}"/>
              </a:ext>
            </a:extLst>
          </p:cNvPr>
          <p:cNvSpPr txBox="1">
            <a:spLocks/>
          </p:cNvSpPr>
          <p:nvPr/>
        </p:nvSpPr>
        <p:spPr>
          <a:xfrm>
            <a:off x="457200" y="6097309"/>
            <a:ext cx="7186527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r">
              <a:buSzPct val="7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Source: Effect of Covid19 on the FDI in the Nigerian economy (2021). Ogundipe S.A., Fasola L.O., &amp; Ajayi O.A. </a:t>
            </a:r>
          </a:p>
        </p:txBody>
      </p:sp>
    </p:spTree>
    <p:extLst>
      <p:ext uri="{BB962C8B-B14F-4D97-AF65-F5344CB8AC3E}">
        <p14:creationId xmlns:p14="http://schemas.microsoft.com/office/powerpoint/2010/main" val="226656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0F5CF75-20FF-4FE7-B80B-DD368CC2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-1089" r="10203" b="1087"/>
          <a:stretch/>
        </p:blipFill>
        <p:spPr bwMode="auto">
          <a:xfrm>
            <a:off x="0" y="0"/>
            <a:ext cx="5506647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8D7A-8094-4FC3-9C94-410D6E41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878" y="690456"/>
            <a:ext cx="6860911" cy="6167534"/>
          </a:xfrm>
        </p:spPr>
        <p:txBody>
          <a:bodyPr>
            <a:noAutofit/>
          </a:bodyPr>
          <a:lstStyle/>
          <a:p>
            <a:pPr marL="354013" indent="-354013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300" dirty="0"/>
              <a:t>Pre Covid-19 (2015-2020)</a:t>
            </a:r>
          </a:p>
          <a:p>
            <a:pPr lvl="1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How much FDI </a:t>
            </a:r>
          </a:p>
          <a:p>
            <a:pPr lvl="2" fontAlgn="base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Annual funding from 2015-2019 was $14.37 billion</a:t>
            </a:r>
          </a:p>
          <a:p>
            <a:pPr lvl="1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Plans for infrastructure </a:t>
            </a:r>
          </a:p>
          <a:p>
            <a:pPr lvl="2" fontAlgn="base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300" dirty="0"/>
              <a:t>Nigerian government and the World Bank – Power Sector Recovery Plan (PSRP)               USD 1 billion loan.</a:t>
            </a:r>
          </a:p>
          <a:p>
            <a:pPr lvl="2" fontAlgn="base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300" dirty="0"/>
          </a:p>
          <a:p>
            <a:pPr marL="354013" indent="-354013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300" dirty="0"/>
              <a:t>During Covid-19 (2020-present)</a:t>
            </a:r>
          </a:p>
          <a:p>
            <a:pPr marL="719138" indent="-271463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/>
              <a:t>How Covid affected infrastructure development</a:t>
            </a:r>
          </a:p>
          <a:p>
            <a:pPr marL="1190625" lvl="1" indent="-285750" fontAlgn="base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300" b="0" i="0" u="none" strike="noStrike" dirty="0">
                <a:solidFill>
                  <a:srgbClr val="111111"/>
                </a:solidFill>
                <a:effectLst/>
              </a:rPr>
              <a:t>Bilateral investment conventions signed by Nigeria</a:t>
            </a:r>
            <a:endParaRPr lang="en-US" sz="2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F0C3C-484D-4CDD-9426-5F6DBED02E88}"/>
              </a:ext>
            </a:extLst>
          </p:cNvPr>
          <p:cNvSpPr/>
          <p:nvPr/>
        </p:nvSpPr>
        <p:spPr>
          <a:xfrm>
            <a:off x="11716139" y="3051159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DA9C0B-ADBE-48C8-8C99-7C6D1BAEF810}"/>
              </a:ext>
            </a:extLst>
          </p:cNvPr>
          <p:cNvSpPr txBox="1">
            <a:spLocks/>
          </p:cNvSpPr>
          <p:nvPr/>
        </p:nvSpPr>
        <p:spPr>
          <a:xfrm>
            <a:off x="1319761" y="6027674"/>
            <a:ext cx="7186527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Source: Effect of Covid19 on the FDI in the Nigerian economy (2021). Ogundipe S.A., Fasola L.O., &amp; Ajayi O.A. </a:t>
            </a:r>
          </a:p>
        </p:txBody>
      </p:sp>
    </p:spTree>
    <p:extLst>
      <p:ext uri="{BB962C8B-B14F-4D97-AF65-F5344CB8AC3E}">
        <p14:creationId xmlns:p14="http://schemas.microsoft.com/office/powerpoint/2010/main" val="103889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A079-D9CD-41E9-AA22-221E1D67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64" y="1128961"/>
            <a:ext cx="8175170" cy="5206578"/>
          </a:xfrm>
        </p:spPr>
        <p:txBody>
          <a:bodyPr>
            <a:normAutofit/>
          </a:bodyPr>
          <a:lstStyle/>
          <a:p>
            <a:pPr marL="354013" indent="-354013" fontAlgn="base">
              <a:buFont typeface="Wingdings" panose="05000000000000000000" pitchFamily="2" charset="2"/>
              <a:buChar char="q"/>
            </a:pPr>
            <a:r>
              <a:rPr lang="en-US" sz="2300" dirty="0"/>
              <a:t>Government Intervention </a:t>
            </a:r>
          </a:p>
          <a:p>
            <a:pPr marL="801688" lvl="1" indent="-260350" fontAlgn="base"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2300" dirty="0"/>
              <a:t>Nigerian Investment Promotion Commission Act  (NPIC)</a:t>
            </a:r>
          </a:p>
          <a:p>
            <a:pPr marL="801688" lvl="1" indent="-260350" fontAlgn="base"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2300" dirty="0"/>
              <a:t>Dismantle years of controls and limits on FDI</a:t>
            </a:r>
          </a:p>
          <a:p>
            <a:pPr marL="801688" lvl="1" indent="-260350" fontAlgn="base"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2300" dirty="0"/>
              <a:t>Allows 100% foreign ownership in all sectors (exception of petroleum) </a:t>
            </a:r>
          </a:p>
          <a:p>
            <a:pPr marL="801688" lvl="1" indent="-260350" fontAlgn="base"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2300" dirty="0"/>
              <a:t>Tax incentives for foreign and domestic investors</a:t>
            </a:r>
          </a:p>
          <a:p>
            <a:pPr marL="801688" lvl="1" indent="-260350" fontAlgn="base"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2300" dirty="0"/>
              <a:t>Government sponsored programs to boost FDI: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300" dirty="0"/>
              <a:t>Agriculture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300" dirty="0"/>
              <a:t>Exploitation and mining 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300" dirty="0"/>
              <a:t>Oil and gas extraction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300" dirty="0"/>
              <a:t>Export sector </a:t>
            </a:r>
          </a:p>
          <a:p>
            <a:endParaRPr lang="en-US" sz="1900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6FA3514-EDA3-45C3-AE6E-453B1827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9123" y="155425"/>
            <a:ext cx="3216005" cy="3576825"/>
          </a:xfrm>
          <a:prstGeom prst="rect">
            <a:avLst/>
          </a:prstGeom>
        </p:spPr>
      </p:pic>
      <p:pic>
        <p:nvPicPr>
          <p:cNvPr id="16386" name="Picture 2" descr="Transforming government post–COVID-19">
            <a:extLst>
              <a:ext uri="{FF2B5EF4-FFF2-40B4-BE49-F238E27FC236}">
                <a16:creationId xmlns:a16="http://schemas.microsoft.com/office/drawing/2014/main" id="{15F5DEEE-4208-4FA3-9738-380A41E99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r="2" b="6537"/>
          <a:stretch/>
        </p:blipFill>
        <p:spPr bwMode="auto">
          <a:xfrm>
            <a:off x="7384990" y="3055638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E91A56-529E-4FF1-A2F4-B0B668ECB9B3}"/>
              </a:ext>
            </a:extLst>
          </p:cNvPr>
          <p:cNvSpPr/>
          <p:nvPr/>
        </p:nvSpPr>
        <p:spPr>
          <a:xfrm rot="5400000">
            <a:off x="769875" y="208958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89F13E-B321-41B5-B434-A86F4F7A3AA1}"/>
              </a:ext>
            </a:extLst>
          </p:cNvPr>
          <p:cNvSpPr txBox="1">
            <a:spLocks/>
          </p:cNvSpPr>
          <p:nvPr/>
        </p:nvSpPr>
        <p:spPr>
          <a:xfrm>
            <a:off x="-760966" y="6012374"/>
            <a:ext cx="7186527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Source: Effect of Covid19 on the FDI in the Nigerian economy (2021). Ogundipe S.A., Fasola L.O., &amp; Ajayi O.A. </a:t>
            </a:r>
          </a:p>
        </p:txBody>
      </p:sp>
    </p:spTree>
    <p:extLst>
      <p:ext uri="{BB962C8B-B14F-4D97-AF65-F5344CB8AC3E}">
        <p14:creationId xmlns:p14="http://schemas.microsoft.com/office/powerpoint/2010/main" val="4907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11 Data Science Careers That Are Shaping the Future">
            <a:extLst>
              <a:ext uri="{FF2B5EF4-FFF2-40B4-BE49-F238E27FC236}">
                <a16:creationId xmlns:a16="http://schemas.microsoft.com/office/drawing/2014/main" id="{F82DFD0F-11A2-4BC6-953A-C45100007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63" b="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EDEB-05AE-43DD-99C8-EDD54AFF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Data Analysis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149-298A-4F7F-8D8D-507BD0D2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92792" cy="3207258"/>
          </a:xfrm>
        </p:spPr>
        <p:txBody>
          <a:bodyPr anchor="t">
            <a:normAutofit/>
          </a:bodyPr>
          <a:lstStyle/>
          <a:p>
            <a:pPr>
              <a:buSzPct val="122000"/>
              <a:buFont typeface="Wingdings" panose="05000000000000000000" pitchFamily="2" charset="2"/>
              <a:buChar char="§"/>
            </a:pPr>
            <a:r>
              <a:rPr lang="es-MX" sz="2300" dirty="0"/>
              <a:t>F</a:t>
            </a:r>
            <a:r>
              <a:rPr lang="en-US" sz="2300" dirty="0"/>
              <a:t>oreign Direct Investment</a:t>
            </a:r>
          </a:p>
          <a:p>
            <a:pPr marL="0" indent="0">
              <a:buSzPct val="122000"/>
              <a:buNone/>
            </a:pPr>
            <a:endParaRPr lang="en-US" sz="2300" dirty="0"/>
          </a:p>
          <a:p>
            <a:pPr>
              <a:buSzPct val="122000"/>
              <a:buFont typeface="Wingdings" panose="05000000000000000000" pitchFamily="2" charset="2"/>
              <a:buChar char="§"/>
            </a:pPr>
            <a:r>
              <a:rPr lang="en-US" sz="2300" dirty="0"/>
              <a:t>Corruption Perception Index</a:t>
            </a:r>
          </a:p>
          <a:p>
            <a:pPr marL="0" indent="0">
              <a:buSzPct val="122000"/>
              <a:buNone/>
            </a:pPr>
            <a:endParaRPr lang="en-US" sz="2300" dirty="0"/>
          </a:p>
          <a:p>
            <a:pPr>
              <a:buSzPct val="122000"/>
              <a:buFont typeface="Wingdings" panose="05000000000000000000" pitchFamily="2" charset="2"/>
              <a:buChar char="§"/>
            </a:pPr>
            <a:r>
              <a:rPr lang="en-US" sz="2300" dirty="0"/>
              <a:t>African Infrastructure Development Index</a:t>
            </a:r>
          </a:p>
        </p:txBody>
      </p:sp>
    </p:spTree>
    <p:extLst>
      <p:ext uri="{BB962C8B-B14F-4D97-AF65-F5344CB8AC3E}">
        <p14:creationId xmlns:p14="http://schemas.microsoft.com/office/powerpoint/2010/main" val="130865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49413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65FA6-5B6C-470B-8324-BDCF6A00D664}"/>
              </a:ext>
            </a:extLst>
          </p:cNvPr>
          <p:cNvSpPr txBox="1">
            <a:spLocks/>
          </p:cNvSpPr>
          <p:nvPr/>
        </p:nvSpPr>
        <p:spPr>
          <a:xfrm>
            <a:off x="-469911" y="5742906"/>
            <a:ext cx="388046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Source: World Bank 2022</a:t>
            </a:r>
          </a:p>
        </p:txBody>
      </p:sp>
    </p:spTree>
    <p:extLst>
      <p:ext uri="{BB962C8B-B14F-4D97-AF65-F5344CB8AC3E}">
        <p14:creationId xmlns:p14="http://schemas.microsoft.com/office/powerpoint/2010/main" val="332190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39022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3966F8-D730-4EF5-A800-D4C9DA9D037B}"/>
              </a:ext>
            </a:extLst>
          </p:cNvPr>
          <p:cNvSpPr txBox="1">
            <a:spLocks/>
          </p:cNvSpPr>
          <p:nvPr/>
        </p:nvSpPr>
        <p:spPr>
          <a:xfrm>
            <a:off x="-469911" y="5742906"/>
            <a:ext cx="388046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Source: World Bank 2022</a:t>
            </a:r>
          </a:p>
        </p:txBody>
      </p:sp>
    </p:spTree>
    <p:extLst>
      <p:ext uri="{BB962C8B-B14F-4D97-AF65-F5344CB8AC3E}">
        <p14:creationId xmlns:p14="http://schemas.microsoft.com/office/powerpoint/2010/main" val="94541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FB4D8B-A61F-41CC-A004-FBBCD6EB9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87065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114BEA-B985-4F21-801A-CEC0DF46D86D}"/>
              </a:ext>
            </a:extLst>
          </p:cNvPr>
          <p:cNvSpPr txBox="1">
            <a:spLocks/>
          </p:cNvSpPr>
          <p:nvPr/>
        </p:nvSpPr>
        <p:spPr>
          <a:xfrm>
            <a:off x="-469911" y="5742906"/>
            <a:ext cx="388046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Source: World Bank 2022</a:t>
            </a:r>
          </a:p>
        </p:txBody>
      </p:sp>
    </p:spTree>
    <p:extLst>
      <p:ext uri="{BB962C8B-B14F-4D97-AF65-F5344CB8AC3E}">
        <p14:creationId xmlns:p14="http://schemas.microsoft.com/office/powerpoint/2010/main" val="91945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AE6DF-6776-4676-AAC6-36544BF7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284201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Where do we see infrastructure development in Africa heading?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6B9D-4212-4E63-91FB-A7E8DE26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636190"/>
            <a:ext cx="7186527" cy="5585619"/>
          </a:xfrm>
        </p:spPr>
        <p:txBody>
          <a:bodyPr anchor="ctr">
            <a:normAutofit/>
          </a:bodyPr>
          <a:lstStyle/>
          <a:p>
            <a:pPr marL="579120" indent="-457200" fontAlgn="base">
              <a:buFont typeface="Wingdings" panose="05000000000000000000" pitchFamily="2" charset="2"/>
              <a:buChar char="q"/>
            </a:pPr>
            <a:r>
              <a:rPr lang="en-US" sz="2300" dirty="0"/>
              <a:t>Technological Infrastructure</a:t>
            </a:r>
          </a:p>
          <a:p>
            <a:pPr marL="579120" indent="-457200" fontAlgn="base">
              <a:buFont typeface="Wingdings" panose="05000000000000000000" pitchFamily="2" charset="2"/>
              <a:buChar char="q"/>
            </a:pPr>
            <a:endParaRPr lang="en-US" sz="500" dirty="0"/>
          </a:p>
          <a:p>
            <a:pPr marL="1036320" lvl="1" indent="-457200" fontAlgn="base">
              <a:buFont typeface="Wingdings" panose="05000000000000000000" pitchFamily="2" charset="2"/>
              <a:buChar char="§"/>
            </a:pPr>
            <a:r>
              <a:rPr lang="en-US" sz="2300" dirty="0"/>
              <a:t>First half of 2021, Sub-Saharan Africa saw over 333 mergers and acquisitions - $51 billion.</a:t>
            </a:r>
          </a:p>
          <a:p>
            <a:pPr marL="1036320" lvl="1" indent="-457200" fontAlgn="base">
              <a:buFont typeface="Wingdings" panose="05000000000000000000" pitchFamily="2" charset="2"/>
              <a:buChar char="§"/>
            </a:pPr>
            <a:r>
              <a:rPr lang="en-US" sz="2300" dirty="0"/>
              <a:t>More than $2.9 billion has been raised by African tech startups – Nigeria at least 60% of it.</a:t>
            </a:r>
          </a:p>
          <a:p>
            <a:pPr marL="1036320" lvl="1" indent="-457200" fontAlgn="base">
              <a:buFont typeface="Wingdings" panose="05000000000000000000" pitchFamily="2" charset="2"/>
              <a:buChar char="§"/>
            </a:pPr>
            <a:r>
              <a:rPr lang="en-US" sz="2300" dirty="0"/>
              <a:t>Equinix (world’s digital infrastructure company) acquired MainOne - $320 million. A West African data center present in Nigeria, Ghana, and the Ivory Coast.</a:t>
            </a:r>
          </a:p>
          <a:p>
            <a:pPr marL="579120" lvl="1" indent="0" fontAlgn="base">
              <a:buNone/>
            </a:pPr>
            <a:endParaRPr lang="en-US" sz="1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63F85E-94A9-4984-AF40-7701FA4DEDAE}"/>
              </a:ext>
            </a:extLst>
          </p:cNvPr>
          <p:cNvSpPr txBox="1">
            <a:spLocks/>
          </p:cNvSpPr>
          <p:nvPr/>
        </p:nvSpPr>
        <p:spPr>
          <a:xfrm>
            <a:off x="1851605" y="6176963"/>
            <a:ext cx="7186527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Source: Effect of Covid19 on the FDI in the Nigerian economy (2021). Ogundipe S.A., Fasola L.O., &amp; Ajayi O.A. </a:t>
            </a:r>
          </a:p>
        </p:txBody>
      </p:sp>
    </p:spTree>
    <p:extLst>
      <p:ext uri="{BB962C8B-B14F-4D97-AF65-F5344CB8AC3E}">
        <p14:creationId xmlns:p14="http://schemas.microsoft.com/office/powerpoint/2010/main" val="188873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AE6DF-6776-4676-AAC6-36544BF7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284201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Where do we see infrastructure development in Africa heading?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6B9D-4212-4E63-91FB-A7E8DE26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451385"/>
            <a:ext cx="7089709" cy="5585619"/>
          </a:xfrm>
        </p:spPr>
        <p:txBody>
          <a:bodyPr anchor="ctr">
            <a:normAutofit/>
          </a:bodyPr>
          <a:lstStyle/>
          <a:p>
            <a:pPr marL="579120" lvl="1" indent="0" fontAlgn="base">
              <a:buNone/>
            </a:pPr>
            <a:endParaRPr lang="en-US" sz="1700" dirty="0"/>
          </a:p>
          <a:p>
            <a:pPr marL="579120" indent="-457200" fontAlgn="base">
              <a:buFont typeface="Wingdings" panose="05000000000000000000" pitchFamily="2" charset="2"/>
              <a:buChar char="q"/>
            </a:pPr>
            <a:r>
              <a:rPr lang="en-US" sz="2300" dirty="0"/>
              <a:t>Healthcare Infrastructure</a:t>
            </a:r>
          </a:p>
          <a:p>
            <a:pPr marL="579120" indent="-457200" fontAlgn="base">
              <a:buFont typeface="Wingdings" panose="05000000000000000000" pitchFamily="2" charset="2"/>
              <a:buChar char="q"/>
            </a:pPr>
            <a:endParaRPr lang="en-US" sz="500" dirty="0"/>
          </a:p>
          <a:p>
            <a:pPr marL="1035050" lvl="1" indent="-315913" fontAlgn="base">
              <a:buFont typeface="Wingdings" panose="05000000000000000000" pitchFamily="2" charset="2"/>
              <a:buChar char="§"/>
            </a:pPr>
            <a:r>
              <a:rPr lang="en-US" sz="2300" dirty="0"/>
              <a:t>COVID-19 uncovered serious gaps in healthcare systems.</a:t>
            </a:r>
          </a:p>
          <a:p>
            <a:pPr marL="1035050" lvl="1" indent="-315913" fontAlgn="base">
              <a:buFont typeface="Wingdings" panose="05000000000000000000" pitchFamily="2" charset="2"/>
              <a:buChar char="§"/>
            </a:pPr>
            <a:r>
              <a:rPr lang="en-US" sz="2300" dirty="0"/>
              <a:t>Access to clean water and suitable sanitation are only available to half of sub-Saharan health care facilities.</a:t>
            </a:r>
          </a:p>
          <a:p>
            <a:pPr marL="1035050" lvl="1" indent="-315913" fontAlgn="base">
              <a:buFont typeface="Wingdings" panose="05000000000000000000" pitchFamily="2" charset="2"/>
              <a:buChar char="§"/>
            </a:pPr>
            <a:r>
              <a:rPr lang="en-US" sz="2300" dirty="0"/>
              <a:t>The private sectors within African Healthcare are significantly more popular than public sectors - half of them delivering half of healthcare’s services and products.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D39AB-4CF0-42B5-8E7D-0A5701734A8F}"/>
              </a:ext>
            </a:extLst>
          </p:cNvPr>
          <p:cNvSpPr txBox="1">
            <a:spLocks/>
          </p:cNvSpPr>
          <p:nvPr/>
        </p:nvSpPr>
        <p:spPr>
          <a:xfrm>
            <a:off x="1795460" y="6176963"/>
            <a:ext cx="575494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International Finance Corporation 2022</a:t>
            </a:r>
          </a:p>
        </p:txBody>
      </p:sp>
    </p:spTree>
    <p:extLst>
      <p:ext uri="{BB962C8B-B14F-4D97-AF65-F5344CB8AC3E}">
        <p14:creationId xmlns:p14="http://schemas.microsoft.com/office/powerpoint/2010/main" val="21846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84EF8-0F28-481F-B6A1-4A92BE2A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b="1">
                <a:ea typeface="+mn-ea"/>
                <a:cs typeface="+mn-cs"/>
              </a:rPr>
              <a:t>Importance for FDI and infrastructure in Africa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19C3A40-6B5B-4B82-ACB2-FCDFE9BA5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243238"/>
              </p:ext>
            </p:extLst>
          </p:nvPr>
        </p:nvGraphicFramePr>
        <p:xfrm>
          <a:off x="5133503" y="697278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03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8A3ED-25FF-4789-BE74-2E63D15B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04" y="511843"/>
            <a:ext cx="10432924" cy="1298295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United Nations Sustainable Development Goals</a:t>
            </a:r>
            <a:br>
              <a:rPr lang="en-US" sz="3600" b="1" dirty="0"/>
            </a:br>
            <a:r>
              <a:rPr lang="en-US" sz="2400" b="1" dirty="0"/>
              <a:t>Goal 9: Build resilient infrastructure, promote inclusive and sustainable industrialization and foster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408D-8E7E-44FC-924D-E7A1696F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04" y="2571724"/>
            <a:ext cx="10750163" cy="3320031"/>
          </a:xfrm>
        </p:spPr>
        <p:txBody>
          <a:bodyPr anchor="ctr"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Discussion</a:t>
            </a:r>
          </a:p>
          <a:p>
            <a:pPr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How does the topic relate to issues of public concern or the common good? </a:t>
            </a:r>
          </a:p>
          <a:p>
            <a:pPr marL="0" indent="0" fontAlgn="base">
              <a:spcBef>
                <a:spcPts val="600"/>
              </a:spcBef>
              <a:buNone/>
            </a:pPr>
            <a:endParaRPr lang="en-US" sz="2200" dirty="0"/>
          </a:p>
          <a:p>
            <a:pPr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What communities might be involved in or affected by the topic? What are the histories, social contexts, assets, and needs of these communities?</a:t>
            </a:r>
          </a:p>
          <a:p>
            <a:pPr marL="0" indent="0" fontAlgn="base">
              <a:spcBef>
                <a:spcPts val="600"/>
              </a:spcBef>
              <a:buNone/>
            </a:pPr>
            <a:endParaRPr lang="en-US" sz="2200" dirty="0"/>
          </a:p>
          <a:p>
            <a:pPr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What community partners (e.g., public offices, nonprofit organizations, social enterprises, faith-based organizations) could collaborate on your topic for mutual benefit and growth?</a:t>
            </a:r>
          </a:p>
          <a:p>
            <a:endParaRPr lang="en-US" sz="19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4EF12-6713-4D98-8015-2494EE85F273}"/>
              </a:ext>
            </a:extLst>
          </p:cNvPr>
          <p:cNvSpPr/>
          <p:nvPr/>
        </p:nvSpPr>
        <p:spPr>
          <a:xfrm>
            <a:off x="466730" y="783154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1D7F-D2BC-4127-9FB1-BFC5FB54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5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8238-C134-43FF-A881-B4C74E8D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490078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dk1"/>
                </a:solidFill>
                <a:ea typeface="+mn-ea"/>
                <a:cs typeface="+mn-cs"/>
              </a:rPr>
              <a:t>Benefits of infrastructure development to the investors</a:t>
            </a:r>
            <a:br>
              <a:rPr lang="en-US" sz="3400" b="0" i="0" u="none" strike="noStrike" dirty="0">
                <a:effectLst/>
                <a:latin typeface="Noto Sans Symbols"/>
              </a:rPr>
            </a:br>
            <a:endParaRPr lang="en-US" sz="3400" dirty="0"/>
          </a:p>
        </p:txBody>
      </p:sp>
      <p:pic>
        <p:nvPicPr>
          <p:cNvPr id="10242" name="Picture 2" descr="Market Growth Definition - Reasons for Market Growth">
            <a:extLst>
              <a:ext uri="{FF2B5EF4-FFF2-40B4-BE49-F238E27FC236}">
                <a16:creationId xmlns:a16="http://schemas.microsoft.com/office/drawing/2014/main" id="{55FCC1DA-E6FD-4B4F-9FCB-DACBE6452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 r="164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CEC6-B09D-4298-852A-4223FD7B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884058"/>
            <a:ext cx="6010940" cy="3483864"/>
          </a:xfrm>
        </p:spPr>
        <p:txBody>
          <a:bodyPr>
            <a:normAutofit/>
          </a:bodyPr>
          <a:lstStyle/>
          <a:p>
            <a:pPr marL="434340" indent="-3429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0" i="0" u="none" strike="noStrike" dirty="0">
                <a:effectLst/>
              </a:rPr>
              <a:t>Growing population (youthful)</a:t>
            </a:r>
          </a:p>
          <a:p>
            <a:pPr marL="434340" indent="-3429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0" i="0" u="none" strike="noStrike" dirty="0">
                <a:effectLst/>
              </a:rPr>
              <a:t>Large deposits of natural resources</a:t>
            </a:r>
          </a:p>
          <a:p>
            <a:pPr marL="434340" indent="-3429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0" i="0" u="none" strike="noStrike" dirty="0">
                <a:effectLst/>
              </a:rPr>
              <a:t>Leads Africa's integration into the global economy</a:t>
            </a:r>
          </a:p>
          <a:p>
            <a:pPr marL="434340" indent="-3429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0" i="0" u="none" strike="noStrike" dirty="0">
                <a:effectLst/>
              </a:rPr>
              <a:t>Africa is the world’s next growth market</a:t>
            </a:r>
          </a:p>
          <a:p>
            <a:pPr marL="434340" indent="-3429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0" i="0" u="none" strike="noStrike" dirty="0">
                <a:effectLst/>
              </a:rPr>
              <a:t>Africa is the most profitable region in the world 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187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F64A5-7958-46E4-A58B-F656969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54684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dk1"/>
                </a:solidFill>
                <a:ea typeface="+mn-ea"/>
                <a:cs typeface="+mn-cs"/>
              </a:rPr>
              <a:t>Who are the biggest investors?</a:t>
            </a:r>
            <a:br>
              <a:rPr lang="en-US" sz="3600" b="1" dirty="0">
                <a:solidFill>
                  <a:schemeClr val="dk1"/>
                </a:solidFill>
                <a:ea typeface="+mn-ea"/>
                <a:cs typeface="+mn-cs"/>
              </a:rPr>
            </a:br>
            <a:endParaRPr lang="en-US" sz="3600" b="1" dirty="0">
              <a:solidFill>
                <a:schemeClr val="dk1"/>
              </a:solidFill>
              <a:ea typeface="+mn-ea"/>
              <a:cs typeface="+mn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2A13-35B1-4FAB-BE87-769FA045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China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United States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France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Turkey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UK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Germany</a:t>
            </a:r>
          </a:p>
          <a:p>
            <a:pPr marL="35052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</a:rPr>
              <a:t>India</a:t>
            </a:r>
          </a:p>
          <a:p>
            <a:endParaRPr lang="en-US" sz="2200" dirty="0"/>
          </a:p>
        </p:txBody>
      </p:sp>
      <p:pic>
        <p:nvPicPr>
          <p:cNvPr id="12290" name="Picture 2" descr="Amazon.com: World Flags,International Flags,100 Countries Pennant Banner  String National Flags For Classroom Garden Olympics Festival Grand Opening  Bar Sports Clubs Party Events Decorations : Office Products">
            <a:extLst>
              <a:ext uri="{FF2B5EF4-FFF2-40B4-BE49-F238E27FC236}">
                <a16:creationId xmlns:a16="http://schemas.microsoft.com/office/drawing/2014/main" id="{5F9B4387-7047-43E0-A2F5-67D911FC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90365"/>
            <a:ext cx="6903720" cy="46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9F5151-050B-4D8E-85CC-8DCD31206DA4}"/>
              </a:ext>
            </a:extLst>
          </p:cNvPr>
          <p:cNvSpPr txBox="1">
            <a:spLocks/>
          </p:cNvSpPr>
          <p:nvPr/>
        </p:nvSpPr>
        <p:spPr>
          <a:xfrm>
            <a:off x="8198227" y="5490975"/>
            <a:ext cx="388046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Source: World Bank 2022</a:t>
            </a:r>
          </a:p>
        </p:txBody>
      </p:sp>
    </p:spTree>
    <p:extLst>
      <p:ext uri="{BB962C8B-B14F-4D97-AF65-F5344CB8AC3E}">
        <p14:creationId xmlns:p14="http://schemas.microsoft.com/office/powerpoint/2010/main" val="340561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gypt, Nigeria, S/Africa top list of African countries with highest FDI -  Nairametrics">
            <a:extLst>
              <a:ext uri="{FF2B5EF4-FFF2-40B4-BE49-F238E27FC236}">
                <a16:creationId xmlns:a16="http://schemas.microsoft.com/office/drawing/2014/main" id="{4C0D7D4D-3143-478A-BC3E-6C8E13781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769"/>
          <a:stretch/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1656-2D33-4187-8019-92F4B4E0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/>
              <a:t>South Africa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300" dirty="0"/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/>
              <a:t>Egypt</a:t>
            </a:r>
          </a:p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300" dirty="0"/>
              <a:t> </a:t>
            </a: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/>
              <a:t>Nigeria 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9BB6F7-9A6D-4FAD-B913-6372A50E45AC}"/>
              </a:ext>
            </a:extLst>
          </p:cNvPr>
          <p:cNvSpPr txBox="1">
            <a:spLocks/>
          </p:cNvSpPr>
          <p:nvPr/>
        </p:nvSpPr>
        <p:spPr>
          <a:xfrm>
            <a:off x="719957" y="1842536"/>
            <a:ext cx="4204137" cy="1342754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+mj-lt"/>
              </a:rPr>
              <a:t>African Countries with the Highest FDI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954AC0-7517-4242-B500-F94EA36829BE}"/>
              </a:ext>
            </a:extLst>
          </p:cNvPr>
          <p:cNvSpPr/>
          <p:nvPr/>
        </p:nvSpPr>
        <p:spPr>
          <a:xfrm>
            <a:off x="388866" y="442752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0E6260-A65C-4CE1-A743-DB859A3A831E}"/>
              </a:ext>
            </a:extLst>
          </p:cNvPr>
          <p:cNvSpPr txBox="1">
            <a:spLocks/>
          </p:cNvSpPr>
          <p:nvPr/>
        </p:nvSpPr>
        <p:spPr>
          <a:xfrm>
            <a:off x="-255307" y="5556290"/>
            <a:ext cx="3880462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800" b="1" i="1" dirty="0"/>
              <a:t>Source: World Bank 2022</a:t>
            </a:r>
          </a:p>
        </p:txBody>
      </p:sp>
    </p:spTree>
    <p:extLst>
      <p:ext uri="{BB962C8B-B14F-4D97-AF65-F5344CB8AC3E}">
        <p14:creationId xmlns:p14="http://schemas.microsoft.com/office/powerpoint/2010/main" val="5993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0A740-61F4-42B4-BEB6-81A64F57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28478"/>
            <a:ext cx="4368602" cy="938975"/>
          </a:xfrm>
        </p:spPr>
        <p:txBody>
          <a:bodyPr anchor="b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200" dirty="0"/>
              <a:t>South Africa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881F-619D-4D01-B338-4D18610D0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183364"/>
            <a:ext cx="5850294" cy="4115546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54013" indent="-354013" fontAlgn="base">
              <a:buFont typeface="Wingdings" panose="05000000000000000000" pitchFamily="2" charset="2"/>
              <a:buChar char="q"/>
            </a:pPr>
            <a:r>
              <a:rPr lang="en-US" sz="2300" dirty="0"/>
              <a:t>Attractiveness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Relatively low tariffs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Best transport infrastructure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Highest performer in trade facilitation logistics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endParaRPr lang="en-US" sz="2300" dirty="0"/>
          </a:p>
          <a:p>
            <a:pPr marL="354013" indent="-354013" fontAlgn="base">
              <a:buFont typeface="Wingdings" panose="05000000000000000000" pitchFamily="2" charset="2"/>
              <a:buChar char="q"/>
            </a:pPr>
            <a:r>
              <a:rPr lang="en-US" sz="2300" dirty="0"/>
              <a:t>Obstacles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Rigid labor policies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High levels of crime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300" dirty="0"/>
              <a:t>Poor quality of education</a:t>
            </a:r>
          </a:p>
        </p:txBody>
      </p:sp>
      <p:pic>
        <p:nvPicPr>
          <p:cNvPr id="8194" name="Picture 2" descr="These are the 10 Wealthiest Cities In Africa - Africa Property Investment  News | Commercial &amp; Residential Property | Real Estate and Construction News">
            <a:extLst>
              <a:ext uri="{FF2B5EF4-FFF2-40B4-BE49-F238E27FC236}">
                <a16:creationId xmlns:a16="http://schemas.microsoft.com/office/drawing/2014/main" id="{E1D9248A-5104-47DA-8961-F69B6C9EE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8173" b="-1"/>
          <a:stretch/>
        </p:blipFill>
        <p:spPr bwMode="auto">
          <a:xfrm>
            <a:off x="6690049" y="10"/>
            <a:ext cx="55004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AC5A5-9915-405F-B618-7C9F9401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2" t="46738" r="62109" b="48961"/>
          <a:stretch/>
        </p:blipFill>
        <p:spPr>
          <a:xfrm>
            <a:off x="522514" y="1367453"/>
            <a:ext cx="3833176" cy="4584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E67C3-D78C-4CCE-A391-B2CC467871E8}"/>
              </a:ext>
            </a:extLst>
          </p:cNvPr>
          <p:cNvSpPr txBox="1">
            <a:spLocks/>
          </p:cNvSpPr>
          <p:nvPr/>
        </p:nvSpPr>
        <p:spPr>
          <a:xfrm>
            <a:off x="1851445" y="6106828"/>
            <a:ext cx="5043877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r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Infrastructure Financing Trends in Africa (2022) </a:t>
            </a:r>
          </a:p>
        </p:txBody>
      </p:sp>
    </p:spTree>
    <p:extLst>
      <p:ext uri="{BB962C8B-B14F-4D97-AF65-F5344CB8AC3E}">
        <p14:creationId xmlns:p14="http://schemas.microsoft.com/office/powerpoint/2010/main" val="308011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02C1F-D552-4FE4-B81D-BB86CFBBE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-1" r="32824" b="-1"/>
          <a:stretch/>
        </p:blipFill>
        <p:spPr bwMode="auto">
          <a:xfrm>
            <a:off x="0" y="0"/>
            <a:ext cx="470263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8900-1A97-4182-9100-9F651A47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894" y="755781"/>
            <a:ext cx="6951306" cy="5775648"/>
          </a:xfrm>
        </p:spPr>
        <p:txBody>
          <a:bodyPr>
            <a:normAutofit/>
          </a:bodyPr>
          <a:lstStyle/>
          <a:p>
            <a:pPr marL="447675" indent="-354013" fontAlgn="base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47675" algn="l"/>
              </a:tabLst>
            </a:pPr>
            <a:r>
              <a:rPr lang="en-US" sz="2400" b="0" i="0" u="none" strike="noStrike" dirty="0">
                <a:effectLst/>
              </a:rPr>
              <a:t>Pre Covid-19 (2015-2020)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400" dirty="0"/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effectLst/>
              </a:rPr>
              <a:t>How much FDI </a:t>
            </a:r>
            <a:endParaRPr lang="en-US" dirty="0"/>
          </a:p>
          <a:p>
            <a:pPr lvl="2" fontAlgn="base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effectLst/>
              </a:rPr>
              <a:t>Annual funding from 2015-2017 was $7 billion</a:t>
            </a:r>
            <a:endParaRPr lang="en-US" sz="2400" dirty="0"/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effectLst/>
              </a:rPr>
              <a:t>Plans for infrastructure </a:t>
            </a:r>
            <a:endParaRPr lang="en-US" dirty="0"/>
          </a:p>
          <a:p>
            <a:pPr lvl="2" fontAlgn="base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effectLst/>
              </a:rPr>
              <a:t>National Development Plan</a:t>
            </a:r>
          </a:p>
          <a:p>
            <a:pPr lvl="2" fontAlgn="base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2" indent="0" fontAlgn="base">
              <a:spcBef>
                <a:spcPts val="0"/>
              </a:spcBef>
              <a:buNone/>
            </a:pPr>
            <a:endParaRPr lang="en-US" sz="2400" b="0" i="0" u="none" strike="noStrike" dirty="0">
              <a:effectLst/>
            </a:endParaRPr>
          </a:p>
          <a:p>
            <a:pPr marL="541338" indent="-447675" fontAlgn="base"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During Covid-19 (2020-present)</a:t>
            </a:r>
          </a:p>
          <a:p>
            <a:pPr marL="0" indent="0" fontAlgn="base">
              <a:buNone/>
            </a:pPr>
            <a:endParaRPr lang="en-US" sz="1800" b="0" i="0" u="none" strike="noStrike" dirty="0">
              <a:effectLst/>
            </a:endParaRP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effectLst/>
              </a:rPr>
              <a:t>How Covid affected infrastructure development</a:t>
            </a:r>
            <a:endParaRPr lang="en-US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effectLst/>
              </a:rPr>
              <a:t>New National Infrastructure Plan</a:t>
            </a:r>
          </a:p>
          <a:p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E3E930-1DE6-41A2-81AD-2159BFD2BB15}"/>
              </a:ext>
            </a:extLst>
          </p:cNvPr>
          <p:cNvSpPr txBox="1">
            <a:spLocks/>
          </p:cNvSpPr>
          <p:nvPr/>
        </p:nvSpPr>
        <p:spPr>
          <a:xfrm>
            <a:off x="3876188" y="6223087"/>
            <a:ext cx="6340833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Infrastructure Financing Trends in Africa (2022) </a:t>
            </a:r>
          </a:p>
        </p:txBody>
      </p:sp>
    </p:spTree>
    <p:extLst>
      <p:ext uri="{BB962C8B-B14F-4D97-AF65-F5344CB8AC3E}">
        <p14:creationId xmlns:p14="http://schemas.microsoft.com/office/powerpoint/2010/main" val="112783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7D660-63A7-4C97-ACD3-2B961BCA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434374"/>
            <a:ext cx="4368602" cy="631065"/>
          </a:xfrm>
        </p:spPr>
        <p:txBody>
          <a:bodyPr anchor="b">
            <a:noAutofit/>
          </a:bodyPr>
          <a:lstStyle/>
          <a:p>
            <a:r>
              <a:rPr lang="es-MX" sz="4000" dirty="0"/>
              <a:t>Egypt</a:t>
            </a:r>
            <a:endParaRPr lang="en-US" sz="40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7F16A-9367-44D8-972F-FCCED201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40" y="1446245"/>
            <a:ext cx="7363397" cy="524380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54013" indent="-354013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Attractiveness 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i="0" u="none" strike="noStrike" dirty="0">
                <a:effectLst/>
              </a:rPr>
              <a:t>Population - more than 100 million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P</a:t>
            </a:r>
            <a:r>
              <a:rPr lang="en-US" sz="2200" b="0" i="0" u="none" strike="noStrike" dirty="0">
                <a:effectLst/>
              </a:rPr>
              <a:t>referential access to Europe </a:t>
            </a:r>
            <a:endParaRPr lang="en-US" sz="2200" dirty="0"/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i="0" u="none" strike="noStrike" dirty="0">
                <a:effectLst/>
              </a:rPr>
              <a:t>Free trade agreements 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M</a:t>
            </a:r>
            <a:r>
              <a:rPr lang="en-US" sz="2200" b="0" i="0" u="none" strike="noStrike" dirty="0">
                <a:effectLst/>
              </a:rPr>
              <a:t>acroeconomic reforms - healthy growth trajectory (GOE)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i="0" u="none" strike="noStrike" dirty="0">
                <a:effectLst/>
              </a:rPr>
              <a:t>Well-qualified production and low-cost workforce 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i="0" u="none" strike="noStrike" dirty="0">
                <a:effectLst/>
              </a:rPr>
              <a:t>It is rich in natural resources </a:t>
            </a:r>
            <a:endParaRPr lang="en-US" sz="1500" dirty="0"/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200" dirty="0"/>
          </a:p>
          <a:p>
            <a:pPr marL="354013" indent="-354013"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/>
              <a:t>Obstacles?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CBE switched from a managed to a free-floating exchange rate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Exchange rate settled </a:t>
            </a:r>
          </a:p>
          <a:p>
            <a:pPr lvl="2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Less volatility  -  less risk</a:t>
            </a:r>
          </a:p>
          <a:p>
            <a:endParaRPr lang="en-US" sz="2200" dirty="0"/>
          </a:p>
        </p:txBody>
      </p:sp>
      <p:pic>
        <p:nvPicPr>
          <p:cNvPr id="17410" name="Picture 2" descr="Egypt Country Profile - National Geographic Kids">
            <a:extLst>
              <a:ext uri="{FF2B5EF4-FFF2-40B4-BE49-F238E27FC236}">
                <a16:creationId xmlns:a16="http://schemas.microsoft.com/office/drawing/2014/main" id="{38D4F23A-8E6E-40C4-BA88-D89888CEB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349" r="46887" b="-1349"/>
          <a:stretch/>
        </p:blipFill>
        <p:spPr bwMode="auto">
          <a:xfrm>
            <a:off x="7980519" y="0"/>
            <a:ext cx="4211481" cy="694197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5CD14-517F-4382-A994-DE12E7C85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2" t="46738" r="62109" b="48961"/>
          <a:stretch/>
        </p:blipFill>
        <p:spPr>
          <a:xfrm>
            <a:off x="447869" y="983324"/>
            <a:ext cx="2466356" cy="2949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D92D4-2402-4CB0-924D-433527D7E6EF}"/>
              </a:ext>
            </a:extLst>
          </p:cNvPr>
          <p:cNvSpPr txBox="1">
            <a:spLocks/>
          </p:cNvSpPr>
          <p:nvPr/>
        </p:nvSpPr>
        <p:spPr>
          <a:xfrm>
            <a:off x="1095549" y="6166674"/>
            <a:ext cx="7441844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Egypt emerges as a top FDI destination (2021). Ghoneim H.</a:t>
            </a:r>
          </a:p>
        </p:txBody>
      </p:sp>
    </p:spTree>
    <p:extLst>
      <p:ext uri="{BB962C8B-B14F-4D97-AF65-F5344CB8AC3E}">
        <p14:creationId xmlns:p14="http://schemas.microsoft.com/office/powerpoint/2010/main" val="293581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Egypt Flag PNG Images, Transparent Egypt Flag Image Download - PNGitem">
            <a:extLst>
              <a:ext uri="{FF2B5EF4-FFF2-40B4-BE49-F238E27FC236}">
                <a16:creationId xmlns:a16="http://schemas.microsoft.com/office/drawing/2014/main" id="{5388CC90-3783-4B8A-9D8B-ED7CF5D98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t="1" r="28267" b="1"/>
          <a:stretch/>
        </p:blipFill>
        <p:spPr bwMode="auto">
          <a:xfrm>
            <a:off x="3048" y="10"/>
            <a:ext cx="4136825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998D-4D09-4E92-B44E-AE260955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72" y="1156498"/>
            <a:ext cx="7927910" cy="5300663"/>
          </a:xfrm>
        </p:spPr>
        <p:txBody>
          <a:bodyPr>
            <a:noAutofit/>
          </a:bodyPr>
          <a:lstStyle/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2013 - Egyptian pound devalued by 15.9% 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Egypt and the EU signed the DCFTA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2014 - investments came up 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Egypt - unique Afro-Asian country</a:t>
            </a:r>
          </a:p>
          <a:p>
            <a:pPr marL="1314450" lvl="2" indent="-3429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Sinai/Suez Canal - Asia and Europe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2014 - China turned into a major investor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2015 - FDI inflows exceeded US$6 billion  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Flexible exchange rate regime - fiscal consolidation</a:t>
            </a:r>
          </a:p>
          <a:p>
            <a:pPr marL="800100" lvl="1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2017 - business-friendly investment law </a:t>
            </a:r>
          </a:p>
          <a:p>
            <a:pPr marL="1314450" lvl="2" indent="-3429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Domestic firms = Foreign firms </a:t>
            </a:r>
          </a:p>
          <a:p>
            <a:pPr marL="1314450" lvl="2" indent="-3429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Tax deduction for CSR/R&amp;D</a:t>
            </a:r>
          </a:p>
          <a:p>
            <a:pPr marL="1314450" lvl="2" indent="-3429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Environmental protection, health care, and cultural enrichment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02109-FA59-45F8-AABB-1917E8B46E6C}"/>
              </a:ext>
            </a:extLst>
          </p:cNvPr>
          <p:cNvSpPr txBox="1"/>
          <p:nvPr/>
        </p:nvSpPr>
        <p:spPr>
          <a:xfrm>
            <a:off x="4124131" y="589876"/>
            <a:ext cx="44600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300" dirty="0"/>
              <a:t>Pre-</a:t>
            </a:r>
            <a:r>
              <a:rPr lang="es-MX" sz="2300" dirty="0" err="1"/>
              <a:t>Covid</a:t>
            </a:r>
            <a:r>
              <a:rPr lang="es-MX" sz="2300" dirty="0"/>
              <a:t> 19 </a:t>
            </a:r>
            <a:r>
              <a:rPr lang="en-US" sz="2300" dirty="0"/>
              <a:t>(2013-2020)</a:t>
            </a:r>
          </a:p>
          <a:p>
            <a:endParaRPr lang="en-US" sz="23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B269C-50D6-414D-817B-594EE3C8F713}"/>
              </a:ext>
            </a:extLst>
          </p:cNvPr>
          <p:cNvSpPr/>
          <p:nvPr/>
        </p:nvSpPr>
        <p:spPr>
          <a:xfrm>
            <a:off x="11930743" y="3051159"/>
            <a:ext cx="136650" cy="755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1AAF07-9849-4D5B-B627-F1A43211AE05}"/>
              </a:ext>
            </a:extLst>
          </p:cNvPr>
          <p:cNvSpPr txBox="1">
            <a:spLocks/>
          </p:cNvSpPr>
          <p:nvPr/>
        </p:nvSpPr>
        <p:spPr>
          <a:xfrm>
            <a:off x="1674047" y="6185954"/>
            <a:ext cx="7441844" cy="9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SzPct val="70000"/>
              <a:buNone/>
            </a:pPr>
            <a:r>
              <a:rPr lang="en-US" sz="1700" b="1" i="1" dirty="0">
                <a:solidFill>
                  <a:schemeClr val="bg1">
                    <a:lumMod val="50000"/>
                  </a:schemeClr>
                </a:solidFill>
              </a:rPr>
              <a:t>Source: Egypt emerges as a top FDI destination (2021). Ghoneim H.</a:t>
            </a:r>
          </a:p>
        </p:txBody>
      </p:sp>
    </p:spTree>
    <p:extLst>
      <p:ext uri="{BB962C8B-B14F-4D97-AF65-F5344CB8AC3E}">
        <p14:creationId xmlns:p14="http://schemas.microsoft.com/office/powerpoint/2010/main" val="417871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1157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Amasis MT Pro Black</vt:lpstr>
      <vt:lpstr>Arial</vt:lpstr>
      <vt:lpstr>Calibri</vt:lpstr>
      <vt:lpstr>Calibri Light</vt:lpstr>
      <vt:lpstr>Courier New</vt:lpstr>
      <vt:lpstr>Noto Sans Symbols</vt:lpstr>
      <vt:lpstr>Trebuchet MS</vt:lpstr>
      <vt:lpstr>Wingdings</vt:lpstr>
      <vt:lpstr>Office Theme</vt:lpstr>
      <vt:lpstr>Challenges to the Development of African Infrastructure:  Before During and  After the Pandemic  </vt:lpstr>
      <vt:lpstr>Importance for FDI and infrastructure in Africa</vt:lpstr>
      <vt:lpstr>Benefits of infrastructure development to the investors </vt:lpstr>
      <vt:lpstr>Who are the biggest investors? </vt:lpstr>
      <vt:lpstr>PowerPoint Presentation</vt:lpstr>
      <vt:lpstr>South Africa </vt:lpstr>
      <vt:lpstr>PowerPoint Presentation</vt:lpstr>
      <vt:lpstr>Egypt</vt:lpstr>
      <vt:lpstr>PowerPoint Presentation</vt:lpstr>
      <vt:lpstr>PowerPoint Presentation</vt:lpstr>
      <vt:lpstr>Nigeria </vt:lpstr>
      <vt:lpstr>PowerPoint Presentation</vt:lpstr>
      <vt:lpstr>PowerPoint Presentation</vt:lpstr>
      <vt:lpstr>Data Analysis</vt:lpstr>
      <vt:lpstr>PowerPoint Presentation</vt:lpstr>
      <vt:lpstr>PowerPoint Presentation</vt:lpstr>
      <vt:lpstr>PowerPoint Presentation</vt:lpstr>
      <vt:lpstr>Where do we see infrastructure development in Africa heading?</vt:lpstr>
      <vt:lpstr>Where do we see infrastructure development in Africa heading?</vt:lpstr>
      <vt:lpstr>United Nations Sustainable Development Goals Goal 9: Build resilient infrastructure, promote inclusive and sustainable industrialization and foster innovation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Rubalcavareyes</dc:creator>
  <cp:lastModifiedBy>Shani Carter</cp:lastModifiedBy>
  <cp:revision>40</cp:revision>
  <dcterms:created xsi:type="dcterms:W3CDTF">2022-04-01T00:07:15Z</dcterms:created>
  <dcterms:modified xsi:type="dcterms:W3CDTF">2022-04-06T03:19:17Z</dcterms:modified>
</cp:coreProperties>
</file>