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8" r:id="rId3"/>
    <p:sldId id="292" r:id="rId4"/>
    <p:sldId id="293" r:id="rId5"/>
    <p:sldId id="294" r:id="rId6"/>
    <p:sldId id="275" r:id="rId7"/>
    <p:sldId id="276" r:id="rId8"/>
    <p:sldId id="280" r:id="rId9"/>
    <p:sldId id="281" r:id="rId10"/>
    <p:sldId id="291" r:id="rId11"/>
    <p:sldId id="287" r:id="rId12"/>
    <p:sldId id="282" r:id="rId13"/>
    <p:sldId id="286" r:id="rId14"/>
    <p:sldId id="284" r:id="rId15"/>
    <p:sldId id="279" r:id="rId16"/>
    <p:sldId id="283" r:id="rId17"/>
    <p:sldId id="277" r:id="rId18"/>
    <p:sldId id="278" r:id="rId19"/>
    <p:sldId id="289" r:id="rId20"/>
    <p:sldId id="273" r:id="rId21"/>
    <p:sldId id="285"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404040"/>
    <a:srgbClr val="486113"/>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1C82A3-6994-484B-B018-5D609161A18B}" v="74" dt="2022-04-07T04:30:21.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4261" autoAdjust="0"/>
  </p:normalViewPr>
  <p:slideViewPr>
    <p:cSldViewPr snapToGrid="0">
      <p:cViewPr varScale="1">
        <p:scale>
          <a:sx n="48" d="100"/>
          <a:sy n="48" d="100"/>
        </p:scale>
        <p:origin x="48" y="2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C3A66A-2DDB-D74A-9B0D-7832061BE76E}" type="datetimeFigureOut">
              <a:rPr lang="en-US" smtClean="0"/>
              <a:t>4/9/2022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83BA53-2178-254C-A5A7-D36E15F94361}" type="slidenum">
              <a:rPr lang="en-US" smtClean="0"/>
              <a:t>‹#›</a:t>
            </a:fld>
            <a:endParaRPr lang="en-US"/>
          </a:p>
        </p:txBody>
      </p:sp>
    </p:spTree>
    <p:extLst>
      <p:ext uri="{BB962C8B-B14F-4D97-AF65-F5344CB8AC3E}">
        <p14:creationId xmlns:p14="http://schemas.microsoft.com/office/powerpoint/2010/main" val="3488640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683BA53-2178-254C-A5A7-D36E15F94361}" type="slidenum">
              <a:rPr lang="en-US" smtClean="0"/>
              <a:t>7</a:t>
            </a:fld>
            <a:endParaRPr lang="en-US"/>
          </a:p>
        </p:txBody>
      </p:sp>
    </p:spTree>
    <p:extLst>
      <p:ext uri="{BB962C8B-B14F-4D97-AF65-F5344CB8AC3E}">
        <p14:creationId xmlns:p14="http://schemas.microsoft.com/office/powerpoint/2010/main" val="3558743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83BA53-2178-254C-A5A7-D36E15F94361}" type="slidenum">
              <a:rPr lang="en-US" smtClean="0"/>
              <a:t>13</a:t>
            </a:fld>
            <a:endParaRPr lang="en-US"/>
          </a:p>
        </p:txBody>
      </p:sp>
    </p:spTree>
    <p:extLst>
      <p:ext uri="{BB962C8B-B14F-4D97-AF65-F5344CB8AC3E}">
        <p14:creationId xmlns:p14="http://schemas.microsoft.com/office/powerpoint/2010/main" val="2563336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en-US" sz="3600" b="1" dirty="0"/>
              <a:t>Strategies for Promoting Entrepreneurship and Self Employment in West Africa</a:t>
            </a:r>
            <a:r>
              <a:rPr lang="en-US" sz="3600" dirty="0"/>
              <a:t> </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a:bodyPr>
          <a:lstStyle/>
          <a:p>
            <a:r>
              <a:rPr lang="en-US" sz="2800" b="1" dirty="0"/>
              <a:t>Abou Sy Diakhate, MSW, TS</a:t>
            </a:r>
          </a:p>
          <a:p>
            <a:r>
              <a:rPr lang="en-US" sz="2800" b="1" dirty="0"/>
              <a:t>Programme Management </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Current Business Issues </a:t>
            </a:r>
          </a:p>
          <a:p>
            <a:r>
              <a:rPr lang="en-US" sz="2000" b="1" dirty="0">
                <a:solidFill>
                  <a:srgbClr val="FFC000"/>
                </a:solidFill>
              </a:rPr>
              <a:t>in African Countries</a:t>
            </a:r>
          </a:p>
          <a:p>
            <a:r>
              <a:rPr lang="en-US" sz="2000" b="1" dirty="0">
                <a:solidFill>
                  <a:srgbClr val="FFC000"/>
                </a:solidFill>
              </a:rPr>
              <a:t>2022</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7 – 8, 2022                 WWW.</a:t>
            </a:r>
            <a:r>
              <a:rPr lang="en-US" sz="1800" b="1" dirty="0">
                <a:solidFill>
                  <a:srgbClr val="052C34"/>
                </a:solidFill>
                <a:highlight>
                  <a:srgbClr val="FFC000"/>
                </a:highlight>
              </a:rPr>
              <a:t>CBIAC.NET</a:t>
            </a:r>
          </a:p>
        </p:txBody>
      </p:sp>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ED6F6-353C-9446-9285-1D5F98E87F1A}"/>
              </a:ext>
            </a:extLst>
          </p:cNvPr>
          <p:cNvSpPr>
            <a:spLocks noGrp="1"/>
          </p:cNvSpPr>
          <p:nvPr>
            <p:ph type="title"/>
          </p:nvPr>
        </p:nvSpPr>
        <p:spPr>
          <a:xfrm>
            <a:off x="677334" y="407964"/>
            <a:ext cx="8596668" cy="1724490"/>
          </a:xfrm>
        </p:spPr>
        <p:txBody>
          <a:bodyPr>
            <a:noAutofit/>
          </a:bodyPr>
          <a:lstStyle/>
          <a:p>
            <a:r>
              <a:rPr lang="en-US" b="1" dirty="0"/>
              <a:t>Synergies of employment &amp; entrepreneurship as pathways to the SDGs</a:t>
            </a:r>
            <a:endParaRPr lang="en-US" dirty="0"/>
          </a:p>
        </p:txBody>
      </p:sp>
      <p:sp>
        <p:nvSpPr>
          <p:cNvPr id="3" name="Content Placeholder 2">
            <a:extLst>
              <a:ext uri="{FF2B5EF4-FFF2-40B4-BE49-F238E27FC236}">
                <a16:creationId xmlns:a16="http://schemas.microsoft.com/office/drawing/2014/main" id="{E85F30DC-64F0-674D-9FBB-E7FEEF2F1239}"/>
              </a:ext>
            </a:extLst>
          </p:cNvPr>
          <p:cNvSpPr>
            <a:spLocks noGrp="1"/>
          </p:cNvSpPr>
          <p:nvPr>
            <p:ph idx="1"/>
          </p:nvPr>
        </p:nvSpPr>
        <p:spPr>
          <a:xfrm>
            <a:off x="536658" y="2132453"/>
            <a:ext cx="8596668" cy="3880773"/>
          </a:xfrm>
        </p:spPr>
        <p:txBody>
          <a:bodyPr/>
          <a:lstStyle/>
          <a:p>
            <a:pPr marL="0" indent="0">
              <a:buNone/>
            </a:pPr>
            <a:endParaRPr lang="en-US" sz="3200" b="1" dirty="0"/>
          </a:p>
          <a:p>
            <a:pPr marL="0" indent="0">
              <a:buNone/>
            </a:pPr>
            <a:r>
              <a:rPr lang="en-US" sz="3200" b="1" dirty="0"/>
              <a:t>GOAL 8: Decent Work And Economic Growth </a:t>
            </a:r>
          </a:p>
          <a:p>
            <a:pPr marL="0" indent="0">
              <a:buNone/>
            </a:pPr>
            <a:r>
              <a:rPr lang="en-US" sz="3200" b="1" dirty="0"/>
              <a:t>Sustainable economic growth will require societies to create the conditions that allow people to have quality jobs. </a:t>
            </a:r>
          </a:p>
          <a:p>
            <a:pPr marL="0" indent="0">
              <a:buNone/>
            </a:pPr>
            <a:endParaRPr lang="en-US" dirty="0"/>
          </a:p>
        </p:txBody>
      </p:sp>
    </p:spTree>
    <p:extLst>
      <p:ext uri="{BB962C8B-B14F-4D97-AF65-F5344CB8AC3E}">
        <p14:creationId xmlns:p14="http://schemas.microsoft.com/office/powerpoint/2010/main" val="61855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F609-E25E-AC47-A6BE-70DF91E2D136}"/>
              </a:ext>
            </a:extLst>
          </p:cNvPr>
          <p:cNvSpPr>
            <a:spLocks noGrp="1"/>
          </p:cNvSpPr>
          <p:nvPr>
            <p:ph type="title"/>
          </p:nvPr>
        </p:nvSpPr>
        <p:spPr/>
        <p:txBody>
          <a:bodyPr>
            <a:normAutofit/>
          </a:bodyPr>
          <a:lstStyle/>
          <a:p>
            <a:r>
              <a:rPr lang="en-US" b="1" dirty="0"/>
              <a:t>Relevance</a:t>
            </a:r>
          </a:p>
        </p:txBody>
      </p:sp>
      <p:sp>
        <p:nvSpPr>
          <p:cNvPr id="3" name="Content Placeholder 2">
            <a:extLst>
              <a:ext uri="{FF2B5EF4-FFF2-40B4-BE49-F238E27FC236}">
                <a16:creationId xmlns:a16="http://schemas.microsoft.com/office/drawing/2014/main" id="{8D211817-95C1-6347-8E25-3C4A0AC7EFEC}"/>
              </a:ext>
            </a:extLst>
          </p:cNvPr>
          <p:cNvSpPr>
            <a:spLocks noGrp="1"/>
          </p:cNvSpPr>
          <p:nvPr>
            <p:ph idx="1"/>
          </p:nvPr>
        </p:nvSpPr>
        <p:spPr>
          <a:xfrm>
            <a:off x="677334" y="1604534"/>
            <a:ext cx="8596668" cy="3880773"/>
          </a:xfrm>
        </p:spPr>
        <p:txBody>
          <a:bodyPr>
            <a:normAutofit/>
          </a:bodyPr>
          <a:lstStyle/>
          <a:p>
            <a:pPr marL="0" indent="0">
              <a:buNone/>
            </a:pPr>
            <a:r>
              <a:rPr lang="en-US" sz="3200" b="1" dirty="0"/>
              <a:t>My proposal addresses the UNCTAD goal of promoting Sustainable Development Goal (SDG) throughout Africa, involving technology, outcomes on fisheries subsidies, agriculture, artisanal crafting, and water security as well as other sectors throughout Africa.</a:t>
            </a:r>
          </a:p>
        </p:txBody>
      </p:sp>
    </p:spTree>
    <p:extLst>
      <p:ext uri="{BB962C8B-B14F-4D97-AF65-F5344CB8AC3E}">
        <p14:creationId xmlns:p14="http://schemas.microsoft.com/office/powerpoint/2010/main" val="4243708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5D5B9-A9B8-CF44-BA4B-B343F09D540B}"/>
              </a:ext>
            </a:extLst>
          </p:cNvPr>
          <p:cNvSpPr>
            <a:spLocks noGrp="1"/>
          </p:cNvSpPr>
          <p:nvPr>
            <p:ph type="title"/>
          </p:nvPr>
        </p:nvSpPr>
        <p:spPr/>
        <p:txBody>
          <a:bodyPr/>
          <a:lstStyle/>
          <a:p>
            <a:r>
              <a:rPr lang="en-US" b="1" dirty="0"/>
              <a:t>Target Population</a:t>
            </a:r>
          </a:p>
        </p:txBody>
      </p:sp>
      <p:sp>
        <p:nvSpPr>
          <p:cNvPr id="3" name="Content Placeholder 2">
            <a:extLst>
              <a:ext uri="{FF2B5EF4-FFF2-40B4-BE49-F238E27FC236}">
                <a16:creationId xmlns:a16="http://schemas.microsoft.com/office/drawing/2014/main" id="{B8D82123-FFDE-D148-ADE9-A8399BAB3C39}"/>
              </a:ext>
            </a:extLst>
          </p:cNvPr>
          <p:cNvSpPr>
            <a:spLocks noGrp="1"/>
          </p:cNvSpPr>
          <p:nvPr>
            <p:ph idx="1"/>
          </p:nvPr>
        </p:nvSpPr>
        <p:spPr>
          <a:xfrm>
            <a:off x="677334" y="1519881"/>
            <a:ext cx="8596668" cy="4521481"/>
          </a:xfrm>
        </p:spPr>
        <p:txBody>
          <a:bodyPr>
            <a:noAutofit/>
          </a:bodyPr>
          <a:lstStyle/>
          <a:p>
            <a:r>
              <a:rPr lang="en-US" sz="3200" b="1" dirty="0"/>
              <a:t>Desired candidates for the African Entrepreneur Incubator are individuals who have been undermined and marginalized in capitalist markets.</a:t>
            </a:r>
          </a:p>
          <a:p>
            <a:r>
              <a:rPr lang="en-US" sz="3200" b="1" dirty="0"/>
              <a:t>The communities involved are low-income communities in Africa. Historically, these communities have suffered due to colonial exploitation for over the 100 years.</a:t>
            </a:r>
          </a:p>
        </p:txBody>
      </p:sp>
    </p:spTree>
    <p:extLst>
      <p:ext uri="{BB962C8B-B14F-4D97-AF65-F5344CB8AC3E}">
        <p14:creationId xmlns:p14="http://schemas.microsoft.com/office/powerpoint/2010/main" val="1606814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2DE01-746F-5F4C-AAE2-7ACB8F785379}"/>
              </a:ext>
            </a:extLst>
          </p:cNvPr>
          <p:cNvSpPr>
            <a:spLocks noGrp="1"/>
          </p:cNvSpPr>
          <p:nvPr>
            <p:ph type="title"/>
          </p:nvPr>
        </p:nvSpPr>
        <p:spPr/>
        <p:txBody>
          <a:bodyPr/>
          <a:lstStyle/>
          <a:p>
            <a:r>
              <a:rPr lang="en-US" b="1" dirty="0"/>
              <a:t>Target Population Con’t</a:t>
            </a:r>
            <a:endParaRPr lang="en-US" dirty="0"/>
          </a:p>
        </p:txBody>
      </p:sp>
      <p:sp>
        <p:nvSpPr>
          <p:cNvPr id="3" name="Content Placeholder 2">
            <a:extLst>
              <a:ext uri="{FF2B5EF4-FFF2-40B4-BE49-F238E27FC236}">
                <a16:creationId xmlns:a16="http://schemas.microsoft.com/office/drawing/2014/main" id="{1E828EF1-E4C8-7944-BC2B-0CA011D1171D}"/>
              </a:ext>
            </a:extLst>
          </p:cNvPr>
          <p:cNvSpPr>
            <a:spLocks noGrp="1"/>
          </p:cNvSpPr>
          <p:nvPr>
            <p:ph idx="1"/>
          </p:nvPr>
        </p:nvSpPr>
        <p:spPr>
          <a:xfrm>
            <a:off x="677334" y="1692875"/>
            <a:ext cx="8596668" cy="4348487"/>
          </a:xfrm>
        </p:spPr>
        <p:txBody>
          <a:bodyPr>
            <a:normAutofit fontScale="70000" lnSpcReduction="20000"/>
          </a:bodyPr>
          <a:lstStyle/>
          <a:p>
            <a:r>
              <a:rPr lang="en-US" sz="4100" b="1" dirty="0"/>
              <a:t>Due to colonial exploitation of these communities' resources as well as political corruption, there is a lack of revenues needed to sustain these communities thereby leading to poverty in these communities </a:t>
            </a:r>
          </a:p>
          <a:p>
            <a:r>
              <a:rPr lang="en-US" sz="4100" b="1" dirty="0"/>
              <a:t>Many in these communities need and seek alternative sources of income to meet their economic needs that fall outside of the job sector and traditional employment. A viable alternative is entrepreneurship and self-employment.</a:t>
            </a:r>
          </a:p>
          <a:p>
            <a:endParaRPr lang="en-US" dirty="0"/>
          </a:p>
        </p:txBody>
      </p:sp>
    </p:spTree>
    <p:extLst>
      <p:ext uri="{BB962C8B-B14F-4D97-AF65-F5344CB8AC3E}">
        <p14:creationId xmlns:p14="http://schemas.microsoft.com/office/powerpoint/2010/main" val="2091761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A1D23-938A-6245-BB59-3BA606F1EB95}"/>
              </a:ext>
            </a:extLst>
          </p:cNvPr>
          <p:cNvSpPr>
            <a:spLocks noGrp="1"/>
          </p:cNvSpPr>
          <p:nvPr>
            <p:ph type="title"/>
          </p:nvPr>
        </p:nvSpPr>
        <p:spPr/>
        <p:txBody>
          <a:bodyPr/>
          <a:lstStyle/>
          <a:p>
            <a:r>
              <a:rPr lang="en-US" b="1" dirty="0"/>
              <a:t>Target Population Con’t</a:t>
            </a:r>
          </a:p>
        </p:txBody>
      </p:sp>
      <p:sp>
        <p:nvSpPr>
          <p:cNvPr id="3" name="Content Placeholder 2">
            <a:extLst>
              <a:ext uri="{FF2B5EF4-FFF2-40B4-BE49-F238E27FC236}">
                <a16:creationId xmlns:a16="http://schemas.microsoft.com/office/drawing/2014/main" id="{7B7015BF-D14E-E048-9F54-A6C2F84A0AC5}"/>
              </a:ext>
            </a:extLst>
          </p:cNvPr>
          <p:cNvSpPr>
            <a:spLocks noGrp="1"/>
          </p:cNvSpPr>
          <p:nvPr>
            <p:ph idx="1"/>
          </p:nvPr>
        </p:nvSpPr>
        <p:spPr/>
        <p:txBody>
          <a:bodyPr>
            <a:noAutofit/>
          </a:bodyPr>
          <a:lstStyle/>
          <a:p>
            <a:r>
              <a:rPr lang="en-US" sz="3200" b="1" dirty="0"/>
              <a:t>Low income in relationship to the cost of living, loss of jobs due to loss of industries, crime especially gang related crime, and declines in the quality of education. </a:t>
            </a:r>
            <a:br>
              <a:rPr lang="en-US" sz="3200" b="1" dirty="0"/>
            </a:br>
            <a:endParaRPr lang="en-US" sz="3200" b="1" dirty="0"/>
          </a:p>
        </p:txBody>
      </p:sp>
    </p:spTree>
    <p:extLst>
      <p:ext uri="{BB962C8B-B14F-4D97-AF65-F5344CB8AC3E}">
        <p14:creationId xmlns:p14="http://schemas.microsoft.com/office/powerpoint/2010/main" val="2736707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b="1" dirty="0"/>
              <a:t>Challenges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3200" b="1" dirty="0"/>
              <a:t>Low-income African communities lack access to capital to start businesses due to low income which effects credit rating and access to bank loans.  </a:t>
            </a:r>
          </a:p>
          <a:p>
            <a:r>
              <a:rPr lang="en-US" sz="3200" b="1" dirty="0"/>
              <a:t>These communities also lack the infrastructures needed to launch and implement these ventures.</a:t>
            </a:r>
          </a:p>
          <a:p>
            <a:r>
              <a:rPr lang="en-US" sz="3200" b="1" dirty="0"/>
              <a:t>To identify markets which are outside the scope  of foreign investors and corporations and require the skills and labor of individuals within these communities.</a:t>
            </a:r>
            <a:br>
              <a:rPr lang="en-US" sz="3200" dirty="0"/>
            </a:br>
            <a:br>
              <a:rPr lang="en-US" sz="3200" dirty="0"/>
            </a:br>
            <a:endParaRPr lang="en-US" sz="3200" dirty="0"/>
          </a:p>
        </p:txBody>
      </p:sp>
    </p:spTree>
    <p:extLst>
      <p:ext uri="{BB962C8B-B14F-4D97-AF65-F5344CB8AC3E}">
        <p14:creationId xmlns:p14="http://schemas.microsoft.com/office/powerpoint/2010/main" val="1659973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BA725-0DAF-F742-84A7-7E249F14B60A}"/>
              </a:ext>
            </a:extLst>
          </p:cNvPr>
          <p:cNvSpPr>
            <a:spLocks noGrp="1"/>
          </p:cNvSpPr>
          <p:nvPr>
            <p:ph type="title"/>
          </p:nvPr>
        </p:nvSpPr>
        <p:spPr/>
        <p:txBody>
          <a:bodyPr/>
          <a:lstStyle/>
          <a:p>
            <a:r>
              <a:rPr lang="en-US" b="1" dirty="0"/>
              <a:t>Challenges Continued</a:t>
            </a:r>
          </a:p>
        </p:txBody>
      </p:sp>
      <p:sp>
        <p:nvSpPr>
          <p:cNvPr id="3" name="Content Placeholder 2">
            <a:extLst>
              <a:ext uri="{FF2B5EF4-FFF2-40B4-BE49-F238E27FC236}">
                <a16:creationId xmlns:a16="http://schemas.microsoft.com/office/drawing/2014/main" id="{3CE3E6EA-26E7-5A49-A23E-2C2B7E0E242A}"/>
              </a:ext>
            </a:extLst>
          </p:cNvPr>
          <p:cNvSpPr>
            <a:spLocks noGrp="1"/>
          </p:cNvSpPr>
          <p:nvPr>
            <p:ph idx="1"/>
          </p:nvPr>
        </p:nvSpPr>
        <p:spPr/>
        <p:txBody>
          <a:bodyPr>
            <a:normAutofit/>
          </a:bodyPr>
          <a:lstStyle/>
          <a:p>
            <a:r>
              <a:rPr lang="en-US" sz="3200" b="1" dirty="0"/>
              <a:t>There also needs to be the availability of grants and funds to pay for such training as well as meet the need of implementing these businesses and enterprises.</a:t>
            </a:r>
          </a:p>
        </p:txBody>
      </p:sp>
    </p:spTree>
    <p:extLst>
      <p:ext uri="{BB962C8B-B14F-4D97-AF65-F5344CB8AC3E}">
        <p14:creationId xmlns:p14="http://schemas.microsoft.com/office/powerpoint/2010/main" val="342956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en-US" b="1" dirty="0"/>
              <a:t>Strategies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440873"/>
            <a:ext cx="10992152" cy="5167745"/>
          </a:xfrm>
        </p:spPr>
        <p:txBody>
          <a:bodyPr>
            <a:noAutofit/>
          </a:bodyPr>
          <a:lstStyle/>
          <a:p>
            <a:pPr marL="0" indent="0">
              <a:buNone/>
            </a:pPr>
            <a:endParaRPr lang="en-US" sz="3200" dirty="0"/>
          </a:p>
          <a:p>
            <a:pPr lvl="0"/>
            <a:r>
              <a:rPr lang="en-US" sz="3200" b="1" dirty="0"/>
              <a:t>Promoting entrepreneurship culture through active recruiting of resource partners, venture capitalists, government grants, and those undermined and marginalized in the traditional job market.</a:t>
            </a:r>
          </a:p>
          <a:p>
            <a:pPr lvl="0"/>
            <a:r>
              <a:rPr lang="en-US" sz="3200" b="1" dirty="0"/>
              <a:t>Entrepreneur and skill-building education including being a solution provider, actualizing a vision, building the right team.</a:t>
            </a:r>
          </a:p>
          <a:p>
            <a:pPr lvl="0"/>
            <a:endParaRPr lang="en-US" sz="2400" dirty="0"/>
          </a:p>
        </p:txBody>
      </p:sp>
    </p:spTree>
    <p:extLst>
      <p:ext uri="{BB962C8B-B14F-4D97-AF65-F5344CB8AC3E}">
        <p14:creationId xmlns:p14="http://schemas.microsoft.com/office/powerpoint/2010/main" val="3670251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b="1" dirty="0"/>
              <a:t>Strategies Con’t</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3600" b="1" dirty="0"/>
              <a:t>Developing a viable product/service, marketing, building partnerships and capital and preparing for growth</a:t>
            </a:r>
          </a:p>
          <a:p>
            <a:pPr lvl="0"/>
            <a:r>
              <a:rPr lang="en-US" sz="3600" b="1" dirty="0"/>
              <a:t>Promoting/providing evidence-based advocacy</a:t>
            </a:r>
          </a:p>
          <a:p>
            <a:pPr lvl="0"/>
            <a:r>
              <a:rPr lang="en-US" sz="3600" b="1" dirty="0"/>
              <a:t>Funding and access to financing for young entrepreneurs</a:t>
            </a:r>
          </a:p>
          <a:p>
            <a:pPr lvl="0"/>
            <a:r>
              <a:rPr lang="en-US" sz="3600" b="1" dirty="0"/>
              <a:t>Business development services</a:t>
            </a:r>
          </a:p>
          <a:p>
            <a:endParaRPr lang="en-US" sz="2400" dirty="0"/>
          </a:p>
        </p:txBody>
      </p:sp>
    </p:spTree>
    <p:extLst>
      <p:ext uri="{BB962C8B-B14F-4D97-AF65-F5344CB8AC3E}">
        <p14:creationId xmlns:p14="http://schemas.microsoft.com/office/powerpoint/2010/main" val="488232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5E0CA-0E2E-1F4C-8534-74CB446A024F}"/>
              </a:ext>
            </a:extLst>
          </p:cNvPr>
          <p:cNvSpPr>
            <a:spLocks noGrp="1"/>
          </p:cNvSpPr>
          <p:nvPr>
            <p:ph type="title"/>
          </p:nvPr>
        </p:nvSpPr>
        <p:spPr>
          <a:xfrm>
            <a:off x="677334" y="135924"/>
            <a:ext cx="8596668" cy="680713"/>
          </a:xfrm>
        </p:spPr>
        <p:txBody>
          <a:bodyPr/>
          <a:lstStyle/>
          <a:p>
            <a:r>
              <a:rPr lang="en-US" b="1" dirty="0"/>
              <a:t>Considering Gender</a:t>
            </a:r>
          </a:p>
        </p:txBody>
      </p:sp>
      <p:sp>
        <p:nvSpPr>
          <p:cNvPr id="3" name="Content Placeholder 2">
            <a:extLst>
              <a:ext uri="{FF2B5EF4-FFF2-40B4-BE49-F238E27FC236}">
                <a16:creationId xmlns:a16="http://schemas.microsoft.com/office/drawing/2014/main" id="{5EBFE9F3-C96F-864C-880B-5A0577EBCD2B}"/>
              </a:ext>
            </a:extLst>
          </p:cNvPr>
          <p:cNvSpPr>
            <a:spLocks noGrp="1"/>
          </p:cNvSpPr>
          <p:nvPr>
            <p:ph idx="1"/>
          </p:nvPr>
        </p:nvSpPr>
        <p:spPr>
          <a:xfrm>
            <a:off x="677334" y="914400"/>
            <a:ext cx="8596668" cy="5126963"/>
          </a:xfrm>
        </p:spPr>
        <p:txBody>
          <a:bodyPr>
            <a:normAutofit fontScale="55000" lnSpcReduction="20000"/>
          </a:bodyPr>
          <a:lstStyle/>
          <a:p>
            <a:r>
              <a:rPr lang="en-US" sz="5800" b="1" dirty="0"/>
              <a:t>Young people are also gendered. Thus, women may perceive and experience entrepreneurship opportunities differently than men. </a:t>
            </a:r>
          </a:p>
          <a:p>
            <a:r>
              <a:rPr lang="en-US" sz="5800" b="1" dirty="0"/>
              <a:t>The World Development Report (2013) identifies that many more women than men are in non-wage work in low- and lower-middle income countries. Many women in developing countries are juggling childcare, household and farming commitments; leaving little time or flexibility for starting a new venture. </a:t>
            </a:r>
          </a:p>
          <a:p>
            <a:endParaRPr lang="en-US" dirty="0"/>
          </a:p>
        </p:txBody>
      </p:sp>
    </p:spTree>
    <p:extLst>
      <p:ext uri="{BB962C8B-B14F-4D97-AF65-F5344CB8AC3E}">
        <p14:creationId xmlns:p14="http://schemas.microsoft.com/office/powerpoint/2010/main" val="208180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b="1"/>
              <a:t>Introduction</a:t>
            </a:r>
            <a:endParaRPr lang="en-US" b="1"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07312" y="1440873"/>
            <a:ext cx="10992152" cy="4862944"/>
          </a:xfrm>
        </p:spPr>
        <p:txBody>
          <a:bodyPr>
            <a:noAutofit/>
          </a:bodyPr>
          <a:lstStyle/>
          <a:p>
            <a:pPr lvl="2"/>
            <a:endParaRPr lang="en-US" sz="3200" dirty="0">
              <a:solidFill>
                <a:schemeClr val="tx1"/>
              </a:solidFill>
            </a:endParaRPr>
          </a:p>
          <a:p>
            <a:r>
              <a:rPr lang="en-US" sz="3200" b="1" dirty="0"/>
              <a:t>7 out of the 10 fastest growing economies are African, and throughout the continent there is a need for small businesses and trades. </a:t>
            </a:r>
          </a:p>
          <a:p>
            <a:r>
              <a:rPr lang="en-US" sz="3200" b="1" dirty="0"/>
              <a:t>The African Entrepreneur Mentor Incubator will provide burgeoning entrepreneurs with skill training, mentorship, and guidance on developing resources to build infrastructure and capital.</a:t>
            </a:r>
          </a:p>
          <a:p>
            <a:endParaRPr lang="en-US" sz="2400" dirty="0"/>
          </a:p>
        </p:txBody>
      </p:sp>
    </p:spTree>
    <p:extLst>
      <p:ext uri="{BB962C8B-B14F-4D97-AF65-F5344CB8AC3E}">
        <p14:creationId xmlns:p14="http://schemas.microsoft.com/office/powerpoint/2010/main" val="1977278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877330"/>
          </a:xfrm>
        </p:spPr>
        <p:txBody>
          <a:bodyPr/>
          <a:lstStyle/>
          <a:p>
            <a:r>
              <a:rPr lang="en-US" b="1" dirty="0"/>
              <a:t>Conclusions and Next steps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75734" y="766118"/>
            <a:ext cx="10048723" cy="5934263"/>
          </a:xfrm>
        </p:spPr>
        <p:txBody>
          <a:bodyPr>
            <a:noAutofit/>
          </a:bodyPr>
          <a:lstStyle/>
          <a:p>
            <a:pPr marL="0" indent="0">
              <a:buNone/>
            </a:pPr>
            <a:r>
              <a:rPr lang="en-US" sz="3200" b="1" dirty="0"/>
              <a:t>Within African communities there is a need for businesses and entrepreneurial ventures to bring in revenue and income that leads to better educational and health and social services, due to the creation of jobs by these entrepreneurs and businesses started by them. It is important for these businesses and entrepreneurial ventures to be created by individuals from our communities so that the wealth generated benefits the local communities and leads to their development.</a:t>
            </a:r>
            <a:endParaRPr lang="en-US" sz="2400" b="1" dirty="0"/>
          </a:p>
        </p:txBody>
      </p:sp>
    </p:spTree>
    <p:extLst>
      <p:ext uri="{BB962C8B-B14F-4D97-AF65-F5344CB8AC3E}">
        <p14:creationId xmlns:p14="http://schemas.microsoft.com/office/powerpoint/2010/main" val="3080393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7C485-1000-544B-AEC7-914DB5B1A704}"/>
              </a:ext>
            </a:extLst>
          </p:cNvPr>
          <p:cNvSpPr>
            <a:spLocks noGrp="1"/>
          </p:cNvSpPr>
          <p:nvPr>
            <p:ph type="title"/>
          </p:nvPr>
        </p:nvSpPr>
        <p:spPr/>
        <p:txBody>
          <a:bodyPr/>
          <a:lstStyle/>
          <a:p>
            <a:pPr algn="ctr"/>
            <a:r>
              <a:rPr lang="en-US" b="1" dirty="0"/>
              <a:t>References</a:t>
            </a:r>
          </a:p>
        </p:txBody>
      </p:sp>
      <p:sp>
        <p:nvSpPr>
          <p:cNvPr id="3" name="Content Placeholder 2">
            <a:extLst>
              <a:ext uri="{FF2B5EF4-FFF2-40B4-BE49-F238E27FC236}">
                <a16:creationId xmlns:a16="http://schemas.microsoft.com/office/drawing/2014/main" id="{ED83E3FA-032C-8F49-85B8-4BF73D4DD0A7}"/>
              </a:ext>
            </a:extLst>
          </p:cNvPr>
          <p:cNvSpPr>
            <a:spLocks noGrp="1"/>
          </p:cNvSpPr>
          <p:nvPr>
            <p:ph idx="1"/>
          </p:nvPr>
        </p:nvSpPr>
        <p:spPr>
          <a:xfrm>
            <a:off x="677334" y="1488613"/>
            <a:ext cx="8596668" cy="3880773"/>
          </a:xfrm>
        </p:spPr>
        <p:txBody>
          <a:bodyPr/>
          <a:lstStyle/>
          <a:p>
            <a:pPr>
              <a:buFont typeface="+mj-lt"/>
              <a:buAutoNum type="arabicPeriod"/>
            </a:pPr>
            <a:r>
              <a:rPr lang="en-US" b="1" dirty="0">
                <a:solidFill>
                  <a:schemeClr val="tx1"/>
                </a:solidFill>
              </a:rPr>
              <a:t>www.un.org/sustainabledevelopment/sustainable-development-goals/ accessed 23 June 2019 </a:t>
            </a:r>
          </a:p>
          <a:p>
            <a:pPr>
              <a:buFont typeface="+mj-lt"/>
              <a:buAutoNum type="arabicPeriod"/>
            </a:pPr>
            <a:r>
              <a:rPr lang="en-US" b="1" dirty="0">
                <a:solidFill>
                  <a:schemeClr val="tx1"/>
                </a:solidFill>
              </a:rPr>
              <a:t>www.worldbank.org/en/news/press-release/2012/10/01/jobs-cornerstone-development-says-world- development-report </a:t>
            </a:r>
          </a:p>
          <a:p>
            <a:pPr>
              <a:buFont typeface="+mj-lt"/>
              <a:buAutoNum type="arabicPeriod"/>
            </a:pPr>
            <a:r>
              <a:rPr lang="en-US" b="1" dirty="0">
                <a:solidFill>
                  <a:schemeClr val="tx1"/>
                </a:solidFill>
              </a:rPr>
              <a:t> See also Kauffman Compilation: Research on Gender and Entrepreneurship   2016. https://www.kauffman.org/- /media/kauffman_org/resources/2016/gender_compilation_83016.pdf </a:t>
            </a:r>
          </a:p>
          <a:p>
            <a:pPr>
              <a:buFont typeface="+mj-lt"/>
              <a:buAutoNum type="arabicPeriod"/>
            </a:pPr>
            <a:r>
              <a:rPr lang="en-US" b="1" dirty="0">
                <a:solidFill>
                  <a:schemeClr val="tx1"/>
                </a:solidFill>
              </a:rPr>
              <a:t>www.afdb.org/fileadmin/uploads/afdb/Documents/Generic-Documents/Ministerial_Conferences_Report_En.pdf</a:t>
            </a:r>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260905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5536734" y="609600"/>
            <a:ext cx="3737268" cy="1320800"/>
          </a:xfrm>
        </p:spPr>
        <p:txBody>
          <a:bodyPr>
            <a:normAutofit fontScale="90000"/>
          </a:bodyPr>
          <a:lstStyle/>
          <a:p>
            <a:pPr>
              <a:lnSpc>
                <a:spcPct val="90000"/>
              </a:lnSpc>
            </a:pPr>
            <a:br>
              <a:rPr lang="en-US" sz="1700" b="1" dirty="0"/>
            </a:br>
            <a:br>
              <a:rPr lang="en-US" sz="1700" b="1" dirty="0"/>
            </a:br>
            <a:br>
              <a:rPr lang="en-US" sz="1700" b="1" dirty="0"/>
            </a:br>
            <a:br>
              <a:rPr lang="en-US" sz="1700" b="1" dirty="0">
                <a:solidFill>
                  <a:srgbClr val="FFC000"/>
                </a:solidFill>
              </a:rPr>
            </a:br>
            <a:r>
              <a:rPr lang="en-US" sz="3200" b="1" dirty="0">
                <a:solidFill>
                  <a:srgbClr val="FFC000"/>
                </a:solidFill>
              </a:rPr>
              <a:t>Questions &amp; Discussion</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5209563" y="375209"/>
            <a:ext cx="4064439" cy="5666153"/>
          </a:xfrm>
        </p:spPr>
        <p:txBody>
          <a:bodyPr>
            <a:normAutofit/>
          </a:bodyPr>
          <a:lstStyle/>
          <a:p>
            <a:pPr lvl="2"/>
            <a:endParaRPr lang="en-US" dirty="0"/>
          </a:p>
          <a:p>
            <a:pPr marL="0" indent="0">
              <a:buNone/>
            </a:pPr>
            <a:endParaRPr lang="en-US" dirty="0"/>
          </a:p>
        </p:txBody>
      </p:sp>
      <p:pic>
        <p:nvPicPr>
          <p:cNvPr id="56" name="Picture 6" descr="Wood human figure">
            <a:extLst>
              <a:ext uri="{FF2B5EF4-FFF2-40B4-BE49-F238E27FC236}">
                <a16:creationId xmlns:a16="http://schemas.microsoft.com/office/drawing/2014/main" id="{0992E132-0ABC-6F1F-2754-5D48E3020048}"/>
              </a:ext>
            </a:extLst>
          </p:cNvPr>
          <p:cNvPicPr>
            <a:picLocks noChangeAspect="1"/>
          </p:cNvPicPr>
          <p:nvPr/>
        </p:nvPicPr>
        <p:blipFill rotWithShape="1">
          <a:blip r:embed="rId2"/>
          <a:srcRect r="47489" b="-2"/>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57" name="Isosceles Triangle 10">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3459914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0" name="Group 69">
            <a:extLst>
              <a:ext uri="{FF2B5EF4-FFF2-40B4-BE49-F238E27FC236}">
                <a16:creationId xmlns:a16="http://schemas.microsoft.com/office/drawing/2014/main" id="{DDE8DE2B-61C1-46D5-BEB8-521321C182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1" name="Straight Connector 70">
              <a:extLst>
                <a:ext uri="{FF2B5EF4-FFF2-40B4-BE49-F238E27FC236}">
                  <a16:creationId xmlns:a16="http://schemas.microsoft.com/office/drawing/2014/main" id="{E012C92A-B902-4B69-BDCF-CCA3021FCB4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A2BDBC14-42A0-4182-BFBA-0751F6350CB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3" name="Rectangle 23">
              <a:extLst>
                <a:ext uri="{FF2B5EF4-FFF2-40B4-BE49-F238E27FC236}">
                  <a16:creationId xmlns:a16="http://schemas.microsoft.com/office/drawing/2014/main" id="{902DC474-5BCC-4188-ACDC-AD63E6B18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4" name="Rectangle 25">
              <a:extLst>
                <a:ext uri="{FF2B5EF4-FFF2-40B4-BE49-F238E27FC236}">
                  <a16:creationId xmlns:a16="http://schemas.microsoft.com/office/drawing/2014/main" id="{7B427019-8592-4032-931B-4F27104C9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Isosceles Triangle 74">
              <a:extLst>
                <a:ext uri="{FF2B5EF4-FFF2-40B4-BE49-F238E27FC236}">
                  <a16:creationId xmlns:a16="http://schemas.microsoft.com/office/drawing/2014/main" id="{1D6E2CEA-A5BB-4CF7-B907-AE4DBF674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27">
              <a:extLst>
                <a:ext uri="{FF2B5EF4-FFF2-40B4-BE49-F238E27FC236}">
                  <a16:creationId xmlns:a16="http://schemas.microsoft.com/office/drawing/2014/main" id="{78D09D5A-29CC-4B32-9CE1-72E607558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8">
              <a:extLst>
                <a:ext uri="{FF2B5EF4-FFF2-40B4-BE49-F238E27FC236}">
                  <a16:creationId xmlns:a16="http://schemas.microsoft.com/office/drawing/2014/main" id="{6DF3A3FC-950B-40B0-923D-0F0BC1A5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9">
              <a:extLst>
                <a:ext uri="{FF2B5EF4-FFF2-40B4-BE49-F238E27FC236}">
                  <a16:creationId xmlns:a16="http://schemas.microsoft.com/office/drawing/2014/main" id="{BCA0F2E1-CD3D-4521-9CCB-41A5CC6C5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Isosceles Triangle 78">
              <a:extLst>
                <a:ext uri="{FF2B5EF4-FFF2-40B4-BE49-F238E27FC236}">
                  <a16:creationId xmlns:a16="http://schemas.microsoft.com/office/drawing/2014/main" id="{9BA4F16A-21DC-462A-AD37-0A93C8B79E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FB75EBDD-038D-4572-A372-1149382957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4097" name="Picture 1" descr="page24image2551095728">
            <a:extLst>
              <a:ext uri="{FF2B5EF4-FFF2-40B4-BE49-F238E27FC236}">
                <a16:creationId xmlns:a16="http://schemas.microsoft.com/office/drawing/2014/main" id="{DC91582B-B382-2F42-996D-4C3D87022BB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0747" b="4667"/>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353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4" name="Group 70">
            <a:extLst>
              <a:ext uri="{FF2B5EF4-FFF2-40B4-BE49-F238E27FC236}">
                <a16:creationId xmlns:a16="http://schemas.microsoft.com/office/drawing/2014/main" id="{DDE8DE2B-61C1-46D5-BEB8-521321C182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E012C92A-B902-4B69-BDCF-CCA3021FCB4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A2BDBC14-42A0-4182-BFBA-0751F6350CB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902DC474-5BCC-4188-ACDC-AD63E6B18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7B427019-8592-4032-931B-4F27104C9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1D6E2CEA-A5BB-4CF7-B907-AE4DBF674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78D09D5A-29CC-4B32-9CE1-72E607558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6DF3A3FC-950B-40B0-923D-0F0BC1A5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BCA0F2E1-CD3D-4521-9CCB-41A5CC6C5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9BA4F16A-21DC-462A-AD37-0A93C8B79E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FB75EBDD-038D-4572-A372-1149382957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122" name="Picture 2" descr="Dakar Market High Resolution Stock Photography and Images - Alamy">
            <a:extLst>
              <a:ext uri="{FF2B5EF4-FFF2-40B4-BE49-F238E27FC236}">
                <a16:creationId xmlns:a16="http://schemas.microsoft.com/office/drawing/2014/main" id="{F2B6C3BD-846E-984F-AC9F-9FF941D09AD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090" b="21380"/>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57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DDE8DE2B-61C1-46D5-BEB8-521321C182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E012C92A-B902-4B69-BDCF-CCA3021FCB4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A2BDBC14-42A0-4182-BFBA-0751F6350CB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902DC474-5BCC-4188-ACDC-AD63E6B18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7B427019-8592-4032-931B-4F27104C9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1D6E2CEA-A5BB-4CF7-B907-AE4DBF674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78D09D5A-29CC-4B32-9CE1-72E607558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6DF3A3FC-950B-40B0-923D-0F0BC1A5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BCA0F2E1-CD3D-4521-9CCB-41A5CC6C5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9BA4F16A-21DC-462A-AD37-0A93C8B79E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FB75EBDD-038D-4572-A372-1149382957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6146" name="Picture 2" descr="Food systems - Sahel and West Africa Club Secretariat">
            <a:extLst>
              <a:ext uri="{FF2B5EF4-FFF2-40B4-BE49-F238E27FC236}">
                <a16:creationId xmlns:a16="http://schemas.microsoft.com/office/drawing/2014/main" id="{014E8716-9729-3547-AA39-DFF12806279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597"/>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83" name="Freeform: Shape 82">
            <a:extLst>
              <a:ext uri="{FF2B5EF4-FFF2-40B4-BE49-F238E27FC236}">
                <a16:creationId xmlns:a16="http://schemas.microsoft.com/office/drawing/2014/main" id="{85C2136B-77EC-41E9-BDB6-58A4AE1429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33800"/>
            <a:ext cx="762000" cy="3124200"/>
          </a:xfrm>
          <a:custGeom>
            <a:avLst/>
            <a:gdLst>
              <a:gd name="connsiteX0" fmla="*/ 0 w 762000"/>
              <a:gd name="connsiteY0" fmla="*/ 0 h 3124200"/>
              <a:gd name="connsiteX1" fmla="*/ 762000 w 762000"/>
              <a:gd name="connsiteY1" fmla="*/ 3124200 h 3124200"/>
              <a:gd name="connsiteX2" fmla="*/ 0 w 762000"/>
              <a:gd name="connsiteY2" fmla="*/ 3124200 h 3124200"/>
            </a:gdLst>
            <a:ahLst/>
            <a:cxnLst>
              <a:cxn ang="0">
                <a:pos x="connsiteX0" y="connsiteY0"/>
              </a:cxn>
              <a:cxn ang="0">
                <a:pos x="connsiteX1" y="connsiteY1"/>
              </a:cxn>
              <a:cxn ang="0">
                <a:pos x="connsiteX2" y="connsiteY2"/>
              </a:cxn>
            </a:cxnLst>
            <a:rect l="l" t="t" r="r" b="b"/>
            <a:pathLst>
              <a:path w="762000" h="3124200">
                <a:moveTo>
                  <a:pt x="0" y="0"/>
                </a:moveTo>
                <a:lnTo>
                  <a:pt x="762000" y="3124200"/>
                </a:lnTo>
                <a:lnTo>
                  <a:pt x="0" y="31242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85" name="Straight Connector 84">
            <a:extLst>
              <a:ext uri="{FF2B5EF4-FFF2-40B4-BE49-F238E27FC236}">
                <a16:creationId xmlns:a16="http://schemas.microsoft.com/office/drawing/2014/main" id="{E55891F3-A5E2-4418-8950-25FA2B7312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9274002" y="4502552"/>
            <a:ext cx="2917998" cy="235544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FB1FCEB1-A7E1-417C-A7EF-AA30D5A0859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3500" y="-16625"/>
            <a:ext cx="2667482" cy="687462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9" name="Freeform: Shape 88">
            <a:extLst>
              <a:ext uri="{FF2B5EF4-FFF2-40B4-BE49-F238E27FC236}">
                <a16:creationId xmlns:a16="http://schemas.microsoft.com/office/drawing/2014/main" id="{7FBCF2A6-1F18-4B68-B5D2-5B763ED41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2923" y="-16625"/>
            <a:ext cx="1269077" cy="6874625"/>
          </a:xfrm>
          <a:custGeom>
            <a:avLst/>
            <a:gdLst>
              <a:gd name="connsiteX0" fmla="*/ 714894 w 1269077"/>
              <a:gd name="connsiteY0" fmla="*/ 0 h 6874625"/>
              <a:gd name="connsiteX1" fmla="*/ 1269077 w 1269077"/>
              <a:gd name="connsiteY1" fmla="*/ 16625 h 6874625"/>
              <a:gd name="connsiteX2" fmla="*/ 1269077 w 1269077"/>
              <a:gd name="connsiteY2" fmla="*/ 6874625 h 6874625"/>
              <a:gd name="connsiteX3" fmla="*/ 0 w 1269077"/>
              <a:gd name="connsiteY3" fmla="*/ 6874625 h 6874625"/>
            </a:gdLst>
            <a:ahLst/>
            <a:cxnLst>
              <a:cxn ang="0">
                <a:pos x="connsiteX0" y="connsiteY0"/>
              </a:cxn>
              <a:cxn ang="0">
                <a:pos x="connsiteX1" y="connsiteY1"/>
              </a:cxn>
              <a:cxn ang="0">
                <a:pos x="connsiteX2" y="connsiteY2"/>
              </a:cxn>
              <a:cxn ang="0">
                <a:pos x="connsiteX3" y="connsiteY3"/>
              </a:cxn>
            </a:cxnLst>
            <a:rect l="l" t="t" r="r" b="b"/>
            <a:pathLst>
              <a:path w="1269077" h="6874625">
                <a:moveTo>
                  <a:pt x="714894" y="0"/>
                </a:moveTo>
                <a:lnTo>
                  <a:pt x="1269077" y="16625"/>
                </a:lnTo>
                <a:lnTo>
                  <a:pt x="1269077" y="6874625"/>
                </a:lnTo>
                <a:lnTo>
                  <a:pt x="0" y="6874625"/>
                </a:lnTo>
                <a:close/>
              </a:path>
            </a:pathLst>
          </a:custGeom>
          <a:solidFill>
            <a:schemeClr val="accent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1" name="Freeform: Shape 90">
            <a:extLst>
              <a:ext uri="{FF2B5EF4-FFF2-40B4-BE49-F238E27FC236}">
                <a16:creationId xmlns:a16="http://schemas.microsoft.com/office/drawing/2014/main" id="{FF3A27FB-A693-4A75-951E-0C77CD98F0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374" y="-16624"/>
            <a:ext cx="1983626" cy="6874625"/>
          </a:xfrm>
          <a:custGeom>
            <a:avLst/>
            <a:gdLst>
              <a:gd name="connsiteX0" fmla="*/ 0 w 1983626"/>
              <a:gd name="connsiteY0" fmla="*/ 0 h 6874625"/>
              <a:gd name="connsiteX1" fmla="*/ 1983626 w 1983626"/>
              <a:gd name="connsiteY1" fmla="*/ 0 h 6874625"/>
              <a:gd name="connsiteX2" fmla="*/ 1983626 w 1983626"/>
              <a:gd name="connsiteY2" fmla="*/ 6874625 h 6874625"/>
              <a:gd name="connsiteX3" fmla="*/ 1522181 w 1983626"/>
              <a:gd name="connsiteY3" fmla="*/ 6874625 h 6874625"/>
            </a:gdLst>
            <a:ahLst/>
            <a:cxnLst>
              <a:cxn ang="0">
                <a:pos x="connsiteX0" y="connsiteY0"/>
              </a:cxn>
              <a:cxn ang="0">
                <a:pos x="connsiteX1" y="connsiteY1"/>
              </a:cxn>
              <a:cxn ang="0">
                <a:pos x="connsiteX2" y="connsiteY2"/>
              </a:cxn>
              <a:cxn ang="0">
                <a:pos x="connsiteX3" y="connsiteY3"/>
              </a:cxn>
            </a:cxnLst>
            <a:rect l="l" t="t" r="r" b="b"/>
            <a:pathLst>
              <a:path w="1983626" h="6874625">
                <a:moveTo>
                  <a:pt x="0" y="0"/>
                </a:moveTo>
                <a:lnTo>
                  <a:pt x="1983626" y="0"/>
                </a:lnTo>
                <a:lnTo>
                  <a:pt x="1983626" y="6874625"/>
                </a:lnTo>
                <a:lnTo>
                  <a:pt x="1522181" y="6874625"/>
                </a:lnTo>
                <a:close/>
              </a:path>
            </a:pathLst>
          </a:custGeom>
          <a:solidFill>
            <a:schemeClr val="accent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27907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b="1" dirty="0"/>
              <a:t>Some</a:t>
            </a:r>
            <a:r>
              <a:rPr lang="en-US" dirty="0"/>
              <a:t> </a:t>
            </a:r>
            <a:r>
              <a:rPr lang="en-US" b="1" dirty="0"/>
              <a:t>Facts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3200" b="1" dirty="0"/>
              <a:t>Africa has the world’s youngest population.  </a:t>
            </a:r>
          </a:p>
          <a:p>
            <a:r>
              <a:rPr lang="en-US" sz="3200" b="1" dirty="0"/>
              <a:t>According to the African Development Bank, the youth in Africa constitutes about 37 percent of the total labor force but make up about 60 percent of total unemployment. </a:t>
            </a:r>
          </a:p>
          <a:p>
            <a:r>
              <a:rPr lang="en-US" sz="3200" b="1" dirty="0"/>
              <a:t>High unemployment and insufficient income for those who are employed are factors negatively affecting communities throughout Africa. </a:t>
            </a:r>
            <a:endParaRPr lang="en-US" sz="2400" b="1" dirty="0"/>
          </a:p>
        </p:txBody>
      </p:sp>
    </p:spTree>
    <p:extLst>
      <p:ext uri="{BB962C8B-B14F-4D97-AF65-F5344CB8AC3E}">
        <p14:creationId xmlns:p14="http://schemas.microsoft.com/office/powerpoint/2010/main" val="2243559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b="1" dirty="0"/>
              <a:t>Mission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94273" y="1440872"/>
            <a:ext cx="11049229" cy="5182349"/>
          </a:xfrm>
        </p:spPr>
        <p:txBody>
          <a:bodyPr>
            <a:noAutofit/>
          </a:bodyPr>
          <a:lstStyle/>
          <a:p>
            <a:r>
              <a:rPr lang="en-US" sz="3200" b="1" dirty="0"/>
              <a:t>Address these unemployment challenges by building a strong coalition of resource builders in Senegal and neighboring West African communities </a:t>
            </a:r>
          </a:p>
          <a:p>
            <a:r>
              <a:rPr lang="en-US" sz="3200" b="1" dirty="0"/>
              <a:t>Build entrepreneurship and enterprise development. Our main objective is to facilitate the creation of self-sustaining work for young Africans both as means of self-employment and as job creation for others through entrepreneurship. </a:t>
            </a:r>
          </a:p>
          <a:p>
            <a:endParaRPr lang="en-US" sz="2400" dirty="0"/>
          </a:p>
        </p:txBody>
      </p:sp>
    </p:spTree>
    <p:extLst>
      <p:ext uri="{BB962C8B-B14F-4D97-AF65-F5344CB8AC3E}">
        <p14:creationId xmlns:p14="http://schemas.microsoft.com/office/powerpoint/2010/main" val="57836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0EAEC-9B9E-C54E-8918-5DAC1D12EE6E}"/>
              </a:ext>
            </a:extLst>
          </p:cNvPr>
          <p:cNvSpPr>
            <a:spLocks noGrp="1"/>
          </p:cNvSpPr>
          <p:nvPr>
            <p:ph type="title"/>
          </p:nvPr>
        </p:nvSpPr>
        <p:spPr>
          <a:xfrm>
            <a:off x="677334" y="444844"/>
            <a:ext cx="8596668" cy="1099752"/>
          </a:xfrm>
        </p:spPr>
        <p:txBody>
          <a:bodyPr/>
          <a:lstStyle/>
          <a:p>
            <a:r>
              <a:rPr lang="en-US" b="1" dirty="0"/>
              <a:t>Why is the topic important?</a:t>
            </a:r>
          </a:p>
        </p:txBody>
      </p:sp>
      <p:sp>
        <p:nvSpPr>
          <p:cNvPr id="3" name="Content Placeholder 2">
            <a:extLst>
              <a:ext uri="{FF2B5EF4-FFF2-40B4-BE49-F238E27FC236}">
                <a16:creationId xmlns:a16="http://schemas.microsoft.com/office/drawing/2014/main" id="{D062E0CC-A94D-E646-B53D-D3D576B3A4D4}"/>
              </a:ext>
            </a:extLst>
          </p:cNvPr>
          <p:cNvSpPr>
            <a:spLocks noGrp="1"/>
          </p:cNvSpPr>
          <p:nvPr>
            <p:ph idx="1"/>
          </p:nvPr>
        </p:nvSpPr>
        <p:spPr>
          <a:xfrm>
            <a:off x="677334" y="1334530"/>
            <a:ext cx="8596668" cy="4706833"/>
          </a:xfrm>
        </p:spPr>
        <p:txBody>
          <a:bodyPr>
            <a:normAutofit fontScale="25000" lnSpcReduction="20000"/>
          </a:bodyPr>
          <a:lstStyle/>
          <a:p>
            <a:r>
              <a:rPr lang="en-US" sz="12800" b="1" dirty="0"/>
              <a:t>The topic of entrepreneurship and self-employment is critically important and relevant to African communities for the following reasons: </a:t>
            </a:r>
            <a:br>
              <a:rPr lang="en-US" sz="12800" b="1" dirty="0"/>
            </a:br>
            <a:br>
              <a:rPr lang="en-US" sz="12800" b="1" dirty="0"/>
            </a:br>
            <a:r>
              <a:rPr lang="en-US" sz="12800" b="1" dirty="0"/>
              <a:t>(1) There is a lack of jobs and employment in the job sector in these communities.</a:t>
            </a:r>
            <a:br>
              <a:rPr lang="en-US" sz="12800" b="1" dirty="0"/>
            </a:br>
            <a:br>
              <a:rPr lang="en-US" sz="12800" b="1" dirty="0"/>
            </a:br>
            <a:r>
              <a:rPr lang="en-US" sz="12800" b="1" dirty="0"/>
              <a:t>(2) There is a lack of sufficient income to meet daily needs such as rent, health care, food security, day care, etc. </a:t>
            </a:r>
          </a:p>
          <a:p>
            <a:endParaRPr lang="en-US" dirty="0"/>
          </a:p>
        </p:txBody>
      </p:sp>
    </p:spTree>
    <p:extLst>
      <p:ext uri="{BB962C8B-B14F-4D97-AF65-F5344CB8AC3E}">
        <p14:creationId xmlns:p14="http://schemas.microsoft.com/office/powerpoint/2010/main" val="3600445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AECAF-3F67-EA47-B705-90E84249E474}"/>
              </a:ext>
            </a:extLst>
          </p:cNvPr>
          <p:cNvSpPr>
            <a:spLocks noGrp="1"/>
          </p:cNvSpPr>
          <p:nvPr>
            <p:ph type="title"/>
          </p:nvPr>
        </p:nvSpPr>
        <p:spPr/>
        <p:txBody>
          <a:bodyPr/>
          <a:lstStyle/>
          <a:p>
            <a:r>
              <a:rPr lang="en-US" b="1" dirty="0"/>
              <a:t>Why the topic is important? Con’t</a:t>
            </a:r>
          </a:p>
        </p:txBody>
      </p:sp>
      <p:sp>
        <p:nvSpPr>
          <p:cNvPr id="3" name="Content Placeholder 2">
            <a:extLst>
              <a:ext uri="{FF2B5EF4-FFF2-40B4-BE49-F238E27FC236}">
                <a16:creationId xmlns:a16="http://schemas.microsoft.com/office/drawing/2014/main" id="{F0BA0E7A-75E2-C342-9619-927A3F8B4C3F}"/>
              </a:ext>
            </a:extLst>
          </p:cNvPr>
          <p:cNvSpPr>
            <a:spLocks noGrp="1"/>
          </p:cNvSpPr>
          <p:nvPr>
            <p:ph idx="1"/>
          </p:nvPr>
        </p:nvSpPr>
        <p:spPr>
          <a:xfrm>
            <a:off x="677334" y="1371601"/>
            <a:ext cx="8596668" cy="4669762"/>
          </a:xfrm>
        </p:spPr>
        <p:txBody>
          <a:bodyPr>
            <a:normAutofit fontScale="55000" lnSpcReduction="20000"/>
          </a:bodyPr>
          <a:lstStyle/>
          <a:p>
            <a:endParaRPr lang="en-US" sz="6200" b="1" dirty="0"/>
          </a:p>
          <a:p>
            <a:pPr marL="0" indent="0">
              <a:buNone/>
            </a:pPr>
            <a:r>
              <a:rPr lang="en-US" sz="6200" b="1" dirty="0"/>
              <a:t>(3) These problems leads to issues such as mental and physical health care crises, and problems such as crime, and academic struggles, due to the stress that children in low-income communities undergo, as well as lack of funding and resources in schools due to low tax income base. </a:t>
            </a:r>
          </a:p>
          <a:p>
            <a:pPr marL="0" indent="0">
              <a:buNone/>
            </a:pPr>
            <a:br>
              <a:rPr lang="en-US" dirty="0"/>
            </a:br>
            <a:br>
              <a:rPr lang="en-US" dirty="0"/>
            </a:br>
            <a:br>
              <a:rPr lang="en-US" dirty="0"/>
            </a:br>
            <a:endParaRPr lang="en-US" dirty="0"/>
          </a:p>
        </p:txBody>
      </p:sp>
    </p:spTree>
    <p:extLst>
      <p:ext uri="{BB962C8B-B14F-4D97-AF65-F5344CB8AC3E}">
        <p14:creationId xmlns:p14="http://schemas.microsoft.com/office/powerpoint/2010/main" val="34612357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{96D59C19-CCF8-ED42-BD94-1DBE87619820}tf10001060</Template>
  <TotalTime>5047</TotalTime>
  <Words>1008</Words>
  <Application>Microsoft Office PowerPoint</Application>
  <PresentationFormat>Widescreen</PresentationFormat>
  <Paragraphs>66</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Trebuchet MS</vt:lpstr>
      <vt:lpstr>Wingdings 3</vt:lpstr>
      <vt:lpstr>Facet</vt:lpstr>
      <vt:lpstr>Strategies for Promoting Entrepreneurship and Self Employment in West Africa </vt:lpstr>
      <vt:lpstr>Introduction</vt:lpstr>
      <vt:lpstr>PowerPoint Presentation</vt:lpstr>
      <vt:lpstr>PowerPoint Presentation</vt:lpstr>
      <vt:lpstr>PowerPoint Presentation</vt:lpstr>
      <vt:lpstr>Some Facts</vt:lpstr>
      <vt:lpstr>Mission</vt:lpstr>
      <vt:lpstr>Why is the topic important?</vt:lpstr>
      <vt:lpstr>Why the topic is important? Con’t</vt:lpstr>
      <vt:lpstr>Synergies of employment &amp; entrepreneurship as pathways to the SDGs</vt:lpstr>
      <vt:lpstr>Relevance</vt:lpstr>
      <vt:lpstr>Target Population</vt:lpstr>
      <vt:lpstr>Target Population Con’t</vt:lpstr>
      <vt:lpstr>Target Population Con’t</vt:lpstr>
      <vt:lpstr>Challenges</vt:lpstr>
      <vt:lpstr>Challenges Continued</vt:lpstr>
      <vt:lpstr>Strategies</vt:lpstr>
      <vt:lpstr>Strategies Con’t</vt:lpstr>
      <vt:lpstr>Considering Gender</vt:lpstr>
      <vt:lpstr>Conclusions and Next steps</vt:lpstr>
      <vt:lpstr>References</vt:lpstr>
      <vt:lpstr>    Questions &amp;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40</cp:revision>
  <dcterms:created xsi:type="dcterms:W3CDTF">2020-02-19T16:22:48Z</dcterms:created>
  <dcterms:modified xsi:type="dcterms:W3CDTF">2022-04-09T22:41:02Z</dcterms:modified>
</cp:coreProperties>
</file>