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5" r:id="rId4"/>
    <p:sldId id="276" r:id="rId5"/>
    <p:sldId id="277" r:id="rId6"/>
    <p:sldId id="278" r:id="rId7"/>
    <p:sldId id="279" r:id="rId8"/>
    <p:sldId id="281" r:id="rId9"/>
    <p:sldId id="280" r:id="rId10"/>
    <p:sldId id="282" r:id="rId11"/>
    <p:sldId id="284" r:id="rId12"/>
    <p:sldId id="273" r:id="rId13"/>
    <p:sldId id="28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7" d="100"/>
          <a:sy n="77" d="100"/>
        </p:scale>
        <p:origin x="42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s\Documents\Data\Student%20Data\Adebanji%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s\Documents\Data\Student%20Data\Adebanji%20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68467360810197"/>
          <c:y val="5.516836335160534E-2"/>
          <c:w val="0.848132732029651"/>
          <c:h val="0.86260767423649176"/>
        </c:manualLayout>
      </c:layout>
      <c:lineChart>
        <c:grouping val="standard"/>
        <c:varyColors val="0"/>
        <c:ser>
          <c:idx val="0"/>
          <c:order val="0"/>
          <c:tx>
            <c:strRef>
              <c:f>Sheet2!$B$1</c:f>
              <c:strCache>
                <c:ptCount val="1"/>
                <c:pt idx="0">
                  <c:v>CAB</c:v>
                </c:pt>
              </c:strCache>
            </c:strRef>
          </c:tx>
          <c:spPr>
            <a:ln w="28575" cap="rnd">
              <a:solidFill>
                <a:schemeClr val="accent1"/>
              </a:solidFill>
              <a:round/>
            </a:ln>
            <a:effectLst/>
          </c:spPr>
          <c:marker>
            <c:symbol val="none"/>
          </c:marker>
          <c:cat>
            <c:numRef>
              <c:f>Sheet2!$A$2:$A$41</c:f>
              <c:numCache>
                <c:formatCode>General</c:formatCode>
                <c:ptCount val="40"/>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pt idx="38">
                  <c:v>2019</c:v>
                </c:pt>
                <c:pt idx="39">
                  <c:v>2020</c:v>
                </c:pt>
              </c:numCache>
            </c:numRef>
          </c:cat>
          <c:val>
            <c:numRef>
              <c:f>Sheet2!$B$2:$B$41</c:f>
              <c:numCache>
                <c:formatCode>General</c:formatCode>
                <c:ptCount val="40"/>
                <c:pt idx="0">
                  <c:v>-3.9984000000000002</c:v>
                </c:pt>
                <c:pt idx="1">
                  <c:v>-4.8795000000000002</c:v>
                </c:pt>
                <c:pt idx="2">
                  <c:v>-3.1379000000000001</c:v>
                </c:pt>
                <c:pt idx="3">
                  <c:v>4.41E-2</c:v>
                </c:pt>
                <c:pt idx="4">
                  <c:v>2.2153999999999998</c:v>
                </c:pt>
                <c:pt idx="5">
                  <c:v>2.9990999999999999</c:v>
                </c:pt>
                <c:pt idx="6">
                  <c:v>-0.29530000000000001</c:v>
                </c:pt>
                <c:pt idx="7">
                  <c:v>-0.9657</c:v>
                </c:pt>
                <c:pt idx="8">
                  <c:v>10.684100000000001</c:v>
                </c:pt>
                <c:pt idx="9">
                  <c:v>44.731200000000001</c:v>
                </c:pt>
                <c:pt idx="10">
                  <c:v>12.6554</c:v>
                </c:pt>
                <c:pt idx="11">
                  <c:v>39.422800000000002</c:v>
                </c:pt>
                <c:pt idx="12">
                  <c:v>-19.488700000000001</c:v>
                </c:pt>
                <c:pt idx="13" formatCode="#,##0.00">
                  <c:v>-52.304299999999969</c:v>
                </c:pt>
                <c:pt idx="14" formatCode="#,##0.00">
                  <c:v>-186.08479999999997</c:v>
                </c:pt>
                <c:pt idx="15" formatCode="#,##0.00">
                  <c:v>376.02400000000006</c:v>
                </c:pt>
                <c:pt idx="16" formatCode="#,##0.00">
                  <c:v>263.29570000000007</c:v>
                </c:pt>
                <c:pt idx="17" formatCode="#,##0.00">
                  <c:v>-331.42970000000008</c:v>
                </c:pt>
                <c:pt idx="18" formatCode="#,##0.00">
                  <c:v>46.336212000000032</c:v>
                </c:pt>
                <c:pt idx="19" formatCode="#,##0.00">
                  <c:v>713.02392500000008</c:v>
                </c:pt>
                <c:pt idx="20" formatCode="#,##0.00">
                  <c:v>242.90133000000006</c:v>
                </c:pt>
                <c:pt idx="21" formatCode="#,##0.00">
                  <c:v>-117.03729900000059</c:v>
                </c:pt>
                <c:pt idx="22" formatCode="#,##0.00">
                  <c:v>704.56003203</c:v>
                </c:pt>
                <c:pt idx="23" formatCode="#,##0.00">
                  <c:v>2056.3263000000002</c:v>
                </c:pt>
                <c:pt idx="24" formatCode="#,##0.00">
                  <c:v>4891.7444499999992</c:v>
                </c:pt>
                <c:pt idx="25" formatCode="#,##0.00">
                  <c:v>4698.0470769410595</c:v>
                </c:pt>
                <c:pt idx="26" formatCode="#,##0.00">
                  <c:v>3478.3748229919988</c:v>
                </c:pt>
                <c:pt idx="27" formatCode="#,##0.00">
                  <c:v>3455.650312761788</c:v>
                </c:pt>
                <c:pt idx="28" formatCode="#,##0.00">
                  <c:v>2064.8901646832924</c:v>
                </c:pt>
                <c:pt idx="29" formatCode="#,##0.00">
                  <c:v>1970.59213</c:v>
                </c:pt>
                <c:pt idx="30" formatCode="#,##0.00">
                  <c:v>1641.4632171277465</c:v>
                </c:pt>
                <c:pt idx="31" formatCode="#,##0.00">
                  <c:v>2736.4482612857005</c:v>
                </c:pt>
                <c:pt idx="32" formatCode="#,##0.00">
                  <c:v>2996.6269869113357</c:v>
                </c:pt>
                <c:pt idx="33" formatCode="#,##0.00">
                  <c:v>142.57144352444547</c:v>
                </c:pt>
                <c:pt idx="34" formatCode="#,##0.00">
                  <c:v>-3033.4848362499724</c:v>
                </c:pt>
                <c:pt idx="35" formatCode="#,##0.00">
                  <c:v>687.90639412046698</c:v>
                </c:pt>
                <c:pt idx="36" formatCode="#,##0.00">
                  <c:v>3174.7454420879299</c:v>
                </c:pt>
                <c:pt idx="37" formatCode="#,##0.00">
                  <c:v>1184.9649007134162</c:v>
                </c:pt>
                <c:pt idx="38" formatCode="#,##0.00">
                  <c:v>-2154.48</c:v>
                </c:pt>
                <c:pt idx="39" formatCode="#,##0.00">
                  <c:v>-3346.51</c:v>
                </c:pt>
              </c:numCache>
            </c:numRef>
          </c:val>
          <c:smooth val="0"/>
          <c:extLst>
            <c:ext xmlns:c16="http://schemas.microsoft.com/office/drawing/2014/chart" uri="{C3380CC4-5D6E-409C-BE32-E72D297353CC}">
              <c16:uniqueId val="{00000000-208B-4824-A4F7-CBD9F996F47A}"/>
            </c:ext>
          </c:extLst>
        </c:ser>
        <c:dLbls>
          <c:showLegendKey val="0"/>
          <c:showVal val="0"/>
          <c:showCatName val="0"/>
          <c:showSerName val="0"/>
          <c:showPercent val="0"/>
          <c:showBubbleSize val="0"/>
        </c:dLbls>
        <c:smooth val="0"/>
        <c:axId val="1681868192"/>
        <c:axId val="1681868608"/>
      </c:lineChart>
      <c:catAx>
        <c:axId val="168186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1868608"/>
        <c:crosses val="autoZero"/>
        <c:auto val="1"/>
        <c:lblAlgn val="ctr"/>
        <c:lblOffset val="100"/>
        <c:noMultiLvlLbl val="0"/>
      </c:catAx>
      <c:valAx>
        <c:axId val="1681868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atin typeface="Times New Roman" panose="02020603050405020304" pitchFamily="18" charset="0"/>
                    <a:cs typeface="Times New Roman" panose="02020603050405020304" pitchFamily="18" charset="0"/>
                  </a:rPr>
                  <a:t>₦'Billion</a:t>
                </a:r>
                <a:endParaRPr lang="en-US"/>
              </a:p>
            </c:rich>
          </c:tx>
          <c:layout>
            <c:manualLayout>
              <c:xMode val="edge"/>
              <c:yMode val="edge"/>
              <c:x val="1.4707684765289863E-2"/>
              <c:y val="0.3928739232576350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1868192"/>
        <c:crosses val="autoZero"/>
        <c:crossBetween val="between"/>
      </c:valAx>
      <c:spPr>
        <a:noFill/>
        <a:ln w="25400">
          <a:noFill/>
        </a:ln>
        <a:effectLst/>
      </c:spPr>
    </c:plotArea>
    <c:legend>
      <c:legendPos val="r"/>
      <c:layout>
        <c:manualLayout>
          <c:xMode val="edge"/>
          <c:yMode val="edge"/>
          <c:x val="0.44869459646996263"/>
          <c:y val="0.93307518236023157"/>
          <c:w val="0.11007486057134144"/>
          <c:h val="6.607328939011833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97940232974328"/>
          <c:y val="4.8812446170570345E-2"/>
          <c:w val="0.75977942634003981"/>
          <c:h val="0.79599129905924892"/>
        </c:manualLayout>
      </c:layout>
      <c:lineChart>
        <c:grouping val="standard"/>
        <c:varyColors val="0"/>
        <c:ser>
          <c:idx val="0"/>
          <c:order val="0"/>
          <c:tx>
            <c:strRef>
              <c:f>Sheet2!$E$1</c:f>
              <c:strCache>
                <c:ptCount val="1"/>
                <c:pt idx="0">
                  <c:v>Exchange Rate</c:v>
                </c:pt>
              </c:strCache>
            </c:strRef>
          </c:tx>
          <c:spPr>
            <a:ln w="28575" cap="rnd">
              <a:solidFill>
                <a:schemeClr val="accent1"/>
              </a:solidFill>
              <a:round/>
            </a:ln>
            <a:effectLst/>
          </c:spPr>
          <c:marker>
            <c:symbol val="none"/>
          </c:marker>
          <c:cat>
            <c:numRef>
              <c:f>Sheet2!$D$2:$D$41</c:f>
              <c:numCache>
                <c:formatCode>General</c:formatCode>
                <c:ptCount val="40"/>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pt idx="38">
                  <c:v>2019</c:v>
                </c:pt>
                <c:pt idx="39">
                  <c:v>2020</c:v>
                </c:pt>
              </c:numCache>
            </c:numRef>
          </c:cat>
          <c:val>
            <c:numRef>
              <c:f>Sheet2!$E$2:$E$41</c:f>
              <c:numCache>
                <c:formatCode>_(* #,##0.0000_);_(* \(#,##0.0000\);_(* "-"??_);_(@_)</c:formatCode>
                <c:ptCount val="40"/>
                <c:pt idx="0">
                  <c:v>0.61002500000000004</c:v>
                </c:pt>
                <c:pt idx="1">
                  <c:v>0.67286666666666672</c:v>
                </c:pt>
                <c:pt idx="2">
                  <c:v>0.72414166666666668</c:v>
                </c:pt>
                <c:pt idx="3">
                  <c:v>0.76494166666666674</c:v>
                </c:pt>
                <c:pt idx="4">
                  <c:v>0.89375000000000004</c:v>
                </c:pt>
                <c:pt idx="5">
                  <c:v>2.020575</c:v>
                </c:pt>
                <c:pt idx="6">
                  <c:v>4.0179416666666663</c:v>
                </c:pt>
                <c:pt idx="7">
                  <c:v>4.5367333333333333</c:v>
                </c:pt>
                <c:pt idx="8">
                  <c:v>7.3915583333333332</c:v>
                </c:pt>
                <c:pt idx="9">
                  <c:v>8.0378083333333326</c:v>
                </c:pt>
                <c:pt idx="10">
                  <c:v>9.9094916666666659</c:v>
                </c:pt>
                <c:pt idx="11">
                  <c:v>17.298425000000002</c:v>
                </c:pt>
                <c:pt idx="12">
                  <c:v>22.051058333333334</c:v>
                </c:pt>
                <c:pt idx="13">
                  <c:v>21.886100000000003</c:v>
                </c:pt>
                <c:pt idx="14">
                  <c:v>21.886100000000003</c:v>
                </c:pt>
                <c:pt idx="15">
                  <c:v>21.886100000000003</c:v>
                </c:pt>
                <c:pt idx="16">
                  <c:v>21.886100000000003</c:v>
                </c:pt>
                <c:pt idx="17">
                  <c:v>21.886099999999999</c:v>
                </c:pt>
                <c:pt idx="18">
                  <c:v>92.693350000000009</c:v>
                </c:pt>
                <c:pt idx="19">
                  <c:v>102.10520833333334</c:v>
                </c:pt>
                <c:pt idx="20">
                  <c:v>111.94332500000002</c:v>
                </c:pt>
                <c:pt idx="21">
                  <c:v>120.97016666666667</c:v>
                </c:pt>
                <c:pt idx="22">
                  <c:v>129.35653333333335</c:v>
                </c:pt>
                <c:pt idx="23">
                  <c:v>133.50039999999998</c:v>
                </c:pt>
                <c:pt idx="24">
                  <c:v>132.14699999999999</c:v>
                </c:pt>
                <c:pt idx="25">
                  <c:v>128.6516</c:v>
                </c:pt>
                <c:pt idx="26">
                  <c:v>125.8331</c:v>
                </c:pt>
                <c:pt idx="27">
                  <c:v>118.56691666666667</c:v>
                </c:pt>
                <c:pt idx="28">
                  <c:v>148.90174166666665</c:v>
                </c:pt>
                <c:pt idx="29" formatCode="0.0000">
                  <c:v>150.298025</c:v>
                </c:pt>
                <c:pt idx="30" formatCode="0.0000">
                  <c:v>153.86160833333332</c:v>
                </c:pt>
                <c:pt idx="31" formatCode="General">
                  <c:v>157.49940000000001</c:v>
                </c:pt>
                <c:pt idx="32" formatCode="General">
                  <c:v>157.31120000000001</c:v>
                </c:pt>
                <c:pt idx="33" formatCode="General">
                  <c:v>158.55260000000001</c:v>
                </c:pt>
                <c:pt idx="34" formatCode="0.0000">
                  <c:v>193.2791666666667</c:v>
                </c:pt>
                <c:pt idx="35" formatCode="0.0000">
                  <c:v>253.49225191946201</c:v>
                </c:pt>
                <c:pt idx="36" formatCode="#,##0.0000">
                  <c:v>305.7901091600047</c:v>
                </c:pt>
                <c:pt idx="37" formatCode="#,##0.0000">
                  <c:v>306.08016194331987</c:v>
                </c:pt>
                <c:pt idx="38" formatCode="#,##0.0000">
                  <c:v>306.9205537679498</c:v>
                </c:pt>
                <c:pt idx="39" formatCode="0.0000">
                  <c:v>359.02569999999997</c:v>
                </c:pt>
              </c:numCache>
            </c:numRef>
          </c:val>
          <c:smooth val="0"/>
          <c:extLst>
            <c:ext xmlns:c16="http://schemas.microsoft.com/office/drawing/2014/chart" uri="{C3380CC4-5D6E-409C-BE32-E72D297353CC}">
              <c16:uniqueId val="{00000000-51D7-46A7-ADFC-F59C1A0A9610}"/>
            </c:ext>
          </c:extLst>
        </c:ser>
        <c:dLbls>
          <c:showLegendKey val="0"/>
          <c:showVal val="0"/>
          <c:showCatName val="0"/>
          <c:showSerName val="0"/>
          <c:showPercent val="0"/>
          <c:showBubbleSize val="0"/>
        </c:dLbls>
        <c:hiLowLines>
          <c:spPr>
            <a:ln w="9525" cap="flat" cmpd="sng" algn="ctr">
              <a:solidFill>
                <a:schemeClr val="tx1">
                  <a:lumMod val="75000"/>
                  <a:lumOff val="25000"/>
                </a:schemeClr>
              </a:solidFill>
              <a:round/>
            </a:ln>
            <a:effectLst/>
          </c:spPr>
        </c:hiLowLines>
        <c:marker val="1"/>
        <c:smooth val="0"/>
        <c:axId val="1596702832"/>
        <c:axId val="1596703248"/>
      </c:lineChart>
      <c:lineChart>
        <c:grouping val="standard"/>
        <c:varyColors val="0"/>
        <c:ser>
          <c:idx val="1"/>
          <c:order val="1"/>
          <c:tx>
            <c:strRef>
              <c:f>Sheet2!$F$1</c:f>
              <c:strCache>
                <c:ptCount val="1"/>
                <c:pt idx="0">
                  <c:v>Domestic Interest Rate</c:v>
                </c:pt>
              </c:strCache>
            </c:strRef>
          </c:tx>
          <c:spPr>
            <a:ln w="28575" cap="rnd">
              <a:solidFill>
                <a:schemeClr val="accent2"/>
              </a:solidFill>
              <a:round/>
            </a:ln>
            <a:effectLst/>
          </c:spPr>
          <c:marker>
            <c:symbol val="none"/>
          </c:marker>
          <c:cat>
            <c:numRef>
              <c:f>Sheet2!$D$2:$D$41</c:f>
              <c:numCache>
                <c:formatCode>General</c:formatCode>
                <c:ptCount val="40"/>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pt idx="38">
                  <c:v>2019</c:v>
                </c:pt>
                <c:pt idx="39">
                  <c:v>2020</c:v>
                </c:pt>
              </c:numCache>
            </c:numRef>
          </c:cat>
          <c:val>
            <c:numRef>
              <c:f>Sheet2!$F$2:$F$41</c:f>
              <c:numCache>
                <c:formatCode>#,##0.00_);\(#,##0.00\)</c:formatCode>
                <c:ptCount val="40"/>
                <c:pt idx="0">
                  <c:v>6</c:v>
                </c:pt>
                <c:pt idx="1">
                  <c:v>8</c:v>
                </c:pt>
                <c:pt idx="2">
                  <c:v>8</c:v>
                </c:pt>
                <c:pt idx="3">
                  <c:v>10</c:v>
                </c:pt>
                <c:pt idx="4">
                  <c:v>10</c:v>
                </c:pt>
                <c:pt idx="5">
                  <c:v>10</c:v>
                </c:pt>
                <c:pt idx="6">
                  <c:v>12.75</c:v>
                </c:pt>
                <c:pt idx="7">
                  <c:v>12.75</c:v>
                </c:pt>
                <c:pt idx="8">
                  <c:v>18.5</c:v>
                </c:pt>
                <c:pt idx="9">
                  <c:v>18.5</c:v>
                </c:pt>
                <c:pt idx="10">
                  <c:v>15.5</c:v>
                </c:pt>
                <c:pt idx="11">
                  <c:v>17.5</c:v>
                </c:pt>
                <c:pt idx="12">
                  <c:v>26</c:v>
                </c:pt>
                <c:pt idx="13">
                  <c:v>13.5</c:v>
                </c:pt>
                <c:pt idx="14">
                  <c:v>13.5</c:v>
                </c:pt>
                <c:pt idx="15">
                  <c:v>13.5</c:v>
                </c:pt>
                <c:pt idx="16">
                  <c:v>13.5</c:v>
                </c:pt>
                <c:pt idx="17">
                  <c:v>13.5</c:v>
                </c:pt>
                <c:pt idx="18">
                  <c:v>18</c:v>
                </c:pt>
                <c:pt idx="19">
                  <c:v>14</c:v>
                </c:pt>
                <c:pt idx="20">
                  <c:v>20.5</c:v>
                </c:pt>
                <c:pt idx="21">
                  <c:v>16.5</c:v>
                </c:pt>
                <c:pt idx="22">
                  <c:v>15</c:v>
                </c:pt>
                <c:pt idx="23">
                  <c:v>15</c:v>
                </c:pt>
                <c:pt idx="24">
                  <c:v>13</c:v>
                </c:pt>
                <c:pt idx="25">
                  <c:v>10</c:v>
                </c:pt>
                <c:pt idx="26">
                  <c:v>9.5</c:v>
                </c:pt>
                <c:pt idx="27">
                  <c:v>9.75</c:v>
                </c:pt>
                <c:pt idx="28">
                  <c:v>6</c:v>
                </c:pt>
                <c:pt idx="29">
                  <c:v>6.25</c:v>
                </c:pt>
                <c:pt idx="30">
                  <c:v>12</c:v>
                </c:pt>
                <c:pt idx="31">
                  <c:v>12</c:v>
                </c:pt>
                <c:pt idx="32">
                  <c:v>12</c:v>
                </c:pt>
                <c:pt idx="33">
                  <c:v>13</c:v>
                </c:pt>
                <c:pt idx="34">
                  <c:v>11</c:v>
                </c:pt>
                <c:pt idx="35">
                  <c:v>14</c:v>
                </c:pt>
                <c:pt idx="36">
                  <c:v>14</c:v>
                </c:pt>
                <c:pt idx="37">
                  <c:v>14</c:v>
                </c:pt>
                <c:pt idx="38">
                  <c:v>13.5</c:v>
                </c:pt>
                <c:pt idx="39">
                  <c:v>13.5</c:v>
                </c:pt>
              </c:numCache>
            </c:numRef>
          </c:val>
          <c:smooth val="0"/>
          <c:extLst>
            <c:ext xmlns:c16="http://schemas.microsoft.com/office/drawing/2014/chart" uri="{C3380CC4-5D6E-409C-BE32-E72D297353CC}">
              <c16:uniqueId val="{00000001-51D7-46A7-ADFC-F59C1A0A9610}"/>
            </c:ext>
          </c:extLst>
        </c:ser>
        <c:dLbls>
          <c:showLegendKey val="0"/>
          <c:showVal val="0"/>
          <c:showCatName val="0"/>
          <c:showSerName val="0"/>
          <c:showPercent val="0"/>
          <c:showBubbleSize val="0"/>
        </c:dLbls>
        <c:hiLowLines>
          <c:spPr>
            <a:ln w="9525" cap="flat" cmpd="sng" algn="ctr">
              <a:solidFill>
                <a:schemeClr val="tx1">
                  <a:lumMod val="75000"/>
                  <a:lumOff val="25000"/>
                </a:schemeClr>
              </a:solidFill>
              <a:round/>
            </a:ln>
            <a:effectLst/>
          </c:spPr>
        </c:hiLowLines>
        <c:marker val="1"/>
        <c:smooth val="0"/>
        <c:axId val="1781390704"/>
        <c:axId val="1781381968"/>
      </c:lineChart>
      <c:catAx>
        <c:axId val="159670283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Interest</a:t>
                </a:r>
              </a:p>
              <a:p>
                <a:pPr>
                  <a:defRPr/>
                </a:pPr>
                <a:r>
                  <a:rPr lang="en-US"/>
                  <a:t>Rate</a:t>
                </a:r>
              </a:p>
            </c:rich>
          </c:tx>
          <c:layout>
            <c:manualLayout>
              <c:xMode val="edge"/>
              <c:yMode val="edge"/>
              <c:x val="0.9385550454660091"/>
              <c:y val="0.4488584953051887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6703248"/>
        <c:crosses val="autoZero"/>
        <c:auto val="1"/>
        <c:lblAlgn val="ctr"/>
        <c:lblOffset val="100"/>
        <c:noMultiLvlLbl val="0"/>
      </c:catAx>
      <c:valAx>
        <c:axId val="15967032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atin typeface="Times New Roman" panose="02020603050405020304" pitchFamily="18" charset="0"/>
                    <a:cs typeface="Times New Roman" panose="02020603050405020304" pitchFamily="18" charset="0"/>
                  </a:rPr>
                  <a:t>Exchange</a:t>
                </a:r>
                <a:r>
                  <a:rPr lang="en-US" baseline="0">
                    <a:latin typeface="Times New Roman" panose="02020603050405020304" pitchFamily="18" charset="0"/>
                    <a:cs typeface="Times New Roman" panose="02020603050405020304" pitchFamily="18" charset="0"/>
                  </a:rPr>
                  <a:t> Rate (₦/US$)</a:t>
                </a:r>
                <a:endParaRPr lang="en-US">
                  <a:latin typeface="Times New Roman" panose="02020603050405020304" pitchFamily="18" charset="0"/>
                  <a:cs typeface="Times New Roman" panose="02020603050405020304" pitchFamily="18" charset="0"/>
                </a:endParaRPr>
              </a:p>
            </c:rich>
          </c:tx>
          <c:layout>
            <c:manualLayout>
              <c:xMode val="edge"/>
              <c:yMode val="edge"/>
              <c:x val="1.3888888888888888E-2"/>
              <c:y val="0.1830132691746864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0000_);_(* \(#,##0.0000\);_(*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6702832"/>
        <c:crosses val="autoZero"/>
        <c:crossBetween val="between"/>
      </c:valAx>
      <c:valAx>
        <c:axId val="1781381968"/>
        <c:scaling>
          <c:orientation val="minMax"/>
        </c:scaling>
        <c:delete val="0"/>
        <c:axPos val="r"/>
        <c:numFmt formatCode="#,##0.00_);\(#,##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81390704"/>
        <c:crosses val="max"/>
        <c:crossBetween val="between"/>
      </c:valAx>
      <c:catAx>
        <c:axId val="1781390704"/>
        <c:scaling>
          <c:orientation val="minMax"/>
        </c:scaling>
        <c:delete val="1"/>
        <c:axPos val="b"/>
        <c:numFmt formatCode="General" sourceLinked="1"/>
        <c:majorTickMark val="out"/>
        <c:minorTickMark val="none"/>
        <c:tickLblPos val="nextTo"/>
        <c:crossAx val="1781381968"/>
        <c:crosses val="autoZero"/>
        <c:auto val="1"/>
        <c:lblAlgn val="ctr"/>
        <c:lblOffset val="100"/>
        <c:noMultiLvlLbl val="0"/>
      </c:catAx>
      <c:spPr>
        <a:noFill/>
        <a:ln>
          <a:noFill/>
        </a:ln>
        <a:effectLst/>
      </c:spPr>
    </c:plotArea>
    <c:legend>
      <c:legendPos val="r"/>
      <c:layout>
        <c:manualLayout>
          <c:xMode val="edge"/>
          <c:yMode val="edge"/>
          <c:x val="7.2873797025371834E-2"/>
          <c:y val="0.91835184366804623"/>
          <c:w val="0.86879286964129487"/>
          <c:h val="8.127816468660385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3/31/2022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1"/>
            <a:ext cx="8124076" cy="1193328"/>
          </a:xfrm>
        </p:spPr>
        <p:txBody>
          <a:bodyPr/>
          <a:lstStyle/>
          <a:p>
            <a:pPr algn="l"/>
            <a:r>
              <a:rPr lang="en-US" sz="3300" b="1" dirty="0"/>
              <a:t>Monetary Policy and Current Account Balances in Nigeria (1981-2020)</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595423" y="3309350"/>
            <a:ext cx="10632558" cy="2407596"/>
          </a:xfrm>
        </p:spPr>
        <p:txBody>
          <a:bodyPr>
            <a:normAutofit fontScale="92500" lnSpcReduction="10000"/>
          </a:bodyPr>
          <a:lstStyle/>
          <a:p>
            <a:pPr algn="ctr"/>
            <a:r>
              <a:rPr lang="en-US" sz="2800" b="1" dirty="0"/>
              <a:t>Mustapha-</a:t>
            </a:r>
            <a:r>
              <a:rPr lang="en-US" sz="2800" b="1" dirty="0" err="1"/>
              <a:t>Jaji</a:t>
            </a:r>
            <a:r>
              <a:rPr lang="en-US" sz="2800" b="1" dirty="0"/>
              <a:t> </a:t>
            </a:r>
            <a:r>
              <a:rPr lang="en-US" sz="2800" b="1" dirty="0" err="1"/>
              <a:t>Olaide</a:t>
            </a:r>
            <a:r>
              <a:rPr lang="en-US" sz="2800" b="1" dirty="0"/>
              <a:t> </a:t>
            </a:r>
            <a:r>
              <a:rPr lang="en-US" sz="2800" b="1" dirty="0" err="1"/>
              <a:t>Kafayat</a:t>
            </a:r>
            <a:endParaRPr lang="en-US" sz="2800" b="1" dirty="0"/>
          </a:p>
          <a:p>
            <a:r>
              <a:rPr lang="en-US" sz="2800" dirty="0"/>
              <a:t>Ph.D. Student, Department of Economics, Nile University, Abuja, Nigeria.</a:t>
            </a:r>
          </a:p>
          <a:p>
            <a:pPr algn="ctr"/>
            <a:r>
              <a:rPr lang="en-US" sz="2800" b="1" dirty="0" err="1"/>
              <a:t>Nargiza</a:t>
            </a:r>
            <a:r>
              <a:rPr lang="en-US" sz="2800" b="1" dirty="0"/>
              <a:t> </a:t>
            </a:r>
            <a:r>
              <a:rPr lang="en-US" sz="2800" b="1" dirty="0" err="1"/>
              <a:t>Alymkulova</a:t>
            </a:r>
            <a:r>
              <a:rPr lang="en-US" sz="2800" b="1" dirty="0"/>
              <a:t>, Ph.D.</a:t>
            </a:r>
          </a:p>
          <a:p>
            <a:r>
              <a:rPr lang="en-US" sz="2800" dirty="0"/>
              <a:t>Department of Economics, Nile University, Abuja, Nigeria.</a:t>
            </a:r>
          </a:p>
          <a:p>
            <a:endParaRPr lang="en-US" sz="2800" dirty="0"/>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4690"/>
            <a:ext cx="8596668" cy="720437"/>
          </a:xfrm>
        </p:spPr>
        <p:txBody>
          <a:bodyPr>
            <a:normAutofit/>
          </a:bodyPr>
          <a:lstStyle/>
          <a:p>
            <a:r>
              <a:rPr lang="en-US" sz="3200" b="1" dirty="0"/>
              <a:t>4.3 Regression Estimate and Discussion</a:t>
            </a:r>
            <a:endParaRPr lang="en-US" sz="3200" dirty="0"/>
          </a:p>
        </p:txBody>
      </p:sp>
      <p:sp>
        <p:nvSpPr>
          <p:cNvPr id="3" name="Content Placeholder 2"/>
          <p:cNvSpPr>
            <a:spLocks noGrp="1"/>
          </p:cNvSpPr>
          <p:nvPr>
            <p:ph idx="1"/>
          </p:nvPr>
        </p:nvSpPr>
        <p:spPr>
          <a:xfrm>
            <a:off x="677334" y="845127"/>
            <a:ext cx="8596668" cy="5708073"/>
          </a:xfrm>
        </p:spPr>
        <p:txBody>
          <a:bodyPr/>
          <a:lstStyle/>
          <a:p>
            <a:pPr algn="just"/>
            <a:r>
              <a:rPr lang="en-US" dirty="0"/>
              <a:t>In the long run, the study observed that monetary policy (measured by money supply (LMS) and domestic interest rate (DIR)) had insignificant impact on current account balances, indicating that the changes in money supply and domestic interest rate during the study period had insignificant influence on current account balances in Nigeria. This result is in contrast with the findings of </a:t>
            </a:r>
            <a:r>
              <a:rPr lang="en-US" dirty="0" err="1"/>
              <a:t>Oshota</a:t>
            </a:r>
            <a:r>
              <a:rPr lang="en-US" dirty="0"/>
              <a:t> and </a:t>
            </a:r>
            <a:r>
              <a:rPr lang="en-US" dirty="0" err="1"/>
              <a:t>Badejo</a:t>
            </a:r>
            <a:r>
              <a:rPr lang="en-US" dirty="0"/>
              <a:t> (2015) and </a:t>
            </a:r>
            <a:r>
              <a:rPr lang="en-US" dirty="0" err="1"/>
              <a:t>Danmola</a:t>
            </a:r>
            <a:r>
              <a:rPr lang="en-US" dirty="0"/>
              <a:t> and </a:t>
            </a:r>
            <a:r>
              <a:rPr lang="en-US" dirty="0" err="1"/>
              <a:t>Olateju</a:t>
            </a:r>
            <a:r>
              <a:rPr lang="en-US" dirty="0"/>
              <a:t> (2013).</a:t>
            </a:r>
          </a:p>
          <a:p>
            <a:pPr algn="just"/>
            <a:r>
              <a:rPr lang="en-US" dirty="0"/>
              <a:t>More so, the long run estimate showed that monetary policy (measured by exchange rate (LEXT)) had positive and significant impact on current account balances in Nigeria. The significance of the exchange rate can the attributed to the rising depreciation of the domestic currency resulting from the escalating importation of both households and manufacturing inputs in Nigeria. The result is in line with </a:t>
            </a:r>
            <a:r>
              <a:rPr lang="en-US" dirty="0" err="1"/>
              <a:t>Iyeli</a:t>
            </a:r>
            <a:r>
              <a:rPr lang="en-US" dirty="0"/>
              <a:t> and </a:t>
            </a:r>
            <a:r>
              <a:rPr lang="en-US" dirty="0" err="1"/>
              <a:t>Ovat</a:t>
            </a:r>
            <a:r>
              <a:rPr lang="en-US" dirty="0"/>
              <a:t> (2017) but in contrast to </a:t>
            </a:r>
            <a:r>
              <a:rPr lang="en-US" dirty="0" err="1"/>
              <a:t>Olanipekun</a:t>
            </a:r>
            <a:r>
              <a:rPr lang="en-US" dirty="0"/>
              <a:t> and </a:t>
            </a:r>
            <a:r>
              <a:rPr lang="en-US" dirty="0" err="1"/>
              <a:t>Ogunsola</a:t>
            </a:r>
            <a:r>
              <a:rPr lang="en-US" dirty="0"/>
              <a:t> (2017) and </a:t>
            </a:r>
            <a:r>
              <a:rPr lang="en-US" dirty="0" err="1"/>
              <a:t>Nwanosike</a:t>
            </a:r>
            <a:r>
              <a:rPr lang="en-US" dirty="0"/>
              <a:t> </a:t>
            </a:r>
            <a:r>
              <a:rPr lang="en-US" i="1" dirty="0"/>
              <a:t>et al.</a:t>
            </a:r>
            <a:r>
              <a:rPr lang="en-US" dirty="0"/>
              <a:t> (2017).</a:t>
            </a:r>
          </a:p>
          <a:p>
            <a:pPr algn="just"/>
            <a:endParaRPr lang="en-US" dirty="0"/>
          </a:p>
          <a:p>
            <a:pPr algn="just"/>
            <a:r>
              <a:rPr lang="en-US" dirty="0"/>
              <a:t>In the short run, the results showed that the first lagged value of money supply (∆LMS(-1)) and current values of domestic interest rate (∆DIR), and exchange rate (∆LEXT) had insignificant impact on current account balances in the short run. </a:t>
            </a:r>
          </a:p>
          <a:p>
            <a:pPr algn="just"/>
            <a:endParaRPr lang="en-US" dirty="0"/>
          </a:p>
        </p:txBody>
      </p:sp>
    </p:spTree>
    <p:extLst>
      <p:ext uri="{BB962C8B-B14F-4D97-AF65-F5344CB8AC3E}">
        <p14:creationId xmlns:p14="http://schemas.microsoft.com/office/powerpoint/2010/main" val="1080300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144" y="138545"/>
            <a:ext cx="8525857" cy="471055"/>
          </a:xfrm>
        </p:spPr>
        <p:txBody>
          <a:bodyPr>
            <a:normAutofit/>
          </a:bodyPr>
          <a:lstStyle/>
          <a:p>
            <a:r>
              <a:rPr lang="en-US" sz="2400" dirty="0"/>
              <a:t>Regression Estimate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5222150"/>
              </p:ext>
            </p:extLst>
          </p:nvPr>
        </p:nvGraphicFramePr>
        <p:xfrm>
          <a:off x="677863" y="776288"/>
          <a:ext cx="8596310" cy="5944426"/>
        </p:xfrm>
        <a:graphic>
          <a:graphicData uri="http://schemas.openxmlformats.org/drawingml/2006/table">
            <a:tbl>
              <a:tblPr firstRow="1" bandRow="1">
                <a:tableStyleId>{5C22544A-7EE6-4342-B048-85BDC9FD1C3A}</a:tableStyleId>
              </a:tblPr>
              <a:tblGrid>
                <a:gridCol w="1719262">
                  <a:extLst>
                    <a:ext uri="{9D8B030D-6E8A-4147-A177-3AD203B41FA5}">
                      <a16:colId xmlns:a16="http://schemas.microsoft.com/office/drawing/2014/main" val="3809477405"/>
                    </a:ext>
                  </a:extLst>
                </a:gridCol>
                <a:gridCol w="1719262">
                  <a:extLst>
                    <a:ext uri="{9D8B030D-6E8A-4147-A177-3AD203B41FA5}">
                      <a16:colId xmlns:a16="http://schemas.microsoft.com/office/drawing/2014/main" val="2345501667"/>
                    </a:ext>
                  </a:extLst>
                </a:gridCol>
                <a:gridCol w="1719262">
                  <a:extLst>
                    <a:ext uri="{9D8B030D-6E8A-4147-A177-3AD203B41FA5}">
                      <a16:colId xmlns:a16="http://schemas.microsoft.com/office/drawing/2014/main" val="864885167"/>
                    </a:ext>
                  </a:extLst>
                </a:gridCol>
                <a:gridCol w="1719262">
                  <a:extLst>
                    <a:ext uri="{9D8B030D-6E8A-4147-A177-3AD203B41FA5}">
                      <a16:colId xmlns:a16="http://schemas.microsoft.com/office/drawing/2014/main" val="1776166815"/>
                    </a:ext>
                  </a:extLst>
                </a:gridCol>
                <a:gridCol w="1719262">
                  <a:extLst>
                    <a:ext uri="{9D8B030D-6E8A-4147-A177-3AD203B41FA5}">
                      <a16:colId xmlns:a16="http://schemas.microsoft.com/office/drawing/2014/main" val="1912518227"/>
                    </a:ext>
                  </a:extLst>
                </a:gridCol>
              </a:tblGrid>
              <a:tr h="370840">
                <a:tc>
                  <a:txBody>
                    <a:bodyPr/>
                    <a:lstStyle/>
                    <a:p>
                      <a:pPr marL="0" marR="0">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Regressors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Estimated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Co-efficient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Standard Error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t-Statistics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Prob.</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2195588"/>
                  </a:ext>
                </a:extLst>
              </a:tr>
              <a:tr h="370840">
                <a:tc gridSpan="5">
                  <a:txBody>
                    <a:bodyPr/>
                    <a:lstStyle/>
                    <a:p>
                      <a:pPr algn="ctr"/>
                      <a:r>
                        <a:rPr lang="en-US" dirty="0"/>
                        <a:t>LONG</a:t>
                      </a:r>
                      <a:r>
                        <a:rPr lang="en-US" baseline="0" dirty="0"/>
                        <a:t> RUN REGRESSION ESTIMATE</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141206683"/>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-0.01065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0.06278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-0.16961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0.8666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238828422"/>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LMS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-0.01738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-1.71291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0.0986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77944380"/>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DIR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-0.01227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0.01495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-0.82036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0.4195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54805256"/>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0.00072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0.00032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2.26697**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0.0319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5364952"/>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LFDI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0.01634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0.00438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3.73158*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21895124"/>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LEXT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0.01891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0.00628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3.00921*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0.0048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681687877"/>
                  </a:ext>
                </a:extLst>
              </a:tr>
              <a:tr h="370840">
                <a:tc gridSpan="5">
                  <a:txBody>
                    <a:bodyPr/>
                    <a:lstStyle/>
                    <a:p>
                      <a:pPr algn="ctr"/>
                      <a:r>
                        <a:rPr lang="en-US" baseline="0" dirty="0"/>
                        <a:t>SHORT RUN REGRESSION ESTIMATE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38797590"/>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ECM(-1)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-0.81247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0.19887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-4.08542*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94589097"/>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∆(CAB(-1))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0.46434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0.17794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2.60941*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99113805"/>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∆(LMS(-1))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-0.05053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0.03887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-1.30004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0.2050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25821441"/>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∆(DIR)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-0.00316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0.00156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-2.03340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0.0523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46332706"/>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0.00058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0.00029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2.03751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0.0519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590713872"/>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∆(LFDI)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0.02219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0.00903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2.45801**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0.0210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87080185"/>
                  </a:ext>
                </a:extLst>
              </a:tr>
              <a:tr h="370840">
                <a:tc>
                  <a:txBody>
                    <a:bodyPr/>
                    <a:lstStyle/>
                    <a:p>
                      <a:pPr marL="0" marR="0">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∆(LEXT)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0.00997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0.01162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0.85711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0.3992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73943282"/>
                  </a:ext>
                </a:extLst>
              </a:tr>
            </a:tbl>
          </a:graphicData>
        </a:graphic>
      </p:graphicFrame>
    </p:spTree>
    <p:extLst>
      <p:ext uri="{BB962C8B-B14F-4D97-AF65-F5344CB8AC3E}">
        <p14:creationId xmlns:p14="http://schemas.microsoft.com/office/powerpoint/2010/main" val="1480035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5. 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4" y="609600"/>
            <a:ext cx="10048723" cy="6090782"/>
          </a:xfrm>
        </p:spPr>
        <p:txBody>
          <a:bodyPr>
            <a:noAutofit/>
          </a:bodyPr>
          <a:lstStyle/>
          <a:p>
            <a:pPr algn="just"/>
            <a:r>
              <a:rPr lang="en-US" dirty="0"/>
              <a:t>This study examined the relationship between monetary policy and current account balance in Nigeria for the period spanning 1981 to 2020. drawing from the findings of the study, the study concluded that the impact of monetary policy on current account balance depends on the measures of monetary policy employed. Consequently, Policy must be designed to strengthen macroeconomic shock absorbers in the country.</a:t>
            </a:r>
          </a:p>
          <a:p>
            <a:pPr algn="just"/>
            <a:endParaRPr lang="en-US" dirty="0"/>
          </a:p>
          <a:p>
            <a:pPr algn="just"/>
            <a:r>
              <a:rPr lang="en-US" dirty="0"/>
              <a:t>More so, demand management policies should be encouraged to enhance the performance of the real sector of the economy that would encourage capital inflows. As it would contribute to the inflow of more foreign exchange into the economy and also reduce the negative pressure on the current account balance position in Nigeria.  More so, there is the need for appropriate devaluation of the domestic currency by the monetary authority in order to promote exports of locally produced commodities while at the same time discouraging imports of consumables with indigenous substitutes. </a:t>
            </a:r>
          </a:p>
          <a:p>
            <a:endParaRPr lang="en-US" sz="2400" dirty="0"/>
          </a:p>
        </p:txBody>
      </p:sp>
    </p:spTree>
    <p:extLst>
      <p:ext uri="{BB962C8B-B14F-4D97-AF65-F5344CB8AC3E}">
        <p14:creationId xmlns:p14="http://schemas.microsoft.com/office/powerpoint/2010/main" val="308039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6000" dirty="0"/>
              <a:t>THANKS</a:t>
            </a:r>
          </a:p>
          <a:p>
            <a:pPr algn="ctr"/>
            <a:r>
              <a:rPr lang="en-US" sz="6000" dirty="0"/>
              <a:t>FOR </a:t>
            </a:r>
          </a:p>
          <a:p>
            <a:pPr algn="ctr"/>
            <a:r>
              <a:rPr lang="en-US" sz="6000" dirty="0"/>
              <a:t>LISTENING</a:t>
            </a:r>
          </a:p>
        </p:txBody>
      </p:sp>
    </p:spTree>
    <p:extLst>
      <p:ext uri="{BB962C8B-B14F-4D97-AF65-F5344CB8AC3E}">
        <p14:creationId xmlns:p14="http://schemas.microsoft.com/office/powerpoint/2010/main" val="43003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163033"/>
            <a:ext cx="8596668" cy="831273"/>
          </a:xfrm>
        </p:spPr>
        <p:txBody>
          <a:bodyPr/>
          <a:lstStyle/>
          <a:p>
            <a:r>
              <a:rPr lang="en-US" u="sng" dirty="0"/>
              <a:t>1. 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994306"/>
            <a:ext cx="10992152" cy="5704206"/>
          </a:xfrm>
        </p:spPr>
        <p:txBody>
          <a:bodyPr>
            <a:noAutofit/>
          </a:bodyPr>
          <a:lstStyle/>
          <a:p>
            <a:pPr algn="just"/>
            <a:r>
              <a:rPr lang="en-US" sz="3000" dirty="0"/>
              <a:t>The Nigerian economy has been characterized by excessive imports of consumables and production inputs, unstable oil prices, weak non-oil export structures, and a fragile financial system to boost foreign capital inflows. These factors have created current account imbalances.</a:t>
            </a:r>
          </a:p>
          <a:p>
            <a:pPr algn="just"/>
            <a:endParaRPr lang="en-US" sz="3000" dirty="0"/>
          </a:p>
          <a:p>
            <a:pPr algn="just"/>
            <a:r>
              <a:rPr lang="en-US" sz="3000" dirty="0"/>
              <a:t>The need to address the problem of current account imbalance has solicited the implementation of monetary policy instruments, which have been noted as an indispensable toolkit in ensuring the competitiveness of an economy and in reducing the deficit in current account balance disequilibrium. </a:t>
            </a:r>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1102636" y="0"/>
            <a:ext cx="8596668" cy="831273"/>
          </a:xfrm>
        </p:spPr>
        <p:txBody>
          <a:bodyPr/>
          <a:lstStyle/>
          <a:p>
            <a:pPr algn="just"/>
            <a:r>
              <a:rPr lang="en-US" u="sng" dirty="0"/>
              <a:t>1. Introduction: Cont.</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831273"/>
            <a:ext cx="10992152" cy="6026727"/>
          </a:xfrm>
        </p:spPr>
        <p:txBody>
          <a:bodyPr>
            <a:noAutofit/>
          </a:bodyPr>
          <a:lstStyle/>
          <a:p>
            <a:pPr algn="just"/>
            <a:r>
              <a:rPr lang="en-US" sz="2800" dirty="0"/>
              <a:t>Literature has identified adjustment in domestic interest rate as an incentive for increasing domestic investment and capital inflows into the domestic economy, which can reduce the deficit in the current account balance.</a:t>
            </a:r>
          </a:p>
          <a:p>
            <a:pPr algn="just"/>
            <a:endParaRPr lang="en-US" sz="2800" dirty="0"/>
          </a:p>
          <a:p>
            <a:pPr algn="just"/>
            <a:r>
              <a:rPr lang="en-US" sz="2800" dirty="0"/>
              <a:t>More so, the domestic currency (Naira (</a:t>
            </a:r>
            <a:r>
              <a:rPr lang="en-US" sz="2800" dirty="0">
                <a:latin typeface="Times New Roman" panose="02020603050405020304" pitchFamily="18" charset="0"/>
                <a:cs typeface="Times New Roman" panose="02020603050405020304" pitchFamily="18" charset="0"/>
              </a:rPr>
              <a:t>₦</a:t>
            </a:r>
            <a:r>
              <a:rPr lang="en-US" sz="2800" dirty="0"/>
              <a:t>)) has been devalued at different occasions, and interest rate and domestic money supply have equally experienced adjustments in the pasts in Nigeria.</a:t>
            </a:r>
          </a:p>
          <a:p>
            <a:pPr algn="just"/>
            <a:r>
              <a:rPr lang="en-US" sz="2800" dirty="0"/>
              <a:t>However, the extent to which these measures have influenced the current account balances have remained unresolved, due to the under-representation of this issue among indigenous studies in Nigeria.</a:t>
            </a:r>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b="1" u="sng" dirty="0"/>
              <a:t>1.2 Research Objectives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440873"/>
            <a:ext cx="10992152" cy="5167745"/>
          </a:xfrm>
        </p:spPr>
        <p:txBody>
          <a:bodyPr>
            <a:noAutofit/>
          </a:bodyPr>
          <a:lstStyle/>
          <a:p>
            <a:pPr marL="0" indent="0">
              <a:buNone/>
            </a:pPr>
            <a:r>
              <a:rPr lang="en-US" sz="2800" b="1" dirty="0"/>
              <a:t>Main Objective</a:t>
            </a:r>
          </a:p>
          <a:p>
            <a:pPr algn="just"/>
            <a:r>
              <a:rPr lang="en-US" sz="2800" dirty="0"/>
              <a:t>The main objective of this study is to examine the relationship between current account balances and monetary policy in Nigeria.</a:t>
            </a:r>
          </a:p>
          <a:p>
            <a:pPr marL="0" indent="0" algn="just">
              <a:buNone/>
            </a:pPr>
            <a:endParaRPr lang="en-US" sz="2800" dirty="0"/>
          </a:p>
          <a:p>
            <a:pPr marL="0" indent="0" algn="just">
              <a:buNone/>
            </a:pPr>
            <a:r>
              <a:rPr lang="en-US" sz="2800" b="1" dirty="0"/>
              <a:t>Specific Objectives</a:t>
            </a:r>
          </a:p>
          <a:p>
            <a:pPr algn="just"/>
            <a:r>
              <a:rPr lang="en-US" sz="2800" dirty="0"/>
              <a:t>a. To appraise current account balance positions and monetary policy development in Nigeria during the period 1981-2020.</a:t>
            </a:r>
          </a:p>
          <a:p>
            <a:pPr algn="just"/>
            <a:r>
              <a:rPr lang="en-US" sz="2800" dirty="0"/>
              <a:t>b. To analyze the impact of monetary policy on current account balances in Nigeria over the period of 1981 to 2020.</a:t>
            </a:r>
            <a:endParaRPr lang="en-US" sz="2800" dirty="0">
              <a:solidFill>
                <a:schemeClr val="tx1"/>
              </a:solidFill>
            </a:endParaRPr>
          </a:p>
          <a:p>
            <a:endParaRPr lang="en-US" sz="2800" dirty="0"/>
          </a:p>
        </p:txBody>
      </p:sp>
    </p:spTree>
    <p:extLst>
      <p:ext uri="{BB962C8B-B14F-4D97-AF65-F5344CB8AC3E}">
        <p14:creationId xmlns:p14="http://schemas.microsoft.com/office/powerpoint/2010/main" val="5783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205563"/>
            <a:ext cx="9572452" cy="831273"/>
          </a:xfrm>
        </p:spPr>
        <p:txBody>
          <a:bodyPr>
            <a:normAutofit fontScale="90000"/>
          </a:bodyPr>
          <a:lstStyle/>
          <a:p>
            <a:r>
              <a:rPr lang="en-US" u="sng" dirty="0"/>
              <a:t>2. Theoretical Framework and Model Specification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036836"/>
            <a:ext cx="10992152" cy="5571782"/>
          </a:xfrm>
        </p:spPr>
        <p:txBody>
          <a:bodyPr>
            <a:noAutofit/>
          </a:bodyPr>
          <a:lstStyle/>
          <a:p>
            <a:pPr algn="just"/>
            <a:r>
              <a:rPr lang="en-US" sz="3200" b="1" dirty="0"/>
              <a:t>Theoretical Framework</a:t>
            </a:r>
          </a:p>
          <a:p>
            <a:pPr algn="just"/>
            <a:r>
              <a:rPr lang="en-US" sz="2400" dirty="0"/>
              <a:t>This study rest on the monetary and elasticity approaches to the balance of payment position. The monetary approach emphasis the importance of monetary policy instrument such as money supply as a key driver of balance of payment while the elasticity approach emphasis the importance of exchange rate in explaining the current account balances. </a:t>
            </a:r>
          </a:p>
          <a:p>
            <a:endParaRPr lang="en-US" sz="2400" dirty="0">
              <a:solidFill>
                <a:schemeClr val="tx1"/>
              </a:solidFill>
            </a:endParaRPr>
          </a:p>
          <a:p>
            <a:pPr marL="290513" lvl="1"/>
            <a:r>
              <a:rPr lang="en-US" sz="3200" b="1" dirty="0">
                <a:solidFill>
                  <a:schemeClr val="accent1">
                    <a:lumMod val="50000"/>
                  </a:schemeClr>
                </a:solidFill>
              </a:rPr>
              <a:t>Model Specification</a:t>
            </a:r>
          </a:p>
          <a:p>
            <a:pPr marL="290513" lvl="1" algn="just"/>
            <a:r>
              <a:rPr lang="en-US" sz="2400" dirty="0"/>
              <a:t>This study employed the auto-regressive distributed lag (ARDL) estimation method. The ARDL helps to examine both the long run and short run relationship between economic variables. Thus, in line with the ARDL method, the long run model is specified as:</a:t>
            </a:r>
          </a:p>
        </p:txBody>
      </p:sp>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3. Model Specification: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solidFill>
                      <a:schemeClr val="accent1">
                        <a:lumMod val="50000"/>
                      </a:schemeClr>
                    </a:solidFill>
                  </a:rPr>
                  <a:t>Long Run Model </a:t>
                </a:r>
              </a:p>
              <a:p>
                <a14:m>
                  <m:oMath xmlns:m="http://schemas.openxmlformats.org/officeDocument/2006/math">
                    <m:sSub>
                      <m:sSubPr>
                        <m:ctrlPr>
                          <a:rPr lang="en-US" sz="2400" i="1">
                            <a:latin typeface="Cambria Math" panose="02040503050406030204" pitchFamily="18" charset="0"/>
                            <a:cs typeface="Times New Roman" panose="02020603050405020304" pitchFamily="18" charset="0"/>
                          </a:rPr>
                        </m:ctrlPr>
                      </m:sSubPr>
                      <m:e>
                        <m:r>
                          <a:rPr lang="en-US" sz="2400" i="1">
                            <a:latin typeface="Cambria Math" panose="02040503050406030204" pitchFamily="18" charset="0"/>
                            <a:cs typeface="Times New Roman" panose="02020603050405020304" pitchFamily="18" charset="0"/>
                          </a:rPr>
                          <m:t>𝐶𝐴𝐵</m:t>
                        </m:r>
                      </m:e>
                      <m:sub>
                        <m:r>
                          <a:rPr lang="en-US" sz="2400" i="1">
                            <a:latin typeface="Cambria Math" panose="02040503050406030204" pitchFamily="18" charset="0"/>
                            <a:cs typeface="Times New Roman" panose="02020603050405020304" pitchFamily="18" charset="0"/>
                          </a:rPr>
                          <m:t>𝑡</m:t>
                        </m:r>
                      </m:sub>
                    </m:sSub>
                    <m:r>
                      <a:rPr lang="en-US" sz="2400" i="1">
                        <a:latin typeface="Cambria Math" panose="02040503050406030204" pitchFamily="18" charset="0"/>
                        <a:cs typeface="Times New Roman" panose="02020603050405020304" pitchFamily="18" charset="0"/>
                      </a:rPr>
                      <m:t>=</m:t>
                    </m:r>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𝛽</m:t>
                        </m:r>
                      </m:e>
                      <m:sub>
                        <m:r>
                          <a:rPr lang="en-US" sz="2400" i="1">
                            <a:latin typeface="Cambria Math" panose="02040503050406030204" pitchFamily="18" charset="0"/>
                            <a:cs typeface="Times New Roman" panose="02020603050405020304" pitchFamily="18" charset="0"/>
                          </a:rPr>
                          <m:t>0</m:t>
                        </m:r>
                      </m:sub>
                    </m:sSub>
                    <m:r>
                      <a:rPr lang="en-US" sz="2400" b="0" i="1" smtClean="0">
                        <a:latin typeface="Cambria Math" panose="02040503050406030204" pitchFamily="18" charset="0"/>
                        <a:cs typeface="Times New Roman" panose="02020603050405020304" pitchFamily="18" charset="0"/>
                      </a:rPr>
                      <m:t>+</m:t>
                    </m:r>
                    <m:nary>
                      <m:naryPr>
                        <m:chr m:val="∑"/>
                        <m:ctrlPr>
                          <a:rPr lang="en-US" sz="2400" i="1" smtClean="0">
                            <a:latin typeface="Cambria Math" panose="02040503050406030204" pitchFamily="18" charset="0"/>
                            <a:cs typeface="Times New Roman" panose="02020603050405020304" pitchFamily="18" charset="0"/>
                          </a:rPr>
                        </m:ctrlPr>
                      </m:naryPr>
                      <m:sub>
                        <m:r>
                          <m:rPr>
                            <m:brk m:alnAt="23"/>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=1</m:t>
                        </m:r>
                      </m:sub>
                      <m:sup>
                        <m:r>
                          <a:rPr lang="en-US" sz="2400" b="0" i="1" smtClean="0">
                            <a:latin typeface="Cambria Math" panose="02040503050406030204" pitchFamily="18" charset="0"/>
                            <a:cs typeface="Times New Roman" panose="02020603050405020304" pitchFamily="18" charset="0"/>
                          </a:rPr>
                          <m:t>𝑛</m:t>
                        </m:r>
                      </m:sup>
                      <m:e>
                        <m:sSub>
                          <m:sSubPr>
                            <m:ctrlPr>
                              <a:rPr lang="en-US" sz="2400" i="1" smtClean="0">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𝛽</m:t>
                            </m:r>
                          </m:e>
                          <m:sub>
                            <m:r>
                              <a:rPr lang="en-US" sz="2400" b="0" i="1" smtClean="0">
                                <a:latin typeface="Cambria Math" panose="02040503050406030204" pitchFamily="18" charset="0"/>
                                <a:cs typeface="Times New Roman" panose="02020603050405020304" pitchFamily="18" charset="0"/>
                              </a:rPr>
                              <m:t>1</m:t>
                            </m:r>
                          </m:sub>
                        </m:sSub>
                      </m:e>
                    </m:nary>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𝑀𝑆</m:t>
                        </m:r>
                      </m:e>
                      <m:sub>
                        <m:r>
                          <a:rPr lang="en-US" sz="2400" b="0" i="1" smtClean="0">
                            <a:latin typeface="Cambria Math" panose="02040503050406030204" pitchFamily="18" charset="0"/>
                            <a:cs typeface="Times New Roman" panose="02020603050405020304" pitchFamily="18" charset="0"/>
                          </a:rPr>
                          <m:t>𝑡</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𝑖</m:t>
                        </m:r>
                      </m:sub>
                    </m:sSub>
                    <m:r>
                      <a:rPr lang="en-US" sz="2400" b="0" i="1" smtClean="0">
                        <a:latin typeface="Cambria Math" panose="02040503050406030204" pitchFamily="18" charset="0"/>
                        <a:cs typeface="Times New Roman" panose="02020603050405020304" pitchFamily="18" charset="0"/>
                      </a:rPr>
                      <m:t>+</m:t>
                    </m:r>
                    <m:nary>
                      <m:naryPr>
                        <m:chr m:val="∑"/>
                        <m:ctrlPr>
                          <a:rPr lang="en-US" sz="2400" b="0" i="1" smtClean="0">
                            <a:latin typeface="Cambria Math" panose="02040503050406030204" pitchFamily="18" charset="0"/>
                            <a:cs typeface="Times New Roman" panose="02020603050405020304" pitchFamily="18" charset="0"/>
                          </a:rPr>
                        </m:ctrlPr>
                      </m:naryPr>
                      <m:sub>
                        <m:r>
                          <m:rPr>
                            <m:brk m:alnAt="23"/>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=1</m:t>
                        </m:r>
                      </m:sub>
                      <m:sup>
                        <m:r>
                          <a:rPr lang="en-US" sz="2400" b="0" i="1" smtClean="0">
                            <a:latin typeface="Cambria Math" panose="02040503050406030204" pitchFamily="18" charset="0"/>
                            <a:cs typeface="Times New Roman" panose="02020603050405020304" pitchFamily="18" charset="0"/>
                          </a:rPr>
                          <m:t>𝑛</m:t>
                        </m:r>
                      </m:sup>
                      <m:e>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𝛽</m:t>
                            </m:r>
                          </m:e>
                          <m:sub>
                            <m:r>
                              <a:rPr lang="en-US" sz="2400" b="0" i="1" smtClean="0">
                                <a:latin typeface="Cambria Math" panose="02040503050406030204" pitchFamily="18" charset="0"/>
                                <a:cs typeface="Times New Roman" panose="02020603050405020304" pitchFamily="18" charset="0"/>
                              </a:rPr>
                              <m:t>2</m:t>
                            </m:r>
                          </m:sub>
                        </m:sSub>
                      </m:e>
                    </m:nary>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𝐷𝐼𝑅</m:t>
                        </m:r>
                      </m:e>
                      <m:sub>
                        <m:r>
                          <a:rPr lang="en-US" sz="2400" b="0" i="1" smtClean="0">
                            <a:latin typeface="Cambria Math" panose="02040503050406030204" pitchFamily="18" charset="0"/>
                            <a:cs typeface="Times New Roman" panose="02020603050405020304" pitchFamily="18" charset="0"/>
                          </a:rPr>
                          <m:t>𝑡</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𝑖</m:t>
                        </m:r>
                      </m:sub>
                    </m:sSub>
                    <m:r>
                      <a:rPr lang="en-US" sz="2400" b="0" i="1" smtClean="0">
                        <a:latin typeface="Cambria Math" panose="02040503050406030204" pitchFamily="18" charset="0"/>
                        <a:cs typeface="Times New Roman" panose="02020603050405020304" pitchFamily="18" charset="0"/>
                      </a:rPr>
                      <m:t>+</m:t>
                    </m:r>
                    <m:nary>
                      <m:naryPr>
                        <m:chr m:val="∑"/>
                        <m:ctrlPr>
                          <a:rPr lang="en-US" sz="2400" b="0" i="1" smtClean="0">
                            <a:latin typeface="Cambria Math" panose="02040503050406030204" pitchFamily="18" charset="0"/>
                            <a:cs typeface="Times New Roman" panose="02020603050405020304" pitchFamily="18" charset="0"/>
                          </a:rPr>
                        </m:ctrlPr>
                      </m:naryPr>
                      <m:sub>
                        <m:r>
                          <m:rPr>
                            <m:brk m:alnAt="23"/>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=1</m:t>
                        </m:r>
                      </m:sub>
                      <m:sup>
                        <m:r>
                          <a:rPr lang="en-US" sz="2400" b="0" i="1" smtClean="0">
                            <a:latin typeface="Cambria Math" panose="02040503050406030204" pitchFamily="18" charset="0"/>
                            <a:cs typeface="Times New Roman" panose="02020603050405020304" pitchFamily="18" charset="0"/>
                          </a:rPr>
                          <m:t>𝑛</m:t>
                        </m:r>
                      </m:sup>
                      <m:e>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𝛽</m:t>
                            </m:r>
                          </m:e>
                          <m:sub>
                            <m:r>
                              <a:rPr lang="en-US" sz="2400" b="0" i="1" smtClean="0">
                                <a:latin typeface="Cambria Math" panose="02040503050406030204" pitchFamily="18" charset="0"/>
                                <a:cs typeface="Times New Roman" panose="02020603050405020304" pitchFamily="18" charset="0"/>
                              </a:rPr>
                              <m:t>3</m:t>
                            </m:r>
                          </m:sub>
                        </m:sSub>
                      </m:e>
                    </m:nary>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𝐸𝑋𝑅</m:t>
                        </m:r>
                      </m:e>
                      <m:sub>
                        <m:r>
                          <a:rPr lang="en-US" sz="2400" b="0" i="1" smtClean="0">
                            <a:latin typeface="Cambria Math" panose="02040503050406030204" pitchFamily="18" charset="0"/>
                            <a:cs typeface="Times New Roman" panose="02020603050405020304" pitchFamily="18" charset="0"/>
                          </a:rPr>
                          <m:t>𝑡</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𝑖</m:t>
                        </m:r>
                      </m:sub>
                    </m:sSub>
                    <m:r>
                      <a:rPr lang="en-US" sz="2400" b="0" i="1" smtClean="0">
                        <a:latin typeface="Cambria Math" panose="02040503050406030204" pitchFamily="18" charset="0"/>
                        <a:cs typeface="Times New Roman" panose="02020603050405020304" pitchFamily="18" charset="0"/>
                      </a:rPr>
                      <m:t>+</m:t>
                    </m:r>
                    <m:nary>
                      <m:naryPr>
                        <m:chr m:val="∑"/>
                        <m:ctrlPr>
                          <a:rPr lang="en-US" sz="2400" b="0" i="1" smtClean="0">
                            <a:latin typeface="Cambria Math" panose="02040503050406030204" pitchFamily="18" charset="0"/>
                            <a:cs typeface="Times New Roman" panose="02020603050405020304" pitchFamily="18" charset="0"/>
                          </a:rPr>
                        </m:ctrlPr>
                      </m:naryPr>
                      <m:sub>
                        <m:r>
                          <m:rPr>
                            <m:brk m:alnAt="23"/>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=1</m:t>
                        </m:r>
                      </m:sub>
                      <m:sup>
                        <m:r>
                          <a:rPr lang="en-US" sz="2400" b="0" i="1" smtClean="0">
                            <a:latin typeface="Cambria Math" panose="02040503050406030204" pitchFamily="18" charset="0"/>
                            <a:cs typeface="Times New Roman" panose="02020603050405020304" pitchFamily="18" charset="0"/>
                          </a:rPr>
                          <m:t>𝑛</m:t>
                        </m:r>
                      </m:sup>
                      <m:e>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𝛽</m:t>
                            </m:r>
                          </m:e>
                          <m:sub>
                            <m:r>
                              <a:rPr lang="en-US" sz="2400" b="0" i="1" smtClean="0">
                                <a:latin typeface="Cambria Math" panose="02040503050406030204" pitchFamily="18" charset="0"/>
                                <a:cs typeface="Times New Roman" panose="02020603050405020304" pitchFamily="18" charset="0"/>
                              </a:rPr>
                              <m:t>4</m:t>
                            </m:r>
                          </m:sub>
                        </m:sSub>
                      </m:e>
                    </m:nary>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𝑂𝑃</m:t>
                        </m:r>
                      </m:e>
                      <m:sub>
                        <m:r>
                          <a:rPr lang="en-US" sz="2400" b="0" i="1" smtClean="0">
                            <a:latin typeface="Cambria Math" panose="02040503050406030204" pitchFamily="18" charset="0"/>
                            <a:cs typeface="Times New Roman" panose="02020603050405020304" pitchFamily="18" charset="0"/>
                          </a:rPr>
                          <m:t>𝑡</m:t>
                        </m:r>
                        <m:r>
                          <a:rPr lang="en-US" sz="2400" b="0" i="1" smtClean="0">
                            <a:latin typeface="Cambria Math" panose="02040503050406030204" pitchFamily="18" charset="0"/>
                            <a:cs typeface="Times New Roman" panose="02020603050405020304" pitchFamily="18" charset="0"/>
                          </a:rPr>
                          <m:t>−</m:t>
                        </m:r>
                        <m:r>
                          <a:rPr lang="en-US" sz="2400" b="0" i="1" smtClean="0">
                            <a:latin typeface="Cambria Math" panose="02040503050406030204" pitchFamily="18" charset="0"/>
                            <a:cs typeface="Times New Roman" panose="02020603050405020304" pitchFamily="18" charset="0"/>
                          </a:rPr>
                          <m:t>𝑖</m:t>
                        </m:r>
                      </m:sub>
                    </m:sSub>
                  </m:oMath>
                </a14:m>
                <a:endParaRPr lang="en-US" sz="2400" dirty="0">
                  <a:solidFill>
                    <a:schemeClr val="accent1">
                      <a:lumMod val="50000"/>
                    </a:schemeClr>
                  </a:solidFill>
                </a:endParaRPr>
              </a:p>
              <a:p>
                <a:pPr marL="914400" lvl="2" indent="0">
                  <a:buNone/>
                </a:pPr>
                <a:r>
                  <a:rPr lang="en-US" sz="2400" dirty="0">
                    <a:cs typeface="Times New Roman" panose="02020603050405020304" pitchFamily="18" charset="0"/>
                  </a:rPr>
                  <a:t>					+</a:t>
                </a:r>
                <a14:m>
                  <m:oMath xmlns:m="http://schemas.openxmlformats.org/officeDocument/2006/math">
                    <m:nary>
                      <m:naryPr>
                        <m:chr m:val="∑"/>
                        <m:ctrlPr>
                          <a:rPr lang="en-US" sz="2400" i="1">
                            <a:latin typeface="Cambria Math" panose="02040503050406030204" pitchFamily="18" charset="0"/>
                            <a:cs typeface="Times New Roman" panose="02020603050405020304" pitchFamily="18" charset="0"/>
                          </a:rPr>
                        </m:ctrlPr>
                      </m:naryPr>
                      <m:sub>
                        <m:r>
                          <m:rPr>
                            <m:brk m:alnAt="23"/>
                          </m:rPr>
                          <a:rPr lang="en-US" sz="2400" i="1">
                            <a:latin typeface="Cambria Math" panose="02040503050406030204" pitchFamily="18" charset="0"/>
                            <a:cs typeface="Times New Roman" panose="02020603050405020304" pitchFamily="18" charset="0"/>
                          </a:rPr>
                          <m:t>𝑖</m:t>
                        </m:r>
                        <m:r>
                          <a:rPr lang="en-US" sz="2400" i="1">
                            <a:latin typeface="Cambria Math" panose="02040503050406030204" pitchFamily="18" charset="0"/>
                            <a:cs typeface="Times New Roman" panose="02020603050405020304" pitchFamily="18" charset="0"/>
                          </a:rPr>
                          <m:t>=1</m:t>
                        </m:r>
                      </m:sub>
                      <m:sup>
                        <m:r>
                          <a:rPr lang="en-US" sz="2400" i="1">
                            <a:latin typeface="Cambria Math" panose="02040503050406030204" pitchFamily="18" charset="0"/>
                            <a:cs typeface="Times New Roman" panose="02020603050405020304" pitchFamily="18" charset="0"/>
                          </a:rPr>
                          <m:t>𝑛</m:t>
                        </m:r>
                      </m:sup>
                      <m:e>
                        <m:sSub>
                          <m:sSubPr>
                            <m:ctrlPr>
                              <a:rPr lang="en-US" sz="2400" i="1">
                                <a:latin typeface="Cambria Math" panose="02040503050406030204" pitchFamily="18" charset="0"/>
                                <a:cs typeface="Times New Roman" panose="02020603050405020304" pitchFamily="18" charset="0"/>
                              </a:rPr>
                            </m:ctrlPr>
                          </m:sSubPr>
                          <m:e>
                            <m:r>
                              <a:rPr lang="en-US" sz="2400" i="1">
                                <a:latin typeface="Cambria Math" panose="02040503050406030204" pitchFamily="18" charset="0"/>
                                <a:ea typeface="Cambria Math" panose="02040503050406030204" pitchFamily="18" charset="0"/>
                                <a:cs typeface="Times New Roman" panose="02020603050405020304" pitchFamily="18" charset="0"/>
                              </a:rPr>
                              <m:t>𝛽</m:t>
                            </m:r>
                          </m:e>
                          <m:sub>
                            <m:r>
                              <a:rPr lang="en-US" sz="2400" b="0" i="1" smtClean="0">
                                <a:latin typeface="Cambria Math" panose="02040503050406030204" pitchFamily="18" charset="0"/>
                                <a:ea typeface="Cambria Math" panose="02040503050406030204" pitchFamily="18" charset="0"/>
                                <a:cs typeface="Times New Roman" panose="02020603050405020304" pitchFamily="18" charset="0"/>
                              </a:rPr>
                              <m:t>5</m:t>
                            </m:r>
                          </m:sub>
                        </m:sSub>
                      </m:e>
                    </m:nary>
                    <m:sSub>
                      <m:sSubPr>
                        <m:ctrlPr>
                          <a:rPr lang="en-US" sz="2400" i="1">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𝐹𝐷𝐼</m:t>
                        </m:r>
                      </m:e>
                      <m:sub>
                        <m:r>
                          <a:rPr lang="en-US" sz="2400" i="1">
                            <a:latin typeface="Cambria Math" panose="02040503050406030204" pitchFamily="18" charset="0"/>
                            <a:cs typeface="Times New Roman" panose="02020603050405020304" pitchFamily="18" charset="0"/>
                          </a:rPr>
                          <m:t>𝑡</m:t>
                        </m:r>
                        <m:r>
                          <a:rPr lang="en-US" sz="2400" i="1">
                            <a:latin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𝑖</m:t>
                        </m:r>
                      </m:sub>
                    </m:sSub>
                    <m:r>
                      <a:rPr lang="en-US" sz="2400" i="1">
                        <a:latin typeface="Cambria Math" panose="02040503050406030204" pitchFamily="18" charset="0"/>
                        <a:cs typeface="Times New Roman" panose="02020603050405020304" pitchFamily="18" charset="0"/>
                      </a:rPr>
                      <m:t>+</m:t>
                    </m:r>
                    <m:sSub>
                      <m:sSubPr>
                        <m:ctrlPr>
                          <a:rPr lang="en-US" sz="2400" i="1" smtClean="0">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𝜀</m:t>
                        </m:r>
                      </m:e>
                      <m:sub>
                        <m:r>
                          <a:rPr lang="en-US" sz="2400" b="0" i="1" smtClean="0">
                            <a:latin typeface="Cambria Math" panose="02040503050406030204" pitchFamily="18" charset="0"/>
                            <a:cs typeface="Times New Roman" panose="02020603050405020304" pitchFamily="18" charset="0"/>
                          </a:rPr>
                          <m:t>𝑡</m:t>
                        </m:r>
                      </m:sub>
                    </m:sSub>
                  </m:oMath>
                </a14:m>
                <a:endParaRPr lang="en-US" sz="2400" dirty="0">
                  <a:solidFill>
                    <a:schemeClr val="tx1"/>
                  </a:solidFill>
                </a:endParaRPr>
              </a:p>
              <a:p>
                <a:pPr marL="914400" lvl="2" indent="0">
                  <a:buNone/>
                </a:pPr>
                <a:r>
                  <a:rPr lang="en-US" sz="2400" dirty="0">
                    <a:solidFill>
                      <a:schemeClr val="tx1"/>
                    </a:solidFill>
                  </a:rPr>
                  <a:t>Short Run Model</a:t>
                </a:r>
              </a:p>
              <a:p>
                <a14:m>
                  <m:oMath xmlns:m="http://schemas.openxmlformats.org/officeDocument/2006/math">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𝐶𝐴𝐵</m:t>
                        </m:r>
                      </m:e>
                      <m:sub>
                        <m:r>
                          <a:rPr lang="en-US" sz="2400" i="1">
                            <a:latin typeface="Cambria Math" panose="02040503050406030204" pitchFamily="18" charset="0"/>
                            <a:cs typeface="Times New Roman" panose="02020603050405020304" pitchFamily="18" charset="0"/>
                          </a:rPr>
                          <m:t>𝑡</m:t>
                        </m:r>
                      </m:sub>
                    </m:sSub>
                    <m:r>
                      <a:rPr lang="en-US" sz="2400" i="1">
                        <a:latin typeface="Cambria Math" panose="02040503050406030204" pitchFamily="18" charset="0"/>
                        <a:cs typeface="Times New Roman" panose="02020603050405020304" pitchFamily="18" charset="0"/>
                      </a:rPr>
                      <m:t>=</m:t>
                    </m:r>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𝛿</m:t>
                        </m:r>
                      </m:e>
                      <m:sub>
                        <m:r>
                          <a:rPr lang="en-US" sz="2400" i="1">
                            <a:latin typeface="Cambria Math" panose="02040503050406030204" pitchFamily="18" charset="0"/>
                            <a:cs typeface="Times New Roman" panose="02020603050405020304" pitchFamily="18" charset="0"/>
                          </a:rPr>
                          <m:t>0</m:t>
                        </m:r>
                      </m:sub>
                    </m:sSub>
                    <m:r>
                      <a:rPr lang="en-US" sz="2400" i="1">
                        <a:latin typeface="Cambria Math" panose="02040503050406030204" pitchFamily="18" charset="0"/>
                        <a:cs typeface="Times New Roman" panose="02020603050405020304" pitchFamily="18" charset="0"/>
                      </a:rPr>
                      <m:t>+</m:t>
                    </m:r>
                    <m:nary>
                      <m:naryPr>
                        <m:chr m:val="∑"/>
                        <m:ctrlPr>
                          <a:rPr lang="en-US" sz="2400" i="1">
                            <a:latin typeface="Cambria Math" panose="02040503050406030204" pitchFamily="18" charset="0"/>
                            <a:cs typeface="Times New Roman" panose="02020603050405020304" pitchFamily="18" charset="0"/>
                          </a:rPr>
                        </m:ctrlPr>
                      </m:naryPr>
                      <m:sub>
                        <m:r>
                          <m:rPr>
                            <m:brk m:alnAt="23"/>
                          </m:rPr>
                          <a:rPr lang="en-US" sz="2400" i="1">
                            <a:latin typeface="Cambria Math" panose="02040503050406030204" pitchFamily="18" charset="0"/>
                            <a:cs typeface="Times New Roman" panose="02020603050405020304" pitchFamily="18" charset="0"/>
                          </a:rPr>
                          <m:t>𝑖</m:t>
                        </m:r>
                        <m:r>
                          <a:rPr lang="en-US" sz="2400" i="1">
                            <a:latin typeface="Cambria Math" panose="02040503050406030204" pitchFamily="18" charset="0"/>
                            <a:cs typeface="Times New Roman" panose="02020603050405020304" pitchFamily="18" charset="0"/>
                          </a:rPr>
                          <m:t>=1</m:t>
                        </m:r>
                      </m:sub>
                      <m:sup>
                        <m:r>
                          <a:rPr lang="en-US" sz="2400" i="1">
                            <a:latin typeface="Cambria Math" panose="02040503050406030204" pitchFamily="18" charset="0"/>
                            <a:cs typeface="Times New Roman" panose="02020603050405020304" pitchFamily="18" charset="0"/>
                          </a:rPr>
                          <m:t>𝑛</m:t>
                        </m:r>
                      </m:sup>
                      <m:e>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𝛿</m:t>
                            </m:r>
                          </m:e>
                          <m:sub>
                            <m:r>
                              <a:rPr lang="en-US" sz="2400" i="1">
                                <a:latin typeface="Cambria Math" panose="02040503050406030204" pitchFamily="18" charset="0"/>
                                <a:cs typeface="Times New Roman" panose="02020603050405020304" pitchFamily="18" charset="0"/>
                              </a:rPr>
                              <m:t>1</m:t>
                            </m:r>
                          </m:sub>
                        </m:sSub>
                      </m:e>
                    </m:nary>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𝑀𝑆</m:t>
                        </m:r>
                      </m:e>
                      <m:sub>
                        <m:r>
                          <a:rPr lang="en-US" sz="2400" i="1">
                            <a:latin typeface="Cambria Math" panose="02040503050406030204" pitchFamily="18" charset="0"/>
                            <a:cs typeface="Times New Roman" panose="02020603050405020304" pitchFamily="18" charset="0"/>
                          </a:rPr>
                          <m:t>𝑡</m:t>
                        </m:r>
                        <m:r>
                          <a:rPr lang="en-US" sz="2400" i="1">
                            <a:latin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𝑖</m:t>
                        </m:r>
                      </m:sub>
                    </m:sSub>
                    <m:r>
                      <a:rPr lang="en-US" sz="2400" i="1">
                        <a:latin typeface="Cambria Math" panose="02040503050406030204" pitchFamily="18" charset="0"/>
                        <a:cs typeface="Times New Roman" panose="02020603050405020304" pitchFamily="18" charset="0"/>
                      </a:rPr>
                      <m:t>+</m:t>
                    </m:r>
                    <m:nary>
                      <m:naryPr>
                        <m:chr m:val="∑"/>
                        <m:ctrlPr>
                          <a:rPr lang="en-US" sz="2400" i="1">
                            <a:latin typeface="Cambria Math" panose="02040503050406030204" pitchFamily="18" charset="0"/>
                            <a:cs typeface="Times New Roman" panose="02020603050405020304" pitchFamily="18" charset="0"/>
                          </a:rPr>
                        </m:ctrlPr>
                      </m:naryPr>
                      <m:sub>
                        <m:r>
                          <m:rPr>
                            <m:brk m:alnAt="23"/>
                          </m:rPr>
                          <a:rPr lang="en-US" sz="2400" i="1">
                            <a:latin typeface="Cambria Math" panose="02040503050406030204" pitchFamily="18" charset="0"/>
                            <a:cs typeface="Times New Roman" panose="02020603050405020304" pitchFamily="18" charset="0"/>
                          </a:rPr>
                          <m:t>𝑖</m:t>
                        </m:r>
                        <m:r>
                          <a:rPr lang="en-US" sz="2400" i="1">
                            <a:latin typeface="Cambria Math" panose="02040503050406030204" pitchFamily="18" charset="0"/>
                            <a:cs typeface="Times New Roman" panose="02020603050405020304" pitchFamily="18" charset="0"/>
                          </a:rPr>
                          <m:t>=1</m:t>
                        </m:r>
                      </m:sub>
                      <m:sup>
                        <m:r>
                          <a:rPr lang="en-US" sz="2400" i="1">
                            <a:latin typeface="Cambria Math" panose="02040503050406030204" pitchFamily="18" charset="0"/>
                            <a:cs typeface="Times New Roman" panose="02020603050405020304" pitchFamily="18" charset="0"/>
                          </a:rPr>
                          <m:t>𝑛</m:t>
                        </m:r>
                      </m:sup>
                      <m:e>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𝛿</m:t>
                            </m:r>
                          </m:e>
                          <m:sub>
                            <m:r>
                              <a:rPr lang="en-US" sz="2400" i="1">
                                <a:latin typeface="Cambria Math" panose="02040503050406030204" pitchFamily="18" charset="0"/>
                                <a:cs typeface="Times New Roman" panose="02020603050405020304" pitchFamily="18" charset="0"/>
                              </a:rPr>
                              <m:t>2</m:t>
                            </m:r>
                          </m:sub>
                        </m:sSub>
                      </m:e>
                    </m:nary>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𝐷𝐼𝑅</m:t>
                        </m:r>
                      </m:e>
                      <m:sub>
                        <m:r>
                          <a:rPr lang="en-US" sz="2400" i="1">
                            <a:latin typeface="Cambria Math" panose="02040503050406030204" pitchFamily="18" charset="0"/>
                            <a:cs typeface="Times New Roman" panose="02020603050405020304" pitchFamily="18" charset="0"/>
                          </a:rPr>
                          <m:t>𝑡</m:t>
                        </m:r>
                        <m:r>
                          <a:rPr lang="en-US" sz="2400" i="1">
                            <a:latin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𝑖</m:t>
                        </m:r>
                      </m:sub>
                    </m:sSub>
                    <m:r>
                      <a:rPr lang="en-US" sz="2400" i="1">
                        <a:latin typeface="Cambria Math" panose="02040503050406030204" pitchFamily="18" charset="0"/>
                        <a:cs typeface="Times New Roman" panose="02020603050405020304" pitchFamily="18" charset="0"/>
                      </a:rPr>
                      <m:t>+</m:t>
                    </m:r>
                    <m:nary>
                      <m:naryPr>
                        <m:chr m:val="∑"/>
                        <m:ctrlPr>
                          <a:rPr lang="en-US" sz="2400" i="1">
                            <a:latin typeface="Cambria Math" panose="02040503050406030204" pitchFamily="18" charset="0"/>
                            <a:cs typeface="Times New Roman" panose="02020603050405020304" pitchFamily="18" charset="0"/>
                          </a:rPr>
                        </m:ctrlPr>
                      </m:naryPr>
                      <m:sub>
                        <m:r>
                          <m:rPr>
                            <m:brk m:alnAt="23"/>
                          </m:rPr>
                          <a:rPr lang="en-US" sz="2400" i="1">
                            <a:latin typeface="Cambria Math" panose="02040503050406030204" pitchFamily="18" charset="0"/>
                            <a:cs typeface="Times New Roman" panose="02020603050405020304" pitchFamily="18" charset="0"/>
                          </a:rPr>
                          <m:t>𝑖</m:t>
                        </m:r>
                        <m:r>
                          <a:rPr lang="en-US" sz="2400" i="1">
                            <a:latin typeface="Cambria Math" panose="02040503050406030204" pitchFamily="18" charset="0"/>
                            <a:cs typeface="Times New Roman" panose="02020603050405020304" pitchFamily="18" charset="0"/>
                          </a:rPr>
                          <m:t>=1</m:t>
                        </m:r>
                      </m:sub>
                      <m:sup>
                        <m:r>
                          <a:rPr lang="en-US" sz="2400" i="1">
                            <a:latin typeface="Cambria Math" panose="02040503050406030204" pitchFamily="18" charset="0"/>
                            <a:cs typeface="Times New Roman" panose="02020603050405020304" pitchFamily="18" charset="0"/>
                          </a:rPr>
                          <m:t>𝑛</m:t>
                        </m:r>
                      </m:sup>
                      <m:e>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𝛿</m:t>
                            </m:r>
                          </m:e>
                          <m:sub>
                            <m:r>
                              <a:rPr lang="en-US" sz="2400" i="1">
                                <a:latin typeface="Cambria Math" panose="02040503050406030204" pitchFamily="18" charset="0"/>
                                <a:cs typeface="Times New Roman" panose="02020603050405020304" pitchFamily="18" charset="0"/>
                              </a:rPr>
                              <m:t>3</m:t>
                            </m:r>
                          </m:sub>
                        </m:sSub>
                      </m:e>
                    </m:nary>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𝐸𝑋𝑅</m:t>
                        </m:r>
                      </m:e>
                      <m:sub>
                        <m:r>
                          <a:rPr lang="en-US" sz="2400" i="1">
                            <a:latin typeface="Cambria Math" panose="02040503050406030204" pitchFamily="18" charset="0"/>
                            <a:cs typeface="Times New Roman" panose="02020603050405020304" pitchFamily="18" charset="0"/>
                          </a:rPr>
                          <m:t>𝑡</m:t>
                        </m:r>
                        <m:r>
                          <a:rPr lang="en-US" sz="2400" i="1">
                            <a:latin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𝑖</m:t>
                        </m:r>
                      </m:sub>
                    </m:sSub>
                    <m:r>
                      <a:rPr lang="en-US" sz="2400" i="1">
                        <a:latin typeface="Cambria Math" panose="02040503050406030204" pitchFamily="18" charset="0"/>
                        <a:cs typeface="Times New Roman" panose="02020603050405020304" pitchFamily="18" charset="0"/>
                      </a:rPr>
                      <m:t>+</m:t>
                    </m:r>
                    <m:nary>
                      <m:naryPr>
                        <m:chr m:val="∑"/>
                        <m:ctrlPr>
                          <a:rPr lang="en-US" sz="2400" i="1">
                            <a:latin typeface="Cambria Math" panose="02040503050406030204" pitchFamily="18" charset="0"/>
                            <a:cs typeface="Times New Roman" panose="02020603050405020304" pitchFamily="18" charset="0"/>
                          </a:rPr>
                        </m:ctrlPr>
                      </m:naryPr>
                      <m:sub>
                        <m:r>
                          <m:rPr>
                            <m:brk m:alnAt="23"/>
                          </m:rPr>
                          <a:rPr lang="en-US" sz="2400" i="1">
                            <a:latin typeface="Cambria Math" panose="02040503050406030204" pitchFamily="18" charset="0"/>
                            <a:cs typeface="Times New Roman" panose="02020603050405020304" pitchFamily="18" charset="0"/>
                          </a:rPr>
                          <m:t>𝑖</m:t>
                        </m:r>
                        <m:r>
                          <a:rPr lang="en-US" sz="2400" i="1">
                            <a:latin typeface="Cambria Math" panose="02040503050406030204" pitchFamily="18" charset="0"/>
                            <a:cs typeface="Times New Roman" panose="02020603050405020304" pitchFamily="18" charset="0"/>
                          </a:rPr>
                          <m:t>=1</m:t>
                        </m:r>
                      </m:sub>
                      <m:sup>
                        <m:r>
                          <a:rPr lang="en-US" sz="2400" i="1">
                            <a:latin typeface="Cambria Math" panose="02040503050406030204" pitchFamily="18" charset="0"/>
                            <a:cs typeface="Times New Roman" panose="02020603050405020304" pitchFamily="18" charset="0"/>
                          </a:rPr>
                          <m:t>𝑛</m:t>
                        </m:r>
                      </m:sup>
                      <m:e>
                        <m:sSub>
                          <m:sSubPr>
                            <m:ctrlPr>
                              <a:rPr lang="en-US" sz="2400" i="1">
                                <a:latin typeface="Cambria Math" panose="02040503050406030204" pitchFamily="18" charset="0"/>
                                <a:cs typeface="Times New Roman" panose="02020603050405020304" pitchFamily="18" charset="0"/>
                              </a:rPr>
                            </m:ctrlPr>
                          </m:sSubPr>
                          <m:e>
                            <m:r>
                              <a:rPr lang="en-US" sz="2400" i="1">
                                <a:latin typeface="Cambria Math" panose="02040503050406030204" pitchFamily="18" charset="0"/>
                                <a:ea typeface="Cambria Math" panose="02040503050406030204" pitchFamily="18" charset="0"/>
                                <a:cs typeface="Times New Roman" panose="02020603050405020304" pitchFamily="18" charset="0"/>
                              </a:rPr>
                              <m:t>𝛽</m:t>
                            </m:r>
                          </m:e>
                          <m:sub>
                            <m:r>
                              <a:rPr lang="en-US" sz="2400" i="1">
                                <a:latin typeface="Cambria Math" panose="02040503050406030204" pitchFamily="18" charset="0"/>
                                <a:cs typeface="Times New Roman" panose="02020603050405020304" pitchFamily="18" charset="0"/>
                              </a:rPr>
                              <m:t>4</m:t>
                            </m:r>
                          </m:sub>
                        </m:sSub>
                      </m:e>
                    </m:nary>
                    <m:sSub>
                      <m:sSubPr>
                        <m:ctrlPr>
                          <a:rPr lang="en-US" sz="2400" i="1">
                            <a:latin typeface="Cambria Math" panose="02040503050406030204" pitchFamily="18" charset="0"/>
                            <a:cs typeface="Times New Roman" panose="02020603050405020304" pitchFamily="18" charset="0"/>
                          </a:rPr>
                        </m:ctrlPr>
                      </m:sSubPr>
                      <m:e>
                        <m:r>
                          <a:rPr lang="en-US" sz="2400" i="1">
                            <a:latin typeface="Cambria Math" panose="02040503050406030204" pitchFamily="18" charset="0"/>
                            <a:cs typeface="Times New Roman" panose="02020603050405020304" pitchFamily="18" charset="0"/>
                          </a:rPr>
                          <m:t>𝑂𝑃</m:t>
                        </m:r>
                      </m:e>
                      <m:sub>
                        <m:r>
                          <a:rPr lang="en-US" sz="2400" i="1">
                            <a:latin typeface="Cambria Math" panose="02040503050406030204" pitchFamily="18" charset="0"/>
                            <a:cs typeface="Times New Roman" panose="02020603050405020304" pitchFamily="18" charset="0"/>
                          </a:rPr>
                          <m:t>𝑡</m:t>
                        </m:r>
                        <m:r>
                          <a:rPr lang="en-US" sz="2400" i="1">
                            <a:latin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𝑖</m:t>
                        </m:r>
                      </m:sub>
                    </m:sSub>
                    <m:r>
                      <a:rPr lang="en-US" sz="2400" b="0" i="0" smtClean="0">
                        <a:latin typeface="Cambria Math" panose="02040503050406030204" pitchFamily="18" charset="0"/>
                        <a:cs typeface="Times New Roman" panose="02020603050405020304" pitchFamily="18" charset="0"/>
                      </a:rPr>
                      <m:t> </m:t>
                    </m:r>
                  </m:oMath>
                </a14:m>
                <a:r>
                  <a:rPr lang="en-US" sz="2400" dirty="0">
                    <a:cs typeface="Times New Roman" panose="02020603050405020304" pitchFamily="18" charset="0"/>
                  </a:rPr>
                  <a:t>+</a:t>
                </a:r>
                <a14:m>
                  <m:oMath xmlns:m="http://schemas.openxmlformats.org/officeDocument/2006/math">
                    <m:nary>
                      <m:naryPr>
                        <m:chr m:val="∑"/>
                        <m:ctrlPr>
                          <a:rPr lang="en-US" sz="2400" i="1">
                            <a:latin typeface="Cambria Math" panose="02040503050406030204" pitchFamily="18" charset="0"/>
                            <a:cs typeface="Times New Roman" panose="02020603050405020304" pitchFamily="18" charset="0"/>
                          </a:rPr>
                        </m:ctrlPr>
                      </m:naryPr>
                      <m:sub>
                        <m:r>
                          <m:rPr>
                            <m:brk m:alnAt="23"/>
                          </m:rPr>
                          <a:rPr lang="en-US" sz="2400" i="1">
                            <a:latin typeface="Cambria Math" panose="02040503050406030204" pitchFamily="18" charset="0"/>
                            <a:cs typeface="Times New Roman" panose="02020603050405020304" pitchFamily="18" charset="0"/>
                          </a:rPr>
                          <m:t>𝑖</m:t>
                        </m:r>
                        <m:r>
                          <a:rPr lang="en-US" sz="2400" i="1">
                            <a:latin typeface="Cambria Math" panose="02040503050406030204" pitchFamily="18" charset="0"/>
                            <a:cs typeface="Times New Roman" panose="02020603050405020304" pitchFamily="18" charset="0"/>
                          </a:rPr>
                          <m:t>=1</m:t>
                        </m:r>
                      </m:sub>
                      <m:sup>
                        <m:r>
                          <a:rPr lang="en-US" sz="2400" i="1">
                            <a:latin typeface="Cambria Math" panose="02040503050406030204" pitchFamily="18" charset="0"/>
                            <a:cs typeface="Times New Roman" panose="02020603050405020304" pitchFamily="18" charset="0"/>
                          </a:rPr>
                          <m:t>𝑛</m:t>
                        </m:r>
                      </m:sup>
                      <m:e>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𝛿</m:t>
                            </m:r>
                          </m:e>
                          <m:sub>
                            <m:r>
                              <a:rPr lang="en-US" sz="2400" i="1">
                                <a:latin typeface="Cambria Math" panose="02040503050406030204" pitchFamily="18" charset="0"/>
                                <a:ea typeface="Cambria Math" panose="02040503050406030204" pitchFamily="18" charset="0"/>
                                <a:cs typeface="Times New Roman" panose="02020603050405020304" pitchFamily="18" charset="0"/>
                              </a:rPr>
                              <m:t>5</m:t>
                            </m:r>
                          </m:sub>
                        </m:sSub>
                      </m:e>
                    </m:nary>
                    <m:sSub>
                      <m:sSubPr>
                        <m:ctrlPr>
                          <a:rPr lang="en-US" sz="2400" i="1">
                            <a:latin typeface="Cambria Math" panose="02040503050406030204" pitchFamily="18" charset="0"/>
                            <a:cs typeface="Times New Roman" panose="02020603050405020304" pitchFamily="18" charset="0"/>
                          </a:rPr>
                        </m:ctrlPr>
                      </m:sSubPr>
                      <m:e>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𝐹𝐷𝐼</m:t>
                        </m:r>
                      </m:e>
                      <m:sub>
                        <m:r>
                          <a:rPr lang="en-US" sz="2400" i="1">
                            <a:latin typeface="Cambria Math" panose="02040503050406030204" pitchFamily="18" charset="0"/>
                            <a:cs typeface="Times New Roman" panose="02020603050405020304" pitchFamily="18" charset="0"/>
                          </a:rPr>
                          <m:t>𝑡</m:t>
                        </m:r>
                        <m:r>
                          <a:rPr lang="en-US" sz="2400" i="1">
                            <a:latin typeface="Cambria Math" panose="02040503050406030204" pitchFamily="18" charset="0"/>
                            <a:cs typeface="Times New Roman" panose="02020603050405020304" pitchFamily="18" charset="0"/>
                          </a:rPr>
                          <m:t>−</m:t>
                        </m:r>
                        <m:r>
                          <a:rPr lang="en-US" sz="2400" i="1">
                            <a:latin typeface="Cambria Math" panose="02040503050406030204" pitchFamily="18" charset="0"/>
                            <a:cs typeface="Times New Roman" panose="02020603050405020304" pitchFamily="18" charset="0"/>
                          </a:rPr>
                          <m:t>𝑖</m:t>
                        </m:r>
                      </m:sub>
                    </m:sSub>
                    <m:r>
                      <a:rPr lang="en-US" sz="2400" b="0" i="1" smtClean="0">
                        <a:latin typeface="Cambria Math" panose="02040503050406030204" pitchFamily="18" charset="0"/>
                        <a:cs typeface="Times New Roman" panose="02020603050405020304" pitchFamily="18" charset="0"/>
                      </a:rPr>
                      <m:t>+</m:t>
                    </m:r>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ea typeface="Cambria Math" panose="02040503050406030204" pitchFamily="18" charset="0"/>
                            <a:cs typeface="Times New Roman" panose="02020603050405020304" pitchFamily="18" charset="0"/>
                          </a:rPr>
                          <m:t>𝛿</m:t>
                        </m:r>
                      </m:e>
                      <m:sub>
                        <m:r>
                          <a:rPr lang="en-US" sz="2400" b="0" i="1" smtClean="0">
                            <a:latin typeface="Cambria Math" panose="02040503050406030204" pitchFamily="18" charset="0"/>
                            <a:cs typeface="Times New Roman" panose="02020603050405020304" pitchFamily="18" charset="0"/>
                          </a:rPr>
                          <m:t>6</m:t>
                        </m:r>
                      </m:sub>
                    </m:sSub>
                    <m:sSub>
                      <m:sSubPr>
                        <m:ctrlPr>
                          <a:rPr lang="en-US" sz="2400" b="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𝑒𝑐𝑚</m:t>
                        </m:r>
                      </m:e>
                      <m:sub>
                        <m:r>
                          <a:rPr lang="en-US" sz="2400" b="0" i="1" smtClean="0">
                            <a:latin typeface="Cambria Math" panose="02040503050406030204" pitchFamily="18" charset="0"/>
                            <a:cs typeface="Times New Roman" panose="02020603050405020304" pitchFamily="18" charset="0"/>
                          </a:rPr>
                          <m:t>𝑡</m:t>
                        </m:r>
                        <m:r>
                          <a:rPr lang="en-US" sz="2400" b="0" i="1" smtClean="0">
                            <a:latin typeface="Cambria Math" panose="02040503050406030204" pitchFamily="18" charset="0"/>
                            <a:cs typeface="Times New Roman" panose="02020603050405020304" pitchFamily="18" charset="0"/>
                          </a:rPr>
                          <m:t>−1</m:t>
                        </m:r>
                      </m:sub>
                    </m:sSub>
                    <m:r>
                      <a:rPr lang="en-US" sz="2400" i="1">
                        <a:latin typeface="Cambria Math" panose="02040503050406030204" pitchFamily="18" charset="0"/>
                        <a:cs typeface="Times New Roman" panose="02020603050405020304" pitchFamily="18" charset="0"/>
                      </a:rPr>
                      <m:t>+</m:t>
                    </m:r>
                    <m:sSub>
                      <m:sSubPr>
                        <m:ctrlPr>
                          <a:rPr lang="en-US" sz="2400" i="1">
                            <a:latin typeface="Cambria Math" panose="02040503050406030204" pitchFamily="18" charset="0"/>
                            <a:cs typeface="Times New Roman" panose="02020603050405020304" pitchFamily="18" charset="0"/>
                          </a:rPr>
                        </m:ctrlPr>
                      </m:sSubPr>
                      <m:e>
                        <m:r>
                          <a:rPr lang="en-US" sz="2400" i="1">
                            <a:latin typeface="Cambria Math" panose="02040503050406030204" pitchFamily="18" charset="0"/>
                            <a:ea typeface="Cambria Math" panose="02040503050406030204" pitchFamily="18" charset="0"/>
                            <a:cs typeface="Times New Roman" panose="02020603050405020304" pitchFamily="18" charset="0"/>
                          </a:rPr>
                          <m:t>𝜀</m:t>
                        </m:r>
                      </m:e>
                      <m:sub>
                        <m:r>
                          <a:rPr lang="en-US" sz="2400" i="1">
                            <a:latin typeface="Cambria Math" panose="02040503050406030204" pitchFamily="18" charset="0"/>
                            <a:cs typeface="Times New Roman" panose="02020603050405020304" pitchFamily="18" charset="0"/>
                          </a:rPr>
                          <m:t>𝑡</m:t>
                        </m:r>
                      </m:sub>
                    </m:sSub>
                  </m:oMath>
                </a14:m>
                <a:endParaRPr lang="en-US" sz="2400" dirty="0">
                  <a:solidFill>
                    <a:schemeClr val="tx1"/>
                  </a:solidFill>
                </a:endParaRPr>
              </a:p>
              <a:p>
                <a:pPr marL="0" indent="0">
                  <a:buNone/>
                </a:pPr>
                <a:endParaRPr lang="en-US" sz="2400" dirty="0">
                  <a:solidFill>
                    <a:schemeClr val="tx1"/>
                  </a:solidFill>
                </a:endParaRPr>
              </a:p>
              <a:p>
                <a:pPr marL="0" indent="0">
                  <a:buNone/>
                </a:pPr>
                <a:r>
                  <a:rPr lang="en-US" sz="2800" b="1" dirty="0"/>
                  <a:t>3.1	Data Measurement and Sources</a:t>
                </a:r>
                <a:endParaRPr lang="en-US" sz="2800" dirty="0"/>
              </a:p>
              <a:p>
                <a:pPr algn="just"/>
                <a:r>
                  <a:rPr lang="en-US" dirty="0"/>
                  <a:t>The study covered the period 1981 to 2020 and employed an autoregressive distributed lag estimation technique. In the study, monetary policy was </a:t>
                </a:r>
                <a:r>
                  <a:rPr lang="en-US" dirty="0" err="1"/>
                  <a:t>proxied</a:t>
                </a:r>
                <a:r>
                  <a:rPr lang="en-US" dirty="0"/>
                  <a:t> by domestic interest rate, money supply and exchange rate. </a:t>
                </a:r>
                <a:endParaRPr lang="en-US" sz="2400" dirty="0">
                  <a:solidFill>
                    <a:schemeClr val="tx1"/>
                  </a:solidFill>
                </a:endParaRPr>
              </a:p>
            </p:txBody>
          </p:sp>
        </mc:Choice>
        <mc:Fallback xmlns="">
          <p:sp>
            <p:nvSpPr>
              <p:cNvPr id="3" name="Content Placeholder 2">
                <a:extLst>
                  <a:ext uri="{FF2B5EF4-FFF2-40B4-BE49-F238E27FC236}">
                    <a16:creationId xmlns:a16="http://schemas.microsoft.com/office/drawing/2014/main" id="{6CF3C4FA-BA60-43D7-8B1C-106E64D0E0D0}"/>
                  </a:ext>
                </a:extLst>
              </p:cNvPr>
              <p:cNvSpPr>
                <a:spLocks noGrp="1" noRot="1" noChangeAspect="1" noMove="1" noResize="1" noEditPoints="1" noAdjustHandles="1" noChangeArrowheads="1" noChangeShapeType="1" noTextEdit="1"/>
              </p:cNvSpPr>
              <p:nvPr>
                <p:ph idx="1"/>
              </p:nvPr>
            </p:nvSpPr>
            <p:spPr>
              <a:xfrm>
                <a:off x="677334" y="1745674"/>
                <a:ext cx="10992152" cy="4862944"/>
              </a:xfrm>
              <a:blipFill>
                <a:blip r:embed="rId2"/>
                <a:stretch>
                  <a:fillRect l="-1165" t="-2130" r="-499" b="-501"/>
                </a:stretch>
              </a:blipFill>
            </p:spPr>
            <p:txBody>
              <a:bodyPr/>
              <a:lstStyle/>
              <a:p>
                <a:r>
                  <a:rPr lang="en-US">
                    <a:noFill/>
                  </a:rPr>
                  <a:t> </a:t>
                </a:r>
              </a:p>
            </p:txBody>
          </p:sp>
        </mc:Fallback>
      </mc:AlternateContent>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387927" y="277092"/>
            <a:ext cx="8886075" cy="498763"/>
          </a:xfrm>
        </p:spPr>
        <p:txBody>
          <a:bodyPr>
            <a:normAutofit fontScale="90000"/>
          </a:bodyPr>
          <a:lstStyle/>
          <a:p>
            <a:pPr algn="just"/>
            <a:r>
              <a:rPr lang="en-US" sz="2400" b="1" dirty="0"/>
              <a:t>4. Stylized Facts on Current Account Balances and Monetary Policy</a:t>
            </a:r>
            <a:br>
              <a:rPr lang="en-US" sz="2400" b="1" dirty="0"/>
            </a:br>
            <a:r>
              <a:rPr lang="en-US" sz="2700" b="1" dirty="0"/>
              <a:t> </a:t>
            </a:r>
            <a:br>
              <a:rPr lang="en-US" dirty="0"/>
            </a:b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87927" y="900545"/>
            <a:ext cx="11281559" cy="5851947"/>
          </a:xfrm>
        </p:spPr>
        <p:txBody>
          <a:bodyPr>
            <a:noAutofit/>
          </a:bodyPr>
          <a:lstStyle/>
          <a:p>
            <a:r>
              <a:rPr lang="en-US" sz="2400" b="1" dirty="0">
                <a:solidFill>
                  <a:schemeClr val="accent1">
                    <a:lumMod val="50000"/>
                  </a:schemeClr>
                </a:solidFill>
              </a:rPr>
              <a:t>4.1 Current Account Balances (CAB) in Nigeria 1981-2020</a:t>
            </a:r>
          </a:p>
          <a:p>
            <a:pPr algn="just"/>
            <a:r>
              <a:rPr lang="en-US" sz="2400" dirty="0"/>
              <a:t>As noted in Figure 1, the Nigerian economy experienced high surplus in the current account balances in 2005 estimated at ₦4,698.05b while the worst deficit in the current account balances was witnessed in 2020 with an estimated value of ₦-3,346.51b in 2020 due largely the impact of the current ravaging global health pandemic.</a:t>
            </a:r>
          </a:p>
          <a:p>
            <a:pPr marL="0" indent="0" algn="just">
              <a:buNone/>
            </a:pPr>
            <a:endParaRPr lang="en-US" sz="2400" dirty="0">
              <a:solidFill>
                <a:schemeClr val="tx1"/>
              </a:solidFill>
            </a:endParaRPr>
          </a:p>
          <a:p>
            <a:pPr marL="0" indent="0" algn="just">
              <a:buNone/>
            </a:pPr>
            <a:endParaRPr lang="en-US" sz="2400" dirty="0">
              <a:solidFill>
                <a:schemeClr val="tx1"/>
              </a:solidFill>
            </a:endParaRPr>
          </a:p>
          <a:p>
            <a:pPr marL="0" indent="0" algn="just">
              <a:buNone/>
            </a:pPr>
            <a:endParaRPr lang="en-US" sz="2400" dirty="0">
              <a:solidFill>
                <a:schemeClr val="tx1"/>
              </a:solidFill>
            </a:endParaRPr>
          </a:p>
          <a:p>
            <a:pPr marL="0" indent="0" algn="just">
              <a:buNone/>
            </a:pPr>
            <a:endParaRPr lang="en-US" sz="2400" dirty="0">
              <a:solidFill>
                <a:schemeClr val="tx1"/>
              </a:solidFill>
            </a:endParaRPr>
          </a:p>
          <a:p>
            <a:pPr marL="0" indent="0" algn="just">
              <a:buNone/>
            </a:pPr>
            <a:endParaRPr lang="en-US" sz="2400" dirty="0">
              <a:solidFill>
                <a:schemeClr val="tx1"/>
              </a:solidFill>
            </a:endParaRPr>
          </a:p>
          <a:p>
            <a:pPr marL="0" indent="0" algn="just">
              <a:buNone/>
            </a:pPr>
            <a:endParaRPr lang="en-US" sz="2400" dirty="0">
              <a:solidFill>
                <a:schemeClr val="tx1"/>
              </a:solidFill>
            </a:endParaRPr>
          </a:p>
          <a:p>
            <a:pPr marL="0" indent="0" algn="just">
              <a:buNone/>
            </a:pPr>
            <a:r>
              <a:rPr lang="en-US" sz="2400" dirty="0">
                <a:solidFill>
                  <a:schemeClr val="tx1"/>
                </a:solidFill>
              </a:rPr>
              <a:t>					</a:t>
            </a:r>
            <a:r>
              <a:rPr lang="en-US" sz="2000" dirty="0">
                <a:solidFill>
                  <a:schemeClr val="tx1"/>
                </a:solidFill>
              </a:rPr>
              <a:t>Figure 1. Current Account Balances in Nigeria</a:t>
            </a:r>
          </a:p>
        </p:txBody>
      </p:sp>
      <p:graphicFrame>
        <p:nvGraphicFramePr>
          <p:cNvPr id="4" name="Chart 3"/>
          <p:cNvGraphicFramePr/>
          <p:nvPr>
            <p:extLst>
              <p:ext uri="{D42A27DB-BD31-4B8C-83A1-F6EECF244321}">
                <p14:modId xmlns:p14="http://schemas.microsoft.com/office/powerpoint/2010/main" val="1656971389"/>
              </p:ext>
            </p:extLst>
          </p:nvPr>
        </p:nvGraphicFramePr>
        <p:xfrm>
          <a:off x="773723" y="3276650"/>
          <a:ext cx="9144000" cy="30960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16" y="96982"/>
            <a:ext cx="8596668" cy="609600"/>
          </a:xfrm>
        </p:spPr>
        <p:txBody>
          <a:bodyPr>
            <a:normAutofit fontScale="90000"/>
          </a:bodyPr>
          <a:lstStyle/>
          <a:p>
            <a:r>
              <a:rPr lang="en-US" b="1" dirty="0"/>
              <a:t>4.2 Stylized Facts on Monetary Policy</a:t>
            </a:r>
            <a:endParaRPr lang="en-US" dirty="0"/>
          </a:p>
        </p:txBody>
      </p:sp>
      <p:sp>
        <p:nvSpPr>
          <p:cNvPr id="3" name="Content Placeholder 2"/>
          <p:cNvSpPr>
            <a:spLocks noGrp="1"/>
          </p:cNvSpPr>
          <p:nvPr>
            <p:ph idx="1"/>
          </p:nvPr>
        </p:nvSpPr>
        <p:spPr>
          <a:xfrm>
            <a:off x="774316" y="1011383"/>
            <a:ext cx="8596668" cy="5721926"/>
          </a:xfrm>
        </p:spPr>
        <p:txBody>
          <a:bodyPr>
            <a:normAutofit/>
          </a:bodyPr>
          <a:lstStyle/>
          <a:p>
            <a:r>
              <a:rPr lang="en-US" dirty="0"/>
              <a:t>Monetary policy development has majorly operated under two distinct regimes in Nigeria – </a:t>
            </a:r>
          </a:p>
          <a:p>
            <a:pPr marL="0" indent="0">
              <a:buNone/>
            </a:pPr>
            <a:r>
              <a:rPr lang="en-US" sz="2400" b="1" dirty="0"/>
              <a:t>A. REGULATED REGIMES (pre 1986):</a:t>
            </a:r>
          </a:p>
          <a:p>
            <a:r>
              <a:rPr lang="en-US" dirty="0"/>
              <a:t>During the regulated regime, monetary policy variables such as the domestic interest rate and exchange rate were fixed by the monetary authority.</a:t>
            </a:r>
          </a:p>
          <a:p>
            <a:pPr marL="0" indent="0">
              <a:buNone/>
            </a:pPr>
            <a:r>
              <a:rPr lang="en-US" sz="2400" dirty="0"/>
              <a:t>B. DEREGULATED REGIME (1986 to date).</a:t>
            </a:r>
          </a:p>
          <a:p>
            <a:pPr marL="0" indent="0">
              <a:buNone/>
            </a:pPr>
            <a:r>
              <a:rPr lang="en-US" dirty="0"/>
              <a:t>During the deregulated regime, monetary policy variables are relatively determined by market forces, and the monetary sector experienced significant changes which are:</a:t>
            </a:r>
          </a:p>
          <a:p>
            <a:pPr marL="400050" indent="-400050">
              <a:buAutoNum type="romanLcPeriod"/>
            </a:pPr>
            <a:r>
              <a:rPr lang="en-US" dirty="0"/>
              <a:t>Reduction in maximum credit ceilings on banks in 1986;</a:t>
            </a:r>
          </a:p>
          <a:p>
            <a:pPr marL="400050" indent="-400050">
              <a:buAutoNum type="romanLcPeriod"/>
            </a:pPr>
            <a:r>
              <a:rPr lang="en-US" dirty="0"/>
              <a:t>Devaluation of the Domestic currency (</a:t>
            </a:r>
            <a:r>
              <a:rPr lang="en-US" dirty="0">
                <a:latin typeface="Times New Roman" panose="02020603050405020304" pitchFamily="18" charset="0"/>
                <a:cs typeface="Times New Roman" panose="02020603050405020304" pitchFamily="18" charset="0"/>
              </a:rPr>
              <a:t>₦)</a:t>
            </a:r>
            <a:endParaRPr lang="en-US" dirty="0"/>
          </a:p>
          <a:p>
            <a:pPr marL="400050" indent="-400050">
              <a:buAutoNum type="romanLcPeriod"/>
            </a:pPr>
            <a:r>
              <a:rPr lang="en-US" dirty="0"/>
              <a:t>Increase in commercial bank capital base to ₦25b in 2005;</a:t>
            </a:r>
          </a:p>
          <a:p>
            <a:pPr marL="400050" indent="-400050">
              <a:buAutoNum type="romanLcPeriod"/>
            </a:pPr>
            <a:r>
              <a:rPr lang="en-US" dirty="0"/>
              <a:t>Reduction in the number of commercial bank from 89 to 25 banks in 2005.</a:t>
            </a:r>
          </a:p>
          <a:p>
            <a:pPr marL="400050" indent="-400050">
              <a:buAutoNum type="romanLcPeriod"/>
            </a:pPr>
            <a:r>
              <a:rPr lang="en-US" dirty="0"/>
              <a:t>Introduction of the Monetary Policy Rate (MPR) as a replacement for the Minimum Rediscounted Rate (MRR)</a:t>
            </a:r>
          </a:p>
        </p:txBody>
      </p:sp>
    </p:spTree>
    <p:extLst>
      <p:ext uri="{BB962C8B-B14F-4D97-AF65-F5344CB8AC3E}">
        <p14:creationId xmlns:p14="http://schemas.microsoft.com/office/powerpoint/2010/main" val="182202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5366"/>
            <a:ext cx="8596668" cy="529883"/>
          </a:xfrm>
        </p:spPr>
        <p:txBody>
          <a:bodyPr>
            <a:normAutofit fontScale="90000"/>
          </a:bodyPr>
          <a:lstStyle/>
          <a:p>
            <a:r>
              <a:rPr lang="en-US" sz="2400" b="1" dirty="0"/>
              <a:t>4.2 Stylized Facts on Monetary Policy in Nigeria (1981-2020)</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3733187"/>
              </p:ext>
            </p:extLst>
          </p:nvPr>
        </p:nvGraphicFramePr>
        <p:xfrm>
          <a:off x="677690" y="675249"/>
          <a:ext cx="8596312" cy="53667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27027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372</TotalTime>
  <Words>1341</Words>
  <Application>Microsoft Office PowerPoint</Application>
  <PresentationFormat>Widescreen</PresentationFormat>
  <Paragraphs>152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Cambria Math</vt:lpstr>
      <vt:lpstr>Times New Roman</vt:lpstr>
      <vt:lpstr>Trebuchet MS</vt:lpstr>
      <vt:lpstr>Wingdings 3</vt:lpstr>
      <vt:lpstr>Facet</vt:lpstr>
      <vt:lpstr>Monetary Policy and Current Account Balances in Nigeria (1981-2020)</vt:lpstr>
      <vt:lpstr>1. Introduction</vt:lpstr>
      <vt:lpstr>1. Introduction: Cont.</vt:lpstr>
      <vt:lpstr>1.2 Research Objectives</vt:lpstr>
      <vt:lpstr>2. Theoretical Framework and Model Specification</vt:lpstr>
      <vt:lpstr>3. Model Specification: Cont.</vt:lpstr>
      <vt:lpstr>4. Stylized Facts on Current Account Balances and Monetary Policy   </vt:lpstr>
      <vt:lpstr>4.2 Stylized Facts on Monetary Policy</vt:lpstr>
      <vt:lpstr>4.2 Stylized Facts on Monetary Policy in Nigeria (1981-2020)</vt:lpstr>
      <vt:lpstr>4.3 Regression Estimate and Discussion</vt:lpstr>
      <vt:lpstr>Regression Estimate</vt:lpstr>
      <vt:lpstr>5. 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56</cp:revision>
  <dcterms:created xsi:type="dcterms:W3CDTF">2020-02-19T16:22:48Z</dcterms:created>
  <dcterms:modified xsi:type="dcterms:W3CDTF">2022-04-01T00:51:43Z</dcterms:modified>
</cp:coreProperties>
</file>