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D485F843-E346-4298-BF22-93C18F9AA7DA}" type="datetimeFigureOut">
              <a:rPr lang="en-GB" smtClean="0"/>
              <a:t>03/04/2022</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6AF36370-1FD9-4C20-8A76-BB1797C327D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5F843-E346-4298-BF22-93C18F9AA7DA}"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36370-1FD9-4C20-8A76-BB1797C327D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5F843-E346-4298-BF22-93C18F9AA7DA}"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36370-1FD9-4C20-8A76-BB1797C327D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5F843-E346-4298-BF22-93C18F9AA7DA}"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36370-1FD9-4C20-8A76-BB1797C327D7}"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85F843-E346-4298-BF22-93C18F9AA7DA}"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36370-1FD9-4C20-8A76-BB1797C327D7}"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485F843-E346-4298-BF22-93C18F9AA7DA}"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36370-1FD9-4C20-8A76-BB1797C327D7}"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485F843-E346-4298-BF22-93C18F9AA7DA}" type="datetimeFigureOut">
              <a:rPr lang="en-GB" smtClean="0"/>
              <a:t>03/04/2022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36370-1FD9-4C20-8A76-BB1797C327D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5F843-E346-4298-BF22-93C18F9AA7DA}" type="datetimeFigureOut">
              <a:rPr lang="en-GB" smtClean="0"/>
              <a:t>03/04/2022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36370-1FD9-4C20-8A76-BB1797C327D7}"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85F843-E346-4298-BF22-93C18F9AA7DA}"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36370-1FD9-4C20-8A76-BB1797C327D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5F843-E346-4298-BF22-93C18F9AA7DA}"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36370-1FD9-4C20-8A76-BB1797C327D7}"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5F843-E346-4298-BF22-93C18F9AA7DA}"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36370-1FD9-4C20-8A76-BB1797C327D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485F843-E346-4298-BF22-93C18F9AA7DA}" type="datetimeFigureOut">
              <a:rPr lang="en-GB" smtClean="0"/>
              <a:t>03/04/2022</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AF36370-1FD9-4C20-8A76-BB1797C327D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2400" dirty="0"/>
              <a:t>Covid-19: Effects on buying decisions and patterns among urban dwellers in a sub-</a:t>
            </a:r>
            <a:r>
              <a:rPr lang="en-GB" sz="2400" dirty="0" err="1"/>
              <a:t>sahara</a:t>
            </a:r>
            <a:r>
              <a:rPr lang="en-GB" sz="2400" dirty="0"/>
              <a:t> African market: a case of Lagos metropolis </a:t>
            </a:r>
          </a:p>
        </p:txBody>
      </p:sp>
      <p:sp>
        <p:nvSpPr>
          <p:cNvPr id="3" name="Subtitle 2"/>
          <p:cNvSpPr>
            <a:spLocks noGrp="1"/>
          </p:cNvSpPr>
          <p:nvPr>
            <p:ph type="subTitle" idx="1"/>
          </p:nvPr>
        </p:nvSpPr>
        <p:spPr/>
        <p:txBody>
          <a:bodyPr>
            <a:normAutofit fontScale="77500" lnSpcReduction="20000"/>
          </a:bodyPr>
          <a:lstStyle/>
          <a:p>
            <a:r>
              <a:rPr lang="en-GB" dirty="0"/>
              <a:t>Ayo ONIKU &amp; Owolabi KUYE</a:t>
            </a:r>
          </a:p>
          <a:p>
            <a:r>
              <a:rPr lang="en-GB" dirty="0"/>
              <a:t>UNIVERSITY OF LAGOS, NIGERIA. </a:t>
            </a:r>
          </a:p>
        </p:txBody>
      </p:sp>
    </p:spTree>
    <p:extLst>
      <p:ext uri="{BB962C8B-B14F-4D97-AF65-F5344CB8AC3E}">
        <p14:creationId xmlns:p14="http://schemas.microsoft.com/office/powerpoint/2010/main" val="13267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7907-A274-44D5-93B0-B376CAC02D24}"/>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07B6A3D1-5973-46BE-981D-E88104E61887}"/>
              </a:ext>
            </a:extLst>
          </p:cNvPr>
          <p:cNvSpPr>
            <a:spLocks noGrp="1"/>
          </p:cNvSpPr>
          <p:nvPr>
            <p:ph idx="1"/>
          </p:nvPr>
        </p:nvSpPr>
        <p:spPr/>
        <p:txBody>
          <a:bodyPr>
            <a:normAutofit fontScale="77500" lnSpcReduction="20000"/>
          </a:bodyPr>
          <a:lstStyle/>
          <a:p>
            <a:pPr indent="0" algn="just">
              <a:lnSpc>
                <a:spcPct val="200000"/>
              </a:lnSpc>
              <a:buNone/>
            </a:pPr>
            <a:r>
              <a:rPr lang="en-US" sz="1800" dirty="0">
                <a:solidFill>
                  <a:srgbClr val="000000"/>
                </a:solidFill>
                <a:effectLst/>
                <a:latin typeface="Times New Roman" panose="02020603050405020304" pitchFamily="18" charset="0"/>
                <a:ea typeface="Times New Roman" panose="02020603050405020304" pitchFamily="18" charset="0"/>
              </a:rPr>
              <a:t>Since P (0.095) &gt; β (0.05),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accepted and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rejected, meaning that the relationship between the Online Purchases behaviour among urban dwellers are not statistically significant both not at 1% and 5% level of significance.</a:t>
            </a:r>
            <a:endParaRPr lang="en-NG" sz="1800" dirty="0">
              <a:solidFill>
                <a:srgbClr val="000000"/>
              </a:solidFill>
              <a:effectLst/>
              <a:latin typeface="Courier New" panose="02070309020205020404" pitchFamily="49" charset="0"/>
              <a:ea typeface="Times New Roman" panose="02020603050405020304" pitchFamily="18" charset="0"/>
            </a:endParaRPr>
          </a:p>
          <a:p>
            <a:pPr algn="just">
              <a:lnSpc>
                <a:spcPct val="200000"/>
              </a:lnSpc>
            </a:pPr>
            <a:r>
              <a:rPr lang="en-US" sz="1800" dirty="0">
                <a:solidFill>
                  <a:srgbClr val="000000"/>
                </a:solidFill>
                <a:effectLst/>
                <a:latin typeface="Times New Roman" panose="02020603050405020304" pitchFamily="18" charset="0"/>
                <a:ea typeface="Times New Roman" panose="02020603050405020304" pitchFamily="18" charset="0"/>
              </a:rPr>
              <a:t>Since for </a:t>
            </a:r>
            <a:r>
              <a:rPr lang="en-US" sz="1800" b="1" dirty="0">
                <a:solidFill>
                  <a:srgbClr val="000000"/>
                </a:solidFill>
                <a:effectLst/>
                <a:latin typeface="Times New Roman" panose="02020603050405020304" pitchFamily="18" charset="0"/>
                <a:ea typeface="Times New Roman" panose="02020603050405020304" pitchFamily="18" charset="0"/>
              </a:rPr>
              <a:t>hypothesis 1</a:t>
            </a:r>
            <a:r>
              <a:rPr lang="en-US" sz="1800" dirty="0">
                <a:solidFill>
                  <a:srgbClr val="000000"/>
                </a:solidFill>
                <a:effectLst/>
                <a:latin typeface="Times New Roman" panose="02020603050405020304" pitchFamily="18" charset="0"/>
                <a:ea typeface="Times New Roman" panose="02020603050405020304" pitchFamily="18" charset="0"/>
              </a:rPr>
              <a:t> the significance is 0.470 which is far more than 0.05, the null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accepted and the alternate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rejected and concludes that COVID-19 and the resultant lockdown do not have any effect on online purchases behaviour </a:t>
            </a:r>
            <a:r>
              <a:rPr lang="en-US" dirty="0">
                <a:solidFill>
                  <a:srgbClr val="000000"/>
                </a:solidFill>
                <a:latin typeface="Times New Roman" panose="02020603050405020304" pitchFamily="18" charset="0"/>
                <a:ea typeface="Times New Roman" panose="02020603050405020304" pitchFamily="18" charset="0"/>
              </a:rPr>
              <a:t>among </a:t>
            </a:r>
            <a:r>
              <a:rPr lang="en-US" sz="1800" dirty="0">
                <a:solidFill>
                  <a:srgbClr val="000000"/>
                </a:solidFill>
                <a:effectLst/>
                <a:latin typeface="Times New Roman" panose="02020603050405020304" pitchFamily="18" charset="0"/>
                <a:ea typeface="Times New Roman" panose="02020603050405020304" pitchFamily="18" charset="0"/>
              </a:rPr>
              <a:t>Urban Dwellers Buying Decision in Lagos metropolis.</a:t>
            </a:r>
            <a:endParaRPr lang="en-NG" sz="1800" dirty="0">
              <a:solidFill>
                <a:srgbClr val="000000"/>
              </a:solidFill>
              <a:effectLst/>
              <a:latin typeface="Courier New" panose="02070309020205020404" pitchFamily="49" charset="0"/>
              <a:ea typeface="Times New Roman" panose="02020603050405020304" pitchFamily="18" charset="0"/>
            </a:endParaRPr>
          </a:p>
          <a:p>
            <a:endParaRPr lang="en-GB" dirty="0"/>
          </a:p>
          <a:p>
            <a:endParaRPr lang="en-NG" dirty="0"/>
          </a:p>
        </p:txBody>
      </p:sp>
    </p:spTree>
    <p:extLst>
      <p:ext uri="{BB962C8B-B14F-4D97-AF65-F5344CB8AC3E}">
        <p14:creationId xmlns:p14="http://schemas.microsoft.com/office/powerpoint/2010/main" val="100891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9C20-2C5F-47BB-A4C7-B4010EA35170}"/>
              </a:ext>
            </a:extLst>
          </p:cNvPr>
          <p:cNvSpPr>
            <a:spLocks noGrp="1"/>
          </p:cNvSpPr>
          <p:nvPr>
            <p:ph type="title"/>
          </p:nvPr>
        </p:nvSpPr>
        <p:spPr/>
        <p:txBody>
          <a:bodyPr/>
          <a:lstStyle/>
          <a:p>
            <a:r>
              <a:rPr lang="en-GB" dirty="0"/>
              <a:t>findings</a:t>
            </a:r>
            <a:endParaRPr lang="en-NG" dirty="0"/>
          </a:p>
        </p:txBody>
      </p:sp>
      <p:sp>
        <p:nvSpPr>
          <p:cNvPr id="3" name="Content Placeholder 2">
            <a:extLst>
              <a:ext uri="{FF2B5EF4-FFF2-40B4-BE49-F238E27FC236}">
                <a16:creationId xmlns:a16="http://schemas.microsoft.com/office/drawing/2014/main" id="{53F389E7-A52C-446D-A40B-5336E6802414}"/>
              </a:ext>
            </a:extLst>
          </p:cNvPr>
          <p:cNvSpPr>
            <a:spLocks noGrp="1"/>
          </p:cNvSpPr>
          <p:nvPr>
            <p:ph idx="1"/>
          </p:nvPr>
        </p:nvSpPr>
        <p:spPr/>
        <p:txBody>
          <a:bodyPr>
            <a:normAutofit fontScale="70000" lnSpcReduction="20000"/>
          </a:bodyPr>
          <a:lstStyle/>
          <a:p>
            <a:pPr algn="just">
              <a:lnSpc>
                <a:spcPct val="200000"/>
              </a:lnSpc>
            </a:pPr>
            <a:r>
              <a:rPr lang="en-US" sz="1800" dirty="0">
                <a:solidFill>
                  <a:srgbClr val="000000"/>
                </a:solidFill>
                <a:effectLst/>
                <a:latin typeface="Times New Roman" panose="02020603050405020304" pitchFamily="18" charset="0"/>
                <a:ea typeface="Times New Roman" panose="02020603050405020304" pitchFamily="18" charset="0"/>
              </a:rPr>
              <a:t>Since P (0.000) &lt; β (0.05),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accepted and H</a:t>
            </a:r>
            <a:r>
              <a:rPr lang="en-US" sz="1800" baseline="-25000" dirty="0">
                <a:solidFill>
                  <a:srgbClr val="000000"/>
                </a:solidFill>
                <a:effectLst/>
                <a:latin typeface="Times New Roman" panose="02020603050405020304" pitchFamily="18" charset="0"/>
                <a:ea typeface="Times New Roman" panose="02020603050405020304" pitchFamily="18" charset="0"/>
              </a:rPr>
              <a:t>0 </a:t>
            </a:r>
            <a:r>
              <a:rPr lang="en-US" sz="1800" dirty="0">
                <a:solidFill>
                  <a:srgbClr val="000000"/>
                </a:solidFill>
                <a:effectLst/>
                <a:latin typeface="Times New Roman" panose="02020603050405020304" pitchFamily="18" charset="0"/>
                <a:ea typeface="Times New Roman" panose="02020603050405020304" pitchFamily="18" charset="0"/>
              </a:rPr>
              <a:t>is rejected, meaning that COVID-19 and the resultant lockdown and Household/Health are statistically significant both not at 1% and 5% level of significance.</a:t>
            </a:r>
            <a:endParaRPr lang="en-NG" sz="1800" dirty="0">
              <a:solidFill>
                <a:srgbClr val="000000"/>
              </a:solidFill>
              <a:effectLst/>
              <a:latin typeface="Courier New" panose="02070309020205020404" pitchFamily="49" charset="0"/>
              <a:ea typeface="Times New Roman" panose="02020603050405020304" pitchFamily="18" charset="0"/>
            </a:endParaRPr>
          </a:p>
          <a:p>
            <a:pPr algn="just">
              <a:lnSpc>
                <a:spcPct val="200000"/>
              </a:lnSpc>
            </a:pPr>
            <a:r>
              <a:rPr lang="en-US" dirty="0">
                <a:solidFill>
                  <a:srgbClr val="000000"/>
                </a:solidFill>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he significance is 0.000 which is less than 0.05, the null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rejected and the alternate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accepted and concludes that COVID-19 and the resultant lockdown has high, positive and significant effect on the household Health and pharmaceutical budget of Urban Dwellers Buying Decision in Lagos metropolis.</a:t>
            </a:r>
            <a:endParaRPr lang="en-NG" sz="1800" dirty="0">
              <a:solidFill>
                <a:srgbClr val="000000"/>
              </a:solidFill>
              <a:effectLst/>
              <a:latin typeface="Courier New" panose="02070309020205020404" pitchFamily="49" charset="0"/>
              <a:ea typeface="Times New Roman" panose="02020603050405020304" pitchFamily="18" charset="0"/>
            </a:endParaRPr>
          </a:p>
          <a:p>
            <a:endParaRPr lang="en-NG" dirty="0"/>
          </a:p>
        </p:txBody>
      </p:sp>
    </p:spTree>
    <p:extLst>
      <p:ext uri="{BB962C8B-B14F-4D97-AF65-F5344CB8AC3E}">
        <p14:creationId xmlns:p14="http://schemas.microsoft.com/office/powerpoint/2010/main" val="237359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71E7-5CF7-4A27-89D5-35367267353E}"/>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10E7C0B3-1807-4BD9-9ED1-D23AE78B75F4}"/>
              </a:ext>
            </a:extLst>
          </p:cNvPr>
          <p:cNvSpPr>
            <a:spLocks noGrp="1"/>
          </p:cNvSpPr>
          <p:nvPr>
            <p:ph idx="1"/>
          </p:nvPr>
        </p:nvSpPr>
        <p:spPr/>
        <p:txBody>
          <a:bodyPr>
            <a:normAutofit fontScale="70000" lnSpcReduction="20000"/>
          </a:bodyPr>
          <a:lstStyle/>
          <a:p>
            <a:pPr algn="just">
              <a:lnSpc>
                <a:spcPct val="200000"/>
              </a:lnSpc>
            </a:pPr>
            <a:r>
              <a:rPr lang="en-US" sz="1800" dirty="0">
                <a:solidFill>
                  <a:srgbClr val="000000"/>
                </a:solidFill>
                <a:effectLst/>
                <a:latin typeface="Times New Roman" panose="02020603050405020304" pitchFamily="18" charset="0"/>
                <a:ea typeface="Times New Roman" panose="02020603050405020304" pitchFamily="18" charset="0"/>
              </a:rPr>
              <a:t>Since P (0.056) &gt; β (0.05),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accepted and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rejected, meaning that the relationship arising from online purchases due to COVID-19 and the resultant lockdown and Vegetables and Food bills are not statistically significant both not at 1% and 5% level of significance.</a:t>
            </a:r>
            <a:endParaRPr lang="en-NG" sz="1800" dirty="0">
              <a:solidFill>
                <a:srgbClr val="000000"/>
              </a:solidFill>
              <a:effectLst/>
              <a:latin typeface="Courier New" panose="02070309020205020404" pitchFamily="49" charset="0"/>
              <a:ea typeface="Times New Roman" panose="02020603050405020304" pitchFamily="18" charset="0"/>
            </a:endParaRPr>
          </a:p>
          <a:p>
            <a:pPr algn="just">
              <a:lnSpc>
                <a:spcPct val="200000"/>
              </a:lnSpc>
            </a:pPr>
            <a:r>
              <a:rPr lang="en-US" dirty="0">
                <a:solidFill>
                  <a:srgbClr val="000000"/>
                </a:solidFill>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he significance is 0.056 which is far more than 0.05, the null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accepted and the alternate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rejected and concludes that COVID-19 and the resultant lockdown do not have any effect on vegetable budget and food bills of  Urban Dwellers Buying Decision in Lagos metropolis.</a:t>
            </a:r>
            <a:endParaRPr lang="en-NG" sz="1800" dirty="0">
              <a:solidFill>
                <a:srgbClr val="000000"/>
              </a:solidFill>
              <a:effectLst/>
              <a:latin typeface="Courier New" panose="02070309020205020404" pitchFamily="49" charset="0"/>
              <a:ea typeface="Times New Roman" panose="02020603050405020304" pitchFamily="18" charset="0"/>
            </a:endParaRPr>
          </a:p>
          <a:p>
            <a:endParaRPr lang="en-NG" dirty="0"/>
          </a:p>
        </p:txBody>
      </p:sp>
    </p:spTree>
    <p:extLst>
      <p:ext uri="{BB962C8B-B14F-4D97-AF65-F5344CB8AC3E}">
        <p14:creationId xmlns:p14="http://schemas.microsoft.com/office/powerpoint/2010/main" val="23871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8B75-9332-46DC-A778-D5E3F3B5FD3E}"/>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FB8CB8D5-D8A6-4343-B1DD-418FCA38597B}"/>
              </a:ext>
            </a:extLst>
          </p:cNvPr>
          <p:cNvSpPr>
            <a:spLocks noGrp="1"/>
          </p:cNvSpPr>
          <p:nvPr>
            <p:ph idx="1"/>
          </p:nvPr>
        </p:nvSpPr>
        <p:spPr/>
        <p:txBody>
          <a:bodyPr>
            <a:normAutofit fontScale="85000" lnSpcReduction="20000"/>
          </a:bodyPr>
          <a:lstStyle/>
          <a:p>
            <a:pPr algn="just">
              <a:lnSpc>
                <a:spcPct val="200000"/>
              </a:lnSpc>
            </a:pPr>
            <a:r>
              <a:rPr lang="en-US" sz="1800" dirty="0">
                <a:solidFill>
                  <a:srgbClr val="000000"/>
                </a:solidFill>
                <a:effectLst/>
                <a:latin typeface="Times New Roman" panose="02020603050405020304" pitchFamily="18" charset="0"/>
                <a:ea typeface="Times New Roman" panose="02020603050405020304" pitchFamily="18" charset="0"/>
              </a:rPr>
              <a:t>Since P (0.721) &gt; β (0.05),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accepted and H</a:t>
            </a:r>
            <a:r>
              <a:rPr lang="en-US" sz="1800" baseline="-25000" dirty="0">
                <a:solidFill>
                  <a:srgbClr val="000000"/>
                </a:solidFill>
                <a:effectLst/>
                <a:latin typeface="Times New Roman" panose="02020603050405020304" pitchFamily="18" charset="0"/>
                <a:ea typeface="Times New Roman" panose="02020603050405020304" pitchFamily="18" charset="0"/>
              </a:rPr>
              <a:t>1 </a:t>
            </a:r>
            <a:r>
              <a:rPr lang="en-US" sz="1800" dirty="0">
                <a:solidFill>
                  <a:srgbClr val="000000"/>
                </a:solidFill>
                <a:effectLst/>
                <a:latin typeface="Times New Roman" panose="02020603050405020304" pitchFamily="18" charset="0"/>
                <a:ea typeface="Times New Roman" panose="02020603050405020304" pitchFamily="18" charset="0"/>
              </a:rPr>
              <a:t>is rejected, meaning that COVID-19 and the resultant lockdown and Household/Health are not statistically significant both not at 1% and 5% level of significance.</a:t>
            </a:r>
            <a:endParaRPr lang="en-NG" sz="1800" dirty="0">
              <a:solidFill>
                <a:srgbClr val="000000"/>
              </a:solidFill>
              <a:effectLst/>
              <a:latin typeface="Courier New" panose="02070309020205020404" pitchFamily="49" charset="0"/>
              <a:ea typeface="Times New Roman" panose="02020603050405020304" pitchFamily="18" charset="0"/>
            </a:endParaRPr>
          </a:p>
          <a:p>
            <a:pPr algn="just">
              <a:lnSpc>
                <a:spcPct val="200000"/>
              </a:lnSpc>
            </a:pPr>
            <a:r>
              <a:rPr lang="en-US" dirty="0">
                <a:solidFill>
                  <a:srgbClr val="000000"/>
                </a:solidFill>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he significance is 0.721 which is greater than 0.05, the null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is accepted and the alternate hypothesis (H</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is rejected and concludes that COVID-19 and the resultant lockdown does not have any effect on Holiday/Tourism of Urban Dwellers in Lagos metropolis.</a:t>
            </a:r>
            <a:endParaRPr lang="en-NG" sz="1800" dirty="0">
              <a:solidFill>
                <a:srgbClr val="000000"/>
              </a:solidFill>
              <a:effectLst/>
              <a:latin typeface="Courier New" panose="02070309020205020404" pitchFamily="49" charset="0"/>
              <a:ea typeface="Times New Roman" panose="02020603050405020304" pitchFamily="18" charset="0"/>
            </a:endParaRPr>
          </a:p>
          <a:p>
            <a:endParaRPr lang="en-NG" dirty="0"/>
          </a:p>
        </p:txBody>
      </p:sp>
    </p:spTree>
    <p:extLst>
      <p:ext uri="{BB962C8B-B14F-4D97-AF65-F5344CB8AC3E}">
        <p14:creationId xmlns:p14="http://schemas.microsoft.com/office/powerpoint/2010/main" val="340623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CED0-B7A0-44AE-B347-A49874481B80}"/>
              </a:ext>
            </a:extLst>
          </p:cNvPr>
          <p:cNvSpPr>
            <a:spLocks noGrp="1"/>
          </p:cNvSpPr>
          <p:nvPr>
            <p:ph type="title"/>
          </p:nvPr>
        </p:nvSpPr>
        <p:spPr/>
        <p:txBody>
          <a:bodyPr/>
          <a:lstStyle/>
          <a:p>
            <a:r>
              <a:rPr lang="en-GB" dirty="0"/>
              <a:t>Summary of findings </a:t>
            </a:r>
            <a:endParaRPr lang="en-NG" dirty="0"/>
          </a:p>
        </p:txBody>
      </p:sp>
      <p:sp>
        <p:nvSpPr>
          <p:cNvPr id="3" name="Content Placeholder 2">
            <a:extLst>
              <a:ext uri="{FF2B5EF4-FFF2-40B4-BE49-F238E27FC236}">
                <a16:creationId xmlns:a16="http://schemas.microsoft.com/office/drawing/2014/main" id="{877D1AF0-6029-4F99-AC8D-11BCEA75C5C2}"/>
              </a:ext>
            </a:extLst>
          </p:cNvPr>
          <p:cNvSpPr>
            <a:spLocks noGrp="1"/>
          </p:cNvSpPr>
          <p:nvPr>
            <p:ph idx="1"/>
          </p:nvPr>
        </p:nvSpPr>
        <p:spPr/>
        <p:txBody>
          <a:bodyPr>
            <a:normAutofit fontScale="85000" lnSpcReduction="10000"/>
          </a:bodyPr>
          <a:lstStyle/>
          <a:p>
            <a:pPr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The data collected was analyzed using descriptive statistics. Using the multiple regression models, the study of the effect of COVID-19 on Urban Dwellers Buying Decision: A Case of Lagos metropolis was examined. The results established a significant positive relationship on only one of the hypotheses, COVID-19 as a strong predictor for Household/Health. </a:t>
            </a:r>
            <a:endParaRPr lang="en-NG" sz="1800" dirty="0">
              <a:solidFill>
                <a:srgbClr val="000000"/>
              </a:solidFill>
              <a:effectLst/>
              <a:latin typeface="Courier New" panose="02070309020205020404" pitchFamily="49" charset="0"/>
              <a:ea typeface="Times New Roman" panose="02020603050405020304" pitchFamily="18" charset="0"/>
            </a:endParaRPr>
          </a:p>
          <a:p>
            <a:pPr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This shows that most Urban Dwellers gave most priority to their health as against all other variables after the outbreak of the COVID-19 outbreak and associated lockdown.</a:t>
            </a:r>
            <a:endParaRPr lang="en-NG" sz="1800" dirty="0">
              <a:solidFill>
                <a:srgbClr val="000000"/>
              </a:solidFill>
              <a:effectLst/>
              <a:latin typeface="Courier New" panose="02070309020205020404" pitchFamily="49" charset="0"/>
              <a:ea typeface="Times New Roman" panose="02020603050405020304" pitchFamily="18" charset="0"/>
            </a:endParaRPr>
          </a:p>
          <a:p>
            <a:endParaRPr lang="en-NG" dirty="0"/>
          </a:p>
        </p:txBody>
      </p:sp>
    </p:spTree>
    <p:extLst>
      <p:ext uri="{BB962C8B-B14F-4D97-AF65-F5344CB8AC3E}">
        <p14:creationId xmlns:p14="http://schemas.microsoft.com/office/powerpoint/2010/main" val="206899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Covid-19</a:t>
            </a:r>
          </a:p>
        </p:txBody>
      </p:sp>
      <p:sp>
        <p:nvSpPr>
          <p:cNvPr id="3" name="Content Placeholder 2"/>
          <p:cNvSpPr>
            <a:spLocks noGrp="1"/>
          </p:cNvSpPr>
          <p:nvPr>
            <p:ph idx="1"/>
          </p:nvPr>
        </p:nvSpPr>
        <p:spPr/>
        <p:txBody>
          <a:bodyPr>
            <a:normAutofit fontScale="85000" lnSpcReduction="10000"/>
          </a:bodyPr>
          <a:lstStyle/>
          <a:p>
            <a:r>
              <a:rPr lang="en-GB" dirty="0"/>
              <a:t>The outbreak of the pandemic has multiple effects on global productivity which invariable affected every economy, and the adverse effects are felt across the different sectors (ILO, 2020; </a:t>
            </a:r>
            <a:r>
              <a:rPr lang="en-GB" dirty="0" err="1"/>
              <a:t>Inkoom</a:t>
            </a:r>
            <a:r>
              <a:rPr lang="en-GB" dirty="0"/>
              <a:t>, 2021; Sharifi, 2020).</a:t>
            </a:r>
          </a:p>
          <a:p>
            <a:r>
              <a:rPr lang="en-GB" dirty="0"/>
              <a:t>Equally, the effects on individuals and the society at large is devastating in that social life, health and wellbeing, socioeconomic activities are adversely affected (</a:t>
            </a:r>
            <a:r>
              <a:rPr lang="en-GB" dirty="0" err="1"/>
              <a:t>Abdulkareem</a:t>
            </a:r>
            <a:r>
              <a:rPr lang="en-GB" dirty="0"/>
              <a:t> et al., 2020; Musial &amp; Mustafa, 2020; Kan &amp; </a:t>
            </a:r>
            <a:r>
              <a:rPr lang="en-GB" dirty="0" err="1"/>
              <a:t>Drummey</a:t>
            </a:r>
            <a:r>
              <a:rPr lang="en-GB" dirty="0"/>
              <a:t>, 2018). </a:t>
            </a:r>
          </a:p>
          <a:p>
            <a:r>
              <a:rPr lang="en-GB" dirty="0"/>
              <a:t>By and large, the pandemic has caused established habits and routines to change and social life and human dignity are taken new shapes which invariably affect buying decisions and patterns (Davies &amp; Davies, 2020).  </a:t>
            </a:r>
          </a:p>
        </p:txBody>
      </p:sp>
    </p:spTree>
    <p:extLst>
      <p:ext uri="{BB962C8B-B14F-4D97-AF65-F5344CB8AC3E}">
        <p14:creationId xmlns:p14="http://schemas.microsoft.com/office/powerpoint/2010/main" val="50766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D4B2-3378-4730-B094-CBBB5616A5CE}"/>
              </a:ext>
            </a:extLst>
          </p:cNvPr>
          <p:cNvSpPr>
            <a:spLocks noGrp="1"/>
          </p:cNvSpPr>
          <p:nvPr>
            <p:ph type="title"/>
          </p:nvPr>
        </p:nvSpPr>
        <p:spPr/>
        <p:txBody>
          <a:bodyPr>
            <a:normAutofit fontScale="90000"/>
          </a:bodyPr>
          <a:lstStyle/>
          <a:p>
            <a:r>
              <a:rPr lang="en-GB" dirty="0"/>
              <a:t>Who are the urban dwellers?</a:t>
            </a:r>
            <a:endParaRPr lang="en-NG" dirty="0"/>
          </a:p>
        </p:txBody>
      </p:sp>
      <p:sp>
        <p:nvSpPr>
          <p:cNvPr id="3" name="Content Placeholder 2">
            <a:extLst>
              <a:ext uri="{FF2B5EF4-FFF2-40B4-BE49-F238E27FC236}">
                <a16:creationId xmlns:a16="http://schemas.microsoft.com/office/drawing/2014/main" id="{ECED230D-BD2E-470A-968E-67B8038A9154}"/>
              </a:ext>
            </a:extLst>
          </p:cNvPr>
          <p:cNvSpPr>
            <a:spLocks noGrp="1"/>
          </p:cNvSpPr>
          <p:nvPr>
            <p:ph idx="1"/>
          </p:nvPr>
        </p:nvSpPr>
        <p:spPr/>
        <p:txBody>
          <a:bodyPr>
            <a:normAutofit fontScale="77500" lnSpcReduction="20000"/>
          </a:bodyPr>
          <a:lstStyle/>
          <a:p>
            <a:r>
              <a:rPr lang="en-GB" dirty="0"/>
              <a:t>They are the people who predominantly carry out their daily activities in the cities. Their economic and social base are found in the cities, and metropolis.</a:t>
            </a:r>
          </a:p>
          <a:p>
            <a:r>
              <a:rPr lang="en-GB" dirty="0"/>
              <a:t>They are civil servants, private sectors’ employees, socialites, and they occupy the different levels of the social class.</a:t>
            </a:r>
          </a:p>
          <a:p>
            <a:r>
              <a:rPr lang="en-GB" dirty="0"/>
              <a:t>They fall into the two categories of consumers that COVID-19 has created in recent time: </a:t>
            </a:r>
          </a:p>
          <a:p>
            <a:pPr indent="0">
              <a:buNone/>
            </a:pPr>
            <a:r>
              <a:rPr lang="en-GB" dirty="0"/>
              <a:t> - Consumers who remain pessimistic and continue to stockpile essential items , possibly preferring online shopping </a:t>
            </a:r>
          </a:p>
          <a:p>
            <a:pPr indent="0">
              <a:buNone/>
            </a:pPr>
            <a:r>
              <a:rPr lang="en-GB" dirty="0"/>
              <a:t> - Consumers who are relatively optimistic and continue to purchase non-essential goods and services through various channels (Hesham, </a:t>
            </a:r>
            <a:r>
              <a:rPr lang="en-GB" dirty="0" err="1"/>
              <a:t>Riadh</a:t>
            </a:r>
            <a:r>
              <a:rPr lang="en-GB" dirty="0"/>
              <a:t> &amp; </a:t>
            </a:r>
            <a:r>
              <a:rPr lang="en-GB" dirty="0" err="1"/>
              <a:t>Sihem</a:t>
            </a:r>
            <a:r>
              <a:rPr lang="en-GB" dirty="0"/>
              <a:t>, 2021). </a:t>
            </a:r>
            <a:endParaRPr lang="en-NG" dirty="0"/>
          </a:p>
        </p:txBody>
      </p:sp>
    </p:spTree>
    <p:extLst>
      <p:ext uri="{BB962C8B-B14F-4D97-AF65-F5344CB8AC3E}">
        <p14:creationId xmlns:p14="http://schemas.microsoft.com/office/powerpoint/2010/main" val="241278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F400-DDB9-49AD-98CC-E2B0BEB0C2FC}"/>
              </a:ext>
            </a:extLst>
          </p:cNvPr>
          <p:cNvSpPr>
            <a:spLocks noGrp="1"/>
          </p:cNvSpPr>
          <p:nvPr>
            <p:ph type="title"/>
          </p:nvPr>
        </p:nvSpPr>
        <p:spPr/>
        <p:txBody>
          <a:bodyPr>
            <a:noAutofit/>
          </a:bodyPr>
          <a:lstStyle/>
          <a:p>
            <a:r>
              <a:rPr lang="en-GB" sz="2000" dirty="0"/>
              <a:t>Peculiarities of Nigerian urban dwellers during covid-19</a:t>
            </a:r>
            <a:endParaRPr lang="en-NG" sz="2000" dirty="0"/>
          </a:p>
        </p:txBody>
      </p:sp>
      <p:sp>
        <p:nvSpPr>
          <p:cNvPr id="3" name="Content Placeholder 2">
            <a:extLst>
              <a:ext uri="{FF2B5EF4-FFF2-40B4-BE49-F238E27FC236}">
                <a16:creationId xmlns:a16="http://schemas.microsoft.com/office/drawing/2014/main" id="{80AB726D-0732-4AFC-8070-F0D7947551EE}"/>
              </a:ext>
            </a:extLst>
          </p:cNvPr>
          <p:cNvSpPr>
            <a:spLocks noGrp="1"/>
          </p:cNvSpPr>
          <p:nvPr>
            <p:ph idx="1"/>
          </p:nvPr>
        </p:nvSpPr>
        <p:spPr/>
        <p:txBody>
          <a:bodyPr>
            <a:normAutofit fontScale="85000" lnSpcReduction="10000"/>
          </a:bodyPr>
          <a:lstStyle/>
          <a:p>
            <a:r>
              <a:rPr lang="en-GB" dirty="0"/>
              <a:t>According to the National Bureau of Statistics, NBS (2020):</a:t>
            </a:r>
          </a:p>
          <a:p>
            <a:r>
              <a:rPr lang="en-GB" dirty="0"/>
              <a:t>Urban dwellers, like other Nigerians, were adversely affected during the lockdown, especially in access to staple food, income flow, etc. </a:t>
            </a:r>
          </a:p>
          <a:p>
            <a:r>
              <a:rPr lang="en-GB" dirty="0"/>
              <a:t>Reduction in salary, wages and businesses; incomes during the lockdown and thereafter.</a:t>
            </a:r>
          </a:p>
          <a:p>
            <a:r>
              <a:rPr lang="en-GB" dirty="0"/>
              <a:t>Access to basic needs like foods, health facilities, socioeconomic activities were impeded which resultantly affected daily living.</a:t>
            </a:r>
          </a:p>
          <a:p>
            <a:r>
              <a:rPr lang="en-GB" dirty="0"/>
              <a:t>Households struggled to have access to staple foods like bread, yam, rice, etc.</a:t>
            </a:r>
          </a:p>
          <a:p>
            <a:endParaRPr lang="en-GB" dirty="0"/>
          </a:p>
          <a:p>
            <a:endParaRPr lang="en-NG" dirty="0"/>
          </a:p>
        </p:txBody>
      </p:sp>
    </p:spTree>
    <p:extLst>
      <p:ext uri="{BB962C8B-B14F-4D97-AF65-F5344CB8AC3E}">
        <p14:creationId xmlns:p14="http://schemas.microsoft.com/office/powerpoint/2010/main" val="37298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7D6D-95EE-4827-B620-1A4012DBE841}"/>
              </a:ext>
            </a:extLst>
          </p:cNvPr>
          <p:cNvSpPr>
            <a:spLocks noGrp="1"/>
          </p:cNvSpPr>
          <p:nvPr>
            <p:ph type="title"/>
          </p:nvPr>
        </p:nvSpPr>
        <p:spPr/>
        <p:txBody>
          <a:bodyPr>
            <a:noAutofit/>
          </a:bodyPr>
          <a:lstStyle/>
          <a:p>
            <a:r>
              <a:rPr lang="en-GB" sz="2000" dirty="0"/>
              <a:t>Peculiarities of Nigerian urban dwellers during covid-19</a:t>
            </a:r>
            <a:endParaRPr lang="en-NG" sz="2000" dirty="0"/>
          </a:p>
        </p:txBody>
      </p:sp>
      <p:sp>
        <p:nvSpPr>
          <p:cNvPr id="3" name="Content Placeholder 2">
            <a:extLst>
              <a:ext uri="{FF2B5EF4-FFF2-40B4-BE49-F238E27FC236}">
                <a16:creationId xmlns:a16="http://schemas.microsoft.com/office/drawing/2014/main" id="{C1DB2D8E-AA1F-4953-B501-1FE4A35A9063}"/>
              </a:ext>
            </a:extLst>
          </p:cNvPr>
          <p:cNvSpPr>
            <a:spLocks noGrp="1"/>
          </p:cNvSpPr>
          <p:nvPr>
            <p:ph idx="1"/>
          </p:nvPr>
        </p:nvSpPr>
        <p:spPr/>
        <p:txBody>
          <a:bodyPr>
            <a:normAutofit fontScale="77500" lnSpcReduction="20000"/>
          </a:bodyPr>
          <a:lstStyle/>
          <a:p>
            <a:r>
              <a:rPr lang="en-GB" dirty="0"/>
              <a:t>Many that were previously economic secured became poor and vulnerable during the period. </a:t>
            </a:r>
          </a:p>
          <a:p>
            <a:r>
              <a:rPr lang="en-GB" dirty="0"/>
              <a:t>Loss in income due to job loses was a common predicament among urban dwellers </a:t>
            </a:r>
          </a:p>
          <a:p>
            <a:r>
              <a:rPr lang="en-GB" dirty="0"/>
              <a:t>World Food Programme (WFP), 2020 affirmed that urban households in Nigeria faced with the inability to meet their food and essential needs, and were not able to recover from the economic shock in the midterm.</a:t>
            </a:r>
          </a:p>
          <a:p>
            <a:r>
              <a:rPr lang="en-GB" dirty="0"/>
              <a:t>Children’s education was also affected in that all schools were shut down during the period. </a:t>
            </a:r>
          </a:p>
          <a:p>
            <a:r>
              <a:rPr lang="en-GB" dirty="0"/>
              <a:t>Tourist industry was equally affected in both in-bound  and out-bound tourists. </a:t>
            </a:r>
          </a:p>
          <a:p>
            <a:endParaRPr lang="en-GB" dirty="0"/>
          </a:p>
          <a:p>
            <a:endParaRPr lang="en-NG" dirty="0"/>
          </a:p>
        </p:txBody>
      </p:sp>
    </p:spTree>
    <p:extLst>
      <p:ext uri="{BB962C8B-B14F-4D97-AF65-F5344CB8AC3E}">
        <p14:creationId xmlns:p14="http://schemas.microsoft.com/office/powerpoint/2010/main" val="268461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D864-BF42-4708-86CE-7DAF22D00F92}"/>
              </a:ext>
            </a:extLst>
          </p:cNvPr>
          <p:cNvSpPr>
            <a:spLocks noGrp="1"/>
          </p:cNvSpPr>
          <p:nvPr>
            <p:ph type="title"/>
          </p:nvPr>
        </p:nvSpPr>
        <p:spPr/>
        <p:txBody>
          <a:bodyPr/>
          <a:lstStyle/>
          <a:p>
            <a:r>
              <a:rPr lang="en-GB" dirty="0"/>
              <a:t>Scope of the study</a:t>
            </a:r>
            <a:endParaRPr lang="en-NG" dirty="0"/>
          </a:p>
        </p:txBody>
      </p:sp>
      <p:sp>
        <p:nvSpPr>
          <p:cNvPr id="3" name="Content Placeholder 2">
            <a:extLst>
              <a:ext uri="{FF2B5EF4-FFF2-40B4-BE49-F238E27FC236}">
                <a16:creationId xmlns:a16="http://schemas.microsoft.com/office/drawing/2014/main" id="{EA40FFC0-EE21-4332-8D05-9A09B16753A8}"/>
              </a:ext>
            </a:extLst>
          </p:cNvPr>
          <p:cNvSpPr>
            <a:spLocks noGrp="1"/>
          </p:cNvSpPr>
          <p:nvPr>
            <p:ph idx="1"/>
          </p:nvPr>
        </p:nvSpPr>
        <p:spPr/>
        <p:txBody>
          <a:bodyPr/>
          <a:lstStyle/>
          <a:p>
            <a:r>
              <a:rPr lang="en-GB" dirty="0"/>
              <a:t>The study focussed on the urban households dwellers , and specifically on the middle-class in the city of Lagos. </a:t>
            </a:r>
          </a:p>
          <a:p>
            <a:r>
              <a:rPr lang="en-GB" dirty="0"/>
              <a:t>The areas of investigation covered shopping behaviours, access to health care and pharmaceutical needs; access to and affordability of staple foods and vegetables and budgets on vacation and holiday. </a:t>
            </a:r>
          </a:p>
          <a:p>
            <a:endParaRPr lang="en-NG" dirty="0"/>
          </a:p>
        </p:txBody>
      </p:sp>
    </p:spTree>
    <p:extLst>
      <p:ext uri="{BB962C8B-B14F-4D97-AF65-F5344CB8AC3E}">
        <p14:creationId xmlns:p14="http://schemas.microsoft.com/office/powerpoint/2010/main" val="12481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ADE2-96FE-4869-8E47-6708BA2E17F0}"/>
              </a:ext>
            </a:extLst>
          </p:cNvPr>
          <p:cNvSpPr>
            <a:spLocks noGrp="1"/>
          </p:cNvSpPr>
          <p:nvPr>
            <p:ph type="title"/>
          </p:nvPr>
        </p:nvSpPr>
        <p:spPr/>
        <p:txBody>
          <a:bodyPr/>
          <a:lstStyle/>
          <a:p>
            <a:r>
              <a:rPr lang="en-GB" dirty="0"/>
              <a:t>methodology</a:t>
            </a:r>
            <a:endParaRPr lang="en-NG" dirty="0"/>
          </a:p>
        </p:txBody>
      </p:sp>
      <p:sp>
        <p:nvSpPr>
          <p:cNvPr id="3" name="Content Placeholder 2">
            <a:extLst>
              <a:ext uri="{FF2B5EF4-FFF2-40B4-BE49-F238E27FC236}">
                <a16:creationId xmlns:a16="http://schemas.microsoft.com/office/drawing/2014/main" id="{77D26F44-8A34-4C27-9097-9D289EDDAE72}"/>
              </a:ext>
            </a:extLst>
          </p:cNvPr>
          <p:cNvSpPr>
            <a:spLocks noGrp="1"/>
          </p:cNvSpPr>
          <p:nvPr>
            <p:ph idx="1"/>
          </p:nvPr>
        </p:nvSpPr>
        <p:spPr/>
        <p:txBody>
          <a:bodyPr>
            <a:normAutofit fontScale="77500" lnSpcReduction="20000"/>
          </a:bodyPr>
          <a:lstStyle/>
          <a:p>
            <a:r>
              <a:rPr lang="en-GB" dirty="0"/>
              <a:t>The study adopted quantitative approach and the questionnaire was administered online via google link.. Multiple regression analysis was used to interpret the data</a:t>
            </a:r>
          </a:p>
          <a:p>
            <a:r>
              <a:rPr lang="en-GB" dirty="0"/>
              <a:t>The population for the study was drawn from the 14.8 million urban dwellers  in the Lagos metropolis (UN World Urbanisation Prospects, 2018).</a:t>
            </a:r>
          </a:p>
          <a:p>
            <a:r>
              <a:rPr lang="en-GB" dirty="0"/>
              <a:t>With the application </a:t>
            </a:r>
            <a:r>
              <a:rPr lang="en-GB" dirty="0" err="1"/>
              <a:t>Yaro</a:t>
            </a:r>
            <a:r>
              <a:rPr lang="en-GB" dirty="0"/>
              <a:t> </a:t>
            </a:r>
            <a:r>
              <a:rPr lang="en-GB" dirty="0" err="1"/>
              <a:t>Yamanne</a:t>
            </a:r>
            <a:r>
              <a:rPr lang="en-GB" dirty="0"/>
              <a:t> model, the total population for the study was 420 and a total of 400 (95.2%) questionnaires were successfully completed and returned. </a:t>
            </a:r>
          </a:p>
          <a:p>
            <a:r>
              <a:rPr lang="en-GB" dirty="0"/>
              <a:t>The Cronbach alpha coefficient for the reliability and internal consistency  test showed a range of 0.6 to 0.80. </a:t>
            </a:r>
          </a:p>
          <a:p>
            <a:endParaRPr lang="en-NG" dirty="0"/>
          </a:p>
        </p:txBody>
      </p:sp>
    </p:spTree>
    <p:extLst>
      <p:ext uri="{BB962C8B-B14F-4D97-AF65-F5344CB8AC3E}">
        <p14:creationId xmlns:p14="http://schemas.microsoft.com/office/powerpoint/2010/main" val="291123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B1FB-D427-45A4-A130-7FDE62385A36}"/>
              </a:ext>
            </a:extLst>
          </p:cNvPr>
          <p:cNvSpPr>
            <a:spLocks noGrp="1"/>
          </p:cNvSpPr>
          <p:nvPr>
            <p:ph type="title"/>
          </p:nvPr>
        </p:nvSpPr>
        <p:spPr/>
        <p:txBody>
          <a:bodyPr/>
          <a:lstStyle/>
          <a:p>
            <a:r>
              <a:rPr lang="en-GB" dirty="0"/>
              <a:t>Hypotheses </a:t>
            </a:r>
            <a:endParaRPr lang="en-NG" dirty="0"/>
          </a:p>
        </p:txBody>
      </p:sp>
      <p:sp>
        <p:nvSpPr>
          <p:cNvPr id="3" name="Content Placeholder 2">
            <a:extLst>
              <a:ext uri="{FF2B5EF4-FFF2-40B4-BE49-F238E27FC236}">
                <a16:creationId xmlns:a16="http://schemas.microsoft.com/office/drawing/2014/main" id="{F8F5FAC0-35AA-45F6-B3B2-1B8BDFC94455}"/>
              </a:ext>
            </a:extLst>
          </p:cNvPr>
          <p:cNvSpPr>
            <a:spLocks noGrp="1"/>
          </p:cNvSpPr>
          <p:nvPr>
            <p:ph idx="1"/>
          </p:nvPr>
        </p:nvSpPr>
        <p:spPr/>
        <p:txBody>
          <a:bodyPr>
            <a:normAutofit fontScale="85000" lnSpcReduction="10000"/>
          </a:bodyPr>
          <a:lstStyle/>
          <a:p>
            <a:r>
              <a:rPr lang="en-GB" dirty="0"/>
              <a:t>Ho: COVID-19 and the resultant lockdown do not have any effect on online purchase behaviours among urban dwellers in Lagos metropolis.</a:t>
            </a:r>
          </a:p>
          <a:p>
            <a:r>
              <a:rPr lang="en-GB" dirty="0"/>
              <a:t>Ho: COVID-19 and the resultant lockdown do not have any effect on health budget and pharmaceutical needs of urban dwellers in Lagos metropolis </a:t>
            </a:r>
          </a:p>
          <a:p>
            <a:r>
              <a:rPr lang="en-GB" dirty="0"/>
              <a:t>Ho: COVID-19 and the resultant lockdown do not have any effect vegetable budget and foods bill among urban dwellers in Lagos metropolis </a:t>
            </a:r>
          </a:p>
          <a:p>
            <a:r>
              <a:rPr lang="en-GB" dirty="0"/>
              <a:t>Ho: COVID-19 and the resultant lockdown do not have any effect on household budget holiday trips among urban dwellers in Lagos metropolis. </a:t>
            </a:r>
            <a:endParaRPr lang="en-NG" dirty="0"/>
          </a:p>
        </p:txBody>
      </p:sp>
    </p:spTree>
    <p:extLst>
      <p:ext uri="{BB962C8B-B14F-4D97-AF65-F5344CB8AC3E}">
        <p14:creationId xmlns:p14="http://schemas.microsoft.com/office/powerpoint/2010/main" val="148690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2609-F01B-4787-814F-0DBD55EE5CA8}"/>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C375D544-FDC4-45CA-A3E9-AB369CE528CF}"/>
              </a:ext>
            </a:extLst>
          </p:cNvPr>
          <p:cNvSpPr>
            <a:spLocks noGrp="1"/>
          </p:cNvSpPr>
          <p:nvPr>
            <p:ph idx="1"/>
          </p:nvPr>
        </p:nvSpPr>
        <p:spPr/>
        <p:txBody>
          <a:bodyPr>
            <a:normAutofit fontScale="77500" lnSpcReduction="20000"/>
          </a:bodyPr>
          <a:lstStyle/>
          <a:p>
            <a:r>
              <a:rPr lang="en-US" sz="1800" dirty="0">
                <a:solidFill>
                  <a:srgbClr val="000000"/>
                </a:solidFill>
                <a:effectLst/>
                <a:latin typeface="Times New Roman" panose="02020603050405020304" pitchFamily="18" charset="0"/>
                <a:ea typeface="Times New Roman" panose="02020603050405020304" pitchFamily="18" charset="0"/>
              </a:rPr>
              <a:t>The analysis below was extracted from the SPSS output file outlining the adjusted coefficient of determination, Adjusted R</a:t>
            </a:r>
            <a:r>
              <a:rPr lang="en-US" sz="1800" baseline="30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 and the correlation coefficient (R). In addition, the ANOVA table showing the F statistic for assessing the claim that there is significant relationship between independent and dependent variable. The significant value is the p-value. Thus, we will accept the claim that there is significant relationship between your independent and dependent variable if p &lt; </a:t>
            </a:r>
            <a:r>
              <a:rPr lang="en-US" sz="18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𝛂</a:t>
            </a:r>
            <a:r>
              <a:rPr lang="en-US" sz="1800" dirty="0">
                <a:solidFill>
                  <a:srgbClr val="000000"/>
                </a:solidFill>
                <a:effectLst/>
                <a:latin typeface="Times New Roman" panose="02020603050405020304" pitchFamily="18" charset="0"/>
                <a:ea typeface="Times New Roman" panose="02020603050405020304" pitchFamily="18" charset="0"/>
              </a:rPr>
              <a:t>.</a:t>
            </a:r>
            <a:endParaRPr lang="en-NG" sz="1800" dirty="0">
              <a:solidFill>
                <a:srgbClr val="000000"/>
              </a:solidFill>
              <a:effectLst/>
              <a:latin typeface="Courier New" panose="02070309020205020404" pitchFamily="49" charset="0"/>
              <a:ea typeface="Times New Roman" panose="02020603050405020304" pitchFamily="18" charset="0"/>
            </a:endParaRPr>
          </a:p>
          <a:p>
            <a:pPr algn="just">
              <a:lnSpc>
                <a:spcPct val="200000"/>
              </a:lnSpc>
            </a:pPr>
            <a:r>
              <a:rPr lang="en-US" sz="1800" dirty="0">
                <a:solidFill>
                  <a:srgbClr val="000000"/>
                </a:solidFill>
                <a:effectLst/>
                <a:latin typeface="Times New Roman" panose="02020603050405020304" pitchFamily="18" charset="0"/>
                <a:ea typeface="Times New Roman" panose="02020603050405020304" pitchFamily="18" charset="0"/>
              </a:rPr>
              <a:t>Thus, we will accept the claim that there is significant relationship between the independent variable (in the corresponding row) and dependent variable if p &lt; </a:t>
            </a:r>
            <a:r>
              <a:rPr lang="en-US" sz="18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𝛂</a:t>
            </a:r>
            <a:endParaRPr lang="en-NG" sz="1800" dirty="0">
              <a:solidFill>
                <a:srgbClr val="000000"/>
              </a:solidFill>
              <a:effectLst/>
              <a:latin typeface="Courier New" panose="02070309020205020404" pitchFamily="49"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NB: alpha (</a:t>
            </a:r>
            <a:r>
              <a:rPr lang="en-US" sz="18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𝛂</a:t>
            </a:r>
            <a:r>
              <a:rPr lang="en-US" sz="1800" dirty="0">
                <a:solidFill>
                  <a:srgbClr val="000000"/>
                </a:solidFill>
                <a:effectLst/>
                <a:latin typeface="Times New Roman" panose="02020603050405020304" pitchFamily="18" charset="0"/>
                <a:ea typeface="Times New Roman" panose="02020603050405020304" pitchFamily="18" charset="0"/>
              </a:rPr>
              <a:t>) at 5% significant level is 0.05.</a:t>
            </a:r>
            <a:endParaRPr lang="en-NG" sz="1800" dirty="0">
              <a:solidFill>
                <a:srgbClr val="000000"/>
              </a:solidFill>
              <a:effectLst/>
              <a:latin typeface="Courier New" panose="02070309020205020404" pitchFamily="49" charset="0"/>
              <a:ea typeface="Times New Roman" panose="02020603050405020304" pitchFamily="18" charset="0"/>
            </a:endParaRPr>
          </a:p>
          <a:p>
            <a:endParaRPr lang="en-NG" dirty="0"/>
          </a:p>
        </p:txBody>
      </p:sp>
    </p:spTree>
    <p:extLst>
      <p:ext uri="{BB962C8B-B14F-4D97-AF65-F5344CB8AC3E}">
        <p14:creationId xmlns:p14="http://schemas.microsoft.com/office/powerpoint/2010/main" val="3428937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322</TotalTime>
  <Words>1358</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Cambria Math</vt:lpstr>
      <vt:lpstr>Courier New</vt:lpstr>
      <vt:lpstr>Garamond</vt:lpstr>
      <vt:lpstr>Times New Roman</vt:lpstr>
      <vt:lpstr>Wingdings</vt:lpstr>
      <vt:lpstr>Couture</vt:lpstr>
      <vt:lpstr>Covid-19: Effects on buying decisions and patterns among urban dwellers in a sub-sahara African market: a case of Lagos metropolis </vt:lpstr>
      <vt:lpstr>Covid-19</vt:lpstr>
      <vt:lpstr>Who are the urban dwellers?</vt:lpstr>
      <vt:lpstr>Peculiarities of Nigerian urban dwellers during covid-19</vt:lpstr>
      <vt:lpstr>Peculiarities of Nigerian urban dwellers during covid-19</vt:lpstr>
      <vt:lpstr>Scope of the study</vt:lpstr>
      <vt:lpstr>methodology</vt:lpstr>
      <vt:lpstr>Hypotheses </vt:lpstr>
      <vt:lpstr>Findings </vt:lpstr>
      <vt:lpstr>Findings </vt:lpstr>
      <vt:lpstr>findings</vt:lpstr>
      <vt:lpstr>Findings </vt:lpstr>
      <vt:lpstr>Findings </vt:lpstr>
      <vt:lpstr>Summary of findings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Effects on buying decisions and patterns among urban dwellers in a sub-sahara African market: a case of Lagos metropolis</dc:title>
  <dc:creator>Ayooniku</dc:creator>
  <cp:lastModifiedBy>onikuayo@gmail.com</cp:lastModifiedBy>
  <cp:revision>17</cp:revision>
  <dcterms:created xsi:type="dcterms:W3CDTF">2022-03-27T10:41:56Z</dcterms:created>
  <dcterms:modified xsi:type="dcterms:W3CDTF">2022-04-03T13:38:41Z</dcterms:modified>
</cp:coreProperties>
</file>