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80" r:id="rId3"/>
    <p:sldId id="281" r:id="rId4"/>
    <p:sldId id="285" r:id="rId5"/>
    <p:sldId id="286" r:id="rId6"/>
    <p:sldId id="287" r:id="rId7"/>
    <p:sldId id="288" r:id="rId8"/>
    <p:sldId id="282" r:id="rId9"/>
    <p:sldId id="289" r:id="rId10"/>
    <p:sldId id="301" r:id="rId11"/>
    <p:sldId id="302" r:id="rId12"/>
    <p:sldId id="291" r:id="rId13"/>
    <p:sldId id="292" r:id="rId14"/>
    <p:sldId id="293" r:id="rId15"/>
    <p:sldId id="294" r:id="rId16"/>
    <p:sldId id="295" r:id="rId17"/>
    <p:sldId id="298" r:id="rId18"/>
    <p:sldId id="297" r:id="rId19"/>
    <p:sldId id="300" r:id="rId20"/>
    <p:sldId id="305" r:id="rId21"/>
    <p:sldId id="304" r:id="rId22"/>
    <p:sldId id="303" r:id="rId23"/>
    <p:sldId id="306"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404040"/>
    <a:srgbClr val="486113"/>
    <a:srgbClr val="052C34"/>
    <a:srgbClr val="0844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9718" autoAdjust="0"/>
  </p:normalViewPr>
  <p:slideViewPr>
    <p:cSldViewPr snapToGrid="0">
      <p:cViewPr varScale="1">
        <p:scale>
          <a:sx n="63" d="100"/>
          <a:sy n="63" d="100"/>
        </p:scale>
        <p:origin x="1382" y="53"/>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21D8EA-2292-48F7-9A2F-FFB595A59BF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fr-FR"/>
        </a:p>
      </dgm:t>
    </dgm:pt>
    <dgm:pt modelId="{ECAF91E6-F6AA-4980-BBB4-77FA59ECDA31}">
      <dgm:prSet phldrT="[Texte]" custT="1"/>
      <dgm:spPr/>
      <dgm:t>
        <a:bodyPr/>
        <a:lstStyle/>
        <a:p>
          <a:pPr algn="ctr"/>
          <a:r>
            <a:rPr lang="fr-FR" sz="2400" b="0" dirty="0">
              <a:latin typeface="Times New Roman" pitchFamily="18" charset="0"/>
              <a:cs typeface="Times New Roman" pitchFamily="18" charset="0"/>
            </a:rPr>
            <a:t>1</a:t>
          </a:r>
        </a:p>
      </dgm:t>
    </dgm:pt>
    <dgm:pt modelId="{9B6367BC-E39E-4DCA-90DE-F7E1994AA7F2}" type="parTrans" cxnId="{AB68B996-DA3E-4FAC-8960-5A418076EC07}">
      <dgm:prSet/>
      <dgm:spPr/>
      <dgm:t>
        <a:bodyPr/>
        <a:lstStyle/>
        <a:p>
          <a:pPr algn="just"/>
          <a:endParaRPr lang="fr-FR" sz="2400" b="0">
            <a:latin typeface="Times New Roman" pitchFamily="18" charset="0"/>
            <a:cs typeface="Times New Roman" pitchFamily="18" charset="0"/>
          </a:endParaRPr>
        </a:p>
      </dgm:t>
    </dgm:pt>
    <dgm:pt modelId="{DBB77A32-46EB-41E3-BFFB-CC659195590A}" type="sibTrans" cxnId="{AB68B996-DA3E-4FAC-8960-5A418076EC07}">
      <dgm:prSet/>
      <dgm:spPr/>
      <dgm:t>
        <a:bodyPr/>
        <a:lstStyle/>
        <a:p>
          <a:pPr algn="just"/>
          <a:endParaRPr lang="fr-FR" sz="2400" b="0">
            <a:latin typeface="Times New Roman" pitchFamily="18" charset="0"/>
            <a:cs typeface="Times New Roman" pitchFamily="18" charset="0"/>
          </a:endParaRPr>
        </a:p>
      </dgm:t>
    </dgm:pt>
    <dgm:pt modelId="{C19E71B6-1679-4B05-9273-E42D1D0E179B}">
      <dgm:prSet phldrT="[Texte]" custT="1"/>
      <dgm:spPr/>
      <dgm:t>
        <a:bodyPr/>
        <a:lstStyle/>
        <a:p>
          <a:pPr algn="ctr"/>
          <a:r>
            <a:rPr lang="fr-FR" sz="2400" b="0" dirty="0">
              <a:latin typeface="Times New Roman" pitchFamily="18" charset="0"/>
              <a:cs typeface="Times New Roman" pitchFamily="18" charset="0"/>
            </a:rPr>
            <a:t>2</a:t>
          </a:r>
        </a:p>
      </dgm:t>
    </dgm:pt>
    <dgm:pt modelId="{F692E423-BA78-450B-BBFE-323CA11FAFC7}" type="parTrans" cxnId="{7CE5656F-3EE7-4F3C-8CED-E7236A2A1837}">
      <dgm:prSet/>
      <dgm:spPr/>
      <dgm:t>
        <a:bodyPr/>
        <a:lstStyle/>
        <a:p>
          <a:pPr algn="just"/>
          <a:endParaRPr lang="fr-FR" sz="2400" b="0">
            <a:latin typeface="Times New Roman" pitchFamily="18" charset="0"/>
            <a:cs typeface="Times New Roman" pitchFamily="18" charset="0"/>
          </a:endParaRPr>
        </a:p>
      </dgm:t>
    </dgm:pt>
    <dgm:pt modelId="{DBEA1657-1BB5-4AF0-8FB1-29BE4ED63B69}" type="sibTrans" cxnId="{7CE5656F-3EE7-4F3C-8CED-E7236A2A1837}">
      <dgm:prSet/>
      <dgm:spPr/>
      <dgm:t>
        <a:bodyPr/>
        <a:lstStyle/>
        <a:p>
          <a:pPr algn="just"/>
          <a:endParaRPr lang="fr-FR" sz="2400" b="0">
            <a:latin typeface="Times New Roman" pitchFamily="18" charset="0"/>
            <a:cs typeface="Times New Roman" pitchFamily="18" charset="0"/>
          </a:endParaRPr>
        </a:p>
      </dgm:t>
    </dgm:pt>
    <dgm:pt modelId="{239B16F6-6B07-44FC-A9AF-CC2130786DA6}">
      <dgm:prSet phldrT="[Texte]" custT="1"/>
      <dgm:spPr/>
      <dgm:t>
        <a:bodyPr/>
        <a:lstStyle/>
        <a:p>
          <a:pPr algn="ctr"/>
          <a:r>
            <a:rPr lang="fr-FR" sz="2400" b="0" dirty="0">
              <a:latin typeface="Times New Roman" pitchFamily="18" charset="0"/>
              <a:cs typeface="Times New Roman" pitchFamily="18" charset="0"/>
            </a:rPr>
            <a:t>5</a:t>
          </a:r>
        </a:p>
      </dgm:t>
    </dgm:pt>
    <dgm:pt modelId="{3C9F7414-8F85-48FD-837D-3349D87889EC}" type="parTrans" cxnId="{A0DFB81B-03DE-4694-BF72-0821FD2EEF30}">
      <dgm:prSet/>
      <dgm:spPr/>
      <dgm:t>
        <a:bodyPr/>
        <a:lstStyle/>
        <a:p>
          <a:pPr algn="just"/>
          <a:endParaRPr lang="fr-FR" sz="2400" b="0">
            <a:latin typeface="Times New Roman" pitchFamily="18" charset="0"/>
            <a:cs typeface="Times New Roman" pitchFamily="18" charset="0"/>
          </a:endParaRPr>
        </a:p>
      </dgm:t>
    </dgm:pt>
    <dgm:pt modelId="{94667327-0A84-4E5B-80E1-F958B248E9F1}" type="sibTrans" cxnId="{A0DFB81B-03DE-4694-BF72-0821FD2EEF30}">
      <dgm:prSet/>
      <dgm:spPr/>
      <dgm:t>
        <a:bodyPr/>
        <a:lstStyle/>
        <a:p>
          <a:pPr algn="just"/>
          <a:endParaRPr lang="fr-FR" sz="2400" b="0">
            <a:latin typeface="Times New Roman" pitchFamily="18" charset="0"/>
            <a:cs typeface="Times New Roman" pitchFamily="18" charset="0"/>
          </a:endParaRPr>
        </a:p>
      </dgm:t>
    </dgm:pt>
    <dgm:pt modelId="{6DB6BA66-4C4A-4155-B7E2-645A7C087BB6}">
      <dgm:prSet phldrT="[Texte]" custT="1"/>
      <dgm:spPr/>
      <dgm:t>
        <a:bodyPr/>
        <a:lstStyle/>
        <a:p>
          <a:pPr algn="ctr"/>
          <a:r>
            <a:rPr lang="fr-FR" sz="2400" b="0" dirty="0">
              <a:latin typeface="Times New Roman" pitchFamily="18" charset="0"/>
              <a:cs typeface="Times New Roman" pitchFamily="18" charset="0"/>
            </a:rPr>
            <a:t>3 </a:t>
          </a:r>
        </a:p>
      </dgm:t>
    </dgm:pt>
    <dgm:pt modelId="{F2A82485-E49E-48AE-8632-8258E5E1F4ED}" type="parTrans" cxnId="{EF657C04-9207-4E4E-91BC-ECD3CAFB8CDC}">
      <dgm:prSet/>
      <dgm:spPr/>
      <dgm:t>
        <a:bodyPr/>
        <a:lstStyle/>
        <a:p>
          <a:pPr algn="just"/>
          <a:endParaRPr lang="fr-FR" sz="2400" b="0">
            <a:latin typeface="Times New Roman" pitchFamily="18" charset="0"/>
            <a:cs typeface="Times New Roman" pitchFamily="18" charset="0"/>
          </a:endParaRPr>
        </a:p>
      </dgm:t>
    </dgm:pt>
    <dgm:pt modelId="{1B6627AE-BBC2-4CB1-AF88-B5C80C0E10A2}" type="sibTrans" cxnId="{EF657C04-9207-4E4E-91BC-ECD3CAFB8CDC}">
      <dgm:prSet/>
      <dgm:spPr/>
      <dgm:t>
        <a:bodyPr/>
        <a:lstStyle/>
        <a:p>
          <a:pPr algn="just"/>
          <a:endParaRPr lang="fr-FR" sz="2400" b="0">
            <a:latin typeface="Times New Roman" pitchFamily="18" charset="0"/>
            <a:cs typeface="Times New Roman" pitchFamily="18" charset="0"/>
          </a:endParaRPr>
        </a:p>
      </dgm:t>
    </dgm:pt>
    <dgm:pt modelId="{1B12D92B-E7FA-4C64-B46F-16C56E8C2997}">
      <dgm:prSet phldrT="[Texte]" custT="1"/>
      <dgm:spPr/>
      <dgm:t>
        <a:bodyPr/>
        <a:lstStyle/>
        <a:p>
          <a:pPr algn="ctr"/>
          <a:r>
            <a:rPr lang="fr-FR" sz="2400" b="0" dirty="0">
              <a:latin typeface="Times New Roman" pitchFamily="18" charset="0"/>
              <a:cs typeface="Times New Roman" pitchFamily="18" charset="0"/>
            </a:rPr>
            <a:t>4</a:t>
          </a:r>
        </a:p>
      </dgm:t>
    </dgm:pt>
    <dgm:pt modelId="{D19AA90E-129D-4B11-8472-4C233172BBCB}" type="parTrans" cxnId="{5D880F9F-F7DD-4397-B784-870B95293195}">
      <dgm:prSet/>
      <dgm:spPr/>
      <dgm:t>
        <a:bodyPr/>
        <a:lstStyle/>
        <a:p>
          <a:pPr algn="just"/>
          <a:endParaRPr lang="fr-FR" sz="2400" b="0">
            <a:latin typeface="Times New Roman" pitchFamily="18" charset="0"/>
            <a:cs typeface="Times New Roman" pitchFamily="18" charset="0"/>
          </a:endParaRPr>
        </a:p>
      </dgm:t>
    </dgm:pt>
    <dgm:pt modelId="{BDAB4A6B-64D7-41E5-AF47-D404B50283CD}" type="sibTrans" cxnId="{5D880F9F-F7DD-4397-B784-870B95293195}">
      <dgm:prSet/>
      <dgm:spPr/>
      <dgm:t>
        <a:bodyPr/>
        <a:lstStyle/>
        <a:p>
          <a:pPr algn="just"/>
          <a:endParaRPr lang="fr-FR" sz="2400" b="0">
            <a:latin typeface="Times New Roman" pitchFamily="18" charset="0"/>
            <a:cs typeface="Times New Roman" pitchFamily="18" charset="0"/>
          </a:endParaRPr>
        </a:p>
      </dgm:t>
    </dgm:pt>
    <dgm:pt modelId="{ED122F9A-17DF-4448-AE8E-A2969D1B3A6B}">
      <dgm:prSet custT="1"/>
      <dgm:spPr/>
      <dgm:t>
        <a:bodyPr/>
        <a:lstStyle/>
        <a:p>
          <a:pPr algn="just"/>
          <a:r>
            <a:rPr lang="en-US" sz="2000" dirty="0">
              <a:latin typeface="+mj-lt"/>
              <a:cs typeface="Times New Roman" pitchFamily="18" charset="0"/>
            </a:rPr>
            <a:t>Context &amp; interest of the research</a:t>
          </a:r>
          <a:endParaRPr lang="fr-FR" sz="2000" b="0" dirty="0">
            <a:latin typeface="Times New Roman" pitchFamily="18" charset="0"/>
            <a:cs typeface="Times New Roman" pitchFamily="18" charset="0"/>
          </a:endParaRPr>
        </a:p>
      </dgm:t>
    </dgm:pt>
    <dgm:pt modelId="{24B9276E-210B-488D-A4EE-17886821E279}" type="parTrans" cxnId="{5FBB9E84-5133-4B45-AB9D-A8BB34484A48}">
      <dgm:prSet/>
      <dgm:spPr/>
      <dgm:t>
        <a:bodyPr/>
        <a:lstStyle/>
        <a:p>
          <a:pPr algn="just"/>
          <a:endParaRPr lang="fr-FR" sz="2400" b="0">
            <a:latin typeface="Times New Roman" pitchFamily="18" charset="0"/>
            <a:cs typeface="Times New Roman" pitchFamily="18" charset="0"/>
          </a:endParaRPr>
        </a:p>
      </dgm:t>
    </dgm:pt>
    <dgm:pt modelId="{87785485-D984-46A3-88A2-73E1F0C2E92B}" type="sibTrans" cxnId="{5FBB9E84-5133-4B45-AB9D-A8BB34484A48}">
      <dgm:prSet/>
      <dgm:spPr/>
      <dgm:t>
        <a:bodyPr/>
        <a:lstStyle/>
        <a:p>
          <a:pPr algn="just"/>
          <a:endParaRPr lang="fr-FR" sz="2400" b="0">
            <a:latin typeface="Times New Roman" pitchFamily="18" charset="0"/>
            <a:cs typeface="Times New Roman" pitchFamily="18" charset="0"/>
          </a:endParaRPr>
        </a:p>
      </dgm:t>
    </dgm:pt>
    <dgm:pt modelId="{E0CE9E4B-4CDF-4F9E-94F3-DC4323AC1E42}">
      <dgm:prSet custT="1"/>
      <dgm:spPr/>
      <dgm:t>
        <a:bodyPr/>
        <a:lstStyle/>
        <a:p>
          <a:pPr algn="just"/>
          <a:r>
            <a:rPr lang="en-US" sz="2000" dirty="0"/>
            <a:t>Problematic &amp; Objectives of the research</a:t>
          </a:r>
          <a:r>
            <a:rPr lang="fr-FR" sz="2000" dirty="0">
              <a:latin typeface="+mj-lt"/>
              <a:cs typeface="Times New Roman" pitchFamily="18" charset="0"/>
            </a:rPr>
            <a:t>. </a:t>
          </a:r>
          <a:endParaRPr lang="fr-FR" sz="2000" b="0" dirty="0">
            <a:latin typeface="Times New Roman" pitchFamily="18" charset="0"/>
            <a:cs typeface="Times New Roman" pitchFamily="18" charset="0"/>
          </a:endParaRPr>
        </a:p>
      </dgm:t>
    </dgm:pt>
    <dgm:pt modelId="{D6C7D749-EB1A-40F5-A946-174874D42F38}" type="parTrans" cxnId="{8F50CE25-13FF-4271-AA37-5BE4ACFF02C8}">
      <dgm:prSet/>
      <dgm:spPr/>
      <dgm:t>
        <a:bodyPr/>
        <a:lstStyle/>
        <a:p>
          <a:pPr algn="just"/>
          <a:endParaRPr lang="fr-FR" sz="2400" b="0">
            <a:latin typeface="Times New Roman" pitchFamily="18" charset="0"/>
            <a:cs typeface="Times New Roman" pitchFamily="18" charset="0"/>
          </a:endParaRPr>
        </a:p>
      </dgm:t>
    </dgm:pt>
    <dgm:pt modelId="{1DF3BC74-91C2-49A1-9A86-71DAF66AAEEC}" type="sibTrans" cxnId="{8F50CE25-13FF-4271-AA37-5BE4ACFF02C8}">
      <dgm:prSet/>
      <dgm:spPr/>
      <dgm:t>
        <a:bodyPr/>
        <a:lstStyle/>
        <a:p>
          <a:pPr algn="just"/>
          <a:endParaRPr lang="fr-FR" sz="2400" b="0">
            <a:latin typeface="Times New Roman" pitchFamily="18" charset="0"/>
            <a:cs typeface="Times New Roman" pitchFamily="18" charset="0"/>
          </a:endParaRPr>
        </a:p>
      </dgm:t>
    </dgm:pt>
    <dgm:pt modelId="{0B0EC8EC-75F9-4B27-8159-3608EF870245}">
      <dgm:prSet custT="1"/>
      <dgm:spPr/>
      <dgm:t>
        <a:bodyPr/>
        <a:lstStyle/>
        <a:p>
          <a:pPr algn="just"/>
          <a:r>
            <a:rPr lang="en-US" sz="2000" dirty="0">
              <a:cs typeface="Times New Roman" pitchFamily="18" charset="0"/>
            </a:rPr>
            <a:t>conceptual &amp; Theoretical framework</a:t>
          </a:r>
          <a:endParaRPr lang="fr-FR" sz="2000" b="0" dirty="0">
            <a:latin typeface="+mj-lt"/>
            <a:cs typeface="Times New Roman" pitchFamily="18" charset="0"/>
          </a:endParaRPr>
        </a:p>
      </dgm:t>
    </dgm:pt>
    <dgm:pt modelId="{EACA3F0D-3467-4854-8100-239D64A7424F}" type="parTrans" cxnId="{DE3671F1-ABD2-480C-BB91-9949B8911244}">
      <dgm:prSet/>
      <dgm:spPr/>
      <dgm:t>
        <a:bodyPr/>
        <a:lstStyle/>
        <a:p>
          <a:pPr algn="just"/>
          <a:endParaRPr lang="fr-FR" sz="2400" b="0">
            <a:latin typeface="Times New Roman" pitchFamily="18" charset="0"/>
            <a:cs typeface="Times New Roman" pitchFamily="18" charset="0"/>
          </a:endParaRPr>
        </a:p>
      </dgm:t>
    </dgm:pt>
    <dgm:pt modelId="{45E9E1EA-7516-4AF5-8C3B-7E713B9B2400}" type="sibTrans" cxnId="{DE3671F1-ABD2-480C-BB91-9949B8911244}">
      <dgm:prSet/>
      <dgm:spPr/>
      <dgm:t>
        <a:bodyPr/>
        <a:lstStyle/>
        <a:p>
          <a:pPr algn="just"/>
          <a:endParaRPr lang="fr-FR" sz="2400" b="0">
            <a:latin typeface="Times New Roman" pitchFamily="18" charset="0"/>
            <a:cs typeface="Times New Roman" pitchFamily="18" charset="0"/>
          </a:endParaRPr>
        </a:p>
      </dgm:t>
    </dgm:pt>
    <dgm:pt modelId="{95AA524E-D060-4C39-A681-FCFF9394C357}">
      <dgm:prSet custT="1"/>
      <dgm:spPr/>
      <dgm:t>
        <a:bodyPr/>
        <a:lstStyle/>
        <a:p>
          <a:pPr algn="just"/>
          <a:r>
            <a:rPr lang="fr-FR" sz="2000" b="0" dirty="0">
              <a:latin typeface="+mj-lt"/>
              <a:cs typeface="Times New Roman" pitchFamily="18" charset="0"/>
            </a:rPr>
            <a:t>Methodology adopted </a:t>
          </a:r>
        </a:p>
      </dgm:t>
    </dgm:pt>
    <dgm:pt modelId="{B19D3041-34EA-4412-AA15-854DB7E3DB69}" type="parTrans" cxnId="{6601BEDD-4B7E-4D60-A3F2-D34C6397F2BE}">
      <dgm:prSet/>
      <dgm:spPr/>
      <dgm:t>
        <a:bodyPr/>
        <a:lstStyle/>
        <a:p>
          <a:pPr algn="just"/>
          <a:endParaRPr lang="fr-FR" sz="2400" b="0">
            <a:latin typeface="Times New Roman" pitchFamily="18" charset="0"/>
            <a:cs typeface="Times New Roman" pitchFamily="18" charset="0"/>
          </a:endParaRPr>
        </a:p>
      </dgm:t>
    </dgm:pt>
    <dgm:pt modelId="{605D1799-C0D6-48B5-96F0-D5F481D7ADA6}" type="sibTrans" cxnId="{6601BEDD-4B7E-4D60-A3F2-D34C6397F2BE}">
      <dgm:prSet/>
      <dgm:spPr/>
      <dgm:t>
        <a:bodyPr/>
        <a:lstStyle/>
        <a:p>
          <a:pPr algn="just"/>
          <a:endParaRPr lang="fr-FR" sz="2400" b="0">
            <a:latin typeface="Times New Roman" pitchFamily="18" charset="0"/>
            <a:cs typeface="Times New Roman" pitchFamily="18" charset="0"/>
          </a:endParaRPr>
        </a:p>
      </dgm:t>
    </dgm:pt>
    <dgm:pt modelId="{CC9A66A8-9415-44ED-916B-C8178BD8B6C2}">
      <dgm:prSet custT="1"/>
      <dgm:spPr/>
      <dgm:t>
        <a:bodyPr/>
        <a:lstStyle/>
        <a:p>
          <a:pPr algn="just"/>
          <a:r>
            <a:rPr lang="en-GB" sz="2000" noProof="0" dirty="0">
              <a:latin typeface="+mj-lt"/>
              <a:cs typeface="Times New Roman" pitchFamily="18" charset="0"/>
            </a:rPr>
            <a:t>Evolution of poverty in </a:t>
          </a:r>
          <a:r>
            <a:rPr lang="fr-FR" sz="2000" noProof="0" dirty="0">
              <a:latin typeface="+mj-lt"/>
              <a:cs typeface="Times New Roman" pitchFamily="18" charset="0"/>
            </a:rPr>
            <a:t>Morocco: An overview</a:t>
          </a:r>
          <a:r>
            <a:rPr lang="fr-FR" sz="2000" b="0" dirty="0">
              <a:latin typeface="+mj-lt"/>
              <a:cs typeface="Times New Roman" pitchFamily="18" charset="0"/>
            </a:rPr>
            <a:t> </a:t>
          </a:r>
        </a:p>
      </dgm:t>
    </dgm:pt>
    <dgm:pt modelId="{049A8C4F-A8FB-4210-8123-9F6CFA892C6D}" type="parTrans" cxnId="{052ECF56-976E-4C9B-88DD-D9BC9F46D699}">
      <dgm:prSet/>
      <dgm:spPr/>
      <dgm:t>
        <a:bodyPr/>
        <a:lstStyle/>
        <a:p>
          <a:pPr algn="just"/>
          <a:endParaRPr lang="fr-FR" sz="2400" b="0">
            <a:latin typeface="Times New Roman" pitchFamily="18" charset="0"/>
            <a:cs typeface="Times New Roman" pitchFamily="18" charset="0"/>
          </a:endParaRPr>
        </a:p>
      </dgm:t>
    </dgm:pt>
    <dgm:pt modelId="{F3F0137A-4A5D-481D-A92E-E52589EFC0C1}" type="sibTrans" cxnId="{052ECF56-976E-4C9B-88DD-D9BC9F46D699}">
      <dgm:prSet/>
      <dgm:spPr/>
      <dgm:t>
        <a:bodyPr/>
        <a:lstStyle/>
        <a:p>
          <a:pPr algn="just"/>
          <a:endParaRPr lang="fr-FR" sz="2400" b="0">
            <a:latin typeface="Times New Roman" pitchFamily="18" charset="0"/>
            <a:cs typeface="Times New Roman" pitchFamily="18" charset="0"/>
          </a:endParaRPr>
        </a:p>
      </dgm:t>
    </dgm:pt>
    <dgm:pt modelId="{81DA5191-7F58-4CF6-8475-CE96C63BF02F}">
      <dgm:prSet custT="1"/>
      <dgm:spPr/>
      <dgm:t>
        <a:bodyPr/>
        <a:lstStyle/>
        <a:p>
          <a:endParaRPr lang="fr-FR" sz="2400" b="0" dirty="0">
            <a:latin typeface="Times New Roman" pitchFamily="18" charset="0"/>
            <a:cs typeface="Times New Roman" pitchFamily="18" charset="0"/>
          </a:endParaRPr>
        </a:p>
      </dgm:t>
    </dgm:pt>
    <dgm:pt modelId="{3ACD3613-0690-4C25-BBEB-A773F9C8D7F9}" type="parTrans" cxnId="{83B70F63-2F7F-44A7-B151-C6EE61F32061}">
      <dgm:prSet/>
      <dgm:spPr/>
      <dgm:t>
        <a:bodyPr/>
        <a:lstStyle/>
        <a:p>
          <a:endParaRPr lang="fr-FR"/>
        </a:p>
      </dgm:t>
    </dgm:pt>
    <dgm:pt modelId="{65713470-0F57-4634-B458-CEC602ACE248}" type="sibTrans" cxnId="{83B70F63-2F7F-44A7-B151-C6EE61F32061}">
      <dgm:prSet/>
      <dgm:spPr/>
      <dgm:t>
        <a:bodyPr/>
        <a:lstStyle/>
        <a:p>
          <a:endParaRPr lang="fr-FR"/>
        </a:p>
      </dgm:t>
    </dgm:pt>
    <dgm:pt modelId="{D9A19684-686A-43AD-AC66-355600D92E61}">
      <dgm:prSet custT="1"/>
      <dgm:spPr/>
      <dgm:t>
        <a:bodyPr/>
        <a:lstStyle/>
        <a:p>
          <a:pPr algn="just"/>
          <a:endParaRPr lang="fr-FR" sz="2400" b="0" dirty="0">
            <a:latin typeface="Times New Roman" pitchFamily="18" charset="0"/>
            <a:cs typeface="Times New Roman" pitchFamily="18" charset="0"/>
          </a:endParaRPr>
        </a:p>
      </dgm:t>
    </dgm:pt>
    <dgm:pt modelId="{465A70B9-8A09-4F3B-816D-F0D0637AEB52}" type="parTrans" cxnId="{BF95B230-DEEA-4836-814E-17A9AD7F5FCE}">
      <dgm:prSet/>
      <dgm:spPr/>
      <dgm:t>
        <a:bodyPr/>
        <a:lstStyle/>
        <a:p>
          <a:endParaRPr lang="fr-FR"/>
        </a:p>
      </dgm:t>
    </dgm:pt>
    <dgm:pt modelId="{5A175C5E-20BE-4661-810B-4C8410FE6DD5}" type="sibTrans" cxnId="{BF95B230-DEEA-4836-814E-17A9AD7F5FCE}">
      <dgm:prSet/>
      <dgm:spPr/>
      <dgm:t>
        <a:bodyPr/>
        <a:lstStyle/>
        <a:p>
          <a:endParaRPr lang="fr-FR"/>
        </a:p>
      </dgm:t>
    </dgm:pt>
    <dgm:pt modelId="{13820543-25B6-403C-AF63-927DBBB5F82A}">
      <dgm:prSet phldrT="[Texte]" custT="1"/>
      <dgm:spPr/>
      <dgm:t>
        <a:bodyPr/>
        <a:lstStyle/>
        <a:p>
          <a:r>
            <a:rPr lang="fr-FR" sz="2400" b="0" dirty="0">
              <a:latin typeface="Times New Roman" pitchFamily="18" charset="0"/>
              <a:cs typeface="Times New Roman" pitchFamily="18" charset="0"/>
            </a:rPr>
            <a:t>6</a:t>
          </a:r>
        </a:p>
      </dgm:t>
    </dgm:pt>
    <dgm:pt modelId="{64594823-9123-4D56-9F36-362413C5E696}" type="parTrans" cxnId="{2438CCD2-5A18-4978-9706-D020315524DB}">
      <dgm:prSet/>
      <dgm:spPr/>
      <dgm:t>
        <a:bodyPr/>
        <a:lstStyle/>
        <a:p>
          <a:endParaRPr lang="fr-FR"/>
        </a:p>
      </dgm:t>
    </dgm:pt>
    <dgm:pt modelId="{6903F4BE-3EE3-4739-9270-71D512770C5B}" type="sibTrans" cxnId="{2438CCD2-5A18-4978-9706-D020315524DB}">
      <dgm:prSet/>
      <dgm:spPr/>
      <dgm:t>
        <a:bodyPr/>
        <a:lstStyle/>
        <a:p>
          <a:endParaRPr lang="fr-FR"/>
        </a:p>
      </dgm:t>
    </dgm:pt>
    <dgm:pt modelId="{A4E37F22-58EA-463C-A07F-B1343CF645A1}">
      <dgm:prSet custT="1"/>
      <dgm:spPr/>
      <dgm:t>
        <a:bodyPr/>
        <a:lstStyle/>
        <a:p>
          <a:pPr rtl="0"/>
          <a:r>
            <a:rPr lang="en-US" sz="2000" b="0" i="0" dirty="0">
              <a:cs typeface="Times New Roman" pitchFamily="18" charset="0"/>
            </a:rPr>
            <a:t>Impacts of Covid-19 on multidimensional poverty in Morocco </a:t>
          </a:r>
          <a:endParaRPr lang="fr-FR" sz="2000" b="0" i="0" dirty="0">
            <a:latin typeface="Times New Roman" pitchFamily="18" charset="0"/>
            <a:cs typeface="Times New Roman" pitchFamily="18" charset="0"/>
          </a:endParaRPr>
        </a:p>
      </dgm:t>
    </dgm:pt>
    <dgm:pt modelId="{F36B585A-EE88-4682-8853-F77AF5D1607F}" type="parTrans" cxnId="{5F460EF0-019C-44FD-9BBE-941D64CD0144}">
      <dgm:prSet/>
      <dgm:spPr/>
      <dgm:t>
        <a:bodyPr/>
        <a:lstStyle/>
        <a:p>
          <a:endParaRPr lang="fr-FR"/>
        </a:p>
      </dgm:t>
    </dgm:pt>
    <dgm:pt modelId="{86625DF0-2D1B-4036-B1DA-2F2C6C831C7F}" type="sibTrans" cxnId="{5F460EF0-019C-44FD-9BBE-941D64CD0144}">
      <dgm:prSet/>
      <dgm:spPr/>
      <dgm:t>
        <a:bodyPr/>
        <a:lstStyle/>
        <a:p>
          <a:endParaRPr lang="fr-FR"/>
        </a:p>
      </dgm:t>
    </dgm:pt>
    <dgm:pt modelId="{09915985-0274-4778-B5B8-889F0E3E477F}">
      <dgm:prSet custT="1"/>
      <dgm:spPr/>
      <dgm:t>
        <a:bodyPr/>
        <a:lstStyle/>
        <a:p>
          <a:r>
            <a:rPr lang="fr-FR" sz="2000" dirty="0"/>
            <a:t>Conclusion</a:t>
          </a:r>
        </a:p>
      </dgm:t>
    </dgm:pt>
    <dgm:pt modelId="{242916E7-CBE8-4CD2-9726-B69CEE6F04BB}" type="parTrans" cxnId="{5019A743-EBA0-4623-BAF2-88D35A46272E}">
      <dgm:prSet/>
      <dgm:spPr/>
      <dgm:t>
        <a:bodyPr/>
        <a:lstStyle/>
        <a:p>
          <a:endParaRPr lang="fr-FR"/>
        </a:p>
      </dgm:t>
    </dgm:pt>
    <dgm:pt modelId="{3F9F8CC1-E887-40BE-B7C7-4536917F3186}" type="sibTrans" cxnId="{5019A743-EBA0-4623-BAF2-88D35A46272E}">
      <dgm:prSet/>
      <dgm:spPr/>
      <dgm:t>
        <a:bodyPr/>
        <a:lstStyle/>
        <a:p>
          <a:endParaRPr lang="fr-FR"/>
        </a:p>
      </dgm:t>
    </dgm:pt>
    <dgm:pt modelId="{1265B3A6-52D3-4C8D-97BF-B0F9E9A66D4D}">
      <dgm:prSet custT="1"/>
      <dgm:spPr/>
      <dgm:t>
        <a:bodyPr/>
        <a:lstStyle/>
        <a:p>
          <a:pPr rtl="0"/>
          <a:r>
            <a:rPr lang="fr-FR" sz="2000" dirty="0">
              <a:latin typeface="Times New Roman" pitchFamily="18" charset="0"/>
              <a:cs typeface="Times New Roman" pitchFamily="18" charset="0"/>
            </a:rPr>
            <a:t>7</a:t>
          </a:r>
        </a:p>
      </dgm:t>
    </dgm:pt>
    <dgm:pt modelId="{26017058-3CD1-460B-B47E-20A4898E5DF7}" type="sibTrans" cxnId="{81ACF335-2331-4FAB-9196-9B84F0DBBD79}">
      <dgm:prSet/>
      <dgm:spPr/>
      <dgm:t>
        <a:bodyPr/>
        <a:lstStyle/>
        <a:p>
          <a:endParaRPr lang="fr-FR"/>
        </a:p>
      </dgm:t>
    </dgm:pt>
    <dgm:pt modelId="{43B07414-142F-412D-9242-21346049733B}" type="parTrans" cxnId="{81ACF335-2331-4FAB-9196-9B84F0DBBD79}">
      <dgm:prSet/>
      <dgm:spPr/>
      <dgm:t>
        <a:bodyPr/>
        <a:lstStyle/>
        <a:p>
          <a:endParaRPr lang="fr-FR"/>
        </a:p>
      </dgm:t>
    </dgm:pt>
    <dgm:pt modelId="{DFA46B00-ADC2-490A-B3BD-FFA2075268AF}" type="pres">
      <dgm:prSet presAssocID="{3921D8EA-2292-48F7-9A2F-FFB595A59BF3}" presName="linearFlow" presStyleCnt="0">
        <dgm:presLayoutVars>
          <dgm:dir/>
          <dgm:animLvl val="lvl"/>
          <dgm:resizeHandles val="exact"/>
        </dgm:presLayoutVars>
      </dgm:prSet>
      <dgm:spPr/>
    </dgm:pt>
    <dgm:pt modelId="{B261CFF6-A424-4DAC-ABFA-406121FA770E}" type="pres">
      <dgm:prSet presAssocID="{ECAF91E6-F6AA-4980-BBB4-77FA59ECDA31}" presName="composite" presStyleCnt="0"/>
      <dgm:spPr/>
    </dgm:pt>
    <dgm:pt modelId="{92E50841-7944-4A0A-B10F-B3D685576A92}" type="pres">
      <dgm:prSet presAssocID="{ECAF91E6-F6AA-4980-BBB4-77FA59ECDA31}" presName="parentText" presStyleLbl="alignNode1" presStyleIdx="0" presStyleCnt="7">
        <dgm:presLayoutVars>
          <dgm:chMax val="1"/>
          <dgm:bulletEnabled val="1"/>
        </dgm:presLayoutVars>
      </dgm:prSet>
      <dgm:spPr/>
    </dgm:pt>
    <dgm:pt modelId="{7A00A302-46C5-4F0C-80AB-4549215AD2D9}" type="pres">
      <dgm:prSet presAssocID="{ECAF91E6-F6AA-4980-BBB4-77FA59ECDA31}" presName="descendantText" presStyleLbl="alignAcc1" presStyleIdx="0" presStyleCnt="7">
        <dgm:presLayoutVars>
          <dgm:bulletEnabled val="1"/>
        </dgm:presLayoutVars>
      </dgm:prSet>
      <dgm:spPr/>
    </dgm:pt>
    <dgm:pt modelId="{EF91EC8D-7008-4FD8-9F3B-607E86887959}" type="pres">
      <dgm:prSet presAssocID="{DBB77A32-46EB-41E3-BFFB-CC659195590A}" presName="sp" presStyleCnt="0"/>
      <dgm:spPr/>
    </dgm:pt>
    <dgm:pt modelId="{76ED1681-11D1-4CF5-8918-9462C98EDFBE}" type="pres">
      <dgm:prSet presAssocID="{C19E71B6-1679-4B05-9273-E42D1D0E179B}" presName="composite" presStyleCnt="0"/>
      <dgm:spPr/>
    </dgm:pt>
    <dgm:pt modelId="{15BD1D9F-36CB-4338-905D-2076819FCC5D}" type="pres">
      <dgm:prSet presAssocID="{C19E71B6-1679-4B05-9273-E42D1D0E179B}" presName="parentText" presStyleLbl="alignNode1" presStyleIdx="1" presStyleCnt="7">
        <dgm:presLayoutVars>
          <dgm:chMax val="1"/>
          <dgm:bulletEnabled val="1"/>
        </dgm:presLayoutVars>
      </dgm:prSet>
      <dgm:spPr/>
    </dgm:pt>
    <dgm:pt modelId="{7C930F7F-73B8-4BBF-9B69-E390945CF892}" type="pres">
      <dgm:prSet presAssocID="{C19E71B6-1679-4B05-9273-E42D1D0E179B}" presName="descendantText" presStyleLbl="alignAcc1" presStyleIdx="1" presStyleCnt="7">
        <dgm:presLayoutVars>
          <dgm:bulletEnabled val="1"/>
        </dgm:presLayoutVars>
      </dgm:prSet>
      <dgm:spPr/>
    </dgm:pt>
    <dgm:pt modelId="{F5688613-D87C-4860-B26A-074ABC83EC6F}" type="pres">
      <dgm:prSet presAssocID="{DBEA1657-1BB5-4AF0-8FB1-29BE4ED63B69}" presName="sp" presStyleCnt="0"/>
      <dgm:spPr/>
    </dgm:pt>
    <dgm:pt modelId="{8505329B-2277-4887-A60E-512F0B6DB6E8}" type="pres">
      <dgm:prSet presAssocID="{6DB6BA66-4C4A-4155-B7E2-645A7C087BB6}" presName="composite" presStyleCnt="0"/>
      <dgm:spPr/>
    </dgm:pt>
    <dgm:pt modelId="{058997D6-6643-42B7-B694-0CF5ECB39BCA}" type="pres">
      <dgm:prSet presAssocID="{6DB6BA66-4C4A-4155-B7E2-645A7C087BB6}" presName="parentText" presStyleLbl="alignNode1" presStyleIdx="2" presStyleCnt="7">
        <dgm:presLayoutVars>
          <dgm:chMax val="1"/>
          <dgm:bulletEnabled val="1"/>
        </dgm:presLayoutVars>
      </dgm:prSet>
      <dgm:spPr/>
    </dgm:pt>
    <dgm:pt modelId="{E7F6D9C2-367C-48AC-A621-464D4FBBDB2E}" type="pres">
      <dgm:prSet presAssocID="{6DB6BA66-4C4A-4155-B7E2-645A7C087BB6}" presName="descendantText" presStyleLbl="alignAcc1" presStyleIdx="2" presStyleCnt="7" custLinFactNeighborX="0">
        <dgm:presLayoutVars>
          <dgm:bulletEnabled val="1"/>
        </dgm:presLayoutVars>
      </dgm:prSet>
      <dgm:spPr/>
    </dgm:pt>
    <dgm:pt modelId="{DF96436B-FAFA-4720-B956-25FD15123BD3}" type="pres">
      <dgm:prSet presAssocID="{1B6627AE-BBC2-4CB1-AF88-B5C80C0E10A2}" presName="sp" presStyleCnt="0"/>
      <dgm:spPr/>
    </dgm:pt>
    <dgm:pt modelId="{147B437E-A8D5-4B34-94E3-A9529E9AE59E}" type="pres">
      <dgm:prSet presAssocID="{1B12D92B-E7FA-4C64-B46F-16C56E8C2997}" presName="composite" presStyleCnt="0"/>
      <dgm:spPr/>
    </dgm:pt>
    <dgm:pt modelId="{E87E9F3B-7A57-4C7E-AE0F-583F80A2080E}" type="pres">
      <dgm:prSet presAssocID="{1B12D92B-E7FA-4C64-B46F-16C56E8C2997}" presName="parentText" presStyleLbl="alignNode1" presStyleIdx="3" presStyleCnt="7">
        <dgm:presLayoutVars>
          <dgm:chMax val="1"/>
          <dgm:bulletEnabled val="1"/>
        </dgm:presLayoutVars>
      </dgm:prSet>
      <dgm:spPr/>
    </dgm:pt>
    <dgm:pt modelId="{D3D45506-CEE9-4990-A824-8643B2149FCD}" type="pres">
      <dgm:prSet presAssocID="{1B12D92B-E7FA-4C64-B46F-16C56E8C2997}" presName="descendantText" presStyleLbl="alignAcc1" presStyleIdx="3" presStyleCnt="7" custLinFactNeighborX="0">
        <dgm:presLayoutVars>
          <dgm:bulletEnabled val="1"/>
        </dgm:presLayoutVars>
      </dgm:prSet>
      <dgm:spPr/>
    </dgm:pt>
    <dgm:pt modelId="{3B2D3E26-61CA-49CD-BBEA-93F0C8A33996}" type="pres">
      <dgm:prSet presAssocID="{BDAB4A6B-64D7-41E5-AF47-D404B50283CD}" presName="sp" presStyleCnt="0"/>
      <dgm:spPr/>
    </dgm:pt>
    <dgm:pt modelId="{5221CFE6-FC28-4F6F-9C8D-A8357FED54A6}" type="pres">
      <dgm:prSet presAssocID="{239B16F6-6B07-44FC-A9AF-CC2130786DA6}" presName="composite" presStyleCnt="0"/>
      <dgm:spPr/>
    </dgm:pt>
    <dgm:pt modelId="{B4A3B26A-6130-451E-BE90-3BDA19F0E484}" type="pres">
      <dgm:prSet presAssocID="{239B16F6-6B07-44FC-A9AF-CC2130786DA6}" presName="parentText" presStyleLbl="alignNode1" presStyleIdx="4" presStyleCnt="7">
        <dgm:presLayoutVars>
          <dgm:chMax val="1"/>
          <dgm:bulletEnabled val="1"/>
        </dgm:presLayoutVars>
      </dgm:prSet>
      <dgm:spPr/>
    </dgm:pt>
    <dgm:pt modelId="{AC0D201A-3273-4F3A-89E3-0972F768F530}" type="pres">
      <dgm:prSet presAssocID="{239B16F6-6B07-44FC-A9AF-CC2130786DA6}" presName="descendantText" presStyleLbl="alignAcc1" presStyleIdx="4" presStyleCnt="7" custLinFactNeighborX="0" custLinFactNeighborY="0">
        <dgm:presLayoutVars>
          <dgm:bulletEnabled val="1"/>
        </dgm:presLayoutVars>
      </dgm:prSet>
      <dgm:spPr/>
    </dgm:pt>
    <dgm:pt modelId="{C7592CA1-1BC4-414E-8C53-8A8D1B98A40A}" type="pres">
      <dgm:prSet presAssocID="{94667327-0A84-4E5B-80E1-F958B248E9F1}" presName="sp" presStyleCnt="0"/>
      <dgm:spPr/>
    </dgm:pt>
    <dgm:pt modelId="{20075E01-0814-4B25-B7DD-233E952C4AAB}" type="pres">
      <dgm:prSet presAssocID="{13820543-25B6-403C-AF63-927DBBB5F82A}" presName="composite" presStyleCnt="0"/>
      <dgm:spPr/>
    </dgm:pt>
    <dgm:pt modelId="{727DF85E-3766-4DEF-983E-3909D90D20E0}" type="pres">
      <dgm:prSet presAssocID="{13820543-25B6-403C-AF63-927DBBB5F82A}" presName="parentText" presStyleLbl="alignNode1" presStyleIdx="5" presStyleCnt="7">
        <dgm:presLayoutVars>
          <dgm:chMax val="1"/>
          <dgm:bulletEnabled val="1"/>
        </dgm:presLayoutVars>
      </dgm:prSet>
      <dgm:spPr/>
    </dgm:pt>
    <dgm:pt modelId="{E0382699-634A-47CE-8208-19F74D7B189F}" type="pres">
      <dgm:prSet presAssocID="{13820543-25B6-403C-AF63-927DBBB5F82A}" presName="descendantText" presStyleLbl="alignAcc1" presStyleIdx="5" presStyleCnt="7" custLinFactNeighborX="401" custLinFactNeighborY="-2136">
        <dgm:presLayoutVars>
          <dgm:bulletEnabled val="1"/>
        </dgm:presLayoutVars>
      </dgm:prSet>
      <dgm:spPr/>
    </dgm:pt>
    <dgm:pt modelId="{D0BF1C3A-F585-4097-AFD1-66BF5FE3ED61}" type="pres">
      <dgm:prSet presAssocID="{6903F4BE-3EE3-4739-9270-71D512770C5B}" presName="sp" presStyleCnt="0"/>
      <dgm:spPr/>
    </dgm:pt>
    <dgm:pt modelId="{486E3A7F-C693-4D8B-8ED3-D625A8E910CD}" type="pres">
      <dgm:prSet presAssocID="{1265B3A6-52D3-4C8D-97BF-B0F9E9A66D4D}" presName="composite" presStyleCnt="0"/>
      <dgm:spPr/>
    </dgm:pt>
    <dgm:pt modelId="{B2F2FEA4-8C8C-4A21-9584-A7E14AA168ED}" type="pres">
      <dgm:prSet presAssocID="{1265B3A6-52D3-4C8D-97BF-B0F9E9A66D4D}" presName="parentText" presStyleLbl="alignNode1" presStyleIdx="6" presStyleCnt="7">
        <dgm:presLayoutVars>
          <dgm:chMax val="1"/>
          <dgm:bulletEnabled val="1"/>
        </dgm:presLayoutVars>
      </dgm:prSet>
      <dgm:spPr/>
    </dgm:pt>
    <dgm:pt modelId="{7D3FEB8F-CE90-4202-9A8E-974B4929E9A6}" type="pres">
      <dgm:prSet presAssocID="{1265B3A6-52D3-4C8D-97BF-B0F9E9A66D4D}" presName="descendantText" presStyleLbl="alignAcc1" presStyleIdx="6" presStyleCnt="7">
        <dgm:presLayoutVars>
          <dgm:bulletEnabled val="1"/>
        </dgm:presLayoutVars>
      </dgm:prSet>
      <dgm:spPr/>
    </dgm:pt>
  </dgm:ptLst>
  <dgm:cxnLst>
    <dgm:cxn modelId="{EF657C04-9207-4E4E-91BC-ECD3CAFB8CDC}" srcId="{3921D8EA-2292-48F7-9A2F-FFB595A59BF3}" destId="{6DB6BA66-4C4A-4155-B7E2-645A7C087BB6}" srcOrd="2" destOrd="0" parTransId="{F2A82485-E49E-48AE-8632-8258E5E1F4ED}" sibTransId="{1B6627AE-BBC2-4CB1-AF88-B5C80C0E10A2}"/>
    <dgm:cxn modelId="{43AD5807-B758-456B-B50F-26D2E64151FA}" type="presOf" srcId="{ECAF91E6-F6AA-4980-BBB4-77FA59ECDA31}" destId="{92E50841-7944-4A0A-B10F-B3D685576A92}" srcOrd="0" destOrd="0" presId="urn:microsoft.com/office/officeart/2005/8/layout/chevron2"/>
    <dgm:cxn modelId="{53CDAF16-8A16-42D0-BAC2-4FD90BA62D23}" type="presOf" srcId="{1265B3A6-52D3-4C8D-97BF-B0F9E9A66D4D}" destId="{B2F2FEA4-8C8C-4A21-9584-A7E14AA168ED}" srcOrd="0" destOrd="0" presId="urn:microsoft.com/office/officeart/2005/8/layout/chevron2"/>
    <dgm:cxn modelId="{FA2E5E18-E67C-485A-A644-C4611D77CF78}" type="presOf" srcId="{D9A19684-686A-43AD-AC66-355600D92E61}" destId="{7C930F7F-73B8-4BBF-9B69-E390945CF892}" srcOrd="0" destOrd="0" presId="urn:microsoft.com/office/officeart/2005/8/layout/chevron2"/>
    <dgm:cxn modelId="{A0DFB81B-03DE-4694-BF72-0821FD2EEF30}" srcId="{3921D8EA-2292-48F7-9A2F-FFB595A59BF3}" destId="{239B16F6-6B07-44FC-A9AF-CC2130786DA6}" srcOrd="4" destOrd="0" parTransId="{3C9F7414-8F85-48FD-837D-3349D87889EC}" sibTransId="{94667327-0A84-4E5B-80E1-F958B248E9F1}"/>
    <dgm:cxn modelId="{66B11F1F-8494-4172-96E1-9633C09778EB}" type="presOf" srcId="{E0CE9E4B-4CDF-4F9E-94F3-DC4323AC1E42}" destId="{7C930F7F-73B8-4BBF-9B69-E390945CF892}" srcOrd="0" destOrd="1" presId="urn:microsoft.com/office/officeart/2005/8/layout/chevron2"/>
    <dgm:cxn modelId="{41201A21-E6EE-4728-9322-3C2F3C190DE3}" type="presOf" srcId="{95AA524E-D060-4C39-A681-FCFF9394C357}" destId="{D3D45506-CEE9-4990-A824-8643B2149FCD}" srcOrd="0" destOrd="0" presId="urn:microsoft.com/office/officeart/2005/8/layout/chevron2"/>
    <dgm:cxn modelId="{78BEEE23-D400-4FDD-905D-EC3789E076DF}" type="presOf" srcId="{13820543-25B6-403C-AF63-927DBBB5F82A}" destId="{727DF85E-3766-4DEF-983E-3909D90D20E0}" srcOrd="0" destOrd="0" presId="urn:microsoft.com/office/officeart/2005/8/layout/chevron2"/>
    <dgm:cxn modelId="{8F50CE25-13FF-4271-AA37-5BE4ACFF02C8}" srcId="{C19E71B6-1679-4B05-9273-E42D1D0E179B}" destId="{E0CE9E4B-4CDF-4F9E-94F3-DC4323AC1E42}" srcOrd="1" destOrd="0" parTransId="{D6C7D749-EB1A-40F5-A946-174874D42F38}" sibTransId="{1DF3BC74-91C2-49A1-9A86-71DAF66AAEEC}"/>
    <dgm:cxn modelId="{47CA4329-5104-4772-AFE5-E7832A3712AF}" type="presOf" srcId="{81DA5191-7F58-4CF6-8475-CE96C63BF02F}" destId="{7C930F7F-73B8-4BBF-9B69-E390945CF892}" srcOrd="0" destOrd="2" presId="urn:microsoft.com/office/officeart/2005/8/layout/chevron2"/>
    <dgm:cxn modelId="{BF95B230-DEEA-4836-814E-17A9AD7F5FCE}" srcId="{C19E71B6-1679-4B05-9273-E42D1D0E179B}" destId="{D9A19684-686A-43AD-AC66-355600D92E61}" srcOrd="0" destOrd="0" parTransId="{465A70B9-8A09-4F3B-816D-F0D0637AEB52}" sibTransId="{5A175C5E-20BE-4661-810B-4C8410FE6DD5}"/>
    <dgm:cxn modelId="{81ACF335-2331-4FAB-9196-9B84F0DBBD79}" srcId="{3921D8EA-2292-48F7-9A2F-FFB595A59BF3}" destId="{1265B3A6-52D3-4C8D-97BF-B0F9E9A66D4D}" srcOrd="6" destOrd="0" parTransId="{43B07414-142F-412D-9242-21346049733B}" sibTransId="{26017058-3CD1-460B-B47E-20A4898E5DF7}"/>
    <dgm:cxn modelId="{769D443B-02A2-45A5-AFBF-D48E3C07CB8E}" type="presOf" srcId="{3921D8EA-2292-48F7-9A2F-FFB595A59BF3}" destId="{DFA46B00-ADC2-490A-B3BD-FFA2075268AF}" srcOrd="0" destOrd="0" presId="urn:microsoft.com/office/officeart/2005/8/layout/chevron2"/>
    <dgm:cxn modelId="{83B70F63-2F7F-44A7-B151-C6EE61F32061}" srcId="{C19E71B6-1679-4B05-9273-E42D1D0E179B}" destId="{81DA5191-7F58-4CF6-8475-CE96C63BF02F}" srcOrd="2" destOrd="0" parTransId="{3ACD3613-0690-4C25-BBEB-A773F9C8D7F9}" sibTransId="{65713470-0F57-4634-B458-CEC602ACE248}"/>
    <dgm:cxn modelId="{5019A743-EBA0-4623-BAF2-88D35A46272E}" srcId="{1265B3A6-52D3-4C8D-97BF-B0F9E9A66D4D}" destId="{09915985-0274-4778-B5B8-889F0E3E477F}" srcOrd="0" destOrd="0" parTransId="{242916E7-CBE8-4CD2-9726-B69CEE6F04BB}" sibTransId="{3F9F8CC1-E887-40BE-B7C7-4536917F3186}"/>
    <dgm:cxn modelId="{AFB78449-5009-4FFD-B61A-57EB694A06F1}" type="presOf" srcId="{09915985-0274-4778-B5B8-889F0E3E477F}" destId="{7D3FEB8F-CE90-4202-9A8E-974B4929E9A6}" srcOrd="0" destOrd="0" presId="urn:microsoft.com/office/officeart/2005/8/layout/chevron2"/>
    <dgm:cxn modelId="{7CE5656F-3EE7-4F3C-8CED-E7236A2A1837}" srcId="{3921D8EA-2292-48F7-9A2F-FFB595A59BF3}" destId="{C19E71B6-1679-4B05-9273-E42D1D0E179B}" srcOrd="1" destOrd="0" parTransId="{F692E423-BA78-450B-BBFE-323CA11FAFC7}" sibTransId="{DBEA1657-1BB5-4AF0-8FB1-29BE4ED63B69}"/>
    <dgm:cxn modelId="{A11F0256-4A47-48E2-A062-50E697809BFB}" type="presOf" srcId="{A4E37F22-58EA-463C-A07F-B1343CF645A1}" destId="{E0382699-634A-47CE-8208-19F74D7B189F}" srcOrd="0" destOrd="0" presId="urn:microsoft.com/office/officeart/2005/8/layout/chevron2"/>
    <dgm:cxn modelId="{052ECF56-976E-4C9B-88DD-D9BC9F46D699}" srcId="{239B16F6-6B07-44FC-A9AF-CC2130786DA6}" destId="{CC9A66A8-9415-44ED-916B-C8178BD8B6C2}" srcOrd="0" destOrd="0" parTransId="{049A8C4F-A8FB-4210-8123-9F6CFA892C6D}" sibTransId="{F3F0137A-4A5D-481D-A92E-E52589EFC0C1}"/>
    <dgm:cxn modelId="{FDB33281-6C23-46CF-991D-AF89122CC4E1}" type="presOf" srcId="{0B0EC8EC-75F9-4B27-8159-3608EF870245}" destId="{E7F6D9C2-367C-48AC-A621-464D4FBBDB2E}" srcOrd="0" destOrd="0" presId="urn:microsoft.com/office/officeart/2005/8/layout/chevron2"/>
    <dgm:cxn modelId="{9A933982-60CC-4450-AA7D-7E75BA92DE7B}" type="presOf" srcId="{1B12D92B-E7FA-4C64-B46F-16C56E8C2997}" destId="{E87E9F3B-7A57-4C7E-AE0F-583F80A2080E}" srcOrd="0" destOrd="0" presId="urn:microsoft.com/office/officeart/2005/8/layout/chevron2"/>
    <dgm:cxn modelId="{5FBB9E84-5133-4B45-AB9D-A8BB34484A48}" srcId="{ECAF91E6-F6AA-4980-BBB4-77FA59ECDA31}" destId="{ED122F9A-17DF-4448-AE8E-A2969D1B3A6B}" srcOrd="0" destOrd="0" parTransId="{24B9276E-210B-488D-A4EE-17886821E279}" sibTransId="{87785485-D984-46A3-88A2-73E1F0C2E92B}"/>
    <dgm:cxn modelId="{01855495-B096-4B05-8F5F-5F395919A326}" type="presOf" srcId="{6DB6BA66-4C4A-4155-B7E2-645A7C087BB6}" destId="{058997D6-6643-42B7-B694-0CF5ECB39BCA}" srcOrd="0" destOrd="0" presId="urn:microsoft.com/office/officeart/2005/8/layout/chevron2"/>
    <dgm:cxn modelId="{AB68B996-DA3E-4FAC-8960-5A418076EC07}" srcId="{3921D8EA-2292-48F7-9A2F-FFB595A59BF3}" destId="{ECAF91E6-F6AA-4980-BBB4-77FA59ECDA31}" srcOrd="0" destOrd="0" parTransId="{9B6367BC-E39E-4DCA-90DE-F7E1994AA7F2}" sibTransId="{DBB77A32-46EB-41E3-BFFB-CC659195590A}"/>
    <dgm:cxn modelId="{F8BBEC9C-0099-43BF-B673-AA63486D76B6}" type="presOf" srcId="{CC9A66A8-9415-44ED-916B-C8178BD8B6C2}" destId="{AC0D201A-3273-4F3A-89E3-0972F768F530}" srcOrd="0" destOrd="0" presId="urn:microsoft.com/office/officeart/2005/8/layout/chevron2"/>
    <dgm:cxn modelId="{5D880F9F-F7DD-4397-B784-870B95293195}" srcId="{3921D8EA-2292-48F7-9A2F-FFB595A59BF3}" destId="{1B12D92B-E7FA-4C64-B46F-16C56E8C2997}" srcOrd="3" destOrd="0" parTransId="{D19AA90E-129D-4B11-8472-4C233172BBCB}" sibTransId="{BDAB4A6B-64D7-41E5-AF47-D404B50283CD}"/>
    <dgm:cxn modelId="{3A6B8CAD-00C2-4FF9-8266-4FC14E4BE83D}" type="presOf" srcId="{C19E71B6-1679-4B05-9273-E42D1D0E179B}" destId="{15BD1D9F-36CB-4338-905D-2076819FCC5D}" srcOrd="0" destOrd="0" presId="urn:microsoft.com/office/officeart/2005/8/layout/chevron2"/>
    <dgm:cxn modelId="{2438CCD2-5A18-4978-9706-D020315524DB}" srcId="{3921D8EA-2292-48F7-9A2F-FFB595A59BF3}" destId="{13820543-25B6-403C-AF63-927DBBB5F82A}" srcOrd="5" destOrd="0" parTransId="{64594823-9123-4D56-9F36-362413C5E696}" sibTransId="{6903F4BE-3EE3-4739-9270-71D512770C5B}"/>
    <dgm:cxn modelId="{6601BEDD-4B7E-4D60-A3F2-D34C6397F2BE}" srcId="{1B12D92B-E7FA-4C64-B46F-16C56E8C2997}" destId="{95AA524E-D060-4C39-A681-FCFF9394C357}" srcOrd="0" destOrd="0" parTransId="{B19D3041-34EA-4412-AA15-854DB7E3DB69}" sibTransId="{605D1799-C0D6-48B5-96F0-D5F481D7ADA6}"/>
    <dgm:cxn modelId="{77DDF7DE-EE99-4A55-AAD7-6B86E1E19761}" type="presOf" srcId="{239B16F6-6B07-44FC-A9AF-CC2130786DA6}" destId="{B4A3B26A-6130-451E-BE90-3BDA19F0E484}" srcOrd="0" destOrd="0" presId="urn:microsoft.com/office/officeart/2005/8/layout/chevron2"/>
    <dgm:cxn modelId="{5F460EF0-019C-44FD-9BBE-941D64CD0144}" srcId="{13820543-25B6-403C-AF63-927DBBB5F82A}" destId="{A4E37F22-58EA-463C-A07F-B1343CF645A1}" srcOrd="0" destOrd="0" parTransId="{F36B585A-EE88-4682-8853-F77AF5D1607F}" sibTransId="{86625DF0-2D1B-4036-B1DA-2F2C6C831C7F}"/>
    <dgm:cxn modelId="{DE3671F1-ABD2-480C-BB91-9949B8911244}" srcId="{6DB6BA66-4C4A-4155-B7E2-645A7C087BB6}" destId="{0B0EC8EC-75F9-4B27-8159-3608EF870245}" srcOrd="0" destOrd="0" parTransId="{EACA3F0D-3467-4854-8100-239D64A7424F}" sibTransId="{45E9E1EA-7516-4AF5-8C3B-7E713B9B2400}"/>
    <dgm:cxn modelId="{BCF8CCF3-161B-4C22-AAA0-C47E7BA9E84E}" type="presOf" srcId="{ED122F9A-17DF-4448-AE8E-A2969D1B3A6B}" destId="{7A00A302-46C5-4F0C-80AB-4549215AD2D9}" srcOrd="0" destOrd="0" presId="urn:microsoft.com/office/officeart/2005/8/layout/chevron2"/>
    <dgm:cxn modelId="{887C7A05-D9E1-407E-8D45-9E7B845AC8D4}" type="presParOf" srcId="{DFA46B00-ADC2-490A-B3BD-FFA2075268AF}" destId="{B261CFF6-A424-4DAC-ABFA-406121FA770E}" srcOrd="0" destOrd="0" presId="urn:microsoft.com/office/officeart/2005/8/layout/chevron2"/>
    <dgm:cxn modelId="{5B0C8094-A0B4-4A97-A795-C78281356BA6}" type="presParOf" srcId="{B261CFF6-A424-4DAC-ABFA-406121FA770E}" destId="{92E50841-7944-4A0A-B10F-B3D685576A92}" srcOrd="0" destOrd="0" presId="urn:microsoft.com/office/officeart/2005/8/layout/chevron2"/>
    <dgm:cxn modelId="{987CC804-8987-438D-BDCF-2062432C57A2}" type="presParOf" srcId="{B261CFF6-A424-4DAC-ABFA-406121FA770E}" destId="{7A00A302-46C5-4F0C-80AB-4549215AD2D9}" srcOrd="1" destOrd="0" presId="urn:microsoft.com/office/officeart/2005/8/layout/chevron2"/>
    <dgm:cxn modelId="{F0ECEF32-AE13-44B4-ABAA-914D116F946D}" type="presParOf" srcId="{DFA46B00-ADC2-490A-B3BD-FFA2075268AF}" destId="{EF91EC8D-7008-4FD8-9F3B-607E86887959}" srcOrd="1" destOrd="0" presId="urn:microsoft.com/office/officeart/2005/8/layout/chevron2"/>
    <dgm:cxn modelId="{A7EAD11D-32F9-458D-A972-0D8A7C28CCA0}" type="presParOf" srcId="{DFA46B00-ADC2-490A-B3BD-FFA2075268AF}" destId="{76ED1681-11D1-4CF5-8918-9462C98EDFBE}" srcOrd="2" destOrd="0" presId="urn:microsoft.com/office/officeart/2005/8/layout/chevron2"/>
    <dgm:cxn modelId="{06815F67-D9C7-43D6-9A6C-C9DBAC79FDAC}" type="presParOf" srcId="{76ED1681-11D1-4CF5-8918-9462C98EDFBE}" destId="{15BD1D9F-36CB-4338-905D-2076819FCC5D}" srcOrd="0" destOrd="0" presId="urn:microsoft.com/office/officeart/2005/8/layout/chevron2"/>
    <dgm:cxn modelId="{AC91C49C-FD50-4F1C-BA0D-DAF05B7B8B07}" type="presParOf" srcId="{76ED1681-11D1-4CF5-8918-9462C98EDFBE}" destId="{7C930F7F-73B8-4BBF-9B69-E390945CF892}" srcOrd="1" destOrd="0" presId="urn:microsoft.com/office/officeart/2005/8/layout/chevron2"/>
    <dgm:cxn modelId="{908C7721-CDCF-4960-931C-CA04866AED57}" type="presParOf" srcId="{DFA46B00-ADC2-490A-B3BD-FFA2075268AF}" destId="{F5688613-D87C-4860-B26A-074ABC83EC6F}" srcOrd="3" destOrd="0" presId="urn:microsoft.com/office/officeart/2005/8/layout/chevron2"/>
    <dgm:cxn modelId="{C8FF7A3D-068E-472A-ADFC-FC43EDEA2E8B}" type="presParOf" srcId="{DFA46B00-ADC2-490A-B3BD-FFA2075268AF}" destId="{8505329B-2277-4887-A60E-512F0B6DB6E8}" srcOrd="4" destOrd="0" presId="urn:microsoft.com/office/officeart/2005/8/layout/chevron2"/>
    <dgm:cxn modelId="{D302B7EE-D393-43AC-AF11-F42E72915198}" type="presParOf" srcId="{8505329B-2277-4887-A60E-512F0B6DB6E8}" destId="{058997D6-6643-42B7-B694-0CF5ECB39BCA}" srcOrd="0" destOrd="0" presId="urn:microsoft.com/office/officeart/2005/8/layout/chevron2"/>
    <dgm:cxn modelId="{403E569F-1CC0-4306-B367-A8676B878D17}" type="presParOf" srcId="{8505329B-2277-4887-A60E-512F0B6DB6E8}" destId="{E7F6D9C2-367C-48AC-A621-464D4FBBDB2E}" srcOrd="1" destOrd="0" presId="urn:microsoft.com/office/officeart/2005/8/layout/chevron2"/>
    <dgm:cxn modelId="{791FC4DE-1E95-4D7E-B909-7423CE5E7658}" type="presParOf" srcId="{DFA46B00-ADC2-490A-B3BD-FFA2075268AF}" destId="{DF96436B-FAFA-4720-B956-25FD15123BD3}" srcOrd="5" destOrd="0" presId="urn:microsoft.com/office/officeart/2005/8/layout/chevron2"/>
    <dgm:cxn modelId="{B4CD3B33-4BE6-4E6A-9E94-D8CDD8F46B54}" type="presParOf" srcId="{DFA46B00-ADC2-490A-B3BD-FFA2075268AF}" destId="{147B437E-A8D5-4B34-94E3-A9529E9AE59E}" srcOrd="6" destOrd="0" presId="urn:microsoft.com/office/officeart/2005/8/layout/chevron2"/>
    <dgm:cxn modelId="{F7D4A395-E17A-496B-A67D-02820EE0AE84}" type="presParOf" srcId="{147B437E-A8D5-4B34-94E3-A9529E9AE59E}" destId="{E87E9F3B-7A57-4C7E-AE0F-583F80A2080E}" srcOrd="0" destOrd="0" presId="urn:microsoft.com/office/officeart/2005/8/layout/chevron2"/>
    <dgm:cxn modelId="{60F365EE-7C06-4F1D-AFAE-9F616FC6278F}" type="presParOf" srcId="{147B437E-A8D5-4B34-94E3-A9529E9AE59E}" destId="{D3D45506-CEE9-4990-A824-8643B2149FCD}" srcOrd="1" destOrd="0" presId="urn:microsoft.com/office/officeart/2005/8/layout/chevron2"/>
    <dgm:cxn modelId="{26BCB815-685C-44CE-A73F-D60204AB3D0D}" type="presParOf" srcId="{DFA46B00-ADC2-490A-B3BD-FFA2075268AF}" destId="{3B2D3E26-61CA-49CD-BBEA-93F0C8A33996}" srcOrd="7" destOrd="0" presId="urn:microsoft.com/office/officeart/2005/8/layout/chevron2"/>
    <dgm:cxn modelId="{6F9A6FA8-B292-40D8-9861-C6CD1D50C9B3}" type="presParOf" srcId="{DFA46B00-ADC2-490A-B3BD-FFA2075268AF}" destId="{5221CFE6-FC28-4F6F-9C8D-A8357FED54A6}" srcOrd="8" destOrd="0" presId="urn:microsoft.com/office/officeart/2005/8/layout/chevron2"/>
    <dgm:cxn modelId="{AE1C9E81-5E2C-4985-A67E-0E94127CA226}" type="presParOf" srcId="{5221CFE6-FC28-4F6F-9C8D-A8357FED54A6}" destId="{B4A3B26A-6130-451E-BE90-3BDA19F0E484}" srcOrd="0" destOrd="0" presId="urn:microsoft.com/office/officeart/2005/8/layout/chevron2"/>
    <dgm:cxn modelId="{5DAFFB8A-2EDB-45AB-A66F-26FC0D1AD187}" type="presParOf" srcId="{5221CFE6-FC28-4F6F-9C8D-A8357FED54A6}" destId="{AC0D201A-3273-4F3A-89E3-0972F768F530}" srcOrd="1" destOrd="0" presId="urn:microsoft.com/office/officeart/2005/8/layout/chevron2"/>
    <dgm:cxn modelId="{DD326F90-1BA4-4DE2-A615-3DC31E333AB0}" type="presParOf" srcId="{DFA46B00-ADC2-490A-B3BD-FFA2075268AF}" destId="{C7592CA1-1BC4-414E-8C53-8A8D1B98A40A}" srcOrd="9" destOrd="0" presId="urn:microsoft.com/office/officeart/2005/8/layout/chevron2"/>
    <dgm:cxn modelId="{9F8CA778-4992-4BF5-BFBC-710438E312EF}" type="presParOf" srcId="{DFA46B00-ADC2-490A-B3BD-FFA2075268AF}" destId="{20075E01-0814-4B25-B7DD-233E952C4AAB}" srcOrd="10" destOrd="0" presId="urn:microsoft.com/office/officeart/2005/8/layout/chevron2"/>
    <dgm:cxn modelId="{236EEA63-C3A9-4747-A618-130527FFCD2B}" type="presParOf" srcId="{20075E01-0814-4B25-B7DD-233E952C4AAB}" destId="{727DF85E-3766-4DEF-983E-3909D90D20E0}" srcOrd="0" destOrd="0" presId="urn:microsoft.com/office/officeart/2005/8/layout/chevron2"/>
    <dgm:cxn modelId="{F5061457-8FDE-4F32-8503-A66A7FE1841D}" type="presParOf" srcId="{20075E01-0814-4B25-B7DD-233E952C4AAB}" destId="{E0382699-634A-47CE-8208-19F74D7B189F}" srcOrd="1" destOrd="0" presId="urn:microsoft.com/office/officeart/2005/8/layout/chevron2"/>
    <dgm:cxn modelId="{D3C4D30E-2018-4AB5-A75B-6308115D895D}" type="presParOf" srcId="{DFA46B00-ADC2-490A-B3BD-FFA2075268AF}" destId="{D0BF1C3A-F585-4097-AFD1-66BF5FE3ED61}" srcOrd="11" destOrd="0" presId="urn:microsoft.com/office/officeart/2005/8/layout/chevron2"/>
    <dgm:cxn modelId="{D40DDB86-44C7-427A-A020-9E604209A088}" type="presParOf" srcId="{DFA46B00-ADC2-490A-B3BD-FFA2075268AF}" destId="{486E3A7F-C693-4D8B-8ED3-D625A8E910CD}" srcOrd="12" destOrd="0" presId="urn:microsoft.com/office/officeart/2005/8/layout/chevron2"/>
    <dgm:cxn modelId="{A02681AC-DFB9-4B27-A705-FA0191FB7E50}" type="presParOf" srcId="{486E3A7F-C693-4D8B-8ED3-D625A8E910CD}" destId="{B2F2FEA4-8C8C-4A21-9584-A7E14AA168ED}" srcOrd="0" destOrd="0" presId="urn:microsoft.com/office/officeart/2005/8/layout/chevron2"/>
    <dgm:cxn modelId="{CD3DCF28-C412-42A7-8E2D-22122BBEBFDD}" type="presParOf" srcId="{486E3A7F-C693-4D8B-8ED3-D625A8E910CD}" destId="{7D3FEB8F-CE90-4202-9A8E-974B4929E9A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E50841-7944-4A0A-B10F-B3D685576A92}">
      <dsp:nvSpPr>
        <dsp:cNvPr id="0" name=""/>
        <dsp:cNvSpPr/>
      </dsp:nvSpPr>
      <dsp:spPr>
        <a:xfrm rot="5400000">
          <a:off x="-129775" y="135660"/>
          <a:ext cx="865172" cy="605620"/>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b="0" kern="1200" dirty="0">
              <a:latin typeface="Times New Roman" pitchFamily="18" charset="0"/>
              <a:cs typeface="Times New Roman" pitchFamily="18" charset="0"/>
            </a:rPr>
            <a:t>1</a:t>
          </a:r>
        </a:p>
      </dsp:txBody>
      <dsp:txXfrm rot="-5400000">
        <a:off x="1" y="308694"/>
        <a:ext cx="605620" cy="259552"/>
      </dsp:txXfrm>
    </dsp:sp>
    <dsp:sp modelId="{7A00A302-46C5-4F0C-80AB-4549215AD2D9}">
      <dsp:nvSpPr>
        <dsp:cNvPr id="0" name=""/>
        <dsp:cNvSpPr/>
      </dsp:nvSpPr>
      <dsp:spPr>
        <a:xfrm rot="5400000">
          <a:off x="5590099" y="-4978594"/>
          <a:ext cx="562657" cy="10531616"/>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just" defTabSz="889000">
            <a:lnSpc>
              <a:spcPct val="90000"/>
            </a:lnSpc>
            <a:spcBef>
              <a:spcPct val="0"/>
            </a:spcBef>
            <a:spcAft>
              <a:spcPct val="15000"/>
            </a:spcAft>
            <a:buChar char="•"/>
          </a:pPr>
          <a:r>
            <a:rPr lang="en-US" sz="2000" kern="1200" dirty="0">
              <a:latin typeface="+mj-lt"/>
              <a:cs typeface="Times New Roman" pitchFamily="18" charset="0"/>
            </a:rPr>
            <a:t>Context &amp; interest of the research</a:t>
          </a:r>
          <a:endParaRPr lang="fr-FR" sz="2000" b="0" kern="1200" dirty="0">
            <a:latin typeface="Times New Roman" pitchFamily="18" charset="0"/>
            <a:cs typeface="Times New Roman" pitchFamily="18" charset="0"/>
          </a:endParaRPr>
        </a:p>
      </dsp:txBody>
      <dsp:txXfrm rot="-5400000">
        <a:off x="605620" y="33352"/>
        <a:ext cx="10504149" cy="507723"/>
      </dsp:txXfrm>
    </dsp:sp>
    <dsp:sp modelId="{15BD1D9F-36CB-4338-905D-2076819FCC5D}">
      <dsp:nvSpPr>
        <dsp:cNvPr id="0" name=""/>
        <dsp:cNvSpPr/>
      </dsp:nvSpPr>
      <dsp:spPr>
        <a:xfrm rot="5400000">
          <a:off x="-129775" y="917606"/>
          <a:ext cx="865172" cy="605620"/>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b="0" kern="1200" dirty="0">
              <a:latin typeface="Times New Roman" pitchFamily="18" charset="0"/>
              <a:cs typeface="Times New Roman" pitchFamily="18" charset="0"/>
            </a:rPr>
            <a:t>2</a:t>
          </a:r>
        </a:p>
      </dsp:txBody>
      <dsp:txXfrm rot="-5400000">
        <a:off x="1" y="1090640"/>
        <a:ext cx="605620" cy="259552"/>
      </dsp:txXfrm>
    </dsp:sp>
    <dsp:sp modelId="{7C930F7F-73B8-4BBF-9B69-E390945CF892}">
      <dsp:nvSpPr>
        <dsp:cNvPr id="0" name=""/>
        <dsp:cNvSpPr/>
      </dsp:nvSpPr>
      <dsp:spPr>
        <a:xfrm rot="5400000">
          <a:off x="5590247" y="-4196796"/>
          <a:ext cx="562362" cy="10531616"/>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just" defTabSz="1066800">
            <a:lnSpc>
              <a:spcPct val="90000"/>
            </a:lnSpc>
            <a:spcBef>
              <a:spcPct val="0"/>
            </a:spcBef>
            <a:spcAft>
              <a:spcPct val="15000"/>
            </a:spcAft>
            <a:buChar char="•"/>
          </a:pPr>
          <a:endParaRPr lang="fr-FR" sz="2400" b="0" kern="1200" dirty="0">
            <a:latin typeface="Times New Roman" pitchFamily="18" charset="0"/>
            <a:cs typeface="Times New Roman" pitchFamily="18" charset="0"/>
          </a:endParaRPr>
        </a:p>
        <a:p>
          <a:pPr marL="228600" lvl="1" indent="-228600" algn="just" defTabSz="889000">
            <a:lnSpc>
              <a:spcPct val="90000"/>
            </a:lnSpc>
            <a:spcBef>
              <a:spcPct val="0"/>
            </a:spcBef>
            <a:spcAft>
              <a:spcPct val="15000"/>
            </a:spcAft>
            <a:buChar char="•"/>
          </a:pPr>
          <a:r>
            <a:rPr lang="en-US" sz="2000" kern="1200" dirty="0"/>
            <a:t>Problematic &amp; Objectives of the research</a:t>
          </a:r>
          <a:r>
            <a:rPr lang="fr-FR" sz="2000" kern="1200" dirty="0">
              <a:latin typeface="+mj-lt"/>
              <a:cs typeface="Times New Roman" pitchFamily="18" charset="0"/>
            </a:rPr>
            <a:t>. </a:t>
          </a:r>
          <a:endParaRPr lang="fr-FR" sz="2000" b="0" kern="1200" dirty="0">
            <a:latin typeface="Times New Roman" pitchFamily="18" charset="0"/>
            <a:cs typeface="Times New Roman" pitchFamily="18" charset="0"/>
          </a:endParaRPr>
        </a:p>
        <a:p>
          <a:pPr marL="228600" lvl="1" indent="-228600" algn="l" defTabSz="1066800">
            <a:lnSpc>
              <a:spcPct val="90000"/>
            </a:lnSpc>
            <a:spcBef>
              <a:spcPct val="0"/>
            </a:spcBef>
            <a:spcAft>
              <a:spcPct val="15000"/>
            </a:spcAft>
            <a:buChar char="•"/>
          </a:pPr>
          <a:endParaRPr lang="fr-FR" sz="2400" b="0" kern="1200" dirty="0">
            <a:latin typeface="Times New Roman" pitchFamily="18" charset="0"/>
            <a:cs typeface="Times New Roman" pitchFamily="18" charset="0"/>
          </a:endParaRPr>
        </a:p>
      </dsp:txBody>
      <dsp:txXfrm rot="-5400000">
        <a:off x="605620" y="815283"/>
        <a:ext cx="10504164" cy="507458"/>
      </dsp:txXfrm>
    </dsp:sp>
    <dsp:sp modelId="{058997D6-6643-42B7-B694-0CF5ECB39BCA}">
      <dsp:nvSpPr>
        <dsp:cNvPr id="0" name=""/>
        <dsp:cNvSpPr/>
      </dsp:nvSpPr>
      <dsp:spPr>
        <a:xfrm rot="5400000">
          <a:off x="-129775" y="1699553"/>
          <a:ext cx="865172" cy="605620"/>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b="0" kern="1200" dirty="0">
              <a:latin typeface="Times New Roman" pitchFamily="18" charset="0"/>
              <a:cs typeface="Times New Roman" pitchFamily="18" charset="0"/>
            </a:rPr>
            <a:t>3 </a:t>
          </a:r>
        </a:p>
      </dsp:txBody>
      <dsp:txXfrm rot="-5400000">
        <a:off x="1" y="1872587"/>
        <a:ext cx="605620" cy="259552"/>
      </dsp:txXfrm>
    </dsp:sp>
    <dsp:sp modelId="{E7F6D9C2-367C-48AC-A621-464D4FBBDB2E}">
      <dsp:nvSpPr>
        <dsp:cNvPr id="0" name=""/>
        <dsp:cNvSpPr/>
      </dsp:nvSpPr>
      <dsp:spPr>
        <a:xfrm rot="5400000">
          <a:off x="5590247" y="-3414849"/>
          <a:ext cx="562362" cy="10531616"/>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just" defTabSz="889000">
            <a:lnSpc>
              <a:spcPct val="90000"/>
            </a:lnSpc>
            <a:spcBef>
              <a:spcPct val="0"/>
            </a:spcBef>
            <a:spcAft>
              <a:spcPct val="15000"/>
            </a:spcAft>
            <a:buChar char="•"/>
          </a:pPr>
          <a:r>
            <a:rPr lang="en-US" sz="2000" kern="1200" dirty="0">
              <a:cs typeface="Times New Roman" pitchFamily="18" charset="0"/>
            </a:rPr>
            <a:t>conceptual &amp; Theoretical framework</a:t>
          </a:r>
          <a:endParaRPr lang="fr-FR" sz="2000" b="0" kern="1200" dirty="0">
            <a:latin typeface="+mj-lt"/>
            <a:cs typeface="Times New Roman" pitchFamily="18" charset="0"/>
          </a:endParaRPr>
        </a:p>
      </dsp:txBody>
      <dsp:txXfrm rot="-5400000">
        <a:off x="605620" y="1597230"/>
        <a:ext cx="10504164" cy="507458"/>
      </dsp:txXfrm>
    </dsp:sp>
    <dsp:sp modelId="{E87E9F3B-7A57-4C7E-AE0F-583F80A2080E}">
      <dsp:nvSpPr>
        <dsp:cNvPr id="0" name=""/>
        <dsp:cNvSpPr/>
      </dsp:nvSpPr>
      <dsp:spPr>
        <a:xfrm rot="5400000">
          <a:off x="-129775" y="2481499"/>
          <a:ext cx="865172" cy="605620"/>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b="0" kern="1200" dirty="0">
              <a:latin typeface="Times New Roman" pitchFamily="18" charset="0"/>
              <a:cs typeface="Times New Roman" pitchFamily="18" charset="0"/>
            </a:rPr>
            <a:t>4</a:t>
          </a:r>
        </a:p>
      </dsp:txBody>
      <dsp:txXfrm rot="-5400000">
        <a:off x="1" y="2654533"/>
        <a:ext cx="605620" cy="259552"/>
      </dsp:txXfrm>
    </dsp:sp>
    <dsp:sp modelId="{D3D45506-CEE9-4990-A824-8643B2149FCD}">
      <dsp:nvSpPr>
        <dsp:cNvPr id="0" name=""/>
        <dsp:cNvSpPr/>
      </dsp:nvSpPr>
      <dsp:spPr>
        <a:xfrm rot="5400000">
          <a:off x="5590247" y="-2632903"/>
          <a:ext cx="562362" cy="10531616"/>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just" defTabSz="889000">
            <a:lnSpc>
              <a:spcPct val="90000"/>
            </a:lnSpc>
            <a:spcBef>
              <a:spcPct val="0"/>
            </a:spcBef>
            <a:spcAft>
              <a:spcPct val="15000"/>
            </a:spcAft>
            <a:buChar char="•"/>
          </a:pPr>
          <a:r>
            <a:rPr lang="fr-FR" sz="2000" b="0" kern="1200" dirty="0">
              <a:latin typeface="+mj-lt"/>
              <a:cs typeface="Times New Roman" pitchFamily="18" charset="0"/>
            </a:rPr>
            <a:t>Methodology adopted </a:t>
          </a:r>
        </a:p>
      </dsp:txBody>
      <dsp:txXfrm rot="-5400000">
        <a:off x="605620" y="2379176"/>
        <a:ext cx="10504164" cy="507458"/>
      </dsp:txXfrm>
    </dsp:sp>
    <dsp:sp modelId="{B4A3B26A-6130-451E-BE90-3BDA19F0E484}">
      <dsp:nvSpPr>
        <dsp:cNvPr id="0" name=""/>
        <dsp:cNvSpPr/>
      </dsp:nvSpPr>
      <dsp:spPr>
        <a:xfrm rot="5400000">
          <a:off x="-129775" y="3263445"/>
          <a:ext cx="865172" cy="605620"/>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b="0" kern="1200" dirty="0">
              <a:latin typeface="Times New Roman" pitchFamily="18" charset="0"/>
              <a:cs typeface="Times New Roman" pitchFamily="18" charset="0"/>
            </a:rPr>
            <a:t>5</a:t>
          </a:r>
        </a:p>
      </dsp:txBody>
      <dsp:txXfrm rot="-5400000">
        <a:off x="1" y="3436479"/>
        <a:ext cx="605620" cy="259552"/>
      </dsp:txXfrm>
    </dsp:sp>
    <dsp:sp modelId="{AC0D201A-3273-4F3A-89E3-0972F768F530}">
      <dsp:nvSpPr>
        <dsp:cNvPr id="0" name=""/>
        <dsp:cNvSpPr/>
      </dsp:nvSpPr>
      <dsp:spPr>
        <a:xfrm rot="5400000">
          <a:off x="5590247" y="-1850957"/>
          <a:ext cx="562362" cy="10531616"/>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just" defTabSz="889000">
            <a:lnSpc>
              <a:spcPct val="90000"/>
            </a:lnSpc>
            <a:spcBef>
              <a:spcPct val="0"/>
            </a:spcBef>
            <a:spcAft>
              <a:spcPct val="15000"/>
            </a:spcAft>
            <a:buChar char="•"/>
          </a:pPr>
          <a:r>
            <a:rPr lang="en-GB" sz="2000" kern="1200" noProof="0" dirty="0">
              <a:latin typeface="+mj-lt"/>
              <a:cs typeface="Times New Roman" pitchFamily="18" charset="0"/>
            </a:rPr>
            <a:t>Evolution of poverty in </a:t>
          </a:r>
          <a:r>
            <a:rPr lang="fr-FR" sz="2000" kern="1200" noProof="0" dirty="0">
              <a:latin typeface="+mj-lt"/>
              <a:cs typeface="Times New Roman" pitchFamily="18" charset="0"/>
            </a:rPr>
            <a:t>Morocco: An overview</a:t>
          </a:r>
          <a:r>
            <a:rPr lang="fr-FR" sz="2000" b="0" kern="1200" dirty="0">
              <a:latin typeface="+mj-lt"/>
              <a:cs typeface="Times New Roman" pitchFamily="18" charset="0"/>
            </a:rPr>
            <a:t> </a:t>
          </a:r>
        </a:p>
      </dsp:txBody>
      <dsp:txXfrm rot="-5400000">
        <a:off x="605620" y="3161122"/>
        <a:ext cx="10504164" cy="507458"/>
      </dsp:txXfrm>
    </dsp:sp>
    <dsp:sp modelId="{727DF85E-3766-4DEF-983E-3909D90D20E0}">
      <dsp:nvSpPr>
        <dsp:cNvPr id="0" name=""/>
        <dsp:cNvSpPr/>
      </dsp:nvSpPr>
      <dsp:spPr>
        <a:xfrm rot="5400000">
          <a:off x="-129775" y="4045391"/>
          <a:ext cx="865172" cy="605620"/>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b="0" kern="1200" dirty="0">
              <a:latin typeface="Times New Roman" pitchFamily="18" charset="0"/>
              <a:cs typeface="Times New Roman" pitchFamily="18" charset="0"/>
            </a:rPr>
            <a:t>6</a:t>
          </a:r>
        </a:p>
      </dsp:txBody>
      <dsp:txXfrm rot="-5400000">
        <a:off x="1" y="4218425"/>
        <a:ext cx="605620" cy="259552"/>
      </dsp:txXfrm>
    </dsp:sp>
    <dsp:sp modelId="{E0382699-634A-47CE-8208-19F74D7B189F}">
      <dsp:nvSpPr>
        <dsp:cNvPr id="0" name=""/>
        <dsp:cNvSpPr/>
      </dsp:nvSpPr>
      <dsp:spPr>
        <a:xfrm rot="5400000">
          <a:off x="5590247" y="-1081023"/>
          <a:ext cx="562362" cy="10531616"/>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en-US" sz="2000" b="0" i="0" kern="1200" dirty="0">
              <a:cs typeface="Times New Roman" pitchFamily="18" charset="0"/>
            </a:rPr>
            <a:t>Impacts of Covid-19 on multidimensional poverty in Morocco </a:t>
          </a:r>
          <a:endParaRPr lang="fr-FR" sz="2000" b="0" i="0" kern="1200" dirty="0">
            <a:latin typeface="Times New Roman" pitchFamily="18" charset="0"/>
            <a:cs typeface="Times New Roman" pitchFamily="18" charset="0"/>
          </a:endParaRPr>
        </a:p>
      </dsp:txBody>
      <dsp:txXfrm rot="-5400000">
        <a:off x="605620" y="3931056"/>
        <a:ext cx="10504164" cy="507458"/>
      </dsp:txXfrm>
    </dsp:sp>
    <dsp:sp modelId="{B2F2FEA4-8C8C-4A21-9584-A7E14AA168ED}">
      <dsp:nvSpPr>
        <dsp:cNvPr id="0" name=""/>
        <dsp:cNvSpPr/>
      </dsp:nvSpPr>
      <dsp:spPr>
        <a:xfrm rot="5400000">
          <a:off x="-129775" y="4827337"/>
          <a:ext cx="865172" cy="605620"/>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fr-FR" sz="2000" kern="1200" dirty="0">
              <a:latin typeface="Times New Roman" pitchFamily="18" charset="0"/>
              <a:cs typeface="Times New Roman" pitchFamily="18" charset="0"/>
            </a:rPr>
            <a:t>7</a:t>
          </a:r>
        </a:p>
      </dsp:txBody>
      <dsp:txXfrm rot="-5400000">
        <a:off x="1" y="5000371"/>
        <a:ext cx="605620" cy="259552"/>
      </dsp:txXfrm>
    </dsp:sp>
    <dsp:sp modelId="{7D3FEB8F-CE90-4202-9A8E-974B4929E9A6}">
      <dsp:nvSpPr>
        <dsp:cNvPr id="0" name=""/>
        <dsp:cNvSpPr/>
      </dsp:nvSpPr>
      <dsp:spPr>
        <a:xfrm rot="5400000">
          <a:off x="5590247" y="-287065"/>
          <a:ext cx="562362" cy="10531616"/>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fr-FR" sz="2000" kern="1200" dirty="0"/>
            <a:t>Conclusion</a:t>
          </a:r>
        </a:p>
      </dsp:txBody>
      <dsp:txXfrm rot="-5400000">
        <a:off x="605620" y="4725014"/>
        <a:ext cx="10504164" cy="50745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B56525-BD56-496D-948B-96C0A962D0D7}" type="datetimeFigureOut">
              <a:rPr lang="fr-FR" smtClean="0"/>
              <a:t>30/04/2023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8F28C9-E3E5-4814-B4EE-B77ED838E6AB}" type="slidenum">
              <a:rPr lang="fr-FR" smtClean="0"/>
              <a:t>‹#›</a:t>
            </a:fld>
            <a:endParaRPr lang="fr-FR"/>
          </a:p>
        </p:txBody>
      </p:sp>
    </p:spTree>
    <p:extLst>
      <p:ext uri="{BB962C8B-B14F-4D97-AF65-F5344CB8AC3E}">
        <p14:creationId xmlns:p14="http://schemas.microsoft.com/office/powerpoint/2010/main" val="751156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400" dirty="0"/>
              <a:t>1: Today,</a:t>
            </a:r>
            <a:r>
              <a:rPr lang="fr-FR" sz="1400" baseline="0" dirty="0"/>
              <a:t> </a:t>
            </a:r>
            <a:r>
              <a:rPr lang="en-US" sz="1600" dirty="0"/>
              <a:t>The economics of poverty has became a major issue, and poverty continues to be a serious challenge in many countries around the world.</a:t>
            </a:r>
          </a:p>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400" dirty="0"/>
              <a:t>2: the </a:t>
            </a:r>
            <a:r>
              <a:rPr lang="en-US" sz="1600" dirty="0"/>
              <a:t>impact of COVID-19, and the conflict Russia-Ukraine, has pushed millions more people fall into poverty around the world.</a:t>
            </a:r>
          </a:p>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600" dirty="0"/>
              <a:t>3: The poverty rate increased from </a:t>
            </a:r>
            <a:r>
              <a:rPr lang="fr-FR" sz="1600" dirty="0">
                <a:solidFill>
                  <a:srgbClr val="FF0000"/>
                </a:solidFill>
              </a:rPr>
              <a:t>8.4% </a:t>
            </a:r>
            <a:r>
              <a:rPr lang="fr-FR" sz="1600" dirty="0"/>
              <a:t>in 2019, to </a:t>
            </a:r>
            <a:r>
              <a:rPr lang="fr-FR" sz="1600" dirty="0">
                <a:solidFill>
                  <a:srgbClr val="FF0000"/>
                </a:solidFill>
              </a:rPr>
              <a:t>about 9.3% in 2020</a:t>
            </a:r>
            <a:r>
              <a:rPr lang="fr-FR" sz="1600" baseline="0" dirty="0">
                <a:solidFill>
                  <a:srgbClr val="FF0000"/>
                </a:solidFill>
              </a:rPr>
              <a:t> and that generates </a:t>
            </a:r>
            <a:r>
              <a:rPr lang="en-US" sz="1600" dirty="0"/>
              <a:t>more than</a:t>
            </a:r>
            <a:r>
              <a:rPr lang="en-US" sz="1600" dirty="0">
                <a:solidFill>
                  <a:srgbClr val="FF0000"/>
                </a:solidFill>
              </a:rPr>
              <a:t> 700 </a:t>
            </a:r>
            <a:r>
              <a:rPr lang="en-US" sz="1600" dirty="0"/>
              <a:t>million people live in extreme poverty</a:t>
            </a:r>
            <a:r>
              <a:rPr lang="en-US" sz="1867" dirty="0"/>
              <a:t>.</a:t>
            </a:r>
            <a:endParaRPr lang="fr-FR" sz="1400"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kern="1200" dirty="0">
                <a:solidFill>
                  <a:schemeClr val="tx1"/>
                </a:solidFill>
                <a:effectLst/>
                <a:latin typeface="+mn-lt"/>
                <a:ea typeface="+mn-ea"/>
                <a:cs typeface="+mn-cs"/>
              </a:rPr>
              <a:t>3.</a:t>
            </a:r>
            <a:r>
              <a:rPr lang="en-GB" sz="1200" kern="1200" baseline="0" dirty="0">
                <a:solidFill>
                  <a:schemeClr val="tx1"/>
                </a:solidFill>
                <a:effectLst/>
                <a:latin typeface="+mn-lt"/>
                <a:ea typeface="+mn-ea"/>
                <a:cs typeface="+mn-cs"/>
              </a:rPr>
              <a:t> in</a:t>
            </a:r>
            <a:r>
              <a:rPr lang="en-GB" sz="1200" kern="1200" dirty="0">
                <a:solidFill>
                  <a:schemeClr val="tx1"/>
                </a:solidFill>
                <a:effectLst/>
                <a:latin typeface="+mn-lt"/>
                <a:ea typeface="+mn-ea"/>
                <a:cs typeface="+mn-cs"/>
              </a:rPr>
              <a:t> 2022, at least 667 million people were predicted to be living in poverty. In the worst-case scenario, up to 685 million people might be living in poverty</a:t>
            </a:r>
            <a:endParaRPr lang="en-US" sz="1200" dirty="0"/>
          </a:p>
          <a:p>
            <a:endParaRPr lang="fr-FR" sz="1400" dirty="0">
              <a:solidFill>
                <a:srgbClr val="FF0000"/>
              </a:solidFill>
            </a:endParaRPr>
          </a:p>
          <a:p>
            <a:endParaRPr lang="en-US" dirty="0"/>
          </a:p>
        </p:txBody>
      </p:sp>
      <p:sp>
        <p:nvSpPr>
          <p:cNvPr id="4" name="Espace réservé du numéro de diapositive 3"/>
          <p:cNvSpPr>
            <a:spLocks noGrp="1"/>
          </p:cNvSpPr>
          <p:nvPr>
            <p:ph type="sldNum" sz="quarter" idx="10"/>
          </p:nvPr>
        </p:nvSpPr>
        <p:spPr/>
        <p:txBody>
          <a:bodyPr/>
          <a:lstStyle/>
          <a:p>
            <a:pPr algn="ctr"/>
            <a:fld id="{91BCA28B-C2B3-40C7-869E-AF62CDAD9318}" type="slidenum">
              <a:rPr lang="fr-FR" smtClean="0"/>
              <a:pPr algn="ctr"/>
              <a:t>3</a:t>
            </a:fld>
            <a:endParaRPr lang="fr-FR" dirty="0"/>
          </a:p>
        </p:txBody>
      </p:sp>
    </p:spTree>
    <p:extLst>
      <p:ext uri="{BB962C8B-B14F-4D97-AF65-F5344CB8AC3E}">
        <p14:creationId xmlns:p14="http://schemas.microsoft.com/office/powerpoint/2010/main" val="3953950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As</a:t>
            </a:r>
            <a:r>
              <a:rPr lang="en-US" baseline="0" dirty="0"/>
              <a:t> you see in this table, it show us a significant decrease at the national poverty from 55.7% in 1959 to about 17.8 in 2000.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urban areas, the poverty rate decreased from 43.8% in 1959 to 38.3% in 1971 and then to 17.8% in 2000.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As for rural poverty, it also recorded a significant decline from 60.0% in 1959 to 28.2</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 in 1971.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2: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At the national level, the incidence of poverty decreased from 15.3% in 2001 to 8.9% in 2007 and 4.8% in 2014. In terms of urban areas, the incidence of poverty decreased from 7.6% to 4.9% and 1.6%, and from 25.1% to 14.4% and 9.5% in rural areas, </a:t>
            </a:r>
            <a:endParaRPr lang="en-US" dirty="0"/>
          </a:p>
        </p:txBody>
      </p:sp>
      <p:sp>
        <p:nvSpPr>
          <p:cNvPr id="4" name="Espace réservé du numéro de diapositive 3"/>
          <p:cNvSpPr>
            <a:spLocks noGrp="1"/>
          </p:cNvSpPr>
          <p:nvPr>
            <p:ph type="sldNum" sz="quarter" idx="10"/>
          </p:nvPr>
        </p:nvSpPr>
        <p:spPr/>
        <p:txBody>
          <a:bodyPr/>
          <a:lstStyle/>
          <a:p>
            <a:pPr algn="ctr"/>
            <a:fld id="{91BCA28B-C2B3-40C7-869E-AF62CDAD9318}" type="slidenum">
              <a:rPr lang="fr-FR" smtClean="0"/>
              <a:pPr algn="ctr"/>
              <a:t>12</a:t>
            </a:fld>
            <a:endParaRPr lang="fr-FR" dirty="0"/>
          </a:p>
        </p:txBody>
      </p:sp>
    </p:spTree>
    <p:extLst>
      <p:ext uri="{BB962C8B-B14F-4D97-AF65-F5344CB8AC3E}">
        <p14:creationId xmlns:p14="http://schemas.microsoft.com/office/powerpoint/2010/main" val="59948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trend of multidimensional poverty in (%) in Morocco has significantly decreased over the years, dropped from 58.3% in 1990 to 6 % in 2014.</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Espace réservé du numéro de diapositive 3"/>
          <p:cNvSpPr>
            <a:spLocks noGrp="1"/>
          </p:cNvSpPr>
          <p:nvPr>
            <p:ph type="sldNum" sz="quarter" idx="10"/>
          </p:nvPr>
        </p:nvSpPr>
        <p:spPr/>
        <p:txBody>
          <a:bodyPr/>
          <a:lstStyle/>
          <a:p>
            <a:pPr algn="ctr"/>
            <a:fld id="{91BCA28B-C2B3-40C7-869E-AF62CDAD9318}" type="slidenum">
              <a:rPr lang="fr-FR" smtClean="0"/>
              <a:pPr algn="ctr"/>
              <a:t>13</a:t>
            </a:fld>
            <a:endParaRPr lang="fr-FR" dirty="0"/>
          </a:p>
        </p:txBody>
      </p:sp>
    </p:spTree>
    <p:extLst>
      <p:ext uri="{BB962C8B-B14F-4D97-AF65-F5344CB8AC3E}">
        <p14:creationId xmlns:p14="http://schemas.microsoft.com/office/powerpoint/2010/main" val="3187476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Figure shows the poverty decomposition by source of deprivation in 2014. The poverty decomposition by source of deprivation in 2014 shows that adult education alone accounts for 34% of national poverty, while non-enrollment of children accounts for 21.3%. Access to basic social infrastructure accounts for 19.7%, while housing and health-related deprivations account for 14.1% and 10.9%.</a:t>
            </a:r>
          </a:p>
        </p:txBody>
      </p:sp>
      <p:sp>
        <p:nvSpPr>
          <p:cNvPr id="4" name="Espace réservé du numéro de diapositive 3"/>
          <p:cNvSpPr>
            <a:spLocks noGrp="1"/>
          </p:cNvSpPr>
          <p:nvPr>
            <p:ph type="sldNum" sz="quarter" idx="10"/>
          </p:nvPr>
        </p:nvSpPr>
        <p:spPr/>
        <p:txBody>
          <a:bodyPr/>
          <a:lstStyle/>
          <a:p>
            <a:pPr algn="ctr"/>
            <a:fld id="{91BCA28B-C2B3-40C7-869E-AF62CDAD9318}" type="slidenum">
              <a:rPr lang="fr-FR" smtClean="0"/>
              <a:pPr algn="ctr"/>
              <a:t>14</a:t>
            </a:fld>
            <a:endParaRPr lang="fr-FR" dirty="0"/>
          </a:p>
        </p:txBody>
      </p:sp>
    </p:spTree>
    <p:extLst>
      <p:ext uri="{BB962C8B-B14F-4D97-AF65-F5344CB8AC3E}">
        <p14:creationId xmlns:p14="http://schemas.microsoft.com/office/powerpoint/2010/main" val="501400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At the regional level, poverty incidence also declined across all regions of the country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poorest regions in 2004 experienced the greatest decline in poverty, namely Marrakech-Safi (from 34.0% to 11.3%), Tangier-</a:t>
            </a:r>
            <a:r>
              <a:rPr lang="en-US" dirty="0" err="1"/>
              <a:t>Tétouan</a:t>
            </a:r>
            <a:r>
              <a:rPr lang="en-US" dirty="0"/>
              <a:t>-Al Hoceima (from 30.3% to 9.5%), and </a:t>
            </a:r>
            <a:r>
              <a:rPr lang="en-US" dirty="0" err="1"/>
              <a:t>Béni</a:t>
            </a:r>
            <a:r>
              <a:rPr lang="en-US" dirty="0"/>
              <a:t> </a:t>
            </a:r>
            <a:r>
              <a:rPr lang="en-US" dirty="0" err="1"/>
              <a:t>Mellal-Khénifra</a:t>
            </a:r>
            <a:r>
              <a:rPr lang="en-US" dirty="0"/>
              <a:t> (from 31.0% to 13.4%).</a:t>
            </a:r>
          </a:p>
        </p:txBody>
      </p:sp>
      <p:sp>
        <p:nvSpPr>
          <p:cNvPr id="4" name="Espace réservé du numéro de diapositive 3"/>
          <p:cNvSpPr>
            <a:spLocks noGrp="1"/>
          </p:cNvSpPr>
          <p:nvPr>
            <p:ph type="sldNum" sz="quarter" idx="10"/>
          </p:nvPr>
        </p:nvSpPr>
        <p:spPr/>
        <p:txBody>
          <a:bodyPr/>
          <a:lstStyle/>
          <a:p>
            <a:pPr algn="ctr"/>
            <a:fld id="{91BCA28B-C2B3-40C7-869E-AF62CDAD9318}" type="slidenum">
              <a:rPr lang="fr-FR" smtClean="0"/>
              <a:pPr algn="ctr"/>
              <a:t>15</a:t>
            </a:fld>
            <a:endParaRPr lang="fr-FR" dirty="0"/>
          </a:p>
        </p:txBody>
      </p:sp>
    </p:spTree>
    <p:extLst>
      <p:ext uri="{BB962C8B-B14F-4D97-AF65-F5344CB8AC3E}">
        <p14:creationId xmlns:p14="http://schemas.microsoft.com/office/powerpoint/2010/main" val="1544424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During this period, the incidence of multidimensional poverty decreased in all provinces except for Figuig province, where the poverty rate increased from 28% in 2004 to 34.5% in 2014. </a:t>
            </a:r>
            <a:endParaRPr lang="en-US" dirty="0"/>
          </a:p>
        </p:txBody>
      </p:sp>
      <p:sp>
        <p:nvSpPr>
          <p:cNvPr id="4" name="Espace réservé du numéro de diapositive 3"/>
          <p:cNvSpPr>
            <a:spLocks noGrp="1"/>
          </p:cNvSpPr>
          <p:nvPr>
            <p:ph type="sldNum" sz="quarter" idx="10"/>
          </p:nvPr>
        </p:nvSpPr>
        <p:spPr/>
        <p:txBody>
          <a:bodyPr/>
          <a:lstStyle/>
          <a:p>
            <a:pPr algn="ctr"/>
            <a:fld id="{91BCA28B-C2B3-40C7-869E-AF62CDAD9318}" type="slidenum">
              <a:rPr lang="fr-FR" smtClean="0"/>
              <a:pPr algn="ctr"/>
              <a:t>16</a:t>
            </a:fld>
            <a:endParaRPr lang="fr-FR" dirty="0"/>
          </a:p>
        </p:txBody>
      </p:sp>
    </p:spTree>
    <p:extLst>
      <p:ext uri="{BB962C8B-B14F-4D97-AF65-F5344CB8AC3E}">
        <p14:creationId xmlns:p14="http://schemas.microsoft.com/office/powerpoint/2010/main" val="2778565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in this table</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it appears that an increase of 8.51% could push 30,000 people into extreme poverty in Morocco.</a:t>
            </a:r>
            <a:endParaRPr lang="en-US" dirty="0"/>
          </a:p>
        </p:txBody>
      </p:sp>
      <p:sp>
        <p:nvSpPr>
          <p:cNvPr id="4" name="Espace réservé du numéro de diapositive 3"/>
          <p:cNvSpPr>
            <a:spLocks noGrp="1"/>
          </p:cNvSpPr>
          <p:nvPr>
            <p:ph type="sldNum" sz="quarter" idx="10"/>
          </p:nvPr>
        </p:nvSpPr>
        <p:spPr/>
        <p:txBody>
          <a:bodyPr/>
          <a:lstStyle/>
          <a:p>
            <a:pPr algn="ctr"/>
            <a:fld id="{91BCA28B-C2B3-40C7-869E-AF62CDAD9318}" type="slidenum">
              <a:rPr lang="fr-FR" smtClean="0"/>
              <a:pPr algn="ctr"/>
              <a:t>17</a:t>
            </a:fld>
            <a:endParaRPr lang="fr-FR" dirty="0"/>
          </a:p>
        </p:txBody>
      </p:sp>
    </p:spTree>
    <p:extLst>
      <p:ext uri="{BB962C8B-B14F-4D97-AF65-F5344CB8AC3E}">
        <p14:creationId xmlns:p14="http://schemas.microsoft.com/office/powerpoint/2010/main" val="2944970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Centre </a:t>
            </a:r>
            <a:r>
              <a:rPr lang="en-US" dirty="0" err="1"/>
              <a:t>Marocain</a:t>
            </a:r>
            <a:r>
              <a:rPr lang="en-US" dirty="0"/>
              <a:t> de </a:t>
            </a:r>
            <a:r>
              <a:rPr lang="en-US" dirty="0" err="1"/>
              <a:t>Conjoncture</a:t>
            </a:r>
            <a:r>
              <a:rPr lang="en-US" dirty="0"/>
              <a:t> </a:t>
            </a:r>
          </a:p>
        </p:txBody>
      </p:sp>
      <p:sp>
        <p:nvSpPr>
          <p:cNvPr id="4" name="Espace réservé du numéro de diapositive 3"/>
          <p:cNvSpPr>
            <a:spLocks noGrp="1"/>
          </p:cNvSpPr>
          <p:nvPr>
            <p:ph type="sldNum" sz="quarter" idx="10"/>
          </p:nvPr>
        </p:nvSpPr>
        <p:spPr/>
        <p:txBody>
          <a:bodyPr/>
          <a:lstStyle/>
          <a:p>
            <a:pPr algn="ctr"/>
            <a:fld id="{91BCA28B-C2B3-40C7-869E-AF62CDAD9318}" type="slidenum">
              <a:rPr lang="fr-FR" smtClean="0"/>
              <a:pPr algn="ctr"/>
              <a:t>18</a:t>
            </a:fld>
            <a:endParaRPr lang="fr-FR" dirty="0"/>
          </a:p>
        </p:txBody>
      </p:sp>
    </p:spTree>
    <p:extLst>
      <p:ext uri="{BB962C8B-B14F-4D97-AF65-F5344CB8AC3E}">
        <p14:creationId xmlns:p14="http://schemas.microsoft.com/office/powerpoint/2010/main" val="3750092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Espace réservé du numéro de diapositive 3"/>
          <p:cNvSpPr>
            <a:spLocks noGrp="1"/>
          </p:cNvSpPr>
          <p:nvPr>
            <p:ph type="sldNum" sz="quarter" idx="10"/>
          </p:nvPr>
        </p:nvSpPr>
        <p:spPr/>
        <p:txBody>
          <a:bodyPr/>
          <a:lstStyle/>
          <a:p>
            <a:pPr algn="ctr"/>
            <a:fld id="{91BCA28B-C2B3-40C7-869E-AF62CDAD9318}" type="slidenum">
              <a:rPr lang="fr-FR" smtClean="0"/>
              <a:pPr algn="ctr"/>
              <a:t>19</a:t>
            </a:fld>
            <a:endParaRPr lang="fr-FR" dirty="0"/>
          </a:p>
        </p:txBody>
      </p:sp>
    </p:spTree>
    <p:extLst>
      <p:ext uri="{BB962C8B-B14F-4D97-AF65-F5344CB8AC3E}">
        <p14:creationId xmlns:p14="http://schemas.microsoft.com/office/powerpoint/2010/main" val="38606582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Espace réservé du numéro de diapositive 3"/>
          <p:cNvSpPr>
            <a:spLocks noGrp="1"/>
          </p:cNvSpPr>
          <p:nvPr>
            <p:ph type="sldNum" sz="quarter" idx="10"/>
          </p:nvPr>
        </p:nvSpPr>
        <p:spPr/>
        <p:txBody>
          <a:bodyPr/>
          <a:lstStyle/>
          <a:p>
            <a:pPr algn="ctr"/>
            <a:fld id="{91BCA28B-C2B3-40C7-869E-AF62CDAD9318}" type="slidenum">
              <a:rPr lang="fr-FR" smtClean="0"/>
              <a:pPr algn="ctr"/>
              <a:t>20</a:t>
            </a:fld>
            <a:endParaRPr lang="fr-FR" dirty="0"/>
          </a:p>
        </p:txBody>
      </p:sp>
    </p:spTree>
    <p:extLst>
      <p:ext uri="{BB962C8B-B14F-4D97-AF65-F5344CB8AC3E}">
        <p14:creationId xmlns:p14="http://schemas.microsoft.com/office/powerpoint/2010/main" val="20321239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Espace réservé du numéro de diapositive 3"/>
          <p:cNvSpPr>
            <a:spLocks noGrp="1"/>
          </p:cNvSpPr>
          <p:nvPr>
            <p:ph type="sldNum" sz="quarter" idx="10"/>
          </p:nvPr>
        </p:nvSpPr>
        <p:spPr/>
        <p:txBody>
          <a:bodyPr/>
          <a:lstStyle/>
          <a:p>
            <a:pPr algn="ctr"/>
            <a:fld id="{91BCA28B-C2B3-40C7-869E-AF62CDAD9318}" type="slidenum">
              <a:rPr lang="fr-FR" smtClean="0"/>
              <a:pPr algn="ctr"/>
              <a:t>21</a:t>
            </a:fld>
            <a:endParaRPr lang="fr-FR" dirty="0"/>
          </a:p>
        </p:txBody>
      </p:sp>
    </p:spTree>
    <p:extLst>
      <p:ext uri="{BB962C8B-B14F-4D97-AF65-F5344CB8AC3E}">
        <p14:creationId xmlns:p14="http://schemas.microsoft.com/office/powerpoint/2010/main" val="3695955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dirty="0"/>
              <a:t>The Moroccan economy has been affected by supply shocks.</a:t>
            </a:r>
          </a:p>
          <a:p>
            <a:r>
              <a:rPr lang="en-US" dirty="0"/>
              <a:t>2: at the national level, the poverty</a:t>
            </a:r>
            <a:r>
              <a:rPr lang="en-US" baseline="0" dirty="0"/>
              <a:t> rate</a:t>
            </a:r>
            <a:r>
              <a:rPr lang="en-US" dirty="0"/>
              <a:t> increased from 1.7% in 2019 to 3% in 2021, from 3.9% to 6.8% in rural areas and from 0.5% to 1% in urban area. </a:t>
            </a:r>
          </a:p>
        </p:txBody>
      </p:sp>
      <p:sp>
        <p:nvSpPr>
          <p:cNvPr id="4" name="Espace réservé du numéro de diapositive 3"/>
          <p:cNvSpPr>
            <a:spLocks noGrp="1"/>
          </p:cNvSpPr>
          <p:nvPr>
            <p:ph type="sldNum" sz="quarter" idx="10"/>
          </p:nvPr>
        </p:nvSpPr>
        <p:spPr/>
        <p:txBody>
          <a:bodyPr/>
          <a:lstStyle/>
          <a:p>
            <a:pPr algn="ctr"/>
            <a:fld id="{91BCA28B-C2B3-40C7-869E-AF62CDAD9318}" type="slidenum">
              <a:rPr lang="fr-FR" smtClean="0"/>
              <a:pPr algn="ctr"/>
              <a:t>4</a:t>
            </a:fld>
            <a:endParaRPr lang="fr-FR" dirty="0"/>
          </a:p>
        </p:txBody>
      </p:sp>
    </p:spTree>
    <p:extLst>
      <p:ext uri="{BB962C8B-B14F-4D97-AF65-F5344CB8AC3E}">
        <p14:creationId xmlns:p14="http://schemas.microsoft.com/office/powerpoint/2010/main" val="19723989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Espace réservé du numéro de diapositive 3"/>
          <p:cNvSpPr>
            <a:spLocks noGrp="1"/>
          </p:cNvSpPr>
          <p:nvPr>
            <p:ph type="sldNum" sz="quarter" idx="10"/>
          </p:nvPr>
        </p:nvSpPr>
        <p:spPr/>
        <p:txBody>
          <a:bodyPr/>
          <a:lstStyle/>
          <a:p>
            <a:pPr algn="ctr"/>
            <a:fld id="{91BCA28B-C2B3-40C7-869E-AF62CDAD9318}" type="slidenum">
              <a:rPr lang="fr-FR" smtClean="0"/>
              <a:pPr algn="ctr"/>
              <a:t>22</a:t>
            </a:fld>
            <a:endParaRPr lang="fr-FR" dirty="0"/>
          </a:p>
        </p:txBody>
      </p:sp>
    </p:spTree>
    <p:extLst>
      <p:ext uri="{BB962C8B-B14F-4D97-AF65-F5344CB8AC3E}">
        <p14:creationId xmlns:p14="http://schemas.microsoft.com/office/powerpoint/2010/main" val="31631398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Espace réservé du numéro de diapositive 3"/>
          <p:cNvSpPr>
            <a:spLocks noGrp="1"/>
          </p:cNvSpPr>
          <p:nvPr>
            <p:ph type="sldNum" sz="quarter" idx="10"/>
          </p:nvPr>
        </p:nvSpPr>
        <p:spPr/>
        <p:txBody>
          <a:bodyPr/>
          <a:lstStyle/>
          <a:p>
            <a:pPr algn="ctr"/>
            <a:fld id="{91BCA28B-C2B3-40C7-869E-AF62CDAD9318}" type="slidenum">
              <a:rPr lang="fr-FR" smtClean="0"/>
              <a:pPr algn="ctr"/>
              <a:t>23</a:t>
            </a:fld>
            <a:endParaRPr lang="fr-FR" dirty="0"/>
          </a:p>
        </p:txBody>
      </p:sp>
    </p:spTree>
    <p:extLst>
      <p:ext uri="{BB962C8B-B14F-4D97-AF65-F5344CB8AC3E}">
        <p14:creationId xmlns:p14="http://schemas.microsoft.com/office/powerpoint/2010/main" val="2422507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pPr algn="ctr"/>
            <a:fld id="{91BCA28B-C2B3-40C7-869E-AF62CDAD9318}" type="slidenum">
              <a:rPr lang="fr-FR" smtClean="0"/>
              <a:pPr algn="ctr"/>
              <a:t>5</a:t>
            </a:fld>
            <a:endParaRPr lang="fr-FR" dirty="0"/>
          </a:p>
        </p:txBody>
      </p:sp>
    </p:spTree>
    <p:extLst>
      <p:ext uri="{BB962C8B-B14F-4D97-AF65-F5344CB8AC3E}">
        <p14:creationId xmlns:p14="http://schemas.microsoft.com/office/powerpoint/2010/main" val="3448229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pPr algn="ctr"/>
            <a:fld id="{91BCA28B-C2B3-40C7-869E-AF62CDAD9318}" type="slidenum">
              <a:rPr lang="fr-FR" smtClean="0"/>
              <a:pPr algn="ctr"/>
              <a:t>6</a:t>
            </a:fld>
            <a:endParaRPr lang="fr-FR" dirty="0"/>
          </a:p>
        </p:txBody>
      </p:sp>
    </p:spTree>
    <p:extLst>
      <p:ext uri="{BB962C8B-B14F-4D97-AF65-F5344CB8AC3E}">
        <p14:creationId xmlns:p14="http://schemas.microsoft.com/office/powerpoint/2010/main" val="357931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pPr algn="ctr"/>
            <a:fld id="{91BCA28B-C2B3-40C7-869E-AF62CDAD9318}" type="slidenum">
              <a:rPr lang="fr-FR" smtClean="0"/>
              <a:pPr algn="ctr"/>
              <a:t>7</a:t>
            </a:fld>
            <a:endParaRPr lang="fr-FR" dirty="0"/>
          </a:p>
        </p:txBody>
      </p:sp>
    </p:spTree>
    <p:extLst>
      <p:ext uri="{BB962C8B-B14F-4D97-AF65-F5344CB8AC3E}">
        <p14:creationId xmlns:p14="http://schemas.microsoft.com/office/powerpoint/2010/main" val="2226247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lgn="ctr"/>
            <a:fld id="{91BCA28B-C2B3-40C7-869E-AF62CDAD9318}" type="slidenum">
              <a:rPr lang="fr-FR" smtClean="0"/>
              <a:pPr algn="ctr"/>
              <a:t>8</a:t>
            </a:fld>
            <a:endParaRPr lang="fr-FR" dirty="0"/>
          </a:p>
        </p:txBody>
      </p:sp>
    </p:spTree>
    <p:extLst>
      <p:ext uri="{BB962C8B-B14F-4D97-AF65-F5344CB8AC3E}">
        <p14:creationId xmlns:p14="http://schemas.microsoft.com/office/powerpoint/2010/main" val="3676391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pPr algn="ctr"/>
            <a:fld id="{91BCA28B-C2B3-40C7-869E-AF62CDAD9318}" type="slidenum">
              <a:rPr lang="fr-FR" smtClean="0"/>
              <a:pPr algn="ctr"/>
              <a:t>9</a:t>
            </a:fld>
            <a:endParaRPr lang="fr-FR" dirty="0"/>
          </a:p>
        </p:txBody>
      </p:sp>
    </p:spTree>
    <p:extLst>
      <p:ext uri="{BB962C8B-B14F-4D97-AF65-F5344CB8AC3E}">
        <p14:creationId xmlns:p14="http://schemas.microsoft.com/office/powerpoint/2010/main" val="755801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In the theoretical literature there are two approaches about the concept of poverty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This approach takes into account multiple dimensions of well-being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fr-FR" b="1" dirty="0"/>
          </a:p>
        </p:txBody>
      </p:sp>
      <p:sp>
        <p:nvSpPr>
          <p:cNvPr id="4" name="Espace réservé de la date 3"/>
          <p:cNvSpPr>
            <a:spLocks noGrp="1"/>
          </p:cNvSpPr>
          <p:nvPr>
            <p:ph type="dt" idx="10"/>
          </p:nvPr>
        </p:nvSpPr>
        <p:spPr/>
        <p:txBody>
          <a:bodyPr/>
          <a:lstStyle/>
          <a:p>
            <a:fld id="{5D568400-AE08-48C1-BA92-052A1D13B079}" type="datetime1">
              <a:rPr lang="fr-FR" smtClean="0"/>
              <a:pPr/>
              <a:t>30/04/2023</a:t>
            </a:fld>
            <a:endParaRPr lang="fr-FR"/>
          </a:p>
        </p:txBody>
      </p:sp>
      <p:sp>
        <p:nvSpPr>
          <p:cNvPr id="5" name="Espace réservé du pied de page 4"/>
          <p:cNvSpPr>
            <a:spLocks noGrp="1"/>
          </p:cNvSpPr>
          <p:nvPr>
            <p:ph type="ftr" sz="quarter" idx="11"/>
          </p:nvPr>
        </p:nvSpPr>
        <p:spPr/>
        <p:txBody>
          <a:bodyPr/>
          <a:lstStyle/>
          <a:p>
            <a:r>
              <a:rPr lang="fr-FR"/>
              <a:t>Les déterminants financiers de la défaillance : cas de PME du Grand Agadir </a:t>
            </a:r>
          </a:p>
        </p:txBody>
      </p:sp>
      <p:sp>
        <p:nvSpPr>
          <p:cNvPr id="6" name="Espace réservé du numéro de diapositive 5"/>
          <p:cNvSpPr>
            <a:spLocks noGrp="1"/>
          </p:cNvSpPr>
          <p:nvPr>
            <p:ph type="sldNum" sz="quarter" idx="12"/>
          </p:nvPr>
        </p:nvSpPr>
        <p:spPr/>
        <p:txBody>
          <a:bodyPr/>
          <a:lstStyle/>
          <a:p>
            <a:fld id="{CE39ED5E-19B6-4D08-AB56-882A19EB515B}" type="slidenum">
              <a:rPr lang="fr-FR" smtClean="0"/>
              <a:pPr/>
              <a:t>10</a:t>
            </a:fld>
            <a:endParaRPr lang="fr-FR"/>
          </a:p>
        </p:txBody>
      </p:sp>
    </p:spTree>
    <p:extLst>
      <p:ext uri="{BB962C8B-B14F-4D97-AF65-F5344CB8AC3E}">
        <p14:creationId xmlns:p14="http://schemas.microsoft.com/office/powerpoint/2010/main" val="515649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pPr algn="ctr"/>
            <a:fld id="{91BCA28B-C2B3-40C7-869E-AF62CDAD9318}" type="slidenum">
              <a:rPr lang="fr-FR" smtClean="0"/>
              <a:pPr algn="ctr"/>
              <a:t>11</a:t>
            </a:fld>
            <a:endParaRPr lang="fr-FR" dirty="0"/>
          </a:p>
        </p:txBody>
      </p:sp>
    </p:spTree>
    <p:extLst>
      <p:ext uri="{BB962C8B-B14F-4D97-AF65-F5344CB8AC3E}">
        <p14:creationId xmlns:p14="http://schemas.microsoft.com/office/powerpoint/2010/main" val="2599245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rgbClr val="084450">
              <a:alpha val="30000"/>
            </a:srgb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rgbClr val="084450">
              <a:alpha val="72000"/>
            </a:srgb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rgbClr val="052C34">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rgbClr val="084450">
              <a:alpha val="70000"/>
            </a:srgb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rgbClr val="084450">
              <a:alpha val="64706"/>
            </a:srgb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rgbClr val="084450">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rgbClr val="052C34">
              <a:alpha val="84706"/>
            </a:srgb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1507067" y="2404534"/>
            <a:ext cx="7766936" cy="1646302"/>
          </a:xfrm>
        </p:spPr>
        <p:txBody>
          <a:bodyPr anchor="b">
            <a:noAutofit/>
          </a:bodyPr>
          <a:lstStyle>
            <a:lvl1pPr algn="r">
              <a:defRPr sz="5400">
                <a:solidFill>
                  <a:srgbClr val="052C34"/>
                </a:solidFill>
              </a:defRPr>
            </a:lvl1pPr>
          </a:lstStyle>
          <a:p>
            <a:r>
              <a:rPr lang="en-US" dirty="0"/>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rgbClr val="052C3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345DEF1B-B4B9-4258-9044-B025F3EAA999}" type="datetimeFigureOut">
              <a:rPr lang="en-US" smtClean="0"/>
              <a:t>4/30/2023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3751439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5DEF1B-B4B9-4258-9044-B025F3EAA999}" type="datetimeFigureOut">
              <a:rPr lang="en-US" smtClean="0"/>
              <a:t>4/30/2023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2613175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5DEF1B-B4B9-4258-9044-B025F3EAA999}" type="datetimeFigureOut">
              <a:rPr lang="en-US" smtClean="0"/>
              <a:t>4/30/2023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4AC45-F167-457F-AF5A-70E55A853683}"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681639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5DEF1B-B4B9-4258-9044-B025F3EAA999}" type="datetimeFigureOut">
              <a:rPr lang="en-US" smtClean="0"/>
              <a:t>4/30/2023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3475591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5DEF1B-B4B9-4258-9044-B025F3EAA999}" type="datetimeFigureOut">
              <a:rPr lang="en-US" smtClean="0"/>
              <a:t>4/30/2023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4AC45-F167-457F-AF5A-70E55A853683}"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795689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5DEF1B-B4B9-4258-9044-B025F3EAA999}" type="datetimeFigureOut">
              <a:rPr lang="en-US" smtClean="0"/>
              <a:t>4/30/2023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1296006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5DEF1B-B4B9-4258-9044-B025F3EAA999}" type="datetimeFigureOut">
              <a:rPr lang="en-US" smtClean="0"/>
              <a:t>4/30/2023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21685475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5DEF1B-B4B9-4258-9044-B025F3EAA999}" type="datetimeFigureOut">
              <a:rPr lang="en-US" smtClean="0"/>
              <a:t>4/30/2023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20473498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lIns="68580" tIns="34290" rIns="68580" bIns="34290"/>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lIns="68580" tIns="34290" rIns="68580" bIns="34290"/>
          <a:lstStyle/>
          <a:p>
            <a:r>
              <a:rPr lang="en-US" altLang="ja-JP"/>
              <a:t>Année universitaire: 2021/2022</a:t>
            </a:r>
            <a:endParaRPr lang="ja-JP" altLang="en-US" dirty="0"/>
          </a:p>
        </p:txBody>
      </p:sp>
      <p:sp>
        <p:nvSpPr>
          <p:cNvPr id="4" name="スライド番号プレースホルダー 3"/>
          <p:cNvSpPr>
            <a:spLocks noGrp="1"/>
          </p:cNvSpPr>
          <p:nvPr>
            <p:ph type="sldNum" sz="quarter" idx="11"/>
          </p:nvPr>
        </p:nvSpPr>
        <p:spPr/>
        <p:txBody>
          <a:bodyPr lIns="68580" tIns="34290" rIns="68580" bIns="34290"/>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2111210" y="1028735"/>
            <a:ext cx="9553891" cy="336037"/>
          </a:xfrm>
        </p:spPr>
        <p:txBody>
          <a:bodyPr vert="horz" lIns="122456" tIns="61229" rIns="122456" bIns="61229"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9221" y="932724"/>
            <a:ext cx="2160427"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kumimoji="1" lang="ja-JP" altLang="en-US" sz="1200" dirty="0"/>
          </a:p>
        </p:txBody>
      </p:sp>
      <p:sp>
        <p:nvSpPr>
          <p:cNvPr id="20" name="アーチ 19"/>
          <p:cNvSpPr/>
          <p:nvPr userDrawn="1"/>
        </p:nvSpPr>
        <p:spPr>
          <a:xfrm rot="3600000">
            <a:off x="777226" y="1962048"/>
            <a:ext cx="994797" cy="994883"/>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dirty="0">
              <a:solidFill>
                <a:schemeClr val="accent6"/>
              </a:solidFill>
            </a:endParaRPr>
          </a:p>
        </p:txBody>
      </p:sp>
      <p:sp>
        <p:nvSpPr>
          <p:cNvPr id="21" name="アーチ 20"/>
          <p:cNvSpPr/>
          <p:nvPr userDrawn="1"/>
        </p:nvSpPr>
        <p:spPr>
          <a:xfrm rot="6618510">
            <a:off x="854952" y="2039779"/>
            <a:ext cx="839345" cy="839419"/>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dirty="0">
              <a:solidFill>
                <a:schemeClr val="accent6"/>
              </a:solidFill>
            </a:endParaRPr>
          </a:p>
        </p:txBody>
      </p:sp>
      <p:sp>
        <p:nvSpPr>
          <p:cNvPr id="22" name="テキスト プレースホルダー 6"/>
          <p:cNvSpPr>
            <a:spLocks noGrp="1"/>
          </p:cNvSpPr>
          <p:nvPr>
            <p:ph type="body" sz="quarter" idx="15" hasCustomPrompt="1"/>
          </p:nvPr>
        </p:nvSpPr>
        <p:spPr>
          <a:xfrm>
            <a:off x="1348817" y="2119071"/>
            <a:ext cx="4556107" cy="526901"/>
          </a:xfrm>
        </p:spPr>
        <p:txBody>
          <a:bodyPr lIns="68580" tIns="34290" rIns="68580" bIns="34290" anchor="b">
            <a:noAutofit/>
          </a:bodyPr>
          <a:lstStyle>
            <a:lvl1pPr algn="l">
              <a:defRPr sz="24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3" name="テキスト プレースホルダー 6"/>
          <p:cNvSpPr>
            <a:spLocks noGrp="1"/>
          </p:cNvSpPr>
          <p:nvPr>
            <p:ph type="body" sz="quarter" idx="14" hasCustomPrompt="1"/>
          </p:nvPr>
        </p:nvSpPr>
        <p:spPr>
          <a:xfrm>
            <a:off x="1806202" y="2589855"/>
            <a:ext cx="4098724" cy="3151161"/>
          </a:xfrm>
        </p:spPr>
        <p:txBody>
          <a:bodyPr lIns="68580" tIns="34290" rIns="68580" bIns="34290"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27" name="アーチ 26"/>
          <p:cNvSpPr/>
          <p:nvPr userDrawn="1"/>
        </p:nvSpPr>
        <p:spPr>
          <a:xfrm rot="3600000">
            <a:off x="6277592" y="1959984"/>
            <a:ext cx="994797" cy="994883"/>
          </a:xfrm>
          <a:prstGeom prst="blockArc">
            <a:avLst>
              <a:gd name="adj1" fmla="val 18941412"/>
              <a:gd name="adj2" fmla="val 11732646"/>
              <a:gd name="adj3" fmla="val 4340"/>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dirty="0">
              <a:solidFill>
                <a:schemeClr val="accent6"/>
              </a:solidFill>
            </a:endParaRPr>
          </a:p>
        </p:txBody>
      </p:sp>
      <p:sp>
        <p:nvSpPr>
          <p:cNvPr id="28" name="アーチ 27"/>
          <p:cNvSpPr/>
          <p:nvPr userDrawn="1"/>
        </p:nvSpPr>
        <p:spPr>
          <a:xfrm rot="6618510">
            <a:off x="6355317" y="2037713"/>
            <a:ext cx="839345" cy="839419"/>
          </a:xfrm>
          <a:prstGeom prst="blockArc">
            <a:avLst>
              <a:gd name="adj1" fmla="val 19452122"/>
              <a:gd name="adj2" fmla="val 11742259"/>
              <a:gd name="adj3" fmla="val 4894"/>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dirty="0">
              <a:solidFill>
                <a:schemeClr val="accent6"/>
              </a:solidFill>
            </a:endParaRPr>
          </a:p>
        </p:txBody>
      </p:sp>
      <p:sp>
        <p:nvSpPr>
          <p:cNvPr id="29" name="テキスト プレースホルダー 6"/>
          <p:cNvSpPr>
            <a:spLocks noGrp="1"/>
          </p:cNvSpPr>
          <p:nvPr>
            <p:ph type="body" sz="quarter" idx="16" hasCustomPrompt="1"/>
          </p:nvPr>
        </p:nvSpPr>
        <p:spPr>
          <a:xfrm>
            <a:off x="6849184" y="2117007"/>
            <a:ext cx="4556107" cy="526901"/>
          </a:xfrm>
        </p:spPr>
        <p:txBody>
          <a:bodyPr lIns="68580" tIns="34290" rIns="68580" bIns="34290" anchor="b">
            <a:noAutofit/>
          </a:bodyPr>
          <a:lstStyle>
            <a:lvl1pPr algn="l">
              <a:defRPr sz="24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0" name="テキスト プレースホルダー 6"/>
          <p:cNvSpPr>
            <a:spLocks noGrp="1"/>
          </p:cNvSpPr>
          <p:nvPr>
            <p:ph type="body" sz="quarter" idx="17" hasCustomPrompt="1"/>
          </p:nvPr>
        </p:nvSpPr>
        <p:spPr>
          <a:xfrm>
            <a:off x="7306567" y="2587792"/>
            <a:ext cx="4098724" cy="3151161"/>
          </a:xfrm>
        </p:spPr>
        <p:txBody>
          <a:bodyPr lIns="68580" tIns="34290" rIns="68580" bIns="34290"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302044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4" decel="10000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750" fill="hold"/>
                                        <p:tgtEl>
                                          <p:spTgt spid="21"/>
                                        </p:tgtEl>
                                        <p:attrNameLst>
                                          <p:attrName>ppt_x</p:attrName>
                                        </p:attrNameLst>
                                      </p:cBhvr>
                                      <p:tavLst>
                                        <p:tav tm="0">
                                          <p:val>
                                            <p:strVal val="#ppt_x"/>
                                          </p:val>
                                        </p:tav>
                                        <p:tav tm="100000">
                                          <p:val>
                                            <p:strVal val="#ppt_x"/>
                                          </p:val>
                                        </p:tav>
                                      </p:tavLst>
                                    </p:anim>
                                    <p:anim calcmode="lin" valueType="num">
                                      <p:cBhvr additive="base">
                                        <p:cTn id="16" dur="75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750" fill="hold"/>
                                        <p:tgtEl>
                                          <p:spTgt spid="20"/>
                                        </p:tgtEl>
                                        <p:attrNameLst>
                                          <p:attrName>ppt_x</p:attrName>
                                        </p:attrNameLst>
                                      </p:cBhvr>
                                      <p:tavLst>
                                        <p:tav tm="0">
                                          <p:val>
                                            <p:strVal val="0-#ppt_w/2"/>
                                          </p:val>
                                        </p:tav>
                                        <p:tav tm="100000">
                                          <p:val>
                                            <p:strVal val="#ppt_x"/>
                                          </p:val>
                                        </p:tav>
                                      </p:tavLst>
                                    </p:anim>
                                    <p:anim calcmode="lin" valueType="num">
                                      <p:cBhvr additive="base">
                                        <p:cTn id="20" dur="750" fill="hold"/>
                                        <p:tgtEl>
                                          <p:spTgt spid="20"/>
                                        </p:tgtEl>
                                        <p:attrNameLst>
                                          <p:attrName>ppt_y</p:attrName>
                                        </p:attrNameLst>
                                      </p:cBhvr>
                                      <p:tavLst>
                                        <p:tav tm="0">
                                          <p:val>
                                            <p:strVal val="#ppt_y"/>
                                          </p:val>
                                        </p:tav>
                                        <p:tav tm="100000">
                                          <p:val>
                                            <p:strVal val="#ppt_y"/>
                                          </p:val>
                                        </p:tav>
                                      </p:tavLst>
                                    </p:anim>
                                  </p:childTnLst>
                                </p:cTn>
                              </p:par>
                              <p:par>
                                <p:cTn id="21" presetID="45" presetClass="entr" presetSubtype="0" fill="hold" grpId="1"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750"/>
                                        <p:tgtEl>
                                          <p:spTgt spid="21"/>
                                        </p:tgtEl>
                                      </p:cBhvr>
                                    </p:animEffect>
                                    <p:anim calcmode="lin" valueType="num">
                                      <p:cBhvr>
                                        <p:cTn id="24" dur="750" fill="hold"/>
                                        <p:tgtEl>
                                          <p:spTgt spid="21"/>
                                        </p:tgtEl>
                                        <p:attrNameLst>
                                          <p:attrName>ppt_w</p:attrName>
                                        </p:attrNameLst>
                                      </p:cBhvr>
                                      <p:tavLst>
                                        <p:tav tm="0" fmla="#ppt_w*sin(2.5*pi*$)">
                                          <p:val>
                                            <p:fltVal val="0"/>
                                          </p:val>
                                        </p:tav>
                                        <p:tav tm="100000">
                                          <p:val>
                                            <p:fltVal val="1"/>
                                          </p:val>
                                        </p:tav>
                                      </p:tavLst>
                                    </p:anim>
                                    <p:anim calcmode="lin" valueType="num">
                                      <p:cBhvr>
                                        <p:cTn id="25" dur="750" fill="hold"/>
                                        <p:tgtEl>
                                          <p:spTgt spid="21"/>
                                        </p:tgtEl>
                                        <p:attrNameLst>
                                          <p:attrName>ppt_h</p:attrName>
                                        </p:attrNameLst>
                                      </p:cBhvr>
                                      <p:tavLst>
                                        <p:tav tm="0">
                                          <p:val>
                                            <p:strVal val="#ppt_h"/>
                                          </p:val>
                                        </p:tav>
                                        <p:tav tm="100000">
                                          <p:val>
                                            <p:strVal val="#ppt_h"/>
                                          </p:val>
                                        </p:tav>
                                      </p:tavLst>
                                    </p:anim>
                                  </p:childTnLst>
                                </p:cTn>
                              </p:par>
                              <p:par>
                                <p:cTn id="26" presetID="45" presetClass="entr" presetSubtype="0" fill="hold" grpId="1"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750"/>
                                        <p:tgtEl>
                                          <p:spTgt spid="20"/>
                                        </p:tgtEl>
                                      </p:cBhvr>
                                    </p:animEffect>
                                    <p:anim calcmode="lin" valueType="num">
                                      <p:cBhvr>
                                        <p:cTn id="29" dur="750" fill="hold"/>
                                        <p:tgtEl>
                                          <p:spTgt spid="20"/>
                                        </p:tgtEl>
                                        <p:attrNameLst>
                                          <p:attrName>ppt_w</p:attrName>
                                        </p:attrNameLst>
                                      </p:cBhvr>
                                      <p:tavLst>
                                        <p:tav tm="0" fmla="#ppt_w*sin(2.5*pi*$)">
                                          <p:val>
                                            <p:fltVal val="0"/>
                                          </p:val>
                                        </p:tav>
                                        <p:tav tm="100000">
                                          <p:val>
                                            <p:fltVal val="1"/>
                                          </p:val>
                                        </p:tav>
                                      </p:tavLst>
                                    </p:anim>
                                    <p:anim calcmode="lin" valueType="num">
                                      <p:cBhvr>
                                        <p:cTn id="30" dur="750" fill="hold"/>
                                        <p:tgtEl>
                                          <p:spTgt spid="20"/>
                                        </p:tgtEl>
                                        <p:attrNameLst>
                                          <p:attrName>ppt_h</p:attrName>
                                        </p:attrNameLst>
                                      </p:cBhvr>
                                      <p:tavLst>
                                        <p:tav tm="0">
                                          <p:val>
                                            <p:strVal val="#ppt_h"/>
                                          </p:val>
                                        </p:tav>
                                        <p:tav tm="100000">
                                          <p:val>
                                            <p:strVal val="#ppt_h"/>
                                          </p:val>
                                        </p:tav>
                                      </p:tavLst>
                                    </p:anim>
                                  </p:childTnLst>
                                </p:cTn>
                              </p:par>
                              <p:par>
                                <p:cTn id="31" presetID="2" presetClass="entr" presetSubtype="9" decel="100000" fill="hold" grpId="0" nodeType="withEffect">
                                  <p:stCondLst>
                                    <p:cond delay="500"/>
                                  </p:stCondLst>
                                  <p:iterate type="wd">
                                    <p:tmPct val="10000"/>
                                  </p:iterate>
                                  <p:childTnLst>
                                    <p:set>
                                      <p:cBhvr>
                                        <p:cTn id="32" dur="1" fill="hold">
                                          <p:stCondLst>
                                            <p:cond delay="0"/>
                                          </p:stCondLst>
                                        </p:cTn>
                                        <p:tgtEl>
                                          <p:spTgt spid="22">
                                            <p:txEl>
                                              <p:pRg st="0" end="0"/>
                                            </p:txEl>
                                          </p:spTgt>
                                        </p:tgtEl>
                                        <p:attrNameLst>
                                          <p:attrName>style.visibility</p:attrName>
                                        </p:attrNameLst>
                                      </p:cBhvr>
                                      <p:to>
                                        <p:strVal val="visible"/>
                                      </p:to>
                                    </p:set>
                                    <p:anim calcmode="lin" valueType="num">
                                      <p:cBhvr additive="base">
                                        <p:cTn id="33" dur="500" fill="hold"/>
                                        <p:tgtEl>
                                          <p:spTgt spid="22">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2">
                                            <p:txEl>
                                              <p:pRg st="0" end="0"/>
                                            </p:txEl>
                                          </p:spTgt>
                                        </p:tgtEl>
                                        <p:attrNameLst>
                                          <p:attrName>ppt_y</p:attrName>
                                        </p:attrNameLst>
                                      </p:cBhvr>
                                      <p:tavLst>
                                        <p:tav tm="0">
                                          <p:val>
                                            <p:strVal val="0-#ppt_h/2"/>
                                          </p:val>
                                        </p:tav>
                                        <p:tav tm="100000">
                                          <p:val>
                                            <p:strVal val="#ppt_y"/>
                                          </p:val>
                                        </p:tav>
                                      </p:tavLst>
                                    </p:anim>
                                  </p:childTnLst>
                                </p:cTn>
                              </p:par>
                            </p:childTnLst>
                          </p:cTn>
                        </p:par>
                        <p:par>
                          <p:cTn id="35" fill="hold">
                            <p:stCondLst>
                              <p:cond delay="1600"/>
                            </p:stCondLst>
                            <p:childTnLst>
                              <p:par>
                                <p:cTn id="36" presetID="2" presetClass="entr" presetSubtype="2" decel="100000" fill="hold" grpId="0" nodeType="afterEffect">
                                  <p:stCondLst>
                                    <p:cond delay="250"/>
                                  </p:stCondLst>
                                  <p:childTnLst>
                                    <p:set>
                                      <p:cBhvr>
                                        <p:cTn id="37" dur="1" fill="hold">
                                          <p:stCondLst>
                                            <p:cond delay="0"/>
                                          </p:stCondLst>
                                        </p:cTn>
                                        <p:tgtEl>
                                          <p:spTgt spid="23">
                                            <p:txEl>
                                              <p:pRg st="0" end="0"/>
                                            </p:txEl>
                                          </p:spTgt>
                                        </p:tgtEl>
                                        <p:attrNameLst>
                                          <p:attrName>style.visibility</p:attrName>
                                        </p:attrNameLst>
                                      </p:cBhvr>
                                      <p:to>
                                        <p:strVal val="visible"/>
                                      </p:to>
                                    </p:set>
                                    <p:anim calcmode="lin" valueType="num">
                                      <p:cBhvr additive="base">
                                        <p:cTn id="38"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23">
                                            <p:txEl>
                                              <p:pRg st="0" end="0"/>
                                            </p:txEl>
                                          </p:spTgt>
                                        </p:tgtEl>
                                        <p:attrNameLst>
                                          <p:attrName>ppt_y</p:attrName>
                                        </p:attrNameLst>
                                      </p:cBhvr>
                                      <p:tavLst>
                                        <p:tav tm="0">
                                          <p:val>
                                            <p:strVal val="#ppt_y"/>
                                          </p:val>
                                        </p:tav>
                                        <p:tav tm="100000">
                                          <p:val>
                                            <p:strVal val="#ppt_y"/>
                                          </p:val>
                                        </p:tav>
                                      </p:tavLst>
                                    </p:anim>
                                  </p:childTnLst>
                                </p:cTn>
                              </p:par>
                            </p:childTnLst>
                          </p:cTn>
                        </p:par>
                        <p:par>
                          <p:cTn id="40" fill="hold">
                            <p:stCondLst>
                              <p:cond delay="2350"/>
                            </p:stCondLst>
                            <p:childTnLst>
                              <p:par>
                                <p:cTn id="41" presetID="2" presetClass="entr" presetSubtype="4" decel="100000"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750" fill="hold"/>
                                        <p:tgtEl>
                                          <p:spTgt spid="28"/>
                                        </p:tgtEl>
                                        <p:attrNameLst>
                                          <p:attrName>ppt_x</p:attrName>
                                        </p:attrNameLst>
                                      </p:cBhvr>
                                      <p:tavLst>
                                        <p:tav tm="0">
                                          <p:val>
                                            <p:strVal val="#ppt_x"/>
                                          </p:val>
                                        </p:tav>
                                        <p:tav tm="100000">
                                          <p:val>
                                            <p:strVal val="#ppt_x"/>
                                          </p:val>
                                        </p:tav>
                                      </p:tavLst>
                                    </p:anim>
                                    <p:anim calcmode="lin" valueType="num">
                                      <p:cBhvr additive="base">
                                        <p:cTn id="44" dur="750" fill="hold"/>
                                        <p:tgtEl>
                                          <p:spTgt spid="28"/>
                                        </p:tgtEl>
                                        <p:attrNameLst>
                                          <p:attrName>ppt_y</p:attrName>
                                        </p:attrNameLst>
                                      </p:cBhvr>
                                      <p:tavLst>
                                        <p:tav tm="0">
                                          <p:val>
                                            <p:strVal val="1+#ppt_h/2"/>
                                          </p:val>
                                        </p:tav>
                                        <p:tav tm="100000">
                                          <p:val>
                                            <p:strVal val="#ppt_y"/>
                                          </p:val>
                                        </p:tav>
                                      </p:tavLst>
                                    </p:anim>
                                  </p:childTnLst>
                                </p:cTn>
                              </p:par>
                              <p:par>
                                <p:cTn id="45" presetID="2" presetClass="entr" presetSubtype="8" decel="10000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750" fill="hold"/>
                                        <p:tgtEl>
                                          <p:spTgt spid="27"/>
                                        </p:tgtEl>
                                        <p:attrNameLst>
                                          <p:attrName>ppt_x</p:attrName>
                                        </p:attrNameLst>
                                      </p:cBhvr>
                                      <p:tavLst>
                                        <p:tav tm="0">
                                          <p:val>
                                            <p:strVal val="0-#ppt_w/2"/>
                                          </p:val>
                                        </p:tav>
                                        <p:tav tm="100000">
                                          <p:val>
                                            <p:strVal val="#ppt_x"/>
                                          </p:val>
                                        </p:tav>
                                      </p:tavLst>
                                    </p:anim>
                                    <p:anim calcmode="lin" valueType="num">
                                      <p:cBhvr additive="base">
                                        <p:cTn id="48" dur="750" fill="hold"/>
                                        <p:tgtEl>
                                          <p:spTgt spid="27"/>
                                        </p:tgtEl>
                                        <p:attrNameLst>
                                          <p:attrName>ppt_y</p:attrName>
                                        </p:attrNameLst>
                                      </p:cBhvr>
                                      <p:tavLst>
                                        <p:tav tm="0">
                                          <p:val>
                                            <p:strVal val="#ppt_y"/>
                                          </p:val>
                                        </p:tav>
                                        <p:tav tm="100000">
                                          <p:val>
                                            <p:strVal val="#ppt_y"/>
                                          </p:val>
                                        </p:tav>
                                      </p:tavLst>
                                    </p:anim>
                                  </p:childTnLst>
                                </p:cTn>
                              </p:par>
                              <p:par>
                                <p:cTn id="49" presetID="45" presetClass="entr" presetSubtype="0" fill="hold" grpId="1"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750"/>
                                        <p:tgtEl>
                                          <p:spTgt spid="28"/>
                                        </p:tgtEl>
                                      </p:cBhvr>
                                    </p:animEffect>
                                    <p:anim calcmode="lin" valueType="num">
                                      <p:cBhvr>
                                        <p:cTn id="52" dur="750" fill="hold"/>
                                        <p:tgtEl>
                                          <p:spTgt spid="28"/>
                                        </p:tgtEl>
                                        <p:attrNameLst>
                                          <p:attrName>ppt_w</p:attrName>
                                        </p:attrNameLst>
                                      </p:cBhvr>
                                      <p:tavLst>
                                        <p:tav tm="0" fmla="#ppt_w*sin(2.5*pi*$)">
                                          <p:val>
                                            <p:fltVal val="0"/>
                                          </p:val>
                                        </p:tav>
                                        <p:tav tm="100000">
                                          <p:val>
                                            <p:fltVal val="1"/>
                                          </p:val>
                                        </p:tav>
                                      </p:tavLst>
                                    </p:anim>
                                    <p:anim calcmode="lin" valueType="num">
                                      <p:cBhvr>
                                        <p:cTn id="53" dur="750" fill="hold"/>
                                        <p:tgtEl>
                                          <p:spTgt spid="28"/>
                                        </p:tgtEl>
                                        <p:attrNameLst>
                                          <p:attrName>ppt_h</p:attrName>
                                        </p:attrNameLst>
                                      </p:cBhvr>
                                      <p:tavLst>
                                        <p:tav tm="0">
                                          <p:val>
                                            <p:strVal val="#ppt_h"/>
                                          </p:val>
                                        </p:tav>
                                        <p:tav tm="100000">
                                          <p:val>
                                            <p:strVal val="#ppt_h"/>
                                          </p:val>
                                        </p:tav>
                                      </p:tavLst>
                                    </p:anim>
                                  </p:childTnLst>
                                </p:cTn>
                              </p:par>
                              <p:par>
                                <p:cTn id="54" presetID="45" presetClass="entr" presetSubtype="0" fill="hold" grpId="1"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750"/>
                                        <p:tgtEl>
                                          <p:spTgt spid="27"/>
                                        </p:tgtEl>
                                      </p:cBhvr>
                                    </p:animEffect>
                                    <p:anim calcmode="lin" valueType="num">
                                      <p:cBhvr>
                                        <p:cTn id="57" dur="750" fill="hold"/>
                                        <p:tgtEl>
                                          <p:spTgt spid="27"/>
                                        </p:tgtEl>
                                        <p:attrNameLst>
                                          <p:attrName>ppt_w</p:attrName>
                                        </p:attrNameLst>
                                      </p:cBhvr>
                                      <p:tavLst>
                                        <p:tav tm="0" fmla="#ppt_w*sin(2.5*pi*$)">
                                          <p:val>
                                            <p:fltVal val="0"/>
                                          </p:val>
                                        </p:tav>
                                        <p:tav tm="100000">
                                          <p:val>
                                            <p:fltVal val="1"/>
                                          </p:val>
                                        </p:tav>
                                      </p:tavLst>
                                    </p:anim>
                                    <p:anim calcmode="lin" valueType="num">
                                      <p:cBhvr>
                                        <p:cTn id="58" dur="750" fill="hold"/>
                                        <p:tgtEl>
                                          <p:spTgt spid="27"/>
                                        </p:tgtEl>
                                        <p:attrNameLst>
                                          <p:attrName>ppt_h</p:attrName>
                                        </p:attrNameLst>
                                      </p:cBhvr>
                                      <p:tavLst>
                                        <p:tav tm="0">
                                          <p:val>
                                            <p:strVal val="#ppt_h"/>
                                          </p:val>
                                        </p:tav>
                                        <p:tav tm="100000">
                                          <p:val>
                                            <p:strVal val="#ppt_h"/>
                                          </p:val>
                                        </p:tav>
                                      </p:tavLst>
                                    </p:anim>
                                  </p:childTnLst>
                                </p:cTn>
                              </p:par>
                              <p:par>
                                <p:cTn id="59" presetID="2" presetClass="entr" presetSubtype="3" decel="100000" fill="hold" grpId="0" nodeType="withEffect">
                                  <p:stCondLst>
                                    <p:cond delay="500"/>
                                  </p:stCondLst>
                                  <p:iterate type="wd">
                                    <p:tmPct val="10000"/>
                                  </p:iterate>
                                  <p:childTnLst>
                                    <p:set>
                                      <p:cBhvr>
                                        <p:cTn id="60" dur="1" fill="hold">
                                          <p:stCondLst>
                                            <p:cond delay="0"/>
                                          </p:stCondLst>
                                        </p:cTn>
                                        <p:tgtEl>
                                          <p:spTgt spid="29">
                                            <p:txEl>
                                              <p:pRg st="0" end="0"/>
                                            </p:txEl>
                                          </p:spTgt>
                                        </p:tgtEl>
                                        <p:attrNameLst>
                                          <p:attrName>style.visibility</p:attrName>
                                        </p:attrNameLst>
                                      </p:cBhvr>
                                      <p:to>
                                        <p:strVal val="visible"/>
                                      </p:to>
                                    </p:set>
                                    <p:anim calcmode="lin" valueType="num">
                                      <p:cBhvr additive="base">
                                        <p:cTn id="61"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29">
                                            <p:txEl>
                                              <p:pRg st="0" end="0"/>
                                            </p:txEl>
                                          </p:spTgt>
                                        </p:tgtEl>
                                        <p:attrNameLst>
                                          <p:attrName>ppt_y</p:attrName>
                                        </p:attrNameLst>
                                      </p:cBhvr>
                                      <p:tavLst>
                                        <p:tav tm="0">
                                          <p:val>
                                            <p:strVal val="0-#ppt_h/2"/>
                                          </p:val>
                                        </p:tav>
                                        <p:tav tm="100000">
                                          <p:val>
                                            <p:strVal val="#ppt_y"/>
                                          </p:val>
                                        </p:tav>
                                      </p:tavLst>
                                    </p:anim>
                                  </p:childTnLst>
                                </p:cTn>
                              </p:par>
                            </p:childTnLst>
                          </p:cTn>
                        </p:par>
                        <p:par>
                          <p:cTn id="63" fill="hold">
                            <p:stCondLst>
                              <p:cond delay="3450"/>
                            </p:stCondLst>
                            <p:childTnLst>
                              <p:par>
                                <p:cTn id="64" presetID="2" presetClass="entr" presetSubtype="2" decel="100000" fill="hold" grpId="0" nodeType="afterEffect">
                                  <p:stCondLst>
                                    <p:cond delay="250"/>
                                  </p:stCondLst>
                                  <p:childTnLst>
                                    <p:set>
                                      <p:cBhvr>
                                        <p:cTn id="65" dur="1" fill="hold">
                                          <p:stCondLst>
                                            <p:cond delay="0"/>
                                          </p:stCondLst>
                                        </p:cTn>
                                        <p:tgtEl>
                                          <p:spTgt spid="30">
                                            <p:txEl>
                                              <p:pRg st="0" end="0"/>
                                            </p:txEl>
                                          </p:spTgt>
                                        </p:tgtEl>
                                        <p:attrNameLst>
                                          <p:attrName>style.visibility</p:attrName>
                                        </p:attrNameLst>
                                      </p:cBhvr>
                                      <p:to>
                                        <p:strVal val="visible"/>
                                      </p:to>
                                    </p:set>
                                    <p:anim calcmode="lin" valueType="num">
                                      <p:cBhvr additive="base">
                                        <p:cTn id="66" dur="500" fill="hold"/>
                                        <p:tgtEl>
                                          <p:spTgt spid="30">
                                            <p:txEl>
                                              <p:pRg st="0" end="0"/>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3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20" grpId="0" animBg="1"/>
      <p:bldP spid="20" grpId="1" animBg="1"/>
      <p:bldP spid="21" grpId="0" animBg="1"/>
      <p:bldP spid="21" grpId="1" animBg="1"/>
      <p:bldP spid="22"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0-#ppt_h/2"/>
                          </p:val>
                        </p:tav>
                        <p:tav tm="100000">
                          <p:val>
                            <p:strVal val="#ppt_y"/>
                          </p:val>
                        </p:tav>
                      </p:tavLst>
                    </p:anim>
                  </p:childTnLst>
                </p:cTn>
              </p:par>
            </p:tnLst>
          </p:tmpl>
        </p:tmplLst>
      </p:bldP>
      <p:bldP spid="23"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27" grpId="0" animBg="1"/>
      <p:bldP spid="27" grpId="1" animBg="1"/>
      <p:bldP spid="28" grpId="0" animBg="1"/>
      <p:bldP spid="28" grpId="1" animBg="1"/>
      <p:bldP spid="29" grpId="0" build="p">
        <p:tmplLst>
          <p:tmpl lvl="1">
            <p:tnLst>
              <p:par>
                <p:cTn presetID="2" presetClass="entr" presetSubtype="3" decel="100000" fill="hold" nodeType="withEffect">
                  <p:stCondLst>
                    <p:cond delay="500"/>
                  </p:stCondLst>
                  <p:iterate type="wd">
                    <p:tmPct val="10000"/>
                  </p:iterate>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0-#ppt_h/2"/>
                          </p:val>
                        </p:tav>
                        <p:tav tm="100000">
                          <p:val>
                            <p:strVal val="#ppt_y"/>
                          </p:val>
                        </p:tav>
                      </p:tavLst>
                    </p:anim>
                  </p:childTnLst>
                </p:cTn>
              </p:par>
            </p:tnLst>
          </p:tmpl>
        </p:tmplLst>
      </p:bldP>
      <p:bldP spid="30"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1+#ppt_w/2"/>
                          </p:val>
                        </p:tav>
                        <p:tav tm="100000">
                          <p:val>
                            <p:strVal val="#ppt_x"/>
                          </p:val>
                        </p:tav>
                      </p:tavLst>
                    </p:anim>
                    <p:anim calcmode="lin" valueType="num">
                      <p:cBhvr additive="base">
                        <p:cTn dur="500" fill="hold"/>
                        <p:tgtEl>
                          <p:spTgt spid="30"/>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52C34"/>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052C34"/>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45DEF1B-B4B9-4258-9044-B025F3EAA999}" type="datetimeFigureOut">
              <a:rPr lang="en-US" smtClean="0"/>
              <a:t>4/30/2023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1389644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5DEF1B-B4B9-4258-9044-B025F3EAA999}" type="datetimeFigureOut">
              <a:rPr lang="en-US" smtClean="0"/>
              <a:t>4/30/2023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3875071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5DEF1B-B4B9-4258-9044-B025F3EAA999}" type="datetimeFigureOut">
              <a:rPr lang="en-US" smtClean="0"/>
              <a:t>4/30/2023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3708127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5DEF1B-B4B9-4258-9044-B025F3EAA999}" type="datetimeFigureOut">
              <a:rPr lang="en-US" smtClean="0"/>
              <a:t>4/30/2023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249492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5DEF1B-B4B9-4258-9044-B025F3EAA999}" type="datetimeFigureOut">
              <a:rPr lang="en-US" smtClean="0"/>
              <a:t>4/30/2023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437389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5DEF1B-B4B9-4258-9044-B025F3EAA999}" type="datetimeFigureOut">
              <a:rPr lang="en-US" smtClean="0"/>
              <a:t>4/30/2023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877522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5DEF1B-B4B9-4258-9044-B025F3EAA999}" type="datetimeFigureOut">
              <a:rPr lang="en-US" smtClean="0"/>
              <a:t>4/30/2023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2492969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5DEF1B-B4B9-4258-9044-B025F3EAA999}" type="datetimeFigureOut">
              <a:rPr lang="en-US" smtClean="0"/>
              <a:t>4/30/2023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C4AC45-F167-457F-AF5A-70E55A853683}" type="slidenum">
              <a:rPr lang="en-US" smtClean="0"/>
              <a:t>‹#›</a:t>
            </a:fld>
            <a:endParaRPr lang="en-US" dirty="0"/>
          </a:p>
        </p:txBody>
      </p:sp>
    </p:spTree>
    <p:extLst>
      <p:ext uri="{BB962C8B-B14F-4D97-AF65-F5344CB8AC3E}">
        <p14:creationId xmlns:p14="http://schemas.microsoft.com/office/powerpoint/2010/main" val="3577356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8"/>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rgbClr val="084450">
              <a:alpha val="30000"/>
            </a:srgb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rgbClr val="084450">
              <a:alpha val="72000"/>
            </a:srgb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rgbClr val="084450">
              <a:alpha val="70000"/>
            </a:srgb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rgbClr val="084450">
              <a:alpha val="70000"/>
            </a:srgb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rgbClr val="084450">
              <a:alpha val="65000"/>
            </a:srgb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5" y="3589867"/>
            <a:ext cx="1817159" cy="3268133"/>
          </a:xfrm>
          <a:prstGeom prst="triangle">
            <a:avLst>
              <a:gd name="adj" fmla="val 100000"/>
            </a:avLst>
          </a:prstGeom>
          <a:solidFill>
            <a:srgbClr val="084450">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rgbClr val="084450">
              <a:alpha val="85000"/>
            </a:srgbClr>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45DEF1B-B4B9-4258-9044-B025F3EAA999}" type="datetimeFigureOut">
              <a:rPr lang="en-US" smtClean="0"/>
              <a:t>4/30/2023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6C4AC45-F167-457F-AF5A-70E55A853683}" type="slidenum">
              <a:rPr lang="en-US" smtClean="0"/>
              <a:t>‹#›</a:t>
            </a:fld>
            <a:endParaRPr lang="en-US" dirty="0"/>
          </a:p>
        </p:txBody>
      </p:sp>
    </p:spTree>
    <p:extLst>
      <p:ext uri="{BB962C8B-B14F-4D97-AF65-F5344CB8AC3E}">
        <p14:creationId xmlns:p14="http://schemas.microsoft.com/office/powerpoint/2010/main" val="3831677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a:solidFill>
            <a:srgbClr val="052C34"/>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rgbClr val="052C34"/>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doi.org/10.1007/s11205-013-0257-3"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doi.org/10.13140/RG.2.2.36102.40000"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hyperlink" Target="https://doi.org/10.1596/978-1-4648-1893-6" TargetMode="External"/><Relationship Id="rId5" Type="http://schemas.openxmlformats.org/officeDocument/2006/relationships/hyperlink" Target="https://doi.org/10.2307/587266" TargetMode="External"/><Relationship Id="rId4" Type="http://schemas.openxmlformats.org/officeDocument/2006/relationships/hyperlink" Target="https://doi.org/10.2307/2940919"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52835-EF54-43E3-B71C-DF722C15A1D8}"/>
              </a:ext>
            </a:extLst>
          </p:cNvPr>
          <p:cNvSpPr>
            <a:spLocks noGrp="1"/>
          </p:cNvSpPr>
          <p:nvPr>
            <p:ph type="ctrTitle"/>
          </p:nvPr>
        </p:nvSpPr>
        <p:spPr>
          <a:xfrm>
            <a:off x="1227413" y="661486"/>
            <a:ext cx="8504000" cy="2232089"/>
          </a:xfrm>
        </p:spPr>
        <p:txBody>
          <a:bodyPr/>
          <a:lstStyle/>
          <a:p>
            <a:pPr algn="ctr">
              <a:lnSpc>
                <a:spcPct val="150000"/>
              </a:lnSpc>
            </a:pPr>
            <a:r>
              <a:rPr lang="en-US" sz="2800" b="1" dirty="0"/>
              <a:t>Evolution and dynamic of multidimensional poverty in times of crisis: the case of Morocco</a:t>
            </a:r>
          </a:p>
        </p:txBody>
      </p:sp>
      <p:sp>
        <p:nvSpPr>
          <p:cNvPr id="3" name="Subtitle 2">
            <a:extLst>
              <a:ext uri="{FF2B5EF4-FFF2-40B4-BE49-F238E27FC236}">
                <a16:creationId xmlns:a16="http://schemas.microsoft.com/office/drawing/2014/main" id="{8C717C95-9903-4188-8F64-626D1C4CB9CB}"/>
              </a:ext>
            </a:extLst>
          </p:cNvPr>
          <p:cNvSpPr>
            <a:spLocks noGrp="1"/>
          </p:cNvSpPr>
          <p:nvPr>
            <p:ph type="subTitle" idx="1"/>
          </p:nvPr>
        </p:nvSpPr>
        <p:spPr>
          <a:xfrm>
            <a:off x="1127667" y="3332554"/>
            <a:ext cx="8405325" cy="2062304"/>
          </a:xfrm>
        </p:spPr>
        <p:txBody>
          <a:bodyPr>
            <a:normAutofit fontScale="70000" lnSpcReduction="20000"/>
          </a:bodyPr>
          <a:lstStyle/>
          <a:p>
            <a:pPr algn="ctr"/>
            <a:r>
              <a:rPr lang="en-GB" sz="2800" b="1" dirty="0"/>
              <a:t>Hassan REHAIMI</a:t>
            </a:r>
            <a:endParaRPr lang="fr-FR" sz="2800" dirty="0"/>
          </a:p>
          <a:p>
            <a:pPr algn="ctr"/>
            <a:r>
              <a:rPr lang="en-GB" sz="2400" dirty="0"/>
              <a:t>Research Professor in Economics</a:t>
            </a:r>
          </a:p>
          <a:p>
            <a:pPr algn="ctr"/>
            <a:r>
              <a:rPr lang="fr-FR" sz="2400" dirty="0"/>
              <a:t>FLESS Ait Melloul, Ibn Zohr University</a:t>
            </a:r>
          </a:p>
          <a:p>
            <a:pPr algn="ctr"/>
            <a:r>
              <a:rPr lang="en-GB" sz="2800" b="1" dirty="0"/>
              <a:t>Mohamed IMLOUI</a:t>
            </a:r>
            <a:endParaRPr lang="fr-FR" sz="2800" dirty="0"/>
          </a:p>
          <a:p>
            <a:pPr algn="ctr"/>
            <a:r>
              <a:rPr lang="en-GB" sz="2400" dirty="0"/>
              <a:t>PhD student in economics at LSREM</a:t>
            </a:r>
          </a:p>
          <a:p>
            <a:pPr algn="ctr"/>
            <a:r>
              <a:rPr lang="en-GB" sz="2400" dirty="0"/>
              <a:t>FLESS Ait Melloul, Ibn Zohr University</a:t>
            </a:r>
            <a:endParaRPr lang="fr-FR" sz="2400" dirty="0"/>
          </a:p>
          <a:p>
            <a:endParaRPr lang="en-US" sz="2800" dirty="0"/>
          </a:p>
        </p:txBody>
      </p:sp>
      <p:grpSp>
        <p:nvGrpSpPr>
          <p:cNvPr id="4" name="Group 3">
            <a:extLst>
              <a:ext uri="{FF2B5EF4-FFF2-40B4-BE49-F238E27FC236}">
                <a16:creationId xmlns:a16="http://schemas.microsoft.com/office/drawing/2014/main" id="{CB8848C2-59F6-4E68-BA29-10277D305B91}"/>
              </a:ext>
            </a:extLst>
          </p:cNvPr>
          <p:cNvGrpSpPr>
            <a:grpSpLocks noChangeAspect="1"/>
          </p:cNvGrpSpPr>
          <p:nvPr/>
        </p:nvGrpSpPr>
        <p:grpSpPr>
          <a:xfrm>
            <a:off x="-20272" y="0"/>
            <a:ext cx="1257300" cy="1226820"/>
            <a:chOff x="3736278" y="3130586"/>
            <a:chExt cx="1842894" cy="1852413"/>
          </a:xfrm>
        </p:grpSpPr>
        <p:grpSp>
          <p:nvGrpSpPr>
            <p:cNvPr id="5" name="Group 4">
              <a:extLst>
                <a:ext uri="{FF2B5EF4-FFF2-40B4-BE49-F238E27FC236}">
                  <a16:creationId xmlns:a16="http://schemas.microsoft.com/office/drawing/2014/main" id="{A37BC240-7993-412A-91E6-CF44D7F66547}"/>
                </a:ext>
              </a:extLst>
            </p:cNvPr>
            <p:cNvGrpSpPr/>
            <p:nvPr/>
          </p:nvGrpSpPr>
          <p:grpSpPr>
            <a:xfrm>
              <a:off x="3736278" y="3130586"/>
              <a:ext cx="1842894" cy="1852413"/>
              <a:chOff x="907473" y="684700"/>
              <a:chExt cx="1842894" cy="1852413"/>
            </a:xfrm>
          </p:grpSpPr>
          <p:sp>
            <p:nvSpPr>
              <p:cNvPr id="7" name="Star: 4 Points 6">
                <a:extLst>
                  <a:ext uri="{FF2B5EF4-FFF2-40B4-BE49-F238E27FC236}">
                    <a16:creationId xmlns:a16="http://schemas.microsoft.com/office/drawing/2014/main" id="{3ED85B3E-F034-4B30-88E6-E8D6B97634A3}"/>
                  </a:ext>
                </a:extLst>
              </p:cNvPr>
              <p:cNvSpPr/>
              <p:nvPr/>
            </p:nvSpPr>
            <p:spPr>
              <a:xfrm rot="3473835">
                <a:off x="921567" y="705361"/>
                <a:ext cx="1814946" cy="1842655"/>
              </a:xfrm>
              <a:prstGeom prst="star4">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tar: 4 Points 7">
                <a:extLst>
                  <a:ext uri="{FF2B5EF4-FFF2-40B4-BE49-F238E27FC236}">
                    <a16:creationId xmlns:a16="http://schemas.microsoft.com/office/drawing/2014/main" id="{D0E1AF4B-A7A7-408F-BBF3-703D4169254D}"/>
                  </a:ext>
                </a:extLst>
              </p:cNvPr>
              <p:cNvSpPr/>
              <p:nvPr/>
            </p:nvSpPr>
            <p:spPr>
              <a:xfrm rot="6168132">
                <a:off x="921566" y="670845"/>
                <a:ext cx="1814946" cy="1842655"/>
              </a:xfrm>
              <a:prstGeom prst="star4">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tar: 4 Points 8">
                <a:extLst>
                  <a:ext uri="{FF2B5EF4-FFF2-40B4-BE49-F238E27FC236}">
                    <a16:creationId xmlns:a16="http://schemas.microsoft.com/office/drawing/2014/main" id="{607680E3-04D7-4DA3-B98D-C5C446491FED}"/>
                  </a:ext>
                </a:extLst>
              </p:cNvPr>
              <p:cNvSpPr/>
              <p:nvPr/>
            </p:nvSpPr>
            <p:spPr>
              <a:xfrm>
                <a:off x="907473" y="694458"/>
                <a:ext cx="1814946" cy="1842655"/>
              </a:xfrm>
              <a:prstGeom prst="star4">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tar: 4 Points 9">
                <a:extLst>
                  <a:ext uri="{FF2B5EF4-FFF2-40B4-BE49-F238E27FC236}">
                    <a16:creationId xmlns:a16="http://schemas.microsoft.com/office/drawing/2014/main" id="{B68F7462-56BC-4E1D-BA00-ED04C0580716}"/>
                  </a:ext>
                </a:extLst>
              </p:cNvPr>
              <p:cNvSpPr/>
              <p:nvPr/>
            </p:nvSpPr>
            <p:spPr>
              <a:xfrm rot="1649553">
                <a:off x="907473" y="694457"/>
                <a:ext cx="1814946" cy="1842655"/>
              </a:xfrm>
              <a:prstGeom prst="star4">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tar: 4 Points 10">
                <a:extLst>
                  <a:ext uri="{FF2B5EF4-FFF2-40B4-BE49-F238E27FC236}">
                    <a16:creationId xmlns:a16="http://schemas.microsoft.com/office/drawing/2014/main" id="{82262F71-FE68-41B1-8054-87E2DA38AA06}"/>
                  </a:ext>
                </a:extLst>
              </p:cNvPr>
              <p:cNvSpPr/>
              <p:nvPr/>
            </p:nvSpPr>
            <p:spPr>
              <a:xfrm rot="4197730">
                <a:off x="921567" y="694456"/>
                <a:ext cx="1814946" cy="1842655"/>
              </a:xfrm>
              <a:prstGeom prst="star4">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tar: 4 Points 11">
                <a:extLst>
                  <a:ext uri="{FF2B5EF4-FFF2-40B4-BE49-F238E27FC236}">
                    <a16:creationId xmlns:a16="http://schemas.microsoft.com/office/drawing/2014/main" id="{7D1C77C7-06D2-4850-AD66-4287C2C2149A}"/>
                  </a:ext>
                </a:extLst>
              </p:cNvPr>
              <p:cNvSpPr/>
              <p:nvPr/>
            </p:nvSpPr>
            <p:spPr>
              <a:xfrm rot="2751814">
                <a:off x="921566" y="670845"/>
                <a:ext cx="1814946" cy="1842655"/>
              </a:xfrm>
              <a:prstGeom prst="star4">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C8D8F6A-FD18-4D13-9A51-D43182C1106A}"/>
                  </a:ext>
                </a:extLst>
              </p:cNvPr>
              <p:cNvSpPr/>
              <p:nvPr/>
            </p:nvSpPr>
            <p:spPr>
              <a:xfrm>
                <a:off x="1316182" y="1108363"/>
                <a:ext cx="1011381" cy="98367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Graphic 5" descr="Africa">
              <a:extLst>
                <a:ext uri="{FF2B5EF4-FFF2-40B4-BE49-F238E27FC236}">
                  <a16:creationId xmlns:a16="http://schemas.microsoft.com/office/drawing/2014/main" id="{0B053D53-7E78-4A99-B5C1-964F99946F6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41968" y="3606972"/>
              <a:ext cx="914400" cy="914400"/>
            </a:xfrm>
            <a:prstGeom prst="rect">
              <a:avLst/>
            </a:prstGeom>
          </p:spPr>
        </p:pic>
      </p:grpSp>
      <p:sp>
        <p:nvSpPr>
          <p:cNvPr id="15" name="TextBox 14">
            <a:extLst>
              <a:ext uri="{FF2B5EF4-FFF2-40B4-BE49-F238E27FC236}">
                <a16:creationId xmlns:a16="http://schemas.microsoft.com/office/drawing/2014/main" id="{CEDEE7B9-D6F6-4814-9EE5-87E9E28F0666}"/>
              </a:ext>
            </a:extLst>
          </p:cNvPr>
          <p:cNvSpPr txBox="1"/>
          <p:nvPr/>
        </p:nvSpPr>
        <p:spPr>
          <a:xfrm>
            <a:off x="1227413" y="10914"/>
            <a:ext cx="6127954" cy="1015663"/>
          </a:xfrm>
          <a:prstGeom prst="rect">
            <a:avLst/>
          </a:prstGeom>
          <a:noFill/>
        </p:spPr>
        <p:txBody>
          <a:bodyPr wrap="square">
            <a:spAutoFit/>
          </a:bodyPr>
          <a:lstStyle/>
          <a:p>
            <a:r>
              <a:rPr lang="en-US" sz="2000" b="1" dirty="0">
                <a:solidFill>
                  <a:srgbClr val="FFC000"/>
                </a:solidFill>
              </a:rPr>
              <a:t>4</a:t>
            </a:r>
            <a:r>
              <a:rPr lang="en-US" sz="2000" b="1" baseline="30000" dirty="0">
                <a:solidFill>
                  <a:srgbClr val="FFC000"/>
                </a:solidFill>
              </a:rPr>
              <a:t>th</a:t>
            </a:r>
            <a:r>
              <a:rPr lang="en-US" sz="2000" b="1" dirty="0">
                <a:solidFill>
                  <a:srgbClr val="FFC000"/>
                </a:solidFill>
              </a:rPr>
              <a:t> Current Business Issues </a:t>
            </a:r>
          </a:p>
          <a:p>
            <a:r>
              <a:rPr lang="en-US" sz="2000" b="1" dirty="0">
                <a:solidFill>
                  <a:srgbClr val="FFC000"/>
                </a:solidFill>
              </a:rPr>
              <a:t>in African Countries</a:t>
            </a:r>
          </a:p>
          <a:p>
            <a:r>
              <a:rPr lang="en-US" sz="2000" b="1" dirty="0">
                <a:solidFill>
                  <a:srgbClr val="FFC000"/>
                </a:solidFill>
              </a:rPr>
              <a:t>2023</a:t>
            </a:r>
          </a:p>
        </p:txBody>
      </p:sp>
      <p:pic>
        <p:nvPicPr>
          <p:cNvPr id="16" name="Picture 15">
            <a:extLst>
              <a:ext uri="{FF2B5EF4-FFF2-40B4-BE49-F238E27FC236}">
                <a16:creationId xmlns:a16="http://schemas.microsoft.com/office/drawing/2014/main" id="{5CD95CE5-9AA3-483C-A6BD-0C4E9782CD03}"/>
              </a:ext>
            </a:extLst>
          </p:cNvPr>
          <p:cNvPicPr>
            <a:picLocks noChangeAspect="1"/>
          </p:cNvPicPr>
          <p:nvPr/>
        </p:nvPicPr>
        <p:blipFill>
          <a:blip r:embed="rId4"/>
          <a:stretch>
            <a:fillRect/>
          </a:stretch>
        </p:blipFill>
        <p:spPr>
          <a:xfrm>
            <a:off x="-20273" y="5860646"/>
            <a:ext cx="2295881" cy="611981"/>
          </a:xfrm>
          <a:prstGeom prst="rect">
            <a:avLst/>
          </a:prstGeom>
        </p:spPr>
      </p:pic>
      <p:sp>
        <p:nvSpPr>
          <p:cNvPr id="18" name="TextBox 17">
            <a:extLst>
              <a:ext uri="{FF2B5EF4-FFF2-40B4-BE49-F238E27FC236}">
                <a16:creationId xmlns:a16="http://schemas.microsoft.com/office/drawing/2014/main" id="{A0651FE2-9273-4BCD-862E-6C55365B7D2F}"/>
              </a:ext>
            </a:extLst>
          </p:cNvPr>
          <p:cNvSpPr txBox="1"/>
          <p:nvPr/>
        </p:nvSpPr>
        <p:spPr>
          <a:xfrm>
            <a:off x="-1" y="6493173"/>
            <a:ext cx="8878529" cy="369332"/>
          </a:xfrm>
          <a:prstGeom prst="rect">
            <a:avLst/>
          </a:prstGeom>
          <a:solidFill>
            <a:srgbClr val="FFC000"/>
          </a:solidFill>
        </p:spPr>
        <p:txBody>
          <a:bodyPr wrap="square">
            <a:spAutoFit/>
          </a:bodyPr>
          <a:lstStyle/>
          <a:p>
            <a:r>
              <a:rPr lang="en-US" sz="1800" b="1" dirty="0">
                <a:solidFill>
                  <a:srgbClr val="052C34"/>
                </a:solidFill>
              </a:rPr>
              <a:t>April 27 – 28, 2023                 WWW.</a:t>
            </a:r>
            <a:r>
              <a:rPr lang="en-US" sz="1800" b="1" dirty="0">
                <a:solidFill>
                  <a:srgbClr val="052C34"/>
                </a:solidFill>
                <a:highlight>
                  <a:srgbClr val="FFC000"/>
                </a:highlight>
              </a:rPr>
              <a:t>CBIAC.NET</a:t>
            </a:r>
          </a:p>
        </p:txBody>
      </p:sp>
      <p:pic>
        <p:nvPicPr>
          <p:cNvPr id="14" name="Image 4" descr="Une image contenant texte&#10;&#10;Description générée automatiquement">
            <a:extLst>
              <a:ext uri="{FF2B5EF4-FFF2-40B4-BE49-F238E27FC236}">
                <a16:creationId xmlns:a16="http://schemas.microsoft.com/office/drawing/2014/main" id="{65778D19-2F77-AB27-E36E-DF475CC52D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3765" y="5673437"/>
            <a:ext cx="2955488" cy="809464"/>
          </a:xfrm>
          <a:prstGeom prst="rect">
            <a:avLst/>
          </a:prstGeom>
        </p:spPr>
      </p:pic>
    </p:spTree>
    <p:extLst>
      <p:ext uri="{BB962C8B-B14F-4D97-AF65-F5344CB8AC3E}">
        <p14:creationId xmlns:p14="http://schemas.microsoft.com/office/powerpoint/2010/main" val="49887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sz="quarter" idx="15"/>
          </p:nvPr>
        </p:nvSpPr>
        <p:spPr>
          <a:xfrm>
            <a:off x="1238237" y="1997249"/>
            <a:ext cx="4556107" cy="526901"/>
          </a:xfrm>
        </p:spPr>
        <p:txBody>
          <a:bodyPr/>
          <a:lstStyle/>
          <a:p>
            <a:r>
              <a:rPr lang="fr-FR" sz="2000" b="1" dirty="0">
                <a:solidFill>
                  <a:schemeClr val="tx1"/>
                </a:solidFill>
                <a:latin typeface="+mj-lt"/>
                <a:cs typeface="Times New Roman" panose="02020603050405020304" pitchFamily="18" charset="0"/>
              </a:rPr>
              <a:t>The monetary approach</a:t>
            </a:r>
          </a:p>
        </p:txBody>
      </p:sp>
      <p:sp>
        <p:nvSpPr>
          <p:cNvPr id="8" name="Espace réservé du texte 7"/>
          <p:cNvSpPr>
            <a:spLocks noGrp="1"/>
          </p:cNvSpPr>
          <p:nvPr>
            <p:ph type="body" sz="quarter" idx="16"/>
          </p:nvPr>
        </p:nvSpPr>
        <p:spPr>
          <a:xfrm>
            <a:off x="6610220" y="2035103"/>
            <a:ext cx="4556107" cy="526901"/>
          </a:xfrm>
        </p:spPr>
        <p:txBody>
          <a:bodyPr/>
          <a:lstStyle/>
          <a:p>
            <a:r>
              <a:rPr lang="fr-FR" sz="2000" b="1" dirty="0">
                <a:solidFill>
                  <a:schemeClr val="tx1"/>
                </a:solidFill>
                <a:latin typeface="+mj-lt"/>
                <a:cs typeface="Times New Roman" panose="02020603050405020304" pitchFamily="18" charset="0"/>
              </a:rPr>
              <a:t>The non-monetary approach</a:t>
            </a:r>
            <a:endParaRPr lang="fr-FR" dirty="0">
              <a:latin typeface="+mj-lt"/>
            </a:endParaRPr>
          </a:p>
        </p:txBody>
      </p:sp>
      <p:sp>
        <p:nvSpPr>
          <p:cNvPr id="3" name="Espace réservé du numéro de diapositive 2"/>
          <p:cNvSpPr>
            <a:spLocks noGrp="1"/>
          </p:cNvSpPr>
          <p:nvPr>
            <p:ph type="sldNum" sz="quarter" idx="11"/>
          </p:nvPr>
        </p:nvSpPr>
        <p:spPr/>
        <p:txBody>
          <a:bodyPr/>
          <a:lstStyle/>
          <a:p>
            <a:fld id="{E6459DFB-86F3-43FA-8567-2EA6E426AE90}" type="slidenum">
              <a:rPr lang="ja-JP" altLang="en-US" smtClean="0"/>
              <a:pPr/>
              <a:t>10</a:t>
            </a:fld>
            <a:endParaRPr lang="ja-JP" altLang="en-US"/>
          </a:p>
        </p:txBody>
      </p:sp>
      <p:sp>
        <p:nvSpPr>
          <p:cNvPr id="2" name="Rectangle 1"/>
          <p:cNvSpPr/>
          <p:nvPr/>
        </p:nvSpPr>
        <p:spPr>
          <a:xfrm>
            <a:off x="266856" y="3040541"/>
            <a:ext cx="3868725" cy="3000821"/>
          </a:xfrm>
          <a:prstGeom prst="rect">
            <a:avLst/>
          </a:prstGeom>
        </p:spPr>
        <p:txBody>
          <a:bodyPr wrap="square">
            <a:spAutoFit/>
          </a:bodyPr>
          <a:lstStyle/>
          <a:p>
            <a:pPr marL="285750" indent="-285750" algn="ctr">
              <a:lnSpc>
                <a:spcPct val="150000"/>
              </a:lnSpc>
              <a:buFont typeface="Wingdings" panose="05000000000000000000" pitchFamily="2" charset="2"/>
              <a:buChar char="q"/>
            </a:pPr>
            <a:r>
              <a:rPr lang="en-GB" dirty="0"/>
              <a:t>A welfarist approach based on neo-classical economics</a:t>
            </a:r>
            <a:endParaRPr lang="en-GB" dirty="0">
              <a:solidFill>
                <a:srgbClr val="FF0000"/>
              </a:solidFill>
            </a:endParaRPr>
          </a:p>
          <a:p>
            <a:pPr marL="285750" indent="-285750" algn="ctr">
              <a:lnSpc>
                <a:spcPct val="150000"/>
              </a:lnSpc>
              <a:buFont typeface="Wingdings" panose="05000000000000000000" pitchFamily="2" charset="2"/>
              <a:buChar char="q"/>
            </a:pPr>
            <a:r>
              <a:rPr lang="en-GB" dirty="0">
                <a:solidFill>
                  <a:srgbClr val="FF0000"/>
                </a:solidFill>
              </a:rPr>
              <a:t>Ravallion, (1994)</a:t>
            </a:r>
            <a:r>
              <a:rPr lang="en-GB" dirty="0"/>
              <a:t>, takes a mostly unidimensional view of poverty based on well-being.</a:t>
            </a:r>
            <a:endParaRPr lang="en-US" dirty="0"/>
          </a:p>
          <a:p>
            <a:pPr marL="285750" indent="-285750" algn="ctr">
              <a:lnSpc>
                <a:spcPct val="150000"/>
              </a:lnSpc>
              <a:buFont typeface="Wingdings" panose="05000000000000000000" pitchFamily="2" charset="2"/>
              <a:buChar char="q"/>
            </a:pPr>
            <a:r>
              <a:rPr lang="en-US" dirty="0"/>
              <a:t>For the welfarist, «</a:t>
            </a:r>
            <a:r>
              <a:rPr lang="en-US" dirty="0">
                <a:solidFill>
                  <a:srgbClr val="FF0000"/>
                </a:solidFill>
              </a:rPr>
              <a:t>something</a:t>
            </a:r>
            <a:r>
              <a:rPr lang="en-US" dirty="0"/>
              <a:t>» means economic well-being.</a:t>
            </a:r>
          </a:p>
        </p:txBody>
      </p:sp>
      <p:sp>
        <p:nvSpPr>
          <p:cNvPr id="9" name="Rectangle 8"/>
          <p:cNvSpPr/>
          <p:nvPr/>
        </p:nvSpPr>
        <p:spPr>
          <a:xfrm>
            <a:off x="4682242" y="2990167"/>
            <a:ext cx="4970912" cy="3970318"/>
          </a:xfrm>
          <a:prstGeom prst="rect">
            <a:avLst/>
          </a:prstGeom>
        </p:spPr>
        <p:txBody>
          <a:bodyPr wrap="square">
            <a:spAutoFit/>
          </a:bodyPr>
          <a:lstStyle/>
          <a:p>
            <a:pPr algn="ctr">
              <a:lnSpc>
                <a:spcPct val="150000"/>
              </a:lnSpc>
            </a:pPr>
            <a:r>
              <a:rPr lang="en-US" dirty="0"/>
              <a:t>There are two main types of non-monetary approaches</a:t>
            </a:r>
            <a:r>
              <a:rPr lang="fr-FR" dirty="0"/>
              <a:t>:</a:t>
            </a:r>
          </a:p>
          <a:p>
            <a:pPr marL="285750" indent="-285750" algn="ctr">
              <a:lnSpc>
                <a:spcPct val="150000"/>
              </a:lnSpc>
              <a:buFont typeface="Wingdings" panose="05000000000000000000" pitchFamily="2" charset="2"/>
              <a:buChar char="q"/>
            </a:pPr>
            <a:r>
              <a:rPr lang="fr-FR" dirty="0">
                <a:solidFill>
                  <a:srgbClr val="FF0000"/>
                </a:solidFill>
              </a:rPr>
              <a:t> </a:t>
            </a:r>
            <a:r>
              <a:rPr lang="en-GB" dirty="0">
                <a:solidFill>
                  <a:srgbClr val="FF0000"/>
                </a:solidFill>
              </a:rPr>
              <a:t>The capability approach: </a:t>
            </a:r>
            <a:r>
              <a:rPr lang="en-GB" dirty="0"/>
              <a:t>Developed by Amartya Sen </a:t>
            </a:r>
          </a:p>
          <a:p>
            <a:pPr marL="285750" indent="-285750" algn="ctr">
              <a:lnSpc>
                <a:spcPct val="150000"/>
              </a:lnSpc>
              <a:buFont typeface="Wingdings" panose="05000000000000000000" pitchFamily="2" charset="2"/>
              <a:buChar char="q"/>
            </a:pPr>
            <a:r>
              <a:rPr lang="en-GB" dirty="0">
                <a:solidFill>
                  <a:srgbClr val="FF0000"/>
                </a:solidFill>
              </a:rPr>
              <a:t> The Basic needs approach: </a:t>
            </a:r>
            <a:r>
              <a:rPr lang="en-GB" dirty="0"/>
              <a:t>“something” refers to a set of essential goods and services (food, water, education, health services</a:t>
            </a:r>
          </a:p>
          <a:p>
            <a:endParaRPr lang="en-GB" dirty="0"/>
          </a:p>
          <a:p>
            <a:pPr marL="285750" indent="-285750">
              <a:buFont typeface="Wingdings" panose="05000000000000000000" pitchFamily="2" charset="2"/>
              <a:buChar char="q"/>
            </a:pPr>
            <a:endParaRPr lang="fr-FR" dirty="0"/>
          </a:p>
        </p:txBody>
      </p:sp>
      <p:sp>
        <p:nvSpPr>
          <p:cNvPr id="16" name="Rectangle 15"/>
          <p:cNvSpPr/>
          <p:nvPr/>
        </p:nvSpPr>
        <p:spPr>
          <a:xfrm>
            <a:off x="-322117" y="223984"/>
            <a:ext cx="8333508" cy="523220"/>
          </a:xfrm>
          <a:prstGeom prst="rect">
            <a:avLst/>
          </a:prstGeom>
        </p:spPr>
        <p:txBody>
          <a:bodyPr wrap="square">
            <a:spAutoFit/>
          </a:bodyPr>
          <a:lstStyle/>
          <a:p>
            <a:pPr algn="ctr"/>
            <a:r>
              <a:rPr lang="en-US" sz="2800" b="1" i="1" dirty="0">
                <a:cs typeface="Times New Roman" pitchFamily="18" charset="0"/>
              </a:rPr>
              <a:t>3. conceptual &amp; Theoretical framework</a:t>
            </a:r>
          </a:p>
        </p:txBody>
      </p:sp>
    </p:spTree>
    <p:extLst>
      <p:ext uri="{BB962C8B-B14F-4D97-AF65-F5344CB8AC3E}">
        <p14:creationId xmlns:p14="http://schemas.microsoft.com/office/powerpoint/2010/main" val="1558972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6231" y="2344157"/>
            <a:ext cx="4205012" cy="3277820"/>
          </a:xfrm>
          <a:prstGeom prst="rect">
            <a:avLst/>
          </a:prstGeom>
        </p:spPr>
        <p:txBody>
          <a:bodyPr wrap="square">
            <a:spAutoFit/>
          </a:bodyPr>
          <a:lstStyle/>
          <a:p>
            <a:pPr algn="ctr">
              <a:lnSpc>
                <a:spcPct val="200000"/>
              </a:lnSpc>
            </a:pPr>
            <a:r>
              <a:rPr lang="en-GB" dirty="0"/>
              <a:t>As follow-up to these observations,      we have envisaged a methodological reflection which is based on a descriptive analysis, in order to respond to the problem raised.</a:t>
            </a:r>
          </a:p>
          <a:p>
            <a:pPr>
              <a:lnSpc>
                <a:spcPct val="150000"/>
              </a:lnSpc>
            </a:pPr>
            <a:endParaRPr lang="en-US" dirty="0"/>
          </a:p>
        </p:txBody>
      </p:sp>
      <p:sp>
        <p:nvSpPr>
          <p:cNvPr id="12" name="Rectangle 11"/>
          <p:cNvSpPr/>
          <p:nvPr/>
        </p:nvSpPr>
        <p:spPr>
          <a:xfrm>
            <a:off x="914401" y="504537"/>
            <a:ext cx="8333508" cy="523220"/>
          </a:xfrm>
          <a:prstGeom prst="rect">
            <a:avLst/>
          </a:prstGeom>
        </p:spPr>
        <p:txBody>
          <a:bodyPr wrap="square">
            <a:spAutoFit/>
          </a:bodyPr>
          <a:lstStyle/>
          <a:p>
            <a:pPr algn="ctr"/>
            <a:r>
              <a:rPr lang="en-US" sz="2800" b="1" i="1" dirty="0">
                <a:cs typeface="Times New Roman" pitchFamily="18" charset="0"/>
              </a:rPr>
              <a:t>4. Methodology adopted</a:t>
            </a:r>
          </a:p>
        </p:txBody>
      </p:sp>
      <p:sp>
        <p:nvSpPr>
          <p:cNvPr id="2" name="Rectangle 1"/>
          <p:cNvSpPr/>
          <p:nvPr/>
        </p:nvSpPr>
        <p:spPr>
          <a:xfrm>
            <a:off x="5434445" y="2329578"/>
            <a:ext cx="3969328" cy="3884846"/>
          </a:xfrm>
          <a:prstGeom prst="rect">
            <a:avLst/>
          </a:prstGeom>
        </p:spPr>
        <p:txBody>
          <a:bodyPr wrap="square">
            <a:spAutoFit/>
          </a:bodyPr>
          <a:lstStyle/>
          <a:p>
            <a:pPr algn="ctr">
              <a:lnSpc>
                <a:spcPct val="200000"/>
              </a:lnSpc>
            </a:pPr>
            <a:r>
              <a:rPr lang="en-US" dirty="0"/>
              <a:t>This study is based on data collected from HCP (from the National Survey on Household Consumption and Expenditure and the General Census of Population and Housing) and the World Bank are used in this research. </a:t>
            </a:r>
            <a:endParaRPr lang="fr-FR" dirty="0"/>
          </a:p>
        </p:txBody>
      </p:sp>
      <p:cxnSp>
        <p:nvCxnSpPr>
          <p:cNvPr id="20" name="Connecteur droit avec flèche 19"/>
          <p:cNvCxnSpPr>
            <a:stCxn id="12" idx="2"/>
            <a:endCxn id="3" idx="0"/>
          </p:cNvCxnSpPr>
          <p:nvPr/>
        </p:nvCxnSpPr>
        <p:spPr>
          <a:xfrm flipH="1">
            <a:off x="2358737" y="1027757"/>
            <a:ext cx="2722418" cy="131640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1" name="Connecteur droit avec flèche 20"/>
          <p:cNvCxnSpPr>
            <a:stCxn id="12" idx="2"/>
            <a:endCxn id="2" idx="0"/>
          </p:cNvCxnSpPr>
          <p:nvPr/>
        </p:nvCxnSpPr>
        <p:spPr>
          <a:xfrm>
            <a:off x="5081155" y="1027757"/>
            <a:ext cx="2337954" cy="130182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457207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4285062549"/>
              </p:ext>
            </p:extLst>
          </p:nvPr>
        </p:nvGraphicFramePr>
        <p:xfrm>
          <a:off x="369481" y="2666072"/>
          <a:ext cx="6633992" cy="3220130"/>
        </p:xfrm>
        <a:graphic>
          <a:graphicData uri="http://schemas.openxmlformats.org/drawingml/2006/table">
            <a:tbl>
              <a:tblPr firstRow="1" firstCol="1" bandRow="1">
                <a:tableStyleId>{5940675A-B579-460E-94D1-54222C63F5DA}</a:tableStyleId>
              </a:tblPr>
              <a:tblGrid>
                <a:gridCol w="826048">
                  <a:extLst>
                    <a:ext uri="{9D8B030D-6E8A-4147-A177-3AD203B41FA5}">
                      <a16:colId xmlns:a16="http://schemas.microsoft.com/office/drawing/2014/main" val="20000"/>
                    </a:ext>
                  </a:extLst>
                </a:gridCol>
                <a:gridCol w="933602">
                  <a:extLst>
                    <a:ext uri="{9D8B030D-6E8A-4147-A177-3AD203B41FA5}">
                      <a16:colId xmlns:a16="http://schemas.microsoft.com/office/drawing/2014/main" val="20001"/>
                    </a:ext>
                  </a:extLst>
                </a:gridCol>
                <a:gridCol w="518750">
                  <a:extLst>
                    <a:ext uri="{9D8B030D-6E8A-4147-A177-3AD203B41FA5}">
                      <a16:colId xmlns:a16="http://schemas.microsoft.com/office/drawing/2014/main" val="20002"/>
                    </a:ext>
                  </a:extLst>
                </a:gridCol>
                <a:gridCol w="933602">
                  <a:extLst>
                    <a:ext uri="{9D8B030D-6E8A-4147-A177-3AD203B41FA5}">
                      <a16:colId xmlns:a16="http://schemas.microsoft.com/office/drawing/2014/main" val="20003"/>
                    </a:ext>
                  </a:extLst>
                </a:gridCol>
                <a:gridCol w="518018">
                  <a:extLst>
                    <a:ext uri="{9D8B030D-6E8A-4147-A177-3AD203B41FA5}">
                      <a16:colId xmlns:a16="http://schemas.microsoft.com/office/drawing/2014/main" val="20004"/>
                    </a:ext>
                  </a:extLst>
                </a:gridCol>
                <a:gridCol w="933602">
                  <a:extLst>
                    <a:ext uri="{9D8B030D-6E8A-4147-A177-3AD203B41FA5}">
                      <a16:colId xmlns:a16="http://schemas.microsoft.com/office/drawing/2014/main" val="20005"/>
                    </a:ext>
                  </a:extLst>
                </a:gridCol>
                <a:gridCol w="518750">
                  <a:extLst>
                    <a:ext uri="{9D8B030D-6E8A-4147-A177-3AD203B41FA5}">
                      <a16:colId xmlns:a16="http://schemas.microsoft.com/office/drawing/2014/main" val="20006"/>
                    </a:ext>
                  </a:extLst>
                </a:gridCol>
                <a:gridCol w="933602">
                  <a:extLst>
                    <a:ext uri="{9D8B030D-6E8A-4147-A177-3AD203B41FA5}">
                      <a16:colId xmlns:a16="http://schemas.microsoft.com/office/drawing/2014/main" val="20007"/>
                    </a:ext>
                  </a:extLst>
                </a:gridCol>
                <a:gridCol w="518018">
                  <a:extLst>
                    <a:ext uri="{9D8B030D-6E8A-4147-A177-3AD203B41FA5}">
                      <a16:colId xmlns:a16="http://schemas.microsoft.com/office/drawing/2014/main" val="20008"/>
                    </a:ext>
                  </a:extLst>
                </a:gridCol>
              </a:tblGrid>
              <a:tr h="644026">
                <a:tc>
                  <a:txBody>
                    <a:bodyPr/>
                    <a:lstStyle/>
                    <a:p>
                      <a:pPr algn="ctr">
                        <a:lnSpc>
                          <a:spcPct val="107000"/>
                        </a:lnSpc>
                        <a:spcAft>
                          <a:spcPts val="0"/>
                        </a:spcAft>
                      </a:pPr>
                      <a:r>
                        <a:rPr lang="en-GB" sz="1100" b="1" dirty="0">
                          <a:effectLst/>
                        </a:rPr>
                        <a:t> </a:t>
                      </a:r>
                      <a:endParaRPr lang="fr-FR"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mpd="sng">
                      <a:noFill/>
                    </a:lnL>
                    <a:lnT w="12700" cmpd="sng">
                      <a:noFill/>
                    </a:lnT>
                  </a:tcPr>
                </a:tc>
                <a:tc gridSpan="2">
                  <a:txBody>
                    <a:bodyPr/>
                    <a:lstStyle/>
                    <a:p>
                      <a:pPr algn="ctr">
                        <a:lnSpc>
                          <a:spcPct val="150000"/>
                        </a:lnSpc>
                        <a:spcAft>
                          <a:spcPts val="0"/>
                        </a:spcAft>
                      </a:pPr>
                      <a:r>
                        <a:rPr lang="en-GB" sz="1100" b="1">
                          <a:effectLst/>
                        </a:rPr>
                        <a:t>1959-1960</a:t>
                      </a:r>
                      <a:endParaRPr lang="fr-FR"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fr-FR"/>
                    </a:p>
                  </a:txBody>
                  <a:tcPr/>
                </a:tc>
                <a:tc gridSpan="2">
                  <a:txBody>
                    <a:bodyPr/>
                    <a:lstStyle/>
                    <a:p>
                      <a:pPr algn="ctr">
                        <a:lnSpc>
                          <a:spcPct val="150000"/>
                        </a:lnSpc>
                        <a:spcAft>
                          <a:spcPts val="0"/>
                        </a:spcAft>
                      </a:pPr>
                      <a:r>
                        <a:rPr lang="en-GB" sz="1100" b="1">
                          <a:effectLst/>
                        </a:rPr>
                        <a:t>1971</a:t>
                      </a:r>
                      <a:endParaRPr lang="fr-FR"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fr-FR"/>
                    </a:p>
                  </a:txBody>
                  <a:tcPr/>
                </a:tc>
                <a:tc gridSpan="2">
                  <a:txBody>
                    <a:bodyPr/>
                    <a:lstStyle/>
                    <a:p>
                      <a:pPr algn="ctr">
                        <a:lnSpc>
                          <a:spcPct val="150000"/>
                        </a:lnSpc>
                        <a:spcAft>
                          <a:spcPts val="0"/>
                        </a:spcAft>
                      </a:pPr>
                      <a:r>
                        <a:rPr lang="en-GB" sz="1100" b="1" dirty="0">
                          <a:effectLst/>
                        </a:rPr>
                        <a:t>1984-1985</a:t>
                      </a:r>
                      <a:endParaRPr lang="fr-FR"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fr-FR"/>
                    </a:p>
                  </a:txBody>
                  <a:tcPr/>
                </a:tc>
                <a:tc gridSpan="2">
                  <a:txBody>
                    <a:bodyPr/>
                    <a:lstStyle/>
                    <a:p>
                      <a:pPr algn="ctr">
                        <a:lnSpc>
                          <a:spcPct val="150000"/>
                        </a:lnSpc>
                        <a:spcAft>
                          <a:spcPts val="0"/>
                        </a:spcAft>
                      </a:pPr>
                      <a:r>
                        <a:rPr lang="en-GB" sz="1100" b="1" dirty="0">
                          <a:effectLst/>
                        </a:rPr>
                        <a:t>2000-2001</a:t>
                      </a:r>
                      <a:endParaRPr lang="fr-FR"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fr-FR"/>
                    </a:p>
                  </a:txBody>
                  <a:tcPr/>
                </a:tc>
                <a:extLst>
                  <a:ext uri="{0D108BD9-81ED-4DB2-BD59-A6C34878D82A}">
                    <a16:rowId xmlns:a16="http://schemas.microsoft.com/office/drawing/2014/main" val="10000"/>
                  </a:ext>
                </a:extLst>
              </a:tr>
              <a:tr h="644026">
                <a:tc>
                  <a:txBody>
                    <a:bodyPr/>
                    <a:lstStyle/>
                    <a:p>
                      <a:pPr algn="ctr">
                        <a:lnSpc>
                          <a:spcPct val="150000"/>
                        </a:lnSpc>
                        <a:spcAft>
                          <a:spcPts val="0"/>
                        </a:spcAft>
                      </a:pPr>
                      <a:r>
                        <a:rPr lang="en-GB" sz="1100" b="1" dirty="0">
                          <a:effectLst/>
                        </a:rPr>
                        <a:t>Area </a:t>
                      </a:r>
                      <a:endParaRPr lang="fr-FR"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GB" sz="1100" b="1">
                          <a:effectLst/>
                        </a:rPr>
                        <a:t>Headcount</a:t>
                      </a:r>
                      <a:endParaRPr lang="fr-FR"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GB" sz="1100" b="1" dirty="0">
                          <a:effectLst/>
                        </a:rPr>
                        <a:t>%</a:t>
                      </a:r>
                      <a:endParaRPr lang="fr-FR"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GB" sz="1100" b="1" dirty="0">
                          <a:effectLst/>
                        </a:rPr>
                        <a:t>Headcount</a:t>
                      </a:r>
                      <a:endParaRPr lang="fr-FR"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GB" sz="1100" b="1">
                          <a:effectLst/>
                        </a:rPr>
                        <a:t>%</a:t>
                      </a:r>
                      <a:endParaRPr lang="fr-FR"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GB" sz="1100" b="1">
                          <a:effectLst/>
                        </a:rPr>
                        <a:t>Headcount</a:t>
                      </a:r>
                      <a:endParaRPr lang="fr-FR"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GB" sz="1100" b="1">
                          <a:effectLst/>
                        </a:rPr>
                        <a:t>%</a:t>
                      </a:r>
                      <a:endParaRPr lang="fr-FR"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GB" sz="1100" b="1">
                          <a:effectLst/>
                        </a:rPr>
                        <a:t>Headcount</a:t>
                      </a:r>
                      <a:endParaRPr lang="fr-FR"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GB" sz="1100" b="1" dirty="0">
                          <a:effectLst/>
                        </a:rPr>
                        <a:t>%</a:t>
                      </a:r>
                      <a:endParaRPr lang="fr-FR"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1"/>
                  </a:ext>
                </a:extLst>
              </a:tr>
              <a:tr h="644026">
                <a:tc>
                  <a:txBody>
                    <a:bodyPr/>
                    <a:lstStyle/>
                    <a:p>
                      <a:pPr algn="ctr">
                        <a:lnSpc>
                          <a:spcPct val="150000"/>
                        </a:lnSpc>
                        <a:spcAft>
                          <a:spcPts val="0"/>
                        </a:spcAft>
                      </a:pPr>
                      <a:r>
                        <a:rPr lang="en-GB" sz="1100" b="1" dirty="0">
                          <a:solidFill>
                            <a:srgbClr val="FF0000"/>
                          </a:solidFill>
                          <a:effectLst/>
                        </a:rPr>
                        <a:t>Urban</a:t>
                      </a:r>
                      <a:endParaRPr lang="fr-FR" sz="11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GB" sz="1100" b="1">
                          <a:effectLst/>
                        </a:rPr>
                        <a:t>1750</a:t>
                      </a:r>
                      <a:endParaRPr lang="fr-FR"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GB" sz="1100" b="1">
                          <a:effectLst/>
                        </a:rPr>
                        <a:t>43.8</a:t>
                      </a:r>
                      <a:endParaRPr lang="fr-FR"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GB" sz="1100" b="1">
                          <a:effectLst/>
                        </a:rPr>
                        <a:t>2072</a:t>
                      </a:r>
                      <a:endParaRPr lang="fr-FR"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GB" sz="1100" b="1" dirty="0">
                          <a:effectLst/>
                        </a:rPr>
                        <a:t>38.3</a:t>
                      </a:r>
                      <a:endParaRPr lang="fr-FR"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GB" sz="1100" b="1" dirty="0">
                          <a:effectLst/>
                        </a:rPr>
                        <a:t>1300</a:t>
                      </a:r>
                      <a:endParaRPr lang="fr-FR"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GB" sz="1100" b="1">
                          <a:effectLst/>
                        </a:rPr>
                        <a:t>13.8</a:t>
                      </a:r>
                      <a:endParaRPr lang="fr-FR"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GB" sz="1100" b="1">
                          <a:effectLst/>
                        </a:rPr>
                        <a:t>1560</a:t>
                      </a:r>
                      <a:endParaRPr lang="fr-FR"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GB" sz="1100" b="1" dirty="0">
                          <a:effectLst/>
                        </a:rPr>
                        <a:t>9.6</a:t>
                      </a:r>
                      <a:endParaRPr lang="fr-FR"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2"/>
                  </a:ext>
                </a:extLst>
              </a:tr>
              <a:tr h="644026">
                <a:tc>
                  <a:txBody>
                    <a:bodyPr/>
                    <a:lstStyle/>
                    <a:p>
                      <a:pPr algn="ctr">
                        <a:lnSpc>
                          <a:spcPct val="150000"/>
                        </a:lnSpc>
                        <a:spcAft>
                          <a:spcPts val="0"/>
                        </a:spcAft>
                      </a:pPr>
                      <a:r>
                        <a:rPr lang="en-GB" sz="1100" b="1" dirty="0">
                          <a:solidFill>
                            <a:srgbClr val="FF0000"/>
                          </a:solidFill>
                          <a:effectLst/>
                        </a:rPr>
                        <a:t>Rural</a:t>
                      </a:r>
                      <a:endParaRPr lang="fr-FR" sz="11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GB" sz="1100" b="1">
                          <a:effectLst/>
                        </a:rPr>
                        <a:t>3995</a:t>
                      </a:r>
                      <a:endParaRPr lang="fr-FR"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GB" sz="1100" b="1">
                          <a:effectLst/>
                        </a:rPr>
                        <a:t>60.0</a:t>
                      </a:r>
                      <a:endParaRPr lang="fr-FR"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GB" sz="1100" b="1">
                          <a:effectLst/>
                        </a:rPr>
                        <a:t>4457</a:t>
                      </a:r>
                      <a:endParaRPr lang="fr-FR"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GB" sz="1100" b="1">
                          <a:effectLst/>
                        </a:rPr>
                        <a:t>44.7</a:t>
                      </a:r>
                      <a:endParaRPr lang="fr-FR"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GB" sz="1100" b="1" dirty="0">
                          <a:effectLst/>
                        </a:rPr>
                        <a:t>3300</a:t>
                      </a:r>
                      <a:endParaRPr lang="fr-FR"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GB" sz="1100" b="1" dirty="0">
                          <a:effectLst/>
                        </a:rPr>
                        <a:t>26.7</a:t>
                      </a:r>
                      <a:endParaRPr lang="fr-FR"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GB" sz="1100" b="1" dirty="0">
                          <a:effectLst/>
                        </a:rPr>
                        <a:t>3622</a:t>
                      </a:r>
                      <a:endParaRPr lang="fr-FR"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GB" sz="1100" b="1" dirty="0">
                          <a:effectLst/>
                        </a:rPr>
                        <a:t>28.2</a:t>
                      </a:r>
                      <a:endParaRPr lang="fr-FR"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3"/>
                  </a:ext>
                </a:extLst>
              </a:tr>
              <a:tr h="644026">
                <a:tc>
                  <a:txBody>
                    <a:bodyPr/>
                    <a:lstStyle/>
                    <a:p>
                      <a:pPr algn="ctr">
                        <a:lnSpc>
                          <a:spcPct val="150000"/>
                        </a:lnSpc>
                        <a:spcAft>
                          <a:spcPts val="0"/>
                        </a:spcAft>
                      </a:pPr>
                      <a:r>
                        <a:rPr lang="en-GB" sz="1100" b="1" dirty="0">
                          <a:solidFill>
                            <a:srgbClr val="FF0000"/>
                          </a:solidFill>
                          <a:effectLst/>
                        </a:rPr>
                        <a:t>National</a:t>
                      </a:r>
                      <a:endParaRPr lang="fr-FR" sz="11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GB" sz="1100" b="1" dirty="0">
                          <a:effectLst/>
                        </a:rPr>
                        <a:t>5745</a:t>
                      </a:r>
                      <a:endParaRPr lang="fr-FR"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GB" sz="1100" b="1">
                          <a:effectLst/>
                        </a:rPr>
                        <a:t>55.7</a:t>
                      </a:r>
                      <a:endParaRPr lang="fr-FR"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GB" sz="1100" b="1">
                          <a:effectLst/>
                        </a:rPr>
                        <a:t>6529</a:t>
                      </a:r>
                      <a:endParaRPr lang="fr-FR"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GB" sz="1100" b="1">
                          <a:effectLst/>
                        </a:rPr>
                        <a:t>42.4</a:t>
                      </a:r>
                      <a:endParaRPr lang="fr-FR"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GB" sz="1100" b="1" dirty="0">
                          <a:effectLst/>
                        </a:rPr>
                        <a:t>4600</a:t>
                      </a:r>
                      <a:endParaRPr lang="fr-FR"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GB" sz="1100" b="1">
                          <a:effectLst/>
                        </a:rPr>
                        <a:t>21.0</a:t>
                      </a:r>
                      <a:endParaRPr lang="fr-FR"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GB" sz="1100" b="1" dirty="0">
                          <a:effectLst/>
                        </a:rPr>
                        <a:t>5182</a:t>
                      </a:r>
                      <a:endParaRPr lang="fr-FR"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GB" sz="1100" b="1" dirty="0">
                          <a:effectLst/>
                        </a:rPr>
                        <a:t>17.8</a:t>
                      </a:r>
                      <a:endParaRPr lang="fr-FR"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4"/>
                  </a:ext>
                </a:extLst>
              </a:tr>
            </a:tbl>
          </a:graphicData>
        </a:graphic>
      </p:graphicFrame>
      <p:pic>
        <p:nvPicPr>
          <p:cNvPr id="12" name="Image 11"/>
          <p:cNvPicPr/>
          <p:nvPr/>
        </p:nvPicPr>
        <p:blipFill>
          <a:blip r:embed="rId3"/>
          <a:stretch>
            <a:fillRect/>
          </a:stretch>
        </p:blipFill>
        <p:spPr>
          <a:xfrm>
            <a:off x="7093241" y="2492407"/>
            <a:ext cx="5098759" cy="3488835"/>
          </a:xfrm>
          <a:prstGeom prst="rect">
            <a:avLst/>
          </a:prstGeom>
        </p:spPr>
      </p:pic>
      <p:sp>
        <p:nvSpPr>
          <p:cNvPr id="4" name="Rectangle 3"/>
          <p:cNvSpPr/>
          <p:nvPr/>
        </p:nvSpPr>
        <p:spPr>
          <a:xfrm>
            <a:off x="353292" y="5981242"/>
            <a:ext cx="6739950" cy="923330"/>
          </a:xfrm>
          <a:prstGeom prst="rect">
            <a:avLst/>
          </a:prstGeom>
        </p:spPr>
        <p:txBody>
          <a:bodyPr wrap="square">
            <a:spAutoFit/>
          </a:bodyPr>
          <a:lstStyle/>
          <a:p>
            <a:pPr>
              <a:lnSpc>
                <a:spcPct val="150000"/>
              </a:lnSpc>
              <a:spcAft>
                <a:spcPts val="800"/>
              </a:spcAft>
            </a:pPr>
            <a:r>
              <a:rPr lang="en-GB" dirty="0">
                <a:latin typeface="Calibri" panose="020F0502020204030204" pitchFamily="34" charset="0"/>
                <a:ea typeface="Calibri" panose="020F0502020204030204" pitchFamily="34" charset="0"/>
                <a:cs typeface="Arial" panose="020B0604020202020204" pitchFamily="34" charset="0"/>
              </a:rPr>
              <a:t>Source: HCP, 2017</a:t>
            </a:r>
            <a:r>
              <a:rPr lang="fr-FR" dirty="0">
                <a:latin typeface="Calibri" panose="020F0502020204030204" pitchFamily="34" charset="0"/>
                <a:ea typeface="Calibri" panose="020F0502020204030204" pitchFamily="34" charset="0"/>
                <a:cs typeface="Arial" panose="020B0604020202020204" pitchFamily="34" charset="0"/>
              </a:rPr>
              <a:t>. </a:t>
            </a:r>
            <a:r>
              <a:rPr lang="en-GB" dirty="0">
                <a:latin typeface="Calibri" panose="020F0502020204030204" pitchFamily="34" charset="0"/>
                <a:ea typeface="Calibri" panose="020F0502020204030204" pitchFamily="34" charset="0"/>
                <a:cs typeface="Arial" panose="020B0604020202020204" pitchFamily="34" charset="0"/>
              </a:rPr>
              <a:t>Poverty and shared prosperity in Morocco in the third millennium, 2001 /2014 </a:t>
            </a: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36000" y="2099737"/>
            <a:ext cx="7309635" cy="369332"/>
          </a:xfrm>
          <a:prstGeom prst="rect">
            <a:avLst/>
          </a:prstGeom>
        </p:spPr>
        <p:txBody>
          <a:bodyPr wrap="square">
            <a:spAutoFit/>
          </a:bodyPr>
          <a:lstStyle/>
          <a:p>
            <a:pPr marL="285750" indent="-285750">
              <a:buFont typeface="Wingdings" panose="05000000000000000000" pitchFamily="2" charset="2"/>
              <a:buChar char="q"/>
            </a:pPr>
            <a:r>
              <a:rPr lang="en-GB" b="1" dirty="0">
                <a:latin typeface="+mj-lt"/>
                <a:ea typeface="Calibri" panose="020F0502020204030204" pitchFamily="34" charset="0"/>
                <a:cs typeface="TimesNewRomanPSMT"/>
              </a:rPr>
              <a:t>Evolution of the poverty rate by area of residence (1959-2001)</a:t>
            </a:r>
            <a:endParaRPr lang="fr-FR" b="1" dirty="0">
              <a:latin typeface="+mj-lt"/>
            </a:endParaRPr>
          </a:p>
        </p:txBody>
      </p:sp>
      <p:sp>
        <p:nvSpPr>
          <p:cNvPr id="6" name="Rectangle 5"/>
          <p:cNvSpPr/>
          <p:nvPr/>
        </p:nvSpPr>
        <p:spPr>
          <a:xfrm>
            <a:off x="0" y="1057784"/>
            <a:ext cx="9740309" cy="400110"/>
          </a:xfrm>
          <a:prstGeom prst="rect">
            <a:avLst/>
          </a:prstGeom>
        </p:spPr>
        <p:txBody>
          <a:bodyPr wrap="square">
            <a:spAutoFit/>
          </a:bodyPr>
          <a:lstStyle/>
          <a:p>
            <a:r>
              <a:rPr lang="en-GB" b="1" dirty="0">
                <a:solidFill>
                  <a:srgbClr val="FF0000"/>
                </a:solidFill>
                <a:ea typeface="Calibri" panose="020F0502020204030204" pitchFamily="34" charset="0"/>
                <a:cs typeface="TimesNewRomanPSMT"/>
              </a:rPr>
              <a:t>1: </a:t>
            </a:r>
            <a:r>
              <a:rPr lang="en-GB" sz="2000" b="1" dirty="0">
                <a:solidFill>
                  <a:srgbClr val="FF0000"/>
                </a:solidFill>
                <a:ea typeface="Calibri" panose="020F0502020204030204" pitchFamily="34" charset="0"/>
                <a:cs typeface="TimesNewRomanPSMT"/>
              </a:rPr>
              <a:t>Evolution of poverty in Morocco before Covid-19 </a:t>
            </a:r>
            <a:r>
              <a:rPr lang="en-GB" sz="2000" b="1" dirty="0">
                <a:solidFill>
                  <a:srgbClr val="FF0000"/>
                </a:solidFill>
                <a:latin typeface="TimesNewRomanPSMT"/>
                <a:ea typeface="Calibri" panose="020F0502020204030204" pitchFamily="34" charset="0"/>
                <a:cs typeface="TimesNewRomanPSMT"/>
              </a:rPr>
              <a:t>: Some Benchmarks</a:t>
            </a:r>
            <a:endParaRPr lang="fr-FR" sz="2000" b="1" dirty="0">
              <a:solidFill>
                <a:srgbClr val="FF0000"/>
              </a:solidFill>
            </a:endParaRPr>
          </a:p>
        </p:txBody>
      </p:sp>
      <p:sp>
        <p:nvSpPr>
          <p:cNvPr id="21" name="Rectangle 20"/>
          <p:cNvSpPr/>
          <p:nvPr/>
        </p:nvSpPr>
        <p:spPr>
          <a:xfrm>
            <a:off x="-547936" y="166949"/>
            <a:ext cx="8333508" cy="523220"/>
          </a:xfrm>
          <a:prstGeom prst="rect">
            <a:avLst/>
          </a:prstGeom>
        </p:spPr>
        <p:txBody>
          <a:bodyPr wrap="square">
            <a:spAutoFit/>
          </a:bodyPr>
          <a:lstStyle/>
          <a:p>
            <a:pPr algn="ctr"/>
            <a:r>
              <a:rPr lang="en-US" sz="2800" b="1" i="1" dirty="0">
                <a:cs typeface="Times New Roman" pitchFamily="18" charset="0"/>
              </a:rPr>
              <a:t>5. Evolution of poverty : An overview</a:t>
            </a:r>
          </a:p>
        </p:txBody>
      </p:sp>
      <p:sp>
        <p:nvSpPr>
          <p:cNvPr id="2" name="Rectangle 1"/>
          <p:cNvSpPr/>
          <p:nvPr/>
        </p:nvSpPr>
        <p:spPr>
          <a:xfrm>
            <a:off x="7093241" y="2106324"/>
            <a:ext cx="5368492" cy="646331"/>
          </a:xfrm>
          <a:prstGeom prst="rect">
            <a:avLst/>
          </a:prstGeom>
        </p:spPr>
        <p:txBody>
          <a:bodyPr wrap="square">
            <a:spAutoFit/>
          </a:bodyPr>
          <a:lstStyle/>
          <a:p>
            <a:pPr marL="285750" indent="-285750">
              <a:buFont typeface="Wingdings" panose="05000000000000000000" pitchFamily="2" charset="2"/>
              <a:buChar char="q"/>
            </a:pPr>
            <a:r>
              <a:rPr lang="en-GB" b="1" dirty="0">
                <a:latin typeface="TimesNewRomanPSMT"/>
                <a:ea typeface="Calibri" panose="020F0502020204030204" pitchFamily="34" charset="0"/>
                <a:cs typeface="TimesNewRomanPSMT"/>
              </a:rPr>
              <a:t>The poverty rate by area of residence (in %) before Covid-19 in Morocco (2001-2014). </a:t>
            </a:r>
            <a:endParaRPr lang="fr-FR" b="1" dirty="0"/>
          </a:p>
        </p:txBody>
      </p:sp>
    </p:spTree>
    <p:extLst>
      <p:ext uri="{BB962C8B-B14F-4D97-AF65-F5344CB8AC3E}">
        <p14:creationId xmlns:p14="http://schemas.microsoft.com/office/powerpoint/2010/main" val="3314937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943903"/>
            <a:ext cx="9740309" cy="400110"/>
          </a:xfrm>
          <a:prstGeom prst="rect">
            <a:avLst/>
          </a:prstGeom>
        </p:spPr>
        <p:txBody>
          <a:bodyPr wrap="square">
            <a:spAutoFit/>
          </a:bodyPr>
          <a:lstStyle/>
          <a:p>
            <a:r>
              <a:rPr lang="en-GB" sz="2000" b="1" dirty="0">
                <a:solidFill>
                  <a:srgbClr val="FF0000"/>
                </a:solidFill>
              </a:rPr>
              <a:t>2: Trend of Multidimensional Poverty in Morocco </a:t>
            </a:r>
            <a:r>
              <a:rPr lang="en-GB" sz="2000" b="1" dirty="0">
                <a:solidFill>
                  <a:srgbClr val="FF0000"/>
                </a:solidFill>
                <a:ea typeface="Calibri" panose="020F0502020204030204" pitchFamily="34" charset="0"/>
                <a:cs typeface="TimesNewRomanPSMT"/>
              </a:rPr>
              <a:t>before Covid-19 </a:t>
            </a:r>
            <a:endParaRPr lang="fr-FR" sz="2000" b="1" dirty="0">
              <a:solidFill>
                <a:srgbClr val="FF0000"/>
              </a:solidFill>
            </a:endParaRPr>
          </a:p>
        </p:txBody>
      </p:sp>
      <p:pic>
        <p:nvPicPr>
          <p:cNvPr id="14" name="Image 13"/>
          <p:cNvPicPr/>
          <p:nvPr/>
        </p:nvPicPr>
        <p:blipFill>
          <a:blip r:embed="rId3"/>
          <a:stretch>
            <a:fillRect/>
          </a:stretch>
        </p:blipFill>
        <p:spPr>
          <a:xfrm>
            <a:off x="0" y="2003716"/>
            <a:ext cx="5395975" cy="3609894"/>
          </a:xfrm>
          <a:prstGeom prst="rect">
            <a:avLst/>
          </a:prstGeom>
        </p:spPr>
      </p:pic>
      <p:sp>
        <p:nvSpPr>
          <p:cNvPr id="2" name="Rectangle 1"/>
          <p:cNvSpPr/>
          <p:nvPr/>
        </p:nvSpPr>
        <p:spPr>
          <a:xfrm>
            <a:off x="366629" y="5557373"/>
            <a:ext cx="8933235" cy="677108"/>
          </a:xfrm>
          <a:prstGeom prst="rect">
            <a:avLst/>
          </a:prstGeom>
        </p:spPr>
        <p:txBody>
          <a:bodyPr wrap="square">
            <a:spAutoFit/>
          </a:bodyPr>
          <a:lstStyle/>
          <a:p>
            <a:pPr>
              <a:spcAft>
                <a:spcPts val="800"/>
              </a:spcAft>
            </a:pPr>
            <a:r>
              <a:rPr lang="en-GB" dirty="0">
                <a:latin typeface="Calibri" panose="020F0502020204030204" pitchFamily="34" charset="0"/>
                <a:ea typeface="Calibri" panose="020F0502020204030204" pitchFamily="34" charset="0"/>
                <a:cs typeface="Calibri" panose="020F0502020204030204" pitchFamily="34" charset="0"/>
              </a:rPr>
              <a:t>Source: HCP, 2015. «</a:t>
            </a:r>
            <a:r>
              <a:rPr lang="en-GB" sz="2000" dirty="0">
                <a:latin typeface="Times New Roman" panose="02020603050405020304" pitchFamily="18" charset="0"/>
                <a:ea typeface="Calibri" panose="020F0502020204030204" pitchFamily="34" charset="0"/>
                <a:cs typeface="Arial" panose="020B0604020202020204" pitchFamily="34" charset="0"/>
              </a:rPr>
              <a:t> </a:t>
            </a:r>
            <a:r>
              <a:rPr lang="en-GB" dirty="0">
                <a:latin typeface="Calibri" panose="020F0502020204030204" pitchFamily="34" charset="0"/>
                <a:ea typeface="Calibri" panose="020F0502020204030204" pitchFamily="34" charset="0"/>
                <a:cs typeface="Arial" panose="020B0604020202020204" pitchFamily="34" charset="0"/>
              </a:rPr>
              <a:t>Morocco between Millennium Development Goals and Sustainable Development Goals Achievements and Challenge ».</a:t>
            </a: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7" name="Image 16"/>
          <p:cNvPicPr/>
          <p:nvPr/>
        </p:nvPicPr>
        <p:blipFill>
          <a:blip r:embed="rId4"/>
          <a:stretch>
            <a:fillRect/>
          </a:stretch>
        </p:blipFill>
        <p:spPr>
          <a:xfrm>
            <a:off x="4870154" y="1945327"/>
            <a:ext cx="4928755" cy="3623158"/>
          </a:xfrm>
          <a:prstGeom prst="rect">
            <a:avLst/>
          </a:prstGeom>
          <a:noFill/>
          <a:ln>
            <a:noFill/>
          </a:ln>
        </p:spPr>
      </p:pic>
      <p:sp>
        <p:nvSpPr>
          <p:cNvPr id="18" name="Rectangle 17"/>
          <p:cNvSpPr/>
          <p:nvPr/>
        </p:nvSpPr>
        <p:spPr>
          <a:xfrm>
            <a:off x="41446" y="1503515"/>
            <a:ext cx="5153891" cy="646331"/>
          </a:xfrm>
          <a:prstGeom prst="rect">
            <a:avLst/>
          </a:prstGeom>
        </p:spPr>
        <p:txBody>
          <a:bodyPr wrap="square">
            <a:spAutoFit/>
          </a:bodyPr>
          <a:lstStyle/>
          <a:p>
            <a:pPr marL="285750" indent="-285750">
              <a:buFont typeface="Wingdings" panose="05000000000000000000" pitchFamily="2" charset="2"/>
              <a:buChar char="q"/>
            </a:pPr>
            <a:r>
              <a:rPr lang="en-GB" b="1" dirty="0">
                <a:latin typeface="+mj-lt"/>
                <a:ea typeface="Calibri" panose="020F0502020204030204" pitchFamily="34" charset="0"/>
                <a:cs typeface="TimesNewRomanPSMT"/>
              </a:rPr>
              <a:t>Evolution of the poverty rate by area of residence(1990-2014)</a:t>
            </a:r>
            <a:endParaRPr lang="fr-FR" b="1" dirty="0">
              <a:latin typeface="+mj-lt"/>
            </a:endParaRPr>
          </a:p>
        </p:txBody>
      </p:sp>
      <p:sp>
        <p:nvSpPr>
          <p:cNvPr id="7" name="Rectangle 6"/>
          <p:cNvSpPr/>
          <p:nvPr/>
        </p:nvSpPr>
        <p:spPr>
          <a:xfrm>
            <a:off x="366629" y="6324730"/>
            <a:ext cx="8309780" cy="369332"/>
          </a:xfrm>
          <a:prstGeom prst="rect">
            <a:avLst/>
          </a:prstGeom>
        </p:spPr>
        <p:txBody>
          <a:bodyPr wrap="square">
            <a:spAutoFit/>
          </a:bodyPr>
          <a:lstStyle/>
          <a:p>
            <a:pPr>
              <a:spcAft>
                <a:spcPts val="800"/>
              </a:spcAft>
            </a:pPr>
            <a:r>
              <a:rPr lang="en-GB" dirty="0">
                <a:latin typeface="Calibri" panose="020F0502020204030204" pitchFamily="34" charset="0"/>
                <a:ea typeface="Calibri" panose="020F0502020204030204" pitchFamily="34" charset="0"/>
                <a:cs typeface="Calibri" panose="020F0502020204030204" pitchFamily="34" charset="0"/>
              </a:rPr>
              <a:t>Source: HCP - GCPH 2014 and 2004, and National Anthropometric Survey 2011.</a:t>
            </a: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Rectangle 8"/>
          <p:cNvSpPr/>
          <p:nvPr/>
        </p:nvSpPr>
        <p:spPr>
          <a:xfrm>
            <a:off x="-547936" y="166949"/>
            <a:ext cx="8333508" cy="523220"/>
          </a:xfrm>
          <a:prstGeom prst="rect">
            <a:avLst/>
          </a:prstGeom>
        </p:spPr>
        <p:txBody>
          <a:bodyPr wrap="square">
            <a:spAutoFit/>
          </a:bodyPr>
          <a:lstStyle/>
          <a:p>
            <a:pPr algn="ctr"/>
            <a:r>
              <a:rPr lang="en-US" sz="2800" b="1" i="1" dirty="0">
                <a:cs typeface="Times New Roman" pitchFamily="18" charset="0"/>
              </a:rPr>
              <a:t>5. Evolution of poverty : An overview</a:t>
            </a:r>
          </a:p>
        </p:txBody>
      </p:sp>
      <p:sp>
        <p:nvSpPr>
          <p:cNvPr id="3" name="Rectangle 2"/>
          <p:cNvSpPr/>
          <p:nvPr/>
        </p:nvSpPr>
        <p:spPr>
          <a:xfrm>
            <a:off x="5365455" y="1503515"/>
            <a:ext cx="4900674" cy="646331"/>
          </a:xfrm>
          <a:prstGeom prst="rect">
            <a:avLst/>
          </a:prstGeom>
        </p:spPr>
        <p:txBody>
          <a:bodyPr wrap="square">
            <a:spAutoFit/>
          </a:bodyPr>
          <a:lstStyle/>
          <a:p>
            <a:r>
              <a:rPr lang="en-GB" b="1" dirty="0">
                <a:latin typeface="+mj-lt"/>
                <a:ea typeface="Calibri" panose="020F0502020204030204" pitchFamily="34" charset="0"/>
              </a:rPr>
              <a:t>The incidence of multidimensional poverty (%) before Covid-19</a:t>
            </a:r>
            <a:endParaRPr lang="fr-FR" b="1" dirty="0">
              <a:latin typeface="+mj-lt"/>
            </a:endParaRPr>
          </a:p>
        </p:txBody>
      </p:sp>
    </p:spTree>
    <p:extLst>
      <p:ext uri="{BB962C8B-B14F-4D97-AF65-F5344CB8AC3E}">
        <p14:creationId xmlns:p14="http://schemas.microsoft.com/office/powerpoint/2010/main" val="700075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084333"/>
            <a:ext cx="9740309" cy="400110"/>
          </a:xfrm>
          <a:prstGeom prst="rect">
            <a:avLst/>
          </a:prstGeom>
        </p:spPr>
        <p:txBody>
          <a:bodyPr wrap="square">
            <a:spAutoFit/>
          </a:bodyPr>
          <a:lstStyle/>
          <a:p>
            <a:r>
              <a:rPr lang="en-GB" sz="2000" b="1" dirty="0">
                <a:solidFill>
                  <a:srgbClr val="FF0000"/>
                </a:solidFill>
              </a:rPr>
              <a:t>2: Trend of Multidimensional Poverty in Morocco </a:t>
            </a:r>
            <a:r>
              <a:rPr lang="en-GB" sz="2000" b="1" dirty="0">
                <a:solidFill>
                  <a:srgbClr val="FF0000"/>
                </a:solidFill>
                <a:ea typeface="Calibri" panose="020F0502020204030204" pitchFamily="34" charset="0"/>
                <a:cs typeface="TimesNewRomanPSMT"/>
              </a:rPr>
              <a:t>before Covid-19 </a:t>
            </a:r>
            <a:endParaRPr lang="fr-FR" sz="2000" b="1" dirty="0">
              <a:solidFill>
                <a:srgbClr val="FF0000"/>
              </a:solidFill>
            </a:endParaRPr>
          </a:p>
        </p:txBody>
      </p:sp>
      <p:sp>
        <p:nvSpPr>
          <p:cNvPr id="7" name="Rectangle 6"/>
          <p:cNvSpPr/>
          <p:nvPr/>
        </p:nvSpPr>
        <p:spPr>
          <a:xfrm>
            <a:off x="634409" y="6006562"/>
            <a:ext cx="7917309" cy="369332"/>
          </a:xfrm>
          <a:prstGeom prst="rect">
            <a:avLst/>
          </a:prstGeom>
        </p:spPr>
        <p:txBody>
          <a:bodyPr wrap="square">
            <a:spAutoFit/>
          </a:bodyPr>
          <a:lstStyle/>
          <a:p>
            <a:pPr>
              <a:spcAft>
                <a:spcPts val="800"/>
              </a:spcAft>
            </a:pPr>
            <a:r>
              <a:rPr lang="en-GB" dirty="0">
                <a:latin typeface="Calibri" panose="020F0502020204030204" pitchFamily="34" charset="0"/>
                <a:ea typeface="Calibri" panose="020F0502020204030204" pitchFamily="34" charset="0"/>
                <a:cs typeface="Calibri" panose="020F0502020204030204" pitchFamily="34" charset="0"/>
              </a:rPr>
              <a:t>Source: HCP - GCPH 2014 and 2004, and National Anthropometric Survey 2011.</a:t>
            </a: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Image 2"/>
          <p:cNvPicPr>
            <a:picLocks noChangeAspect="1"/>
          </p:cNvPicPr>
          <p:nvPr/>
        </p:nvPicPr>
        <p:blipFill>
          <a:blip r:embed="rId3"/>
          <a:stretch>
            <a:fillRect/>
          </a:stretch>
        </p:blipFill>
        <p:spPr>
          <a:xfrm>
            <a:off x="936693" y="2432532"/>
            <a:ext cx="7866922" cy="3375986"/>
          </a:xfrm>
          <a:prstGeom prst="rect">
            <a:avLst/>
          </a:prstGeom>
        </p:spPr>
      </p:pic>
      <p:sp>
        <p:nvSpPr>
          <p:cNvPr id="4" name="Rectangle 3"/>
          <p:cNvSpPr/>
          <p:nvPr/>
        </p:nvSpPr>
        <p:spPr>
          <a:xfrm>
            <a:off x="0" y="1744971"/>
            <a:ext cx="9824679" cy="507831"/>
          </a:xfrm>
          <a:prstGeom prst="rect">
            <a:avLst/>
          </a:prstGeom>
        </p:spPr>
        <p:txBody>
          <a:bodyPr wrap="square">
            <a:spAutoFit/>
          </a:bodyPr>
          <a:lstStyle/>
          <a:p>
            <a:pPr marL="285750" indent="-285750">
              <a:lnSpc>
                <a:spcPct val="150000"/>
              </a:lnSpc>
              <a:spcAft>
                <a:spcPts val="800"/>
              </a:spcAft>
              <a:buFont typeface="Wingdings" panose="05000000000000000000" pitchFamily="2" charset="2"/>
              <a:buChar char="q"/>
            </a:pPr>
            <a:r>
              <a:rPr lang="en-GB" dirty="0">
                <a:latin typeface="+mj-lt"/>
                <a:ea typeface="Calibri" panose="020F0502020204030204" pitchFamily="34" charset="0"/>
                <a:cs typeface="Arial" panose="020B0604020202020204" pitchFamily="34" charset="0"/>
              </a:rPr>
              <a:t>The decomposition of multidimensional poverty by the source of deprivation (%) in 2014</a:t>
            </a:r>
            <a:endParaRPr lang="fr-FR" sz="1600" dirty="0">
              <a:effectLst/>
              <a:latin typeface="+mj-lt"/>
              <a:ea typeface="Calibri" panose="020F0502020204030204" pitchFamily="34" charset="0"/>
              <a:cs typeface="Arial" panose="020B0604020202020204" pitchFamily="34" charset="0"/>
            </a:endParaRPr>
          </a:p>
        </p:txBody>
      </p:sp>
      <p:sp>
        <p:nvSpPr>
          <p:cNvPr id="8" name="Rectangle 7"/>
          <p:cNvSpPr/>
          <p:nvPr/>
        </p:nvSpPr>
        <p:spPr>
          <a:xfrm>
            <a:off x="-547936" y="166949"/>
            <a:ext cx="8333508" cy="523220"/>
          </a:xfrm>
          <a:prstGeom prst="rect">
            <a:avLst/>
          </a:prstGeom>
        </p:spPr>
        <p:txBody>
          <a:bodyPr wrap="square">
            <a:spAutoFit/>
          </a:bodyPr>
          <a:lstStyle/>
          <a:p>
            <a:pPr algn="ctr"/>
            <a:r>
              <a:rPr lang="en-US" sz="2800" b="1" i="1" dirty="0">
                <a:cs typeface="Times New Roman" pitchFamily="18" charset="0"/>
              </a:rPr>
              <a:t>5. Evolution of poverty : An overview</a:t>
            </a:r>
          </a:p>
        </p:txBody>
      </p:sp>
    </p:spTree>
    <p:extLst>
      <p:ext uri="{BB962C8B-B14F-4D97-AF65-F5344CB8AC3E}">
        <p14:creationId xmlns:p14="http://schemas.microsoft.com/office/powerpoint/2010/main" val="4147127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4300" y="1157022"/>
            <a:ext cx="9740309" cy="400110"/>
          </a:xfrm>
          <a:prstGeom prst="rect">
            <a:avLst/>
          </a:prstGeom>
        </p:spPr>
        <p:txBody>
          <a:bodyPr wrap="square">
            <a:spAutoFit/>
          </a:bodyPr>
          <a:lstStyle/>
          <a:p>
            <a:r>
              <a:rPr lang="en-GB" sz="2000" b="1" dirty="0">
                <a:solidFill>
                  <a:srgbClr val="FF0000"/>
                </a:solidFill>
              </a:rPr>
              <a:t>2: Trend of Multidimensional Poverty in Morocco </a:t>
            </a:r>
            <a:r>
              <a:rPr lang="en-GB" sz="2000" b="1" dirty="0">
                <a:solidFill>
                  <a:srgbClr val="FF0000"/>
                </a:solidFill>
                <a:ea typeface="Calibri" panose="020F0502020204030204" pitchFamily="34" charset="0"/>
                <a:cs typeface="TimesNewRomanPSMT"/>
              </a:rPr>
              <a:t>before Covid-19 </a:t>
            </a:r>
            <a:endParaRPr lang="fr-FR" sz="2000" b="1" dirty="0">
              <a:solidFill>
                <a:srgbClr val="FF0000"/>
              </a:solidFill>
            </a:endParaRPr>
          </a:p>
        </p:txBody>
      </p:sp>
      <p:sp>
        <p:nvSpPr>
          <p:cNvPr id="7" name="Rectangle 6"/>
          <p:cNvSpPr/>
          <p:nvPr/>
        </p:nvSpPr>
        <p:spPr>
          <a:xfrm>
            <a:off x="488936" y="5892262"/>
            <a:ext cx="7917309" cy="369332"/>
          </a:xfrm>
          <a:prstGeom prst="rect">
            <a:avLst/>
          </a:prstGeom>
        </p:spPr>
        <p:txBody>
          <a:bodyPr wrap="square">
            <a:spAutoFit/>
          </a:bodyPr>
          <a:lstStyle/>
          <a:p>
            <a:pPr>
              <a:spcAft>
                <a:spcPts val="800"/>
              </a:spcAft>
            </a:pPr>
            <a:r>
              <a:rPr lang="en-GB" dirty="0">
                <a:latin typeface="Calibri" panose="020F0502020204030204" pitchFamily="34" charset="0"/>
                <a:ea typeface="Calibri" panose="020F0502020204030204" pitchFamily="34" charset="0"/>
                <a:cs typeface="Calibri" panose="020F0502020204030204" pitchFamily="34" charset="0"/>
              </a:rPr>
              <a:t>Source: HCP - GCPH 2014 and 2004, and National Anthropometric Survey 2011.</a:t>
            </a: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1257863" y="1840337"/>
            <a:ext cx="9824679" cy="456985"/>
          </a:xfrm>
          <a:prstGeom prst="rect">
            <a:avLst/>
          </a:prstGeom>
        </p:spPr>
        <p:txBody>
          <a:bodyPr wrap="square">
            <a:spAutoFit/>
          </a:bodyPr>
          <a:lstStyle/>
          <a:p>
            <a:pPr marL="285750" indent="-285750">
              <a:lnSpc>
                <a:spcPct val="150000"/>
              </a:lnSpc>
              <a:spcAft>
                <a:spcPts val="800"/>
              </a:spcAft>
              <a:buFont typeface="Wingdings" panose="05000000000000000000" pitchFamily="2" charset="2"/>
              <a:buChar char="q"/>
            </a:pPr>
            <a:r>
              <a:rPr lang="en-US" dirty="0">
                <a:latin typeface="+mj-lt"/>
                <a:ea typeface="Calibri" panose="020F0502020204030204" pitchFamily="34" charset="0"/>
                <a:cs typeface="Arial" panose="020B0604020202020204" pitchFamily="34" charset="0"/>
              </a:rPr>
              <a:t>Situation of multidimensional poverty at the regional level 2004-2014</a:t>
            </a:r>
            <a:endParaRPr lang="fr-FR" sz="1600" dirty="0">
              <a:effectLst/>
              <a:latin typeface="+mj-lt"/>
              <a:ea typeface="Calibri" panose="020F0502020204030204" pitchFamily="34" charset="0"/>
              <a:cs typeface="Arial" panose="020B0604020202020204" pitchFamily="34" charset="0"/>
            </a:endParaRPr>
          </a:p>
        </p:txBody>
      </p:sp>
      <p:pic>
        <p:nvPicPr>
          <p:cNvPr id="12" name="Image 11"/>
          <p:cNvPicPr/>
          <p:nvPr/>
        </p:nvPicPr>
        <p:blipFill>
          <a:blip r:embed="rId3"/>
          <a:stretch>
            <a:fillRect/>
          </a:stretch>
        </p:blipFill>
        <p:spPr>
          <a:xfrm>
            <a:off x="1257863" y="2387269"/>
            <a:ext cx="7844573" cy="3221788"/>
          </a:xfrm>
          <a:prstGeom prst="rect">
            <a:avLst/>
          </a:prstGeom>
        </p:spPr>
      </p:pic>
      <p:sp>
        <p:nvSpPr>
          <p:cNvPr id="8" name="Rectangle 7"/>
          <p:cNvSpPr/>
          <p:nvPr/>
        </p:nvSpPr>
        <p:spPr>
          <a:xfrm>
            <a:off x="-547936" y="166949"/>
            <a:ext cx="8333508" cy="523220"/>
          </a:xfrm>
          <a:prstGeom prst="rect">
            <a:avLst/>
          </a:prstGeom>
        </p:spPr>
        <p:txBody>
          <a:bodyPr wrap="square">
            <a:spAutoFit/>
          </a:bodyPr>
          <a:lstStyle/>
          <a:p>
            <a:pPr algn="ctr"/>
            <a:r>
              <a:rPr lang="en-US" sz="2800" b="1" i="1" dirty="0">
                <a:cs typeface="Times New Roman" pitchFamily="18" charset="0"/>
              </a:rPr>
              <a:t>5. Evolution of poverty : An overview</a:t>
            </a:r>
          </a:p>
        </p:txBody>
      </p:sp>
    </p:spTree>
    <p:extLst>
      <p:ext uri="{BB962C8B-B14F-4D97-AF65-F5344CB8AC3E}">
        <p14:creationId xmlns:p14="http://schemas.microsoft.com/office/powerpoint/2010/main" val="2333720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176125"/>
            <a:ext cx="9740309" cy="400110"/>
          </a:xfrm>
          <a:prstGeom prst="rect">
            <a:avLst/>
          </a:prstGeom>
        </p:spPr>
        <p:txBody>
          <a:bodyPr wrap="square">
            <a:spAutoFit/>
          </a:bodyPr>
          <a:lstStyle/>
          <a:p>
            <a:r>
              <a:rPr lang="en-GB" sz="2000" b="1" dirty="0">
                <a:solidFill>
                  <a:srgbClr val="FF0000"/>
                </a:solidFill>
              </a:rPr>
              <a:t>2: Trend of Multidimensional Poverty in Morocco </a:t>
            </a:r>
            <a:r>
              <a:rPr lang="en-GB" sz="2000" b="1" dirty="0">
                <a:solidFill>
                  <a:srgbClr val="FF0000"/>
                </a:solidFill>
                <a:ea typeface="Calibri" panose="020F0502020204030204" pitchFamily="34" charset="0"/>
                <a:cs typeface="TimesNewRomanPSMT"/>
              </a:rPr>
              <a:t>before Covid-19 </a:t>
            </a:r>
            <a:endParaRPr lang="fr-FR" sz="2000" b="1" dirty="0">
              <a:solidFill>
                <a:srgbClr val="FF0000"/>
              </a:solidFill>
            </a:endParaRPr>
          </a:p>
        </p:txBody>
      </p:sp>
      <p:sp>
        <p:nvSpPr>
          <p:cNvPr id="7" name="Rectangle 6"/>
          <p:cNvSpPr/>
          <p:nvPr/>
        </p:nvSpPr>
        <p:spPr>
          <a:xfrm>
            <a:off x="634409" y="6064363"/>
            <a:ext cx="7917309" cy="369332"/>
          </a:xfrm>
          <a:prstGeom prst="rect">
            <a:avLst/>
          </a:prstGeom>
        </p:spPr>
        <p:txBody>
          <a:bodyPr wrap="square">
            <a:spAutoFit/>
          </a:bodyPr>
          <a:lstStyle/>
          <a:p>
            <a:pPr>
              <a:spcAft>
                <a:spcPts val="800"/>
              </a:spcAft>
            </a:pPr>
            <a:r>
              <a:rPr lang="en-GB" dirty="0">
                <a:latin typeface="Calibri" panose="020F0502020204030204" pitchFamily="34" charset="0"/>
                <a:ea typeface="Calibri" panose="020F0502020204030204" pitchFamily="34" charset="0"/>
                <a:cs typeface="Calibri" panose="020F0502020204030204" pitchFamily="34" charset="0"/>
              </a:rPr>
              <a:t>Source: HCP - GCPH 2014 and 2004, and National Anthropometric Survey 2011.</a:t>
            </a: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947584" y="1747534"/>
            <a:ext cx="9824679" cy="456985"/>
          </a:xfrm>
          <a:prstGeom prst="rect">
            <a:avLst/>
          </a:prstGeom>
        </p:spPr>
        <p:txBody>
          <a:bodyPr wrap="square">
            <a:spAutoFit/>
          </a:bodyPr>
          <a:lstStyle/>
          <a:p>
            <a:pPr marL="285750" indent="-285750">
              <a:lnSpc>
                <a:spcPct val="150000"/>
              </a:lnSpc>
              <a:spcAft>
                <a:spcPts val="800"/>
              </a:spcAft>
              <a:buFont typeface="Wingdings" panose="05000000000000000000" pitchFamily="2" charset="2"/>
              <a:buChar char="q"/>
            </a:pPr>
            <a:r>
              <a:rPr lang="en-US" dirty="0">
                <a:latin typeface="+mj-lt"/>
                <a:ea typeface="Calibri" panose="020F0502020204030204" pitchFamily="34" charset="0"/>
                <a:cs typeface="Arial" panose="020B0604020202020204" pitchFamily="34" charset="0"/>
              </a:rPr>
              <a:t>Situation of multidimensional poverty at the provincial level 2004-2014</a:t>
            </a:r>
            <a:endParaRPr lang="fr-FR" sz="1600" dirty="0">
              <a:effectLst/>
              <a:latin typeface="+mj-lt"/>
              <a:ea typeface="Calibri" panose="020F0502020204030204" pitchFamily="34" charset="0"/>
              <a:cs typeface="Arial" panose="020B0604020202020204" pitchFamily="34" charset="0"/>
            </a:endParaRPr>
          </a:p>
        </p:txBody>
      </p:sp>
      <p:sp>
        <p:nvSpPr>
          <p:cNvPr id="14" name="Rectangle 13"/>
          <p:cNvSpPr/>
          <p:nvPr/>
        </p:nvSpPr>
        <p:spPr>
          <a:xfrm>
            <a:off x="6972942" y="2930235"/>
            <a:ext cx="2358455" cy="5195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p:cNvPicPr>
            <a:picLocks noChangeAspect="1"/>
          </p:cNvPicPr>
          <p:nvPr/>
        </p:nvPicPr>
        <p:blipFill>
          <a:blip r:embed="rId3"/>
          <a:stretch>
            <a:fillRect/>
          </a:stretch>
        </p:blipFill>
        <p:spPr>
          <a:xfrm>
            <a:off x="477981" y="2406597"/>
            <a:ext cx="9123219" cy="3318794"/>
          </a:xfrm>
          <a:prstGeom prst="rect">
            <a:avLst/>
          </a:prstGeom>
        </p:spPr>
      </p:pic>
      <p:sp>
        <p:nvSpPr>
          <p:cNvPr id="8" name="Rectangle 7"/>
          <p:cNvSpPr/>
          <p:nvPr/>
        </p:nvSpPr>
        <p:spPr>
          <a:xfrm>
            <a:off x="-547936" y="166949"/>
            <a:ext cx="8333508" cy="523220"/>
          </a:xfrm>
          <a:prstGeom prst="rect">
            <a:avLst/>
          </a:prstGeom>
        </p:spPr>
        <p:txBody>
          <a:bodyPr wrap="square">
            <a:spAutoFit/>
          </a:bodyPr>
          <a:lstStyle/>
          <a:p>
            <a:pPr algn="ctr"/>
            <a:r>
              <a:rPr lang="en-US" sz="2800" b="1" i="1" dirty="0">
                <a:cs typeface="Times New Roman" pitchFamily="18" charset="0"/>
              </a:rPr>
              <a:t>5. Evolution of poverty : An overview</a:t>
            </a:r>
          </a:p>
        </p:txBody>
      </p:sp>
    </p:spTree>
    <p:extLst>
      <p:ext uri="{BB962C8B-B14F-4D97-AF65-F5344CB8AC3E}">
        <p14:creationId xmlns:p14="http://schemas.microsoft.com/office/powerpoint/2010/main" val="2581107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99326" y="1636733"/>
            <a:ext cx="9740309" cy="369332"/>
          </a:xfrm>
          <a:prstGeom prst="rect">
            <a:avLst/>
          </a:prstGeom>
        </p:spPr>
        <p:txBody>
          <a:bodyPr wrap="square">
            <a:spAutoFit/>
          </a:bodyPr>
          <a:lstStyle/>
          <a:p>
            <a:pPr marL="285750" indent="-285750">
              <a:buFont typeface="Wingdings" panose="05000000000000000000" pitchFamily="2" charset="2"/>
              <a:buChar char="q"/>
            </a:pPr>
            <a:r>
              <a:rPr lang="en-US" dirty="0"/>
              <a:t>COVID-19 Impacts on Global Poverty in 2020</a:t>
            </a:r>
            <a:endParaRPr lang="fr-FR" dirty="0"/>
          </a:p>
        </p:txBody>
      </p:sp>
      <p:sp>
        <p:nvSpPr>
          <p:cNvPr id="7" name="Rectangle 6"/>
          <p:cNvSpPr/>
          <p:nvPr/>
        </p:nvSpPr>
        <p:spPr>
          <a:xfrm>
            <a:off x="499326" y="6087505"/>
            <a:ext cx="10213700" cy="687368"/>
          </a:xfrm>
          <a:prstGeom prst="rect">
            <a:avLst/>
          </a:prstGeom>
        </p:spPr>
        <p:txBody>
          <a:bodyPr wrap="square">
            <a:spAutoFit/>
          </a:bodyPr>
          <a:lstStyle/>
          <a:p>
            <a:pPr>
              <a:spcAft>
                <a:spcPts val="800"/>
              </a:spcAft>
            </a:pPr>
            <a:r>
              <a:rPr lang="en-US" sz="1600" dirty="0">
                <a:latin typeface="Calibri" panose="020F0502020204030204" pitchFamily="34" charset="0"/>
                <a:ea typeface="Calibri" panose="020F0502020204030204" pitchFamily="34" charset="0"/>
                <a:cs typeface="Calibri" panose="020F0502020204030204" pitchFamily="34" charset="0"/>
              </a:rPr>
              <a:t>Source: IFPRI, MIRAGRODEP Simulations, Laborde, Martin and Vos (2020)</a:t>
            </a:r>
          </a:p>
          <a:p>
            <a:pPr>
              <a:spcAft>
                <a:spcPts val="800"/>
              </a:spcAft>
            </a:pPr>
            <a:r>
              <a:rPr lang="en-US" sz="1600" dirty="0">
                <a:latin typeface="Calibri" panose="020F0502020204030204" pitchFamily="34" charset="0"/>
                <a:ea typeface="Calibri" panose="020F0502020204030204" pitchFamily="34" charset="0"/>
                <a:cs typeface="Calibri" panose="020F0502020204030204" pitchFamily="34" charset="0"/>
              </a:rPr>
              <a:t>Note: Changes are computed compared to the estimates for 2020 before the Covid-19 disruption</a:t>
            </a:r>
          </a:p>
        </p:txBody>
      </p:sp>
      <p:sp>
        <p:nvSpPr>
          <p:cNvPr id="14" name="Rectangle 13"/>
          <p:cNvSpPr/>
          <p:nvPr/>
        </p:nvSpPr>
        <p:spPr>
          <a:xfrm>
            <a:off x="6972942" y="2930235"/>
            <a:ext cx="2358455" cy="5195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 name="Tableau 2"/>
          <p:cNvGraphicFramePr>
            <a:graphicFrameLocks noGrp="1"/>
          </p:cNvGraphicFramePr>
          <p:nvPr>
            <p:extLst>
              <p:ext uri="{D42A27DB-BD31-4B8C-83A1-F6EECF244321}">
                <p14:modId xmlns:p14="http://schemas.microsoft.com/office/powerpoint/2010/main" val="2785351409"/>
              </p:ext>
            </p:extLst>
          </p:nvPr>
        </p:nvGraphicFramePr>
        <p:xfrm>
          <a:off x="566585" y="2188077"/>
          <a:ext cx="8489373" cy="3840480"/>
        </p:xfrm>
        <a:graphic>
          <a:graphicData uri="http://schemas.openxmlformats.org/drawingml/2006/table">
            <a:tbl>
              <a:tblPr firstRow="1" firstCol="1" bandRow="1">
                <a:tableStyleId>{5940675A-B579-460E-94D1-54222C63F5DA}</a:tableStyleId>
              </a:tblPr>
              <a:tblGrid>
                <a:gridCol w="2829791">
                  <a:extLst>
                    <a:ext uri="{9D8B030D-6E8A-4147-A177-3AD203B41FA5}">
                      <a16:colId xmlns:a16="http://schemas.microsoft.com/office/drawing/2014/main" val="20000"/>
                    </a:ext>
                  </a:extLst>
                </a:gridCol>
                <a:gridCol w="2829791">
                  <a:extLst>
                    <a:ext uri="{9D8B030D-6E8A-4147-A177-3AD203B41FA5}">
                      <a16:colId xmlns:a16="http://schemas.microsoft.com/office/drawing/2014/main" val="20001"/>
                    </a:ext>
                  </a:extLst>
                </a:gridCol>
                <a:gridCol w="2829791">
                  <a:extLst>
                    <a:ext uri="{9D8B030D-6E8A-4147-A177-3AD203B41FA5}">
                      <a16:colId xmlns:a16="http://schemas.microsoft.com/office/drawing/2014/main" val="20002"/>
                    </a:ext>
                  </a:extLst>
                </a:gridCol>
              </a:tblGrid>
              <a:tr h="610235">
                <a:tc>
                  <a:txBody>
                    <a:bodyPr/>
                    <a:lstStyle/>
                    <a:p>
                      <a:pPr algn="ctr">
                        <a:lnSpc>
                          <a:spcPct val="150000"/>
                        </a:lnSpc>
                        <a:spcAft>
                          <a:spcPts val="0"/>
                        </a:spcAft>
                      </a:pPr>
                      <a:r>
                        <a:rPr lang="en-GB" sz="1400" b="1" dirty="0">
                          <a:effectLst/>
                        </a:rPr>
                        <a:t>Label region</a:t>
                      </a:r>
                      <a:endParaRPr lang="fr-FR"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GB" sz="1400" b="1" dirty="0">
                          <a:effectLst/>
                        </a:rPr>
                        <a:t>sector</a:t>
                      </a:r>
                      <a:endParaRPr lang="fr-FR"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GB" sz="1400" b="1" dirty="0">
                          <a:effectLst/>
                        </a:rPr>
                        <a:t>Variable</a:t>
                      </a:r>
                      <a:endParaRPr lang="fr-FR" sz="1400" b="1" dirty="0">
                        <a:effectLst/>
                      </a:endParaRPr>
                    </a:p>
                    <a:p>
                      <a:pPr algn="ctr">
                        <a:lnSpc>
                          <a:spcPct val="150000"/>
                        </a:lnSpc>
                        <a:spcAft>
                          <a:spcPts val="0"/>
                        </a:spcAft>
                      </a:pPr>
                      <a:r>
                        <a:rPr lang="en-GB" sz="1400" b="1" dirty="0">
                          <a:effectLst/>
                        </a:rPr>
                        <a:t>Poverty headcount ratio at $1.90 a day (2011)</a:t>
                      </a:r>
                      <a:endParaRPr lang="fr-FR"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90170">
                <a:tc rowSpan="3">
                  <a:txBody>
                    <a:bodyPr/>
                    <a:lstStyle/>
                    <a:p>
                      <a:pPr algn="ctr">
                        <a:lnSpc>
                          <a:spcPct val="150000"/>
                        </a:lnSpc>
                        <a:spcAft>
                          <a:spcPts val="0"/>
                        </a:spcAft>
                      </a:pPr>
                      <a:r>
                        <a:rPr lang="en-GB" sz="1400" b="1">
                          <a:effectLst/>
                        </a:rPr>
                        <a:t>World</a:t>
                      </a:r>
                      <a:endParaRPr lang="fr-FR" sz="1400" b="1">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GB" sz="1400" b="1" dirty="0">
                          <a:effectLst/>
                        </a:rPr>
                        <a:t>Economy-wide</a:t>
                      </a:r>
                      <a:endParaRPr lang="fr-FR"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indent="449580">
                        <a:lnSpc>
                          <a:spcPct val="150000"/>
                        </a:lnSpc>
                        <a:spcAft>
                          <a:spcPts val="0"/>
                        </a:spcAft>
                      </a:pPr>
                      <a:r>
                        <a:rPr lang="en-GB" sz="1400" b="1">
                          <a:effectLst/>
                        </a:rPr>
                        <a:t>            19.81</a:t>
                      </a:r>
                      <a:endParaRPr lang="fr-FR"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76835">
                <a:tc vMerge="1">
                  <a:txBody>
                    <a:bodyPr/>
                    <a:lstStyle/>
                    <a:p>
                      <a:endParaRPr lang="fr-FR"/>
                    </a:p>
                  </a:txBody>
                  <a:tcPr/>
                </a:tc>
                <a:tc>
                  <a:txBody>
                    <a:bodyPr/>
                    <a:lstStyle/>
                    <a:p>
                      <a:pPr algn="ctr">
                        <a:lnSpc>
                          <a:spcPct val="150000"/>
                        </a:lnSpc>
                        <a:spcAft>
                          <a:spcPts val="0"/>
                        </a:spcAft>
                      </a:pPr>
                      <a:r>
                        <a:rPr lang="en-GB" sz="1400" b="1" dirty="0">
                          <a:effectLst/>
                        </a:rPr>
                        <a:t>Rural population</a:t>
                      </a:r>
                      <a:endParaRPr lang="fr-FR"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GB" sz="1400" b="1">
                          <a:effectLst/>
                        </a:rPr>
                        <a:t>14.95</a:t>
                      </a:r>
                      <a:endParaRPr lang="fr-FR" sz="1400" b="1">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r h="109220">
                <a:tc vMerge="1">
                  <a:txBody>
                    <a:bodyPr/>
                    <a:lstStyle/>
                    <a:p>
                      <a:endParaRPr lang="fr-FR"/>
                    </a:p>
                  </a:txBody>
                  <a:tcPr/>
                </a:tc>
                <a:tc>
                  <a:txBody>
                    <a:bodyPr/>
                    <a:lstStyle/>
                    <a:p>
                      <a:pPr algn="ctr">
                        <a:lnSpc>
                          <a:spcPct val="150000"/>
                        </a:lnSpc>
                        <a:spcAft>
                          <a:spcPts val="0"/>
                        </a:spcAft>
                      </a:pPr>
                      <a:r>
                        <a:rPr lang="en-GB" sz="1400" b="1" dirty="0">
                          <a:effectLst/>
                        </a:rPr>
                        <a:t>Urban population</a:t>
                      </a:r>
                      <a:endParaRPr lang="fr-FR"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GB" sz="1400" b="1" dirty="0">
                          <a:effectLst/>
                        </a:rPr>
                        <a:t>34.74</a:t>
                      </a:r>
                      <a:endParaRPr lang="fr-FR"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3"/>
                  </a:ext>
                </a:extLst>
              </a:tr>
              <a:tr h="95250">
                <a:tc rowSpan="3">
                  <a:txBody>
                    <a:bodyPr/>
                    <a:lstStyle/>
                    <a:p>
                      <a:pPr algn="ctr">
                        <a:lnSpc>
                          <a:spcPct val="150000"/>
                        </a:lnSpc>
                        <a:spcAft>
                          <a:spcPts val="0"/>
                        </a:spcAft>
                      </a:pPr>
                      <a:r>
                        <a:rPr lang="en-GB" sz="1400" b="1" dirty="0">
                          <a:effectLst/>
                        </a:rPr>
                        <a:t>Africa</a:t>
                      </a:r>
                      <a:endParaRPr lang="fr-FR"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GB" sz="1400" b="1">
                          <a:effectLst/>
                        </a:rPr>
                        <a:t>Economy-wide</a:t>
                      </a:r>
                      <a:endParaRPr lang="fr-FR" sz="1400" b="1">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GB" sz="1400" b="1" dirty="0">
                          <a:effectLst/>
                        </a:rPr>
                        <a:t>22.89</a:t>
                      </a:r>
                      <a:endParaRPr lang="fr-FR"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4"/>
                  </a:ext>
                </a:extLst>
              </a:tr>
              <a:tr h="76835">
                <a:tc vMerge="1">
                  <a:txBody>
                    <a:bodyPr/>
                    <a:lstStyle/>
                    <a:p>
                      <a:endParaRPr lang="fr-FR"/>
                    </a:p>
                  </a:txBody>
                  <a:tcPr/>
                </a:tc>
                <a:tc>
                  <a:txBody>
                    <a:bodyPr/>
                    <a:lstStyle/>
                    <a:p>
                      <a:pPr algn="ctr">
                        <a:lnSpc>
                          <a:spcPct val="150000"/>
                        </a:lnSpc>
                        <a:spcAft>
                          <a:spcPts val="0"/>
                        </a:spcAft>
                      </a:pPr>
                      <a:r>
                        <a:rPr lang="en-GB" sz="1400" b="1">
                          <a:effectLst/>
                        </a:rPr>
                        <a:t>Rural population</a:t>
                      </a:r>
                      <a:endParaRPr lang="fr-FR" sz="1400" b="1">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GB" sz="1400" b="1" dirty="0">
                          <a:effectLst/>
                        </a:rPr>
                        <a:t>14.68</a:t>
                      </a:r>
                      <a:endParaRPr lang="fr-FR"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5"/>
                  </a:ext>
                </a:extLst>
              </a:tr>
              <a:tr h="109220">
                <a:tc vMerge="1">
                  <a:txBody>
                    <a:bodyPr/>
                    <a:lstStyle/>
                    <a:p>
                      <a:endParaRPr lang="fr-FR"/>
                    </a:p>
                  </a:txBody>
                  <a:tcPr/>
                </a:tc>
                <a:tc>
                  <a:txBody>
                    <a:bodyPr/>
                    <a:lstStyle/>
                    <a:p>
                      <a:pPr algn="ctr">
                        <a:lnSpc>
                          <a:spcPct val="150000"/>
                        </a:lnSpc>
                        <a:spcAft>
                          <a:spcPts val="0"/>
                        </a:spcAft>
                      </a:pPr>
                      <a:r>
                        <a:rPr lang="en-GB" sz="1400" b="1">
                          <a:effectLst/>
                        </a:rPr>
                        <a:t>Urban population</a:t>
                      </a:r>
                      <a:endParaRPr lang="fr-FR" sz="1400" b="1">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GB" sz="1400" b="1" dirty="0">
                          <a:effectLst/>
                        </a:rPr>
                        <a:t>41.45</a:t>
                      </a:r>
                      <a:endParaRPr lang="fr-FR"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6"/>
                  </a:ext>
                </a:extLst>
              </a:tr>
              <a:tr h="85725">
                <a:tc rowSpan="3">
                  <a:txBody>
                    <a:bodyPr/>
                    <a:lstStyle/>
                    <a:p>
                      <a:pPr algn="ctr">
                        <a:lnSpc>
                          <a:spcPct val="150000"/>
                        </a:lnSpc>
                        <a:spcAft>
                          <a:spcPts val="0"/>
                        </a:spcAft>
                      </a:pPr>
                      <a:r>
                        <a:rPr lang="en-GB" sz="1400" b="1" dirty="0">
                          <a:effectLst/>
                        </a:rPr>
                        <a:t>Morocco</a:t>
                      </a:r>
                      <a:endParaRPr lang="fr-FR"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GB" sz="1400" b="1" dirty="0">
                          <a:effectLst/>
                        </a:rPr>
                        <a:t>Economy-wide</a:t>
                      </a:r>
                      <a:endParaRPr lang="fr-FR"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GB" sz="1400" b="1" dirty="0">
                          <a:effectLst/>
                        </a:rPr>
                        <a:t>8.51</a:t>
                      </a:r>
                      <a:endParaRPr lang="fr-FR"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7"/>
                  </a:ext>
                </a:extLst>
              </a:tr>
              <a:tr h="0">
                <a:tc vMerge="1">
                  <a:txBody>
                    <a:bodyPr/>
                    <a:lstStyle/>
                    <a:p>
                      <a:endParaRPr lang="fr-FR"/>
                    </a:p>
                  </a:txBody>
                  <a:tcPr/>
                </a:tc>
                <a:tc>
                  <a:txBody>
                    <a:bodyPr/>
                    <a:lstStyle/>
                    <a:p>
                      <a:pPr algn="ctr">
                        <a:lnSpc>
                          <a:spcPct val="150000"/>
                        </a:lnSpc>
                        <a:spcAft>
                          <a:spcPts val="0"/>
                        </a:spcAft>
                      </a:pPr>
                      <a:r>
                        <a:rPr lang="en-GB" sz="1400" b="1">
                          <a:effectLst/>
                        </a:rPr>
                        <a:t>Rural population</a:t>
                      </a:r>
                      <a:endParaRPr lang="fr-FR" sz="1400" b="1">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GB" sz="1400" b="1" dirty="0">
                          <a:effectLst/>
                        </a:rPr>
                        <a:t>8.62</a:t>
                      </a:r>
                      <a:endParaRPr lang="fr-FR"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8"/>
                  </a:ext>
                </a:extLst>
              </a:tr>
              <a:tr h="95250">
                <a:tc vMerge="1">
                  <a:txBody>
                    <a:bodyPr/>
                    <a:lstStyle/>
                    <a:p>
                      <a:endParaRPr lang="fr-FR"/>
                    </a:p>
                  </a:txBody>
                  <a:tcPr/>
                </a:tc>
                <a:tc>
                  <a:txBody>
                    <a:bodyPr/>
                    <a:lstStyle/>
                    <a:p>
                      <a:pPr algn="ctr">
                        <a:lnSpc>
                          <a:spcPct val="150000"/>
                        </a:lnSpc>
                        <a:spcAft>
                          <a:spcPts val="0"/>
                        </a:spcAft>
                      </a:pPr>
                      <a:r>
                        <a:rPr lang="en-GB" sz="1400" b="1">
                          <a:effectLst/>
                        </a:rPr>
                        <a:t>Urban population</a:t>
                      </a:r>
                      <a:endParaRPr lang="fr-FR" sz="1400" b="1">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GB" sz="1400" b="1" dirty="0">
                          <a:effectLst/>
                        </a:rPr>
                        <a:t>8.43</a:t>
                      </a:r>
                      <a:endParaRPr lang="fr-FR"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9"/>
                  </a:ext>
                </a:extLst>
              </a:tr>
            </a:tbl>
          </a:graphicData>
        </a:graphic>
      </p:graphicFrame>
      <p:sp>
        <p:nvSpPr>
          <p:cNvPr id="12" name="Rectangle 11"/>
          <p:cNvSpPr/>
          <p:nvPr/>
        </p:nvSpPr>
        <p:spPr>
          <a:xfrm>
            <a:off x="106009" y="1051117"/>
            <a:ext cx="9740309" cy="400110"/>
          </a:xfrm>
          <a:prstGeom prst="rect">
            <a:avLst/>
          </a:prstGeom>
        </p:spPr>
        <p:txBody>
          <a:bodyPr wrap="square">
            <a:spAutoFit/>
          </a:bodyPr>
          <a:lstStyle/>
          <a:p>
            <a:pPr marL="342900" indent="-342900">
              <a:buFont typeface="Wingdings" panose="05000000000000000000" pitchFamily="2" charset="2"/>
              <a:buChar char="§"/>
            </a:pPr>
            <a:r>
              <a:rPr lang="en-GB" sz="2000" b="1" dirty="0">
                <a:solidFill>
                  <a:srgbClr val="FF0000"/>
                </a:solidFill>
              </a:rPr>
              <a:t> </a:t>
            </a:r>
            <a:r>
              <a:rPr lang="en-US" sz="2000" b="1" dirty="0">
                <a:solidFill>
                  <a:srgbClr val="FF0000"/>
                </a:solidFill>
              </a:rPr>
              <a:t>Impacts of the Covid-19 pandemic on poverty in Morocco</a:t>
            </a:r>
            <a:endParaRPr lang="fr-FR" sz="2000" b="1" dirty="0">
              <a:solidFill>
                <a:srgbClr val="FF0000"/>
              </a:solidFill>
            </a:endParaRPr>
          </a:p>
        </p:txBody>
      </p:sp>
      <p:sp>
        <p:nvSpPr>
          <p:cNvPr id="8" name="Rectangle 7"/>
          <p:cNvSpPr/>
          <p:nvPr/>
        </p:nvSpPr>
        <p:spPr>
          <a:xfrm>
            <a:off x="145473" y="159627"/>
            <a:ext cx="9403771" cy="461665"/>
          </a:xfrm>
          <a:prstGeom prst="rect">
            <a:avLst/>
          </a:prstGeom>
        </p:spPr>
        <p:txBody>
          <a:bodyPr wrap="square">
            <a:spAutoFit/>
          </a:bodyPr>
          <a:lstStyle/>
          <a:p>
            <a:pPr algn="ctr"/>
            <a:r>
              <a:rPr lang="en-US" sz="2400" b="1" i="1" dirty="0">
                <a:cs typeface="Times New Roman" pitchFamily="18" charset="0"/>
              </a:rPr>
              <a:t>6. Impacts of Covid-19 on multidimensional poverty in Morocco </a:t>
            </a:r>
          </a:p>
        </p:txBody>
      </p:sp>
    </p:spTree>
    <p:extLst>
      <p:ext uri="{BB962C8B-B14F-4D97-AF65-F5344CB8AC3E}">
        <p14:creationId xmlns:p14="http://schemas.microsoft.com/office/powerpoint/2010/main" val="1521856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4353" y="747506"/>
            <a:ext cx="9740309" cy="400110"/>
          </a:xfrm>
          <a:prstGeom prst="rect">
            <a:avLst/>
          </a:prstGeom>
        </p:spPr>
        <p:txBody>
          <a:bodyPr wrap="square">
            <a:spAutoFit/>
          </a:bodyPr>
          <a:lstStyle/>
          <a:p>
            <a:r>
              <a:rPr lang="en-GB" sz="2000" b="1" dirty="0">
                <a:solidFill>
                  <a:srgbClr val="FF0000"/>
                </a:solidFill>
              </a:rPr>
              <a:t>1: </a:t>
            </a:r>
            <a:r>
              <a:rPr lang="en-US" sz="2000" b="1" dirty="0">
                <a:solidFill>
                  <a:srgbClr val="FF0000"/>
                </a:solidFill>
              </a:rPr>
              <a:t>Economic impact</a:t>
            </a:r>
            <a:endParaRPr lang="fr-FR" sz="2000" b="1" dirty="0">
              <a:solidFill>
                <a:srgbClr val="FF0000"/>
              </a:solidFill>
            </a:endParaRPr>
          </a:p>
        </p:txBody>
      </p:sp>
      <p:sp>
        <p:nvSpPr>
          <p:cNvPr id="14" name="Rectangle 13"/>
          <p:cNvSpPr/>
          <p:nvPr/>
        </p:nvSpPr>
        <p:spPr>
          <a:xfrm>
            <a:off x="6972942" y="2930235"/>
            <a:ext cx="2358455" cy="5195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nvSpPr>
        <p:spPr>
          <a:xfrm>
            <a:off x="266981" y="1064093"/>
            <a:ext cx="9666729" cy="7294305"/>
          </a:xfrm>
          <a:prstGeom prst="rect">
            <a:avLst/>
          </a:prstGeom>
        </p:spPr>
        <p:txBody>
          <a:bodyPr wrap="square">
            <a:spAutoFit/>
          </a:bodyPr>
          <a:lstStyle/>
          <a:p>
            <a:pPr marL="285750" indent="-285750">
              <a:lnSpc>
                <a:spcPct val="200000"/>
              </a:lnSpc>
              <a:buFont typeface="Wingdings" panose="05000000000000000000" pitchFamily="2" charset="2"/>
              <a:buChar char="q"/>
            </a:pPr>
            <a:r>
              <a:rPr lang="fr-FR" dirty="0"/>
              <a:t>In terms of GDP, </a:t>
            </a:r>
            <a:r>
              <a:rPr lang="en-US" dirty="0"/>
              <a:t>The three Moroccan organizations have revised their forecasts for the country's economic growth from 3.8% to 2.3% for the (BAM), 3.5% to 2.2% for the (HCP), and 4.5% to 0.8% for the (CMC). (Touhami Abdelkhalek et al., 2022)</a:t>
            </a:r>
            <a:endParaRPr lang="en-GB" dirty="0"/>
          </a:p>
          <a:p>
            <a:pPr marL="285750" indent="-285750">
              <a:lnSpc>
                <a:spcPct val="200000"/>
              </a:lnSpc>
              <a:buFont typeface="Wingdings" panose="05000000000000000000" pitchFamily="2" charset="2"/>
              <a:buChar char="q"/>
            </a:pPr>
            <a:r>
              <a:rPr lang="en-US" dirty="0"/>
              <a:t>The most affected sectors are tourism, followed by the transport sector, construction and manufacturing. (</a:t>
            </a:r>
            <a:r>
              <a:rPr lang="fr-FR" dirty="0"/>
              <a:t>Haut-Commissariat au Plan (2020)</a:t>
            </a:r>
            <a:endParaRPr lang="en-US" dirty="0"/>
          </a:p>
          <a:p>
            <a:pPr marL="285750" indent="-285750">
              <a:lnSpc>
                <a:spcPct val="200000"/>
              </a:lnSpc>
              <a:buFont typeface="Wingdings" panose="05000000000000000000" pitchFamily="2" charset="2"/>
              <a:buChar char="q"/>
            </a:pPr>
            <a:r>
              <a:rPr lang="en-GB" dirty="0"/>
              <a:t>The HCP estimates that </a:t>
            </a:r>
            <a:r>
              <a:rPr lang="en-GB" dirty="0">
                <a:solidFill>
                  <a:srgbClr val="FF0000"/>
                </a:solidFill>
              </a:rPr>
              <a:t>20%</a:t>
            </a:r>
            <a:r>
              <a:rPr lang="en-GB" dirty="0"/>
              <a:t>, or approximately </a:t>
            </a:r>
            <a:r>
              <a:rPr lang="en-GB" dirty="0">
                <a:solidFill>
                  <a:srgbClr val="FF0000"/>
                </a:solidFill>
              </a:rPr>
              <a:t>726,000</a:t>
            </a:r>
            <a:r>
              <a:rPr lang="en-GB" dirty="0"/>
              <a:t> jobs, have been lost, mostly </a:t>
            </a:r>
            <a:r>
              <a:rPr lang="en-GB" dirty="0">
                <a:solidFill>
                  <a:srgbClr val="FF0000"/>
                </a:solidFill>
              </a:rPr>
              <a:t>(57%) </a:t>
            </a:r>
            <a:r>
              <a:rPr lang="en-GB" dirty="0"/>
              <a:t>in very small, small, and medium-sized enterprises due to Covid-19, and that lead to an increase in poverty rates. (HCP, 2020)</a:t>
            </a:r>
          </a:p>
          <a:p>
            <a:pPr marL="285750" indent="-285750">
              <a:lnSpc>
                <a:spcPct val="200000"/>
              </a:lnSpc>
              <a:buFont typeface="Wingdings" panose="05000000000000000000" pitchFamily="2" charset="2"/>
              <a:buChar char="q"/>
            </a:pPr>
            <a:r>
              <a:rPr lang="en-GB" dirty="0"/>
              <a:t>The HPC (2022), has released data for the month of March, indicating that the CPI increased by </a:t>
            </a:r>
            <a:r>
              <a:rPr lang="en-GB" dirty="0">
                <a:solidFill>
                  <a:srgbClr val="FF0000"/>
                </a:solidFill>
              </a:rPr>
              <a:t>0.4%</a:t>
            </a:r>
            <a:r>
              <a:rPr lang="en-GB" dirty="0"/>
              <a:t> and it also notes a </a:t>
            </a:r>
            <a:r>
              <a:rPr lang="en-GB" dirty="0">
                <a:solidFill>
                  <a:srgbClr val="FF0000"/>
                </a:solidFill>
              </a:rPr>
              <a:t>1.5%</a:t>
            </a:r>
            <a:r>
              <a:rPr lang="en-GB" dirty="0"/>
              <a:t> increase in CPI over 12 months. </a:t>
            </a:r>
          </a:p>
          <a:p>
            <a:pPr>
              <a:lnSpc>
                <a:spcPct val="150000"/>
              </a:lnSpc>
            </a:pPr>
            <a:endParaRPr lang="fr-FR" dirty="0"/>
          </a:p>
          <a:p>
            <a:pPr>
              <a:lnSpc>
                <a:spcPct val="150000"/>
              </a:lnSpc>
            </a:pPr>
            <a:endParaRPr lang="en-US" dirty="0"/>
          </a:p>
          <a:p>
            <a:pPr marL="285750" indent="-285750">
              <a:lnSpc>
                <a:spcPct val="150000"/>
              </a:lnSpc>
              <a:buFont typeface="Wingdings" panose="05000000000000000000" pitchFamily="2" charset="2"/>
              <a:buChar char="q"/>
            </a:pPr>
            <a:endParaRPr lang="en-US" dirty="0"/>
          </a:p>
          <a:p>
            <a:pPr marL="285750" indent="-285750">
              <a:lnSpc>
                <a:spcPct val="150000"/>
              </a:lnSpc>
              <a:buFont typeface="Wingdings" panose="05000000000000000000" pitchFamily="2" charset="2"/>
              <a:buChar char="q"/>
            </a:pPr>
            <a:endParaRPr lang="en-US" dirty="0"/>
          </a:p>
        </p:txBody>
      </p:sp>
      <p:sp>
        <p:nvSpPr>
          <p:cNvPr id="8" name="Rectangle 7"/>
          <p:cNvSpPr/>
          <p:nvPr/>
        </p:nvSpPr>
        <p:spPr>
          <a:xfrm>
            <a:off x="34353" y="140764"/>
            <a:ext cx="9403771" cy="461665"/>
          </a:xfrm>
          <a:prstGeom prst="rect">
            <a:avLst/>
          </a:prstGeom>
        </p:spPr>
        <p:txBody>
          <a:bodyPr wrap="square">
            <a:spAutoFit/>
          </a:bodyPr>
          <a:lstStyle/>
          <a:p>
            <a:pPr algn="ctr"/>
            <a:r>
              <a:rPr lang="en-US" sz="2400" b="1" i="1" dirty="0">
                <a:cs typeface="Times New Roman" pitchFamily="18" charset="0"/>
              </a:rPr>
              <a:t>6. Impacts of Covid-19 on multidimensional poverty in Morocco </a:t>
            </a:r>
          </a:p>
        </p:txBody>
      </p:sp>
    </p:spTree>
    <p:extLst>
      <p:ext uri="{BB962C8B-B14F-4D97-AF65-F5344CB8AC3E}">
        <p14:creationId xmlns:p14="http://schemas.microsoft.com/office/powerpoint/2010/main" val="2535201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729584"/>
            <a:ext cx="9740309" cy="400110"/>
          </a:xfrm>
          <a:prstGeom prst="rect">
            <a:avLst/>
          </a:prstGeom>
        </p:spPr>
        <p:txBody>
          <a:bodyPr wrap="square">
            <a:spAutoFit/>
          </a:bodyPr>
          <a:lstStyle/>
          <a:p>
            <a:r>
              <a:rPr lang="en-GB" sz="2000" b="1" dirty="0">
                <a:solidFill>
                  <a:srgbClr val="FF0000"/>
                </a:solidFill>
              </a:rPr>
              <a:t>2: </a:t>
            </a:r>
            <a:r>
              <a:rPr lang="en-US" sz="2000" b="1" dirty="0">
                <a:solidFill>
                  <a:srgbClr val="FF0000"/>
                </a:solidFill>
              </a:rPr>
              <a:t>On poverty</a:t>
            </a:r>
            <a:endParaRPr lang="fr-FR" sz="2000" b="1" dirty="0">
              <a:solidFill>
                <a:srgbClr val="FF0000"/>
              </a:solidFill>
            </a:endParaRPr>
          </a:p>
        </p:txBody>
      </p:sp>
      <p:sp>
        <p:nvSpPr>
          <p:cNvPr id="14" name="Rectangle 13"/>
          <p:cNvSpPr/>
          <p:nvPr/>
        </p:nvSpPr>
        <p:spPr>
          <a:xfrm>
            <a:off x="6972942" y="2930235"/>
            <a:ext cx="2358455" cy="5195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p:nvSpPr>
        <p:spPr>
          <a:xfrm>
            <a:off x="171190" y="159627"/>
            <a:ext cx="9397927" cy="7709803"/>
          </a:xfrm>
          <a:prstGeom prst="rect">
            <a:avLst/>
          </a:prstGeom>
        </p:spPr>
        <p:txBody>
          <a:bodyPr wrap="square">
            <a:spAutoFit/>
          </a:bodyPr>
          <a:lstStyle/>
          <a:p>
            <a:pPr algn="just"/>
            <a:endParaRPr lang="en-GB" dirty="0"/>
          </a:p>
          <a:p>
            <a:pPr marL="285750" indent="-285750" algn="just">
              <a:lnSpc>
                <a:spcPct val="150000"/>
              </a:lnSpc>
              <a:buFont typeface="Wingdings" panose="05000000000000000000" pitchFamily="2" charset="2"/>
              <a:buChar char="q"/>
            </a:pPr>
            <a:endParaRPr lang="en-GB" dirty="0"/>
          </a:p>
          <a:p>
            <a:pPr algn="just">
              <a:lnSpc>
                <a:spcPct val="150000"/>
              </a:lnSpc>
            </a:pPr>
            <a:endParaRPr lang="en-GB" dirty="0"/>
          </a:p>
          <a:p>
            <a:pPr marL="285750" indent="-285750" algn="just">
              <a:lnSpc>
                <a:spcPct val="150000"/>
              </a:lnSpc>
              <a:buFont typeface="Wingdings" panose="05000000000000000000" pitchFamily="2" charset="2"/>
              <a:buChar char="q"/>
            </a:pPr>
            <a:r>
              <a:rPr lang="en-GB" dirty="0">
                <a:solidFill>
                  <a:srgbClr val="FF0000"/>
                </a:solidFill>
              </a:rPr>
              <a:t>The HCP</a:t>
            </a:r>
            <a:r>
              <a:rPr lang="en-GB" dirty="0"/>
              <a:t>, approximately </a:t>
            </a:r>
            <a:r>
              <a:rPr lang="en-GB" dirty="0">
                <a:solidFill>
                  <a:srgbClr val="FF0000"/>
                </a:solidFill>
              </a:rPr>
              <a:t>3.2</a:t>
            </a:r>
            <a:r>
              <a:rPr lang="en-GB" dirty="0"/>
              <a:t> million more people have fallen into poverty (</a:t>
            </a:r>
            <a:r>
              <a:rPr lang="en-GB" dirty="0">
                <a:solidFill>
                  <a:srgbClr val="FF0000"/>
                </a:solidFill>
              </a:rPr>
              <a:t>1.15 </a:t>
            </a:r>
            <a:r>
              <a:rPr lang="en-GB" dirty="0"/>
              <a:t>million) or vulnerability (</a:t>
            </a:r>
            <a:r>
              <a:rPr lang="en-GB" dirty="0">
                <a:solidFill>
                  <a:srgbClr val="FF0000"/>
                </a:solidFill>
              </a:rPr>
              <a:t>2.05</a:t>
            </a:r>
            <a:r>
              <a:rPr lang="en-GB" dirty="0"/>
              <a:t> million) as a result of the combined effects of the Covid-19 pandemic and inflation. As of 2022, Morocco has returned to the poverty and vulnerability levels seen in 2014.</a:t>
            </a:r>
          </a:p>
          <a:p>
            <a:pPr marL="285750" indent="-285750" algn="just">
              <a:lnSpc>
                <a:spcPct val="150000"/>
              </a:lnSpc>
              <a:buFont typeface="Wingdings" panose="05000000000000000000" pitchFamily="2" charset="2"/>
              <a:buChar char="q"/>
            </a:pPr>
            <a:endParaRPr lang="en-GB" dirty="0"/>
          </a:p>
          <a:p>
            <a:pPr marL="285750" indent="-285750" algn="just">
              <a:lnSpc>
                <a:spcPct val="150000"/>
              </a:lnSpc>
              <a:buFont typeface="Wingdings" panose="05000000000000000000" pitchFamily="2" charset="2"/>
              <a:buChar char="q"/>
            </a:pPr>
            <a:r>
              <a:rPr lang="en-GB" dirty="0"/>
              <a:t>The HCP report titled "Evolution of social inequalities in a context marked by the effects of Covid-19 and rising prices" states that almost </a:t>
            </a:r>
            <a:r>
              <a:rPr lang="en-GB" dirty="0">
                <a:solidFill>
                  <a:srgbClr val="FF0000"/>
                </a:solidFill>
              </a:rPr>
              <a:t>45% </a:t>
            </a:r>
            <a:r>
              <a:rPr lang="en-GB" dirty="0"/>
              <a:t>of the increase in poverty and vulnerability is attributable to the pandemic, while the remaining </a:t>
            </a:r>
            <a:r>
              <a:rPr lang="en-GB" dirty="0">
                <a:solidFill>
                  <a:srgbClr val="FF0000"/>
                </a:solidFill>
              </a:rPr>
              <a:t>55%</a:t>
            </a:r>
            <a:r>
              <a:rPr lang="en-GB" dirty="0"/>
              <a:t> is due to rising consumer prices.</a:t>
            </a:r>
          </a:p>
          <a:p>
            <a:pPr marL="285750" indent="-285750" algn="just">
              <a:lnSpc>
                <a:spcPct val="150000"/>
              </a:lnSpc>
              <a:buFont typeface="Wingdings" panose="05000000000000000000" pitchFamily="2" charset="2"/>
              <a:buChar char="q"/>
            </a:pPr>
            <a:endParaRPr lang="en-GB" dirty="0"/>
          </a:p>
          <a:p>
            <a:pPr marL="285750" indent="-285750" algn="just">
              <a:lnSpc>
                <a:spcPct val="150000"/>
              </a:lnSpc>
              <a:buFont typeface="Wingdings" panose="05000000000000000000" pitchFamily="2" charset="2"/>
              <a:buChar char="q"/>
            </a:pPr>
            <a:r>
              <a:rPr lang="en-GB" dirty="0"/>
              <a:t>According to a HCP survey </a:t>
            </a:r>
            <a:r>
              <a:rPr lang="fr-FR" dirty="0"/>
              <a:t>(</a:t>
            </a:r>
            <a:r>
              <a:rPr lang="en-GB" dirty="0"/>
              <a:t>2020), over </a:t>
            </a:r>
            <a:r>
              <a:rPr lang="en-GB" dirty="0">
                <a:solidFill>
                  <a:srgbClr val="FF0000"/>
                </a:solidFill>
              </a:rPr>
              <a:t>41%</a:t>
            </a:r>
            <a:r>
              <a:rPr lang="en-GB" dirty="0"/>
              <a:t> of Moroccan households have seen a decrease in their income because of the pandemic, with </a:t>
            </a:r>
            <a:r>
              <a:rPr lang="en-GB" dirty="0">
                <a:solidFill>
                  <a:srgbClr val="FF0000"/>
                </a:solidFill>
              </a:rPr>
              <a:t>14 %</a:t>
            </a:r>
            <a:r>
              <a:rPr lang="en-GB" dirty="0"/>
              <a:t> reporting difficulty in obtaining enough food for their family.</a:t>
            </a:r>
          </a:p>
          <a:p>
            <a:pPr algn="just"/>
            <a:endParaRPr lang="en-GB" dirty="0"/>
          </a:p>
          <a:p>
            <a:pPr marL="285750" indent="-285750" algn="just">
              <a:buFont typeface="Wingdings" panose="05000000000000000000" pitchFamily="2" charset="2"/>
              <a:buChar char="q"/>
            </a:pPr>
            <a:endParaRPr lang="en-GB" dirty="0"/>
          </a:p>
          <a:p>
            <a:pPr marL="285750" indent="-285750" algn="just">
              <a:buFont typeface="Wingdings" panose="05000000000000000000" pitchFamily="2" charset="2"/>
              <a:buChar char="q"/>
            </a:pPr>
            <a:endParaRPr lang="en-GB" dirty="0"/>
          </a:p>
          <a:p>
            <a:pPr algn="just"/>
            <a:r>
              <a:rPr lang="en-GB" dirty="0"/>
              <a:t> </a:t>
            </a:r>
            <a:endParaRPr lang="fr-FR" dirty="0">
              <a:latin typeface="+mj-lt"/>
            </a:endParaRPr>
          </a:p>
        </p:txBody>
      </p:sp>
      <p:sp>
        <p:nvSpPr>
          <p:cNvPr id="8" name="Rectangle 7"/>
          <p:cNvSpPr/>
          <p:nvPr/>
        </p:nvSpPr>
        <p:spPr>
          <a:xfrm>
            <a:off x="145473" y="159627"/>
            <a:ext cx="9403771" cy="461665"/>
          </a:xfrm>
          <a:prstGeom prst="rect">
            <a:avLst/>
          </a:prstGeom>
        </p:spPr>
        <p:txBody>
          <a:bodyPr wrap="square">
            <a:spAutoFit/>
          </a:bodyPr>
          <a:lstStyle/>
          <a:p>
            <a:pPr algn="ctr"/>
            <a:r>
              <a:rPr lang="en-US" sz="2400" b="1" i="1" dirty="0">
                <a:cs typeface="Times New Roman" pitchFamily="18" charset="0"/>
              </a:rPr>
              <a:t>6. Impacts of Covid-19 on multidimensional poverty in Morocco </a:t>
            </a:r>
          </a:p>
        </p:txBody>
      </p:sp>
    </p:spTree>
    <p:extLst>
      <p:ext uri="{BB962C8B-B14F-4D97-AF65-F5344CB8AC3E}">
        <p14:creationId xmlns:p14="http://schemas.microsoft.com/office/powerpoint/2010/main" val="1645550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9660" y="104786"/>
            <a:ext cx="10369152" cy="662057"/>
          </a:xfrm>
          <a:prstGeom prst="rect">
            <a:avLst/>
          </a:prstGeom>
        </p:spPr>
        <p:txBody>
          <a:bodyPr wrap="square" lIns="107011" tIns="53507" rIns="107011" bIns="53507">
            <a:spAutoFit/>
          </a:bodyPr>
          <a:lstStyle/>
          <a:p>
            <a:pPr algn="ctr"/>
            <a:r>
              <a:rPr lang="fr-FR" sz="3600" b="1" dirty="0">
                <a:solidFill>
                  <a:schemeClr val="tx2">
                    <a:lumMod val="75000"/>
                  </a:schemeClr>
                </a:solidFill>
                <a:latin typeface="Times New Roman" pitchFamily="18" charset="0"/>
                <a:cs typeface="Times New Roman" pitchFamily="18" charset="0"/>
              </a:rPr>
              <a:t>Plan</a:t>
            </a:r>
            <a:endParaRPr lang="en-US" sz="3600" dirty="0">
              <a:solidFill>
                <a:schemeClr val="tx2">
                  <a:lumMod val="75000"/>
                </a:schemeClr>
              </a:solidFill>
              <a:latin typeface="Times New Roman" pitchFamily="18" charset="0"/>
              <a:cs typeface="Times New Roman" pitchFamily="18" charset="0"/>
            </a:endParaRPr>
          </a:p>
        </p:txBody>
      </p:sp>
      <p:graphicFrame>
        <p:nvGraphicFramePr>
          <p:cNvPr id="4" name="Diagramme 3"/>
          <p:cNvGraphicFramePr/>
          <p:nvPr>
            <p:extLst>
              <p:ext uri="{D42A27DB-BD31-4B8C-83A1-F6EECF244321}">
                <p14:modId xmlns:p14="http://schemas.microsoft.com/office/powerpoint/2010/main" val="1985655574"/>
              </p:ext>
            </p:extLst>
          </p:nvPr>
        </p:nvGraphicFramePr>
        <p:xfrm>
          <a:off x="844517" y="766843"/>
          <a:ext cx="11137237" cy="55686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6824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656" y="877526"/>
            <a:ext cx="9740309" cy="400110"/>
          </a:xfrm>
          <a:prstGeom prst="rect">
            <a:avLst/>
          </a:prstGeom>
        </p:spPr>
        <p:txBody>
          <a:bodyPr wrap="square">
            <a:spAutoFit/>
          </a:bodyPr>
          <a:lstStyle/>
          <a:p>
            <a:r>
              <a:rPr lang="en-GB" sz="2000" b="1" dirty="0">
                <a:solidFill>
                  <a:srgbClr val="FF0000"/>
                </a:solidFill>
              </a:rPr>
              <a:t>2: </a:t>
            </a:r>
            <a:r>
              <a:rPr lang="en-US" sz="2000" b="1" dirty="0">
                <a:solidFill>
                  <a:srgbClr val="FF0000"/>
                </a:solidFill>
              </a:rPr>
              <a:t>On poverty</a:t>
            </a:r>
            <a:endParaRPr lang="fr-FR" sz="2000" b="1" dirty="0">
              <a:solidFill>
                <a:srgbClr val="FF0000"/>
              </a:solidFill>
            </a:endParaRPr>
          </a:p>
        </p:txBody>
      </p:sp>
      <p:sp>
        <p:nvSpPr>
          <p:cNvPr id="14" name="Rectangle 13"/>
          <p:cNvSpPr/>
          <p:nvPr/>
        </p:nvSpPr>
        <p:spPr>
          <a:xfrm>
            <a:off x="6972942" y="2930235"/>
            <a:ext cx="2358455" cy="5195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p:nvSpPr>
        <p:spPr>
          <a:xfrm>
            <a:off x="145473" y="1683087"/>
            <a:ext cx="9880397" cy="3831818"/>
          </a:xfrm>
          <a:prstGeom prst="rect">
            <a:avLst/>
          </a:prstGeom>
        </p:spPr>
        <p:txBody>
          <a:bodyPr wrap="square">
            <a:spAutoFit/>
          </a:bodyPr>
          <a:lstStyle/>
          <a:p>
            <a:pPr marL="285750" indent="-285750">
              <a:lnSpc>
                <a:spcPct val="150000"/>
              </a:lnSpc>
              <a:buFont typeface="Wingdings" panose="05000000000000000000" pitchFamily="2" charset="2"/>
              <a:buChar char="q"/>
            </a:pPr>
            <a:r>
              <a:rPr lang="en-US" dirty="0">
                <a:solidFill>
                  <a:srgbClr val="FF0000"/>
                </a:solidFill>
              </a:rPr>
              <a:t>HCP (2020) </a:t>
            </a:r>
            <a:r>
              <a:rPr lang="en-US" dirty="0"/>
              <a:t>in the early stages of the pandemic that 30,000 people could fall into poverty in Morocco, an increase of 8.5%</a:t>
            </a:r>
            <a:r>
              <a:rPr lang="en-GB" dirty="0">
                <a:latin typeface="+mj-lt"/>
                <a:ea typeface="Calibri" panose="020F0502020204030204" pitchFamily="34" charset="0"/>
              </a:rPr>
              <a:t>.</a:t>
            </a:r>
          </a:p>
          <a:p>
            <a:pPr marL="285750" indent="-285750">
              <a:lnSpc>
                <a:spcPct val="150000"/>
              </a:lnSpc>
              <a:buFont typeface="Wingdings" panose="05000000000000000000" pitchFamily="2" charset="2"/>
              <a:buChar char="q"/>
            </a:pPr>
            <a:endParaRPr lang="en-GB" dirty="0">
              <a:latin typeface="+mj-lt"/>
              <a:ea typeface="Calibri" panose="020F0502020204030204" pitchFamily="34" charset="0"/>
            </a:endParaRPr>
          </a:p>
          <a:p>
            <a:pPr marL="285750" indent="-285750">
              <a:lnSpc>
                <a:spcPct val="150000"/>
              </a:lnSpc>
              <a:buFont typeface="Wingdings" panose="05000000000000000000" pitchFamily="2" charset="2"/>
              <a:buChar char="q"/>
            </a:pPr>
            <a:r>
              <a:rPr lang="en-GB" dirty="0"/>
              <a:t>In Morocco, the Covid-19 pandemic has exacerbated multidimensional poverty, affecting the most vulnerable households, approximately </a:t>
            </a:r>
            <a:r>
              <a:rPr lang="en-GB" dirty="0">
                <a:solidFill>
                  <a:srgbClr val="FF0000"/>
                </a:solidFill>
              </a:rPr>
              <a:t>8.9 </a:t>
            </a:r>
            <a:r>
              <a:rPr lang="en-GB" dirty="0"/>
              <a:t>million people, which accounts for </a:t>
            </a:r>
            <a:r>
              <a:rPr lang="en-GB" dirty="0">
                <a:solidFill>
                  <a:srgbClr val="FF0000"/>
                </a:solidFill>
              </a:rPr>
              <a:t>26.2% </a:t>
            </a:r>
            <a:r>
              <a:rPr lang="en-GB" dirty="0"/>
              <a:t>of the population affected by multidimensional poverty in Morocco. (HCP, 2020)</a:t>
            </a:r>
          </a:p>
          <a:p>
            <a:pPr marL="285750" indent="-285750">
              <a:lnSpc>
                <a:spcPct val="150000"/>
              </a:lnSpc>
              <a:buFont typeface="Wingdings" panose="05000000000000000000" pitchFamily="2" charset="2"/>
              <a:buChar char="q"/>
            </a:pPr>
            <a:endParaRPr lang="en-GB" dirty="0"/>
          </a:p>
          <a:p>
            <a:pPr>
              <a:lnSpc>
                <a:spcPct val="150000"/>
              </a:lnSpc>
            </a:pPr>
            <a:r>
              <a:rPr lang="en-GB" dirty="0"/>
              <a:t>  </a:t>
            </a:r>
          </a:p>
          <a:p>
            <a:pPr marL="285750" indent="-285750">
              <a:lnSpc>
                <a:spcPct val="150000"/>
              </a:lnSpc>
              <a:buFont typeface="Wingdings" panose="05000000000000000000" pitchFamily="2" charset="2"/>
              <a:buChar char="q"/>
            </a:pPr>
            <a:endParaRPr lang="fr-FR" dirty="0">
              <a:latin typeface="+mj-lt"/>
            </a:endParaRPr>
          </a:p>
        </p:txBody>
      </p:sp>
      <p:sp>
        <p:nvSpPr>
          <p:cNvPr id="4" name="Rectangle 3"/>
          <p:cNvSpPr/>
          <p:nvPr/>
        </p:nvSpPr>
        <p:spPr>
          <a:xfrm>
            <a:off x="145473" y="4511575"/>
            <a:ext cx="9615492" cy="3416320"/>
          </a:xfrm>
          <a:prstGeom prst="rect">
            <a:avLst/>
          </a:prstGeom>
        </p:spPr>
        <p:txBody>
          <a:bodyPr wrap="square">
            <a:spAutoFit/>
          </a:bodyPr>
          <a:lstStyle/>
          <a:p>
            <a:pPr marL="285750" indent="-285750">
              <a:lnSpc>
                <a:spcPct val="150000"/>
              </a:lnSpc>
              <a:buFont typeface="Wingdings" panose="05000000000000000000" pitchFamily="2" charset="2"/>
              <a:buChar char="q"/>
            </a:pPr>
            <a:r>
              <a:rPr lang="en-GB" dirty="0">
                <a:solidFill>
                  <a:srgbClr val="FF0000"/>
                </a:solidFill>
                <a:latin typeface="+mj-lt"/>
                <a:ea typeface="Calibri" panose="020F0502020204030204" pitchFamily="34" charset="0"/>
              </a:rPr>
              <a:t>The HCP</a:t>
            </a:r>
            <a:r>
              <a:rPr lang="en-GB" dirty="0">
                <a:latin typeface="+mj-lt"/>
                <a:ea typeface="Calibri" panose="020F0502020204030204" pitchFamily="34" charset="0"/>
              </a:rPr>
              <a:t>, over 2.6 million people will be living below the multidimensional poverty line by 2020, accounting for approximately 7.2% of the Moroccan population. (HCP, 2020)</a:t>
            </a:r>
          </a:p>
          <a:p>
            <a:pPr marL="285750" indent="-285750">
              <a:lnSpc>
                <a:spcPct val="150000"/>
              </a:lnSpc>
              <a:buFont typeface="Wingdings" panose="05000000000000000000" pitchFamily="2" charset="2"/>
              <a:buChar char="q"/>
            </a:pPr>
            <a:endParaRPr lang="en-GB" dirty="0">
              <a:latin typeface="+mj-lt"/>
              <a:ea typeface="Calibri" panose="020F0502020204030204" pitchFamily="34" charset="0"/>
            </a:endParaRPr>
          </a:p>
          <a:p>
            <a:pPr marL="285750" indent="-285750">
              <a:lnSpc>
                <a:spcPct val="150000"/>
              </a:lnSpc>
              <a:buFont typeface="Wingdings" panose="05000000000000000000" pitchFamily="2" charset="2"/>
              <a:buChar char="q"/>
            </a:pPr>
            <a:endParaRPr lang="en-GB" dirty="0">
              <a:latin typeface="+mj-lt"/>
              <a:ea typeface="Calibri" panose="020F0502020204030204" pitchFamily="34" charset="0"/>
            </a:endParaRPr>
          </a:p>
          <a:p>
            <a:pPr>
              <a:lnSpc>
                <a:spcPct val="150000"/>
              </a:lnSpc>
            </a:pPr>
            <a:endParaRPr lang="en-GB" dirty="0">
              <a:latin typeface="+mj-lt"/>
              <a:ea typeface="Calibri" panose="020F0502020204030204" pitchFamily="34" charset="0"/>
            </a:endParaRPr>
          </a:p>
          <a:p>
            <a:pPr marL="285750" indent="-285750">
              <a:lnSpc>
                <a:spcPct val="150000"/>
              </a:lnSpc>
              <a:buFont typeface="Wingdings" panose="05000000000000000000" pitchFamily="2" charset="2"/>
              <a:buChar char="q"/>
            </a:pPr>
            <a:endParaRPr lang="en-GB" dirty="0">
              <a:latin typeface="+mj-lt"/>
              <a:ea typeface="Calibri" panose="020F0502020204030204" pitchFamily="34" charset="0"/>
            </a:endParaRPr>
          </a:p>
          <a:p>
            <a:pPr marL="285750" indent="-285750">
              <a:lnSpc>
                <a:spcPct val="150000"/>
              </a:lnSpc>
              <a:buFont typeface="Wingdings" panose="05000000000000000000" pitchFamily="2" charset="2"/>
              <a:buChar char="q"/>
            </a:pPr>
            <a:endParaRPr lang="en-GB" dirty="0">
              <a:latin typeface="+mj-lt"/>
              <a:ea typeface="Calibri" panose="020F0502020204030204" pitchFamily="34" charset="0"/>
            </a:endParaRPr>
          </a:p>
          <a:p>
            <a:pPr marL="285750" indent="-285750">
              <a:lnSpc>
                <a:spcPct val="150000"/>
              </a:lnSpc>
              <a:buFont typeface="Wingdings" panose="05000000000000000000" pitchFamily="2" charset="2"/>
              <a:buChar char="q"/>
            </a:pPr>
            <a:endParaRPr lang="fr-FR" dirty="0">
              <a:latin typeface="+mj-lt"/>
            </a:endParaRPr>
          </a:p>
        </p:txBody>
      </p:sp>
      <p:sp>
        <p:nvSpPr>
          <p:cNvPr id="8" name="Rectangle 7"/>
          <p:cNvSpPr/>
          <p:nvPr/>
        </p:nvSpPr>
        <p:spPr>
          <a:xfrm>
            <a:off x="145473" y="159627"/>
            <a:ext cx="9403771" cy="461665"/>
          </a:xfrm>
          <a:prstGeom prst="rect">
            <a:avLst/>
          </a:prstGeom>
        </p:spPr>
        <p:txBody>
          <a:bodyPr wrap="square">
            <a:spAutoFit/>
          </a:bodyPr>
          <a:lstStyle/>
          <a:p>
            <a:pPr algn="ctr"/>
            <a:r>
              <a:rPr lang="en-US" sz="2400" b="1" i="1" dirty="0">
                <a:cs typeface="Times New Roman" pitchFamily="18" charset="0"/>
              </a:rPr>
              <a:t>6. Impacts of Covid-19 on multidimensional poverty in Morocco </a:t>
            </a:r>
          </a:p>
        </p:txBody>
      </p:sp>
    </p:spTree>
    <p:extLst>
      <p:ext uri="{BB962C8B-B14F-4D97-AF65-F5344CB8AC3E}">
        <p14:creationId xmlns:p14="http://schemas.microsoft.com/office/powerpoint/2010/main" val="3254223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972942" y="2930235"/>
            <a:ext cx="2358455" cy="5195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862446" y="-83128"/>
            <a:ext cx="8333508" cy="523220"/>
          </a:xfrm>
          <a:prstGeom prst="rect">
            <a:avLst/>
          </a:prstGeom>
        </p:spPr>
        <p:txBody>
          <a:bodyPr wrap="square">
            <a:spAutoFit/>
          </a:bodyPr>
          <a:lstStyle/>
          <a:p>
            <a:pPr algn="ctr"/>
            <a:r>
              <a:rPr lang="en-US" sz="2800" b="1" i="1" dirty="0">
                <a:cs typeface="Times New Roman" pitchFamily="18" charset="0"/>
              </a:rPr>
              <a:t>7. Conclusion</a:t>
            </a:r>
          </a:p>
        </p:txBody>
      </p:sp>
      <p:sp>
        <p:nvSpPr>
          <p:cNvPr id="3" name="Rectangle 2"/>
          <p:cNvSpPr/>
          <p:nvPr/>
        </p:nvSpPr>
        <p:spPr>
          <a:xfrm>
            <a:off x="249381" y="119810"/>
            <a:ext cx="9351819" cy="6740307"/>
          </a:xfrm>
          <a:prstGeom prst="rect">
            <a:avLst/>
          </a:prstGeom>
        </p:spPr>
        <p:txBody>
          <a:bodyPr wrap="square">
            <a:spAutoFit/>
          </a:bodyPr>
          <a:lstStyle/>
          <a:p>
            <a:endParaRPr lang="en-US" dirty="0"/>
          </a:p>
          <a:p>
            <a:pPr marL="285750" indent="-285750">
              <a:buFont typeface="Wingdings" panose="05000000000000000000" pitchFamily="2" charset="2"/>
              <a:buChar char="q"/>
            </a:pPr>
            <a:r>
              <a:rPr lang="en-US" dirty="0"/>
              <a:t>COVID-19, conflict, and climate change have an impact on poverty in Morocco and that generates a higher rate and millions of Moroccan people are once again pushed into poverty, a</a:t>
            </a:r>
            <a:r>
              <a:rPr lang="en-GB" dirty="0"/>
              <a:t>approximately 3.2 million people have fallen into poverty (1.15 million) or vulnerability (2.05 million)</a:t>
            </a:r>
            <a:r>
              <a:rPr lang="en-US" dirty="0"/>
              <a:t>.</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GB" dirty="0"/>
              <a:t>the national rate of multi-dimensional poverty in Morocco, </a:t>
            </a:r>
            <a:r>
              <a:rPr lang="en-US" dirty="0"/>
              <a:t>has significant decreased over the last years, </a:t>
            </a:r>
            <a:r>
              <a:rPr lang="en-GB" dirty="0"/>
              <a:t>dropped from 25.0% to 8.2%. </a:t>
            </a:r>
          </a:p>
          <a:p>
            <a:pPr marL="285750" indent="-285750">
              <a:buFont typeface="Wingdings" panose="05000000000000000000" pitchFamily="2" charset="2"/>
              <a:buChar char="q"/>
            </a:pPr>
            <a:endParaRPr lang="en-GB" dirty="0"/>
          </a:p>
          <a:p>
            <a:pPr marL="285750" indent="-285750">
              <a:buFont typeface="Wingdings" panose="05000000000000000000" pitchFamily="2" charset="2"/>
              <a:buChar char="q"/>
            </a:pPr>
            <a:r>
              <a:rPr lang="en-US" dirty="0"/>
              <a:t>The Multidimensional poverty remains primarily a rural phenomenon: in 2014, 85.4% of poor people lived in rural areas compared to 80.0% in 2004 </a:t>
            </a:r>
            <a:endParaRPr lang="en-GB" dirty="0"/>
          </a:p>
          <a:p>
            <a:pPr marL="285750" indent="-285750">
              <a:buFont typeface="Wingdings" panose="05000000000000000000" pitchFamily="2" charset="2"/>
              <a:buChar char="q"/>
            </a:pPr>
            <a:endParaRPr lang="en-GB" dirty="0"/>
          </a:p>
          <a:p>
            <a:pPr marL="285750" indent="-285750">
              <a:buFont typeface="Wingdings" panose="05000000000000000000" pitchFamily="2" charset="2"/>
              <a:buChar char="q"/>
            </a:pPr>
            <a:r>
              <a:rPr lang="en-US" dirty="0"/>
              <a:t>Poverty is predominantly a rural phenomenon, with 85.4% of the population living in multidimensional poverty in rural areas, while urban poverty incidence is statistically insignificant.</a:t>
            </a:r>
            <a:endParaRPr lang="en-GB" dirty="0"/>
          </a:p>
          <a:p>
            <a:pPr marL="285750" indent="-285750">
              <a:buFont typeface="Wingdings" panose="05000000000000000000" pitchFamily="2" charset="2"/>
              <a:buChar char="q"/>
            </a:pPr>
            <a:endParaRPr lang="en-GB" dirty="0"/>
          </a:p>
          <a:p>
            <a:pPr marL="285750" indent="-285750">
              <a:buFont typeface="Wingdings" panose="05000000000000000000" pitchFamily="2" charset="2"/>
              <a:buChar char="q"/>
            </a:pPr>
            <a:r>
              <a:rPr lang="en-US" dirty="0"/>
              <a:t>Multidimensional poverty is characterized by education deficits account for 34% of national poverty, while non-enrollment of children accounts for 21.3%. Access to basic social infrastructure, housing and health-related deprivations account for 19.7%, 14.1% and 10.9% respectively.</a:t>
            </a:r>
          </a:p>
          <a:p>
            <a:endParaRPr lang="en-US" dirty="0"/>
          </a:p>
          <a:p>
            <a:pPr marL="285750" indent="-285750">
              <a:buFont typeface="Wingdings" panose="05000000000000000000" pitchFamily="2" charset="2"/>
              <a:buChar char="q"/>
            </a:pPr>
            <a:r>
              <a:rPr lang="en-US" dirty="0"/>
              <a:t>Although several social development programs and strategies have been adopted by the government, the issue of poverty remains a serious challenge to economic growth. </a:t>
            </a:r>
            <a:endParaRPr lang="fr-FR" dirty="0"/>
          </a:p>
        </p:txBody>
      </p:sp>
    </p:spTree>
    <p:extLst>
      <p:ext uri="{BB962C8B-B14F-4D97-AF65-F5344CB8AC3E}">
        <p14:creationId xmlns:p14="http://schemas.microsoft.com/office/powerpoint/2010/main" val="2370526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972942" y="2930235"/>
            <a:ext cx="2358455" cy="5195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306854" y="718809"/>
            <a:ext cx="9554119" cy="6001643"/>
          </a:xfrm>
          <a:prstGeom prst="rect">
            <a:avLst/>
          </a:prstGeom>
        </p:spPr>
        <p:txBody>
          <a:bodyPr wrap="square">
            <a:spAutoFit/>
          </a:bodyPr>
          <a:lstStyle/>
          <a:p>
            <a:pPr marL="342900" indent="-342900">
              <a:lnSpc>
                <a:spcPct val="150000"/>
              </a:lnSpc>
              <a:buFont typeface="+mj-lt"/>
              <a:buAutoNum type="arabicPeriod"/>
            </a:pPr>
            <a:r>
              <a:rPr lang="en-US" sz="1600" dirty="0"/>
              <a:t>Touhami Abdelkhalek, </a:t>
            </a:r>
            <a:r>
              <a:rPr lang="en-US" sz="1600" dirty="0" err="1"/>
              <a:t>Dorothée</a:t>
            </a:r>
            <a:r>
              <a:rPr lang="en-US" sz="1600" dirty="0"/>
              <a:t> </a:t>
            </a:r>
            <a:r>
              <a:rPr lang="en-US" sz="1600" dirty="0" err="1"/>
              <a:t>Boccanfuso</a:t>
            </a:r>
            <a:r>
              <a:rPr lang="en-US" sz="1600" dirty="0"/>
              <a:t>, &amp; , Luc </a:t>
            </a:r>
            <a:r>
              <a:rPr lang="en-US" sz="1600" dirty="0" err="1"/>
              <a:t>Savard</a:t>
            </a:r>
            <a:r>
              <a:rPr lang="en-US" sz="1600" dirty="0"/>
              <a:t>. (2022). Impact of the Covid-19 Pandemic on Monetary Child Poverty in Morocco. International Journal of Micro-simulation, 15(3). https://doi.org/10.34196/IJM.00268</a:t>
            </a:r>
          </a:p>
          <a:p>
            <a:pPr marL="342900" indent="-342900">
              <a:lnSpc>
                <a:spcPct val="150000"/>
              </a:lnSpc>
              <a:buFont typeface="+mj-lt"/>
              <a:buAutoNum type="arabicPeriod"/>
            </a:pPr>
            <a:r>
              <a:rPr lang="en-US" sz="1600" dirty="0"/>
              <a:t>Alkire, S., &amp; Santos, M. E. (2013). A Multidimensional Approach : Poverty Measurement &amp; Beyond. Social Indicators Research, 112(2), 239‑257. </a:t>
            </a:r>
            <a:r>
              <a:rPr lang="en-US" sz="1600" dirty="0">
                <a:hlinkClick r:id="rId3"/>
              </a:rPr>
              <a:t>https://doi.org/10.1007/s11205-013-0257-3</a:t>
            </a:r>
            <a:endParaRPr lang="en-US" sz="1600" dirty="0"/>
          </a:p>
          <a:p>
            <a:pPr marL="342900" lvl="0" indent="-342900">
              <a:lnSpc>
                <a:spcPct val="150000"/>
              </a:lnSpc>
              <a:buFont typeface="+mj-lt"/>
              <a:buAutoNum type="arabicPeriod"/>
            </a:pPr>
            <a:r>
              <a:rPr lang="en-GB" sz="1600" dirty="0"/>
              <a:t>Atkinson, A. B. (2003). </a:t>
            </a:r>
            <a:r>
              <a:rPr lang="en-GB" sz="1600" i="1" dirty="0"/>
              <a:t>Multidimensional deprivation : Contrasting social welfare and counting approaches</a:t>
            </a:r>
            <a:r>
              <a:rPr lang="en-GB" sz="1600" dirty="0"/>
              <a:t>.</a:t>
            </a:r>
          </a:p>
          <a:p>
            <a:pPr marL="342900" indent="-342900">
              <a:lnSpc>
                <a:spcPct val="150000"/>
              </a:lnSpc>
              <a:buFont typeface="+mj-lt"/>
              <a:buAutoNum type="arabicPeriod"/>
            </a:pPr>
            <a:r>
              <a:rPr lang="en-GB" sz="1600" dirty="0"/>
              <a:t>Bouhadi, E. (2012). </a:t>
            </a:r>
            <a:r>
              <a:rPr lang="en-GB" sz="1600" i="1" dirty="0"/>
              <a:t>THE MULTIDIMENSIONAL APPROACH TO POVERTY MEASUREMENT: CASE OF MOROCCO</a:t>
            </a:r>
            <a:r>
              <a:rPr lang="en-GB" sz="1600" dirty="0"/>
              <a:t>. </a:t>
            </a:r>
            <a:r>
              <a:rPr lang="en-GB" sz="1600" i="1" dirty="0"/>
              <a:t>12</a:t>
            </a:r>
            <a:r>
              <a:rPr lang="en-GB" sz="1600" dirty="0"/>
              <a:t>.</a:t>
            </a:r>
            <a:endParaRPr lang="en-US" sz="1600" dirty="0"/>
          </a:p>
          <a:p>
            <a:pPr marL="342900" lvl="0" indent="-342900">
              <a:lnSpc>
                <a:spcPct val="150000"/>
              </a:lnSpc>
              <a:buFont typeface="+mj-lt"/>
              <a:buAutoNum type="arabicPeriod"/>
            </a:pPr>
            <a:r>
              <a:rPr lang="fr-FR" sz="1600" dirty="0"/>
              <a:t>Dinia, M., &amp; Bouslihim, M. (2020). </a:t>
            </a:r>
            <a:r>
              <a:rPr lang="fr-FR" sz="1600" i="1" dirty="0"/>
              <a:t>Problématique de la pauvreté au Maroc : Quelle approche ? </a:t>
            </a:r>
            <a:r>
              <a:rPr lang="en-GB" sz="1600" i="1" dirty="0"/>
              <a:t>Problematic of poverty in morocco : What approach?</a:t>
            </a:r>
            <a:r>
              <a:rPr lang="en-GB" sz="1600" dirty="0"/>
              <a:t> </a:t>
            </a:r>
            <a:r>
              <a:rPr lang="en-GB" sz="1600" i="1" dirty="0"/>
              <a:t>3</a:t>
            </a:r>
            <a:r>
              <a:rPr lang="en-GB" sz="1600" dirty="0"/>
              <a:t>.</a:t>
            </a:r>
          </a:p>
          <a:p>
            <a:pPr marL="342900" lvl="0" indent="-342900">
              <a:lnSpc>
                <a:spcPct val="150000"/>
              </a:lnSpc>
              <a:buFont typeface="+mj-lt"/>
              <a:buAutoNum type="arabicPeriod"/>
            </a:pPr>
            <a:r>
              <a:rPr lang="fr-FR" sz="1600" dirty="0"/>
              <a:t>HCP, e. l. (2017). la pauvreté et la prospérité partagée au Maroc du troisième millénaire, 2001 - 2014. Rabat</a:t>
            </a:r>
          </a:p>
          <a:p>
            <a:pPr marL="342900" lvl="0" indent="-342900">
              <a:lnSpc>
                <a:spcPct val="150000"/>
              </a:lnSpc>
              <a:buFont typeface="+mj-lt"/>
              <a:buAutoNum type="arabicPeriod"/>
            </a:pPr>
            <a:r>
              <a:rPr lang="fr-FR" dirty="0"/>
              <a:t>Haut-Commissariat au Plan. 2020c. Enquête Sur l’impact Du Coronavirus Sur La Situation Économique, Sociale et Psychologique Des Ménages. Note de synthèse</a:t>
            </a:r>
            <a:endParaRPr lang="en-US" dirty="0"/>
          </a:p>
          <a:p>
            <a:endParaRPr lang="fr-FR" dirty="0"/>
          </a:p>
        </p:txBody>
      </p:sp>
      <p:sp>
        <p:nvSpPr>
          <p:cNvPr id="5" name="Rectangle 4"/>
          <p:cNvSpPr/>
          <p:nvPr/>
        </p:nvSpPr>
        <p:spPr>
          <a:xfrm>
            <a:off x="609417" y="195589"/>
            <a:ext cx="8333508" cy="523220"/>
          </a:xfrm>
          <a:prstGeom prst="rect">
            <a:avLst/>
          </a:prstGeom>
        </p:spPr>
        <p:txBody>
          <a:bodyPr wrap="square">
            <a:spAutoFit/>
          </a:bodyPr>
          <a:lstStyle/>
          <a:p>
            <a:pPr algn="ctr"/>
            <a:r>
              <a:rPr lang="en-US" sz="2800" dirty="0">
                <a:cs typeface="Times New Roman" pitchFamily="18" charset="0"/>
              </a:rPr>
              <a:t>Bibliography</a:t>
            </a:r>
          </a:p>
        </p:txBody>
      </p:sp>
    </p:spTree>
    <p:extLst>
      <p:ext uri="{BB962C8B-B14F-4D97-AF65-F5344CB8AC3E}">
        <p14:creationId xmlns:p14="http://schemas.microsoft.com/office/powerpoint/2010/main" val="2576652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972942" y="2930235"/>
            <a:ext cx="2358455" cy="5195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358809" y="533611"/>
            <a:ext cx="9772328" cy="7540526"/>
          </a:xfrm>
          <a:prstGeom prst="rect">
            <a:avLst/>
          </a:prstGeom>
        </p:spPr>
        <p:txBody>
          <a:bodyPr wrap="square">
            <a:spAutoFit/>
          </a:bodyPr>
          <a:lstStyle/>
          <a:p>
            <a:pPr lvl="0">
              <a:lnSpc>
                <a:spcPct val="150000"/>
              </a:lnSpc>
            </a:pPr>
            <a:r>
              <a:rPr lang="en-US" sz="1600" dirty="0"/>
              <a:t>9. Haddad EA, El </a:t>
            </a:r>
            <a:r>
              <a:rPr lang="en-US" sz="1600" dirty="0" err="1"/>
              <a:t>Aynaoui</a:t>
            </a:r>
            <a:r>
              <a:rPr lang="en-US" sz="1600" dirty="0"/>
              <a:t> K, Ali AA, </a:t>
            </a:r>
            <a:r>
              <a:rPr lang="en-US" sz="1600" dirty="0" err="1"/>
              <a:t>Arbouch</a:t>
            </a:r>
            <a:r>
              <a:rPr lang="en-US" sz="1600" dirty="0"/>
              <a:t> M, Araujo IF. 2020. The Impact Of Covid-19 In Morocco: Macroeconomic, </a:t>
            </a:r>
            <a:r>
              <a:rPr lang="en-US" sz="1600" dirty="0" err="1"/>
              <a:t>Sectoral</a:t>
            </a:r>
            <a:r>
              <a:rPr lang="en-US" sz="1600" dirty="0"/>
              <a:t> And Regional Effects, Policy Center for the New South. [Research Paper 20-17, Rabat].</a:t>
            </a:r>
          </a:p>
          <a:p>
            <a:pPr>
              <a:lnSpc>
                <a:spcPct val="150000"/>
              </a:lnSpc>
            </a:pPr>
            <a:r>
              <a:rPr lang="en-US" sz="1600" dirty="0"/>
              <a:t>10. </a:t>
            </a:r>
            <a:r>
              <a:rPr lang="en-GB" sz="1600" dirty="0"/>
              <a:t>Haddad, E. A., Araújo, I. F., Zineb Sijelmassi-Idrissi, Ihezagire, C., &amp; Youness El-Bouazzaoui. (2020). </a:t>
            </a:r>
            <a:r>
              <a:rPr lang="en-GB" sz="1600" i="1" dirty="0"/>
              <a:t>MULTIDIMENSIONAL POVERTY IN MOROCCO : AN EXPLORATORY SPATIAL APPROACH</a:t>
            </a:r>
            <a:r>
              <a:rPr lang="en-GB" sz="1600" dirty="0"/>
              <a:t>. </a:t>
            </a:r>
            <a:r>
              <a:rPr lang="en-GB" sz="1600" dirty="0">
                <a:hlinkClick r:id="rId3"/>
              </a:rPr>
              <a:t>https://doi.org/10.13140/RG.2.2.36102.40000</a:t>
            </a:r>
            <a:r>
              <a:rPr lang="fr-FR" sz="1600" dirty="0"/>
              <a:t> </a:t>
            </a:r>
            <a:endParaRPr lang="en-GB" sz="1600" dirty="0"/>
          </a:p>
          <a:p>
            <a:pPr lvl="0">
              <a:lnSpc>
                <a:spcPct val="150000"/>
              </a:lnSpc>
            </a:pPr>
            <a:r>
              <a:rPr lang="en-GB" sz="1600" dirty="0"/>
              <a:t>11. Ravallion, M. (1994). Measuring Social Welfare With and Without Poverty Lines. </a:t>
            </a:r>
            <a:r>
              <a:rPr lang="en-GB" sz="1600" i="1" dirty="0"/>
              <a:t>The American Economic Review</a:t>
            </a:r>
            <a:r>
              <a:rPr lang="en-GB" sz="1600" dirty="0"/>
              <a:t>, </a:t>
            </a:r>
            <a:r>
              <a:rPr lang="en-GB" sz="1600" i="1" dirty="0"/>
              <a:t>84</a:t>
            </a:r>
            <a:r>
              <a:rPr lang="en-GB" sz="1600" dirty="0"/>
              <a:t>(2), 359‑364.</a:t>
            </a:r>
            <a:endParaRPr lang="fr-FR" sz="1600" dirty="0"/>
          </a:p>
          <a:p>
            <a:pPr lvl="0">
              <a:lnSpc>
                <a:spcPct val="150000"/>
              </a:lnSpc>
            </a:pPr>
            <a:r>
              <a:rPr lang="en-GB" sz="1600" dirty="0"/>
              <a:t>12. Sen, A. (1992). Inequality Reexamined. </a:t>
            </a:r>
            <a:r>
              <a:rPr lang="en-GB" sz="1600" i="1" dirty="0"/>
              <a:t>The Journal of Philosophy</a:t>
            </a:r>
            <a:r>
              <a:rPr lang="en-GB" sz="1600" dirty="0"/>
              <a:t>, </a:t>
            </a:r>
            <a:r>
              <a:rPr lang="en-GB" sz="1600" i="1" dirty="0"/>
              <a:t>92</a:t>
            </a:r>
            <a:r>
              <a:rPr lang="en-GB" sz="1600" dirty="0"/>
              <a:t>(5), 275‑288. </a:t>
            </a:r>
            <a:r>
              <a:rPr lang="en-GB" sz="1600" dirty="0">
                <a:hlinkClick r:id="rId4"/>
              </a:rPr>
              <a:t>https://doi.org/10.2307/2940919</a:t>
            </a:r>
            <a:endParaRPr lang="en-GB" sz="1600" dirty="0"/>
          </a:p>
          <a:p>
            <a:pPr>
              <a:lnSpc>
                <a:spcPct val="150000"/>
              </a:lnSpc>
            </a:pPr>
            <a:r>
              <a:rPr lang="fr-FR" sz="1600" dirty="0"/>
              <a:t>13. Touhami, A. (1999). La pauvreté au Maroc : une approche basée sur la satisfaction des besoins de base, dans « Pauvreté, satisfaction des besoins essentiels et variables démographiques au Maroc ». Rabat: Série Études de l’INSEA,.</a:t>
            </a:r>
          </a:p>
          <a:p>
            <a:pPr lvl="0">
              <a:lnSpc>
                <a:spcPct val="150000"/>
              </a:lnSpc>
            </a:pPr>
            <a:r>
              <a:rPr lang="en-GB" sz="1600" dirty="0"/>
              <a:t>14. Townsend, P. (1962). The Meaning of Poverty. </a:t>
            </a:r>
            <a:r>
              <a:rPr lang="en-GB" sz="1600" i="1" dirty="0"/>
              <a:t>The British Journal of Sociology</a:t>
            </a:r>
            <a:r>
              <a:rPr lang="en-GB" sz="1600" dirty="0"/>
              <a:t>, </a:t>
            </a:r>
            <a:r>
              <a:rPr lang="en-GB" sz="1600" i="1" dirty="0"/>
              <a:t>13</a:t>
            </a:r>
            <a:r>
              <a:rPr lang="en-GB" sz="1600" dirty="0"/>
              <a:t>(3), 210‑227. </a:t>
            </a:r>
            <a:r>
              <a:rPr lang="en-GB" sz="1600" dirty="0">
                <a:solidFill>
                  <a:srgbClr val="FF0000"/>
                </a:solidFill>
                <a:hlinkClick r:id="rId5"/>
              </a:rPr>
              <a:t>https://doi.org/10.2307/587266</a:t>
            </a:r>
            <a:r>
              <a:rPr lang="en-GB" sz="1600" dirty="0">
                <a:solidFill>
                  <a:srgbClr val="FF0000"/>
                </a:solidFill>
              </a:rPr>
              <a:t> </a:t>
            </a:r>
            <a:endParaRPr lang="en-US" sz="1600" dirty="0">
              <a:solidFill>
                <a:srgbClr val="FF0000"/>
              </a:solidFill>
            </a:endParaRPr>
          </a:p>
          <a:p>
            <a:pPr lvl="0">
              <a:lnSpc>
                <a:spcPct val="150000"/>
              </a:lnSpc>
            </a:pPr>
            <a:r>
              <a:rPr lang="en-GB" sz="1600" dirty="0"/>
              <a:t>15. World Bank. (2022). </a:t>
            </a:r>
            <a:r>
              <a:rPr lang="en-GB" sz="1600" i="1" dirty="0"/>
              <a:t>Poverty and Shared Prosperity 2022 : Correcting Course</a:t>
            </a:r>
            <a:r>
              <a:rPr lang="en-GB" sz="1600" dirty="0"/>
              <a:t>. The World Bank. </a:t>
            </a:r>
            <a:r>
              <a:rPr lang="en-GB" sz="1600" dirty="0">
                <a:hlinkClick r:id="rId6"/>
              </a:rPr>
              <a:t>https://doi.org/10.1596/978-1-4648-1893-6</a:t>
            </a:r>
            <a:endParaRPr lang="en-GB" sz="1600" dirty="0"/>
          </a:p>
          <a:p>
            <a:pPr lvl="0">
              <a:lnSpc>
                <a:spcPct val="150000"/>
              </a:lnSpc>
            </a:pPr>
            <a:endParaRPr lang="fr-FR" sz="1600" dirty="0"/>
          </a:p>
          <a:p>
            <a:endParaRPr lang="en-US" sz="1600" dirty="0"/>
          </a:p>
          <a:p>
            <a:pPr marL="342900" indent="-342900">
              <a:buFont typeface="+mj-lt"/>
              <a:buAutoNum type="arabicPeriod"/>
            </a:pPr>
            <a:endParaRPr lang="en-US" dirty="0"/>
          </a:p>
          <a:p>
            <a:endParaRPr lang="fr-FR" dirty="0"/>
          </a:p>
        </p:txBody>
      </p:sp>
      <p:sp>
        <p:nvSpPr>
          <p:cNvPr id="5" name="Rectangle 4"/>
          <p:cNvSpPr/>
          <p:nvPr/>
        </p:nvSpPr>
        <p:spPr>
          <a:xfrm>
            <a:off x="820882" y="10391"/>
            <a:ext cx="8333508" cy="523220"/>
          </a:xfrm>
          <a:prstGeom prst="rect">
            <a:avLst/>
          </a:prstGeom>
        </p:spPr>
        <p:txBody>
          <a:bodyPr wrap="square">
            <a:spAutoFit/>
          </a:bodyPr>
          <a:lstStyle/>
          <a:p>
            <a:pPr algn="ctr"/>
            <a:r>
              <a:rPr lang="en-US" sz="2800" dirty="0">
                <a:cs typeface="Times New Roman" pitchFamily="18" charset="0"/>
              </a:rPr>
              <a:t>Bibliography</a:t>
            </a:r>
          </a:p>
        </p:txBody>
      </p:sp>
    </p:spTree>
    <p:extLst>
      <p:ext uri="{BB962C8B-B14F-4D97-AF65-F5344CB8AC3E}">
        <p14:creationId xmlns:p14="http://schemas.microsoft.com/office/powerpoint/2010/main" val="3563473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135082" y="950979"/>
            <a:ext cx="2952771" cy="400110"/>
          </a:xfrm>
          <a:prstGeom prst="rect">
            <a:avLst/>
          </a:prstGeom>
        </p:spPr>
        <p:txBody>
          <a:bodyPr wrap="square">
            <a:spAutoFit/>
          </a:bodyPr>
          <a:lstStyle/>
          <a:p>
            <a:pPr marL="457200" indent="-457200" algn="ctr">
              <a:buFont typeface="Wingdings" panose="05000000000000000000" pitchFamily="2" charset="2"/>
              <a:buChar char="q"/>
            </a:pPr>
            <a:r>
              <a:rPr lang="en-US" sz="2000" dirty="0">
                <a:solidFill>
                  <a:srgbClr val="FF0000"/>
                </a:solidFill>
                <a:cs typeface="Times New Roman" pitchFamily="18" charset="0"/>
              </a:rPr>
              <a:t>Global context</a:t>
            </a:r>
            <a:endParaRPr lang="fr-FR" sz="2000" dirty="0">
              <a:solidFill>
                <a:srgbClr val="FF0000"/>
              </a:solidFill>
            </a:endParaRPr>
          </a:p>
        </p:txBody>
      </p:sp>
      <p:sp>
        <p:nvSpPr>
          <p:cNvPr id="6" name="Rectangle 5"/>
          <p:cNvSpPr/>
          <p:nvPr/>
        </p:nvSpPr>
        <p:spPr>
          <a:xfrm>
            <a:off x="450031" y="6132813"/>
            <a:ext cx="3831023" cy="523220"/>
          </a:xfrm>
          <a:prstGeom prst="rect">
            <a:avLst/>
          </a:prstGeom>
        </p:spPr>
        <p:txBody>
          <a:bodyPr wrap="square">
            <a:spAutoFit/>
          </a:bodyPr>
          <a:lstStyle/>
          <a:p>
            <a:r>
              <a:rPr lang="fr-FR" sz="1400" dirty="0"/>
              <a:t>Source: WBG, </a:t>
            </a:r>
            <a:r>
              <a:rPr lang="en-US" sz="1400" dirty="0"/>
              <a:t>POVERTY AND SHARED PROSPERITY 2022</a:t>
            </a:r>
            <a:endParaRPr lang="fr-FR" sz="1400" dirty="0"/>
          </a:p>
        </p:txBody>
      </p:sp>
      <p:pic>
        <p:nvPicPr>
          <p:cNvPr id="3" name="Image 2"/>
          <p:cNvPicPr>
            <a:picLocks noChangeAspect="1"/>
          </p:cNvPicPr>
          <p:nvPr/>
        </p:nvPicPr>
        <p:blipFill>
          <a:blip r:embed="rId3"/>
          <a:stretch>
            <a:fillRect/>
          </a:stretch>
        </p:blipFill>
        <p:spPr>
          <a:xfrm>
            <a:off x="3578344" y="2601890"/>
            <a:ext cx="3300438" cy="4154326"/>
          </a:xfrm>
          <a:prstGeom prst="rect">
            <a:avLst/>
          </a:prstGeom>
          <a:noFill/>
          <a:ln>
            <a:noFill/>
          </a:ln>
        </p:spPr>
      </p:pic>
      <p:pic>
        <p:nvPicPr>
          <p:cNvPr id="5" name="Image 4"/>
          <p:cNvPicPr>
            <a:picLocks noChangeAspect="1"/>
          </p:cNvPicPr>
          <p:nvPr/>
        </p:nvPicPr>
        <p:blipFill>
          <a:blip r:embed="rId4"/>
          <a:stretch>
            <a:fillRect/>
          </a:stretch>
        </p:blipFill>
        <p:spPr>
          <a:xfrm>
            <a:off x="0" y="2268259"/>
            <a:ext cx="3661471" cy="3686516"/>
          </a:xfrm>
          <a:prstGeom prst="rect">
            <a:avLst/>
          </a:prstGeom>
          <a:noFill/>
          <a:ln>
            <a:noFill/>
          </a:ln>
        </p:spPr>
      </p:pic>
      <p:sp>
        <p:nvSpPr>
          <p:cNvPr id="2" name="Rectangle 1"/>
          <p:cNvSpPr/>
          <p:nvPr/>
        </p:nvSpPr>
        <p:spPr>
          <a:xfrm>
            <a:off x="135082" y="207109"/>
            <a:ext cx="7052779" cy="523220"/>
          </a:xfrm>
          <a:prstGeom prst="rect">
            <a:avLst/>
          </a:prstGeom>
        </p:spPr>
        <p:txBody>
          <a:bodyPr wrap="square">
            <a:spAutoFit/>
          </a:bodyPr>
          <a:lstStyle/>
          <a:p>
            <a:pPr marL="514350" indent="-514350" algn="ctr">
              <a:buFont typeface="+mj-lt"/>
              <a:buAutoNum type="arabicPeriod"/>
            </a:pPr>
            <a:r>
              <a:rPr lang="en-US" sz="2800" b="1" i="1" dirty="0">
                <a:cs typeface="Times New Roman" pitchFamily="18" charset="0"/>
              </a:rPr>
              <a:t>Context and interest of the research</a:t>
            </a:r>
            <a:endParaRPr lang="fr-FR" sz="2800" b="1" i="1" dirty="0"/>
          </a:p>
        </p:txBody>
      </p:sp>
      <p:sp>
        <p:nvSpPr>
          <p:cNvPr id="19" name="Rectangle 18"/>
          <p:cNvSpPr/>
          <p:nvPr/>
        </p:nvSpPr>
        <p:spPr>
          <a:xfrm>
            <a:off x="135082" y="1683672"/>
            <a:ext cx="6325218" cy="338554"/>
          </a:xfrm>
          <a:prstGeom prst="rect">
            <a:avLst/>
          </a:prstGeom>
        </p:spPr>
        <p:txBody>
          <a:bodyPr wrap="square">
            <a:spAutoFit/>
          </a:bodyPr>
          <a:lstStyle/>
          <a:p>
            <a:pPr marL="342900" indent="-342900">
              <a:buFont typeface="Wingdings" panose="05000000000000000000" pitchFamily="2" charset="2"/>
              <a:buChar char="q"/>
            </a:pPr>
            <a:r>
              <a:rPr lang="en-US" sz="1600" dirty="0"/>
              <a:t>The COVID-19 has triggered a historic shock to global poverty</a:t>
            </a:r>
            <a:endParaRPr lang="fr-FR" sz="1600" dirty="0"/>
          </a:p>
        </p:txBody>
      </p:sp>
      <p:sp>
        <p:nvSpPr>
          <p:cNvPr id="8" name="Rectangle 7"/>
          <p:cNvSpPr/>
          <p:nvPr/>
        </p:nvSpPr>
        <p:spPr>
          <a:xfrm>
            <a:off x="6819565" y="2120141"/>
            <a:ext cx="3243355" cy="4431983"/>
          </a:xfrm>
          <a:prstGeom prst="rect">
            <a:avLst/>
          </a:prstGeom>
        </p:spPr>
        <p:txBody>
          <a:bodyPr wrap="square">
            <a:spAutoFit/>
          </a:bodyPr>
          <a:lstStyle/>
          <a:p>
            <a:pPr marL="285750" indent="-285750">
              <a:lnSpc>
                <a:spcPct val="150000"/>
              </a:lnSpc>
              <a:buFont typeface="Wingdings" panose="05000000000000000000" pitchFamily="2" charset="2"/>
              <a:buChar char="q"/>
            </a:pPr>
            <a:r>
              <a:rPr lang="en-US" sz="1600" dirty="0">
                <a:solidFill>
                  <a:srgbClr val="FF0000"/>
                </a:solidFill>
              </a:rPr>
              <a:t> Sanchez Paramo (2020), </a:t>
            </a:r>
            <a:r>
              <a:rPr lang="en-US" sz="1600" dirty="0"/>
              <a:t>the crisis of Covid-19 was one of the worst in terms of potential social and economic impact. </a:t>
            </a:r>
            <a:endParaRPr lang="en-US" sz="1600" dirty="0">
              <a:solidFill>
                <a:srgbClr val="FF0000"/>
              </a:solidFill>
              <a:latin typeface="Noto Serif"/>
            </a:endParaRPr>
          </a:p>
          <a:p>
            <a:pPr marL="285750" indent="-285750">
              <a:lnSpc>
                <a:spcPct val="150000"/>
              </a:lnSpc>
              <a:buFont typeface="Wingdings" panose="05000000000000000000" pitchFamily="2" charset="2"/>
              <a:buChar char="q"/>
            </a:pPr>
            <a:r>
              <a:rPr lang="en-US" sz="1600" dirty="0">
                <a:solidFill>
                  <a:srgbClr val="FF0000"/>
                </a:solidFill>
                <a:latin typeface="+mj-lt"/>
              </a:rPr>
              <a:t>World Bank (2020), </a:t>
            </a:r>
            <a:r>
              <a:rPr lang="en-US" sz="1600" dirty="0">
                <a:solidFill>
                  <a:srgbClr val="212121"/>
                </a:solidFill>
                <a:latin typeface="+mj-lt"/>
              </a:rPr>
              <a:t>projected that Covid-19 would push between 71 and 100 million people into extreme poverty, after </a:t>
            </a:r>
            <a:r>
              <a:rPr lang="ar-SA" sz="1600" dirty="0">
                <a:solidFill>
                  <a:srgbClr val="212121"/>
                </a:solidFill>
                <a:latin typeface="+mj-lt"/>
              </a:rPr>
              <a:t>4</a:t>
            </a:r>
            <a:r>
              <a:rPr lang="en-US" sz="1600" dirty="0">
                <a:solidFill>
                  <a:srgbClr val="212121"/>
                </a:solidFill>
                <a:latin typeface="+mj-lt"/>
              </a:rPr>
              <a:t> months into the pandemic. </a:t>
            </a:r>
          </a:p>
          <a:p>
            <a:endParaRPr lang="en-US" dirty="0">
              <a:solidFill>
                <a:srgbClr val="212121"/>
              </a:solidFill>
              <a:latin typeface="Noto Serif"/>
            </a:endParaRPr>
          </a:p>
        </p:txBody>
      </p:sp>
    </p:spTree>
    <p:extLst>
      <p:ext uri="{BB962C8B-B14F-4D97-AF65-F5344CB8AC3E}">
        <p14:creationId xmlns:p14="http://schemas.microsoft.com/office/powerpoint/2010/main" val="370868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strips(downLef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179767" y="1029202"/>
            <a:ext cx="3134156" cy="379656"/>
          </a:xfrm>
          <a:prstGeom prst="rect">
            <a:avLst/>
          </a:prstGeom>
        </p:spPr>
        <p:txBody>
          <a:bodyPr wrap="square">
            <a:spAutoFit/>
          </a:bodyPr>
          <a:lstStyle/>
          <a:p>
            <a:pPr marL="342900" indent="-342900" algn="ctr">
              <a:buFont typeface="Wingdings" panose="05000000000000000000" pitchFamily="2" charset="2"/>
              <a:buChar char="q"/>
            </a:pPr>
            <a:r>
              <a:rPr lang="en-US" sz="1867" b="1" dirty="0">
                <a:solidFill>
                  <a:srgbClr val="FF0000"/>
                </a:solidFill>
                <a:cs typeface="Times New Roman" pitchFamily="18" charset="0"/>
              </a:rPr>
              <a:t>Moroccan context</a:t>
            </a:r>
            <a:endParaRPr lang="fr-FR" sz="1867" b="1" dirty="0">
              <a:solidFill>
                <a:srgbClr val="FF0000"/>
              </a:solidFill>
            </a:endParaRPr>
          </a:p>
        </p:txBody>
      </p:sp>
      <p:pic>
        <p:nvPicPr>
          <p:cNvPr id="19" name="Image 18"/>
          <p:cNvPicPr/>
          <p:nvPr/>
        </p:nvPicPr>
        <p:blipFill>
          <a:blip r:embed="rId3">
            <a:extLst>
              <a:ext uri="{28A0092B-C50C-407E-A947-70E740481C1C}">
                <a14:useLocalDpi xmlns:a14="http://schemas.microsoft.com/office/drawing/2010/main" val="0"/>
              </a:ext>
            </a:extLst>
          </a:blip>
          <a:stretch>
            <a:fillRect/>
          </a:stretch>
        </p:blipFill>
        <p:spPr>
          <a:xfrm>
            <a:off x="173381" y="2030545"/>
            <a:ext cx="6281084" cy="2784309"/>
          </a:xfrm>
          <a:prstGeom prst="rect">
            <a:avLst/>
          </a:prstGeom>
        </p:spPr>
      </p:pic>
      <p:graphicFrame>
        <p:nvGraphicFramePr>
          <p:cNvPr id="2" name="Tableau 1"/>
          <p:cNvGraphicFramePr>
            <a:graphicFrameLocks noGrp="1"/>
          </p:cNvGraphicFramePr>
          <p:nvPr>
            <p:extLst>
              <p:ext uri="{D42A27DB-BD31-4B8C-83A1-F6EECF244321}">
                <p14:modId xmlns:p14="http://schemas.microsoft.com/office/powerpoint/2010/main" val="3035907354"/>
              </p:ext>
            </p:extLst>
          </p:nvPr>
        </p:nvGraphicFramePr>
        <p:xfrm>
          <a:off x="302492" y="4814854"/>
          <a:ext cx="6106260" cy="1056117"/>
        </p:xfrm>
        <a:graphic>
          <a:graphicData uri="http://schemas.openxmlformats.org/drawingml/2006/table">
            <a:tbl>
              <a:tblPr firstRow="1" firstCol="1" bandRow="1">
                <a:tableStyleId>{616DA210-FB5B-4158-B5E0-FEB733F419BA}</a:tableStyleId>
              </a:tblPr>
              <a:tblGrid>
                <a:gridCol w="1539611">
                  <a:extLst>
                    <a:ext uri="{9D8B030D-6E8A-4147-A177-3AD203B41FA5}">
                      <a16:colId xmlns:a16="http://schemas.microsoft.com/office/drawing/2014/main" val="20000"/>
                    </a:ext>
                  </a:extLst>
                </a:gridCol>
                <a:gridCol w="1760166">
                  <a:extLst>
                    <a:ext uri="{9D8B030D-6E8A-4147-A177-3AD203B41FA5}">
                      <a16:colId xmlns:a16="http://schemas.microsoft.com/office/drawing/2014/main" val="20001"/>
                    </a:ext>
                  </a:extLst>
                </a:gridCol>
                <a:gridCol w="1473020">
                  <a:extLst>
                    <a:ext uri="{9D8B030D-6E8A-4147-A177-3AD203B41FA5}">
                      <a16:colId xmlns:a16="http://schemas.microsoft.com/office/drawing/2014/main" val="20002"/>
                    </a:ext>
                  </a:extLst>
                </a:gridCol>
                <a:gridCol w="1333463">
                  <a:extLst>
                    <a:ext uri="{9D8B030D-6E8A-4147-A177-3AD203B41FA5}">
                      <a16:colId xmlns:a16="http://schemas.microsoft.com/office/drawing/2014/main" val="20003"/>
                    </a:ext>
                  </a:extLst>
                </a:gridCol>
              </a:tblGrid>
              <a:tr h="773452">
                <a:tc>
                  <a:txBody>
                    <a:bodyPr/>
                    <a:lstStyle/>
                    <a:p>
                      <a:pPr algn="l">
                        <a:lnSpc>
                          <a:spcPct val="107000"/>
                        </a:lnSpc>
                        <a:spcAft>
                          <a:spcPts val="0"/>
                        </a:spcAft>
                      </a:pPr>
                      <a:r>
                        <a:rPr lang="fr-FR" sz="1500" dirty="0">
                          <a:effectLst/>
                        </a:rPr>
                        <a:t>before the pandemic, 2019</a:t>
                      </a:r>
                      <a:endParaRPr lang="fr-F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algn="l">
                        <a:lnSpc>
                          <a:spcPct val="107000"/>
                        </a:lnSpc>
                        <a:spcAft>
                          <a:spcPts val="0"/>
                        </a:spcAft>
                      </a:pPr>
                      <a:r>
                        <a:rPr lang="fr-FR" sz="1500" dirty="0">
                          <a:effectLst/>
                        </a:rPr>
                        <a:t>pandemic period, 2021</a:t>
                      </a:r>
                      <a:endParaRPr lang="fr-F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algn="l">
                        <a:lnSpc>
                          <a:spcPct val="107000"/>
                        </a:lnSpc>
                        <a:spcAft>
                          <a:spcPts val="0"/>
                        </a:spcAft>
                      </a:pPr>
                      <a:r>
                        <a:rPr lang="fr-FR" sz="1500">
                          <a:effectLst/>
                        </a:rPr>
                        <a:t>before the pandemic, 2019</a:t>
                      </a:r>
                      <a:endParaRPr lang="fr-FR" sz="150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algn="l">
                        <a:lnSpc>
                          <a:spcPct val="107000"/>
                        </a:lnSpc>
                        <a:spcAft>
                          <a:spcPts val="0"/>
                        </a:spcAft>
                      </a:pPr>
                      <a:r>
                        <a:rPr lang="fr-FR" sz="1500" dirty="0">
                          <a:effectLst/>
                        </a:rPr>
                        <a:t>pandemic period, 2021</a:t>
                      </a:r>
                      <a:endParaRPr lang="fr-F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extLst>
                  <a:ext uri="{0D108BD9-81ED-4DB2-BD59-A6C34878D82A}">
                    <a16:rowId xmlns:a16="http://schemas.microsoft.com/office/drawing/2014/main" val="10000"/>
                  </a:ext>
                </a:extLst>
              </a:tr>
              <a:tr h="282665">
                <a:tc gridSpan="2">
                  <a:txBody>
                    <a:bodyPr/>
                    <a:lstStyle/>
                    <a:p>
                      <a:pPr algn="ctr">
                        <a:lnSpc>
                          <a:spcPct val="107000"/>
                        </a:lnSpc>
                        <a:spcAft>
                          <a:spcPts val="0"/>
                        </a:spcAft>
                      </a:pPr>
                      <a:r>
                        <a:rPr lang="fr-FR" sz="1500" dirty="0">
                          <a:effectLst/>
                        </a:rPr>
                        <a:t>poverty rate</a:t>
                      </a:r>
                      <a:endParaRPr lang="fr-F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hMerge="1">
                  <a:txBody>
                    <a:bodyPr/>
                    <a:lstStyle/>
                    <a:p>
                      <a:endParaRPr lang="fr-FR"/>
                    </a:p>
                  </a:txBody>
                  <a:tcPr/>
                </a:tc>
                <a:tc gridSpan="2">
                  <a:txBody>
                    <a:bodyPr/>
                    <a:lstStyle/>
                    <a:p>
                      <a:pPr algn="ctr">
                        <a:lnSpc>
                          <a:spcPct val="107000"/>
                        </a:lnSpc>
                        <a:spcAft>
                          <a:spcPts val="0"/>
                        </a:spcAft>
                      </a:pPr>
                      <a:r>
                        <a:rPr lang="en-GB" sz="1500" b="1" dirty="0">
                          <a:effectLst/>
                        </a:rPr>
                        <a:t>vulnerability</a:t>
                      </a:r>
                      <a:r>
                        <a:rPr lang="fr-FR" sz="1500" b="1" dirty="0">
                          <a:effectLst/>
                        </a:rPr>
                        <a:t> rate</a:t>
                      </a:r>
                      <a:endParaRPr lang="fr-FR"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hMerge="1">
                  <a:txBody>
                    <a:bodyPr/>
                    <a:lstStyle/>
                    <a:p>
                      <a:endParaRPr lang="fr-FR"/>
                    </a:p>
                  </a:txBody>
                  <a:tcPr/>
                </a:tc>
                <a:extLst>
                  <a:ext uri="{0D108BD9-81ED-4DB2-BD59-A6C34878D82A}">
                    <a16:rowId xmlns:a16="http://schemas.microsoft.com/office/drawing/2014/main" val="10001"/>
                  </a:ext>
                </a:extLst>
              </a:tr>
            </a:tbl>
          </a:graphicData>
        </a:graphic>
      </p:graphicFrame>
      <p:sp>
        <p:nvSpPr>
          <p:cNvPr id="3" name="Rectangle 2"/>
          <p:cNvSpPr/>
          <p:nvPr/>
        </p:nvSpPr>
        <p:spPr>
          <a:xfrm>
            <a:off x="360080" y="6270143"/>
            <a:ext cx="12097344" cy="338554"/>
          </a:xfrm>
          <a:prstGeom prst="rect">
            <a:avLst/>
          </a:prstGeom>
        </p:spPr>
        <p:txBody>
          <a:bodyPr wrap="square">
            <a:spAutoFit/>
          </a:bodyPr>
          <a:lstStyle/>
          <a:p>
            <a:r>
              <a:rPr lang="en-US" sz="1600" dirty="0"/>
              <a:t>Source: HCP, National Survey of Income Sources 2019, 3rd Household Panel 2021/2022</a:t>
            </a:r>
            <a:endParaRPr lang="fr-FR" sz="1600" dirty="0"/>
          </a:p>
        </p:txBody>
      </p:sp>
      <p:sp>
        <p:nvSpPr>
          <p:cNvPr id="4" name="Rectangle 3"/>
          <p:cNvSpPr/>
          <p:nvPr/>
        </p:nvSpPr>
        <p:spPr>
          <a:xfrm>
            <a:off x="135082" y="1483148"/>
            <a:ext cx="8797437" cy="379656"/>
          </a:xfrm>
          <a:prstGeom prst="rect">
            <a:avLst/>
          </a:prstGeom>
        </p:spPr>
        <p:txBody>
          <a:bodyPr wrap="square">
            <a:spAutoFit/>
          </a:bodyPr>
          <a:lstStyle/>
          <a:p>
            <a:pPr marL="380990" indent="-380990">
              <a:buFont typeface="Wingdings" panose="05000000000000000000" pitchFamily="2" charset="2"/>
              <a:buChar char="q"/>
            </a:pPr>
            <a:r>
              <a:rPr lang="fr-FR" sz="1867" dirty="0"/>
              <a:t>Poverty and vulnerability rates (%) before, during the Covid-19</a:t>
            </a:r>
          </a:p>
        </p:txBody>
      </p:sp>
      <p:sp>
        <p:nvSpPr>
          <p:cNvPr id="15" name="Rectangle 14"/>
          <p:cNvSpPr/>
          <p:nvPr/>
        </p:nvSpPr>
        <p:spPr>
          <a:xfrm>
            <a:off x="6298265" y="1756847"/>
            <a:ext cx="3843262" cy="3785652"/>
          </a:xfrm>
          <a:prstGeom prst="rect">
            <a:avLst/>
          </a:prstGeom>
        </p:spPr>
        <p:txBody>
          <a:bodyPr wrap="square">
            <a:spAutoFit/>
          </a:bodyPr>
          <a:lstStyle/>
          <a:p>
            <a:pPr marL="380990" indent="-380990">
              <a:lnSpc>
                <a:spcPct val="150000"/>
              </a:lnSpc>
              <a:buFont typeface="Wingdings" panose="05000000000000000000" pitchFamily="2" charset="2"/>
              <a:buChar char="q"/>
            </a:pPr>
            <a:endParaRPr lang="en-US" sz="1600" dirty="0"/>
          </a:p>
          <a:p>
            <a:pPr marL="380990" indent="-380990">
              <a:lnSpc>
                <a:spcPct val="150000"/>
              </a:lnSpc>
              <a:buFont typeface="Wingdings" panose="05000000000000000000" pitchFamily="2" charset="2"/>
              <a:buChar char="q"/>
            </a:pPr>
            <a:r>
              <a:rPr lang="en-US" sz="1600" dirty="0"/>
              <a:t>The COVID-19 pandemic has hit the Moroccan economy hard, as elsewhere in the world.</a:t>
            </a:r>
          </a:p>
          <a:p>
            <a:pPr marL="380990" indent="-380990">
              <a:lnSpc>
                <a:spcPct val="150000"/>
              </a:lnSpc>
              <a:buFont typeface="Wingdings" panose="05000000000000000000" pitchFamily="2" charset="2"/>
              <a:buChar char="q"/>
            </a:pPr>
            <a:endParaRPr lang="en-US" sz="1600" dirty="0"/>
          </a:p>
          <a:p>
            <a:pPr marL="380990" indent="-380990">
              <a:lnSpc>
                <a:spcPct val="150000"/>
              </a:lnSpc>
              <a:buFont typeface="Wingdings" panose="05000000000000000000" pitchFamily="2" charset="2"/>
              <a:buChar char="q"/>
            </a:pPr>
            <a:r>
              <a:rPr lang="en-US" sz="1600" dirty="0"/>
              <a:t>According to HCP data, about </a:t>
            </a:r>
            <a:r>
              <a:rPr lang="en-US" sz="1600" dirty="0">
                <a:solidFill>
                  <a:srgbClr val="FF0000"/>
                </a:solidFill>
              </a:rPr>
              <a:t>3.2 </a:t>
            </a:r>
            <a:r>
              <a:rPr lang="en-US" sz="1600" dirty="0"/>
              <a:t>million more people have fallen into poverty or vulnerability </a:t>
            </a:r>
            <a:r>
              <a:rPr lang="fr-FR" sz="1600" dirty="0"/>
              <a:t>:</a:t>
            </a:r>
          </a:p>
          <a:p>
            <a:pPr marL="380990" indent="-380990">
              <a:lnSpc>
                <a:spcPct val="150000"/>
              </a:lnSpc>
              <a:buFontTx/>
              <a:buChar char="-"/>
            </a:pPr>
            <a:r>
              <a:rPr lang="en-US" sz="1600" dirty="0"/>
              <a:t>Poverty (</a:t>
            </a:r>
            <a:r>
              <a:rPr lang="en-US" sz="1600" dirty="0">
                <a:solidFill>
                  <a:srgbClr val="FF0000"/>
                </a:solidFill>
              </a:rPr>
              <a:t>1.15</a:t>
            </a:r>
            <a:r>
              <a:rPr lang="en-US" sz="1600" dirty="0"/>
              <a:t> million)</a:t>
            </a:r>
          </a:p>
          <a:p>
            <a:pPr marL="380990" indent="-380990">
              <a:lnSpc>
                <a:spcPct val="150000"/>
              </a:lnSpc>
              <a:buFontTx/>
              <a:buChar char="-"/>
            </a:pPr>
            <a:r>
              <a:rPr lang="en-US" sz="1600" dirty="0"/>
              <a:t>Vulnerability (</a:t>
            </a:r>
            <a:r>
              <a:rPr lang="en-US" sz="1600" dirty="0">
                <a:solidFill>
                  <a:srgbClr val="FF0000"/>
                </a:solidFill>
              </a:rPr>
              <a:t>2.05</a:t>
            </a:r>
            <a:r>
              <a:rPr lang="en-US" sz="1600" dirty="0"/>
              <a:t> million).</a:t>
            </a:r>
            <a:endParaRPr lang="fr-FR" sz="1600" dirty="0"/>
          </a:p>
        </p:txBody>
      </p:sp>
      <p:sp>
        <p:nvSpPr>
          <p:cNvPr id="9" name="Rectangle 8"/>
          <p:cNvSpPr/>
          <p:nvPr/>
        </p:nvSpPr>
        <p:spPr>
          <a:xfrm>
            <a:off x="135082" y="207109"/>
            <a:ext cx="7052779" cy="523220"/>
          </a:xfrm>
          <a:prstGeom prst="rect">
            <a:avLst/>
          </a:prstGeom>
        </p:spPr>
        <p:txBody>
          <a:bodyPr wrap="square">
            <a:spAutoFit/>
          </a:bodyPr>
          <a:lstStyle/>
          <a:p>
            <a:pPr marL="514350" indent="-514350" algn="ctr">
              <a:buFont typeface="+mj-lt"/>
              <a:buAutoNum type="arabicPeriod"/>
            </a:pPr>
            <a:r>
              <a:rPr lang="en-US" sz="2800" b="1" i="1" dirty="0">
                <a:cs typeface="Times New Roman" pitchFamily="18" charset="0"/>
              </a:rPr>
              <a:t>Context and interest of the research</a:t>
            </a:r>
            <a:endParaRPr lang="fr-FR" sz="2800" b="1" i="1" dirty="0"/>
          </a:p>
        </p:txBody>
      </p:sp>
    </p:spTree>
    <p:extLst>
      <p:ext uri="{BB962C8B-B14F-4D97-AF65-F5344CB8AC3E}">
        <p14:creationId xmlns:p14="http://schemas.microsoft.com/office/powerpoint/2010/main" val="27837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strips(downLef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393594"/>
            <a:ext cx="9519681" cy="923330"/>
          </a:xfrm>
          <a:prstGeom prst="rect">
            <a:avLst/>
          </a:prstGeom>
        </p:spPr>
        <p:txBody>
          <a:bodyPr wrap="square">
            <a:spAutoFit/>
          </a:bodyPr>
          <a:lstStyle/>
          <a:p>
            <a:pPr marL="285750" indent="-285750" algn="just">
              <a:lnSpc>
                <a:spcPct val="150000"/>
              </a:lnSpc>
              <a:buFont typeface="Wingdings" panose="05000000000000000000" pitchFamily="2" charset="2"/>
              <a:buChar char="q"/>
            </a:pPr>
            <a:r>
              <a:rPr lang="fr-FR" dirty="0">
                <a:solidFill>
                  <a:srgbClr val="FF0000"/>
                </a:solidFill>
              </a:rPr>
              <a:t>Amartya Sen (Noble Prize 1998), Ravallion, and Rawls, </a:t>
            </a:r>
            <a:r>
              <a:rPr lang="fr-FR" dirty="0"/>
              <a:t>have traced a path that will allow us to better define the subject of poverty.</a:t>
            </a:r>
          </a:p>
        </p:txBody>
      </p:sp>
      <p:sp>
        <p:nvSpPr>
          <p:cNvPr id="5" name="Rectangle 4"/>
          <p:cNvSpPr/>
          <p:nvPr/>
        </p:nvSpPr>
        <p:spPr>
          <a:xfrm>
            <a:off x="7721" y="3434662"/>
            <a:ext cx="9966305" cy="923330"/>
          </a:xfrm>
          <a:prstGeom prst="rect">
            <a:avLst/>
          </a:prstGeom>
        </p:spPr>
        <p:txBody>
          <a:bodyPr wrap="square">
            <a:spAutoFit/>
          </a:bodyPr>
          <a:lstStyle/>
          <a:p>
            <a:pPr marL="285750" indent="-285750" algn="just">
              <a:lnSpc>
                <a:spcPct val="150000"/>
              </a:lnSpc>
              <a:buFont typeface="Wingdings" panose="05000000000000000000" pitchFamily="2" charset="2"/>
              <a:buChar char="q"/>
            </a:pPr>
            <a:r>
              <a:rPr lang="fr-FR" dirty="0">
                <a:solidFill>
                  <a:srgbClr val="FF0000"/>
                </a:solidFill>
              </a:rPr>
              <a:t>Alkire &amp; Santos (2013), </a:t>
            </a:r>
            <a:r>
              <a:rPr lang="en-US" dirty="0"/>
              <a:t>Poverty has probably always been understood as a multidimensional problem, yet traditionally it has been measured with one dimension income</a:t>
            </a:r>
            <a:r>
              <a:rPr lang="fr-FR" dirty="0"/>
              <a:t>. </a:t>
            </a:r>
          </a:p>
        </p:txBody>
      </p:sp>
      <p:sp>
        <p:nvSpPr>
          <p:cNvPr id="6" name="Rectangle 5"/>
          <p:cNvSpPr/>
          <p:nvPr/>
        </p:nvSpPr>
        <p:spPr>
          <a:xfrm>
            <a:off x="101240" y="4475730"/>
            <a:ext cx="9511960" cy="1338828"/>
          </a:xfrm>
          <a:prstGeom prst="rect">
            <a:avLst/>
          </a:prstGeom>
        </p:spPr>
        <p:txBody>
          <a:bodyPr wrap="square">
            <a:spAutoFit/>
          </a:bodyPr>
          <a:lstStyle/>
          <a:p>
            <a:pPr marL="285750" indent="-285750">
              <a:lnSpc>
                <a:spcPct val="150000"/>
              </a:lnSpc>
              <a:buFont typeface="Wingdings" panose="05000000000000000000" pitchFamily="2" charset="2"/>
              <a:buChar char="q"/>
            </a:pPr>
            <a:r>
              <a:rPr lang="en-US" dirty="0">
                <a:solidFill>
                  <a:srgbClr val="FF0000"/>
                </a:solidFill>
              </a:rPr>
              <a:t>Bourguignon and Chakravarty (2003), Atkinson (2003) and Alkire and Foster (2007), </a:t>
            </a:r>
            <a:r>
              <a:rPr lang="en-US" dirty="0"/>
              <a:t>all argue that poverty is multidimensional and should be measured in the multidimensional perspective. </a:t>
            </a:r>
            <a:endParaRPr lang="fr-FR" dirty="0"/>
          </a:p>
        </p:txBody>
      </p:sp>
      <p:sp>
        <p:nvSpPr>
          <p:cNvPr id="8" name="Rectangle 7"/>
          <p:cNvSpPr/>
          <p:nvPr/>
        </p:nvSpPr>
        <p:spPr>
          <a:xfrm>
            <a:off x="-27301" y="1185383"/>
            <a:ext cx="9640501" cy="923330"/>
          </a:xfrm>
          <a:prstGeom prst="rect">
            <a:avLst/>
          </a:prstGeom>
        </p:spPr>
        <p:txBody>
          <a:bodyPr wrap="square">
            <a:spAutoFit/>
          </a:bodyPr>
          <a:lstStyle/>
          <a:p>
            <a:pPr marL="285750" indent="-285750">
              <a:lnSpc>
                <a:spcPct val="150000"/>
              </a:lnSpc>
              <a:buFont typeface="Wingdings" panose="05000000000000000000" pitchFamily="2" charset="2"/>
              <a:buChar char="q"/>
            </a:pPr>
            <a:r>
              <a:rPr lang="en-GB" dirty="0">
                <a:solidFill>
                  <a:srgbClr val="FF0000"/>
                </a:solidFill>
                <a:latin typeface="+mj-lt"/>
                <a:ea typeface="Calibri" panose="020F0502020204030204" pitchFamily="34" charset="0"/>
                <a:cs typeface="TimesNewRomanPSMT"/>
              </a:rPr>
              <a:t>A. Touhami (1999). </a:t>
            </a:r>
            <a:r>
              <a:rPr lang="en-GB" dirty="0">
                <a:latin typeface="+mj-lt"/>
                <a:ea typeface="Calibri" panose="020F0502020204030204" pitchFamily="34" charset="0"/>
                <a:cs typeface="TimesNewRomanPSMT"/>
              </a:rPr>
              <a:t>Poverty has always existed in various forms in Morocco like in every country in the world. Yet, for various reasons and for a long time, even while recognized</a:t>
            </a:r>
            <a:endParaRPr lang="fr-FR" dirty="0">
              <a:latin typeface="+mj-lt"/>
            </a:endParaRPr>
          </a:p>
        </p:txBody>
      </p:sp>
      <p:sp>
        <p:nvSpPr>
          <p:cNvPr id="7" name="Rectangle 6"/>
          <p:cNvSpPr/>
          <p:nvPr/>
        </p:nvSpPr>
        <p:spPr>
          <a:xfrm>
            <a:off x="135082" y="207109"/>
            <a:ext cx="7052779" cy="523220"/>
          </a:xfrm>
          <a:prstGeom prst="rect">
            <a:avLst/>
          </a:prstGeom>
        </p:spPr>
        <p:txBody>
          <a:bodyPr wrap="square">
            <a:spAutoFit/>
          </a:bodyPr>
          <a:lstStyle/>
          <a:p>
            <a:pPr marL="514350" indent="-514350" algn="ctr">
              <a:buFont typeface="+mj-lt"/>
              <a:buAutoNum type="arabicPeriod"/>
            </a:pPr>
            <a:r>
              <a:rPr lang="en-US" sz="2800" b="1" i="1" dirty="0">
                <a:cs typeface="Times New Roman" pitchFamily="18" charset="0"/>
              </a:rPr>
              <a:t>Context and interest of the research</a:t>
            </a:r>
            <a:endParaRPr lang="fr-FR" sz="2800" b="1" i="1" dirty="0"/>
          </a:p>
        </p:txBody>
      </p:sp>
    </p:spTree>
    <p:extLst>
      <p:ext uri="{BB962C8B-B14F-4D97-AF65-F5344CB8AC3E}">
        <p14:creationId xmlns:p14="http://schemas.microsoft.com/office/powerpoint/2010/main" val="555544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304966" y="1548898"/>
            <a:ext cx="3606550" cy="400110"/>
          </a:xfrm>
          <a:prstGeom prst="rect">
            <a:avLst/>
          </a:prstGeom>
        </p:spPr>
        <p:txBody>
          <a:bodyPr wrap="square">
            <a:spAutoFit/>
          </a:bodyPr>
          <a:lstStyle/>
          <a:p>
            <a:pPr marL="342900" indent="-342900" algn="ctr">
              <a:buFont typeface="Wingdings" panose="05000000000000000000" pitchFamily="2" charset="2"/>
              <a:buChar char="q"/>
            </a:pPr>
            <a:r>
              <a:rPr lang="en-US" sz="2000" b="1" dirty="0">
                <a:solidFill>
                  <a:srgbClr val="FF0000"/>
                </a:solidFill>
                <a:cs typeface="Times New Roman" pitchFamily="18" charset="0"/>
              </a:rPr>
              <a:t>Interest of the study</a:t>
            </a:r>
            <a:endParaRPr lang="fr-FR" sz="2000" b="1" dirty="0">
              <a:solidFill>
                <a:srgbClr val="FF0000"/>
              </a:solidFill>
            </a:endParaRPr>
          </a:p>
        </p:txBody>
      </p:sp>
      <p:sp>
        <p:nvSpPr>
          <p:cNvPr id="2" name="Rectangle 1"/>
          <p:cNvSpPr/>
          <p:nvPr/>
        </p:nvSpPr>
        <p:spPr>
          <a:xfrm>
            <a:off x="542545" y="2527361"/>
            <a:ext cx="9131392" cy="507831"/>
          </a:xfrm>
          <a:prstGeom prst="rect">
            <a:avLst/>
          </a:prstGeom>
        </p:spPr>
        <p:txBody>
          <a:bodyPr wrap="square">
            <a:spAutoFit/>
          </a:bodyPr>
          <a:lstStyle/>
          <a:p>
            <a:pPr algn="ctr">
              <a:lnSpc>
                <a:spcPct val="150000"/>
              </a:lnSpc>
            </a:pPr>
            <a:r>
              <a:rPr lang="en-GB" dirty="0"/>
              <a:t>Is to focus on the evolution of </a:t>
            </a:r>
            <a:r>
              <a:rPr lang="fr-FR" dirty="0"/>
              <a:t>multidimensional </a:t>
            </a:r>
            <a:r>
              <a:rPr lang="en-GB" dirty="0"/>
              <a:t>poverty in </a:t>
            </a:r>
            <a:r>
              <a:rPr lang="fr-FR" dirty="0"/>
              <a:t>Morocco in times of crises</a:t>
            </a:r>
          </a:p>
        </p:txBody>
      </p:sp>
      <p:sp>
        <p:nvSpPr>
          <p:cNvPr id="5" name="Rectangle 4"/>
          <p:cNvSpPr/>
          <p:nvPr/>
        </p:nvSpPr>
        <p:spPr>
          <a:xfrm>
            <a:off x="135082" y="207109"/>
            <a:ext cx="7052779" cy="523220"/>
          </a:xfrm>
          <a:prstGeom prst="rect">
            <a:avLst/>
          </a:prstGeom>
        </p:spPr>
        <p:txBody>
          <a:bodyPr wrap="square">
            <a:spAutoFit/>
          </a:bodyPr>
          <a:lstStyle/>
          <a:p>
            <a:pPr marL="514350" indent="-514350" algn="ctr">
              <a:buFont typeface="+mj-lt"/>
              <a:buAutoNum type="arabicPeriod"/>
            </a:pPr>
            <a:r>
              <a:rPr lang="en-US" sz="2800" b="1" i="1" dirty="0">
                <a:cs typeface="Times New Roman" pitchFamily="18" charset="0"/>
              </a:rPr>
              <a:t>Context and interest of the research</a:t>
            </a:r>
            <a:endParaRPr lang="fr-FR" sz="2800" b="1" i="1" dirty="0"/>
          </a:p>
        </p:txBody>
      </p:sp>
    </p:spTree>
    <p:extLst>
      <p:ext uri="{BB962C8B-B14F-4D97-AF65-F5344CB8AC3E}">
        <p14:creationId xmlns:p14="http://schemas.microsoft.com/office/powerpoint/2010/main" val="218515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84032" y="1348744"/>
            <a:ext cx="3741631" cy="400110"/>
          </a:xfrm>
          <a:prstGeom prst="rect">
            <a:avLst/>
          </a:prstGeom>
        </p:spPr>
        <p:txBody>
          <a:bodyPr wrap="square">
            <a:spAutoFit/>
          </a:bodyPr>
          <a:lstStyle/>
          <a:p>
            <a:pPr marL="342900" indent="-342900" algn="ctr">
              <a:buFont typeface="Wingdings" panose="05000000000000000000" pitchFamily="2" charset="2"/>
              <a:buChar char="q"/>
            </a:pPr>
            <a:r>
              <a:rPr lang="en-US" sz="2000" b="1" dirty="0">
                <a:solidFill>
                  <a:srgbClr val="FF0000"/>
                </a:solidFill>
                <a:cs typeface="Times New Roman" pitchFamily="18" charset="0"/>
              </a:rPr>
              <a:t>Problematic of the study</a:t>
            </a:r>
          </a:p>
        </p:txBody>
      </p:sp>
      <p:sp>
        <p:nvSpPr>
          <p:cNvPr id="11" name="Rectangle 10"/>
          <p:cNvSpPr/>
          <p:nvPr/>
        </p:nvSpPr>
        <p:spPr>
          <a:xfrm>
            <a:off x="-238990" y="223983"/>
            <a:ext cx="8333508" cy="523220"/>
          </a:xfrm>
          <a:prstGeom prst="rect">
            <a:avLst/>
          </a:prstGeom>
        </p:spPr>
        <p:txBody>
          <a:bodyPr wrap="square">
            <a:spAutoFit/>
          </a:bodyPr>
          <a:lstStyle/>
          <a:p>
            <a:pPr algn="ctr"/>
            <a:r>
              <a:rPr lang="en-US" sz="2800" b="1" i="1" dirty="0">
                <a:cs typeface="Times New Roman" pitchFamily="18" charset="0"/>
              </a:rPr>
              <a:t>2. Problematic &amp; Objectives of the research</a:t>
            </a:r>
          </a:p>
        </p:txBody>
      </p:sp>
      <p:sp>
        <p:nvSpPr>
          <p:cNvPr id="2" name="Rectangle 1"/>
          <p:cNvSpPr/>
          <p:nvPr/>
        </p:nvSpPr>
        <p:spPr>
          <a:xfrm>
            <a:off x="415637" y="2350395"/>
            <a:ext cx="9185564" cy="646331"/>
          </a:xfrm>
          <a:prstGeom prst="rect">
            <a:avLst/>
          </a:prstGeom>
        </p:spPr>
        <p:txBody>
          <a:bodyPr wrap="square">
            <a:spAutoFit/>
          </a:bodyPr>
          <a:lstStyle/>
          <a:p>
            <a:pPr algn="ctr"/>
            <a:r>
              <a:rPr lang="fr-FR" dirty="0"/>
              <a:t>How can we describe the effects of the COVID-19 (coronavirus) pandemic on multidimensional poverty in Morocco ?</a:t>
            </a:r>
          </a:p>
        </p:txBody>
      </p:sp>
    </p:spTree>
    <p:extLst>
      <p:ext uri="{BB962C8B-B14F-4D97-AF65-F5344CB8AC3E}">
        <p14:creationId xmlns:p14="http://schemas.microsoft.com/office/powerpoint/2010/main" val="628446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p:cNvSpPr/>
          <p:nvPr/>
        </p:nvSpPr>
        <p:spPr>
          <a:xfrm>
            <a:off x="260947" y="2750258"/>
            <a:ext cx="2721851" cy="2308324"/>
          </a:xfrm>
          <a:prstGeom prst="rect">
            <a:avLst/>
          </a:prstGeom>
        </p:spPr>
        <p:txBody>
          <a:bodyPr wrap="square">
            <a:spAutoFit/>
          </a:bodyPr>
          <a:lstStyle/>
          <a:p>
            <a:pPr marL="285750" indent="-285750" algn="ctr">
              <a:lnSpc>
                <a:spcPct val="200000"/>
              </a:lnSpc>
              <a:buFont typeface="Wingdings" panose="05000000000000000000" pitchFamily="2" charset="2"/>
              <a:buChar char="v"/>
            </a:pPr>
            <a:r>
              <a:rPr lang="en-GB" dirty="0"/>
              <a:t>To contribute to the clarification of the concept of poverty and </a:t>
            </a:r>
            <a:r>
              <a:rPr lang="fr-FR" dirty="0"/>
              <a:t>its approaches</a:t>
            </a:r>
            <a:r>
              <a:rPr lang="en-GB" dirty="0"/>
              <a:t>.</a:t>
            </a:r>
            <a:endParaRPr lang="en-US" dirty="0"/>
          </a:p>
        </p:txBody>
      </p:sp>
      <p:sp>
        <p:nvSpPr>
          <p:cNvPr id="61" name="Rectangle 60"/>
          <p:cNvSpPr/>
          <p:nvPr/>
        </p:nvSpPr>
        <p:spPr>
          <a:xfrm>
            <a:off x="6986610" y="2586335"/>
            <a:ext cx="2809360" cy="2862322"/>
          </a:xfrm>
          <a:prstGeom prst="rect">
            <a:avLst/>
          </a:prstGeom>
        </p:spPr>
        <p:txBody>
          <a:bodyPr wrap="square">
            <a:spAutoFit/>
          </a:bodyPr>
          <a:lstStyle/>
          <a:p>
            <a:pPr marL="285750" lvl="0" indent="-285750" algn="ctr">
              <a:lnSpc>
                <a:spcPct val="200000"/>
              </a:lnSpc>
              <a:buFont typeface="Wingdings" panose="05000000000000000000" pitchFamily="2" charset="2"/>
              <a:buChar char="v"/>
            </a:pPr>
            <a:r>
              <a:rPr lang="en-US" dirty="0">
                <a:cs typeface="Times New Roman" pitchFamily="18" charset="0"/>
              </a:rPr>
              <a:t>Impacts of Covid-19 on poverty in Morocco and the measures implemented to reduce poverty</a:t>
            </a:r>
          </a:p>
        </p:txBody>
      </p:sp>
      <p:sp>
        <p:nvSpPr>
          <p:cNvPr id="64" name="Rectangle 63"/>
          <p:cNvSpPr/>
          <p:nvPr/>
        </p:nvSpPr>
        <p:spPr>
          <a:xfrm>
            <a:off x="3834027" y="1538714"/>
            <a:ext cx="5810291" cy="400110"/>
          </a:xfrm>
          <a:prstGeom prst="rect">
            <a:avLst/>
          </a:prstGeom>
        </p:spPr>
        <p:txBody>
          <a:bodyPr wrap="square">
            <a:spAutoFit/>
          </a:bodyPr>
          <a:lstStyle/>
          <a:p>
            <a:pPr marL="342900" indent="-342900">
              <a:buFont typeface="Wingdings" panose="05000000000000000000" pitchFamily="2" charset="2"/>
              <a:buChar char="q"/>
            </a:pPr>
            <a:r>
              <a:rPr lang="fr-FR" sz="2000" dirty="0">
                <a:solidFill>
                  <a:srgbClr val="FF0000"/>
                </a:solidFill>
              </a:rPr>
              <a:t>Work objectives</a:t>
            </a:r>
            <a:endParaRPr lang="en-US" sz="2000" u="sng" dirty="0">
              <a:solidFill>
                <a:srgbClr val="FF0000"/>
              </a:solidFill>
            </a:endParaRPr>
          </a:p>
        </p:txBody>
      </p:sp>
      <p:sp>
        <p:nvSpPr>
          <p:cNvPr id="84" name="Rectangle 83"/>
          <p:cNvSpPr/>
          <p:nvPr/>
        </p:nvSpPr>
        <p:spPr>
          <a:xfrm>
            <a:off x="3623778" y="2750258"/>
            <a:ext cx="2721851" cy="2585323"/>
          </a:xfrm>
          <a:prstGeom prst="rect">
            <a:avLst/>
          </a:prstGeom>
        </p:spPr>
        <p:txBody>
          <a:bodyPr wrap="square">
            <a:spAutoFit/>
          </a:bodyPr>
          <a:lstStyle/>
          <a:p>
            <a:pPr marL="342900" indent="-342900" algn="ctr">
              <a:lnSpc>
                <a:spcPct val="150000"/>
              </a:lnSpc>
              <a:buFont typeface="Wingdings" panose="05000000000000000000" pitchFamily="2" charset="2"/>
              <a:buChar char="v"/>
            </a:pPr>
            <a:r>
              <a:rPr lang="en-US" dirty="0"/>
              <a:t>The diagnosis and the situation of poverty evolution in Morocco through multidimensional approach</a:t>
            </a:r>
          </a:p>
        </p:txBody>
      </p:sp>
      <p:sp>
        <p:nvSpPr>
          <p:cNvPr id="62" name="Rectangle 61"/>
          <p:cNvSpPr/>
          <p:nvPr/>
        </p:nvSpPr>
        <p:spPr>
          <a:xfrm>
            <a:off x="-238990" y="223983"/>
            <a:ext cx="8333508" cy="523220"/>
          </a:xfrm>
          <a:prstGeom prst="rect">
            <a:avLst/>
          </a:prstGeom>
        </p:spPr>
        <p:txBody>
          <a:bodyPr wrap="square">
            <a:spAutoFit/>
          </a:bodyPr>
          <a:lstStyle/>
          <a:p>
            <a:pPr algn="ctr"/>
            <a:r>
              <a:rPr lang="en-US" sz="2800" b="1" i="1" dirty="0">
                <a:cs typeface="Times New Roman" pitchFamily="18" charset="0"/>
              </a:rPr>
              <a:t>2. Problematic &amp; Objectives of the research</a:t>
            </a:r>
          </a:p>
        </p:txBody>
      </p:sp>
      <p:cxnSp>
        <p:nvCxnSpPr>
          <p:cNvPr id="4" name="Connecteur droit avec flèche 3"/>
          <p:cNvCxnSpPr/>
          <p:nvPr/>
        </p:nvCxnSpPr>
        <p:spPr>
          <a:xfrm flipH="1">
            <a:off x="1621872" y="1938824"/>
            <a:ext cx="1859082" cy="811434"/>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66" name="Connecteur droit avec flèche 65"/>
          <p:cNvCxnSpPr>
            <a:endCxn id="84" idx="0"/>
          </p:cNvCxnSpPr>
          <p:nvPr/>
        </p:nvCxnSpPr>
        <p:spPr>
          <a:xfrm flipH="1">
            <a:off x="4984704" y="2078161"/>
            <a:ext cx="23605" cy="672097"/>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69" name="Connecteur droit avec flèche 68"/>
          <p:cNvCxnSpPr>
            <a:endCxn id="61" idx="0"/>
          </p:cNvCxnSpPr>
          <p:nvPr/>
        </p:nvCxnSpPr>
        <p:spPr>
          <a:xfrm>
            <a:off x="6182591" y="1938824"/>
            <a:ext cx="2208699" cy="64751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155503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84191A0-CD29-CC46-B81B-93FF3C138092}"/>
              </a:ext>
            </a:extLst>
          </p:cNvPr>
          <p:cNvSpPr/>
          <p:nvPr/>
        </p:nvSpPr>
        <p:spPr>
          <a:xfrm>
            <a:off x="0" y="1000092"/>
            <a:ext cx="9684328" cy="6217087"/>
          </a:xfrm>
          <a:prstGeom prst="rect">
            <a:avLst/>
          </a:prstGeom>
        </p:spPr>
        <p:txBody>
          <a:bodyPr wrap="square">
            <a:spAutoFit/>
          </a:bodyPr>
          <a:lstStyle/>
          <a:p>
            <a:pPr algn="ctr">
              <a:lnSpc>
                <a:spcPct val="150000"/>
              </a:lnSpc>
            </a:pPr>
            <a:r>
              <a:rPr lang="en-US" sz="1600" b="1" dirty="0">
                <a:solidFill>
                  <a:srgbClr val="FF0000"/>
                </a:solidFill>
                <a:latin typeface="+mj-lt"/>
              </a:rPr>
              <a:t>Rowntree (1901), </a:t>
            </a:r>
          </a:p>
          <a:p>
            <a:pPr algn="ctr">
              <a:lnSpc>
                <a:spcPct val="150000"/>
              </a:lnSpc>
            </a:pPr>
            <a:r>
              <a:rPr lang="en-US" sz="1600" dirty="0">
                <a:latin typeface="+mj-lt"/>
              </a:rPr>
              <a:t>was the first to propose the definition of a minimum consumption level, in his first study of the poor living in York in 1899. </a:t>
            </a:r>
            <a:r>
              <a:rPr lang="fr-FR" sz="1600" dirty="0">
                <a:latin typeface="+mj-lt"/>
              </a:rPr>
              <a:t>Lollivier, S. (2008).</a:t>
            </a:r>
            <a:endParaRPr lang="en-US" sz="1600" b="1" dirty="0">
              <a:solidFill>
                <a:srgbClr val="FF0000"/>
              </a:solidFill>
              <a:latin typeface="+mj-lt"/>
            </a:endParaRPr>
          </a:p>
          <a:p>
            <a:pPr algn="ctr">
              <a:lnSpc>
                <a:spcPct val="150000"/>
              </a:lnSpc>
            </a:pPr>
            <a:r>
              <a:rPr lang="en-US" sz="1600" b="1" dirty="0">
                <a:solidFill>
                  <a:srgbClr val="FF0000"/>
                </a:solidFill>
                <a:latin typeface="+mj-lt"/>
              </a:rPr>
              <a:t>Sen, (1985). </a:t>
            </a:r>
            <a:br>
              <a:rPr lang="en-US" sz="1600" dirty="0">
                <a:latin typeface="+mj-lt"/>
              </a:rPr>
            </a:br>
            <a:r>
              <a:rPr lang="en-US" sz="1600" dirty="0">
                <a:latin typeface="+mj-lt"/>
              </a:rPr>
              <a:t>“poverty is not just a lack of income or material possessions, but a lack of the capability to live a fulfilling life”.</a:t>
            </a:r>
          </a:p>
          <a:p>
            <a:pPr algn="ctr">
              <a:lnSpc>
                <a:spcPct val="150000"/>
              </a:lnSpc>
            </a:pPr>
            <a:r>
              <a:rPr lang="fr-FR" sz="1600" b="1" dirty="0">
                <a:solidFill>
                  <a:srgbClr val="FF0000"/>
                </a:solidFill>
                <a:latin typeface="+mj-lt"/>
              </a:rPr>
              <a:t>M. Ravallion (1994).</a:t>
            </a:r>
            <a:r>
              <a:rPr lang="fr-FR" sz="1600" dirty="0">
                <a:solidFill>
                  <a:srgbClr val="FF0000"/>
                </a:solidFill>
                <a:latin typeface="+mj-lt"/>
              </a:rPr>
              <a:t> </a:t>
            </a:r>
            <a:endParaRPr lang="en-US" sz="1600" dirty="0">
              <a:solidFill>
                <a:srgbClr val="FF0000"/>
              </a:solidFill>
              <a:latin typeface="+mj-lt"/>
            </a:endParaRPr>
          </a:p>
          <a:p>
            <a:pPr algn="ctr">
              <a:lnSpc>
                <a:spcPct val="150000"/>
              </a:lnSpc>
            </a:pPr>
            <a:r>
              <a:rPr lang="en-US" sz="1600" dirty="0">
                <a:latin typeface="+mj-lt"/>
              </a:rPr>
              <a:t>poverty as the inability to attain a particular standard of living, which is often measured by a poverty line.</a:t>
            </a:r>
          </a:p>
          <a:p>
            <a:pPr algn="ctr">
              <a:lnSpc>
                <a:spcPct val="150000"/>
              </a:lnSpc>
            </a:pPr>
            <a:r>
              <a:rPr lang="en-US" sz="1600" dirty="0">
                <a:solidFill>
                  <a:srgbClr val="FF0000"/>
                </a:solidFill>
                <a:latin typeface="+mj-lt"/>
              </a:rPr>
              <a:t>Peter towsend (1979).</a:t>
            </a:r>
          </a:p>
          <a:p>
            <a:pPr algn="ctr">
              <a:lnSpc>
                <a:spcPct val="150000"/>
              </a:lnSpc>
            </a:pPr>
            <a:r>
              <a:rPr lang="en-US" sz="1600" dirty="0">
                <a:latin typeface="+mj-lt"/>
              </a:rPr>
              <a:t>‘’Poverty in the United Kingdom” Poverty is defined objectively and applied consistently. The term is understood objectively rather than subjectively. Vogel, L. H. (1982). </a:t>
            </a:r>
          </a:p>
          <a:p>
            <a:pPr algn="ctr">
              <a:lnSpc>
                <a:spcPct val="150000"/>
              </a:lnSpc>
            </a:pPr>
            <a:r>
              <a:rPr lang="en-US" sz="1600" dirty="0">
                <a:solidFill>
                  <a:srgbClr val="FF0000"/>
                </a:solidFill>
                <a:latin typeface="+mj-lt"/>
              </a:rPr>
              <a:t>Rawls (1970), et Streeten et al. (1981). </a:t>
            </a:r>
          </a:p>
          <a:p>
            <a:pPr algn="ctr">
              <a:lnSpc>
                <a:spcPct val="150000"/>
              </a:lnSpc>
            </a:pPr>
            <a:r>
              <a:rPr lang="en-US" sz="1600" dirty="0">
                <a:latin typeface="+mj-lt"/>
              </a:rPr>
              <a:t>‘’Poverty is defined as the lack of achievement of a group in meeting certain basic needs’’.</a:t>
            </a:r>
          </a:p>
          <a:p>
            <a:pPr algn="ctr">
              <a:lnSpc>
                <a:spcPct val="200000"/>
              </a:lnSpc>
            </a:pPr>
            <a:endParaRPr lang="en-US" sz="1600" dirty="0">
              <a:latin typeface="+mj-lt"/>
            </a:endParaRPr>
          </a:p>
          <a:p>
            <a:pPr algn="ctr">
              <a:lnSpc>
                <a:spcPct val="150000"/>
              </a:lnSpc>
            </a:pPr>
            <a:r>
              <a:rPr lang="en-US" sz="2000" dirty="0">
                <a:latin typeface="TimesNewRomanPSMT"/>
              </a:rPr>
              <a:t> </a:t>
            </a:r>
            <a:endParaRPr lang="en-US" sz="2000" dirty="0"/>
          </a:p>
        </p:txBody>
      </p:sp>
      <p:sp>
        <p:nvSpPr>
          <p:cNvPr id="12" name="Rectangle 11"/>
          <p:cNvSpPr/>
          <p:nvPr/>
        </p:nvSpPr>
        <p:spPr>
          <a:xfrm>
            <a:off x="-498762" y="99293"/>
            <a:ext cx="8333508" cy="523220"/>
          </a:xfrm>
          <a:prstGeom prst="rect">
            <a:avLst/>
          </a:prstGeom>
        </p:spPr>
        <p:txBody>
          <a:bodyPr wrap="square">
            <a:spAutoFit/>
          </a:bodyPr>
          <a:lstStyle/>
          <a:p>
            <a:pPr algn="ctr"/>
            <a:r>
              <a:rPr lang="en-US" sz="2800" b="1" i="1" dirty="0">
                <a:cs typeface="Times New Roman" pitchFamily="18" charset="0"/>
              </a:rPr>
              <a:t>3. conceptual &amp; Theoretical framework</a:t>
            </a:r>
          </a:p>
        </p:txBody>
      </p:sp>
    </p:spTree>
    <p:extLst>
      <p:ext uri="{BB962C8B-B14F-4D97-AF65-F5344CB8AC3E}">
        <p14:creationId xmlns:p14="http://schemas.microsoft.com/office/powerpoint/2010/main" val="41132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1937</TotalTime>
  <Words>2963</Words>
  <Application>Microsoft Office PowerPoint</Application>
  <PresentationFormat>Widescreen</PresentationFormat>
  <Paragraphs>291</Paragraphs>
  <Slides>23</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vt:lpstr>
      <vt:lpstr>Calibri</vt:lpstr>
      <vt:lpstr>Noto Serif</vt:lpstr>
      <vt:lpstr>Route 159 SemiBold</vt:lpstr>
      <vt:lpstr>Times New Roman</vt:lpstr>
      <vt:lpstr>TimesNewRomanPSMT</vt:lpstr>
      <vt:lpstr>Trebuchet MS</vt:lpstr>
      <vt:lpstr>Wingdings</vt:lpstr>
      <vt:lpstr>Wingdings 3</vt:lpstr>
      <vt:lpstr>Facet</vt:lpstr>
      <vt:lpstr>Evolution and dynamic of multidimensional poverty in times of crisis: the case of Morocco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Shani Carter</dc:creator>
  <cp:lastModifiedBy>Shani Carter</cp:lastModifiedBy>
  <cp:revision>228</cp:revision>
  <dcterms:created xsi:type="dcterms:W3CDTF">2020-02-19T16:22:48Z</dcterms:created>
  <dcterms:modified xsi:type="dcterms:W3CDTF">2023-04-30T23:57:54Z</dcterms:modified>
</cp:coreProperties>
</file>