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7">
  <p:sldMasterIdLst>
    <p:sldMasterId id="2147483660" r:id="rId1"/>
  </p:sldMasterIdLst>
  <p:sldIdLst>
    <p:sldId id="256" r:id="rId2"/>
    <p:sldId id="262" r:id="rId3"/>
    <p:sldId id="259" r:id="rId4"/>
    <p:sldId id="283" r:id="rId5"/>
    <p:sldId id="260" r:id="rId6"/>
    <p:sldId id="261" r:id="rId7"/>
    <p:sldId id="263" r:id="rId8"/>
    <p:sldId id="264" r:id="rId9"/>
    <p:sldId id="284" r:id="rId10"/>
    <p:sldId id="265" r:id="rId11"/>
    <p:sldId id="27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4" autoAdjust="0"/>
    <p:restoredTop sz="94660"/>
  </p:normalViewPr>
  <p:slideViewPr>
    <p:cSldViewPr snapToGrid="0">
      <p:cViewPr varScale="1">
        <p:scale>
          <a:sx n="80" d="100"/>
          <a:sy n="80" d="100"/>
        </p:scale>
        <p:origin x="96"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FE7441B-ACA0-424B-8F0D-FB9B32130AC8}" type="datetimeFigureOut">
              <a:rPr lang="en-US" smtClean="0"/>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9D2367-7467-4734-9C5A-6205AD12EBF1}" type="slidenum">
              <a:rPr lang="en-US" smtClean="0"/>
              <a:t>‹#›</a:t>
            </a:fld>
            <a:endParaRPr lang="en-US"/>
          </a:p>
        </p:txBody>
      </p:sp>
    </p:spTree>
    <p:extLst>
      <p:ext uri="{BB962C8B-B14F-4D97-AF65-F5344CB8AC3E}">
        <p14:creationId xmlns:p14="http://schemas.microsoft.com/office/powerpoint/2010/main" val="2063966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FE7441B-ACA0-424B-8F0D-FB9B32130AC8}" type="datetimeFigureOut">
              <a:rPr lang="en-US" smtClean="0"/>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9D2367-7467-4734-9C5A-6205AD12EBF1}" type="slidenum">
              <a:rPr lang="en-US" smtClean="0"/>
              <a:t>‹#›</a:t>
            </a:fld>
            <a:endParaRPr lang="en-US"/>
          </a:p>
        </p:txBody>
      </p:sp>
    </p:spTree>
    <p:extLst>
      <p:ext uri="{BB962C8B-B14F-4D97-AF65-F5344CB8AC3E}">
        <p14:creationId xmlns:p14="http://schemas.microsoft.com/office/powerpoint/2010/main" val="361968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FE7441B-ACA0-424B-8F0D-FB9B32130AC8}" type="datetimeFigureOut">
              <a:rPr lang="en-US" smtClean="0"/>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9D2367-7467-4734-9C5A-6205AD12EBF1}"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4935239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FE7441B-ACA0-424B-8F0D-FB9B32130AC8}" type="datetimeFigureOut">
              <a:rPr lang="en-US" smtClean="0"/>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9D2367-7467-4734-9C5A-6205AD12EBF1}" type="slidenum">
              <a:rPr lang="en-US" smtClean="0"/>
              <a:t>‹#›</a:t>
            </a:fld>
            <a:endParaRPr lang="en-US"/>
          </a:p>
        </p:txBody>
      </p:sp>
    </p:spTree>
    <p:extLst>
      <p:ext uri="{BB962C8B-B14F-4D97-AF65-F5344CB8AC3E}">
        <p14:creationId xmlns:p14="http://schemas.microsoft.com/office/powerpoint/2010/main" val="19907877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FE7441B-ACA0-424B-8F0D-FB9B32130AC8}" type="datetimeFigureOut">
              <a:rPr lang="en-US" smtClean="0"/>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9D2367-7467-4734-9C5A-6205AD12EBF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374881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FE7441B-ACA0-424B-8F0D-FB9B32130AC8}" type="datetimeFigureOut">
              <a:rPr lang="en-US" smtClean="0"/>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9D2367-7467-4734-9C5A-6205AD12EBF1}" type="slidenum">
              <a:rPr lang="en-US" smtClean="0"/>
              <a:t>‹#›</a:t>
            </a:fld>
            <a:endParaRPr lang="en-US"/>
          </a:p>
        </p:txBody>
      </p:sp>
    </p:spTree>
    <p:extLst>
      <p:ext uri="{BB962C8B-B14F-4D97-AF65-F5344CB8AC3E}">
        <p14:creationId xmlns:p14="http://schemas.microsoft.com/office/powerpoint/2010/main" val="12768715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E7441B-ACA0-424B-8F0D-FB9B32130AC8}" type="datetimeFigureOut">
              <a:rPr lang="en-US" smtClean="0"/>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9D2367-7467-4734-9C5A-6205AD12EBF1}" type="slidenum">
              <a:rPr lang="en-US" smtClean="0"/>
              <a:t>‹#›</a:t>
            </a:fld>
            <a:endParaRPr lang="en-US"/>
          </a:p>
        </p:txBody>
      </p:sp>
    </p:spTree>
    <p:extLst>
      <p:ext uri="{BB962C8B-B14F-4D97-AF65-F5344CB8AC3E}">
        <p14:creationId xmlns:p14="http://schemas.microsoft.com/office/powerpoint/2010/main" val="37486988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E7441B-ACA0-424B-8F0D-FB9B32130AC8}" type="datetimeFigureOut">
              <a:rPr lang="en-US" smtClean="0"/>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9D2367-7467-4734-9C5A-6205AD12EBF1}" type="slidenum">
              <a:rPr lang="en-US" smtClean="0"/>
              <a:t>‹#›</a:t>
            </a:fld>
            <a:endParaRPr lang="en-US"/>
          </a:p>
        </p:txBody>
      </p:sp>
    </p:spTree>
    <p:extLst>
      <p:ext uri="{BB962C8B-B14F-4D97-AF65-F5344CB8AC3E}">
        <p14:creationId xmlns:p14="http://schemas.microsoft.com/office/powerpoint/2010/main" val="3009369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E7441B-ACA0-424B-8F0D-FB9B32130AC8}" type="datetimeFigureOut">
              <a:rPr lang="en-US" smtClean="0"/>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9D2367-7467-4734-9C5A-6205AD12EBF1}" type="slidenum">
              <a:rPr lang="en-US" smtClean="0"/>
              <a:t>‹#›</a:t>
            </a:fld>
            <a:endParaRPr lang="en-US"/>
          </a:p>
        </p:txBody>
      </p:sp>
    </p:spTree>
    <p:extLst>
      <p:ext uri="{BB962C8B-B14F-4D97-AF65-F5344CB8AC3E}">
        <p14:creationId xmlns:p14="http://schemas.microsoft.com/office/powerpoint/2010/main" val="4140899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FE7441B-ACA0-424B-8F0D-FB9B32130AC8}" type="datetimeFigureOut">
              <a:rPr lang="en-US" smtClean="0"/>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9D2367-7467-4734-9C5A-6205AD12EBF1}" type="slidenum">
              <a:rPr lang="en-US" smtClean="0"/>
              <a:t>‹#›</a:t>
            </a:fld>
            <a:endParaRPr lang="en-US"/>
          </a:p>
        </p:txBody>
      </p:sp>
    </p:spTree>
    <p:extLst>
      <p:ext uri="{BB962C8B-B14F-4D97-AF65-F5344CB8AC3E}">
        <p14:creationId xmlns:p14="http://schemas.microsoft.com/office/powerpoint/2010/main" val="2080139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FE7441B-ACA0-424B-8F0D-FB9B32130AC8}" type="datetimeFigureOut">
              <a:rPr lang="en-US" smtClean="0"/>
              <a:t>3/17/2022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9D2367-7467-4734-9C5A-6205AD12EBF1}" type="slidenum">
              <a:rPr lang="en-US" smtClean="0"/>
              <a:t>‹#›</a:t>
            </a:fld>
            <a:endParaRPr lang="en-US"/>
          </a:p>
        </p:txBody>
      </p:sp>
    </p:spTree>
    <p:extLst>
      <p:ext uri="{BB962C8B-B14F-4D97-AF65-F5344CB8AC3E}">
        <p14:creationId xmlns:p14="http://schemas.microsoft.com/office/powerpoint/2010/main" val="1522013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FE7441B-ACA0-424B-8F0D-FB9B32130AC8}" type="datetimeFigureOut">
              <a:rPr lang="en-US" smtClean="0"/>
              <a:t>3/17/2022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9D2367-7467-4734-9C5A-6205AD12EBF1}" type="slidenum">
              <a:rPr lang="en-US" smtClean="0"/>
              <a:t>‹#›</a:t>
            </a:fld>
            <a:endParaRPr lang="en-US"/>
          </a:p>
        </p:txBody>
      </p:sp>
    </p:spTree>
    <p:extLst>
      <p:ext uri="{BB962C8B-B14F-4D97-AF65-F5344CB8AC3E}">
        <p14:creationId xmlns:p14="http://schemas.microsoft.com/office/powerpoint/2010/main" val="1838596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E7441B-ACA0-424B-8F0D-FB9B32130AC8}" type="datetimeFigureOut">
              <a:rPr lang="en-US" smtClean="0"/>
              <a:t>3/17/2022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9D2367-7467-4734-9C5A-6205AD12EBF1}" type="slidenum">
              <a:rPr lang="en-US" smtClean="0"/>
              <a:t>‹#›</a:t>
            </a:fld>
            <a:endParaRPr lang="en-US"/>
          </a:p>
        </p:txBody>
      </p:sp>
    </p:spTree>
    <p:extLst>
      <p:ext uri="{BB962C8B-B14F-4D97-AF65-F5344CB8AC3E}">
        <p14:creationId xmlns:p14="http://schemas.microsoft.com/office/powerpoint/2010/main" val="127911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E7441B-ACA0-424B-8F0D-FB9B32130AC8}" type="datetimeFigureOut">
              <a:rPr lang="en-US" smtClean="0"/>
              <a:t>3/17/2022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9D2367-7467-4734-9C5A-6205AD12EBF1}" type="slidenum">
              <a:rPr lang="en-US" smtClean="0"/>
              <a:t>‹#›</a:t>
            </a:fld>
            <a:endParaRPr lang="en-US"/>
          </a:p>
        </p:txBody>
      </p:sp>
    </p:spTree>
    <p:extLst>
      <p:ext uri="{BB962C8B-B14F-4D97-AF65-F5344CB8AC3E}">
        <p14:creationId xmlns:p14="http://schemas.microsoft.com/office/powerpoint/2010/main" val="1813927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FE7441B-ACA0-424B-8F0D-FB9B32130AC8}" type="datetimeFigureOut">
              <a:rPr lang="en-US" smtClean="0"/>
              <a:t>3/17/2022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9D2367-7467-4734-9C5A-6205AD12EBF1}" type="slidenum">
              <a:rPr lang="en-US" smtClean="0"/>
              <a:t>‹#›</a:t>
            </a:fld>
            <a:endParaRPr lang="en-US"/>
          </a:p>
        </p:txBody>
      </p:sp>
    </p:spTree>
    <p:extLst>
      <p:ext uri="{BB962C8B-B14F-4D97-AF65-F5344CB8AC3E}">
        <p14:creationId xmlns:p14="http://schemas.microsoft.com/office/powerpoint/2010/main" val="4169300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FE7441B-ACA0-424B-8F0D-FB9B32130AC8}" type="datetimeFigureOut">
              <a:rPr lang="en-US" smtClean="0"/>
              <a:t>3/17/2022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9D2367-7467-4734-9C5A-6205AD12EBF1}" type="slidenum">
              <a:rPr lang="en-US" smtClean="0"/>
              <a:t>‹#›</a:t>
            </a:fld>
            <a:endParaRPr lang="en-US"/>
          </a:p>
        </p:txBody>
      </p:sp>
    </p:spTree>
    <p:extLst>
      <p:ext uri="{BB962C8B-B14F-4D97-AF65-F5344CB8AC3E}">
        <p14:creationId xmlns:p14="http://schemas.microsoft.com/office/powerpoint/2010/main" val="2270601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FE7441B-ACA0-424B-8F0D-FB9B32130AC8}" type="datetimeFigureOut">
              <a:rPr lang="en-US" smtClean="0"/>
              <a:t>3/17/2022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79D2367-7467-4734-9C5A-6205AD12EBF1}" type="slidenum">
              <a:rPr lang="en-US" smtClean="0"/>
              <a:t>‹#›</a:t>
            </a:fld>
            <a:endParaRPr lang="en-US"/>
          </a:p>
        </p:txBody>
      </p:sp>
    </p:spTree>
    <p:extLst>
      <p:ext uri="{BB962C8B-B14F-4D97-AF65-F5344CB8AC3E}">
        <p14:creationId xmlns:p14="http://schemas.microsoft.com/office/powerpoint/2010/main" val="15961515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0560" y="889000"/>
            <a:ext cx="9156192" cy="4451626"/>
          </a:xfrm>
        </p:spPr>
        <p:txBody>
          <a:bodyPr>
            <a:normAutofit/>
          </a:bodyPr>
          <a:lstStyle/>
          <a:p>
            <a:pPr algn="ctr"/>
            <a:r>
              <a:rPr lang="en-GB" sz="2700" b="1" dirty="0">
                <a:solidFill>
                  <a:schemeClr val="accent2"/>
                </a:solidFill>
              </a:rPr>
              <a:t>EFFECT OF COVID-19 PANDEMIC ON SUSTAINABILITY OF SMES IN KENYA</a:t>
            </a:r>
            <a:br>
              <a:rPr lang="en-US" dirty="0"/>
            </a:br>
            <a:br>
              <a:rPr lang="en-US" dirty="0"/>
            </a:br>
            <a:br>
              <a:rPr lang="en-US" dirty="0"/>
            </a:br>
            <a:endParaRPr lang="en-US" dirty="0"/>
          </a:p>
        </p:txBody>
      </p:sp>
      <p:sp>
        <p:nvSpPr>
          <p:cNvPr id="3" name="Subtitle 2"/>
          <p:cNvSpPr>
            <a:spLocks noGrp="1"/>
          </p:cNvSpPr>
          <p:nvPr>
            <p:ph type="subTitle" idx="1"/>
          </p:nvPr>
        </p:nvSpPr>
        <p:spPr>
          <a:xfrm>
            <a:off x="1507067" y="3340100"/>
            <a:ext cx="7766936" cy="2400300"/>
          </a:xfrm>
        </p:spPr>
        <p:txBody>
          <a:bodyPr>
            <a:normAutofit/>
          </a:bodyPr>
          <a:lstStyle/>
          <a:p>
            <a:r>
              <a:rPr lang="en-US" sz="2000" b="1" dirty="0">
                <a:solidFill>
                  <a:schemeClr val="accent2"/>
                </a:solidFill>
              </a:rPr>
              <a:t>PHILIP MUNYAO MUTISYA,</a:t>
            </a:r>
            <a:endParaRPr lang="en-KE" sz="2000" dirty="0">
              <a:solidFill>
                <a:schemeClr val="accent2"/>
              </a:solidFill>
            </a:endParaRPr>
          </a:p>
          <a:p>
            <a:r>
              <a:rPr lang="en-US" sz="2000" dirty="0">
                <a:solidFill>
                  <a:schemeClr val="accent2"/>
                </a:solidFill>
              </a:rPr>
              <a:t>SCHOOL OF BUSINESS – ENTREPRENEURSHIP AND INNOVATION MANAGEMENT, </a:t>
            </a:r>
            <a:endParaRPr lang="en-KE" sz="2000" dirty="0">
              <a:solidFill>
                <a:schemeClr val="accent2"/>
              </a:solidFill>
            </a:endParaRPr>
          </a:p>
          <a:p>
            <a:r>
              <a:rPr lang="en-US" sz="2000" dirty="0">
                <a:solidFill>
                  <a:schemeClr val="accent2"/>
                </a:solidFill>
              </a:rPr>
              <a:t>PHD STUDENT AT UNIVERSITY OF NAIROBI, KENYA.</a:t>
            </a:r>
            <a:endParaRPr lang="en-KE" sz="2000" dirty="0">
              <a:solidFill>
                <a:schemeClr val="accent2"/>
              </a:solidFill>
            </a:endParaRPr>
          </a:p>
          <a:p>
            <a:pPr algn="ctr"/>
            <a:endParaRPr lang="en-US" sz="2000" dirty="0">
              <a:solidFill>
                <a:schemeClr val="accent2"/>
              </a:solidFill>
            </a:endParaRPr>
          </a:p>
          <a:p>
            <a:pPr algn="ctr"/>
            <a:endParaRPr lang="en-US" sz="3200" dirty="0">
              <a:solidFill>
                <a:schemeClr val="accent2"/>
              </a:solidFill>
            </a:endParaRPr>
          </a:p>
        </p:txBody>
      </p:sp>
    </p:spTree>
    <p:extLst>
      <p:ext uri="{BB962C8B-B14F-4D97-AF65-F5344CB8AC3E}">
        <p14:creationId xmlns:p14="http://schemas.microsoft.com/office/powerpoint/2010/main" val="788868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597408"/>
          </a:xfrm>
        </p:spPr>
        <p:txBody>
          <a:bodyPr>
            <a:normAutofit fontScale="90000"/>
          </a:bodyPr>
          <a:lstStyle/>
          <a:p>
            <a:r>
              <a:rPr lang="en-GB" dirty="0"/>
              <a:t>     </a:t>
            </a:r>
            <a:r>
              <a:rPr lang="en-GB" dirty="0">
                <a:solidFill>
                  <a:schemeClr val="accent2"/>
                </a:solidFill>
              </a:rPr>
              <a:t>Recommendations</a:t>
            </a:r>
            <a:br>
              <a:rPr lang="en-GB" dirty="0">
                <a:solidFill>
                  <a:schemeClr val="accent2"/>
                </a:solidFill>
              </a:rPr>
            </a:br>
            <a:endParaRPr lang="en-US" dirty="0"/>
          </a:p>
        </p:txBody>
      </p:sp>
      <p:sp>
        <p:nvSpPr>
          <p:cNvPr id="3" name="Content Placeholder 2"/>
          <p:cNvSpPr>
            <a:spLocks noGrp="1"/>
          </p:cNvSpPr>
          <p:nvPr>
            <p:ph idx="1"/>
          </p:nvPr>
        </p:nvSpPr>
        <p:spPr>
          <a:xfrm>
            <a:off x="677334" y="682753"/>
            <a:ext cx="8596668" cy="5358610"/>
          </a:xfrm>
        </p:spPr>
        <p:txBody>
          <a:bodyPr/>
          <a:lstStyle/>
          <a:p>
            <a:r>
              <a:rPr lang="en-US" dirty="0"/>
              <a:t>Entrepreneurs running SMEs need to given both financial and non-financial support as a way of helping their enterprises to overcome economic challenges brought about by the outbreak of the pandemic. </a:t>
            </a:r>
          </a:p>
          <a:p>
            <a:r>
              <a:rPr lang="en-US" dirty="0"/>
              <a:t>Entrepreneurs need to partner with key stakeholders that can assist them with the success of their enterprises during challenging times. </a:t>
            </a:r>
          </a:p>
          <a:p>
            <a:r>
              <a:rPr lang="en-US" dirty="0"/>
              <a:t>SMEs also need to be encouraged and supported to capitalize on the application of new technologies which can boost their efficiencies at lowering costs of doing business and enhancing their customer reach. </a:t>
            </a:r>
          </a:p>
          <a:p>
            <a:r>
              <a:rPr lang="en-US" dirty="0"/>
              <a:t>Founders of enterprises need to have in place proper planning if they are to remain successful and sustainable. </a:t>
            </a:r>
          </a:p>
          <a:p>
            <a:r>
              <a:rPr lang="en-US" dirty="0"/>
              <a:t>The government needs to give guarantees to microfinance institutions so that they can offer financial support to SMEs during the challenging times.</a:t>
            </a:r>
            <a:endParaRPr lang="en-KE" dirty="0"/>
          </a:p>
          <a:p>
            <a:r>
              <a:rPr lang="en-US" dirty="0"/>
              <a:t>Key stakeholders such as financial institutions and non-governmental organizations also need to offer both financial and non-financial support to SMEs if they are to play their role in economic development post-pandemic.</a:t>
            </a:r>
            <a:endParaRPr lang="en-KE" dirty="0"/>
          </a:p>
          <a:p>
            <a:pPr marL="0" indent="0">
              <a:buNone/>
            </a:pPr>
            <a:endParaRPr lang="en-US" dirty="0"/>
          </a:p>
        </p:txBody>
      </p:sp>
    </p:spTree>
    <p:extLst>
      <p:ext uri="{BB962C8B-B14F-4D97-AF65-F5344CB8AC3E}">
        <p14:creationId xmlns:p14="http://schemas.microsoft.com/office/powerpoint/2010/main" val="791915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254752"/>
          </a:xfrm>
        </p:spPr>
        <p:txBody>
          <a:bodyPr>
            <a:normAutofit/>
          </a:bodyPr>
          <a:lstStyle/>
          <a:p>
            <a:pPr marL="0" indent="0" algn="ctr"/>
            <a:br>
              <a:rPr lang="en-GB" dirty="0"/>
            </a:br>
            <a:br>
              <a:rPr lang="en-GB" dirty="0"/>
            </a:br>
            <a:br>
              <a:rPr lang="en-GB" dirty="0"/>
            </a:br>
            <a:br>
              <a:rPr lang="en-GB" dirty="0"/>
            </a:br>
            <a:r>
              <a:rPr lang="en-GB" dirty="0"/>
              <a:t>END</a:t>
            </a:r>
            <a:br>
              <a:rPr lang="en-GB" dirty="0"/>
            </a:br>
            <a:r>
              <a:rPr lang="en-GB" dirty="0"/>
              <a:t>THANK YOU</a:t>
            </a:r>
            <a:br>
              <a:rPr lang="en-US" dirty="0"/>
            </a:br>
            <a:endParaRPr lang="en-US" dirty="0"/>
          </a:p>
        </p:txBody>
      </p:sp>
    </p:spTree>
    <p:extLst>
      <p:ext uri="{BB962C8B-B14F-4D97-AF65-F5344CB8AC3E}">
        <p14:creationId xmlns:p14="http://schemas.microsoft.com/office/powerpoint/2010/main" val="1389698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475488"/>
          </a:xfrm>
        </p:spPr>
        <p:txBody>
          <a:bodyPr>
            <a:normAutofit fontScale="90000"/>
          </a:bodyPr>
          <a:lstStyle/>
          <a:p>
            <a:r>
              <a:rPr lang="en-GB" dirty="0">
                <a:solidFill>
                  <a:schemeClr val="accent2"/>
                </a:solidFill>
              </a:rPr>
              <a:t>                      Introduction</a:t>
            </a:r>
            <a:endParaRPr lang="en-US" dirty="0">
              <a:solidFill>
                <a:schemeClr val="accent2"/>
              </a:solidFill>
            </a:endParaRPr>
          </a:p>
        </p:txBody>
      </p:sp>
      <p:sp>
        <p:nvSpPr>
          <p:cNvPr id="3" name="Content Placeholder 2"/>
          <p:cNvSpPr>
            <a:spLocks noGrp="1"/>
          </p:cNvSpPr>
          <p:nvPr>
            <p:ph idx="1"/>
          </p:nvPr>
        </p:nvSpPr>
        <p:spPr>
          <a:xfrm>
            <a:off x="292100" y="573024"/>
            <a:ext cx="9525000" cy="6170676"/>
          </a:xfrm>
        </p:spPr>
        <p:txBody>
          <a:bodyPr>
            <a:normAutofit/>
          </a:bodyPr>
          <a:lstStyle/>
          <a:p>
            <a:pPr>
              <a:buFont typeface="Wingdings" panose="05000000000000000000" pitchFamily="2" charset="2"/>
              <a:buChar char="Ø"/>
            </a:pPr>
            <a:r>
              <a:rPr lang="en-US" dirty="0"/>
              <a:t>SMEs play key role on economic development of nations across the globe. These enterprises make substantial contributions towards employment creation, poverty alleviation, capital formation as well as development of local technologies.</a:t>
            </a:r>
          </a:p>
          <a:p>
            <a:pPr>
              <a:buFont typeface="Wingdings" panose="05000000000000000000" pitchFamily="2" charset="2"/>
              <a:buChar char="Ø"/>
            </a:pPr>
            <a:r>
              <a:rPr lang="en-US" dirty="0"/>
              <a:t>SMEs were hit the hardest by the impacts of COVID-19. </a:t>
            </a:r>
          </a:p>
          <a:p>
            <a:pPr>
              <a:buFont typeface="Wingdings" panose="05000000000000000000" pitchFamily="2" charset="2"/>
              <a:buChar char="Ø"/>
            </a:pPr>
            <a:r>
              <a:rPr lang="en-US" dirty="0"/>
              <a:t>The various preventive and control measures such as social distancing, restrictions on movements across regions and curfews brought about supply chain disruptions.</a:t>
            </a:r>
          </a:p>
          <a:p>
            <a:pPr>
              <a:buFont typeface="Wingdings" panose="05000000000000000000" pitchFamily="2" charset="2"/>
              <a:buChar char="Ø"/>
            </a:pPr>
            <a:r>
              <a:rPr lang="en-US" dirty="0"/>
              <a:t> The control and preventive measures forced majority of enterprises to close their operations earlier while others in the hospitality and entertainment sectors had to close shops temporarily.</a:t>
            </a:r>
          </a:p>
          <a:p>
            <a:pPr>
              <a:buFont typeface="Wingdings" panose="05000000000000000000" pitchFamily="2" charset="2"/>
              <a:buChar char="Ø"/>
            </a:pPr>
            <a:r>
              <a:rPr lang="en-US" dirty="0"/>
              <a:t>Covid-19 has caused serious damages to economies of nations across the world.</a:t>
            </a:r>
          </a:p>
          <a:p>
            <a:pPr>
              <a:buFont typeface="Wingdings" panose="05000000000000000000" pitchFamily="2" charset="2"/>
              <a:buChar char="Ø"/>
            </a:pPr>
            <a:r>
              <a:rPr lang="en-US" dirty="0"/>
              <a:t>Movements of goods and people across nations and within nations were restricted thereby causing negative effects on businesses across various sectors of the economy </a:t>
            </a:r>
          </a:p>
          <a:p>
            <a:pPr>
              <a:buFont typeface="Wingdings" panose="05000000000000000000" pitchFamily="2" charset="2"/>
              <a:buChar char="Ø"/>
            </a:pPr>
            <a:r>
              <a:rPr lang="en-US" dirty="0"/>
              <a:t>Majority of enterprises were not prepared for the virus resulting in business collapses, loss of employment opportunities and increased levels of poverty among the populace.</a:t>
            </a:r>
          </a:p>
          <a:p>
            <a:pPr>
              <a:buFont typeface="Wingdings" panose="05000000000000000000" pitchFamily="2" charset="2"/>
              <a:buChar char="Ø"/>
            </a:pPr>
            <a:r>
              <a:rPr lang="en-US" dirty="0"/>
              <a:t>Most of the enterprises had no contingency measures in place</a:t>
            </a:r>
          </a:p>
        </p:txBody>
      </p:sp>
    </p:spTree>
    <p:extLst>
      <p:ext uri="{BB962C8B-B14F-4D97-AF65-F5344CB8AC3E}">
        <p14:creationId xmlns:p14="http://schemas.microsoft.com/office/powerpoint/2010/main" val="2970827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451104"/>
          </a:xfrm>
        </p:spPr>
        <p:txBody>
          <a:bodyPr>
            <a:normAutofit fontScale="90000"/>
          </a:bodyPr>
          <a:lstStyle/>
          <a:p>
            <a:r>
              <a:rPr lang="en-GB" dirty="0"/>
              <a:t>               </a:t>
            </a:r>
            <a:r>
              <a:rPr lang="en-US" dirty="0" err="1"/>
              <a:t>Contn</a:t>
            </a:r>
            <a:r>
              <a:rPr lang="en-US" dirty="0"/>
              <a:t>…</a:t>
            </a:r>
          </a:p>
        </p:txBody>
      </p:sp>
      <p:sp>
        <p:nvSpPr>
          <p:cNvPr id="3" name="Content Placeholder 2"/>
          <p:cNvSpPr>
            <a:spLocks noGrp="1"/>
          </p:cNvSpPr>
          <p:nvPr>
            <p:ph idx="1"/>
          </p:nvPr>
        </p:nvSpPr>
        <p:spPr>
          <a:xfrm>
            <a:off x="304800" y="451104"/>
            <a:ext cx="9220200" cy="6686296"/>
          </a:xfrm>
        </p:spPr>
        <p:txBody>
          <a:bodyPr>
            <a:normAutofit/>
          </a:bodyPr>
          <a:lstStyle/>
          <a:p>
            <a:pPr>
              <a:buFont typeface="Wingdings" panose="05000000000000000000" pitchFamily="2" charset="2"/>
              <a:buChar char="Ø"/>
            </a:pPr>
            <a:r>
              <a:rPr lang="en-US" dirty="0"/>
              <a:t>Surviving SMEs faced serious challenges settling their accrued costs forcing majority of them to lay off some of their workers.</a:t>
            </a:r>
          </a:p>
          <a:p>
            <a:pPr>
              <a:buFont typeface="Wingdings" panose="05000000000000000000" pitchFamily="2" charset="2"/>
              <a:buChar char="Ø"/>
            </a:pPr>
            <a:r>
              <a:rPr lang="en-US" dirty="0"/>
              <a:t>These challenges negatively impacted the ability of the enterprises to access financial services which they badly needed to remain sustainable.</a:t>
            </a:r>
          </a:p>
          <a:p>
            <a:pPr>
              <a:buFont typeface="Wingdings" panose="05000000000000000000" pitchFamily="2" charset="2"/>
              <a:buChar char="Ø"/>
            </a:pPr>
            <a:r>
              <a:rPr lang="en-US" dirty="0"/>
              <a:t>For the SMEs to bounce back to where they were before the pandemic, a lot of intervention from both the government and private sector institutions is required.</a:t>
            </a:r>
          </a:p>
          <a:p>
            <a:pPr>
              <a:buFont typeface="Wingdings" panose="05000000000000000000" pitchFamily="2" charset="2"/>
              <a:buChar char="Ø"/>
            </a:pPr>
            <a:endParaRPr lang="en-US" dirty="0"/>
          </a:p>
          <a:p>
            <a:pPr marL="0" lvl="0" indent="0">
              <a:buNone/>
            </a:pPr>
            <a:r>
              <a:rPr lang="en-US" b="1" dirty="0"/>
              <a:t>                          </a:t>
            </a:r>
            <a:r>
              <a:rPr lang="en-US" sz="2000" b="1" dirty="0">
                <a:solidFill>
                  <a:schemeClr val="accent2"/>
                </a:solidFill>
              </a:rPr>
              <a:t>Review of Literature</a:t>
            </a:r>
            <a:endParaRPr lang="en-KE" sz="2000" dirty="0">
              <a:solidFill>
                <a:schemeClr val="accent2"/>
              </a:solidFill>
            </a:endParaRPr>
          </a:p>
          <a:p>
            <a:pPr marL="457200" lvl="1" indent="0">
              <a:buNone/>
            </a:pPr>
            <a:r>
              <a:rPr lang="en-US" sz="2000" b="1" dirty="0">
                <a:solidFill>
                  <a:schemeClr val="accent2"/>
                </a:solidFill>
              </a:rPr>
              <a:t>                 Theoretical Foundation</a:t>
            </a:r>
            <a:endParaRPr lang="en-US" dirty="0"/>
          </a:p>
          <a:p>
            <a:r>
              <a:rPr lang="en-US" dirty="0"/>
              <a:t>This study is guided by two theories namely resource based theory and resource dependence theory.</a:t>
            </a:r>
          </a:p>
          <a:p>
            <a:pPr marL="400050" indent="-400050">
              <a:buFont typeface="+mj-lt"/>
              <a:buAutoNum type="romanLcPeriod"/>
            </a:pPr>
            <a:r>
              <a:rPr lang="en-US" dirty="0">
                <a:solidFill>
                  <a:schemeClr val="accent2"/>
                </a:solidFill>
              </a:rPr>
              <a:t>Resource Based Theory </a:t>
            </a:r>
          </a:p>
          <a:p>
            <a:r>
              <a:rPr lang="en-US" dirty="0"/>
              <a:t>This theory proposes that enterprises in possession of key resources stand a better chance of attaining competitive advantage. </a:t>
            </a:r>
          </a:p>
          <a:p>
            <a:r>
              <a:rPr lang="en-US" dirty="0"/>
              <a:t>The theory focuses on an organization’s internal resources as source of competitive edge over peers</a:t>
            </a:r>
          </a:p>
          <a:p>
            <a:r>
              <a:rPr lang="en-US" dirty="0"/>
              <a:t>Such resources need to be valuable, rare, inimitable and non-substitutable for them to enable an entity to gain competitive edge. </a:t>
            </a:r>
            <a:endParaRPr lang="en-KE" dirty="0"/>
          </a:p>
        </p:txBody>
      </p:sp>
    </p:spTree>
    <p:extLst>
      <p:ext uri="{BB962C8B-B14F-4D97-AF65-F5344CB8AC3E}">
        <p14:creationId xmlns:p14="http://schemas.microsoft.com/office/powerpoint/2010/main" val="176025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03200"/>
            <a:ext cx="8596668" cy="533400"/>
          </a:xfrm>
        </p:spPr>
        <p:txBody>
          <a:bodyPr>
            <a:normAutofit fontScale="90000"/>
          </a:bodyPr>
          <a:lstStyle/>
          <a:p>
            <a:r>
              <a:rPr lang="en-GB" dirty="0"/>
              <a:t>                  </a:t>
            </a:r>
            <a:r>
              <a:rPr lang="en-GB" dirty="0" err="1"/>
              <a:t>Contn</a:t>
            </a:r>
            <a:r>
              <a:rPr lang="en-GB" dirty="0"/>
              <a:t>…</a:t>
            </a:r>
            <a:endParaRPr lang="en-US" dirty="0"/>
          </a:p>
        </p:txBody>
      </p:sp>
      <p:sp>
        <p:nvSpPr>
          <p:cNvPr id="3" name="Content Placeholder 2"/>
          <p:cNvSpPr>
            <a:spLocks noGrp="1"/>
          </p:cNvSpPr>
          <p:nvPr>
            <p:ph idx="1"/>
          </p:nvPr>
        </p:nvSpPr>
        <p:spPr>
          <a:xfrm>
            <a:off x="677334" y="736600"/>
            <a:ext cx="8596668" cy="6121400"/>
          </a:xfrm>
        </p:spPr>
        <p:txBody>
          <a:bodyPr>
            <a:normAutofit/>
          </a:bodyPr>
          <a:lstStyle/>
          <a:p>
            <a:r>
              <a:rPr lang="en-US" dirty="0"/>
              <a:t>SMEs that were in possession of valuable, rare, inimitable and non-substitutable resources were able to withstand the shocks brought about by COVID-19 pandemic. </a:t>
            </a:r>
          </a:p>
          <a:p>
            <a:r>
              <a:rPr lang="en-US" dirty="0"/>
              <a:t>The enterprises found themselves operating in a challenging business environment hence to survive and remain sustainable required them to properly configure their resources through innovation </a:t>
            </a:r>
          </a:p>
          <a:p>
            <a:r>
              <a:rPr lang="en-US" dirty="0"/>
              <a:t>SMEs that had other complimentary resources were in a better position to carry on with their operations despite the challenges posed by the pandemic. </a:t>
            </a:r>
          </a:p>
          <a:p>
            <a:endParaRPr lang="en-US" dirty="0"/>
          </a:p>
          <a:p>
            <a:pPr marL="0" indent="0">
              <a:buNone/>
            </a:pPr>
            <a:r>
              <a:rPr lang="en-US" dirty="0">
                <a:solidFill>
                  <a:schemeClr val="accent2"/>
                </a:solidFill>
              </a:rPr>
              <a:t>                      ii. </a:t>
            </a:r>
            <a:r>
              <a:rPr lang="en-US" sz="2000" dirty="0">
                <a:solidFill>
                  <a:schemeClr val="accent2"/>
                </a:solidFill>
              </a:rPr>
              <a:t>Real Options Theory </a:t>
            </a:r>
          </a:p>
          <a:p>
            <a:r>
              <a:rPr lang="en-US" dirty="0"/>
              <a:t>This theory focusses on ways in which organizations make decisions during times of uncertain future with regards to their investments.</a:t>
            </a:r>
          </a:p>
          <a:p>
            <a:r>
              <a:rPr lang="en-US" dirty="0"/>
              <a:t>When organizations are faced with serious threats, founders and top management team need to make better decisions which can enhance the chances of survival and sustainability. </a:t>
            </a:r>
          </a:p>
          <a:p>
            <a:r>
              <a:rPr lang="en-US" dirty="0"/>
              <a:t>To remain sustainable, founders of most enterprises had to think fast changing their business models in the process. </a:t>
            </a:r>
          </a:p>
          <a:p>
            <a:endParaRPr lang="en-US" dirty="0"/>
          </a:p>
          <a:p>
            <a:endParaRPr lang="en-US" dirty="0"/>
          </a:p>
        </p:txBody>
      </p:sp>
    </p:spTree>
    <p:extLst>
      <p:ext uri="{BB962C8B-B14F-4D97-AF65-F5344CB8AC3E}">
        <p14:creationId xmlns:p14="http://schemas.microsoft.com/office/powerpoint/2010/main" val="1829521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
            <a:ext cx="8596668" cy="622853"/>
          </a:xfrm>
        </p:spPr>
        <p:txBody>
          <a:bodyPr>
            <a:normAutofit fontScale="90000"/>
          </a:bodyPr>
          <a:lstStyle/>
          <a:p>
            <a:r>
              <a:rPr lang="en-US" sz="2200" b="1" dirty="0"/>
              <a:t>                  Effects of COVID-19 on Sustainability of SMEs</a:t>
            </a:r>
            <a:br>
              <a:rPr lang="en-KE" dirty="0"/>
            </a:br>
            <a:br>
              <a:rPr lang="en-US" dirty="0"/>
            </a:br>
            <a:endParaRPr lang="en-US" dirty="0"/>
          </a:p>
        </p:txBody>
      </p:sp>
      <p:sp>
        <p:nvSpPr>
          <p:cNvPr id="3" name="Content Placeholder 2"/>
          <p:cNvSpPr>
            <a:spLocks noGrp="1"/>
          </p:cNvSpPr>
          <p:nvPr>
            <p:ph idx="1"/>
          </p:nvPr>
        </p:nvSpPr>
        <p:spPr>
          <a:xfrm>
            <a:off x="677334" y="622852"/>
            <a:ext cx="8596668" cy="6235147"/>
          </a:xfrm>
        </p:spPr>
        <p:txBody>
          <a:bodyPr>
            <a:normAutofit/>
          </a:bodyPr>
          <a:lstStyle/>
          <a:p>
            <a:pPr>
              <a:buFont typeface="Wingdings" panose="05000000000000000000" pitchFamily="2" charset="2"/>
              <a:buChar char="Ø"/>
            </a:pPr>
            <a:r>
              <a:rPr lang="en-US" dirty="0"/>
              <a:t>SMEs were greatly impacted by COVID-19 pandemic due to a number of factors which make them highly vulnerable to external shocks. Most SMEs lack the abilities to manage various risks posed by the external environment including those brought about by outbreak of pandemics </a:t>
            </a:r>
          </a:p>
          <a:p>
            <a:pPr>
              <a:buFont typeface="Wingdings" panose="05000000000000000000" pitchFamily="2" charset="2"/>
              <a:buChar char="Ø"/>
            </a:pPr>
            <a:r>
              <a:rPr lang="en-US" dirty="0"/>
              <a:t>Most of the enterprises are usually more labor intensive compared to established firms and were greatly impacted during the quarantines and curfews when workers could not report to work normally COVID-19 made the operations of most SMEs impossible.</a:t>
            </a:r>
          </a:p>
          <a:p>
            <a:pPr>
              <a:buFont typeface="Wingdings" panose="05000000000000000000" pitchFamily="2" charset="2"/>
              <a:buChar char="Ø"/>
            </a:pPr>
            <a:r>
              <a:rPr lang="en-US" dirty="0"/>
              <a:t>The pandemic brought about immense decrease in the supply and demand of products. Such shocks on supply and demand of products made the operations of most SMEs impossible </a:t>
            </a:r>
          </a:p>
          <a:p>
            <a:pPr>
              <a:buFont typeface="Wingdings" panose="05000000000000000000" pitchFamily="2" charset="2"/>
              <a:buChar char="Ø"/>
            </a:pPr>
            <a:r>
              <a:rPr lang="en-US" dirty="0"/>
              <a:t>COVID-19 pandemic brought about unparalleled effects on the labor markets resulting in the reporting of the highest declines in employment opportunities since World War II </a:t>
            </a:r>
          </a:p>
          <a:p>
            <a:pPr>
              <a:buFont typeface="Wingdings" panose="05000000000000000000" pitchFamily="2" charset="2"/>
              <a:buChar char="Ø"/>
            </a:pPr>
            <a:r>
              <a:rPr lang="en-US" dirty="0"/>
              <a:t>Due to these challenges, most SMEs were not able to meet their costs of operations forcing them to close their doors either permanently or temporarily. </a:t>
            </a:r>
          </a:p>
        </p:txBody>
      </p:sp>
    </p:spTree>
    <p:extLst>
      <p:ext uri="{BB962C8B-B14F-4D97-AF65-F5344CB8AC3E}">
        <p14:creationId xmlns:p14="http://schemas.microsoft.com/office/powerpoint/2010/main" val="1313428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65100"/>
            <a:ext cx="8596668" cy="1371048"/>
          </a:xfrm>
        </p:spPr>
        <p:txBody>
          <a:bodyPr>
            <a:normAutofit/>
          </a:bodyPr>
          <a:lstStyle/>
          <a:p>
            <a:r>
              <a:rPr lang="en-US" dirty="0"/>
              <a:t> </a:t>
            </a:r>
            <a:r>
              <a:rPr lang="en-US" sz="2200" b="1" dirty="0"/>
              <a:t>Role of Government in Supporting SMEs during COVID-19 </a:t>
            </a:r>
            <a:br>
              <a:rPr lang="en-KE" dirty="0"/>
            </a:br>
            <a:endParaRPr lang="en-US" sz="3100" dirty="0"/>
          </a:p>
        </p:txBody>
      </p:sp>
      <p:sp>
        <p:nvSpPr>
          <p:cNvPr id="3" name="Content Placeholder 2"/>
          <p:cNvSpPr>
            <a:spLocks noGrp="1"/>
          </p:cNvSpPr>
          <p:nvPr>
            <p:ph idx="1"/>
          </p:nvPr>
        </p:nvSpPr>
        <p:spPr>
          <a:xfrm>
            <a:off x="677334" y="490330"/>
            <a:ext cx="8898466" cy="5716133"/>
          </a:xfrm>
        </p:spPr>
        <p:txBody>
          <a:bodyPr>
            <a:normAutofit/>
          </a:bodyPr>
          <a:lstStyle/>
          <a:p>
            <a:pPr>
              <a:buFont typeface="Wingdings" panose="05000000000000000000" pitchFamily="2" charset="2"/>
              <a:buChar char="Ø"/>
            </a:pPr>
            <a:r>
              <a:rPr lang="en-US" dirty="0"/>
              <a:t>The government has role to play in coming up with different ways of providing financial boosts to SMEs during harsh economic times</a:t>
            </a:r>
          </a:p>
          <a:p>
            <a:pPr>
              <a:buFont typeface="Wingdings" panose="05000000000000000000" pitchFamily="2" charset="2"/>
              <a:buChar char="Ø"/>
            </a:pPr>
            <a:r>
              <a:rPr lang="en-US" dirty="0"/>
              <a:t>Provision of both financial and non-financial support enables SMEs to survive and remain sustainable during challenging times </a:t>
            </a:r>
          </a:p>
          <a:p>
            <a:pPr>
              <a:buFont typeface="Wingdings" panose="05000000000000000000" pitchFamily="2" charset="2"/>
              <a:buChar char="Ø"/>
            </a:pPr>
            <a:r>
              <a:rPr lang="en-US" dirty="0"/>
              <a:t> Provision of non-financial assistance such as technical support, psychological assistance and financial management trainings among other business development services play crucial role on sustainability of entities during challenging times. </a:t>
            </a:r>
          </a:p>
          <a:p>
            <a:pPr>
              <a:buFont typeface="Wingdings" panose="05000000000000000000" pitchFamily="2" charset="2"/>
              <a:buChar char="Ø"/>
            </a:pPr>
            <a:r>
              <a:rPr lang="en-US" dirty="0"/>
              <a:t>The government can protect SMEs from collapsing through revision of business policies. Healthy and supportive policies play crucial roles in the survival and sustainability of enterprises during challenging times. </a:t>
            </a:r>
          </a:p>
          <a:p>
            <a:pPr>
              <a:buFont typeface="Wingdings" panose="05000000000000000000" pitchFamily="2" charset="2"/>
              <a:buChar char="Ø"/>
            </a:pPr>
            <a:r>
              <a:rPr lang="en-US" dirty="0"/>
              <a:t>The government also needs to forge partnerships with private sector enterprises to promote and encourage research and development (R&amp;D). Such efforts are key in driving innovation and growth among enterprises which ultimately impacts economic growth </a:t>
            </a:r>
          </a:p>
        </p:txBody>
      </p:sp>
    </p:spTree>
    <p:extLst>
      <p:ext uri="{BB962C8B-B14F-4D97-AF65-F5344CB8AC3E}">
        <p14:creationId xmlns:p14="http://schemas.microsoft.com/office/powerpoint/2010/main" val="336086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475488"/>
          </a:xfrm>
        </p:spPr>
        <p:txBody>
          <a:bodyPr>
            <a:normAutofit fontScale="90000"/>
          </a:bodyPr>
          <a:lstStyle/>
          <a:p>
            <a:r>
              <a:rPr lang="en-GB" dirty="0"/>
              <a:t>              </a:t>
            </a:r>
            <a:r>
              <a:rPr lang="en-GB" dirty="0">
                <a:solidFill>
                  <a:schemeClr val="accent2"/>
                </a:solidFill>
              </a:rPr>
              <a:t>Research Methodology</a:t>
            </a:r>
            <a:endParaRPr lang="en-US" dirty="0"/>
          </a:p>
        </p:txBody>
      </p:sp>
      <p:sp>
        <p:nvSpPr>
          <p:cNvPr id="3" name="Content Placeholder 2"/>
          <p:cNvSpPr>
            <a:spLocks noGrp="1"/>
          </p:cNvSpPr>
          <p:nvPr>
            <p:ph idx="1"/>
          </p:nvPr>
        </p:nvSpPr>
        <p:spPr>
          <a:xfrm>
            <a:off x="266700" y="475488"/>
            <a:ext cx="9316212" cy="6217920"/>
          </a:xfrm>
        </p:spPr>
        <p:txBody>
          <a:bodyPr>
            <a:normAutofit/>
          </a:bodyPr>
          <a:lstStyle/>
          <a:p>
            <a:pPr>
              <a:buFont typeface="Wingdings" panose="05000000000000000000" pitchFamily="2" charset="2"/>
              <a:buChar char="Ø"/>
            </a:pPr>
            <a:r>
              <a:rPr lang="en-US" dirty="0"/>
              <a:t>This was a desktop research based on review of existing literature</a:t>
            </a:r>
          </a:p>
          <a:p>
            <a:pPr>
              <a:buFont typeface="Wingdings" panose="05000000000000000000" pitchFamily="2" charset="2"/>
              <a:buChar char="Ø"/>
            </a:pPr>
            <a:r>
              <a:rPr lang="en-US" dirty="0"/>
              <a:t>Researcher collected data from numerous secondary sources such as policy documents, e-libraries and applicable stakeholder reports</a:t>
            </a:r>
          </a:p>
          <a:p>
            <a:pPr>
              <a:buFont typeface="Wingdings" panose="05000000000000000000" pitchFamily="2" charset="2"/>
              <a:buChar char="Ø"/>
            </a:pPr>
            <a:r>
              <a:rPr lang="en-US" dirty="0"/>
              <a:t>Researcher used these sources to gather literature on the effects of COVID-19 on sustainability of SMEs not only in Kenya but also in other countries. </a:t>
            </a:r>
          </a:p>
          <a:p>
            <a:pPr>
              <a:buFont typeface="Wingdings" panose="05000000000000000000" pitchFamily="2" charset="2"/>
              <a:buChar char="Ø"/>
            </a:pPr>
            <a:r>
              <a:rPr lang="en-US" dirty="0"/>
              <a:t>Existing literature from a total of 20 published research articles were reviewed by the researcher.</a:t>
            </a:r>
          </a:p>
          <a:p>
            <a:pPr>
              <a:buFont typeface="Wingdings" panose="05000000000000000000" pitchFamily="2" charset="2"/>
              <a:buChar char="Ø"/>
            </a:pPr>
            <a:r>
              <a:rPr lang="en-US" dirty="0"/>
              <a:t> Secondary data can be considered suitable for research areas which present great prospects for future research and development</a:t>
            </a:r>
            <a:endParaRPr lang="en-GB" dirty="0">
              <a:solidFill>
                <a:schemeClr val="tx1"/>
              </a:solidFill>
            </a:endParaRPr>
          </a:p>
          <a:p>
            <a:endParaRPr lang="en-US" dirty="0"/>
          </a:p>
        </p:txBody>
      </p:sp>
    </p:spTree>
    <p:extLst>
      <p:ext uri="{BB962C8B-B14F-4D97-AF65-F5344CB8AC3E}">
        <p14:creationId xmlns:p14="http://schemas.microsoft.com/office/powerpoint/2010/main" val="1205535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524256"/>
          </a:xfrm>
        </p:spPr>
        <p:txBody>
          <a:bodyPr>
            <a:normAutofit fontScale="90000"/>
          </a:bodyPr>
          <a:lstStyle/>
          <a:p>
            <a:r>
              <a:rPr lang="en-US" b="1" dirty="0"/>
              <a:t>                      </a:t>
            </a:r>
            <a:r>
              <a:rPr lang="en-US" sz="2700" b="1" dirty="0"/>
              <a:t>Findings and Discussion</a:t>
            </a:r>
            <a:br>
              <a:rPr lang="en-US" dirty="0"/>
            </a:br>
            <a:endParaRPr lang="en-US" dirty="0"/>
          </a:p>
        </p:txBody>
      </p:sp>
      <p:sp>
        <p:nvSpPr>
          <p:cNvPr id="3" name="Content Placeholder 2"/>
          <p:cNvSpPr>
            <a:spLocks noGrp="1"/>
          </p:cNvSpPr>
          <p:nvPr>
            <p:ph idx="1"/>
          </p:nvPr>
        </p:nvSpPr>
        <p:spPr>
          <a:xfrm>
            <a:off x="677334" y="524256"/>
            <a:ext cx="8596668" cy="5876544"/>
          </a:xfrm>
        </p:spPr>
        <p:txBody>
          <a:bodyPr>
            <a:normAutofit/>
          </a:bodyPr>
          <a:lstStyle/>
          <a:p>
            <a:r>
              <a:rPr lang="en-US" dirty="0"/>
              <a:t>The contagion caused direct impact on supply and demand curves of various products. </a:t>
            </a:r>
          </a:p>
          <a:p>
            <a:r>
              <a:rPr lang="en-US" dirty="0"/>
              <a:t>SMEs operating in various sectors of the economy experienced declines in sales volumes/profitability.</a:t>
            </a:r>
          </a:p>
          <a:p>
            <a:r>
              <a:rPr lang="en-US" dirty="0"/>
              <a:t>The outbreak of the contagion resulted in closure of SMEs from various sectors of the economy. </a:t>
            </a:r>
          </a:p>
          <a:p>
            <a:r>
              <a:rPr lang="en-US" dirty="0"/>
              <a:t>The contagion also impacted auxiliary services linked to SMEs. </a:t>
            </a:r>
          </a:p>
          <a:p>
            <a:r>
              <a:rPr lang="en-US" dirty="0"/>
              <a:t>The post COVID-19 business environment will be completely different from what entrepreneurs were used to. Survival in such environment will demand that new thinking and effective coping strategies are adopted. </a:t>
            </a:r>
          </a:p>
          <a:p>
            <a:r>
              <a:rPr lang="en-US" dirty="0"/>
              <a:t>The negative effects of the pandemic on the sustainability of enterprises had serious ripple effects on the welfare of households</a:t>
            </a:r>
          </a:p>
          <a:p>
            <a:r>
              <a:rPr lang="en-US" dirty="0"/>
              <a:t>Economies of nations also suffered the most as a result of the outbreak of the pandemic.</a:t>
            </a:r>
            <a:endParaRPr lang="en-KE" dirty="0"/>
          </a:p>
          <a:p>
            <a:pPr marL="0" indent="0">
              <a:buNone/>
            </a:pPr>
            <a:endParaRPr lang="en-US" dirty="0"/>
          </a:p>
          <a:p>
            <a:endParaRPr lang="en-US" dirty="0"/>
          </a:p>
        </p:txBody>
      </p:sp>
    </p:spTree>
    <p:extLst>
      <p:ext uri="{BB962C8B-B14F-4D97-AF65-F5344CB8AC3E}">
        <p14:creationId xmlns:p14="http://schemas.microsoft.com/office/powerpoint/2010/main" val="333392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52400"/>
            <a:ext cx="8596668" cy="609600"/>
          </a:xfrm>
        </p:spPr>
        <p:txBody>
          <a:bodyPr>
            <a:normAutofit fontScale="90000"/>
          </a:bodyPr>
          <a:lstStyle/>
          <a:p>
            <a:r>
              <a:rPr lang="en-GB" dirty="0"/>
              <a:t>                  Conclusion</a:t>
            </a:r>
            <a:endParaRPr lang="en-US" dirty="0"/>
          </a:p>
        </p:txBody>
      </p:sp>
      <p:sp>
        <p:nvSpPr>
          <p:cNvPr id="3" name="Content Placeholder 2"/>
          <p:cNvSpPr>
            <a:spLocks noGrp="1"/>
          </p:cNvSpPr>
          <p:nvPr>
            <p:ph idx="1"/>
          </p:nvPr>
        </p:nvSpPr>
        <p:spPr>
          <a:xfrm>
            <a:off x="677334" y="762001"/>
            <a:ext cx="8596668" cy="5279362"/>
          </a:xfrm>
        </p:spPr>
        <p:txBody>
          <a:bodyPr/>
          <a:lstStyle/>
          <a:p>
            <a:r>
              <a:rPr lang="en-US" dirty="0"/>
              <a:t>The government has key roles to play in creating a healthy and supportive business environment where SMEs can thrive and remain sustainable.</a:t>
            </a:r>
          </a:p>
          <a:p>
            <a:r>
              <a:rPr lang="en-US" dirty="0"/>
              <a:t>Entrepreneurs also have a duty to develop effective strategies that can assist in the survival and sustainability of their enterprises. </a:t>
            </a:r>
          </a:p>
          <a:p>
            <a:r>
              <a:rPr lang="en-US" dirty="0"/>
              <a:t>There is need for entrepreneurs to have in place supportive and healthy innovation climates where employees feel motivated to be productive. Motivated employees play crucial role in the success and sustainability of entities during challenging times. </a:t>
            </a:r>
          </a:p>
          <a:p>
            <a:r>
              <a:rPr lang="en-US" dirty="0"/>
              <a:t>Due to the serious damages that the pandemic caused to SMEs, only enterprises that adopt new thinking of conducting business and are able to develop suitable strategies will survive and succeed in the post COVID-19 era. </a:t>
            </a:r>
          </a:p>
        </p:txBody>
      </p:sp>
    </p:spTree>
    <p:extLst>
      <p:ext uri="{BB962C8B-B14F-4D97-AF65-F5344CB8AC3E}">
        <p14:creationId xmlns:p14="http://schemas.microsoft.com/office/powerpoint/2010/main" val="161125472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23735</TotalTime>
  <Words>1362</Words>
  <Application>Microsoft Office PowerPoint</Application>
  <PresentationFormat>Widescreen</PresentationFormat>
  <Paragraphs>73</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Trebuchet MS</vt:lpstr>
      <vt:lpstr>Wingdings</vt:lpstr>
      <vt:lpstr>Wingdings 3</vt:lpstr>
      <vt:lpstr>Facet</vt:lpstr>
      <vt:lpstr>EFFECT OF COVID-19 PANDEMIC ON SUSTAINABILITY OF SMES IN KENYA   </vt:lpstr>
      <vt:lpstr>                      Introduction</vt:lpstr>
      <vt:lpstr>               Contn…</vt:lpstr>
      <vt:lpstr>                  Contn…</vt:lpstr>
      <vt:lpstr>                  Effects of COVID-19 on Sustainability of SMEs  </vt:lpstr>
      <vt:lpstr> Role of Government in Supporting SMEs during COVID-19  </vt:lpstr>
      <vt:lpstr>              Research Methodology</vt:lpstr>
      <vt:lpstr>                      Findings and Discussion </vt:lpstr>
      <vt:lpstr>                  Conclusion</vt:lpstr>
      <vt:lpstr>     Recommendations </vt:lpstr>
      <vt:lpstr>    END 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NAIROBI SCHOOL OF BUSINESS MASTER OF SCIENCE IN SUPPLY CHAIN MANAGEMENT DPS 563:  PORT OPERATIONS AND MANAGEMENT</dc:title>
  <dc:creator>Kenneth</dc:creator>
  <cp:lastModifiedBy>Shani Carter</cp:lastModifiedBy>
  <cp:revision>329</cp:revision>
  <dcterms:created xsi:type="dcterms:W3CDTF">2021-02-11T15:41:50Z</dcterms:created>
  <dcterms:modified xsi:type="dcterms:W3CDTF">2022-03-18T03:22:20Z</dcterms:modified>
</cp:coreProperties>
</file>