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80" r:id="rId3"/>
    <p:sldId id="258" r:id="rId4"/>
    <p:sldId id="282" r:id="rId5"/>
    <p:sldId id="275" r:id="rId6"/>
    <p:sldId id="276" r:id="rId7"/>
    <p:sldId id="281" r:id="rId8"/>
    <p:sldId id="284" r:id="rId9"/>
    <p:sldId id="285" r:id="rId10"/>
    <p:sldId id="288" r:id="rId11"/>
    <p:sldId id="289" r:id="rId12"/>
    <p:sldId id="287" r:id="rId13"/>
    <p:sldId id="290" r:id="rId14"/>
    <p:sldId id="283" r:id="rId15"/>
    <p:sldId id="277" r:id="rId16"/>
    <p:sldId id="278" r:id="rId17"/>
    <p:sldId id="29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2C34"/>
    <a:srgbClr val="404040"/>
    <a:srgbClr val="486113"/>
    <a:srgbClr val="FFC000"/>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479F53-A474-C643-81DE-78EA8B6352D3}" type="doc">
      <dgm:prSet loTypeId="urn:microsoft.com/office/officeart/2008/layout/VerticalCurvedList" loCatId="" qsTypeId="urn:microsoft.com/office/officeart/2005/8/quickstyle/simple4" qsCatId="simple" csTypeId="urn:microsoft.com/office/officeart/2005/8/colors/colorful1#2" csCatId="colorful" phldr="1"/>
      <dgm:spPr/>
      <dgm:t>
        <a:bodyPr/>
        <a:lstStyle/>
        <a:p>
          <a:endParaRPr lang="en-US"/>
        </a:p>
      </dgm:t>
    </dgm:pt>
    <dgm:pt modelId="{6C0EC485-6613-4338-B1C6-47F8DE39EF44}">
      <dgm:prSet phldrT="[Text]" custT="1"/>
      <dgm:spPr>
        <a:solidFill>
          <a:srgbClr val="002060"/>
        </a:solidFill>
      </dgm:spPr>
      <dgm:t>
        <a:bodyPr/>
        <a:lstStyle/>
        <a:p>
          <a:pPr>
            <a:lnSpc>
              <a:spcPct val="100000"/>
            </a:lnSpc>
          </a:pPr>
          <a:r>
            <a:rPr lang="fr-FR" sz="2600" b="1" dirty="0">
              <a:solidFill>
                <a:schemeClr val="bg1"/>
              </a:solidFill>
              <a:latin typeface="Candara" pitchFamily="34" charset="0"/>
              <a:cs typeface="Vani" panose="020B0502040204020203" pitchFamily="34" charset="0"/>
            </a:rPr>
            <a:t>  Conclusions</a:t>
          </a:r>
          <a:endParaRPr lang="en-US" sz="2600" b="1" dirty="0">
            <a:latin typeface="Candara" pitchFamily="34" charset="0"/>
            <a:ea typeface="+mn-ea"/>
            <a:cs typeface="Vani" panose="020B0502040204020203" pitchFamily="34" charset="0"/>
          </a:endParaRPr>
        </a:p>
      </dgm:t>
    </dgm:pt>
    <dgm:pt modelId="{1CFACD96-887C-4F9A-BD76-44C3B0D3B736}" type="sibTrans" cxnId="{35B9FB7A-8927-4D2A-8C35-4396EFE8D5DB}">
      <dgm:prSet/>
      <dgm:spPr/>
      <dgm:t>
        <a:bodyPr/>
        <a:lstStyle/>
        <a:p>
          <a:endParaRPr lang="fr-FR"/>
        </a:p>
      </dgm:t>
    </dgm:pt>
    <dgm:pt modelId="{FF1A844B-C4CA-4D7A-8E86-21A0EF8F3DA1}" type="parTrans" cxnId="{35B9FB7A-8927-4D2A-8C35-4396EFE8D5DB}">
      <dgm:prSet/>
      <dgm:spPr/>
      <dgm:t>
        <a:bodyPr/>
        <a:lstStyle/>
        <a:p>
          <a:endParaRPr lang="fr-FR"/>
        </a:p>
      </dgm:t>
    </dgm:pt>
    <dgm:pt modelId="{769E0E0F-8264-443D-AEBE-41376DACF2F7}">
      <dgm:prSet phldrT="[Text]" custT="1"/>
      <dgm:spPr/>
      <dgm:t>
        <a:bodyPr/>
        <a:lstStyle/>
        <a:p>
          <a:pPr>
            <a:lnSpc>
              <a:spcPct val="100000"/>
            </a:lnSpc>
          </a:pPr>
          <a:r>
            <a:rPr lang="fr-FR" sz="2600" b="1" dirty="0">
              <a:latin typeface="Candara" pitchFamily="34" charset="0"/>
              <a:cs typeface="Vani" panose="020B0502040204020203" pitchFamily="34" charset="0"/>
            </a:rPr>
            <a:t>Méthodes</a:t>
          </a:r>
          <a:endParaRPr lang="en-US" sz="2600" b="1" dirty="0">
            <a:solidFill>
              <a:schemeClr val="bg1"/>
            </a:solidFill>
            <a:latin typeface="Candara" pitchFamily="34" charset="0"/>
            <a:cs typeface="Vani" panose="020B0502040204020203" pitchFamily="34" charset="0"/>
          </a:endParaRPr>
        </a:p>
      </dgm:t>
    </dgm:pt>
    <dgm:pt modelId="{94735427-010E-44BD-B27D-D4821DA7F37A}" type="sibTrans" cxnId="{214D22F5-1DB5-4C37-9428-4FA529E1F9C6}">
      <dgm:prSet custLinFactNeighborX="-720"/>
      <dgm:spPr/>
      <dgm:t>
        <a:bodyPr/>
        <a:lstStyle/>
        <a:p>
          <a:endParaRPr lang="fr-FR"/>
        </a:p>
      </dgm:t>
    </dgm:pt>
    <dgm:pt modelId="{294634B1-A68D-4EC6-9C32-3F0C47658EDA}" type="parTrans" cxnId="{214D22F5-1DB5-4C37-9428-4FA529E1F9C6}">
      <dgm:prSet/>
      <dgm:spPr/>
      <dgm:t>
        <a:bodyPr/>
        <a:lstStyle/>
        <a:p>
          <a:endParaRPr lang="fr-FR"/>
        </a:p>
      </dgm:t>
    </dgm:pt>
    <dgm:pt modelId="{C40C5B39-4B44-47EE-BB36-A891035BAEEE}">
      <dgm:prSet phldrT="[Text]" custT="1"/>
      <dgm:spPr/>
      <dgm:t>
        <a:bodyPr/>
        <a:lstStyle/>
        <a:p>
          <a:pPr algn="just">
            <a:lnSpc>
              <a:spcPct val="100000"/>
            </a:lnSpc>
          </a:pPr>
          <a:r>
            <a:rPr lang="fr-FR" sz="2600" b="1" kern="1200" dirty="0">
              <a:latin typeface="Candara" pitchFamily="34" charset="0"/>
            </a:rPr>
            <a:t> Contexte général et intérêt de la recherche </a:t>
          </a:r>
          <a:r>
            <a:rPr lang="en-US" sz="2600" b="1" kern="1200" dirty="0">
              <a:latin typeface="Candara" pitchFamily="34" charset="0"/>
              <a:cs typeface="Vani" panose="020B0502040204020203" pitchFamily="34" charset="0"/>
            </a:rPr>
            <a:t> </a:t>
          </a:r>
        </a:p>
      </dgm:t>
    </dgm:pt>
    <dgm:pt modelId="{8F154DCF-84D5-4FEA-92D5-CBA6B624AE8D}" type="sibTrans" cxnId="{8CAA8171-2613-4D77-B25F-08F59C6D24D4}">
      <dgm:prSet/>
      <dgm:spPr/>
      <dgm:t>
        <a:bodyPr/>
        <a:lstStyle/>
        <a:p>
          <a:endParaRPr lang="en-US"/>
        </a:p>
      </dgm:t>
    </dgm:pt>
    <dgm:pt modelId="{6A12D869-F198-489C-B024-70515CD66BDD}" type="parTrans" cxnId="{8CAA8171-2613-4D77-B25F-08F59C6D24D4}">
      <dgm:prSet/>
      <dgm:spPr/>
      <dgm:t>
        <a:bodyPr/>
        <a:lstStyle/>
        <a:p>
          <a:endParaRPr lang="en-US"/>
        </a:p>
      </dgm:t>
    </dgm:pt>
    <dgm:pt modelId="{8A56295C-160B-4A76-BB79-F757E44AE1FA}">
      <dgm:prSet phldrT="[Text]" custT="1"/>
      <dgm:spPr/>
      <dgm:t>
        <a:bodyPr/>
        <a:lstStyle/>
        <a:p>
          <a:r>
            <a:rPr lang="en-US" sz="2600" b="1" baseline="0" dirty="0">
              <a:latin typeface="Candara" pitchFamily="34" charset="0"/>
              <a:cs typeface="Vani" panose="020B0502040204020203" pitchFamily="34" charset="0"/>
            </a:rPr>
            <a:t> </a:t>
          </a:r>
          <a:r>
            <a:rPr lang="fr-FR" sz="2600" b="1" dirty="0">
              <a:latin typeface="Candara" pitchFamily="34" charset="0"/>
            </a:rPr>
            <a:t>Problématique </a:t>
          </a:r>
          <a:endParaRPr lang="en-US" sz="2600" b="1" dirty="0">
            <a:latin typeface="Candara" pitchFamily="34" charset="0"/>
            <a:cs typeface="Vani" panose="020B0502040204020203" pitchFamily="34" charset="0"/>
          </a:endParaRPr>
        </a:p>
      </dgm:t>
    </dgm:pt>
    <dgm:pt modelId="{E89FBE77-C446-4B9E-AAEE-997ED71404C1}" type="parTrans" cxnId="{06DC6DF4-4054-4D68-8263-E30E3792B3BA}">
      <dgm:prSet/>
      <dgm:spPr/>
      <dgm:t>
        <a:bodyPr/>
        <a:lstStyle/>
        <a:p>
          <a:endParaRPr lang="fr-FR"/>
        </a:p>
      </dgm:t>
    </dgm:pt>
    <dgm:pt modelId="{BCF8472F-BB25-4A06-B297-01BAB3AF216C}" type="sibTrans" cxnId="{06DC6DF4-4054-4D68-8263-E30E3792B3BA}">
      <dgm:prSet custLinFactNeighborX="-720"/>
      <dgm:spPr/>
      <dgm:t>
        <a:bodyPr/>
        <a:lstStyle/>
        <a:p>
          <a:endParaRPr lang="fr-FR"/>
        </a:p>
      </dgm:t>
    </dgm:pt>
    <dgm:pt modelId="{827006C6-08F8-4305-ABDB-5E889540D151}">
      <dgm:prSet custT="1"/>
      <dgm:spPr/>
      <dgm:t>
        <a:bodyPr/>
        <a:lstStyle/>
        <a:p>
          <a:r>
            <a:rPr lang="fr-FR" sz="2600" b="1" dirty="0">
              <a:latin typeface="Candara" pitchFamily="34" charset="0"/>
            </a:rPr>
            <a:t>Résultats </a:t>
          </a:r>
        </a:p>
        <a:p>
          <a:endParaRPr lang="fr-FR" sz="2600" b="1" dirty="0">
            <a:latin typeface="Candara" pitchFamily="34" charset="0"/>
          </a:endParaRPr>
        </a:p>
      </dgm:t>
    </dgm:pt>
    <dgm:pt modelId="{7A1079EE-36FE-4515-9A6A-9DA4B504DBD8}" type="parTrans" cxnId="{BC23F2D2-4F58-4C52-96B0-D4674EF3169B}">
      <dgm:prSet/>
      <dgm:spPr/>
      <dgm:t>
        <a:bodyPr/>
        <a:lstStyle/>
        <a:p>
          <a:endParaRPr lang="fr-FR"/>
        </a:p>
      </dgm:t>
    </dgm:pt>
    <dgm:pt modelId="{A8BCE943-7F19-4261-8078-5D1C94DBE1F7}" type="sibTrans" cxnId="{BC23F2D2-4F58-4C52-96B0-D4674EF3169B}">
      <dgm:prSet/>
      <dgm:spPr/>
      <dgm:t>
        <a:bodyPr/>
        <a:lstStyle/>
        <a:p>
          <a:endParaRPr lang="fr-FR"/>
        </a:p>
      </dgm:t>
    </dgm:pt>
    <dgm:pt modelId="{785438D2-A59C-964D-AF2F-DDF91907C2B4}" type="pres">
      <dgm:prSet presAssocID="{06479F53-A474-C643-81DE-78EA8B6352D3}" presName="Name0" presStyleCnt="0">
        <dgm:presLayoutVars>
          <dgm:chMax val="7"/>
          <dgm:chPref val="7"/>
          <dgm:dir/>
        </dgm:presLayoutVars>
      </dgm:prSet>
      <dgm:spPr/>
    </dgm:pt>
    <dgm:pt modelId="{ABBF882B-46D7-3546-BF98-DF365CF9E65D}" type="pres">
      <dgm:prSet presAssocID="{06479F53-A474-C643-81DE-78EA8B6352D3}" presName="Name1" presStyleCnt="0"/>
      <dgm:spPr/>
    </dgm:pt>
    <dgm:pt modelId="{DB6A533D-79F9-194C-AD12-8027E89A0090}" type="pres">
      <dgm:prSet presAssocID="{06479F53-A474-C643-81DE-78EA8B6352D3}" presName="cycle" presStyleCnt="0"/>
      <dgm:spPr/>
    </dgm:pt>
    <dgm:pt modelId="{C8CAD0DB-F4B3-1F48-9449-12A211841312}" type="pres">
      <dgm:prSet presAssocID="{06479F53-A474-C643-81DE-78EA8B6352D3}" presName="srcNode" presStyleLbl="node1" presStyleIdx="0" presStyleCnt="5"/>
      <dgm:spPr/>
    </dgm:pt>
    <dgm:pt modelId="{7E6DF524-D4EC-744A-9927-75ED996C452E}" type="pres">
      <dgm:prSet presAssocID="{06479F53-A474-C643-81DE-78EA8B6352D3}" presName="conn" presStyleLbl="parChTrans1D2" presStyleIdx="0" presStyleCnt="1" custLinFactNeighborX="-720"/>
      <dgm:spPr/>
    </dgm:pt>
    <dgm:pt modelId="{50160155-A7A8-3D48-B49D-88574324BDFD}" type="pres">
      <dgm:prSet presAssocID="{06479F53-A474-C643-81DE-78EA8B6352D3}" presName="extraNode" presStyleLbl="node1" presStyleIdx="0" presStyleCnt="5"/>
      <dgm:spPr/>
    </dgm:pt>
    <dgm:pt modelId="{E8CAAC25-3590-0445-91F9-47EC77452433}" type="pres">
      <dgm:prSet presAssocID="{06479F53-A474-C643-81DE-78EA8B6352D3}" presName="dstNode" presStyleLbl="node1" presStyleIdx="0" presStyleCnt="5"/>
      <dgm:spPr/>
    </dgm:pt>
    <dgm:pt modelId="{DC194E38-F703-4684-A127-7F40D91C44AC}" type="pres">
      <dgm:prSet presAssocID="{C40C5B39-4B44-47EE-BB36-A891035BAEEE}" presName="text_1" presStyleLbl="node1" presStyleIdx="0" presStyleCnt="5" custAng="0" custLinFactNeighborY="-28527">
        <dgm:presLayoutVars>
          <dgm:bulletEnabled val="1"/>
        </dgm:presLayoutVars>
      </dgm:prSet>
      <dgm:spPr/>
    </dgm:pt>
    <dgm:pt modelId="{EA1C9DFB-0D43-4A70-B9D7-5812E5E6DD8D}" type="pres">
      <dgm:prSet presAssocID="{C40C5B39-4B44-47EE-BB36-A891035BAEEE}" presName="accent_1" presStyleCnt="0"/>
      <dgm:spPr/>
    </dgm:pt>
    <dgm:pt modelId="{E1EB810E-84F3-4DBF-85F6-DA6065B3D14A}" type="pres">
      <dgm:prSet presAssocID="{C40C5B39-4B44-47EE-BB36-A891035BAEEE}" presName="accentRepeatNode" presStyleLbl="solidFgAcc1" presStyleIdx="0" presStyleCnt="5" custLinFactNeighborX="-3051" custLinFactNeighborY="-30015"/>
      <dgm:spPr/>
    </dgm:pt>
    <dgm:pt modelId="{B5D1F1FE-43F2-4754-B6C8-758E7790C271}" type="pres">
      <dgm:prSet presAssocID="{8A56295C-160B-4A76-BB79-F757E44AE1FA}" presName="text_2" presStyleLbl="node1" presStyleIdx="1" presStyleCnt="5" custAng="0" custLinFactNeighborY="-19049">
        <dgm:presLayoutVars>
          <dgm:bulletEnabled val="1"/>
        </dgm:presLayoutVars>
      </dgm:prSet>
      <dgm:spPr/>
    </dgm:pt>
    <dgm:pt modelId="{A8F78205-DF6B-45DB-8E9B-3DDE0CD0252E}" type="pres">
      <dgm:prSet presAssocID="{8A56295C-160B-4A76-BB79-F757E44AE1FA}" presName="accent_2" presStyleCnt="0"/>
      <dgm:spPr/>
    </dgm:pt>
    <dgm:pt modelId="{C3A385C8-1A0E-4318-8C3A-FE40F7D23010}" type="pres">
      <dgm:prSet presAssocID="{8A56295C-160B-4A76-BB79-F757E44AE1FA}" presName="accentRepeatNode" presStyleLbl="solidFgAcc1" presStyleIdx="1" presStyleCnt="5" custLinFactNeighborX="-33513" custLinFactNeighborY="-26299"/>
      <dgm:spPr/>
    </dgm:pt>
    <dgm:pt modelId="{4E84C939-058B-4E75-AD24-E1539172FBCE}" type="pres">
      <dgm:prSet presAssocID="{769E0E0F-8264-443D-AEBE-41376DACF2F7}" presName="text_3" presStyleLbl="node1" presStyleIdx="2" presStyleCnt="5" custScaleX="99113" custLinFactNeighborY="-29683">
        <dgm:presLayoutVars>
          <dgm:bulletEnabled val="1"/>
        </dgm:presLayoutVars>
      </dgm:prSet>
      <dgm:spPr/>
    </dgm:pt>
    <dgm:pt modelId="{5E2AA0D3-C144-48E8-AC41-B0BB7BDD2D45}" type="pres">
      <dgm:prSet presAssocID="{769E0E0F-8264-443D-AEBE-41376DACF2F7}" presName="accent_3" presStyleCnt="0"/>
      <dgm:spPr/>
    </dgm:pt>
    <dgm:pt modelId="{3D5F246C-7129-424F-867A-A939340221C9}" type="pres">
      <dgm:prSet presAssocID="{769E0E0F-8264-443D-AEBE-41376DACF2F7}" presName="accentRepeatNode" presStyleLbl="solidFgAcc1" presStyleIdx="2" presStyleCnt="5" custLinFactNeighborX="-37097" custLinFactNeighborY="-25389"/>
      <dgm:spPr/>
    </dgm:pt>
    <dgm:pt modelId="{07B2C536-D8A1-41EB-8CF6-51565CD3F561}" type="pres">
      <dgm:prSet presAssocID="{827006C6-08F8-4305-ABDB-5E889540D151}" presName="text_4" presStyleLbl="node1" presStyleIdx="3" presStyleCnt="5">
        <dgm:presLayoutVars>
          <dgm:bulletEnabled val="1"/>
        </dgm:presLayoutVars>
      </dgm:prSet>
      <dgm:spPr/>
    </dgm:pt>
    <dgm:pt modelId="{3CB06C93-8FAD-4DF5-BFFE-3EB5B34CAB50}" type="pres">
      <dgm:prSet presAssocID="{827006C6-08F8-4305-ABDB-5E889540D151}" presName="accent_4" presStyleCnt="0"/>
      <dgm:spPr/>
    </dgm:pt>
    <dgm:pt modelId="{D9BF0161-C034-4432-A01C-0AD1F69E45D0}" type="pres">
      <dgm:prSet presAssocID="{827006C6-08F8-4305-ABDB-5E889540D151}" presName="accentRepeatNode" presStyleLbl="solidFgAcc1" presStyleIdx="3" presStyleCnt="5"/>
      <dgm:spPr/>
    </dgm:pt>
    <dgm:pt modelId="{807A7256-2589-4053-9456-759C5856D12F}" type="pres">
      <dgm:prSet presAssocID="{6C0EC485-6613-4338-B1C6-47F8DE39EF44}" presName="text_5" presStyleLbl="node1" presStyleIdx="4" presStyleCnt="5" custScaleY="120896" custLinFactNeighborY="12240">
        <dgm:presLayoutVars>
          <dgm:bulletEnabled val="1"/>
        </dgm:presLayoutVars>
      </dgm:prSet>
      <dgm:spPr/>
    </dgm:pt>
    <dgm:pt modelId="{2B07BA5B-4A88-47A7-A33F-546F87C72CD2}" type="pres">
      <dgm:prSet presAssocID="{6C0EC485-6613-4338-B1C6-47F8DE39EF44}" presName="accent_5" presStyleCnt="0"/>
      <dgm:spPr/>
    </dgm:pt>
    <dgm:pt modelId="{DD540450-0FCD-4031-9C68-52894B4725BC}" type="pres">
      <dgm:prSet presAssocID="{6C0EC485-6613-4338-B1C6-47F8DE39EF44}" presName="accentRepeatNode" presStyleLbl="solidFgAcc1" presStyleIdx="4" presStyleCnt="5" custScaleX="93756" custLinFactNeighborX="-10964"/>
      <dgm:spPr>
        <a:blipFill rotWithShape="0">
          <a:blip xmlns:r="http://schemas.openxmlformats.org/officeDocument/2006/relationships" r:embed="rId1"/>
          <a:stretch>
            <a:fillRect/>
          </a:stretch>
        </a:blipFill>
      </dgm:spPr>
    </dgm:pt>
  </dgm:ptLst>
  <dgm:cxnLst>
    <dgm:cxn modelId="{97C03719-09CE-4D37-B4CE-28C8D570FAB5}" type="presOf" srcId="{827006C6-08F8-4305-ABDB-5E889540D151}" destId="{07B2C536-D8A1-41EB-8CF6-51565CD3F561}" srcOrd="0" destOrd="0" presId="urn:microsoft.com/office/officeart/2008/layout/VerticalCurvedList"/>
    <dgm:cxn modelId="{B770E664-B378-40C1-9C85-75CD6917BB72}" type="presOf" srcId="{6C0EC485-6613-4338-B1C6-47F8DE39EF44}" destId="{807A7256-2589-4053-9456-759C5856D12F}" srcOrd="0" destOrd="0" presId="urn:microsoft.com/office/officeart/2008/layout/VerticalCurvedList"/>
    <dgm:cxn modelId="{8CAA8171-2613-4D77-B25F-08F59C6D24D4}" srcId="{06479F53-A474-C643-81DE-78EA8B6352D3}" destId="{C40C5B39-4B44-47EE-BB36-A891035BAEEE}" srcOrd="0" destOrd="0" parTransId="{6A12D869-F198-489C-B024-70515CD66BDD}" sibTransId="{8F154DCF-84D5-4FEA-92D5-CBA6B624AE8D}"/>
    <dgm:cxn modelId="{35B9FB7A-8927-4D2A-8C35-4396EFE8D5DB}" srcId="{06479F53-A474-C643-81DE-78EA8B6352D3}" destId="{6C0EC485-6613-4338-B1C6-47F8DE39EF44}" srcOrd="4" destOrd="0" parTransId="{FF1A844B-C4CA-4D7A-8E86-21A0EF8F3DA1}" sibTransId="{1CFACD96-887C-4F9A-BD76-44C3B0D3B736}"/>
    <dgm:cxn modelId="{E1236388-FA4C-4E30-A879-5FB2D9E0558A}" type="presOf" srcId="{769E0E0F-8264-443D-AEBE-41376DACF2F7}" destId="{4E84C939-058B-4E75-AD24-E1539172FBCE}" srcOrd="0" destOrd="0" presId="urn:microsoft.com/office/officeart/2008/layout/VerticalCurvedList"/>
    <dgm:cxn modelId="{591C058C-2638-4504-BB33-499236FE8A84}" type="presOf" srcId="{8A56295C-160B-4A76-BB79-F757E44AE1FA}" destId="{B5D1F1FE-43F2-4754-B6C8-758E7790C271}" srcOrd="0" destOrd="0" presId="urn:microsoft.com/office/officeart/2008/layout/VerticalCurvedList"/>
    <dgm:cxn modelId="{D080AF94-FBBE-4DFA-98F3-9442CCFC2E57}" type="presOf" srcId="{C40C5B39-4B44-47EE-BB36-A891035BAEEE}" destId="{DC194E38-F703-4684-A127-7F40D91C44AC}" srcOrd="0" destOrd="0" presId="urn:microsoft.com/office/officeart/2008/layout/VerticalCurvedList"/>
    <dgm:cxn modelId="{B3BFADB0-FC36-4328-AED4-B4CB11E0A3D7}" type="presOf" srcId="{06479F53-A474-C643-81DE-78EA8B6352D3}" destId="{785438D2-A59C-964D-AF2F-DDF91907C2B4}" srcOrd="0" destOrd="0" presId="urn:microsoft.com/office/officeart/2008/layout/VerticalCurvedList"/>
    <dgm:cxn modelId="{BC23F2D2-4F58-4C52-96B0-D4674EF3169B}" srcId="{06479F53-A474-C643-81DE-78EA8B6352D3}" destId="{827006C6-08F8-4305-ABDB-5E889540D151}" srcOrd="3" destOrd="0" parTransId="{7A1079EE-36FE-4515-9A6A-9DA4B504DBD8}" sibTransId="{A8BCE943-7F19-4261-8078-5D1C94DBE1F7}"/>
    <dgm:cxn modelId="{02A8D0DA-6FE5-4F9F-BA79-F3DE88F30E2A}" type="presOf" srcId="{8F154DCF-84D5-4FEA-92D5-CBA6B624AE8D}" destId="{7E6DF524-D4EC-744A-9927-75ED996C452E}" srcOrd="0" destOrd="0" presId="urn:microsoft.com/office/officeart/2008/layout/VerticalCurvedList"/>
    <dgm:cxn modelId="{06DC6DF4-4054-4D68-8263-E30E3792B3BA}" srcId="{06479F53-A474-C643-81DE-78EA8B6352D3}" destId="{8A56295C-160B-4A76-BB79-F757E44AE1FA}" srcOrd="1" destOrd="0" parTransId="{E89FBE77-C446-4B9E-AAEE-997ED71404C1}" sibTransId="{BCF8472F-BB25-4A06-B297-01BAB3AF216C}"/>
    <dgm:cxn modelId="{214D22F5-1DB5-4C37-9428-4FA529E1F9C6}" srcId="{06479F53-A474-C643-81DE-78EA8B6352D3}" destId="{769E0E0F-8264-443D-AEBE-41376DACF2F7}" srcOrd="2" destOrd="0" parTransId="{294634B1-A68D-4EC6-9C32-3F0C47658EDA}" sibTransId="{94735427-010E-44BD-B27D-D4821DA7F37A}"/>
    <dgm:cxn modelId="{3C47D641-9AEB-4E2E-B50C-123421E72FCC}" type="presParOf" srcId="{785438D2-A59C-964D-AF2F-DDF91907C2B4}" destId="{ABBF882B-46D7-3546-BF98-DF365CF9E65D}" srcOrd="0" destOrd="0" presId="urn:microsoft.com/office/officeart/2008/layout/VerticalCurvedList"/>
    <dgm:cxn modelId="{ADFBB55B-AC50-486E-B762-CF3F9A3D79B8}" type="presParOf" srcId="{ABBF882B-46D7-3546-BF98-DF365CF9E65D}" destId="{DB6A533D-79F9-194C-AD12-8027E89A0090}" srcOrd="0" destOrd="0" presId="urn:microsoft.com/office/officeart/2008/layout/VerticalCurvedList"/>
    <dgm:cxn modelId="{89484E6F-F155-49B8-8E2A-71E7F654EE4A}" type="presParOf" srcId="{DB6A533D-79F9-194C-AD12-8027E89A0090}" destId="{C8CAD0DB-F4B3-1F48-9449-12A211841312}" srcOrd="0" destOrd="0" presId="urn:microsoft.com/office/officeart/2008/layout/VerticalCurvedList"/>
    <dgm:cxn modelId="{0942A254-7458-41C8-BA22-49726005205C}" type="presParOf" srcId="{DB6A533D-79F9-194C-AD12-8027E89A0090}" destId="{7E6DF524-D4EC-744A-9927-75ED996C452E}" srcOrd="1" destOrd="0" presId="urn:microsoft.com/office/officeart/2008/layout/VerticalCurvedList"/>
    <dgm:cxn modelId="{32757A3D-6BF1-45F3-B497-07EEF0AEADC8}" type="presParOf" srcId="{DB6A533D-79F9-194C-AD12-8027E89A0090}" destId="{50160155-A7A8-3D48-B49D-88574324BDFD}" srcOrd="2" destOrd="0" presId="urn:microsoft.com/office/officeart/2008/layout/VerticalCurvedList"/>
    <dgm:cxn modelId="{3CF63393-7ADD-49C3-8425-ECFB80157EA0}" type="presParOf" srcId="{DB6A533D-79F9-194C-AD12-8027E89A0090}" destId="{E8CAAC25-3590-0445-91F9-47EC77452433}" srcOrd="3" destOrd="0" presId="urn:microsoft.com/office/officeart/2008/layout/VerticalCurvedList"/>
    <dgm:cxn modelId="{1A2964E8-C39C-43C0-9F10-620FAE697D8A}" type="presParOf" srcId="{ABBF882B-46D7-3546-BF98-DF365CF9E65D}" destId="{DC194E38-F703-4684-A127-7F40D91C44AC}" srcOrd="1" destOrd="0" presId="urn:microsoft.com/office/officeart/2008/layout/VerticalCurvedList"/>
    <dgm:cxn modelId="{78E0F228-6DB6-4A00-B27B-95D24F66FD1B}" type="presParOf" srcId="{ABBF882B-46D7-3546-BF98-DF365CF9E65D}" destId="{EA1C9DFB-0D43-4A70-B9D7-5812E5E6DD8D}" srcOrd="2" destOrd="0" presId="urn:microsoft.com/office/officeart/2008/layout/VerticalCurvedList"/>
    <dgm:cxn modelId="{86134498-E09A-42D4-A919-46DE670FCEF4}" type="presParOf" srcId="{EA1C9DFB-0D43-4A70-B9D7-5812E5E6DD8D}" destId="{E1EB810E-84F3-4DBF-85F6-DA6065B3D14A}" srcOrd="0" destOrd="0" presId="urn:microsoft.com/office/officeart/2008/layout/VerticalCurvedList"/>
    <dgm:cxn modelId="{A044A747-2FAC-4909-B8DA-C721B316560B}" type="presParOf" srcId="{ABBF882B-46D7-3546-BF98-DF365CF9E65D}" destId="{B5D1F1FE-43F2-4754-B6C8-758E7790C271}" srcOrd="3" destOrd="0" presId="urn:microsoft.com/office/officeart/2008/layout/VerticalCurvedList"/>
    <dgm:cxn modelId="{4BAFAC7D-0B23-46A3-B0F9-9725D4DE93A0}" type="presParOf" srcId="{ABBF882B-46D7-3546-BF98-DF365CF9E65D}" destId="{A8F78205-DF6B-45DB-8E9B-3DDE0CD0252E}" srcOrd="4" destOrd="0" presId="urn:microsoft.com/office/officeart/2008/layout/VerticalCurvedList"/>
    <dgm:cxn modelId="{F3F635FC-FA55-4627-BBF8-75022002BE44}" type="presParOf" srcId="{A8F78205-DF6B-45DB-8E9B-3DDE0CD0252E}" destId="{C3A385C8-1A0E-4318-8C3A-FE40F7D23010}" srcOrd="0" destOrd="0" presId="urn:microsoft.com/office/officeart/2008/layout/VerticalCurvedList"/>
    <dgm:cxn modelId="{CD418BA5-5503-434E-9898-11B777BA6550}" type="presParOf" srcId="{ABBF882B-46D7-3546-BF98-DF365CF9E65D}" destId="{4E84C939-058B-4E75-AD24-E1539172FBCE}" srcOrd="5" destOrd="0" presId="urn:microsoft.com/office/officeart/2008/layout/VerticalCurvedList"/>
    <dgm:cxn modelId="{DD504D86-4F8A-4F40-8315-A24458796C2B}" type="presParOf" srcId="{ABBF882B-46D7-3546-BF98-DF365CF9E65D}" destId="{5E2AA0D3-C144-48E8-AC41-B0BB7BDD2D45}" srcOrd="6" destOrd="0" presId="urn:microsoft.com/office/officeart/2008/layout/VerticalCurvedList"/>
    <dgm:cxn modelId="{B015AA11-406D-44FC-ABCE-CEC319AE242A}" type="presParOf" srcId="{5E2AA0D3-C144-48E8-AC41-B0BB7BDD2D45}" destId="{3D5F246C-7129-424F-867A-A939340221C9}" srcOrd="0" destOrd="0" presId="urn:microsoft.com/office/officeart/2008/layout/VerticalCurvedList"/>
    <dgm:cxn modelId="{3FBB3ED2-8C25-4715-BEA7-4B67542E3F0A}" type="presParOf" srcId="{ABBF882B-46D7-3546-BF98-DF365CF9E65D}" destId="{07B2C536-D8A1-41EB-8CF6-51565CD3F561}" srcOrd="7" destOrd="0" presId="urn:microsoft.com/office/officeart/2008/layout/VerticalCurvedList"/>
    <dgm:cxn modelId="{0B2BCD9E-7E82-417F-83DC-A9822D614D11}" type="presParOf" srcId="{ABBF882B-46D7-3546-BF98-DF365CF9E65D}" destId="{3CB06C93-8FAD-4DF5-BFFE-3EB5B34CAB50}" srcOrd="8" destOrd="0" presId="urn:microsoft.com/office/officeart/2008/layout/VerticalCurvedList"/>
    <dgm:cxn modelId="{941C4E27-41E8-446D-B446-489DE865CA1D}" type="presParOf" srcId="{3CB06C93-8FAD-4DF5-BFFE-3EB5B34CAB50}" destId="{D9BF0161-C034-4432-A01C-0AD1F69E45D0}" srcOrd="0" destOrd="0" presId="urn:microsoft.com/office/officeart/2008/layout/VerticalCurvedList"/>
    <dgm:cxn modelId="{5BB2A0C5-CAEF-4704-812E-12746EC75AEF}" type="presParOf" srcId="{ABBF882B-46D7-3546-BF98-DF365CF9E65D}" destId="{807A7256-2589-4053-9456-759C5856D12F}" srcOrd="9" destOrd="0" presId="urn:microsoft.com/office/officeart/2008/layout/VerticalCurvedList"/>
    <dgm:cxn modelId="{71A325D4-8F2C-475D-A915-20AEBDFC4C22}" type="presParOf" srcId="{ABBF882B-46D7-3546-BF98-DF365CF9E65D}" destId="{2B07BA5B-4A88-47A7-A33F-546F87C72CD2}" srcOrd="10" destOrd="0" presId="urn:microsoft.com/office/officeart/2008/layout/VerticalCurvedList"/>
    <dgm:cxn modelId="{F2928382-D6CB-453E-B5E1-84702569D6CF}" type="presParOf" srcId="{2B07BA5B-4A88-47A7-A33F-546F87C72CD2}" destId="{DD540450-0FCD-4031-9C68-52894B4725B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DF524-D4EC-744A-9927-75ED996C452E}">
      <dsp:nvSpPr>
        <dsp:cNvPr id="0" name=""/>
        <dsp:cNvSpPr/>
      </dsp:nvSpPr>
      <dsp:spPr>
        <a:xfrm>
          <a:off x="-7002694" y="-1070542"/>
          <a:ext cx="8333772" cy="8333772"/>
        </a:xfrm>
        <a:prstGeom prst="blockArc">
          <a:avLst>
            <a:gd name="adj1" fmla="val 18900000"/>
            <a:gd name="adj2" fmla="val 2700000"/>
            <a:gd name="adj3" fmla="val 259"/>
          </a:avLst>
        </a:prstGeom>
        <a:noFill/>
        <a:ln w="1270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C194E38-F703-4684-A127-7F40D91C44AC}">
      <dsp:nvSpPr>
        <dsp:cNvPr id="0" name=""/>
        <dsp:cNvSpPr/>
      </dsp:nvSpPr>
      <dsp:spPr>
        <a:xfrm>
          <a:off x="581241" y="166024"/>
          <a:ext cx="11115551" cy="774333"/>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14627" tIns="66040" rIns="66040" bIns="66040" numCol="1" spcCol="1270" anchor="ctr" anchorCtr="0">
          <a:noAutofit/>
        </a:bodyPr>
        <a:lstStyle/>
        <a:p>
          <a:pPr marL="0" lvl="0" indent="0" algn="just" defTabSz="1155700">
            <a:lnSpc>
              <a:spcPct val="100000"/>
            </a:lnSpc>
            <a:spcBef>
              <a:spcPct val="0"/>
            </a:spcBef>
            <a:spcAft>
              <a:spcPct val="35000"/>
            </a:spcAft>
            <a:buNone/>
          </a:pPr>
          <a:r>
            <a:rPr lang="fr-FR" sz="2600" b="1" kern="1200" dirty="0">
              <a:latin typeface="Candara" pitchFamily="34" charset="0"/>
            </a:rPr>
            <a:t> Contexte général et intérêt de la recherche </a:t>
          </a:r>
          <a:r>
            <a:rPr lang="en-US" sz="2600" b="1" kern="1200" dirty="0">
              <a:latin typeface="Candara" pitchFamily="34" charset="0"/>
              <a:cs typeface="Vani" panose="020B0502040204020203" pitchFamily="34" charset="0"/>
            </a:rPr>
            <a:t> </a:t>
          </a:r>
        </a:p>
      </dsp:txBody>
      <dsp:txXfrm>
        <a:off x="581241" y="166024"/>
        <a:ext cx="11115551" cy="774333"/>
      </dsp:txXfrm>
    </dsp:sp>
    <dsp:sp modelId="{E1EB810E-84F3-4DBF-85F6-DA6065B3D14A}">
      <dsp:nvSpPr>
        <dsp:cNvPr id="0" name=""/>
        <dsp:cNvSpPr/>
      </dsp:nvSpPr>
      <dsp:spPr>
        <a:xfrm>
          <a:off x="67752" y="0"/>
          <a:ext cx="967917" cy="967917"/>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5D1F1FE-43F2-4754-B6C8-758E7790C271}">
      <dsp:nvSpPr>
        <dsp:cNvPr id="0" name=""/>
        <dsp:cNvSpPr/>
      </dsp:nvSpPr>
      <dsp:spPr>
        <a:xfrm>
          <a:off x="1136106" y="1400545"/>
          <a:ext cx="10560686" cy="774333"/>
        </a:xfrm>
        <a:prstGeom prst="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14627" tIns="66040" rIns="66040" bIns="66040" numCol="1" spcCol="1270" anchor="ctr" anchorCtr="0">
          <a:noAutofit/>
        </a:bodyPr>
        <a:lstStyle/>
        <a:p>
          <a:pPr marL="0" lvl="0" indent="0" algn="l" defTabSz="1155700">
            <a:lnSpc>
              <a:spcPct val="90000"/>
            </a:lnSpc>
            <a:spcBef>
              <a:spcPct val="0"/>
            </a:spcBef>
            <a:spcAft>
              <a:spcPct val="35000"/>
            </a:spcAft>
            <a:buNone/>
          </a:pPr>
          <a:r>
            <a:rPr lang="en-US" sz="2600" b="1" kern="1200" baseline="0" dirty="0">
              <a:latin typeface="Candara" pitchFamily="34" charset="0"/>
              <a:cs typeface="Vani" panose="020B0502040204020203" pitchFamily="34" charset="0"/>
            </a:rPr>
            <a:t> </a:t>
          </a:r>
          <a:r>
            <a:rPr lang="fr-FR" sz="2600" b="1" kern="1200" dirty="0">
              <a:latin typeface="Candara" pitchFamily="34" charset="0"/>
            </a:rPr>
            <a:t>Problématique </a:t>
          </a:r>
          <a:endParaRPr lang="en-US" sz="2600" b="1" kern="1200" dirty="0">
            <a:latin typeface="Candara" pitchFamily="34" charset="0"/>
            <a:cs typeface="Vani" panose="020B0502040204020203" pitchFamily="34" charset="0"/>
          </a:endParaRPr>
        </a:p>
      </dsp:txBody>
      <dsp:txXfrm>
        <a:off x="1136106" y="1400545"/>
        <a:ext cx="10560686" cy="774333"/>
      </dsp:txXfrm>
    </dsp:sp>
    <dsp:sp modelId="{C3A385C8-1A0E-4318-8C3A-FE40F7D23010}">
      <dsp:nvSpPr>
        <dsp:cNvPr id="0" name=""/>
        <dsp:cNvSpPr/>
      </dsp:nvSpPr>
      <dsp:spPr>
        <a:xfrm>
          <a:off x="327770" y="1196703"/>
          <a:ext cx="967917" cy="967917"/>
        </a:xfrm>
        <a:prstGeom prst="ellipse">
          <a:avLst/>
        </a:prstGeom>
        <a:solidFill>
          <a:schemeClr val="lt1">
            <a:hueOff val="0"/>
            <a:satOff val="0"/>
            <a:lumOff val="0"/>
            <a:alphaOff val="0"/>
          </a:schemeClr>
        </a:solidFill>
        <a:ln w="12700" cap="rnd"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E84C939-058B-4E75-AD24-E1539172FBCE}">
      <dsp:nvSpPr>
        <dsp:cNvPr id="0" name=""/>
        <dsp:cNvSpPr/>
      </dsp:nvSpPr>
      <dsp:spPr>
        <a:xfrm>
          <a:off x="1352487" y="2479331"/>
          <a:ext cx="10298224" cy="774333"/>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14627" tIns="66040" rIns="66040" bIns="66040" numCol="1" spcCol="1270" anchor="ctr" anchorCtr="0">
          <a:noAutofit/>
        </a:bodyPr>
        <a:lstStyle/>
        <a:p>
          <a:pPr marL="0" lvl="0" indent="0" algn="l" defTabSz="1155700">
            <a:lnSpc>
              <a:spcPct val="100000"/>
            </a:lnSpc>
            <a:spcBef>
              <a:spcPct val="0"/>
            </a:spcBef>
            <a:spcAft>
              <a:spcPct val="35000"/>
            </a:spcAft>
            <a:buNone/>
          </a:pPr>
          <a:r>
            <a:rPr lang="fr-FR" sz="2600" b="1" kern="1200" dirty="0">
              <a:latin typeface="Candara" pitchFamily="34" charset="0"/>
              <a:cs typeface="Vani" panose="020B0502040204020203" pitchFamily="34" charset="0"/>
            </a:rPr>
            <a:t>Méthodes</a:t>
          </a:r>
          <a:endParaRPr lang="en-US" sz="2600" b="1" kern="1200" dirty="0">
            <a:solidFill>
              <a:schemeClr val="bg1"/>
            </a:solidFill>
            <a:latin typeface="Candara" pitchFamily="34" charset="0"/>
            <a:cs typeface="Vani" panose="020B0502040204020203" pitchFamily="34" charset="0"/>
          </a:endParaRPr>
        </a:p>
      </dsp:txBody>
      <dsp:txXfrm>
        <a:off x="1352487" y="2479331"/>
        <a:ext cx="10298224" cy="774333"/>
      </dsp:txXfrm>
    </dsp:sp>
    <dsp:sp modelId="{3D5F246C-7129-424F-867A-A939340221C9}">
      <dsp:nvSpPr>
        <dsp:cNvPr id="0" name=""/>
        <dsp:cNvSpPr/>
      </dsp:nvSpPr>
      <dsp:spPr>
        <a:xfrm>
          <a:off x="463378" y="2366640"/>
          <a:ext cx="967917" cy="967917"/>
        </a:xfrm>
        <a:prstGeom prst="ellipse">
          <a:avLst/>
        </a:prstGeom>
        <a:solidFill>
          <a:schemeClr val="lt1">
            <a:hueOff val="0"/>
            <a:satOff val="0"/>
            <a:lumOff val="0"/>
            <a:alphaOff val="0"/>
          </a:schemeClr>
        </a:solidFill>
        <a:ln w="12700" cap="rnd"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7B2C536-D8A1-41EB-8CF6-51565CD3F561}">
      <dsp:nvSpPr>
        <dsp:cNvPr id="0" name=""/>
        <dsp:cNvSpPr/>
      </dsp:nvSpPr>
      <dsp:spPr>
        <a:xfrm>
          <a:off x="1136106" y="3870306"/>
          <a:ext cx="10560686" cy="774333"/>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14627" tIns="66040" rIns="66040" bIns="66040" numCol="1" spcCol="1270" anchor="ctr" anchorCtr="0">
          <a:noAutofit/>
        </a:bodyPr>
        <a:lstStyle/>
        <a:p>
          <a:pPr marL="0" lvl="0" indent="0" algn="l" defTabSz="1155700">
            <a:lnSpc>
              <a:spcPct val="90000"/>
            </a:lnSpc>
            <a:spcBef>
              <a:spcPct val="0"/>
            </a:spcBef>
            <a:spcAft>
              <a:spcPct val="35000"/>
            </a:spcAft>
            <a:buNone/>
          </a:pPr>
          <a:r>
            <a:rPr lang="fr-FR" sz="2600" b="1" kern="1200" dirty="0">
              <a:latin typeface="Candara" pitchFamily="34" charset="0"/>
            </a:rPr>
            <a:t>Résultats </a:t>
          </a:r>
        </a:p>
        <a:p>
          <a:pPr marL="0" lvl="0" indent="0" algn="l" defTabSz="1155700">
            <a:lnSpc>
              <a:spcPct val="90000"/>
            </a:lnSpc>
            <a:spcBef>
              <a:spcPct val="0"/>
            </a:spcBef>
            <a:spcAft>
              <a:spcPct val="35000"/>
            </a:spcAft>
            <a:buNone/>
          </a:pPr>
          <a:endParaRPr lang="fr-FR" sz="2600" b="1" kern="1200" dirty="0">
            <a:latin typeface="Candara" pitchFamily="34" charset="0"/>
          </a:endParaRPr>
        </a:p>
      </dsp:txBody>
      <dsp:txXfrm>
        <a:off x="1136106" y="3870306"/>
        <a:ext cx="10560686" cy="774333"/>
      </dsp:txXfrm>
    </dsp:sp>
    <dsp:sp modelId="{D9BF0161-C034-4432-A01C-0AD1F69E45D0}">
      <dsp:nvSpPr>
        <dsp:cNvPr id="0" name=""/>
        <dsp:cNvSpPr/>
      </dsp:nvSpPr>
      <dsp:spPr>
        <a:xfrm>
          <a:off x="652148" y="3773514"/>
          <a:ext cx="967917" cy="967917"/>
        </a:xfrm>
        <a:prstGeom prst="ellipse">
          <a:avLst/>
        </a:prstGeom>
        <a:solidFill>
          <a:schemeClr val="lt1">
            <a:hueOff val="0"/>
            <a:satOff val="0"/>
            <a:lumOff val="0"/>
            <a:alphaOff val="0"/>
          </a:schemeClr>
        </a:solidFill>
        <a:ln w="12700" cap="rnd"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07A7256-2589-4053-9456-759C5856D12F}">
      <dsp:nvSpPr>
        <dsp:cNvPr id="0" name=""/>
        <dsp:cNvSpPr/>
      </dsp:nvSpPr>
      <dsp:spPr>
        <a:xfrm>
          <a:off x="581241" y="5045311"/>
          <a:ext cx="11115551" cy="936138"/>
        </a:xfrm>
        <a:prstGeom prst="rect">
          <a:avLst/>
        </a:prstGeom>
        <a:solidFill>
          <a:srgbClr val="002060"/>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14627" tIns="66040" rIns="66040" bIns="66040" numCol="1" spcCol="1270" anchor="ctr" anchorCtr="0">
          <a:noAutofit/>
        </a:bodyPr>
        <a:lstStyle/>
        <a:p>
          <a:pPr marL="0" lvl="0" indent="0" algn="l" defTabSz="1155700">
            <a:lnSpc>
              <a:spcPct val="100000"/>
            </a:lnSpc>
            <a:spcBef>
              <a:spcPct val="0"/>
            </a:spcBef>
            <a:spcAft>
              <a:spcPct val="35000"/>
            </a:spcAft>
            <a:buNone/>
          </a:pPr>
          <a:r>
            <a:rPr lang="fr-FR" sz="2600" b="1" kern="1200" dirty="0">
              <a:solidFill>
                <a:schemeClr val="bg1"/>
              </a:solidFill>
              <a:latin typeface="Candara" pitchFamily="34" charset="0"/>
              <a:cs typeface="Vani" panose="020B0502040204020203" pitchFamily="34" charset="0"/>
            </a:rPr>
            <a:t>  Conclusions</a:t>
          </a:r>
          <a:endParaRPr lang="en-US" sz="2600" b="1" kern="1200" dirty="0">
            <a:latin typeface="Candara" pitchFamily="34" charset="0"/>
            <a:ea typeface="+mn-ea"/>
            <a:cs typeface="Vani" panose="020B0502040204020203" pitchFamily="34" charset="0"/>
          </a:endParaRPr>
        </a:p>
      </dsp:txBody>
      <dsp:txXfrm>
        <a:off x="581241" y="5045311"/>
        <a:ext cx="11115551" cy="936138"/>
      </dsp:txXfrm>
    </dsp:sp>
    <dsp:sp modelId="{DD540450-0FCD-4031-9C68-52894B4725BC}">
      <dsp:nvSpPr>
        <dsp:cNvPr id="0" name=""/>
        <dsp:cNvSpPr/>
      </dsp:nvSpPr>
      <dsp:spPr>
        <a:xfrm>
          <a:off x="21379" y="4934643"/>
          <a:ext cx="907480" cy="967917"/>
        </a:xfrm>
        <a:prstGeom prst="ellipse">
          <a:avLst/>
        </a:prstGeom>
        <a:blipFill rotWithShape="0">
          <a:blip xmlns:r="http://schemas.openxmlformats.org/officeDocument/2006/relationships" r:embed="rId1"/>
          <a:stretch>
            <a:fillRect/>
          </a:stretch>
        </a:blipFill>
        <a:ln w="12700" cap="rnd"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1AACC0-1B87-405D-B20E-1BFD0947A4A0}" type="datetimeFigureOut">
              <a:rPr lang="fr-FR" smtClean="0"/>
              <a:t>30/04/2023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FA27CF-E305-429A-9869-08B7BE2439C5}" type="slidenum">
              <a:rPr lang="fr-FR" smtClean="0"/>
              <a:t>‹#›</a:t>
            </a:fld>
            <a:endParaRPr lang="fr-FR"/>
          </a:p>
        </p:txBody>
      </p:sp>
    </p:spTree>
    <p:extLst>
      <p:ext uri="{BB962C8B-B14F-4D97-AF65-F5344CB8AC3E}">
        <p14:creationId xmlns:p14="http://schemas.microsoft.com/office/powerpoint/2010/main" val="1079784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DFA27CF-E305-429A-9869-08B7BE2439C5}" type="slidenum">
              <a:rPr lang="fr-FR" smtClean="0"/>
              <a:t>3</a:t>
            </a:fld>
            <a:endParaRPr lang="fr-FR"/>
          </a:p>
        </p:txBody>
      </p:sp>
    </p:spTree>
    <p:extLst>
      <p:ext uri="{BB962C8B-B14F-4D97-AF65-F5344CB8AC3E}">
        <p14:creationId xmlns:p14="http://schemas.microsoft.com/office/powerpoint/2010/main" val="3649956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DFA27CF-E305-429A-9869-08B7BE2439C5}" type="slidenum">
              <a:rPr lang="fr-FR" smtClean="0"/>
              <a:t>5</a:t>
            </a:fld>
            <a:endParaRPr lang="fr-FR"/>
          </a:p>
        </p:txBody>
      </p:sp>
    </p:spTree>
    <p:extLst>
      <p:ext uri="{BB962C8B-B14F-4D97-AF65-F5344CB8AC3E}">
        <p14:creationId xmlns:p14="http://schemas.microsoft.com/office/powerpoint/2010/main" val="1436753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 Id="rId5" Type="http://schemas.openxmlformats.org/officeDocument/2006/relationships/image" Target="../media/image19.emf"/><Relationship Id="rId4" Type="http://schemas.openxmlformats.org/officeDocument/2006/relationships/image" Target="../media/image18.emf"/></Relationships>
</file>

<file path=ppt/slides/_rels/slide1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ctr"/>
            <a:r>
              <a:rPr lang="fr-FR" sz="2800" b="1" dirty="0"/>
              <a:t>Le management de la résilience des entreprises du secteur de la construction, Quels facteurs déterminants ?</a:t>
            </a:r>
            <a:br>
              <a:rPr lang="fr-FR" sz="2800" b="1" dirty="0"/>
            </a:br>
            <a:r>
              <a:rPr lang="fr-FR" sz="2800" b="1" dirty="0"/>
              <a:t>Une revue de littérature </a:t>
            </a:r>
            <a:endParaRPr lang="en-US" sz="2800" b="1"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fontScale="70000" lnSpcReduction="20000"/>
          </a:bodyPr>
          <a:lstStyle/>
          <a:p>
            <a:pPr algn="ctr"/>
            <a:r>
              <a:rPr lang="fr-FR" sz="2800" b="1" dirty="0">
                <a:latin typeface="Times New Roman" pitchFamily="18" charset="0"/>
                <a:cs typeface="Times New Roman" pitchFamily="18" charset="0"/>
              </a:rPr>
              <a:t>Doctorant              :     AMINE HAZAM</a:t>
            </a:r>
          </a:p>
          <a:p>
            <a:pPr algn="ctr"/>
            <a:r>
              <a:rPr lang="fr-FR" sz="2800" b="1" dirty="0">
                <a:latin typeface="Times New Roman" pitchFamily="18" charset="0"/>
                <a:cs typeface="Times New Roman" pitchFamily="18" charset="0"/>
              </a:rPr>
              <a:t>Directeur de thèse: Pr. LAILA OUHNA   </a:t>
            </a:r>
          </a:p>
          <a:p>
            <a:pPr algn="ctr"/>
            <a:r>
              <a:rPr lang="en-US" sz="2800" dirty="0"/>
              <a:t> </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599608" y="0"/>
            <a:ext cx="9938479" cy="774333"/>
            <a:chOff x="640889" y="3929097"/>
            <a:chExt cx="11272686" cy="774333"/>
          </a:xfrm>
        </p:grpSpPr>
        <p:sp>
          <p:nvSpPr>
            <p:cNvPr id="8" name="Rectangle 7"/>
            <p:cNvSpPr/>
            <p:nvPr/>
          </p:nvSpPr>
          <p:spPr>
            <a:xfrm>
              <a:off x="1352889" y="3929097"/>
              <a:ext cx="10560686" cy="774333"/>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9" name="Rectangle 8"/>
            <p:cNvSpPr/>
            <p:nvPr/>
          </p:nvSpPr>
          <p:spPr>
            <a:xfrm>
              <a:off x="640889" y="3929097"/>
              <a:ext cx="10560686"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90000"/>
                </a:lnSpc>
                <a:spcBef>
                  <a:spcPct val="0"/>
                </a:spcBef>
                <a:spcAft>
                  <a:spcPct val="35000"/>
                </a:spcAft>
              </a:pPr>
              <a:endParaRPr lang="fr-FR" sz="2600" b="1" kern="1200" dirty="0">
                <a:latin typeface="Candara" pitchFamily="34" charset="0"/>
              </a:endParaRPr>
            </a:p>
            <a:p>
              <a:pPr lvl="0" algn="l" defTabSz="1155700">
                <a:lnSpc>
                  <a:spcPct val="90000"/>
                </a:lnSpc>
                <a:spcBef>
                  <a:spcPct val="0"/>
                </a:spcBef>
                <a:spcAft>
                  <a:spcPct val="35000"/>
                </a:spcAft>
              </a:pPr>
              <a:r>
                <a:rPr lang="fr-FR" sz="2600" b="1" dirty="0">
                  <a:latin typeface="Candara" pitchFamily="34" charset="0"/>
                </a:rPr>
                <a:t>                                               </a:t>
              </a:r>
              <a:r>
                <a:rPr lang="fr-FR" sz="2600" b="1" kern="1200" dirty="0">
                  <a:latin typeface="Candara" pitchFamily="34" charset="0"/>
                </a:rPr>
                <a:t>Résultats </a:t>
              </a:r>
            </a:p>
            <a:p>
              <a:pPr lvl="0" algn="l" defTabSz="1155700">
                <a:lnSpc>
                  <a:spcPct val="90000"/>
                </a:lnSpc>
                <a:spcBef>
                  <a:spcPct val="0"/>
                </a:spcBef>
                <a:spcAft>
                  <a:spcPct val="35000"/>
                </a:spcAft>
              </a:pPr>
              <a:endParaRPr lang="fr-FR" sz="2600" b="1" kern="1200" dirty="0">
                <a:latin typeface="Candara" pitchFamily="34" charset="0"/>
              </a:endParaRPr>
            </a:p>
          </p:txBody>
        </p:sp>
      </p:grpSp>
      <p:pic>
        <p:nvPicPr>
          <p:cNvPr id="2" name="Image 1"/>
          <p:cNvPicPr>
            <a:picLocks noChangeAspect="1"/>
          </p:cNvPicPr>
          <p:nvPr/>
        </p:nvPicPr>
        <p:blipFill>
          <a:blip r:embed="rId2"/>
          <a:stretch>
            <a:fillRect/>
          </a:stretch>
        </p:blipFill>
        <p:spPr>
          <a:xfrm>
            <a:off x="600536" y="2454336"/>
            <a:ext cx="8529402" cy="1788984"/>
          </a:xfrm>
          <a:prstGeom prst="rect">
            <a:avLst/>
          </a:prstGeom>
        </p:spPr>
      </p:pic>
      <p:pic>
        <p:nvPicPr>
          <p:cNvPr id="10" name="Image 9"/>
          <p:cNvPicPr>
            <a:picLocks noChangeAspect="1"/>
          </p:cNvPicPr>
          <p:nvPr/>
        </p:nvPicPr>
        <p:blipFill>
          <a:blip r:embed="rId3"/>
          <a:stretch>
            <a:fillRect/>
          </a:stretch>
        </p:blipFill>
        <p:spPr>
          <a:xfrm>
            <a:off x="600536" y="774333"/>
            <a:ext cx="8529402" cy="1680003"/>
          </a:xfrm>
          <a:prstGeom prst="rect">
            <a:avLst/>
          </a:prstGeom>
        </p:spPr>
      </p:pic>
      <p:pic>
        <p:nvPicPr>
          <p:cNvPr id="12" name="Image 11"/>
          <p:cNvPicPr>
            <a:picLocks noChangeAspect="1"/>
          </p:cNvPicPr>
          <p:nvPr/>
        </p:nvPicPr>
        <p:blipFill>
          <a:blip r:embed="rId4"/>
          <a:stretch>
            <a:fillRect/>
          </a:stretch>
        </p:blipFill>
        <p:spPr>
          <a:xfrm>
            <a:off x="600536" y="4243320"/>
            <a:ext cx="8529402" cy="1794647"/>
          </a:xfrm>
          <a:prstGeom prst="rect">
            <a:avLst/>
          </a:prstGeom>
        </p:spPr>
      </p:pic>
    </p:spTree>
    <p:extLst>
      <p:ext uri="{BB962C8B-B14F-4D97-AF65-F5344CB8AC3E}">
        <p14:creationId xmlns:p14="http://schemas.microsoft.com/office/powerpoint/2010/main" val="1669549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599608" y="0"/>
            <a:ext cx="9938479" cy="774333"/>
            <a:chOff x="640889" y="3929097"/>
            <a:chExt cx="11272686" cy="774333"/>
          </a:xfrm>
        </p:grpSpPr>
        <p:sp>
          <p:nvSpPr>
            <p:cNvPr id="8" name="Rectangle 7"/>
            <p:cNvSpPr/>
            <p:nvPr/>
          </p:nvSpPr>
          <p:spPr>
            <a:xfrm>
              <a:off x="1352889" y="3929097"/>
              <a:ext cx="10560686" cy="774333"/>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9" name="Rectangle 8"/>
            <p:cNvSpPr/>
            <p:nvPr/>
          </p:nvSpPr>
          <p:spPr>
            <a:xfrm>
              <a:off x="640889" y="3929097"/>
              <a:ext cx="10560686"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90000"/>
                </a:lnSpc>
                <a:spcBef>
                  <a:spcPct val="0"/>
                </a:spcBef>
                <a:spcAft>
                  <a:spcPct val="35000"/>
                </a:spcAft>
              </a:pPr>
              <a:endParaRPr lang="fr-FR" sz="2600" b="1" kern="1200" dirty="0">
                <a:latin typeface="Candara" pitchFamily="34" charset="0"/>
              </a:endParaRPr>
            </a:p>
            <a:p>
              <a:pPr lvl="0" algn="l" defTabSz="1155700">
                <a:lnSpc>
                  <a:spcPct val="90000"/>
                </a:lnSpc>
                <a:spcBef>
                  <a:spcPct val="0"/>
                </a:spcBef>
                <a:spcAft>
                  <a:spcPct val="35000"/>
                </a:spcAft>
              </a:pPr>
              <a:r>
                <a:rPr lang="fr-FR" sz="2600" b="1" dirty="0">
                  <a:latin typeface="Candara" pitchFamily="34" charset="0"/>
                </a:rPr>
                <a:t>                                               </a:t>
              </a:r>
              <a:r>
                <a:rPr lang="fr-FR" sz="2600" b="1" kern="1200" dirty="0">
                  <a:latin typeface="Candara" pitchFamily="34" charset="0"/>
                </a:rPr>
                <a:t>Résultats </a:t>
              </a:r>
            </a:p>
            <a:p>
              <a:pPr lvl="0" algn="l" defTabSz="1155700">
                <a:lnSpc>
                  <a:spcPct val="90000"/>
                </a:lnSpc>
                <a:spcBef>
                  <a:spcPct val="0"/>
                </a:spcBef>
                <a:spcAft>
                  <a:spcPct val="35000"/>
                </a:spcAft>
              </a:pPr>
              <a:endParaRPr lang="fr-FR" sz="2600" b="1" kern="1200" dirty="0">
                <a:latin typeface="Candara" pitchFamily="34" charset="0"/>
              </a:endParaRPr>
            </a:p>
          </p:txBody>
        </p:sp>
      </p:grpSp>
      <p:pic>
        <p:nvPicPr>
          <p:cNvPr id="2" name="Image 1"/>
          <p:cNvPicPr>
            <a:picLocks noChangeAspect="1"/>
          </p:cNvPicPr>
          <p:nvPr/>
        </p:nvPicPr>
        <p:blipFill>
          <a:blip r:embed="rId2"/>
          <a:stretch>
            <a:fillRect/>
          </a:stretch>
        </p:blipFill>
        <p:spPr>
          <a:xfrm>
            <a:off x="181740" y="914400"/>
            <a:ext cx="9157131" cy="1250139"/>
          </a:xfrm>
          <a:prstGeom prst="rect">
            <a:avLst/>
          </a:prstGeom>
        </p:spPr>
      </p:pic>
      <p:pic>
        <p:nvPicPr>
          <p:cNvPr id="10" name="Image 9"/>
          <p:cNvPicPr>
            <a:picLocks noChangeAspect="1"/>
          </p:cNvPicPr>
          <p:nvPr/>
        </p:nvPicPr>
        <p:blipFill>
          <a:blip r:embed="rId3"/>
          <a:stretch>
            <a:fillRect/>
          </a:stretch>
        </p:blipFill>
        <p:spPr>
          <a:xfrm>
            <a:off x="181741" y="2164539"/>
            <a:ext cx="9157130" cy="1193257"/>
          </a:xfrm>
          <a:prstGeom prst="rect">
            <a:avLst/>
          </a:prstGeom>
        </p:spPr>
      </p:pic>
      <p:pic>
        <p:nvPicPr>
          <p:cNvPr id="12" name="Image 11"/>
          <p:cNvPicPr>
            <a:picLocks noChangeAspect="1"/>
          </p:cNvPicPr>
          <p:nvPr/>
        </p:nvPicPr>
        <p:blipFill>
          <a:blip r:embed="rId4"/>
          <a:stretch>
            <a:fillRect/>
          </a:stretch>
        </p:blipFill>
        <p:spPr>
          <a:xfrm>
            <a:off x="181739" y="3357796"/>
            <a:ext cx="9157131" cy="1963712"/>
          </a:xfrm>
          <a:prstGeom prst="rect">
            <a:avLst/>
          </a:prstGeom>
        </p:spPr>
      </p:pic>
      <p:pic>
        <p:nvPicPr>
          <p:cNvPr id="13" name="Image 12"/>
          <p:cNvPicPr>
            <a:picLocks noChangeAspect="1"/>
          </p:cNvPicPr>
          <p:nvPr/>
        </p:nvPicPr>
        <p:blipFill>
          <a:blip r:embed="rId5"/>
          <a:stretch>
            <a:fillRect/>
          </a:stretch>
        </p:blipFill>
        <p:spPr>
          <a:xfrm>
            <a:off x="181738" y="5321508"/>
            <a:ext cx="9157132" cy="1304144"/>
          </a:xfrm>
          <a:prstGeom prst="rect">
            <a:avLst/>
          </a:prstGeom>
        </p:spPr>
      </p:pic>
    </p:spTree>
    <p:extLst>
      <p:ext uri="{BB962C8B-B14F-4D97-AF65-F5344CB8AC3E}">
        <p14:creationId xmlns:p14="http://schemas.microsoft.com/office/powerpoint/2010/main" val="2874889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599608" y="0"/>
            <a:ext cx="9938479" cy="774333"/>
            <a:chOff x="640889" y="3929097"/>
            <a:chExt cx="11272686" cy="774333"/>
          </a:xfrm>
        </p:grpSpPr>
        <p:sp>
          <p:nvSpPr>
            <p:cNvPr id="5" name="Rectangle 4"/>
            <p:cNvSpPr/>
            <p:nvPr/>
          </p:nvSpPr>
          <p:spPr>
            <a:xfrm>
              <a:off x="1352889" y="3929097"/>
              <a:ext cx="10560686" cy="774333"/>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6" name="Rectangle 5"/>
            <p:cNvSpPr/>
            <p:nvPr/>
          </p:nvSpPr>
          <p:spPr>
            <a:xfrm>
              <a:off x="640889" y="3929097"/>
              <a:ext cx="10560686"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90000"/>
                </a:lnSpc>
                <a:spcBef>
                  <a:spcPct val="0"/>
                </a:spcBef>
                <a:spcAft>
                  <a:spcPct val="35000"/>
                </a:spcAft>
              </a:pPr>
              <a:endParaRPr lang="fr-FR" sz="2600" b="1" kern="1200" dirty="0">
                <a:latin typeface="Candara" pitchFamily="34" charset="0"/>
              </a:endParaRPr>
            </a:p>
            <a:p>
              <a:pPr lvl="0" algn="l" defTabSz="1155700">
                <a:lnSpc>
                  <a:spcPct val="90000"/>
                </a:lnSpc>
                <a:spcBef>
                  <a:spcPct val="0"/>
                </a:spcBef>
                <a:spcAft>
                  <a:spcPct val="35000"/>
                </a:spcAft>
              </a:pPr>
              <a:r>
                <a:rPr lang="fr-FR" sz="2600" b="1" dirty="0">
                  <a:latin typeface="Candara" pitchFamily="34" charset="0"/>
                </a:rPr>
                <a:t>                                               </a:t>
              </a:r>
              <a:r>
                <a:rPr lang="fr-FR" sz="2600" b="1" kern="1200" dirty="0">
                  <a:latin typeface="Candara" pitchFamily="34" charset="0"/>
                </a:rPr>
                <a:t>Résultats </a:t>
              </a:r>
            </a:p>
            <a:p>
              <a:pPr lvl="0" algn="l" defTabSz="1155700">
                <a:lnSpc>
                  <a:spcPct val="90000"/>
                </a:lnSpc>
                <a:spcBef>
                  <a:spcPct val="0"/>
                </a:spcBef>
                <a:spcAft>
                  <a:spcPct val="35000"/>
                </a:spcAft>
              </a:pPr>
              <a:endParaRPr lang="fr-FR" sz="2600" b="1" kern="1200" dirty="0">
                <a:latin typeface="Candara" pitchFamily="34" charset="0"/>
              </a:endParaRPr>
            </a:p>
          </p:txBody>
        </p:sp>
      </p:grpSp>
      <p:pic>
        <p:nvPicPr>
          <p:cNvPr id="9" name="Image 8"/>
          <p:cNvPicPr>
            <a:picLocks noChangeAspect="1"/>
          </p:cNvPicPr>
          <p:nvPr/>
        </p:nvPicPr>
        <p:blipFill>
          <a:blip r:embed="rId2"/>
          <a:stretch>
            <a:fillRect/>
          </a:stretch>
        </p:blipFill>
        <p:spPr>
          <a:xfrm>
            <a:off x="824459" y="1409077"/>
            <a:ext cx="8244590" cy="2142790"/>
          </a:xfrm>
          <a:prstGeom prst="rect">
            <a:avLst/>
          </a:prstGeom>
        </p:spPr>
      </p:pic>
      <p:pic>
        <p:nvPicPr>
          <p:cNvPr id="11" name="Image 10"/>
          <p:cNvPicPr>
            <a:picLocks noChangeAspect="1"/>
          </p:cNvPicPr>
          <p:nvPr/>
        </p:nvPicPr>
        <p:blipFill>
          <a:blip r:embed="rId3"/>
          <a:stretch>
            <a:fillRect/>
          </a:stretch>
        </p:blipFill>
        <p:spPr>
          <a:xfrm>
            <a:off x="824459" y="3551867"/>
            <a:ext cx="8244590" cy="1799622"/>
          </a:xfrm>
          <a:prstGeom prst="rect">
            <a:avLst/>
          </a:prstGeom>
        </p:spPr>
      </p:pic>
      <p:sp>
        <p:nvSpPr>
          <p:cNvPr id="12" name="Rectangle 11"/>
          <p:cNvSpPr/>
          <p:nvPr/>
        </p:nvSpPr>
        <p:spPr>
          <a:xfrm>
            <a:off x="1618938" y="5726243"/>
            <a:ext cx="3867462" cy="539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Total :15 articles</a:t>
            </a:r>
          </a:p>
        </p:txBody>
      </p:sp>
    </p:spTree>
    <p:extLst>
      <p:ext uri="{BB962C8B-B14F-4D97-AF65-F5344CB8AC3E}">
        <p14:creationId xmlns:p14="http://schemas.microsoft.com/office/powerpoint/2010/main" val="3117301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9608" y="0"/>
            <a:ext cx="9310750"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90000"/>
              </a:lnSpc>
              <a:spcBef>
                <a:spcPct val="0"/>
              </a:spcBef>
              <a:spcAft>
                <a:spcPct val="35000"/>
              </a:spcAft>
            </a:pPr>
            <a:endParaRPr lang="fr-FR" sz="2600" b="1" kern="1200" dirty="0">
              <a:latin typeface="Candara" pitchFamily="34" charset="0"/>
            </a:endParaRPr>
          </a:p>
          <a:p>
            <a:pPr lvl="0" algn="l" defTabSz="1155700">
              <a:lnSpc>
                <a:spcPct val="90000"/>
              </a:lnSpc>
              <a:spcBef>
                <a:spcPct val="0"/>
              </a:spcBef>
              <a:spcAft>
                <a:spcPct val="35000"/>
              </a:spcAft>
            </a:pPr>
            <a:r>
              <a:rPr lang="fr-FR" sz="2600" b="1" dirty="0">
                <a:latin typeface="Candara" pitchFamily="34" charset="0"/>
              </a:rPr>
              <a:t>                                               </a:t>
            </a:r>
            <a:r>
              <a:rPr lang="fr-FR" sz="2600" b="1" kern="1200" dirty="0">
                <a:latin typeface="Candara" pitchFamily="34" charset="0"/>
              </a:rPr>
              <a:t>Résultats </a:t>
            </a:r>
          </a:p>
          <a:p>
            <a:pPr lvl="0" algn="l" defTabSz="1155700">
              <a:lnSpc>
                <a:spcPct val="90000"/>
              </a:lnSpc>
              <a:spcBef>
                <a:spcPct val="0"/>
              </a:spcBef>
              <a:spcAft>
                <a:spcPct val="35000"/>
              </a:spcAft>
            </a:pPr>
            <a:endParaRPr lang="fr-FR" sz="2600" b="1" kern="1200" dirty="0">
              <a:latin typeface="Candara" pitchFamily="34" charset="0"/>
            </a:endParaRPr>
          </a:p>
        </p:txBody>
      </p:sp>
      <p:sp>
        <p:nvSpPr>
          <p:cNvPr id="10" name="Rectangle 9"/>
          <p:cNvSpPr/>
          <p:nvPr/>
        </p:nvSpPr>
        <p:spPr>
          <a:xfrm>
            <a:off x="28121" y="0"/>
            <a:ext cx="9310750" cy="774333"/>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a:lstStyle/>
          <a:p>
            <a:pPr lvl="0" defTabSz="1155700">
              <a:lnSpc>
                <a:spcPct val="90000"/>
              </a:lnSpc>
              <a:spcBef>
                <a:spcPct val="0"/>
              </a:spcBef>
              <a:spcAft>
                <a:spcPct val="35000"/>
              </a:spcAft>
            </a:pPr>
            <a:r>
              <a:rPr lang="fr-FR" sz="2600" b="1" dirty="0">
                <a:solidFill>
                  <a:prstClr val="white"/>
                </a:solidFill>
                <a:latin typeface="Candara" pitchFamily="34" charset="0"/>
              </a:rPr>
              <a:t>                                                     Résultats </a:t>
            </a:r>
          </a:p>
          <a:p>
            <a:pPr lvl="0" algn="ctr"/>
            <a:endParaRPr lang="fr-FR" b="1" dirty="0">
              <a:latin typeface="Candara" pitchFamily="34" charset="0"/>
            </a:endParaRPr>
          </a:p>
          <a:p>
            <a:pPr algn="ctr"/>
            <a:endParaRPr lang="fr-FR" dirty="0"/>
          </a:p>
        </p:txBody>
      </p:sp>
      <p:sp>
        <p:nvSpPr>
          <p:cNvPr id="12" name="Rectangle 11"/>
          <p:cNvSpPr/>
          <p:nvPr/>
        </p:nvSpPr>
        <p:spPr>
          <a:xfrm>
            <a:off x="4155456" y="2154436"/>
            <a:ext cx="1706557"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r-FR" b="1" dirty="0">
                <a:solidFill>
                  <a:srgbClr val="0070C0"/>
                </a:solidFill>
                <a:latin typeface="Times New Roman" panose="02020603050405020304" pitchFamily="18" charset="0"/>
                <a:cs typeface="Times New Roman" panose="02020603050405020304" pitchFamily="18" charset="0"/>
              </a:rPr>
              <a:t>	</a:t>
            </a:r>
            <a:r>
              <a:rPr lang="fr-FR" b="1" dirty="0">
                <a:solidFill>
                  <a:schemeClr val="bg1"/>
                </a:solidFill>
                <a:latin typeface="Times New Roman" panose="02020603050405020304" pitchFamily="18" charset="0"/>
                <a:cs typeface="Times New Roman" panose="02020603050405020304" pitchFamily="18" charset="0"/>
              </a:rPr>
              <a:t>Publisher</a:t>
            </a:r>
            <a:r>
              <a:rPr lang="fr-FR" b="1" dirty="0">
                <a:solidFill>
                  <a:srgbClr val="0070C0"/>
                </a:solidFill>
                <a:latin typeface="Times New Roman" panose="02020603050405020304" pitchFamily="18" charset="0"/>
                <a:cs typeface="Times New Roman" panose="02020603050405020304" pitchFamily="18" charset="0"/>
              </a:rPr>
              <a:t>  </a:t>
            </a:r>
          </a:p>
        </p:txBody>
      </p:sp>
      <p:sp>
        <p:nvSpPr>
          <p:cNvPr id="13" name="Rectangle 12"/>
          <p:cNvSpPr/>
          <p:nvPr/>
        </p:nvSpPr>
        <p:spPr>
          <a:xfrm>
            <a:off x="6432410" y="1050939"/>
            <a:ext cx="3292764"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latin typeface="Times New Roman" panose="02020603050405020304" pitchFamily="18" charset="0"/>
                <a:cs typeface="Times New Roman" panose="02020603050405020304" pitchFamily="18" charset="0"/>
              </a:rPr>
              <a:t>EMRALD:                   3 article</a:t>
            </a:r>
          </a:p>
        </p:txBody>
      </p:sp>
      <p:sp>
        <p:nvSpPr>
          <p:cNvPr id="14" name="Rectangle 13"/>
          <p:cNvSpPr/>
          <p:nvPr/>
        </p:nvSpPr>
        <p:spPr>
          <a:xfrm>
            <a:off x="185438" y="1896410"/>
            <a:ext cx="3507989"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Taylor and </a:t>
            </a:r>
            <a:r>
              <a:rPr lang="fr-FR" b="1" dirty="0" err="1">
                <a:solidFill>
                  <a:schemeClr val="dk1"/>
                </a:solidFill>
                <a:latin typeface="Times New Roman" panose="02020603050405020304" pitchFamily="18" charset="0"/>
                <a:cs typeface="Times New Roman" panose="02020603050405020304" pitchFamily="18" charset="0"/>
              </a:rPr>
              <a:t>francis</a:t>
            </a:r>
            <a:r>
              <a:rPr lang="fr-FR" b="1" dirty="0">
                <a:solidFill>
                  <a:schemeClr val="dk1"/>
                </a:solidFill>
                <a:latin typeface="Times New Roman" panose="02020603050405020304" pitchFamily="18" charset="0"/>
                <a:cs typeface="Times New Roman" panose="02020603050405020304" pitchFamily="18" charset="0"/>
              </a:rPr>
              <a:t>         1 article </a:t>
            </a:r>
          </a:p>
        </p:txBody>
      </p:sp>
      <p:sp>
        <p:nvSpPr>
          <p:cNvPr id="15" name="Rectangle 14"/>
          <p:cNvSpPr/>
          <p:nvPr/>
        </p:nvSpPr>
        <p:spPr>
          <a:xfrm>
            <a:off x="246180" y="2468434"/>
            <a:ext cx="3386506"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err="1">
                <a:latin typeface="Times New Roman" panose="02020603050405020304" pitchFamily="18" charset="0"/>
                <a:cs typeface="Times New Roman" panose="02020603050405020304" pitchFamily="18" charset="0"/>
              </a:rPr>
              <a:t>IOPscience</a:t>
            </a:r>
            <a:r>
              <a:rPr lang="fr-FR" b="1" dirty="0">
                <a:latin typeface="Times New Roman" panose="02020603050405020304" pitchFamily="18" charset="0"/>
                <a:cs typeface="Times New Roman" panose="02020603050405020304" pitchFamily="18" charset="0"/>
              </a:rPr>
              <a:t>:                    1 article </a:t>
            </a:r>
          </a:p>
        </p:txBody>
      </p:sp>
      <p:sp>
        <p:nvSpPr>
          <p:cNvPr id="16" name="Rectangle 15"/>
          <p:cNvSpPr/>
          <p:nvPr/>
        </p:nvSpPr>
        <p:spPr>
          <a:xfrm>
            <a:off x="6407858" y="2154436"/>
            <a:ext cx="3386504"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SPRINGER :                2  article  </a:t>
            </a:r>
          </a:p>
        </p:txBody>
      </p:sp>
      <p:sp>
        <p:nvSpPr>
          <p:cNvPr id="17" name="Rectangle 16"/>
          <p:cNvSpPr/>
          <p:nvPr/>
        </p:nvSpPr>
        <p:spPr>
          <a:xfrm>
            <a:off x="6420594" y="1590073"/>
            <a:ext cx="3431260"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SCIENCEDIRECT</a:t>
            </a:r>
            <a:r>
              <a:rPr lang="fr-FR" b="1" dirty="0">
                <a:latin typeface="Times New Roman" panose="02020603050405020304" pitchFamily="18" charset="0"/>
                <a:cs typeface="Times New Roman" panose="02020603050405020304" pitchFamily="18" charset="0"/>
              </a:rPr>
              <a:t>:     3 article   </a:t>
            </a:r>
          </a:p>
        </p:txBody>
      </p:sp>
      <p:sp>
        <p:nvSpPr>
          <p:cNvPr id="22" name="Rectangle 21"/>
          <p:cNvSpPr/>
          <p:nvPr/>
        </p:nvSpPr>
        <p:spPr>
          <a:xfrm>
            <a:off x="6424209" y="2743530"/>
            <a:ext cx="3353801"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MDPI :                           1 article </a:t>
            </a:r>
          </a:p>
        </p:txBody>
      </p:sp>
      <p:sp>
        <p:nvSpPr>
          <p:cNvPr id="23" name="Rectangle 22"/>
          <p:cNvSpPr/>
          <p:nvPr/>
        </p:nvSpPr>
        <p:spPr>
          <a:xfrm>
            <a:off x="86099" y="916317"/>
            <a:ext cx="3546587"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cairn.info                          1 article </a:t>
            </a:r>
          </a:p>
        </p:txBody>
      </p:sp>
      <p:sp>
        <p:nvSpPr>
          <p:cNvPr id="24" name="Rectangle 23"/>
          <p:cNvSpPr/>
          <p:nvPr/>
        </p:nvSpPr>
        <p:spPr>
          <a:xfrm>
            <a:off x="6407858" y="3268341"/>
            <a:ext cx="3804166"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business perspective        1 article </a:t>
            </a:r>
          </a:p>
        </p:txBody>
      </p:sp>
      <p:sp>
        <p:nvSpPr>
          <p:cNvPr id="25" name="Rectangle 24"/>
          <p:cNvSpPr/>
          <p:nvPr/>
        </p:nvSpPr>
        <p:spPr>
          <a:xfrm>
            <a:off x="185438" y="1409071"/>
            <a:ext cx="3546588"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civilejournal.org              1article </a:t>
            </a:r>
          </a:p>
        </p:txBody>
      </p:sp>
      <p:sp>
        <p:nvSpPr>
          <p:cNvPr id="26" name="Rectangle 25"/>
          <p:cNvSpPr/>
          <p:nvPr/>
        </p:nvSpPr>
        <p:spPr>
          <a:xfrm>
            <a:off x="99189" y="3057470"/>
            <a:ext cx="3680486"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Public </a:t>
            </a:r>
            <a:r>
              <a:rPr lang="fr-FR" b="1" dirty="0" err="1">
                <a:solidFill>
                  <a:schemeClr val="dk1"/>
                </a:solidFill>
                <a:latin typeface="Times New Roman" panose="02020603050405020304" pitchFamily="18" charset="0"/>
                <a:cs typeface="Times New Roman" panose="02020603050405020304" pitchFamily="18" charset="0"/>
              </a:rPr>
              <a:t>SCNCHub</a:t>
            </a:r>
            <a:r>
              <a:rPr lang="fr-FR" b="1" dirty="0">
                <a:solidFill>
                  <a:schemeClr val="dk1"/>
                </a:solidFill>
                <a:latin typeface="Times New Roman" panose="02020603050405020304" pitchFamily="18" charset="0"/>
                <a:cs typeface="Times New Roman" panose="02020603050405020304" pitchFamily="18" charset="0"/>
              </a:rPr>
              <a:t>           1 article </a:t>
            </a:r>
          </a:p>
        </p:txBody>
      </p:sp>
      <p:cxnSp>
        <p:nvCxnSpPr>
          <p:cNvPr id="28" name="Connecteur droit 27"/>
          <p:cNvCxnSpPr/>
          <p:nvPr/>
        </p:nvCxnSpPr>
        <p:spPr>
          <a:xfrm>
            <a:off x="1895796" y="5151957"/>
            <a:ext cx="2511379" cy="250154"/>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30" name="Connecteur droit 29"/>
          <p:cNvCxnSpPr/>
          <p:nvPr/>
        </p:nvCxnSpPr>
        <p:spPr>
          <a:xfrm>
            <a:off x="3693427" y="1726348"/>
            <a:ext cx="788775" cy="428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flipV="1">
            <a:off x="5567316" y="1909112"/>
            <a:ext cx="853278" cy="3401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cteur droit 31"/>
          <p:cNvCxnSpPr>
            <a:stCxn id="12" idx="3"/>
          </p:cNvCxnSpPr>
          <p:nvPr/>
        </p:nvCxnSpPr>
        <p:spPr>
          <a:xfrm>
            <a:off x="5862013" y="2339102"/>
            <a:ext cx="558581" cy="1903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Connecteur droit 32"/>
          <p:cNvCxnSpPr>
            <a:stCxn id="12" idx="2"/>
          </p:cNvCxnSpPr>
          <p:nvPr/>
        </p:nvCxnSpPr>
        <p:spPr>
          <a:xfrm>
            <a:off x="5008735" y="2523768"/>
            <a:ext cx="1467438" cy="84070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flipV="1">
            <a:off x="5768657" y="4914139"/>
            <a:ext cx="950720" cy="362674"/>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37" name="Connecteur droit 36"/>
          <p:cNvCxnSpPr/>
          <p:nvPr/>
        </p:nvCxnSpPr>
        <p:spPr>
          <a:xfrm flipV="1">
            <a:off x="5554580" y="1235159"/>
            <a:ext cx="977170" cy="93383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5567316" y="2595111"/>
            <a:ext cx="840542" cy="29229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3632686" y="1068947"/>
            <a:ext cx="1269098" cy="10495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flipV="1">
            <a:off x="3401518" y="2487026"/>
            <a:ext cx="853278" cy="3401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flipV="1">
            <a:off x="3791006" y="2589730"/>
            <a:ext cx="782915" cy="662885"/>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246180" y="5141888"/>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2010 :1 article </a:t>
            </a:r>
          </a:p>
        </p:txBody>
      </p:sp>
      <p:sp>
        <p:nvSpPr>
          <p:cNvPr id="50" name="Rectangle 49"/>
          <p:cNvSpPr/>
          <p:nvPr/>
        </p:nvSpPr>
        <p:spPr>
          <a:xfrm>
            <a:off x="1047274" y="6116043"/>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2017 :1 article</a:t>
            </a:r>
          </a:p>
        </p:txBody>
      </p:sp>
      <p:sp>
        <p:nvSpPr>
          <p:cNvPr id="51" name="Rectangle 50"/>
          <p:cNvSpPr/>
          <p:nvPr/>
        </p:nvSpPr>
        <p:spPr>
          <a:xfrm>
            <a:off x="5903199" y="4517589"/>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2019 :2</a:t>
            </a:r>
          </a:p>
        </p:txBody>
      </p:sp>
      <p:sp>
        <p:nvSpPr>
          <p:cNvPr id="52" name="Rectangle 51"/>
          <p:cNvSpPr/>
          <p:nvPr/>
        </p:nvSpPr>
        <p:spPr>
          <a:xfrm>
            <a:off x="8149742" y="4642887"/>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2020 : 1 article</a:t>
            </a:r>
          </a:p>
        </p:txBody>
      </p:sp>
      <p:sp>
        <p:nvSpPr>
          <p:cNvPr id="53" name="Rectangle 52"/>
          <p:cNvSpPr/>
          <p:nvPr/>
        </p:nvSpPr>
        <p:spPr>
          <a:xfrm>
            <a:off x="8178210" y="5312581"/>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2021 :1</a:t>
            </a:r>
          </a:p>
        </p:txBody>
      </p:sp>
      <p:sp>
        <p:nvSpPr>
          <p:cNvPr id="54" name="Rectangle 53"/>
          <p:cNvSpPr/>
          <p:nvPr/>
        </p:nvSpPr>
        <p:spPr>
          <a:xfrm>
            <a:off x="4612447" y="6202145"/>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2022 : 4 article </a:t>
            </a:r>
          </a:p>
        </p:txBody>
      </p:sp>
      <p:sp>
        <p:nvSpPr>
          <p:cNvPr id="55" name="Rectangle 54"/>
          <p:cNvSpPr/>
          <p:nvPr/>
        </p:nvSpPr>
        <p:spPr>
          <a:xfrm>
            <a:off x="7457394" y="5937574"/>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2023: 2 article</a:t>
            </a:r>
          </a:p>
        </p:txBody>
      </p:sp>
      <p:sp>
        <p:nvSpPr>
          <p:cNvPr id="56" name="Rectangle 55"/>
          <p:cNvSpPr/>
          <p:nvPr/>
        </p:nvSpPr>
        <p:spPr>
          <a:xfrm>
            <a:off x="967234" y="4490971"/>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2014 : 1 article</a:t>
            </a:r>
          </a:p>
        </p:txBody>
      </p:sp>
      <p:sp>
        <p:nvSpPr>
          <p:cNvPr id="57" name="Rectangle 56"/>
          <p:cNvSpPr/>
          <p:nvPr/>
        </p:nvSpPr>
        <p:spPr>
          <a:xfrm>
            <a:off x="3438750" y="4531682"/>
            <a:ext cx="1784315" cy="3739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fr-FR" b="1" dirty="0">
                <a:solidFill>
                  <a:schemeClr val="dk1"/>
                </a:solidFill>
                <a:latin typeface="Times New Roman" panose="02020603050405020304" pitchFamily="18" charset="0"/>
                <a:cs typeface="Times New Roman" panose="02020603050405020304" pitchFamily="18" charset="0"/>
              </a:rPr>
              <a:t> 2016 : 2 article </a:t>
            </a:r>
          </a:p>
        </p:txBody>
      </p:sp>
      <p:cxnSp>
        <p:nvCxnSpPr>
          <p:cNvPr id="58" name="Connecteur droit 57"/>
          <p:cNvCxnSpPr/>
          <p:nvPr/>
        </p:nvCxnSpPr>
        <p:spPr>
          <a:xfrm>
            <a:off x="2383436" y="4864948"/>
            <a:ext cx="2023739" cy="395581"/>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59" name="Connecteur droit 58"/>
          <p:cNvCxnSpPr/>
          <p:nvPr/>
        </p:nvCxnSpPr>
        <p:spPr>
          <a:xfrm flipV="1">
            <a:off x="2843498" y="5624198"/>
            <a:ext cx="1472420" cy="553599"/>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60" name="Connecteur droit 59"/>
          <p:cNvCxnSpPr/>
          <p:nvPr/>
        </p:nvCxnSpPr>
        <p:spPr>
          <a:xfrm flipV="1">
            <a:off x="5768657" y="5839448"/>
            <a:ext cx="26776" cy="361704"/>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61" name="Connecteur droit 60"/>
          <p:cNvCxnSpPr>
            <a:stCxn id="68" idx="3"/>
          </p:cNvCxnSpPr>
          <p:nvPr/>
        </p:nvCxnSpPr>
        <p:spPr>
          <a:xfrm>
            <a:off x="5795434" y="5629512"/>
            <a:ext cx="1661960" cy="301866"/>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62" name="Connecteur droit 61"/>
          <p:cNvCxnSpPr/>
          <p:nvPr/>
        </p:nvCxnSpPr>
        <p:spPr>
          <a:xfrm>
            <a:off x="5831346" y="5402111"/>
            <a:ext cx="2389278" cy="1"/>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63" name="Connecteur droit 62"/>
          <p:cNvCxnSpPr/>
          <p:nvPr/>
        </p:nvCxnSpPr>
        <p:spPr>
          <a:xfrm flipV="1">
            <a:off x="5759949" y="4974620"/>
            <a:ext cx="2389965" cy="400181"/>
          </a:xfrm>
          <a:prstGeom prst="line">
            <a:avLst/>
          </a:prstGeom>
          <a:ln/>
        </p:spPr>
        <p:style>
          <a:lnRef idx="2">
            <a:schemeClr val="accent3"/>
          </a:lnRef>
          <a:fillRef idx="0">
            <a:schemeClr val="accent3"/>
          </a:fillRef>
          <a:effectRef idx="1">
            <a:schemeClr val="accent3"/>
          </a:effectRef>
          <a:fontRef idx="minor">
            <a:schemeClr val="tx1"/>
          </a:fontRef>
        </p:style>
      </p:cxnSp>
      <p:sp>
        <p:nvSpPr>
          <p:cNvPr id="68" name="Rectangle à coins arrondis 67"/>
          <p:cNvSpPr/>
          <p:nvPr/>
        </p:nvSpPr>
        <p:spPr>
          <a:xfrm>
            <a:off x="4330984" y="5254263"/>
            <a:ext cx="1464450" cy="750498"/>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fr-FR" dirty="0"/>
              <a:t>Année de publication </a:t>
            </a:r>
          </a:p>
        </p:txBody>
      </p:sp>
      <p:cxnSp>
        <p:nvCxnSpPr>
          <p:cNvPr id="80" name="Connecteur droit 79"/>
          <p:cNvCxnSpPr/>
          <p:nvPr/>
        </p:nvCxnSpPr>
        <p:spPr>
          <a:xfrm>
            <a:off x="3579708" y="4869081"/>
            <a:ext cx="1726721" cy="407732"/>
          </a:xfrm>
          <a:prstGeom prst="line">
            <a:avLst/>
          </a:prstGeom>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328070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891257" y="4521967"/>
            <a:ext cx="206402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Gestion des risques </a:t>
            </a:r>
          </a:p>
        </p:txBody>
      </p:sp>
      <p:sp>
        <p:nvSpPr>
          <p:cNvPr id="5" name="Rectangle 4"/>
          <p:cNvSpPr/>
          <p:nvPr/>
        </p:nvSpPr>
        <p:spPr>
          <a:xfrm>
            <a:off x="3567839" y="2120071"/>
            <a:ext cx="2992294" cy="369332"/>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Collaboration et coordination </a:t>
            </a:r>
            <a:endParaRPr lang="fr-FR" dirty="0"/>
          </a:p>
        </p:txBody>
      </p:sp>
      <p:sp>
        <p:nvSpPr>
          <p:cNvPr id="6" name="Rectangle 5"/>
          <p:cNvSpPr/>
          <p:nvPr/>
        </p:nvSpPr>
        <p:spPr>
          <a:xfrm>
            <a:off x="5132849" y="3783738"/>
            <a:ext cx="2802883"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Flexibilité organisationnelle </a:t>
            </a:r>
          </a:p>
        </p:txBody>
      </p:sp>
      <p:sp>
        <p:nvSpPr>
          <p:cNvPr id="7" name="Rectangle 6"/>
          <p:cNvSpPr/>
          <p:nvPr/>
        </p:nvSpPr>
        <p:spPr>
          <a:xfrm>
            <a:off x="0" y="2046156"/>
            <a:ext cx="2644250" cy="369332"/>
          </a:xfrm>
          <a:prstGeom prst="rect">
            <a:avLst/>
          </a:prstGeom>
          <a:solidFill>
            <a:srgbClr val="00B0F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Innovation technologique </a:t>
            </a:r>
            <a:endParaRPr lang="fr-FR" dirty="0"/>
          </a:p>
        </p:txBody>
      </p:sp>
      <p:sp>
        <p:nvSpPr>
          <p:cNvPr id="8" name="Rectangle 7"/>
          <p:cNvSpPr/>
          <p:nvPr/>
        </p:nvSpPr>
        <p:spPr>
          <a:xfrm>
            <a:off x="2799037" y="679975"/>
            <a:ext cx="2827441"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Formation et sensibilisation </a:t>
            </a:r>
            <a:endParaRPr lang="fr-FR" dirty="0"/>
          </a:p>
        </p:txBody>
      </p:sp>
      <p:sp>
        <p:nvSpPr>
          <p:cNvPr id="9" name="Rectangle 8"/>
          <p:cNvSpPr/>
          <p:nvPr/>
        </p:nvSpPr>
        <p:spPr>
          <a:xfrm>
            <a:off x="8114537" y="1188986"/>
            <a:ext cx="3921779" cy="369332"/>
          </a:xfrm>
          <a:prstGeom prst="rect">
            <a:avLst/>
          </a:prstGeom>
          <a:solidFill>
            <a:srgbClr val="FFC0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Diversification des approvisionnements </a:t>
            </a:r>
          </a:p>
        </p:txBody>
      </p:sp>
      <p:sp>
        <p:nvSpPr>
          <p:cNvPr id="10" name="Rectangle 9"/>
          <p:cNvSpPr/>
          <p:nvPr/>
        </p:nvSpPr>
        <p:spPr>
          <a:xfrm>
            <a:off x="7592895" y="2120071"/>
            <a:ext cx="2702471"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gestion du changement </a:t>
            </a:r>
          </a:p>
        </p:txBody>
      </p:sp>
      <p:sp>
        <p:nvSpPr>
          <p:cNvPr id="11" name="Rectangle 10"/>
          <p:cNvSpPr/>
          <p:nvPr/>
        </p:nvSpPr>
        <p:spPr>
          <a:xfrm>
            <a:off x="1983014" y="5417909"/>
            <a:ext cx="2781787" cy="369332"/>
          </a:xfrm>
          <a:prstGeom prst="rect">
            <a:avLst/>
          </a:prstGeom>
          <a:solidFill>
            <a:srgbClr val="052C34"/>
          </a:solidFill>
          <a:ln>
            <a:solidFill>
              <a:schemeClr val="bg1"/>
            </a:solidFill>
          </a:ln>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culture organisationnelle</a:t>
            </a:r>
          </a:p>
        </p:txBody>
      </p:sp>
      <p:sp>
        <p:nvSpPr>
          <p:cNvPr id="12" name="Rectangle 11"/>
          <p:cNvSpPr/>
          <p:nvPr/>
        </p:nvSpPr>
        <p:spPr>
          <a:xfrm>
            <a:off x="6402250" y="4954611"/>
            <a:ext cx="228652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gestion des risques </a:t>
            </a:r>
          </a:p>
        </p:txBody>
      </p:sp>
      <p:sp>
        <p:nvSpPr>
          <p:cNvPr id="13" name="Rectangle 12"/>
          <p:cNvSpPr/>
          <p:nvPr/>
        </p:nvSpPr>
        <p:spPr>
          <a:xfrm>
            <a:off x="6011395" y="2572385"/>
            <a:ext cx="3708131" cy="369332"/>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collaboration et la communication </a:t>
            </a:r>
          </a:p>
        </p:txBody>
      </p:sp>
      <p:grpSp>
        <p:nvGrpSpPr>
          <p:cNvPr id="14" name="Groupe 13"/>
          <p:cNvGrpSpPr/>
          <p:nvPr/>
        </p:nvGrpSpPr>
        <p:grpSpPr>
          <a:xfrm>
            <a:off x="-561098" y="-133323"/>
            <a:ext cx="9892405" cy="832774"/>
            <a:chOff x="693148" y="3870656"/>
            <a:chExt cx="11220427" cy="832774"/>
          </a:xfrm>
        </p:grpSpPr>
        <p:sp>
          <p:nvSpPr>
            <p:cNvPr id="15" name="Rectangle 14"/>
            <p:cNvSpPr/>
            <p:nvPr/>
          </p:nvSpPr>
          <p:spPr>
            <a:xfrm>
              <a:off x="1352889" y="3929097"/>
              <a:ext cx="10560686" cy="774333"/>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16" name="Rectangle 15"/>
            <p:cNvSpPr/>
            <p:nvPr/>
          </p:nvSpPr>
          <p:spPr>
            <a:xfrm>
              <a:off x="693148" y="3870656"/>
              <a:ext cx="10560687"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90000"/>
                </a:lnSpc>
                <a:spcBef>
                  <a:spcPct val="0"/>
                </a:spcBef>
                <a:spcAft>
                  <a:spcPct val="35000"/>
                </a:spcAft>
              </a:pPr>
              <a:endParaRPr lang="fr-FR" sz="2600" b="1" kern="1200" dirty="0">
                <a:latin typeface="Candara" pitchFamily="34" charset="0"/>
              </a:endParaRPr>
            </a:p>
            <a:p>
              <a:pPr lvl="0" algn="l" defTabSz="1155700">
                <a:lnSpc>
                  <a:spcPct val="90000"/>
                </a:lnSpc>
                <a:spcBef>
                  <a:spcPct val="0"/>
                </a:spcBef>
                <a:spcAft>
                  <a:spcPct val="35000"/>
                </a:spcAft>
              </a:pPr>
              <a:r>
                <a:rPr lang="fr-FR" sz="2600" b="1" dirty="0">
                  <a:latin typeface="Candara" pitchFamily="34" charset="0"/>
                </a:rPr>
                <a:t>                                               </a:t>
              </a:r>
              <a:r>
                <a:rPr lang="fr-FR" sz="2600" b="1" kern="1200" dirty="0">
                  <a:latin typeface="Candara" pitchFamily="34" charset="0"/>
                </a:rPr>
                <a:t>Résultats: facteurs de résilience</a:t>
              </a:r>
            </a:p>
            <a:p>
              <a:pPr lvl="0" algn="l" defTabSz="1155700">
                <a:lnSpc>
                  <a:spcPct val="90000"/>
                </a:lnSpc>
                <a:spcBef>
                  <a:spcPct val="0"/>
                </a:spcBef>
                <a:spcAft>
                  <a:spcPct val="35000"/>
                </a:spcAft>
              </a:pPr>
              <a:endParaRPr lang="fr-FR" sz="2600" b="1" kern="1200" dirty="0">
                <a:latin typeface="Candara" pitchFamily="34" charset="0"/>
              </a:endParaRPr>
            </a:p>
          </p:txBody>
        </p:sp>
      </p:grpSp>
      <p:sp>
        <p:nvSpPr>
          <p:cNvPr id="17" name="Rectangle 16"/>
          <p:cNvSpPr/>
          <p:nvPr/>
        </p:nvSpPr>
        <p:spPr>
          <a:xfrm>
            <a:off x="454478" y="2826253"/>
            <a:ext cx="2524281" cy="36933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La capacité d'adaptation </a:t>
            </a:r>
          </a:p>
        </p:txBody>
      </p:sp>
      <p:sp>
        <p:nvSpPr>
          <p:cNvPr id="18" name="Rectangle 17"/>
          <p:cNvSpPr/>
          <p:nvPr/>
        </p:nvSpPr>
        <p:spPr>
          <a:xfrm>
            <a:off x="2111766" y="1730067"/>
            <a:ext cx="5342681" cy="369332"/>
          </a:xfrm>
          <a:prstGeom prst="rect">
            <a:avLst/>
          </a:prstGeom>
          <a:solidFill>
            <a:srgbClr val="FFC0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diversification stratégique des activités et des marchés </a:t>
            </a:r>
            <a:endParaRPr lang="fr-FR" dirty="0"/>
          </a:p>
        </p:txBody>
      </p:sp>
      <p:sp>
        <p:nvSpPr>
          <p:cNvPr id="19" name="Rectangle 18"/>
          <p:cNvSpPr/>
          <p:nvPr/>
        </p:nvSpPr>
        <p:spPr>
          <a:xfrm>
            <a:off x="333490" y="4640612"/>
            <a:ext cx="2254335"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gestion des talents </a:t>
            </a:r>
          </a:p>
        </p:txBody>
      </p:sp>
      <p:sp>
        <p:nvSpPr>
          <p:cNvPr id="20" name="Rectangle 19"/>
          <p:cNvSpPr/>
          <p:nvPr/>
        </p:nvSpPr>
        <p:spPr>
          <a:xfrm>
            <a:off x="5132849" y="5727281"/>
            <a:ext cx="4472058"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formation et la sensibilisation des travailleurs </a:t>
            </a:r>
          </a:p>
        </p:txBody>
      </p:sp>
      <p:sp>
        <p:nvSpPr>
          <p:cNvPr id="21" name="Rectangle 20"/>
          <p:cNvSpPr/>
          <p:nvPr/>
        </p:nvSpPr>
        <p:spPr>
          <a:xfrm>
            <a:off x="9380423" y="2874899"/>
            <a:ext cx="2330446" cy="369332"/>
          </a:xfrm>
          <a:prstGeom prst="rect">
            <a:avLst/>
          </a:prstGeom>
          <a:solidFill>
            <a:srgbClr val="FFFF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 planification préalable</a:t>
            </a:r>
          </a:p>
        </p:txBody>
      </p:sp>
      <p:sp>
        <p:nvSpPr>
          <p:cNvPr id="22" name="Rectangle 21"/>
          <p:cNvSpPr/>
          <p:nvPr/>
        </p:nvSpPr>
        <p:spPr>
          <a:xfrm>
            <a:off x="8231719" y="3768990"/>
            <a:ext cx="2953822"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gestion proactive des risques </a:t>
            </a:r>
          </a:p>
        </p:txBody>
      </p:sp>
      <p:sp>
        <p:nvSpPr>
          <p:cNvPr id="23" name="Rectangle 22"/>
          <p:cNvSpPr/>
          <p:nvPr/>
        </p:nvSpPr>
        <p:spPr>
          <a:xfrm>
            <a:off x="3150500" y="4603775"/>
            <a:ext cx="2877006"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flexibilité et l'adaptabilité </a:t>
            </a:r>
          </a:p>
        </p:txBody>
      </p:sp>
      <p:sp>
        <p:nvSpPr>
          <p:cNvPr id="24" name="Rectangle 23"/>
          <p:cNvSpPr/>
          <p:nvPr/>
        </p:nvSpPr>
        <p:spPr>
          <a:xfrm>
            <a:off x="9096946" y="4938802"/>
            <a:ext cx="3120213" cy="369332"/>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collaboration et la coopération </a:t>
            </a:r>
          </a:p>
        </p:txBody>
      </p:sp>
      <p:sp>
        <p:nvSpPr>
          <p:cNvPr id="25" name="Rectangle 24"/>
          <p:cNvSpPr/>
          <p:nvPr/>
        </p:nvSpPr>
        <p:spPr>
          <a:xfrm>
            <a:off x="760929" y="6390077"/>
            <a:ext cx="3005310" cy="369332"/>
          </a:xfrm>
          <a:prstGeom prst="rect">
            <a:avLst/>
          </a:prstGeom>
          <a:solidFill>
            <a:srgbClr val="00B0F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L'innovation et la technologie </a:t>
            </a:r>
          </a:p>
        </p:txBody>
      </p:sp>
      <p:sp>
        <p:nvSpPr>
          <p:cNvPr id="26" name="Rectangle 25"/>
          <p:cNvSpPr/>
          <p:nvPr/>
        </p:nvSpPr>
        <p:spPr>
          <a:xfrm>
            <a:off x="5778639" y="6283591"/>
            <a:ext cx="4858894"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formation et le développement des compétences </a:t>
            </a:r>
          </a:p>
        </p:txBody>
      </p:sp>
      <p:sp>
        <p:nvSpPr>
          <p:cNvPr id="27" name="Rectangle 26"/>
          <p:cNvSpPr/>
          <p:nvPr/>
        </p:nvSpPr>
        <p:spPr>
          <a:xfrm>
            <a:off x="5021596" y="861864"/>
            <a:ext cx="5566780"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Sensibilisation et compréhension des risques climatiques </a:t>
            </a:r>
          </a:p>
        </p:txBody>
      </p:sp>
      <p:sp>
        <p:nvSpPr>
          <p:cNvPr id="28" name="Rectangle 27"/>
          <p:cNvSpPr/>
          <p:nvPr/>
        </p:nvSpPr>
        <p:spPr>
          <a:xfrm>
            <a:off x="106006" y="3287110"/>
            <a:ext cx="2558714"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Flexibilité opérationnelle </a:t>
            </a:r>
          </a:p>
        </p:txBody>
      </p:sp>
      <p:sp>
        <p:nvSpPr>
          <p:cNvPr id="29" name="Rectangle 28"/>
          <p:cNvSpPr/>
          <p:nvPr/>
        </p:nvSpPr>
        <p:spPr>
          <a:xfrm>
            <a:off x="3022649" y="4218955"/>
            <a:ext cx="4116576" cy="369332"/>
          </a:xfrm>
          <a:prstGeom prst="rect">
            <a:avLst/>
          </a:prstGeom>
          <a:solidFill>
            <a:srgbClr val="FFFF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Planification de la continuité des activités </a:t>
            </a:r>
          </a:p>
        </p:txBody>
      </p:sp>
      <p:sp>
        <p:nvSpPr>
          <p:cNvPr id="30" name="Rectangle 29"/>
          <p:cNvSpPr/>
          <p:nvPr/>
        </p:nvSpPr>
        <p:spPr>
          <a:xfrm>
            <a:off x="266871" y="2389375"/>
            <a:ext cx="5477653" cy="369332"/>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Collaboration et coordination avec les parties prenantes </a:t>
            </a:r>
          </a:p>
        </p:txBody>
      </p:sp>
      <p:sp>
        <p:nvSpPr>
          <p:cNvPr id="31" name="Rectangle 30"/>
          <p:cNvSpPr/>
          <p:nvPr/>
        </p:nvSpPr>
        <p:spPr>
          <a:xfrm>
            <a:off x="1166990" y="5871879"/>
            <a:ext cx="4060984"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Formation et sensibilisation du personnel</a:t>
            </a:r>
          </a:p>
        </p:txBody>
      </p:sp>
      <p:sp>
        <p:nvSpPr>
          <p:cNvPr id="32" name="Rectangle 31"/>
          <p:cNvSpPr/>
          <p:nvPr/>
        </p:nvSpPr>
        <p:spPr>
          <a:xfrm>
            <a:off x="151674" y="1295212"/>
            <a:ext cx="3277629"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Assurance et gestion des risques </a:t>
            </a:r>
            <a:endParaRPr lang="fr-FR" dirty="0"/>
          </a:p>
        </p:txBody>
      </p:sp>
      <p:sp>
        <p:nvSpPr>
          <p:cNvPr id="33" name="Rectangle 32"/>
          <p:cNvSpPr/>
          <p:nvPr/>
        </p:nvSpPr>
        <p:spPr>
          <a:xfrm>
            <a:off x="196913" y="4974144"/>
            <a:ext cx="2640338" cy="369332"/>
          </a:xfrm>
          <a:prstGeom prst="rect">
            <a:avLst/>
          </a:prstGeom>
          <a:solidFill>
            <a:srgbClr val="052C34"/>
          </a:solidFill>
          <a:ln>
            <a:solidFill>
              <a:schemeClr val="bg1"/>
            </a:solidFill>
          </a:ln>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Planification à long terme </a:t>
            </a:r>
          </a:p>
        </p:txBody>
      </p:sp>
      <p:sp>
        <p:nvSpPr>
          <p:cNvPr id="34" name="Rectangle 33"/>
          <p:cNvSpPr/>
          <p:nvPr/>
        </p:nvSpPr>
        <p:spPr>
          <a:xfrm>
            <a:off x="-16078" y="864641"/>
            <a:ext cx="2802883"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Flexibilité organisationnelle </a:t>
            </a:r>
            <a:endParaRPr lang="fr-FR" dirty="0"/>
          </a:p>
        </p:txBody>
      </p:sp>
      <p:sp>
        <p:nvSpPr>
          <p:cNvPr id="35" name="Rectangle 34"/>
          <p:cNvSpPr/>
          <p:nvPr/>
        </p:nvSpPr>
        <p:spPr>
          <a:xfrm>
            <a:off x="8209165" y="4190130"/>
            <a:ext cx="2872325" cy="369332"/>
          </a:xfrm>
          <a:prstGeom prst="rect">
            <a:avLst/>
          </a:prstGeom>
          <a:solidFill>
            <a:srgbClr val="FF00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Gestion financière prudente </a:t>
            </a:r>
            <a:endParaRPr lang="fr-FR" dirty="0"/>
          </a:p>
        </p:txBody>
      </p:sp>
      <p:sp>
        <p:nvSpPr>
          <p:cNvPr id="36" name="Rectangle 35"/>
          <p:cNvSpPr/>
          <p:nvPr/>
        </p:nvSpPr>
        <p:spPr>
          <a:xfrm>
            <a:off x="8140758" y="1580547"/>
            <a:ext cx="2850909" cy="369332"/>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Réseautage et collaboration </a:t>
            </a:r>
          </a:p>
        </p:txBody>
      </p:sp>
      <p:sp>
        <p:nvSpPr>
          <p:cNvPr id="37" name="Rectangle 36"/>
          <p:cNvSpPr/>
          <p:nvPr/>
        </p:nvSpPr>
        <p:spPr>
          <a:xfrm>
            <a:off x="6702266" y="5310446"/>
            <a:ext cx="3593100" cy="369332"/>
          </a:xfrm>
          <a:prstGeom prst="rect">
            <a:avLst/>
          </a:prstGeom>
          <a:solidFill>
            <a:srgbClr val="052C34"/>
          </a:solidFill>
          <a:ln>
            <a:solidFill>
              <a:schemeClr val="bg1"/>
            </a:solidFill>
          </a:ln>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Vision stratégique et leadership fort </a:t>
            </a:r>
          </a:p>
        </p:txBody>
      </p:sp>
      <p:sp>
        <p:nvSpPr>
          <p:cNvPr id="38" name="Rectangle 37"/>
          <p:cNvSpPr/>
          <p:nvPr/>
        </p:nvSpPr>
        <p:spPr>
          <a:xfrm>
            <a:off x="333490" y="3739907"/>
            <a:ext cx="4309128" cy="369332"/>
          </a:xfrm>
          <a:prstGeom prst="rect">
            <a:avLst/>
          </a:prstGeom>
          <a:solidFill>
            <a:srgbClr val="FFFF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capacité à gérer efficacement les ressources</a:t>
            </a:r>
          </a:p>
        </p:txBody>
      </p:sp>
      <p:sp>
        <p:nvSpPr>
          <p:cNvPr id="39" name="Rectangle 38"/>
          <p:cNvSpPr/>
          <p:nvPr/>
        </p:nvSpPr>
        <p:spPr>
          <a:xfrm>
            <a:off x="9169672" y="470647"/>
            <a:ext cx="264258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planification d'urgence </a:t>
            </a:r>
          </a:p>
        </p:txBody>
      </p:sp>
      <p:sp>
        <p:nvSpPr>
          <p:cNvPr id="40" name="Rectangle 39"/>
          <p:cNvSpPr/>
          <p:nvPr/>
        </p:nvSpPr>
        <p:spPr>
          <a:xfrm>
            <a:off x="-63291" y="4292290"/>
            <a:ext cx="3199337" cy="369332"/>
          </a:xfrm>
          <a:prstGeom prst="rect">
            <a:avLst/>
          </a:prstGeom>
          <a:solidFill>
            <a:srgbClr val="FFFF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L'apprentissage organisationnel </a:t>
            </a:r>
          </a:p>
        </p:txBody>
      </p:sp>
      <p:sp>
        <p:nvSpPr>
          <p:cNvPr id="41" name="Rectangle 40"/>
          <p:cNvSpPr/>
          <p:nvPr/>
        </p:nvSpPr>
        <p:spPr>
          <a:xfrm>
            <a:off x="5673765" y="4487941"/>
            <a:ext cx="3586495"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Flexibilité dans la gestion des stocks </a:t>
            </a:r>
          </a:p>
        </p:txBody>
      </p:sp>
      <p:sp>
        <p:nvSpPr>
          <p:cNvPr id="42" name="Rectangle 41"/>
          <p:cNvSpPr/>
          <p:nvPr/>
        </p:nvSpPr>
        <p:spPr>
          <a:xfrm>
            <a:off x="3671646" y="6351566"/>
            <a:ext cx="2271712" cy="369332"/>
          </a:xfrm>
          <a:prstGeom prst="rect">
            <a:avLst/>
          </a:prstGeom>
          <a:solidFill>
            <a:srgbClr val="052C34"/>
          </a:solidFill>
          <a:ln>
            <a:solidFill>
              <a:schemeClr val="bg1"/>
            </a:solidFill>
          </a:ln>
        </p:spPr>
        <p:style>
          <a:lnRef idx="1">
            <a:schemeClr val="accent4"/>
          </a:lnRef>
          <a:fillRef idx="3">
            <a:schemeClr val="accent4"/>
          </a:fillRef>
          <a:effectRef idx="2">
            <a:schemeClr val="accent4"/>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Visibilité et traçabilité </a:t>
            </a:r>
          </a:p>
        </p:txBody>
      </p:sp>
      <p:sp>
        <p:nvSpPr>
          <p:cNvPr id="44" name="Rectangle 43"/>
          <p:cNvSpPr/>
          <p:nvPr/>
        </p:nvSpPr>
        <p:spPr>
          <a:xfrm>
            <a:off x="9002007" y="3290031"/>
            <a:ext cx="2310825" cy="369332"/>
          </a:xfrm>
          <a:prstGeom prst="rect">
            <a:avLst/>
          </a:prstGeom>
          <a:solidFill>
            <a:srgbClr val="FFFF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Le contrôle de gestion </a:t>
            </a:r>
          </a:p>
        </p:txBody>
      </p:sp>
      <p:sp>
        <p:nvSpPr>
          <p:cNvPr id="45" name="Rectangle 44"/>
          <p:cNvSpPr/>
          <p:nvPr/>
        </p:nvSpPr>
        <p:spPr>
          <a:xfrm>
            <a:off x="4378326" y="1264245"/>
            <a:ext cx="3587777" cy="369332"/>
          </a:xfrm>
          <a:prstGeom prst="rect">
            <a:avLst/>
          </a:prstGeom>
          <a:solidFill>
            <a:srgbClr val="00B0F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Les systèmes d'information intégrés </a:t>
            </a:r>
          </a:p>
        </p:txBody>
      </p:sp>
      <p:sp>
        <p:nvSpPr>
          <p:cNvPr id="46" name="Rectangle 45"/>
          <p:cNvSpPr/>
          <p:nvPr/>
        </p:nvSpPr>
        <p:spPr>
          <a:xfrm>
            <a:off x="5778639" y="3426645"/>
            <a:ext cx="2919069" cy="369332"/>
          </a:xfrm>
          <a:prstGeom prst="rect">
            <a:avLst/>
          </a:prstGeom>
          <a:solidFill>
            <a:srgbClr val="FF00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La situation financière solide </a:t>
            </a:r>
            <a:endParaRPr lang="fr-FR" dirty="0"/>
          </a:p>
        </p:txBody>
      </p:sp>
      <p:sp>
        <p:nvSpPr>
          <p:cNvPr id="47" name="Rectangle 46"/>
          <p:cNvSpPr/>
          <p:nvPr/>
        </p:nvSpPr>
        <p:spPr>
          <a:xfrm>
            <a:off x="3671646" y="5028284"/>
            <a:ext cx="2322431" cy="369332"/>
          </a:xfrm>
          <a:prstGeom prst="rect">
            <a:avLst/>
          </a:prstGeom>
          <a:solidFill>
            <a:srgbClr val="FFFF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La gouvernance solide </a:t>
            </a:r>
            <a:endParaRPr lang="fr-FR" dirty="0"/>
          </a:p>
        </p:txBody>
      </p:sp>
      <p:sp>
        <p:nvSpPr>
          <p:cNvPr id="49" name="Rectangle 48"/>
          <p:cNvSpPr/>
          <p:nvPr/>
        </p:nvSpPr>
        <p:spPr>
          <a:xfrm>
            <a:off x="9891257" y="2474929"/>
            <a:ext cx="2348592" cy="369332"/>
          </a:xfrm>
          <a:prstGeom prst="rect">
            <a:avLst/>
          </a:prstGeom>
          <a:solidFill>
            <a:srgbClr val="FF00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Niveau d'endettement </a:t>
            </a:r>
            <a:endParaRPr lang="fr-FR" dirty="0"/>
          </a:p>
        </p:txBody>
      </p:sp>
      <p:sp>
        <p:nvSpPr>
          <p:cNvPr id="50" name="Rectangle 49"/>
          <p:cNvSpPr/>
          <p:nvPr/>
        </p:nvSpPr>
        <p:spPr>
          <a:xfrm>
            <a:off x="3636625" y="3051234"/>
            <a:ext cx="4554452"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r-FR" dirty="0">
                <a:solidFill>
                  <a:schemeClr val="lt1"/>
                </a:solidFill>
                <a:latin typeface="Calibri" panose="020F0502020204030204" pitchFamily="34" charset="0"/>
                <a:ea typeface="Calibri" panose="020F0502020204030204" pitchFamily="34" charset="0"/>
                <a:cs typeface="Arial" panose="020B0604020202020204" pitchFamily="34" charset="0"/>
              </a:rPr>
              <a:t>La flexibilité des chaînes d'approvisionnement </a:t>
            </a:r>
          </a:p>
        </p:txBody>
      </p:sp>
      <p:sp>
        <p:nvSpPr>
          <p:cNvPr id="51" name="Rectangle 50"/>
          <p:cNvSpPr/>
          <p:nvPr/>
        </p:nvSpPr>
        <p:spPr>
          <a:xfrm>
            <a:off x="9331307" y="126967"/>
            <a:ext cx="2379562" cy="369332"/>
          </a:xfrm>
          <a:prstGeom prst="rect">
            <a:avLst/>
          </a:prstGeom>
          <a:solidFill>
            <a:srgbClr val="FF0000"/>
          </a:solidFill>
        </p:spPr>
        <p:txBody>
          <a:bodyPr wrap="none">
            <a:spAutoFit/>
          </a:bodyPr>
          <a:lstStyle/>
          <a:p>
            <a:r>
              <a:rPr lang="fr-FR" dirty="0">
                <a:latin typeface="Calibri" panose="020F0502020204030204" pitchFamily="34" charset="0"/>
                <a:ea typeface="Calibri" panose="020F0502020204030204" pitchFamily="34" charset="0"/>
                <a:cs typeface="Arial" panose="020B0604020202020204" pitchFamily="34" charset="0"/>
              </a:rPr>
              <a:t>La résilience financière </a:t>
            </a:r>
          </a:p>
        </p:txBody>
      </p:sp>
    </p:spTree>
    <p:extLst>
      <p:ext uri="{BB962C8B-B14F-4D97-AF65-F5344CB8AC3E}">
        <p14:creationId xmlns:p14="http://schemas.microsoft.com/office/powerpoint/2010/main" val="1129857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à coins arrondis 21"/>
          <p:cNvSpPr/>
          <p:nvPr/>
        </p:nvSpPr>
        <p:spPr>
          <a:xfrm>
            <a:off x="3165973" y="3994936"/>
            <a:ext cx="2582352" cy="2466915"/>
          </a:xfrm>
          <a:prstGeom prst="roundRect">
            <a:avLst>
              <a:gd name="adj" fmla="val 50000"/>
            </a:avLst>
          </a:prstGeom>
          <a:solidFill>
            <a:srgbClr val="FFC000"/>
          </a:solidFill>
        </p:spPr>
        <p:txBody>
          <a:bodyPr wrap="square">
            <a:spAutoFit/>
          </a:bodyPr>
          <a:lstStyle/>
          <a:p>
            <a:pPr algn="ctr"/>
            <a:endParaRPr lang="fr-FR" dirty="0">
              <a:solidFill>
                <a:schemeClr val="tx1"/>
              </a:solidFill>
              <a:latin typeface="Calibri" panose="020F0502020204030204" pitchFamily="34" charset="0"/>
              <a:cs typeface="Calibri" panose="020F0502020204030204" pitchFamily="34" charset="0"/>
            </a:endParaRPr>
          </a:p>
          <a:p>
            <a:pPr algn="ctr"/>
            <a:r>
              <a:rPr lang="fr-FR" dirty="0">
                <a:solidFill>
                  <a:schemeClr val="tx1"/>
                </a:solidFill>
                <a:latin typeface="Calibri" panose="020F0502020204030204" pitchFamily="34" charset="0"/>
                <a:cs typeface="Calibri" panose="020F0502020204030204" pitchFamily="34" charset="0"/>
              </a:rPr>
              <a:t>diversification stratégique des activités et des marchés </a:t>
            </a:r>
          </a:p>
          <a:p>
            <a:pPr algn="ctr"/>
            <a:endParaRPr lang="fr-FR" dirty="0">
              <a:solidFill>
                <a:schemeClr val="tx1"/>
              </a:solidFill>
              <a:latin typeface="Calibri" panose="020F0502020204030204" pitchFamily="34" charset="0"/>
              <a:cs typeface="Calibri" panose="020F0502020204030204" pitchFamily="34" charset="0"/>
            </a:endParaRPr>
          </a:p>
        </p:txBody>
      </p:sp>
      <p:sp>
        <p:nvSpPr>
          <p:cNvPr id="23" name="Rectangle à coins arrondis 22"/>
          <p:cNvSpPr/>
          <p:nvPr/>
        </p:nvSpPr>
        <p:spPr>
          <a:xfrm>
            <a:off x="2919038" y="1372802"/>
            <a:ext cx="5372603" cy="1021556"/>
          </a:xfrm>
          <a:prstGeom prst="roundRect">
            <a:avLst>
              <a:gd name="adj" fmla="val 50000"/>
            </a:avLst>
          </a:prstGeom>
          <a:solidFill>
            <a:srgbClr val="052C34"/>
          </a:solidFill>
          <a:ln>
            <a:solidFill>
              <a:schemeClr val="bg1"/>
            </a:solidFill>
          </a:ln>
        </p:spPr>
        <p:style>
          <a:lnRef idx="1">
            <a:schemeClr val="accent4"/>
          </a:lnRef>
          <a:fillRef idx="3">
            <a:schemeClr val="accent4"/>
          </a:fillRef>
          <a:effectRef idx="2">
            <a:schemeClr val="accent4"/>
          </a:effectRef>
          <a:fontRef idx="minor">
            <a:schemeClr val="lt1"/>
          </a:fontRef>
        </p:style>
        <p:txBody>
          <a:bodyPr wrap="square" anchor="ctr">
            <a:spAutoFit/>
          </a:bodyPr>
          <a:lstStyle/>
          <a:p>
            <a:pPr algn="ctr"/>
            <a:r>
              <a:rPr lang="fr-FR" dirty="0">
                <a:latin typeface="Calibri" panose="020F0502020204030204" pitchFamily="34" charset="0"/>
                <a:ea typeface="Calibri" panose="020F0502020204030204" pitchFamily="34" charset="0"/>
                <a:cs typeface="Arial" panose="020B0604020202020204" pitchFamily="34" charset="0"/>
              </a:rPr>
              <a:t>Vision stratégique et leadership fort et culture organisationnelle </a:t>
            </a:r>
          </a:p>
          <a:p>
            <a:pPr algn="ct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24" name="Rectangle à coins arrondis 23"/>
          <p:cNvSpPr/>
          <p:nvPr/>
        </p:nvSpPr>
        <p:spPr>
          <a:xfrm>
            <a:off x="6205122" y="4167914"/>
            <a:ext cx="2130683" cy="2077403"/>
          </a:xfrm>
          <a:prstGeom prst="roundRect">
            <a:avLst>
              <a:gd name="adj" fmla="val 50000"/>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fr-FR" dirty="0">
                <a:latin typeface="Calibri" panose="020F0502020204030204" pitchFamily="34" charset="0"/>
                <a:ea typeface="Calibri" panose="020F0502020204030204" pitchFamily="34" charset="0"/>
                <a:cs typeface="Arial" panose="020B0604020202020204" pitchFamily="34" charset="0"/>
              </a:rPr>
              <a:t>Réseautage et collaboration et coordination  </a:t>
            </a:r>
          </a:p>
          <a:p>
            <a:pPr algn="ct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25" name="Rectangle à coins arrondis 24"/>
          <p:cNvSpPr/>
          <p:nvPr/>
        </p:nvSpPr>
        <p:spPr>
          <a:xfrm>
            <a:off x="8291641" y="1372802"/>
            <a:ext cx="2291273" cy="1021556"/>
          </a:xfrm>
          <a:prstGeom prst="roundRect">
            <a:avLst>
              <a:gd name="adj" fmla="val 50000"/>
            </a:avLst>
          </a:prstGeom>
          <a:solidFill>
            <a:srgbClr val="FFFF00"/>
          </a:solidFill>
        </p:spPr>
        <p:txBody>
          <a:bodyPr wrap="square">
            <a:spAutoFit/>
          </a:bodyPr>
          <a:lstStyle/>
          <a:p>
            <a:pPr algn="ctr"/>
            <a:r>
              <a:rPr lang="fr-FR" dirty="0">
                <a:solidFill>
                  <a:schemeClr val="tx1"/>
                </a:solidFill>
              </a:rPr>
              <a:t>La gouvernance solide </a:t>
            </a:r>
          </a:p>
          <a:p>
            <a:pPr algn="ctr"/>
            <a:endParaRPr lang="fr-FR" dirty="0">
              <a:solidFill>
                <a:schemeClr val="tx1"/>
              </a:solidFill>
            </a:endParaRPr>
          </a:p>
        </p:txBody>
      </p:sp>
      <p:sp>
        <p:nvSpPr>
          <p:cNvPr id="26" name="Rectangle à coins arrondis 25"/>
          <p:cNvSpPr/>
          <p:nvPr/>
        </p:nvSpPr>
        <p:spPr>
          <a:xfrm>
            <a:off x="8315848" y="2493555"/>
            <a:ext cx="2267066" cy="1328023"/>
          </a:xfrm>
          <a:prstGeom prst="roundRect">
            <a:avLst>
              <a:gd name="adj" fmla="val 50000"/>
            </a:avLst>
          </a:prstGeom>
        </p:spPr>
        <p:style>
          <a:lnRef idx="1">
            <a:schemeClr val="accent4"/>
          </a:lnRef>
          <a:fillRef idx="3">
            <a:schemeClr val="accent4"/>
          </a:fillRef>
          <a:effectRef idx="2">
            <a:schemeClr val="accent4"/>
          </a:effectRef>
          <a:fontRef idx="minor">
            <a:schemeClr val="lt1"/>
          </a:fontRef>
        </p:style>
        <p:txBody>
          <a:bodyPr wrap="square">
            <a:spAutoFit/>
          </a:bodyPr>
          <a:lstStyle/>
          <a:p>
            <a:r>
              <a:rPr lang="fr-FR" dirty="0">
                <a:latin typeface="Calibri" panose="020F0502020204030204" pitchFamily="34" charset="0"/>
                <a:ea typeface="Calibri" panose="020F0502020204030204" pitchFamily="34" charset="0"/>
                <a:cs typeface="Arial" panose="020B0604020202020204" pitchFamily="34" charset="0"/>
              </a:rPr>
              <a:t>formation et le développement des compétences </a:t>
            </a:r>
          </a:p>
          <a:p>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27" name="Rectangle à coins arrondis 26"/>
          <p:cNvSpPr/>
          <p:nvPr/>
        </p:nvSpPr>
        <p:spPr>
          <a:xfrm>
            <a:off x="312424" y="3754995"/>
            <a:ext cx="2606614" cy="137160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Calibri" panose="020F0502020204030204" pitchFamily="34" charset="0"/>
                <a:ea typeface="Calibri" panose="020F0502020204030204" pitchFamily="34" charset="0"/>
                <a:cs typeface="Arial" panose="020B0604020202020204" pitchFamily="34" charset="0"/>
              </a:rPr>
              <a:t>La flexibilité et l'adaptabilité </a:t>
            </a:r>
          </a:p>
          <a:p>
            <a:pPr algn="ctr"/>
            <a:endParaRPr lang="fr-FR" dirty="0"/>
          </a:p>
        </p:txBody>
      </p:sp>
      <p:sp>
        <p:nvSpPr>
          <p:cNvPr id="28" name="Rectangle à coins arrondis 27"/>
          <p:cNvSpPr/>
          <p:nvPr/>
        </p:nvSpPr>
        <p:spPr>
          <a:xfrm>
            <a:off x="8303744" y="3930017"/>
            <a:ext cx="2291273" cy="129837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ctr"/>
            <a:r>
              <a:rPr lang="fr-FR" dirty="0">
                <a:latin typeface="Calibri" panose="020F0502020204030204" pitchFamily="34" charset="0"/>
                <a:ea typeface="Calibri" panose="020F0502020204030204" pitchFamily="34" charset="0"/>
                <a:cs typeface="Arial" panose="020B0604020202020204" pitchFamily="34" charset="0"/>
              </a:rPr>
              <a:t>La gestion des risques </a:t>
            </a:r>
          </a:p>
          <a:p>
            <a:pPr algn="ct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29" name="Rectangle à coins arrondis 28"/>
          <p:cNvSpPr/>
          <p:nvPr/>
        </p:nvSpPr>
        <p:spPr>
          <a:xfrm>
            <a:off x="437043" y="2434988"/>
            <a:ext cx="2606614" cy="1021556"/>
          </a:xfrm>
          <a:prstGeom prst="roundRect">
            <a:avLst>
              <a:gd name="adj" fmla="val 50000"/>
            </a:avLst>
          </a:prstGeom>
          <a:solidFill>
            <a:srgbClr val="00B0F0"/>
          </a:solidFill>
        </p:spPr>
        <p:txBody>
          <a:bodyPr wrap="square">
            <a:spAutoFit/>
          </a:bodyPr>
          <a:lstStyle/>
          <a:p>
            <a:r>
              <a:rPr lang="fr-FR" dirty="0">
                <a:solidFill>
                  <a:schemeClr val="tx1"/>
                </a:solidFill>
                <a:latin typeface="Calibri" panose="020F0502020204030204" pitchFamily="34" charset="0"/>
                <a:ea typeface="Calibri" panose="020F0502020204030204" pitchFamily="34" charset="0"/>
                <a:cs typeface="Arial" panose="020B0604020202020204" pitchFamily="34" charset="0"/>
              </a:rPr>
              <a:t>L'innovation et                    la technologie </a:t>
            </a:r>
          </a:p>
          <a:p>
            <a:endParaRPr lang="fr-FR" dirty="0">
              <a:solidFill>
                <a:schemeClr val="tx1"/>
              </a:solidFill>
              <a:latin typeface="Calibri" panose="020F0502020204030204" pitchFamily="34" charset="0"/>
              <a:ea typeface="Calibri" panose="020F0502020204030204" pitchFamily="34" charset="0"/>
              <a:cs typeface="Arial" panose="020B0604020202020204" pitchFamily="34" charset="0"/>
            </a:endParaRPr>
          </a:p>
        </p:txBody>
      </p:sp>
      <p:sp>
        <p:nvSpPr>
          <p:cNvPr id="30" name="Rectangle à coins arrondis 29"/>
          <p:cNvSpPr/>
          <p:nvPr/>
        </p:nvSpPr>
        <p:spPr>
          <a:xfrm>
            <a:off x="556311" y="1526036"/>
            <a:ext cx="2368079" cy="715089"/>
          </a:xfrm>
          <a:prstGeom prst="roundRect">
            <a:avLst>
              <a:gd name="adj" fmla="val 50000"/>
            </a:avLst>
          </a:prstGeom>
          <a:solidFill>
            <a:srgbClr val="FF0000"/>
          </a:solidFill>
        </p:spPr>
        <p:txBody>
          <a:bodyPr wrap="square">
            <a:spAutoFit/>
          </a:bodyPr>
          <a:lstStyle/>
          <a:p>
            <a:pPr algn="ctr"/>
            <a:r>
              <a:rPr lang="fr-FR" dirty="0">
                <a:solidFill>
                  <a:schemeClr val="tx1"/>
                </a:solidFill>
                <a:latin typeface="Calibri" panose="020F0502020204030204" pitchFamily="34" charset="0"/>
                <a:ea typeface="Calibri" panose="020F0502020204030204" pitchFamily="34" charset="0"/>
                <a:cs typeface="Arial" panose="020B0604020202020204" pitchFamily="34" charset="0"/>
              </a:rPr>
              <a:t>La situation financière solide  </a:t>
            </a:r>
          </a:p>
        </p:txBody>
      </p:sp>
      <p:sp>
        <p:nvSpPr>
          <p:cNvPr id="31" name="Rectangle 30"/>
          <p:cNvSpPr/>
          <p:nvPr/>
        </p:nvSpPr>
        <p:spPr>
          <a:xfrm>
            <a:off x="3612630" y="2818151"/>
            <a:ext cx="4017363" cy="936844"/>
          </a:xfrm>
          <a:prstGeom prst="rect">
            <a:avLst/>
          </a:prstGeom>
          <a:solidFill>
            <a:schemeClr val="accent6">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solidFill>
                  <a:srgbClr val="0070C0"/>
                </a:solidFill>
              </a:rPr>
              <a:t>Principaux  facteurs  de la résilience </a:t>
            </a:r>
          </a:p>
        </p:txBody>
      </p:sp>
      <p:grpSp>
        <p:nvGrpSpPr>
          <p:cNvPr id="32" name="Groupe 31"/>
          <p:cNvGrpSpPr/>
          <p:nvPr/>
        </p:nvGrpSpPr>
        <p:grpSpPr>
          <a:xfrm>
            <a:off x="0" y="-81003"/>
            <a:ext cx="11115551" cy="936138"/>
            <a:chOff x="581241" y="5045311"/>
            <a:chExt cx="11115551" cy="936138"/>
          </a:xfrm>
        </p:grpSpPr>
        <p:sp>
          <p:nvSpPr>
            <p:cNvPr id="33" name="Rectangle 32"/>
            <p:cNvSpPr/>
            <p:nvPr/>
          </p:nvSpPr>
          <p:spPr>
            <a:xfrm>
              <a:off x="581241" y="5045311"/>
              <a:ext cx="11115551" cy="936138"/>
            </a:xfrm>
            <a:prstGeom prst="rect">
              <a:avLst/>
            </a:prstGeom>
            <a:solidFill>
              <a:srgbClr val="002060"/>
            </a:solidFill>
          </p:spPr>
          <p:style>
            <a:lnRef idx="0">
              <a:schemeClr val="lt1">
                <a:hueOff val="0"/>
                <a:satOff val="0"/>
                <a:lumOff val="0"/>
                <a:alphaOff val="0"/>
              </a:schemeClr>
            </a:lnRef>
            <a:fillRef idx="3">
              <a:scrgbClr r="0" g="0" b="0"/>
            </a:fillRef>
            <a:effectRef idx="2">
              <a:schemeClr val="accent6">
                <a:hueOff val="0"/>
                <a:satOff val="0"/>
                <a:lumOff val="0"/>
                <a:alphaOff val="0"/>
              </a:schemeClr>
            </a:effectRef>
            <a:fontRef idx="minor">
              <a:schemeClr val="lt1"/>
            </a:fontRef>
          </p:style>
        </p:sp>
        <p:sp>
          <p:nvSpPr>
            <p:cNvPr id="34" name="Rectangle 33"/>
            <p:cNvSpPr/>
            <p:nvPr/>
          </p:nvSpPr>
          <p:spPr>
            <a:xfrm>
              <a:off x="581241" y="5045311"/>
              <a:ext cx="11115551" cy="93613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100000"/>
                </a:lnSpc>
                <a:spcBef>
                  <a:spcPct val="0"/>
                </a:spcBef>
                <a:spcAft>
                  <a:spcPct val="35000"/>
                </a:spcAft>
              </a:pPr>
              <a:r>
                <a:rPr lang="fr-FR" sz="2600" b="1" kern="1200" dirty="0">
                  <a:solidFill>
                    <a:schemeClr val="bg1"/>
                  </a:solidFill>
                  <a:latin typeface="Candara" pitchFamily="34" charset="0"/>
                  <a:cs typeface="Vani" panose="020B0502040204020203" pitchFamily="34" charset="0"/>
                </a:rPr>
                <a:t>  Conclusions</a:t>
              </a:r>
              <a:endParaRPr lang="en-US" sz="2600" b="1" kern="1200" dirty="0">
                <a:latin typeface="Candara" pitchFamily="34" charset="0"/>
                <a:ea typeface="+mn-ea"/>
                <a:cs typeface="Vani" panose="020B0502040204020203" pitchFamily="34" charset="0"/>
              </a:endParaRPr>
            </a:p>
          </p:txBody>
        </p:sp>
      </p:grpSp>
    </p:spTree>
    <p:extLst>
      <p:ext uri="{BB962C8B-B14F-4D97-AF65-F5344CB8AC3E}">
        <p14:creationId xmlns:p14="http://schemas.microsoft.com/office/powerpoint/2010/main" val="3670251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3409936" y="574961"/>
            <a:ext cx="3149234" cy="926672"/>
          </a:xfrm>
          <a:prstGeom prst="rect">
            <a:avLst/>
          </a:prstGeom>
        </p:spPr>
        <p:style>
          <a:lnRef idx="2">
            <a:schemeClr val="accent1">
              <a:shade val="50000"/>
            </a:schemeClr>
          </a:lnRef>
          <a:fillRef idx="1">
            <a:schemeClr val="accent1"/>
          </a:fillRef>
          <a:effectRef idx="0">
            <a:schemeClr val="accent1"/>
          </a:effectRef>
          <a:fontRef idx="minor">
            <a:schemeClr val="lt1"/>
          </a:fontRef>
        </p:style>
      </p:pic>
      <p:cxnSp>
        <p:nvCxnSpPr>
          <p:cNvPr id="7" name="Connecteur droit avec flèche 6"/>
          <p:cNvCxnSpPr>
            <a:stCxn id="5" idx="2"/>
          </p:cNvCxnSpPr>
          <p:nvPr/>
        </p:nvCxnSpPr>
        <p:spPr>
          <a:xfrm>
            <a:off x="4984553" y="1501633"/>
            <a:ext cx="0" cy="2665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Ellipse 8"/>
          <p:cNvSpPr/>
          <p:nvPr/>
        </p:nvSpPr>
        <p:spPr>
          <a:xfrm>
            <a:off x="2971960" y="4179640"/>
            <a:ext cx="4025185" cy="7495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Etude  exploratoire </a:t>
            </a:r>
          </a:p>
        </p:txBody>
      </p:sp>
    </p:spTree>
    <p:extLst>
      <p:ext uri="{BB962C8B-B14F-4D97-AF65-F5344CB8AC3E}">
        <p14:creationId xmlns:p14="http://schemas.microsoft.com/office/powerpoint/2010/main" val="488232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a:p>
            <a:endParaRPr lang="fr-FR" dirty="0"/>
          </a:p>
          <a:p>
            <a:endParaRPr lang="fr-FR" dirty="0"/>
          </a:p>
          <a:p>
            <a:pPr marL="0" indent="0" algn="ctr">
              <a:buNone/>
            </a:pPr>
            <a:r>
              <a:rPr lang="fr-FR" sz="4000" dirty="0"/>
              <a:t>Merci</a:t>
            </a:r>
          </a:p>
        </p:txBody>
      </p:sp>
    </p:spTree>
    <p:extLst>
      <p:ext uri="{BB962C8B-B14F-4D97-AF65-F5344CB8AC3E}">
        <p14:creationId xmlns:p14="http://schemas.microsoft.com/office/powerpoint/2010/main" val="2656238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2"/>
          <p:cNvGraphicFramePr/>
          <p:nvPr>
            <p:extLst>
              <p:ext uri="{D42A27DB-BD31-4B8C-83A1-F6EECF244321}">
                <p14:modId xmlns:p14="http://schemas.microsoft.com/office/powerpoint/2010/main" val="126813925"/>
              </p:ext>
            </p:extLst>
          </p:nvPr>
        </p:nvGraphicFramePr>
        <p:xfrm>
          <a:off x="0" y="153050"/>
          <a:ext cx="11785600"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525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7E6DF524-D4EC-744A-9927-75ED996C452E}"/>
                                            </p:graphicEl>
                                          </p:spTgt>
                                        </p:tgtEl>
                                        <p:attrNameLst>
                                          <p:attrName>style.visibility</p:attrName>
                                        </p:attrNameLst>
                                      </p:cBhvr>
                                      <p:to>
                                        <p:strVal val="visible"/>
                                      </p:to>
                                    </p:set>
                                    <p:anim calcmode="lin" valueType="num">
                                      <p:cBhvr additive="base">
                                        <p:cTn id="7" dur="500" fill="hold"/>
                                        <p:tgtEl>
                                          <p:spTgt spid="4">
                                            <p:graphicEl>
                                              <a:dgm id="{7E6DF524-D4EC-744A-9927-75ED996C452E}"/>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7E6DF524-D4EC-744A-9927-75ED996C452E}"/>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graphicEl>
                                              <a:dgm id="{E1EB810E-84F3-4DBF-85F6-DA6065B3D14A}"/>
                                            </p:graphicEl>
                                          </p:spTgt>
                                        </p:tgtEl>
                                        <p:attrNameLst>
                                          <p:attrName>style.visibility</p:attrName>
                                        </p:attrNameLst>
                                      </p:cBhvr>
                                      <p:to>
                                        <p:strVal val="visible"/>
                                      </p:to>
                                    </p:set>
                                    <p:anim calcmode="lin" valueType="num">
                                      <p:cBhvr additive="base">
                                        <p:cTn id="11" dur="500" fill="hold"/>
                                        <p:tgtEl>
                                          <p:spTgt spid="4">
                                            <p:graphicEl>
                                              <a:dgm id="{E1EB810E-84F3-4DBF-85F6-DA6065B3D14A}"/>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graphicEl>
                                              <a:dgm id="{E1EB810E-84F3-4DBF-85F6-DA6065B3D14A}"/>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graphicEl>
                                              <a:dgm id="{DC194E38-F703-4684-A127-7F40D91C44AC}"/>
                                            </p:graphicEl>
                                          </p:spTgt>
                                        </p:tgtEl>
                                        <p:attrNameLst>
                                          <p:attrName>style.visibility</p:attrName>
                                        </p:attrNameLst>
                                      </p:cBhvr>
                                      <p:to>
                                        <p:strVal val="visible"/>
                                      </p:to>
                                    </p:set>
                                    <p:anim calcmode="lin" valueType="num">
                                      <p:cBhvr additive="base">
                                        <p:cTn id="15" dur="500" fill="hold"/>
                                        <p:tgtEl>
                                          <p:spTgt spid="4">
                                            <p:graphicEl>
                                              <a:dgm id="{DC194E38-F703-4684-A127-7F40D91C44AC}"/>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graphicEl>
                                              <a:dgm id="{DC194E38-F703-4684-A127-7F40D91C44AC}"/>
                                            </p:graphic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graphicEl>
                                              <a:dgm id="{C3A385C8-1A0E-4318-8C3A-FE40F7D23010}"/>
                                            </p:graphicEl>
                                          </p:spTgt>
                                        </p:tgtEl>
                                        <p:attrNameLst>
                                          <p:attrName>style.visibility</p:attrName>
                                        </p:attrNameLst>
                                      </p:cBhvr>
                                      <p:to>
                                        <p:strVal val="visible"/>
                                      </p:to>
                                    </p:set>
                                    <p:anim calcmode="lin" valueType="num">
                                      <p:cBhvr additive="base">
                                        <p:cTn id="21" dur="500" fill="hold"/>
                                        <p:tgtEl>
                                          <p:spTgt spid="4">
                                            <p:graphicEl>
                                              <a:dgm id="{C3A385C8-1A0E-4318-8C3A-FE40F7D23010}"/>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graphicEl>
                                              <a:dgm id="{C3A385C8-1A0E-4318-8C3A-FE40F7D23010}"/>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graphicEl>
                                              <a:dgm id="{B5D1F1FE-43F2-4754-B6C8-758E7790C271}"/>
                                            </p:graphicEl>
                                          </p:spTgt>
                                        </p:tgtEl>
                                        <p:attrNameLst>
                                          <p:attrName>style.visibility</p:attrName>
                                        </p:attrNameLst>
                                      </p:cBhvr>
                                      <p:to>
                                        <p:strVal val="visible"/>
                                      </p:to>
                                    </p:set>
                                    <p:anim calcmode="lin" valueType="num">
                                      <p:cBhvr additive="base">
                                        <p:cTn id="25" dur="500" fill="hold"/>
                                        <p:tgtEl>
                                          <p:spTgt spid="4">
                                            <p:graphicEl>
                                              <a:dgm id="{B5D1F1FE-43F2-4754-B6C8-758E7790C271}"/>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B5D1F1FE-43F2-4754-B6C8-758E7790C271}"/>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graphicEl>
                                              <a:dgm id="{3D5F246C-7129-424F-867A-A939340221C9}"/>
                                            </p:graphicEl>
                                          </p:spTgt>
                                        </p:tgtEl>
                                        <p:attrNameLst>
                                          <p:attrName>style.visibility</p:attrName>
                                        </p:attrNameLst>
                                      </p:cBhvr>
                                      <p:to>
                                        <p:strVal val="visible"/>
                                      </p:to>
                                    </p:set>
                                    <p:anim calcmode="lin" valueType="num">
                                      <p:cBhvr additive="base">
                                        <p:cTn id="31" dur="500" fill="hold"/>
                                        <p:tgtEl>
                                          <p:spTgt spid="4">
                                            <p:graphicEl>
                                              <a:dgm id="{3D5F246C-7129-424F-867A-A939340221C9}"/>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3D5F246C-7129-424F-867A-A939340221C9}"/>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graphicEl>
                                              <a:dgm id="{4E84C939-058B-4E75-AD24-E1539172FBCE}"/>
                                            </p:graphicEl>
                                          </p:spTgt>
                                        </p:tgtEl>
                                        <p:attrNameLst>
                                          <p:attrName>style.visibility</p:attrName>
                                        </p:attrNameLst>
                                      </p:cBhvr>
                                      <p:to>
                                        <p:strVal val="visible"/>
                                      </p:to>
                                    </p:set>
                                    <p:anim calcmode="lin" valueType="num">
                                      <p:cBhvr additive="base">
                                        <p:cTn id="35" dur="500" fill="hold"/>
                                        <p:tgtEl>
                                          <p:spTgt spid="4">
                                            <p:graphicEl>
                                              <a:dgm id="{4E84C939-058B-4E75-AD24-E1539172FBCE}"/>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graphicEl>
                                              <a:dgm id="{4E84C939-058B-4E75-AD24-E1539172FBCE}"/>
                                            </p:graphic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graphicEl>
                                              <a:dgm id="{D9BF0161-C034-4432-A01C-0AD1F69E45D0}"/>
                                            </p:graphicEl>
                                          </p:spTgt>
                                        </p:tgtEl>
                                        <p:attrNameLst>
                                          <p:attrName>style.visibility</p:attrName>
                                        </p:attrNameLst>
                                      </p:cBhvr>
                                      <p:to>
                                        <p:strVal val="visible"/>
                                      </p:to>
                                    </p:set>
                                    <p:anim calcmode="lin" valueType="num">
                                      <p:cBhvr additive="base">
                                        <p:cTn id="41" dur="500" fill="hold"/>
                                        <p:tgtEl>
                                          <p:spTgt spid="4">
                                            <p:graphicEl>
                                              <a:dgm id="{D9BF0161-C034-4432-A01C-0AD1F69E45D0}"/>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graphicEl>
                                              <a:dgm id="{D9BF0161-C034-4432-A01C-0AD1F69E45D0}"/>
                                            </p:graphic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
                                            <p:graphicEl>
                                              <a:dgm id="{07B2C536-D8A1-41EB-8CF6-51565CD3F561}"/>
                                            </p:graphicEl>
                                          </p:spTgt>
                                        </p:tgtEl>
                                        <p:attrNameLst>
                                          <p:attrName>style.visibility</p:attrName>
                                        </p:attrNameLst>
                                      </p:cBhvr>
                                      <p:to>
                                        <p:strVal val="visible"/>
                                      </p:to>
                                    </p:set>
                                    <p:anim calcmode="lin" valueType="num">
                                      <p:cBhvr additive="base">
                                        <p:cTn id="45" dur="500" fill="hold"/>
                                        <p:tgtEl>
                                          <p:spTgt spid="4">
                                            <p:graphicEl>
                                              <a:dgm id="{07B2C536-D8A1-41EB-8CF6-51565CD3F561}"/>
                                            </p:graphic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graphicEl>
                                              <a:dgm id="{07B2C536-D8A1-41EB-8CF6-51565CD3F561}"/>
                                            </p:graphic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4">
                                            <p:graphicEl>
                                              <a:dgm id="{DD540450-0FCD-4031-9C68-52894B4725BC}"/>
                                            </p:graphicEl>
                                          </p:spTgt>
                                        </p:tgtEl>
                                        <p:attrNameLst>
                                          <p:attrName>style.visibility</p:attrName>
                                        </p:attrNameLst>
                                      </p:cBhvr>
                                      <p:to>
                                        <p:strVal val="visible"/>
                                      </p:to>
                                    </p:set>
                                    <p:anim calcmode="lin" valueType="num">
                                      <p:cBhvr additive="base">
                                        <p:cTn id="51" dur="500" fill="hold"/>
                                        <p:tgtEl>
                                          <p:spTgt spid="4">
                                            <p:graphicEl>
                                              <a:dgm id="{DD540450-0FCD-4031-9C68-52894B4725BC}"/>
                                            </p:graphic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graphicEl>
                                              <a:dgm id="{DD540450-0FCD-4031-9C68-52894B4725BC}"/>
                                            </p:graphic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
                                            <p:graphicEl>
                                              <a:dgm id="{807A7256-2589-4053-9456-759C5856D12F}"/>
                                            </p:graphicEl>
                                          </p:spTgt>
                                        </p:tgtEl>
                                        <p:attrNameLst>
                                          <p:attrName>style.visibility</p:attrName>
                                        </p:attrNameLst>
                                      </p:cBhvr>
                                      <p:to>
                                        <p:strVal val="visible"/>
                                      </p:to>
                                    </p:set>
                                    <p:anim calcmode="lin" valueType="num">
                                      <p:cBhvr additive="base">
                                        <p:cTn id="55" dur="500" fill="hold"/>
                                        <p:tgtEl>
                                          <p:spTgt spid="4">
                                            <p:graphicEl>
                                              <a:dgm id="{807A7256-2589-4053-9456-759C5856D12F}"/>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graphicEl>
                                              <a:dgm id="{807A7256-2589-4053-9456-759C5856D12F}"/>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0" y="0"/>
            <a:ext cx="9338871" cy="774333"/>
            <a:chOff x="581241" y="166024"/>
            <a:chExt cx="11115551" cy="774333"/>
          </a:xfrm>
        </p:grpSpPr>
        <p:sp>
          <p:nvSpPr>
            <p:cNvPr id="6" name="Rectangle 5"/>
            <p:cNvSpPr/>
            <p:nvPr/>
          </p:nvSpPr>
          <p:spPr>
            <a:xfrm>
              <a:off x="581241" y="166024"/>
              <a:ext cx="11115551" cy="774333"/>
            </a:xfrm>
            <a:prstGeom prst="rect">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7" name="Rectangle 6"/>
            <p:cNvSpPr/>
            <p:nvPr/>
          </p:nvSpPr>
          <p:spPr>
            <a:xfrm>
              <a:off x="581241" y="166024"/>
              <a:ext cx="11115551"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just" defTabSz="1155700">
                <a:lnSpc>
                  <a:spcPct val="100000"/>
                </a:lnSpc>
                <a:spcBef>
                  <a:spcPct val="0"/>
                </a:spcBef>
                <a:spcAft>
                  <a:spcPct val="35000"/>
                </a:spcAft>
              </a:pPr>
              <a:r>
                <a:rPr lang="fr-FR" sz="2600" b="1" kern="1200" dirty="0">
                  <a:latin typeface="Candara" pitchFamily="34" charset="0"/>
                </a:rPr>
                <a:t> Contexte général et intérêt de la recherche </a:t>
              </a:r>
              <a:r>
                <a:rPr lang="en-US" sz="2600" b="1" kern="1200" dirty="0">
                  <a:latin typeface="Candara" pitchFamily="34" charset="0"/>
                  <a:cs typeface="Vani" panose="020B0502040204020203" pitchFamily="34" charset="0"/>
                </a:rPr>
                <a:t> </a:t>
              </a:r>
            </a:p>
          </p:txBody>
        </p:sp>
      </p:grpSp>
      <p:sp>
        <p:nvSpPr>
          <p:cNvPr id="9" name="Rectangle 8"/>
          <p:cNvSpPr/>
          <p:nvPr/>
        </p:nvSpPr>
        <p:spPr>
          <a:xfrm>
            <a:off x="381218" y="1848978"/>
            <a:ext cx="4417101" cy="2585323"/>
          </a:xfrm>
          <a:prstGeom prst="rect">
            <a:avLst/>
          </a:prstGeom>
          <a:ln w="7620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b="1" dirty="0">
                <a:solidFill>
                  <a:srgbClr val="00B050"/>
                </a:solidFill>
                <a:latin typeface="Söhne"/>
              </a:rPr>
              <a:t>Secteur BTP au Maroc</a:t>
            </a:r>
            <a:endParaRPr lang="fr-FR" dirty="0">
              <a:solidFill>
                <a:srgbClr val="374151"/>
              </a:solidFill>
              <a:latin typeface="Söhne"/>
            </a:endParaRPr>
          </a:p>
          <a:p>
            <a:endParaRPr lang="fr-FR" dirty="0">
              <a:solidFill>
                <a:srgbClr val="374151"/>
              </a:solidFill>
              <a:latin typeface="Söhne"/>
            </a:endParaRPr>
          </a:p>
          <a:p>
            <a:pPr>
              <a:buFont typeface="Arial" panose="020B0604020202020204" pitchFamily="34" charset="0"/>
              <a:buChar char="•"/>
            </a:pPr>
            <a:r>
              <a:rPr lang="fr-FR" dirty="0">
                <a:solidFill>
                  <a:srgbClr val="374151"/>
                </a:solidFill>
                <a:latin typeface="Söhne"/>
              </a:rPr>
              <a:t>Secteur BTP représente 6% du PIB au Maroc</a:t>
            </a:r>
          </a:p>
          <a:p>
            <a:pPr>
              <a:buFont typeface="Arial" panose="020B0604020202020204" pitchFamily="34" charset="0"/>
              <a:buChar char="•"/>
            </a:pPr>
            <a:r>
              <a:rPr lang="fr-FR" dirty="0">
                <a:solidFill>
                  <a:srgbClr val="374151"/>
                </a:solidFill>
                <a:latin typeface="Söhne"/>
              </a:rPr>
              <a:t>Emploie près de 1,2 millions de citoyens</a:t>
            </a:r>
          </a:p>
          <a:p>
            <a:pPr>
              <a:buFont typeface="Arial" panose="020B0604020202020204" pitchFamily="34" charset="0"/>
              <a:buChar char="•"/>
            </a:pPr>
            <a:r>
              <a:rPr lang="fr-FR" dirty="0">
                <a:solidFill>
                  <a:srgbClr val="374151"/>
                </a:solidFill>
                <a:latin typeface="Söhne"/>
              </a:rPr>
              <a:t>Région SM : Investissement de 6 MMDHS dans deux cimenteries (FARAGEJOLCIM et CIMENT DU MAROC)</a:t>
            </a:r>
            <a:endParaRPr lang="fr-FR" b="0" i="0" dirty="0">
              <a:solidFill>
                <a:srgbClr val="374151"/>
              </a:solidFill>
              <a:effectLst/>
              <a:latin typeface="Söhne"/>
            </a:endParaRPr>
          </a:p>
        </p:txBody>
      </p:sp>
      <p:sp>
        <p:nvSpPr>
          <p:cNvPr id="10" name="Rectangle 9"/>
          <p:cNvSpPr/>
          <p:nvPr/>
        </p:nvSpPr>
        <p:spPr>
          <a:xfrm>
            <a:off x="5188105" y="1571980"/>
            <a:ext cx="4467068" cy="3139321"/>
          </a:xfrm>
          <a:prstGeom prst="rect">
            <a:avLst/>
          </a:prstGeom>
          <a:ln w="76200">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b="1" dirty="0">
                <a:solidFill>
                  <a:srgbClr val="FF0000"/>
                </a:solidFill>
                <a:latin typeface="Söhne"/>
              </a:rPr>
              <a:t>L'impact de la pandémie de COVID-19 sur les entreprises du secteur du BTP</a:t>
            </a:r>
          </a:p>
          <a:p>
            <a:pPr algn="ctr"/>
            <a:endParaRPr lang="fr-FR" b="1" dirty="0">
              <a:solidFill>
                <a:srgbClr val="FF0000"/>
              </a:solidFill>
              <a:latin typeface="Söhne"/>
            </a:endParaRPr>
          </a:p>
          <a:p>
            <a:pPr indent="-285750">
              <a:buFont typeface="Arial" panose="020B0604020202020204" pitchFamily="34" charset="0"/>
              <a:buChar char="•"/>
            </a:pPr>
            <a:r>
              <a:rPr lang="fr-FR" dirty="0">
                <a:solidFill>
                  <a:srgbClr val="374151"/>
                </a:solidFill>
                <a:latin typeface="Söhne"/>
              </a:rPr>
              <a:t>Les chantiers ont été interrompus ou ralentis (retard d’</a:t>
            </a:r>
            <a:r>
              <a:rPr lang="fr-FR" dirty="0" err="1">
                <a:solidFill>
                  <a:srgbClr val="374151"/>
                </a:solidFill>
                <a:latin typeface="Söhne"/>
              </a:rPr>
              <a:t>éxecution</a:t>
            </a:r>
            <a:r>
              <a:rPr lang="fr-FR" dirty="0">
                <a:solidFill>
                  <a:srgbClr val="374151"/>
                </a:solidFill>
                <a:latin typeface="Söhne"/>
              </a:rPr>
              <a:t> des projets)</a:t>
            </a:r>
          </a:p>
          <a:p>
            <a:pPr indent="-285750">
              <a:buFont typeface="Arial" panose="020B0604020202020204" pitchFamily="34" charset="0"/>
              <a:buChar char="•"/>
            </a:pPr>
            <a:endParaRPr lang="fr-FR" dirty="0">
              <a:solidFill>
                <a:srgbClr val="374151"/>
              </a:solidFill>
              <a:latin typeface="Söhne"/>
            </a:endParaRPr>
          </a:p>
          <a:p>
            <a:pPr indent="-285750">
              <a:buFont typeface="Arial" panose="020B0604020202020204" pitchFamily="34" charset="0"/>
              <a:buChar char="•"/>
            </a:pPr>
            <a:r>
              <a:rPr lang="fr-FR" dirty="0">
                <a:solidFill>
                  <a:srgbClr val="374151"/>
                </a:solidFill>
                <a:latin typeface="Söhne"/>
              </a:rPr>
              <a:t>les défis d'approvisionnement en matériaux de construction, avec les augmentations de coûts et  une baisse de la demande de nouveaux projets en raison de l'incertitude économique </a:t>
            </a:r>
          </a:p>
        </p:txBody>
      </p:sp>
      <p:sp>
        <p:nvSpPr>
          <p:cNvPr id="11" name="Rectangle 10"/>
          <p:cNvSpPr/>
          <p:nvPr/>
        </p:nvSpPr>
        <p:spPr>
          <a:xfrm>
            <a:off x="3270873" y="4908783"/>
            <a:ext cx="3834464" cy="1754326"/>
          </a:xfrm>
          <a:prstGeom prst="rect">
            <a:avLst/>
          </a:prstGeom>
          <a:ln w="76200">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b="1" dirty="0">
                <a:solidFill>
                  <a:srgbClr val="FF0000"/>
                </a:solidFill>
                <a:latin typeface="Söhne"/>
              </a:rPr>
              <a:t>L’impact de la guerre en Ukraine </a:t>
            </a:r>
            <a:r>
              <a:rPr lang="fr-FR" b="1" dirty="0">
                <a:solidFill>
                  <a:srgbClr val="00B050"/>
                </a:solidFill>
                <a:latin typeface="Söhne"/>
              </a:rPr>
              <a:t>:</a:t>
            </a:r>
          </a:p>
          <a:p>
            <a:pPr algn="ctr"/>
            <a:endParaRPr lang="fr-FR" b="1" dirty="0">
              <a:solidFill>
                <a:srgbClr val="00B050"/>
              </a:solidFill>
              <a:latin typeface="Söhne"/>
            </a:endParaRPr>
          </a:p>
          <a:p>
            <a:pPr indent="-285750">
              <a:buFont typeface="Arial" panose="020B0604020202020204" pitchFamily="34" charset="0"/>
              <a:buChar char="•"/>
            </a:pPr>
            <a:r>
              <a:rPr lang="fr-FR" dirty="0">
                <a:solidFill>
                  <a:srgbClr val="374151"/>
                </a:solidFill>
                <a:latin typeface="Söhne"/>
              </a:rPr>
              <a:t>fluctuations des prix mondiaux de l'énergie&gt; augmentation de la facture d’</a:t>
            </a:r>
            <a:r>
              <a:rPr lang="fr-FR" dirty="0" err="1">
                <a:solidFill>
                  <a:srgbClr val="374151"/>
                </a:solidFill>
                <a:latin typeface="Söhne"/>
              </a:rPr>
              <a:t>enérgie</a:t>
            </a:r>
            <a:endParaRPr lang="fr-FR" dirty="0">
              <a:solidFill>
                <a:srgbClr val="374151"/>
              </a:solidFill>
              <a:latin typeface="Söhne"/>
            </a:endParaRPr>
          </a:p>
        </p:txBody>
      </p:sp>
      <p:sp>
        <p:nvSpPr>
          <p:cNvPr id="12" name="사각형: 둥근 모서리 24">
            <a:extLst>
              <a:ext uri="{FF2B5EF4-FFF2-40B4-BE49-F238E27FC236}">
                <a16:creationId xmlns:a16="http://schemas.microsoft.com/office/drawing/2014/main" id="{9FDD742F-6E9C-4747-B6BF-FB2DCD90EA99}"/>
              </a:ext>
            </a:extLst>
          </p:cNvPr>
          <p:cNvSpPr/>
          <p:nvPr/>
        </p:nvSpPr>
        <p:spPr>
          <a:xfrm>
            <a:off x="2609318" y="815043"/>
            <a:ext cx="4120233" cy="569288"/>
          </a:xfrm>
          <a:prstGeom prst="roundRect">
            <a:avLst>
              <a:gd name="adj" fmla="val 50000"/>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288000" tIns="36000" rIns="288000" bIns="36000" numCol="1" spcCol="0" rtlCol="0" fromWordArt="0" anchor="ctr" anchorCtr="0" forceAA="0" compatLnSpc="1">
            <a:prstTxWarp prst="textNoShape">
              <a:avLst/>
            </a:prstTxWarp>
            <a:noAutofit/>
          </a:bodyPr>
          <a:lstStyle/>
          <a:p>
            <a:pPr algn="ctr"/>
            <a:r>
              <a:rPr lang="fr-FR" altLang="ko-KR" sz="2000" i="1" dirty="0">
                <a:solidFill>
                  <a:schemeClr val="tx1"/>
                </a:solidFill>
                <a:latin typeface="+mj-lt"/>
              </a:rPr>
              <a:t>Contexte </a:t>
            </a:r>
            <a:endParaRPr lang="ko-KR" altLang="en-US" sz="2000" i="1" dirty="0">
              <a:solidFill>
                <a:schemeClr val="tx1"/>
              </a:solidFill>
              <a:latin typeface="+mj-lt"/>
            </a:endParaRPr>
          </a:p>
        </p:txBody>
      </p:sp>
    </p:spTree>
    <p:extLst>
      <p:ext uri="{BB962C8B-B14F-4D97-AF65-F5344CB8AC3E}">
        <p14:creationId xmlns:p14="http://schemas.microsoft.com/office/powerpoint/2010/main" val="1977278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267034" y="1670695"/>
            <a:ext cx="8693560" cy="1754326"/>
          </a:xfrm>
          <a:prstGeom prst="rect">
            <a:avLst/>
          </a:prstGeom>
          <a:noFill/>
          <a:ln w="76200">
            <a:solidFill>
              <a:srgbClr val="FFFF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ü"/>
              <a:tabLst/>
            </a:pPr>
            <a:r>
              <a:rPr lang="fr-FR" b="1" dirty="0"/>
              <a:t> </a:t>
            </a:r>
            <a:r>
              <a:rPr lang="fr-FR" b="1" dirty="0">
                <a:latin typeface="Times New Roman" pitchFamily="18" charset="0"/>
                <a:cs typeface="Times New Roman" pitchFamily="18" charset="0"/>
              </a:rPr>
              <a:t>Sur le plan théorique</a:t>
            </a:r>
            <a:r>
              <a:rPr lang="fr-FR" dirty="0">
                <a:latin typeface="Times New Roman" pitchFamily="18" charset="0"/>
                <a:cs typeface="Times New Roman" pitchFamily="18" charset="0"/>
              </a:rPr>
              <a:t> : Combler le vide dans la littérature à propos des recherches traitant la résilience  des entreprise de secteur de construction.</a:t>
            </a:r>
          </a:p>
          <a:p>
            <a:pPr marL="0" marR="0" lvl="0" indent="0" algn="justLow" defTabSz="914400" rtl="0" eaLnBrk="0" fontAlgn="base" latinLnBrk="0" hangingPunct="0">
              <a:lnSpc>
                <a:spcPct val="100000"/>
              </a:lnSpc>
              <a:spcBef>
                <a:spcPct val="0"/>
              </a:spcBef>
              <a:spcAft>
                <a:spcPct val="0"/>
              </a:spcAft>
              <a:buClrTx/>
              <a:buSzTx/>
              <a:buFontTx/>
              <a:buNone/>
              <a:tabLst/>
            </a:pPr>
            <a:endParaRPr lang="fr-FR" dirty="0">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lang="fr-FR" dirty="0">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ü"/>
              <a:tabLst/>
            </a:pP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Sur le plan pratique</a:t>
            </a:r>
            <a:r>
              <a:rPr lang="fr-FR" dirty="0">
                <a:latin typeface="Times New Roman" pitchFamily="18" charset="0"/>
                <a:cs typeface="Times New Roman" pitchFamily="18" charset="0"/>
              </a:rPr>
              <a:t> : L’intérêt de cette recherche est d’apporter  des réponses  théoriques et empiriques au entreprise du secteur de construction  dans les situations de crise</a:t>
            </a:r>
          </a:p>
        </p:txBody>
      </p:sp>
      <p:sp>
        <p:nvSpPr>
          <p:cNvPr id="6" name="사각형: 둥근 모서리 24">
            <a:extLst>
              <a:ext uri="{FF2B5EF4-FFF2-40B4-BE49-F238E27FC236}">
                <a16:creationId xmlns:a16="http://schemas.microsoft.com/office/drawing/2014/main" id="{9FDD742F-6E9C-4747-B6BF-FB2DCD90EA99}"/>
              </a:ext>
            </a:extLst>
          </p:cNvPr>
          <p:cNvSpPr/>
          <p:nvPr/>
        </p:nvSpPr>
        <p:spPr>
          <a:xfrm>
            <a:off x="3553698" y="740092"/>
            <a:ext cx="4120233" cy="569288"/>
          </a:xfrm>
          <a:prstGeom prst="roundRect">
            <a:avLst>
              <a:gd name="adj" fmla="val 50000"/>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288000" tIns="36000" rIns="288000" bIns="36000" numCol="1" spcCol="0" rtlCol="0" fromWordArt="0" anchor="ctr" anchorCtr="0" forceAA="0" compatLnSpc="1">
            <a:prstTxWarp prst="textNoShape">
              <a:avLst/>
            </a:prstTxWarp>
            <a:noAutofit/>
          </a:bodyPr>
          <a:lstStyle/>
          <a:p>
            <a:pPr algn="ctr"/>
            <a:r>
              <a:rPr lang="fr-FR" altLang="ko-KR" sz="2000" i="1" dirty="0">
                <a:solidFill>
                  <a:schemeClr val="tx1"/>
                </a:solidFill>
                <a:latin typeface="+mj-lt"/>
              </a:rPr>
              <a:t>Intérêt  </a:t>
            </a:r>
            <a:endParaRPr lang="ko-KR" altLang="en-US" sz="2000" i="1" dirty="0">
              <a:solidFill>
                <a:schemeClr val="tx1"/>
              </a:solidFill>
              <a:latin typeface="+mj-lt"/>
            </a:endParaRPr>
          </a:p>
        </p:txBody>
      </p:sp>
    </p:spTree>
    <p:extLst>
      <p:ext uri="{BB962C8B-B14F-4D97-AF65-F5344CB8AC3E}">
        <p14:creationId xmlns:p14="http://schemas.microsoft.com/office/powerpoint/2010/main" val="118487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0" y="0"/>
            <a:ext cx="9353862" cy="774333"/>
            <a:chOff x="1136106" y="1400545"/>
            <a:chExt cx="10560686" cy="774333"/>
          </a:xfrm>
        </p:grpSpPr>
        <p:sp>
          <p:nvSpPr>
            <p:cNvPr id="8" name="Rectangle 7"/>
            <p:cNvSpPr/>
            <p:nvPr/>
          </p:nvSpPr>
          <p:spPr>
            <a:xfrm>
              <a:off x="1136106" y="1400545"/>
              <a:ext cx="10560686" cy="774333"/>
            </a:xfrm>
            <a:prstGeom prst="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9" name="Rectangle 8"/>
            <p:cNvSpPr/>
            <p:nvPr/>
          </p:nvSpPr>
          <p:spPr>
            <a:xfrm>
              <a:off x="1136106" y="1400545"/>
              <a:ext cx="10560686"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ctr" defTabSz="1155700">
                <a:lnSpc>
                  <a:spcPct val="90000"/>
                </a:lnSpc>
                <a:spcBef>
                  <a:spcPct val="0"/>
                </a:spcBef>
                <a:spcAft>
                  <a:spcPct val="35000"/>
                </a:spcAft>
              </a:pPr>
              <a:r>
                <a:rPr lang="en-US" sz="2600" b="1" kern="1200" baseline="0" dirty="0">
                  <a:latin typeface="Candara" pitchFamily="34" charset="0"/>
                  <a:cs typeface="Vani" panose="020B0502040204020203" pitchFamily="34" charset="0"/>
                </a:rPr>
                <a:t> </a:t>
              </a:r>
              <a:r>
                <a:rPr lang="fr-FR" sz="2600" b="1" kern="1200" dirty="0">
                  <a:latin typeface="Candara" pitchFamily="34" charset="0"/>
                </a:rPr>
                <a:t>Problématique </a:t>
              </a:r>
              <a:endParaRPr lang="en-US" sz="2600" b="1" kern="1200" dirty="0">
                <a:latin typeface="Candara" pitchFamily="34" charset="0"/>
                <a:cs typeface="Vani" panose="020B0502040204020203" pitchFamily="34" charset="0"/>
              </a:endParaRPr>
            </a:p>
          </p:txBody>
        </p:sp>
      </p:grpSp>
      <p:sp>
        <p:nvSpPr>
          <p:cNvPr id="10" name="Rectangle 9"/>
          <p:cNvSpPr/>
          <p:nvPr/>
        </p:nvSpPr>
        <p:spPr>
          <a:xfrm>
            <a:off x="2448393" y="1888044"/>
            <a:ext cx="6096000" cy="2677656"/>
          </a:xfrm>
          <a:prstGeom prst="rect">
            <a:avLst/>
          </a:prstGeom>
          <a:ln w="76200"/>
        </p:spPr>
        <p:style>
          <a:lnRef idx="2">
            <a:schemeClr val="dk1"/>
          </a:lnRef>
          <a:fillRef idx="1">
            <a:schemeClr val="lt1"/>
          </a:fillRef>
          <a:effectRef idx="0">
            <a:schemeClr val="dk1"/>
          </a:effectRef>
          <a:fontRef idx="minor">
            <a:schemeClr val="dk1"/>
          </a:fontRef>
        </p:style>
        <p:txBody>
          <a:bodyPr>
            <a:spAutoFit/>
          </a:bodyPr>
          <a:lstStyle/>
          <a:p>
            <a:pPr algn="ctr"/>
            <a:endParaRPr lang="fr-FR" sz="2800" dirty="0">
              <a:solidFill>
                <a:srgbClr val="0D405F"/>
              </a:solidFill>
              <a:latin typeface="Inter"/>
            </a:endParaRPr>
          </a:p>
          <a:p>
            <a:pPr algn="ctr"/>
            <a:r>
              <a:rPr lang="fr-FR" sz="2800" dirty="0">
                <a:solidFill>
                  <a:srgbClr val="0D405F"/>
                </a:solidFill>
                <a:latin typeface="Inter"/>
              </a:rPr>
              <a:t>Quelles sont les facteurs qui contribuent  a la résilience des entreprises de secteur de la construction </a:t>
            </a:r>
            <a:r>
              <a:rPr lang="fr-FR" sz="2800" b="1" dirty="0"/>
              <a:t>?</a:t>
            </a:r>
          </a:p>
          <a:p>
            <a:pPr algn="ctr"/>
            <a:endParaRPr lang="fr-FR" sz="2800" dirty="0"/>
          </a:p>
        </p:txBody>
      </p:sp>
    </p:spTree>
    <p:extLst>
      <p:ext uri="{BB962C8B-B14F-4D97-AF65-F5344CB8AC3E}">
        <p14:creationId xmlns:p14="http://schemas.microsoft.com/office/powerpoint/2010/main" val="224355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5"/>
          <p:cNvGrpSpPr/>
          <p:nvPr/>
        </p:nvGrpSpPr>
        <p:grpSpPr>
          <a:xfrm>
            <a:off x="0" y="0"/>
            <a:ext cx="9353862" cy="774333"/>
            <a:chOff x="1352487" y="2479331"/>
            <a:chExt cx="10298224" cy="774333"/>
          </a:xfrm>
        </p:grpSpPr>
        <p:sp>
          <p:nvSpPr>
            <p:cNvPr id="7" name="Rectangle 6"/>
            <p:cNvSpPr/>
            <p:nvPr/>
          </p:nvSpPr>
          <p:spPr>
            <a:xfrm>
              <a:off x="1352487" y="2479331"/>
              <a:ext cx="10298224" cy="774333"/>
            </a:xfrm>
            <a:prstGeom prst="rect">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8" name="Rectangle 7"/>
            <p:cNvSpPr/>
            <p:nvPr/>
          </p:nvSpPr>
          <p:spPr>
            <a:xfrm>
              <a:off x="1352487" y="2479331"/>
              <a:ext cx="10298224"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ctr" defTabSz="1155700">
                <a:lnSpc>
                  <a:spcPct val="100000"/>
                </a:lnSpc>
                <a:spcBef>
                  <a:spcPct val="0"/>
                </a:spcBef>
                <a:spcAft>
                  <a:spcPct val="35000"/>
                </a:spcAft>
              </a:pPr>
              <a:r>
                <a:rPr lang="fr-FR" sz="2600" b="1" kern="1200" dirty="0">
                  <a:latin typeface="Candara" pitchFamily="34" charset="0"/>
                  <a:cs typeface="Vani" panose="020B0502040204020203" pitchFamily="34" charset="0"/>
                </a:rPr>
                <a:t>Méthodes</a:t>
              </a:r>
              <a:endParaRPr lang="en-US" sz="2600" b="1" kern="1200" dirty="0">
                <a:solidFill>
                  <a:schemeClr val="bg1"/>
                </a:solidFill>
                <a:latin typeface="Candara" pitchFamily="34" charset="0"/>
                <a:cs typeface="Vani" panose="020B0502040204020203" pitchFamily="34" charset="0"/>
              </a:endParaRPr>
            </a:p>
          </p:txBody>
        </p:sp>
      </p:grpSp>
      <p:sp>
        <p:nvSpPr>
          <p:cNvPr id="9" name="Rectangle 8"/>
          <p:cNvSpPr/>
          <p:nvPr/>
        </p:nvSpPr>
        <p:spPr>
          <a:xfrm>
            <a:off x="2073639" y="2795267"/>
            <a:ext cx="6096000" cy="1754326"/>
          </a:xfrm>
          <a:prstGeom prst="rect">
            <a:avLst/>
          </a:prstGeom>
          <a:ln w="76200"/>
        </p:spPr>
        <p:style>
          <a:lnRef idx="2">
            <a:schemeClr val="accent3"/>
          </a:lnRef>
          <a:fillRef idx="1">
            <a:schemeClr val="lt1"/>
          </a:fillRef>
          <a:effectRef idx="0">
            <a:schemeClr val="accent3"/>
          </a:effectRef>
          <a:fontRef idx="minor">
            <a:schemeClr val="dk1"/>
          </a:fontRef>
        </p:style>
        <p:txBody>
          <a:bodyPr>
            <a:spAutoFit/>
          </a:bodyPr>
          <a:lstStyle/>
          <a:p>
            <a:pPr algn="ctr"/>
            <a:r>
              <a:rPr lang="fr-FR" b="1" dirty="0"/>
              <a:t>elles aident à l’élaboration de nouveaux projets de recherche basés sur la synthèse et l’interprétation des résultats d’une sélection non systématique de publications scientifiques. Afin d’en optimiser la lecture et la synthèse( FRÉDÉRIQUE JACQUÉRIOZ,2019)</a:t>
            </a:r>
          </a:p>
        </p:txBody>
      </p:sp>
      <p:sp>
        <p:nvSpPr>
          <p:cNvPr id="10" name="Rectangle 9"/>
          <p:cNvSpPr/>
          <p:nvPr/>
        </p:nvSpPr>
        <p:spPr>
          <a:xfrm>
            <a:off x="2580290" y="1373607"/>
            <a:ext cx="4854832" cy="107721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a:r>
              <a:rPr lang="fr-FR" sz="3200" dirty="0"/>
              <a:t>revue narrative de la littérature</a:t>
            </a:r>
          </a:p>
        </p:txBody>
      </p:sp>
      <p:sp>
        <p:nvSpPr>
          <p:cNvPr id="11" name="Rectangle 10"/>
          <p:cNvSpPr/>
          <p:nvPr/>
        </p:nvSpPr>
        <p:spPr>
          <a:xfrm>
            <a:off x="2073639" y="4826675"/>
            <a:ext cx="6096000" cy="1354217"/>
          </a:xfrm>
          <a:prstGeom prst="rect">
            <a:avLst/>
          </a:prstGeom>
          <a:ln w="28575"/>
        </p:spPr>
        <p:style>
          <a:lnRef idx="2">
            <a:schemeClr val="accent3"/>
          </a:lnRef>
          <a:fillRef idx="1">
            <a:schemeClr val="lt1"/>
          </a:fillRef>
          <a:effectRef idx="0">
            <a:schemeClr val="accent3"/>
          </a:effectRef>
          <a:fontRef idx="minor">
            <a:schemeClr val="dk1"/>
          </a:fontRef>
        </p:style>
        <p:txBody>
          <a:bodyPr>
            <a:spAutoFit/>
          </a:bodyPr>
          <a:lstStyle/>
          <a:p>
            <a:pPr algn="ctr"/>
            <a:r>
              <a:rPr lang="fr-FR" sz="1600" dirty="0"/>
              <a:t>décrivent et discutent de l'état de la science d'un sujet ou d'un </a:t>
            </a:r>
          </a:p>
          <a:p>
            <a:pPr algn="ctr"/>
            <a:r>
              <a:rPr lang="fr-FR" sz="1600" dirty="0"/>
              <a:t>thème spécifique d'un point de vue théorique et contextuel. Ces types d'articles de revue ne répertorient pas les types de bases de données et les approches méthodologiques</a:t>
            </a:r>
          </a:p>
          <a:p>
            <a:pPr algn="ctr"/>
            <a:r>
              <a:rPr lang="fr-FR" sz="1600" dirty="0"/>
              <a:t>(Edna </a:t>
            </a:r>
            <a:r>
              <a:rPr lang="fr-FR" sz="1600" dirty="0" err="1"/>
              <a:t>Terezinha</a:t>
            </a:r>
            <a:r>
              <a:rPr lang="fr-FR" sz="1600" dirty="0"/>
              <a:t> Rother,2007)</a:t>
            </a:r>
          </a:p>
        </p:txBody>
      </p:sp>
    </p:spTree>
    <p:extLst>
      <p:ext uri="{BB962C8B-B14F-4D97-AF65-F5344CB8AC3E}">
        <p14:creationId xmlns:p14="http://schemas.microsoft.com/office/powerpoint/2010/main" val="57836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548612" y="1225552"/>
            <a:ext cx="6096000" cy="9233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fr-FR" dirty="0">
                <a:latin typeface="Times New Roman" panose="02020603050405020304" pitchFamily="18" charset="0"/>
                <a:cs typeface="Times New Roman" panose="02020603050405020304" pitchFamily="18" charset="0"/>
              </a:rPr>
              <a:t>cette  recherche </a:t>
            </a:r>
          </a:p>
          <a:p>
            <a:pPr algn="ctr"/>
            <a:r>
              <a:rPr lang="fr-FR" dirty="0">
                <a:latin typeface="Times New Roman" panose="02020603050405020304" pitchFamily="18" charset="0"/>
                <a:cs typeface="Times New Roman" panose="02020603050405020304" pitchFamily="18" charset="0"/>
              </a:rPr>
              <a:t>documentaire a été faite sur à l’aide de:</a:t>
            </a:r>
          </a:p>
          <a:p>
            <a:pPr algn="ctr"/>
            <a:r>
              <a:rPr lang="fr-FR" dirty="0">
                <a:latin typeface="Times New Roman" panose="02020603050405020304" pitchFamily="18" charset="0"/>
                <a:cs typeface="Times New Roman" panose="02020603050405020304" pitchFamily="18" charset="0"/>
              </a:rPr>
              <a:t> </a:t>
            </a:r>
          </a:p>
        </p:txBody>
      </p:sp>
      <p:sp>
        <p:nvSpPr>
          <p:cNvPr id="9" name="Rectangle 8"/>
          <p:cNvSpPr/>
          <p:nvPr/>
        </p:nvSpPr>
        <p:spPr>
          <a:xfrm>
            <a:off x="2548612" y="4949626"/>
            <a:ext cx="6096000" cy="36933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r>
              <a:rPr lang="fr-FR" dirty="0" err="1">
                <a:latin typeface="Times New Roman" panose="02020603050405020304" pitchFamily="18" charset="0"/>
                <a:cs typeface="Times New Roman" panose="02020603050405020304" pitchFamily="18" charset="0"/>
              </a:rPr>
              <a:t>Busniness</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résileince</a:t>
            </a:r>
            <a:r>
              <a:rPr lang="fr-FR" dirty="0">
                <a:latin typeface="Times New Roman" panose="02020603050405020304" pitchFamily="18" charset="0"/>
                <a:cs typeface="Times New Roman" panose="02020603050405020304" pitchFamily="18" charset="0"/>
              </a:rPr>
              <a:t>  and </a:t>
            </a:r>
            <a:r>
              <a:rPr lang="fr-FR" dirty="0" err="1">
                <a:latin typeface="Times New Roman" panose="02020603050405020304" pitchFamily="18" charset="0"/>
                <a:cs typeface="Times New Roman" panose="02020603050405020304" pitchFamily="18" charset="0"/>
              </a:rPr>
              <a:t>contrauction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sector</a:t>
            </a:r>
            <a:r>
              <a:rPr lang="fr-FR" dirty="0">
                <a:latin typeface="Times New Roman" panose="02020603050405020304" pitchFamily="18" charset="0"/>
                <a:cs typeface="Times New Roman" panose="02020603050405020304" pitchFamily="18" charset="0"/>
              </a:rPr>
              <a:t> </a:t>
            </a:r>
          </a:p>
        </p:txBody>
      </p:sp>
      <p:sp>
        <p:nvSpPr>
          <p:cNvPr id="10" name="Rectangle 9"/>
          <p:cNvSpPr/>
          <p:nvPr/>
        </p:nvSpPr>
        <p:spPr>
          <a:xfrm>
            <a:off x="484682" y="3078459"/>
            <a:ext cx="1404079"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err="1">
                <a:solidFill>
                  <a:schemeClr val="dk1"/>
                </a:solidFill>
                <a:latin typeface="Times New Roman" panose="02020603050405020304" pitchFamily="18" charset="0"/>
                <a:cs typeface="Times New Roman" panose="02020603050405020304" pitchFamily="18" charset="0"/>
              </a:rPr>
              <a:t>Scopus</a:t>
            </a:r>
            <a:r>
              <a:rPr lang="fr-FR" dirty="0">
                <a:solidFill>
                  <a:schemeClr val="dk1"/>
                </a:solidFill>
                <a:latin typeface="Times New Roman" panose="02020603050405020304" pitchFamily="18" charset="0"/>
                <a:cs typeface="Times New Roman" panose="02020603050405020304" pitchFamily="18" charset="0"/>
              </a:rPr>
              <a:t> </a:t>
            </a:r>
          </a:p>
        </p:txBody>
      </p:sp>
      <p:sp>
        <p:nvSpPr>
          <p:cNvPr id="11" name="Rectangle 10"/>
          <p:cNvSpPr/>
          <p:nvPr/>
        </p:nvSpPr>
        <p:spPr>
          <a:xfrm>
            <a:off x="2216972" y="3078459"/>
            <a:ext cx="1988695"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err="1">
                <a:solidFill>
                  <a:schemeClr val="dk1"/>
                </a:solidFill>
                <a:latin typeface="Times New Roman" panose="02020603050405020304" pitchFamily="18" charset="0"/>
                <a:cs typeface="Times New Roman" panose="02020603050405020304" pitchFamily="18" charset="0"/>
              </a:rPr>
              <a:t>Clarivate</a:t>
            </a:r>
            <a:r>
              <a:rPr lang="fr-FR" dirty="0">
                <a:solidFill>
                  <a:schemeClr val="dk1"/>
                </a:solidFill>
                <a:latin typeface="Times New Roman" panose="02020603050405020304" pitchFamily="18" charset="0"/>
                <a:cs typeface="Times New Roman" panose="02020603050405020304" pitchFamily="18" charset="0"/>
              </a:rPr>
              <a:t> </a:t>
            </a:r>
          </a:p>
        </p:txBody>
      </p:sp>
      <p:sp>
        <p:nvSpPr>
          <p:cNvPr id="12" name="Rectangle 11"/>
          <p:cNvSpPr/>
          <p:nvPr/>
        </p:nvSpPr>
        <p:spPr>
          <a:xfrm>
            <a:off x="4340581" y="3096055"/>
            <a:ext cx="2240102"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latin typeface="Times New Roman" panose="02020603050405020304" pitchFamily="18" charset="0"/>
                <a:cs typeface="Times New Roman" panose="02020603050405020304" pitchFamily="18" charset="0"/>
              </a:rPr>
              <a:t>Springer </a:t>
            </a:r>
          </a:p>
        </p:txBody>
      </p:sp>
      <p:sp>
        <p:nvSpPr>
          <p:cNvPr id="13" name="Rectangle 12"/>
          <p:cNvSpPr/>
          <p:nvPr/>
        </p:nvSpPr>
        <p:spPr>
          <a:xfrm>
            <a:off x="6775840" y="3123428"/>
            <a:ext cx="1751993"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solidFill>
                  <a:schemeClr val="dk1"/>
                </a:solidFill>
                <a:latin typeface="Times New Roman" panose="02020603050405020304" pitchFamily="18" charset="0"/>
                <a:cs typeface="Times New Roman" panose="02020603050405020304" pitchFamily="18" charset="0"/>
              </a:rPr>
              <a:t>Google </a:t>
            </a:r>
            <a:r>
              <a:rPr lang="fr-FR" dirty="0" err="1">
                <a:solidFill>
                  <a:schemeClr val="dk1"/>
                </a:solidFill>
                <a:latin typeface="Times New Roman" panose="02020603050405020304" pitchFamily="18" charset="0"/>
                <a:cs typeface="Times New Roman" panose="02020603050405020304" pitchFamily="18" charset="0"/>
              </a:rPr>
              <a:t>scholar</a:t>
            </a:r>
            <a:r>
              <a:rPr lang="fr-FR" dirty="0">
                <a:solidFill>
                  <a:schemeClr val="dk1"/>
                </a:solidFill>
                <a:latin typeface="Times New Roman" panose="02020603050405020304" pitchFamily="18" charset="0"/>
                <a:cs typeface="Times New Roman" panose="02020603050405020304" pitchFamily="18" charset="0"/>
              </a:rPr>
              <a:t> </a:t>
            </a:r>
          </a:p>
        </p:txBody>
      </p:sp>
      <p:sp>
        <p:nvSpPr>
          <p:cNvPr id="14" name="Rectangle 13"/>
          <p:cNvSpPr/>
          <p:nvPr/>
        </p:nvSpPr>
        <p:spPr>
          <a:xfrm>
            <a:off x="8897589" y="3096055"/>
            <a:ext cx="1618938"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solidFill>
                  <a:schemeClr val="dk1"/>
                </a:solidFill>
                <a:latin typeface="Times New Roman" panose="02020603050405020304" pitchFamily="18" charset="0"/>
                <a:cs typeface="Times New Roman" panose="02020603050405020304" pitchFamily="18" charset="0"/>
              </a:rPr>
              <a:t>cairn</a:t>
            </a:r>
          </a:p>
        </p:txBody>
      </p:sp>
      <p:sp>
        <p:nvSpPr>
          <p:cNvPr id="15" name="Rectangle 14"/>
          <p:cNvSpPr/>
          <p:nvPr/>
        </p:nvSpPr>
        <p:spPr>
          <a:xfrm>
            <a:off x="5085091" y="3916606"/>
            <a:ext cx="1069524" cy="36933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ctr"/>
            <a:r>
              <a:rPr lang="fr-FR" dirty="0">
                <a:latin typeface="Times New Roman" panose="02020603050405020304" pitchFamily="18" charset="0"/>
                <a:cs typeface="Times New Roman" panose="02020603050405020304" pitchFamily="18" charset="0"/>
              </a:rPr>
              <a:t>mots-clés</a:t>
            </a:r>
            <a:endParaRPr lang="fr-FR" dirty="0"/>
          </a:p>
        </p:txBody>
      </p:sp>
      <p:grpSp>
        <p:nvGrpSpPr>
          <p:cNvPr id="16" name="Groupe 15"/>
          <p:cNvGrpSpPr/>
          <p:nvPr/>
        </p:nvGrpSpPr>
        <p:grpSpPr>
          <a:xfrm>
            <a:off x="0" y="0"/>
            <a:ext cx="9353862" cy="774333"/>
            <a:chOff x="1352487" y="2479331"/>
            <a:chExt cx="10298224" cy="774333"/>
          </a:xfrm>
        </p:grpSpPr>
        <p:sp>
          <p:nvSpPr>
            <p:cNvPr id="17" name="Rectangle 16"/>
            <p:cNvSpPr/>
            <p:nvPr/>
          </p:nvSpPr>
          <p:spPr>
            <a:xfrm>
              <a:off x="1352487" y="2479331"/>
              <a:ext cx="10298224" cy="774333"/>
            </a:xfrm>
            <a:prstGeom prst="rect">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18" name="Rectangle 17"/>
            <p:cNvSpPr/>
            <p:nvPr/>
          </p:nvSpPr>
          <p:spPr>
            <a:xfrm>
              <a:off x="1352487" y="2479331"/>
              <a:ext cx="10298224"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ctr" defTabSz="1155700">
                <a:lnSpc>
                  <a:spcPct val="100000"/>
                </a:lnSpc>
                <a:spcBef>
                  <a:spcPct val="0"/>
                </a:spcBef>
                <a:spcAft>
                  <a:spcPct val="35000"/>
                </a:spcAft>
              </a:pPr>
              <a:r>
                <a:rPr lang="fr-FR" sz="2600" b="1" kern="1200" dirty="0">
                  <a:latin typeface="Candara" pitchFamily="34" charset="0"/>
                  <a:cs typeface="Vani" panose="020B0502040204020203" pitchFamily="34" charset="0"/>
                </a:rPr>
                <a:t>Méthodes</a:t>
              </a:r>
              <a:endParaRPr lang="en-US" sz="2600" b="1" kern="1200" dirty="0">
                <a:solidFill>
                  <a:schemeClr val="bg1"/>
                </a:solidFill>
                <a:latin typeface="Candara" pitchFamily="34" charset="0"/>
                <a:cs typeface="Vani" panose="020B0502040204020203" pitchFamily="34" charset="0"/>
              </a:endParaRPr>
            </a:p>
          </p:txBody>
        </p:sp>
      </p:grpSp>
      <p:cxnSp>
        <p:nvCxnSpPr>
          <p:cNvPr id="20" name="Connecteur droit 19"/>
          <p:cNvCxnSpPr/>
          <p:nvPr/>
        </p:nvCxnSpPr>
        <p:spPr>
          <a:xfrm flipH="1">
            <a:off x="1543987" y="2148882"/>
            <a:ext cx="1169233" cy="9295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flipH="1">
            <a:off x="3847758" y="4152994"/>
            <a:ext cx="1169234" cy="8142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H="1">
            <a:off x="3263142" y="2154158"/>
            <a:ext cx="1169233" cy="9295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6707174" y="2135312"/>
            <a:ext cx="775134" cy="9846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flipH="1">
            <a:off x="4676931" y="2157680"/>
            <a:ext cx="1169233" cy="9295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7165300" y="2135312"/>
            <a:ext cx="2308484" cy="96074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80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599608" y="0"/>
            <a:ext cx="9938479" cy="774333"/>
            <a:chOff x="640889" y="3929097"/>
            <a:chExt cx="11272686" cy="774333"/>
          </a:xfrm>
        </p:grpSpPr>
        <p:sp>
          <p:nvSpPr>
            <p:cNvPr id="5" name="Rectangle 4"/>
            <p:cNvSpPr/>
            <p:nvPr/>
          </p:nvSpPr>
          <p:spPr>
            <a:xfrm>
              <a:off x="1352889" y="3929097"/>
              <a:ext cx="10560686" cy="774333"/>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6" name="Rectangle 5"/>
            <p:cNvSpPr/>
            <p:nvPr/>
          </p:nvSpPr>
          <p:spPr>
            <a:xfrm>
              <a:off x="640889" y="3929097"/>
              <a:ext cx="10560686"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90000"/>
                </a:lnSpc>
                <a:spcBef>
                  <a:spcPct val="0"/>
                </a:spcBef>
                <a:spcAft>
                  <a:spcPct val="35000"/>
                </a:spcAft>
              </a:pPr>
              <a:endParaRPr lang="fr-FR" sz="2600" b="1" kern="1200" dirty="0">
                <a:latin typeface="Candara" pitchFamily="34" charset="0"/>
              </a:endParaRPr>
            </a:p>
            <a:p>
              <a:pPr lvl="0" algn="l" defTabSz="1155700">
                <a:lnSpc>
                  <a:spcPct val="90000"/>
                </a:lnSpc>
                <a:spcBef>
                  <a:spcPct val="0"/>
                </a:spcBef>
                <a:spcAft>
                  <a:spcPct val="35000"/>
                </a:spcAft>
              </a:pPr>
              <a:r>
                <a:rPr lang="fr-FR" sz="2600" b="1" dirty="0">
                  <a:latin typeface="Candara" pitchFamily="34" charset="0"/>
                </a:rPr>
                <a:t>                                               </a:t>
              </a:r>
              <a:r>
                <a:rPr lang="fr-FR" sz="2600" b="1" kern="1200" dirty="0">
                  <a:latin typeface="Candara" pitchFamily="34" charset="0"/>
                </a:rPr>
                <a:t>Résultats </a:t>
              </a:r>
            </a:p>
            <a:p>
              <a:pPr lvl="0" algn="l" defTabSz="1155700">
                <a:lnSpc>
                  <a:spcPct val="90000"/>
                </a:lnSpc>
                <a:spcBef>
                  <a:spcPct val="0"/>
                </a:spcBef>
                <a:spcAft>
                  <a:spcPct val="35000"/>
                </a:spcAft>
              </a:pPr>
              <a:endParaRPr lang="fr-FR" sz="2600" b="1" kern="1200" dirty="0">
                <a:latin typeface="Candara" pitchFamily="34" charset="0"/>
              </a:endParaRPr>
            </a:p>
          </p:txBody>
        </p:sp>
      </p:grpSp>
      <p:graphicFrame>
        <p:nvGraphicFramePr>
          <p:cNvPr id="10" name="Objet 9"/>
          <p:cNvGraphicFramePr>
            <a:graphicFrameLocks noChangeAspect="1"/>
          </p:cNvGraphicFramePr>
          <p:nvPr>
            <p:extLst>
              <p:ext uri="{D42A27DB-BD31-4B8C-83A1-F6EECF244321}">
                <p14:modId xmlns:p14="http://schemas.microsoft.com/office/powerpoint/2010/main" val="3741531014"/>
              </p:ext>
            </p:extLst>
          </p:nvPr>
        </p:nvGraphicFramePr>
        <p:xfrm>
          <a:off x="824457" y="1566064"/>
          <a:ext cx="8844197" cy="1388411"/>
        </p:xfrm>
        <a:graphic>
          <a:graphicData uri="http://schemas.openxmlformats.org/presentationml/2006/ole">
            <mc:AlternateContent xmlns:mc="http://schemas.openxmlformats.org/markup-compatibility/2006">
              <mc:Choice xmlns:v="urn:schemas-microsoft-com:vml" Requires="v">
                <p:oleObj name="Feuille de calcul" r:id="rId2" imgW="5417691" imgH="1059139" progId="Excel.Sheet.12">
                  <p:embed/>
                </p:oleObj>
              </mc:Choice>
              <mc:Fallback>
                <p:oleObj name="Feuille de calcul" r:id="rId2" imgW="5417691" imgH="1059139" progId="Excel.Sheet.12">
                  <p:embed/>
                  <p:pic>
                    <p:nvPicPr>
                      <p:cNvPr id="0" name=""/>
                      <p:cNvPicPr/>
                      <p:nvPr/>
                    </p:nvPicPr>
                    <p:blipFill>
                      <a:blip r:embed="rId3"/>
                      <a:stretch>
                        <a:fillRect/>
                      </a:stretch>
                    </p:blipFill>
                    <p:spPr>
                      <a:xfrm>
                        <a:off x="824457" y="1566064"/>
                        <a:ext cx="8844197" cy="1388411"/>
                      </a:xfrm>
                      <a:prstGeom prst="rect">
                        <a:avLst/>
                      </a:prstGeom>
                    </p:spPr>
                  </p:pic>
                </p:oleObj>
              </mc:Fallback>
            </mc:AlternateContent>
          </a:graphicData>
        </a:graphic>
      </p:graphicFrame>
      <p:pic>
        <p:nvPicPr>
          <p:cNvPr id="12" name="Image 11"/>
          <p:cNvPicPr>
            <a:picLocks noChangeAspect="1"/>
          </p:cNvPicPr>
          <p:nvPr/>
        </p:nvPicPr>
        <p:blipFill>
          <a:blip r:embed="rId4"/>
          <a:stretch>
            <a:fillRect/>
          </a:stretch>
        </p:blipFill>
        <p:spPr>
          <a:xfrm>
            <a:off x="824457" y="1026049"/>
            <a:ext cx="8844198" cy="520277"/>
          </a:xfrm>
          <a:prstGeom prst="rect">
            <a:avLst/>
          </a:prstGeom>
        </p:spPr>
      </p:pic>
      <p:pic>
        <p:nvPicPr>
          <p:cNvPr id="13" name="Image 12"/>
          <p:cNvPicPr>
            <a:picLocks noChangeAspect="1"/>
          </p:cNvPicPr>
          <p:nvPr/>
        </p:nvPicPr>
        <p:blipFill>
          <a:blip r:embed="rId5"/>
          <a:stretch>
            <a:fillRect/>
          </a:stretch>
        </p:blipFill>
        <p:spPr>
          <a:xfrm>
            <a:off x="824457" y="2954475"/>
            <a:ext cx="8844197" cy="1349115"/>
          </a:xfrm>
          <a:prstGeom prst="rect">
            <a:avLst/>
          </a:prstGeom>
        </p:spPr>
      </p:pic>
      <p:pic>
        <p:nvPicPr>
          <p:cNvPr id="17" name="Image 16"/>
          <p:cNvPicPr>
            <a:picLocks noChangeAspect="1"/>
          </p:cNvPicPr>
          <p:nvPr/>
        </p:nvPicPr>
        <p:blipFill>
          <a:blip r:embed="rId6"/>
          <a:stretch>
            <a:fillRect/>
          </a:stretch>
        </p:blipFill>
        <p:spPr>
          <a:xfrm>
            <a:off x="824457" y="4303590"/>
            <a:ext cx="8844197" cy="1543987"/>
          </a:xfrm>
          <a:prstGeom prst="rect">
            <a:avLst/>
          </a:prstGeom>
        </p:spPr>
      </p:pic>
    </p:spTree>
    <p:extLst>
      <p:ext uri="{BB962C8B-B14F-4D97-AF65-F5344CB8AC3E}">
        <p14:creationId xmlns:p14="http://schemas.microsoft.com/office/powerpoint/2010/main" val="3381858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a:stretch>
            <a:fillRect/>
          </a:stretch>
        </p:blipFill>
        <p:spPr>
          <a:xfrm>
            <a:off x="224853" y="774333"/>
            <a:ext cx="9129009" cy="1694859"/>
          </a:xfrm>
          <a:prstGeom prst="rect">
            <a:avLst/>
          </a:prstGeom>
        </p:spPr>
      </p:pic>
      <p:grpSp>
        <p:nvGrpSpPr>
          <p:cNvPr id="9" name="Groupe 8"/>
          <p:cNvGrpSpPr/>
          <p:nvPr/>
        </p:nvGrpSpPr>
        <p:grpSpPr>
          <a:xfrm>
            <a:off x="-599608" y="0"/>
            <a:ext cx="9938479" cy="774333"/>
            <a:chOff x="640889" y="3929097"/>
            <a:chExt cx="11272686" cy="774333"/>
          </a:xfrm>
        </p:grpSpPr>
        <p:sp>
          <p:nvSpPr>
            <p:cNvPr id="10" name="Rectangle 9"/>
            <p:cNvSpPr/>
            <p:nvPr/>
          </p:nvSpPr>
          <p:spPr>
            <a:xfrm>
              <a:off x="1352889" y="3929097"/>
              <a:ext cx="10560686" cy="774333"/>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11" name="Rectangle 10"/>
            <p:cNvSpPr/>
            <p:nvPr/>
          </p:nvSpPr>
          <p:spPr>
            <a:xfrm>
              <a:off x="640889" y="3929097"/>
              <a:ext cx="10560686" cy="7743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14627" tIns="66040" rIns="66040" bIns="66040" numCol="1" spcCol="1270" anchor="ctr" anchorCtr="0">
              <a:noAutofit/>
            </a:bodyPr>
            <a:lstStyle/>
            <a:p>
              <a:pPr lvl="0" algn="l" defTabSz="1155700">
                <a:lnSpc>
                  <a:spcPct val="90000"/>
                </a:lnSpc>
                <a:spcBef>
                  <a:spcPct val="0"/>
                </a:spcBef>
                <a:spcAft>
                  <a:spcPct val="35000"/>
                </a:spcAft>
              </a:pPr>
              <a:endParaRPr lang="fr-FR" sz="2600" b="1" kern="1200" dirty="0">
                <a:latin typeface="Candara" pitchFamily="34" charset="0"/>
              </a:endParaRPr>
            </a:p>
            <a:p>
              <a:pPr lvl="0" algn="l" defTabSz="1155700">
                <a:lnSpc>
                  <a:spcPct val="90000"/>
                </a:lnSpc>
                <a:spcBef>
                  <a:spcPct val="0"/>
                </a:spcBef>
                <a:spcAft>
                  <a:spcPct val="35000"/>
                </a:spcAft>
              </a:pPr>
              <a:r>
                <a:rPr lang="fr-FR" sz="2600" b="1" dirty="0">
                  <a:latin typeface="Candara" pitchFamily="34" charset="0"/>
                </a:rPr>
                <a:t>                                               </a:t>
              </a:r>
              <a:r>
                <a:rPr lang="fr-FR" sz="2600" b="1" kern="1200" dirty="0">
                  <a:latin typeface="Candara" pitchFamily="34" charset="0"/>
                </a:rPr>
                <a:t>Résultats </a:t>
              </a:r>
            </a:p>
            <a:p>
              <a:pPr lvl="0" algn="l" defTabSz="1155700">
                <a:lnSpc>
                  <a:spcPct val="90000"/>
                </a:lnSpc>
                <a:spcBef>
                  <a:spcPct val="0"/>
                </a:spcBef>
                <a:spcAft>
                  <a:spcPct val="35000"/>
                </a:spcAft>
              </a:pPr>
              <a:endParaRPr lang="fr-FR" sz="2600" b="1" kern="1200" dirty="0">
                <a:latin typeface="Candara" pitchFamily="34" charset="0"/>
              </a:endParaRPr>
            </a:p>
          </p:txBody>
        </p:sp>
      </p:grpSp>
      <p:pic>
        <p:nvPicPr>
          <p:cNvPr id="13" name="Image 12"/>
          <p:cNvPicPr>
            <a:picLocks noChangeAspect="1"/>
          </p:cNvPicPr>
          <p:nvPr/>
        </p:nvPicPr>
        <p:blipFill>
          <a:blip r:embed="rId3"/>
          <a:stretch>
            <a:fillRect/>
          </a:stretch>
        </p:blipFill>
        <p:spPr>
          <a:xfrm>
            <a:off x="209862" y="3684316"/>
            <a:ext cx="9129009" cy="3008792"/>
          </a:xfrm>
          <a:prstGeom prst="rect">
            <a:avLst/>
          </a:prstGeom>
        </p:spPr>
      </p:pic>
      <p:pic>
        <p:nvPicPr>
          <p:cNvPr id="14" name="Image 13"/>
          <p:cNvPicPr>
            <a:picLocks noChangeAspect="1"/>
          </p:cNvPicPr>
          <p:nvPr/>
        </p:nvPicPr>
        <p:blipFill>
          <a:blip r:embed="rId4"/>
          <a:stretch>
            <a:fillRect/>
          </a:stretch>
        </p:blipFill>
        <p:spPr>
          <a:xfrm>
            <a:off x="224853" y="2469192"/>
            <a:ext cx="9114018" cy="1321828"/>
          </a:xfrm>
          <a:prstGeom prst="rect">
            <a:avLst/>
          </a:prstGeom>
        </p:spPr>
      </p:pic>
    </p:spTree>
    <p:extLst>
      <p:ext uri="{BB962C8B-B14F-4D97-AF65-F5344CB8AC3E}">
        <p14:creationId xmlns:p14="http://schemas.microsoft.com/office/powerpoint/2010/main" val="2054406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7245</TotalTime>
  <Words>718</Words>
  <Application>Microsoft Office PowerPoint</Application>
  <PresentationFormat>Widescreen</PresentationFormat>
  <Paragraphs>152</Paragraphs>
  <Slides>17</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8" baseType="lpstr">
      <vt:lpstr>Arial</vt:lpstr>
      <vt:lpstr>Calibri</vt:lpstr>
      <vt:lpstr>Candara</vt:lpstr>
      <vt:lpstr>Inter</vt:lpstr>
      <vt:lpstr>Söhne</vt:lpstr>
      <vt:lpstr>Times New Roman</vt:lpstr>
      <vt:lpstr>Trebuchet MS</vt:lpstr>
      <vt:lpstr>Wingdings</vt:lpstr>
      <vt:lpstr>Wingdings 3</vt:lpstr>
      <vt:lpstr>Facet</vt:lpstr>
      <vt:lpstr>Feuille de calcul</vt:lpstr>
      <vt:lpstr>Le management de la résilience des entreprises du secteur de la construction, Quels facteurs déterminants ? Une revue de littérature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68</cp:revision>
  <dcterms:created xsi:type="dcterms:W3CDTF">2020-02-19T16:22:48Z</dcterms:created>
  <dcterms:modified xsi:type="dcterms:W3CDTF">2023-04-30T23:55:08Z</dcterms:modified>
</cp:coreProperties>
</file>