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77" r:id="rId5"/>
    <p:sldId id="278" r:id="rId6"/>
    <p:sldId id="279" r:id="rId7"/>
    <p:sldId id="273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5" d="100"/>
          <a:sy n="75" d="100"/>
        </p:scale>
        <p:origin x="90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229" y="1148090"/>
            <a:ext cx="8387344" cy="1877068"/>
          </a:xfrm>
        </p:spPr>
        <p:txBody>
          <a:bodyPr/>
          <a:lstStyle/>
          <a:p>
            <a:pPr algn="l"/>
            <a:r>
              <a:rPr lang="fr-FR" sz="4000" dirty="0"/>
              <a:t>Impact de l’innovation managériale sur la Performance des PME 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Mohamed </a:t>
            </a:r>
            <a:r>
              <a:rPr lang="en-US" sz="2800" dirty="0" err="1"/>
              <a:t>Anana</a:t>
            </a:r>
            <a:endParaRPr lang="en-US" sz="2800" dirty="0"/>
          </a:p>
          <a:p>
            <a:r>
              <a:rPr lang="en-US" sz="2800" dirty="0"/>
              <a:t>ENCGO-UMP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Index: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9497"/>
            <a:ext cx="10992152" cy="5449121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</a:p>
          <a:p>
            <a:pPr marL="0" indent="0">
              <a:buNone/>
            </a:pPr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Problématique de recherche</a:t>
            </a:r>
          </a:p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Fondements théoriques</a:t>
            </a:r>
          </a:p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Hypothèses et variables</a:t>
            </a:r>
          </a:p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Méthodologie</a:t>
            </a:r>
          </a:p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Résultats et 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L’environnement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VUCA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Volatilité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Fréquence</a:t>
            </a:r>
            <a:r>
              <a:rPr lang="en-US" sz="2400" dirty="0">
                <a:solidFill>
                  <a:schemeClr val="tx1"/>
                </a:solidFill>
              </a:rPr>
              <a:t> des </a:t>
            </a:r>
            <a:r>
              <a:rPr lang="en-US" sz="2400" dirty="0" err="1">
                <a:solidFill>
                  <a:schemeClr val="tx1"/>
                </a:solidFill>
              </a:rPr>
              <a:t>changements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Incertitude: Manque de claret sur la situation </a:t>
            </a:r>
            <a:r>
              <a:rPr lang="en-US" sz="2400" dirty="0" err="1">
                <a:solidFill>
                  <a:schemeClr val="tx1"/>
                </a:solidFill>
              </a:rPr>
              <a:t>présente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Compléxité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Muliplicité</a:t>
            </a:r>
            <a:r>
              <a:rPr lang="en-US" sz="2400" dirty="0">
                <a:solidFill>
                  <a:schemeClr val="tx1"/>
                </a:solidFill>
              </a:rPr>
              <a:t> des </a:t>
            </a:r>
            <a:r>
              <a:rPr lang="en-US" sz="2400" dirty="0" err="1">
                <a:solidFill>
                  <a:schemeClr val="tx1"/>
                </a:solidFill>
              </a:rPr>
              <a:t>facteurs</a:t>
            </a:r>
            <a:r>
              <a:rPr lang="en-US" sz="2400" dirty="0">
                <a:solidFill>
                  <a:schemeClr val="tx1"/>
                </a:solidFill>
              </a:rPr>
              <a:t> de decision 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Ambiguïté</a:t>
            </a:r>
            <a:r>
              <a:rPr lang="en-US" sz="2400" dirty="0">
                <a:solidFill>
                  <a:schemeClr val="tx1"/>
                </a:solidFill>
              </a:rPr>
              <a:t>: Manque de claret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marL="290513" lvl="1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Particularité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la PME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895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Explorer en profondeur la relation entre l'innovation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 managériale et la performance des PME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290513" lvl="1"/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Etudier l’impact des différentes dimensions de l'innovation </a:t>
            </a:r>
          </a:p>
          <a:p>
            <a:pPr marL="4763" lvl="1" indent="0">
              <a:buNone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managériale et leur  sur les résultats économiques, sociaux </a:t>
            </a:r>
          </a:p>
          <a:p>
            <a:pPr marL="4763" lvl="1" indent="0">
              <a:buNone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et financiers des PME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B2E3E63-0C4B-4565-A6BF-0B3AF7474D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863" y="609600"/>
            <a:ext cx="8596312" cy="831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Problématique</a:t>
            </a: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de recherche</a:t>
            </a:r>
            <a:b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b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81BC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81BC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 fontScale="90000"/>
          </a:bodyPr>
          <a:lstStyle/>
          <a:p>
            <a:r>
              <a:rPr lang="en-US" u="sng" dirty="0" err="1"/>
              <a:t>Fondements</a:t>
            </a:r>
            <a:r>
              <a:rPr lang="en-US" u="sng" dirty="0"/>
              <a:t> </a:t>
            </a:r>
            <a:r>
              <a:rPr lang="en-US" u="sng" dirty="0" err="1"/>
              <a:t>théoriques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Evolution du concept: Innovation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managériale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Paternaliste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Directif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Bureaucratique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Management </a:t>
            </a:r>
            <a:r>
              <a:rPr lang="en-US" sz="2400" dirty="0" err="1">
                <a:solidFill>
                  <a:schemeClr val="tx1"/>
                </a:solidFill>
              </a:rPr>
              <a:t>stratégique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Collaboratif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Définitions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fr-FR" sz="2400" dirty="0">
                <a:solidFill>
                  <a:schemeClr val="tx1"/>
                </a:solidFill>
              </a:rPr>
              <a:t>Les travaux de Hamel; </a:t>
            </a:r>
            <a:r>
              <a:rPr lang="fr-FR" sz="2400" dirty="0" err="1">
                <a:solidFill>
                  <a:schemeClr val="tx1"/>
                </a:solidFill>
              </a:rPr>
              <a:t>Birkinshaw</a:t>
            </a:r>
            <a:r>
              <a:rPr lang="fr-FR" sz="2400" dirty="0">
                <a:solidFill>
                  <a:schemeClr val="tx1"/>
                </a:solidFill>
              </a:rPr>
              <a:t> et autres traitant de l’innovation managériale ont  identifié trois dimensions: pratiques,  processus et structures de management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r>
              <a:rPr lang="fr-FR" u="sng" dirty="0"/>
              <a:t>Evolution du concept: Performance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pPr lvl="1"/>
            <a:r>
              <a:rPr lang="fr-FR" sz="2400" dirty="0">
                <a:solidFill>
                  <a:schemeClr val="tx1"/>
                </a:solidFill>
              </a:rPr>
              <a:t>La performance globale se réfère au résultat total de toutes les activités de l'entreprise, y compris son marché intérieur et extérieur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Dimensions pour évaluer la PE</a:t>
            </a:r>
          </a:p>
          <a:p>
            <a:pPr marL="457200" lvl="1" indent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D5256FD-EC90-4F9D-BC26-51C517280A74}"/>
              </a:ext>
            </a:extLst>
          </p:cNvPr>
          <p:cNvSpPr/>
          <p:nvPr/>
        </p:nvSpPr>
        <p:spPr>
          <a:xfrm>
            <a:off x="539552" y="3288670"/>
            <a:ext cx="2376264" cy="914400"/>
          </a:xfrm>
          <a:prstGeom prst="ellipse">
            <a:avLst/>
          </a:prstGeom>
          <a:solidFill>
            <a:srgbClr val="002776"/>
          </a:solidFill>
          <a:ln w="25400" cap="flat" cmpd="sng" algn="ctr">
            <a:solidFill>
              <a:srgbClr val="00277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Résultats financiers et économiques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1B64D45-27EB-40C7-85B7-39D74CBEF41A}"/>
              </a:ext>
            </a:extLst>
          </p:cNvPr>
          <p:cNvSpPr/>
          <p:nvPr/>
        </p:nvSpPr>
        <p:spPr>
          <a:xfrm>
            <a:off x="4534161" y="3269060"/>
            <a:ext cx="2088232" cy="914400"/>
          </a:xfrm>
          <a:prstGeom prst="ellipse">
            <a:avLst/>
          </a:prstGeom>
          <a:solidFill>
            <a:srgbClr val="002776"/>
          </a:solidFill>
          <a:ln w="25400" cap="flat" cmpd="sng" algn="ctr">
            <a:solidFill>
              <a:srgbClr val="00277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Résultats stratégiques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20875C-5E88-41E4-A9A2-808780B2D075}"/>
              </a:ext>
            </a:extLst>
          </p:cNvPr>
          <p:cNvSpPr/>
          <p:nvPr/>
        </p:nvSpPr>
        <p:spPr>
          <a:xfrm>
            <a:off x="8240738" y="3262746"/>
            <a:ext cx="2066528" cy="914400"/>
          </a:xfrm>
          <a:prstGeom prst="ellipse">
            <a:avLst/>
          </a:prstGeom>
          <a:solidFill>
            <a:srgbClr val="002776"/>
          </a:solidFill>
          <a:ln w="25400" cap="flat" cmpd="sng" algn="ctr">
            <a:solidFill>
              <a:srgbClr val="00277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Satisfaction</a:t>
            </a:r>
          </a:p>
        </p:txBody>
      </p:sp>
      <p:sp>
        <p:nvSpPr>
          <p:cNvPr id="7" name="Rectangle à coins arrondis 9">
            <a:extLst>
              <a:ext uri="{FF2B5EF4-FFF2-40B4-BE49-F238E27FC236}">
                <a16:creationId xmlns:a16="http://schemas.microsoft.com/office/drawing/2014/main" id="{FFC9417C-28B8-4DC2-84D1-E63728543534}"/>
              </a:ext>
            </a:extLst>
          </p:cNvPr>
          <p:cNvSpPr/>
          <p:nvPr/>
        </p:nvSpPr>
        <p:spPr>
          <a:xfrm>
            <a:off x="4534161" y="5526659"/>
            <a:ext cx="1692070" cy="914400"/>
          </a:xfrm>
          <a:prstGeom prst="roundRect">
            <a:avLst/>
          </a:prstGeom>
          <a:solidFill>
            <a:srgbClr val="002776"/>
          </a:solidFill>
          <a:ln w="25400" cap="flat" cmpd="sng" algn="ctr">
            <a:solidFill>
              <a:srgbClr val="00277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Performance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C7A44D0C-12D9-48A0-9FC9-5190994F324F}"/>
              </a:ext>
            </a:extLst>
          </p:cNvPr>
          <p:cNvCxnSpPr/>
          <p:nvPr/>
        </p:nvCxnSpPr>
        <p:spPr>
          <a:xfrm flipH="1">
            <a:off x="6394486" y="4136803"/>
            <a:ext cx="2088232" cy="1389856"/>
          </a:xfrm>
          <a:prstGeom prst="straightConnector1">
            <a:avLst/>
          </a:prstGeom>
          <a:noFill/>
          <a:ln w="9525" cap="flat" cmpd="sng" algn="ctr">
            <a:solidFill>
              <a:srgbClr val="002776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49DA8E1-15D6-481F-8D31-23CC7D14FC90}"/>
              </a:ext>
            </a:extLst>
          </p:cNvPr>
          <p:cNvCxnSpPr>
            <a:cxnSpLocks/>
          </p:cNvCxnSpPr>
          <p:nvPr/>
        </p:nvCxnSpPr>
        <p:spPr>
          <a:xfrm>
            <a:off x="5505254" y="4285289"/>
            <a:ext cx="0" cy="1163404"/>
          </a:xfrm>
          <a:prstGeom prst="straightConnector1">
            <a:avLst/>
          </a:prstGeom>
          <a:noFill/>
          <a:ln w="9525" cap="flat" cmpd="sng" algn="ctr">
            <a:solidFill>
              <a:srgbClr val="002776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ED27D32A-8287-469B-BAFD-8EE64636248F}"/>
              </a:ext>
            </a:extLst>
          </p:cNvPr>
          <p:cNvCxnSpPr>
            <a:cxnSpLocks/>
          </p:cNvCxnSpPr>
          <p:nvPr/>
        </p:nvCxnSpPr>
        <p:spPr>
          <a:xfrm>
            <a:off x="2224726" y="4285289"/>
            <a:ext cx="2196862" cy="1163404"/>
          </a:xfrm>
          <a:prstGeom prst="straightConnector1">
            <a:avLst/>
          </a:prstGeom>
          <a:noFill/>
          <a:ln w="9525" cap="flat" cmpd="sng" algn="ctr">
            <a:solidFill>
              <a:srgbClr val="002776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653143"/>
          </a:xfrm>
        </p:spPr>
        <p:txBody>
          <a:bodyPr/>
          <a:lstStyle/>
          <a:p>
            <a:r>
              <a:rPr lang="en-US" u="sng" dirty="0"/>
              <a:t>Liens entre IM et performance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609600"/>
            <a:ext cx="10048723" cy="6090782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Le Roy et al. (2013), IM serait le principal facteur explicatif des performances de l’entreprise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Van </a:t>
            </a:r>
            <a:r>
              <a:rPr lang="fr-FR" sz="2400" dirty="0" err="1">
                <a:solidFill>
                  <a:schemeClr val="accent1">
                    <a:lumMod val="50000"/>
                  </a:schemeClr>
                </a:solidFill>
              </a:rPr>
              <a:t>Auken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 et al. (2008), IM peut entraîner une augmentation de la part de marché, une plus grande efficacité de la production, une plus importante croissance de la productivité et une augmentation des résultats nets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Zahra et al., 2000, IM permet de de se différencier de leurs concurrents et d’améliorer leurs performances financières</a:t>
            </a:r>
          </a:p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/>
              <a:t>METHODOLOGIE DE L’ETUDE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Mesure de variables:  IM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 fontScale="90000"/>
          </a:bodyPr>
          <a:lstStyle/>
          <a:p>
            <a:r>
              <a:rPr lang="en-US" u="sng" dirty="0" err="1"/>
              <a:t>Mesure</a:t>
            </a:r>
            <a:r>
              <a:rPr lang="en-US" u="sng" dirty="0"/>
              <a:t> de </a:t>
            </a:r>
            <a:r>
              <a:rPr lang="en-US" u="sng" dirty="0" err="1"/>
              <a:t>IMRésultats</a:t>
            </a:r>
            <a:r>
              <a:rPr lang="en-US" u="sng" dirty="0"/>
              <a:t> et discussion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adapter les échelles mesures issues des travaux de </a:t>
            </a:r>
            <a:r>
              <a:rPr lang="fr-FR" sz="2400" dirty="0" err="1">
                <a:solidFill>
                  <a:schemeClr val="accent1">
                    <a:lumMod val="50000"/>
                  </a:schemeClr>
                </a:solidFill>
              </a:rPr>
              <a:t>Birkinshaw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 et al. (2008) et de Le Roy et al. (2013) de 9 items</a:t>
            </a:r>
          </a:p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kumimoji="0" lang="en-US" sz="3600" b="0" i="0" u="sng" strike="noStrike" kern="1200" cap="none" spc="0" normalizeH="0" baseline="0" noProof="0" dirty="0" err="1">
                <a:ln>
                  <a:noFill/>
                </a:ln>
                <a:solidFill>
                  <a:srgbClr val="052C34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Mesure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052C34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de la performance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290513" lvl="1"/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 la mesure de la performance globale, nous avons retenu trois dimensions (dont chacune comportant deux indicateurs)</a:t>
            </a:r>
          </a:p>
          <a:p>
            <a:pPr marL="290513" lvl="1"/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4763" lvl="1" indent="0">
              <a:buNone/>
            </a:pPr>
            <a:r>
              <a:rPr kumimoji="0" lang="en-US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52C34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Résultats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52C34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et discussion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7439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</TotalTime>
  <Words>352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Impact de l’innovation managériale sur la Performance des PME </vt:lpstr>
      <vt:lpstr>Index:</vt:lpstr>
      <vt:lpstr>Introduction</vt:lpstr>
      <vt:lpstr>Problématique de recherche  </vt:lpstr>
      <vt:lpstr>Fondements théoriques </vt:lpstr>
      <vt:lpstr>Evolution du concept: Performance</vt:lpstr>
      <vt:lpstr>Liens entre IM et performance </vt:lpstr>
      <vt:lpstr>Mesure de IMRésultats et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38</cp:revision>
  <dcterms:created xsi:type="dcterms:W3CDTF">2020-02-19T16:22:48Z</dcterms:created>
  <dcterms:modified xsi:type="dcterms:W3CDTF">2023-05-01T14:54:32Z</dcterms:modified>
</cp:coreProperties>
</file>