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58" r:id="rId4"/>
    <p:sldId id="277" r:id="rId5"/>
    <p:sldId id="278" r:id="rId6"/>
    <p:sldId id="279" r:id="rId7"/>
    <p:sldId id="273" r:id="rId8"/>
    <p:sldId id="28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486113"/>
    <a:srgbClr val="FFC000"/>
    <a:srgbClr val="052C34"/>
    <a:srgbClr val="084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75" d="100"/>
          <a:sy n="75" d="100"/>
        </p:scale>
        <p:origin x="902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Isosceles Triangle 26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52C34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30"/>
          <p:cNvSpPr/>
          <p:nvPr/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Isosceles Triangle 18"/>
          <p:cNvSpPr/>
          <p:nvPr/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rgbClr val="052C34">
              <a:alpha val="8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rgbClr val="052C3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3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7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1639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9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9568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06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47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4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52C34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4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12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9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38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2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6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5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3"/>
          <p:cNvSpPr/>
          <p:nvPr/>
        </p:nvSpPr>
        <p:spPr>
          <a:xfrm>
            <a:off x="9181476" y="-8468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/>
          <p:cNvSpPr/>
          <p:nvPr/>
        </p:nvSpPr>
        <p:spPr>
          <a:xfrm>
            <a:off x="10371665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8"/>
          <p:cNvSpPr/>
          <p:nvPr/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084450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DEF1B-B4B9-4258-9044-B025F3EAA999}" type="datetimeFigureOut">
              <a:rPr lang="en-US" smtClean="0"/>
              <a:t>5/1/2023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6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52C34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rgbClr val="052C3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2835-EF54-43E3-B71C-DF722C15A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5229" y="1148090"/>
            <a:ext cx="8387344" cy="1877068"/>
          </a:xfrm>
        </p:spPr>
        <p:txBody>
          <a:bodyPr/>
          <a:lstStyle/>
          <a:p>
            <a:pPr algn="l"/>
            <a:r>
              <a:rPr lang="fr-FR" sz="4000" dirty="0"/>
              <a:t>Impact de l’innovation managériale sur la Performance des PME 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17C95-9903-4188-8F64-626D1C4CB9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Mohamed </a:t>
            </a:r>
            <a:r>
              <a:rPr lang="en-US" sz="2800" dirty="0" err="1"/>
              <a:t>Anana</a:t>
            </a:r>
            <a:endParaRPr lang="en-US" sz="2800" dirty="0"/>
          </a:p>
          <a:p>
            <a:r>
              <a:rPr lang="en-US" sz="2800" dirty="0"/>
              <a:t>ENCGO-UMP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B8848C2-59F6-4E68-BA29-10277D305B91}"/>
              </a:ext>
            </a:extLst>
          </p:cNvPr>
          <p:cNvGrpSpPr>
            <a:grpSpLocks noChangeAspect="1"/>
          </p:cNvGrpSpPr>
          <p:nvPr/>
        </p:nvGrpSpPr>
        <p:grpSpPr>
          <a:xfrm>
            <a:off x="-20272" y="0"/>
            <a:ext cx="1257300" cy="1226820"/>
            <a:chOff x="3736278" y="3130586"/>
            <a:chExt cx="1842894" cy="185241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37BC240-7993-412A-91E6-CF44D7F66547}"/>
                </a:ext>
              </a:extLst>
            </p:cNvPr>
            <p:cNvGrpSpPr/>
            <p:nvPr/>
          </p:nvGrpSpPr>
          <p:grpSpPr>
            <a:xfrm>
              <a:off x="3736278" y="3130586"/>
              <a:ext cx="1842894" cy="1852413"/>
              <a:chOff x="907473" y="684700"/>
              <a:chExt cx="1842894" cy="1852413"/>
            </a:xfrm>
          </p:grpSpPr>
          <p:sp>
            <p:nvSpPr>
              <p:cNvPr id="7" name="Star: 4 Points 6">
                <a:extLst>
                  <a:ext uri="{FF2B5EF4-FFF2-40B4-BE49-F238E27FC236}">
                    <a16:creationId xmlns:a16="http://schemas.microsoft.com/office/drawing/2014/main" id="{3ED85B3E-F034-4B30-88E6-E8D6B97634A3}"/>
                  </a:ext>
                </a:extLst>
              </p:cNvPr>
              <p:cNvSpPr/>
              <p:nvPr/>
            </p:nvSpPr>
            <p:spPr>
              <a:xfrm rot="3473835">
                <a:off x="921567" y="705361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Star: 4 Points 7">
                <a:extLst>
                  <a:ext uri="{FF2B5EF4-FFF2-40B4-BE49-F238E27FC236}">
                    <a16:creationId xmlns:a16="http://schemas.microsoft.com/office/drawing/2014/main" id="{D0E1AF4B-A7A7-408F-BBF3-703D4169254D}"/>
                  </a:ext>
                </a:extLst>
              </p:cNvPr>
              <p:cNvSpPr/>
              <p:nvPr/>
            </p:nvSpPr>
            <p:spPr>
              <a:xfrm rot="6168132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Star: 4 Points 8">
                <a:extLst>
                  <a:ext uri="{FF2B5EF4-FFF2-40B4-BE49-F238E27FC236}">
                    <a16:creationId xmlns:a16="http://schemas.microsoft.com/office/drawing/2014/main" id="{607680E3-04D7-4DA3-B98D-C5C446491FED}"/>
                  </a:ext>
                </a:extLst>
              </p:cNvPr>
              <p:cNvSpPr/>
              <p:nvPr/>
            </p:nvSpPr>
            <p:spPr>
              <a:xfrm>
                <a:off x="907473" y="694458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Star: 4 Points 9">
                <a:extLst>
                  <a:ext uri="{FF2B5EF4-FFF2-40B4-BE49-F238E27FC236}">
                    <a16:creationId xmlns:a16="http://schemas.microsoft.com/office/drawing/2014/main" id="{B68F7462-56BC-4E1D-BA00-ED04C0580716}"/>
                  </a:ext>
                </a:extLst>
              </p:cNvPr>
              <p:cNvSpPr/>
              <p:nvPr/>
            </p:nvSpPr>
            <p:spPr>
              <a:xfrm rot="1649553">
                <a:off x="907473" y="694457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Star: 4 Points 10">
                <a:extLst>
                  <a:ext uri="{FF2B5EF4-FFF2-40B4-BE49-F238E27FC236}">
                    <a16:creationId xmlns:a16="http://schemas.microsoft.com/office/drawing/2014/main" id="{82262F71-FE68-41B1-8054-87E2DA38AA06}"/>
                  </a:ext>
                </a:extLst>
              </p:cNvPr>
              <p:cNvSpPr/>
              <p:nvPr/>
            </p:nvSpPr>
            <p:spPr>
              <a:xfrm rot="4197730">
                <a:off x="921567" y="694456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Star: 4 Points 11">
                <a:extLst>
                  <a:ext uri="{FF2B5EF4-FFF2-40B4-BE49-F238E27FC236}">
                    <a16:creationId xmlns:a16="http://schemas.microsoft.com/office/drawing/2014/main" id="{7D1C77C7-06D2-4850-AD66-4287C2C2149A}"/>
                  </a:ext>
                </a:extLst>
              </p:cNvPr>
              <p:cNvSpPr/>
              <p:nvPr/>
            </p:nvSpPr>
            <p:spPr>
              <a:xfrm rot="2751814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6C8D8F6A-FD18-4D13-9A51-D43182C1106A}"/>
                  </a:ext>
                </a:extLst>
              </p:cNvPr>
              <p:cNvSpPr/>
              <p:nvPr/>
            </p:nvSpPr>
            <p:spPr>
              <a:xfrm>
                <a:off x="1316182" y="1108363"/>
                <a:ext cx="1011381" cy="98367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Africa">
              <a:extLst>
                <a:ext uri="{FF2B5EF4-FFF2-40B4-BE49-F238E27FC236}">
                  <a16:creationId xmlns:a16="http://schemas.microsoft.com/office/drawing/2014/main" id="{0B053D53-7E78-4A99-B5C1-964F99946F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41968" y="3606972"/>
              <a:ext cx="914400" cy="914400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EDEE7B9-D6F6-4814-9EE5-87E9E28F0666}"/>
              </a:ext>
            </a:extLst>
          </p:cNvPr>
          <p:cNvSpPr txBox="1"/>
          <p:nvPr/>
        </p:nvSpPr>
        <p:spPr>
          <a:xfrm>
            <a:off x="1227413" y="180161"/>
            <a:ext cx="61279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4</a:t>
            </a:r>
            <a:r>
              <a:rPr lang="en-US" sz="2000" b="1" baseline="30000" dirty="0">
                <a:solidFill>
                  <a:srgbClr val="FFC000"/>
                </a:solidFill>
              </a:rPr>
              <a:t>th</a:t>
            </a:r>
            <a:r>
              <a:rPr lang="en-US" sz="2000" b="1" dirty="0">
                <a:solidFill>
                  <a:srgbClr val="FFC000"/>
                </a:solidFill>
              </a:rPr>
              <a:t> Current Business Issues 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in African Countries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2023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CD95CE5-9AA3-483C-A6BD-0C4E9782CD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0272" y="5860646"/>
            <a:ext cx="1614488" cy="61198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0651FE2-9273-4BCD-862E-6C55365B7D2F}"/>
              </a:ext>
            </a:extLst>
          </p:cNvPr>
          <p:cNvSpPr txBox="1"/>
          <p:nvPr/>
        </p:nvSpPr>
        <p:spPr>
          <a:xfrm>
            <a:off x="-1" y="6493173"/>
            <a:ext cx="8878529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52C34"/>
                </a:solidFill>
              </a:rPr>
              <a:t>April 27 – 28, 2023                 WWW.</a:t>
            </a:r>
            <a:r>
              <a:rPr lang="en-US" sz="1800" b="1" dirty="0">
                <a:solidFill>
                  <a:srgbClr val="052C34"/>
                </a:solidFill>
                <a:highlight>
                  <a:srgbClr val="FFC000"/>
                </a:highlight>
              </a:rPr>
              <a:t>CBIAC.NET</a:t>
            </a:r>
          </a:p>
        </p:txBody>
      </p:sp>
      <p:pic>
        <p:nvPicPr>
          <p:cNvPr id="14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65778D19-2F77-AB27-E36E-DF475CC52D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529" y="5709910"/>
            <a:ext cx="2708241" cy="76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7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Index: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59497"/>
            <a:ext cx="10992152" cy="5449121"/>
          </a:xfrm>
        </p:spPr>
        <p:txBody>
          <a:bodyPr>
            <a:noAutofit/>
          </a:bodyPr>
          <a:lstStyle/>
          <a:p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Introduction</a:t>
            </a:r>
          </a:p>
          <a:p>
            <a:pPr marL="0" indent="0">
              <a:buNone/>
            </a:pPr>
            <a:endParaRPr lang="fr-FR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Problématique de recherche</a:t>
            </a:r>
          </a:p>
          <a:p>
            <a:endParaRPr lang="fr-FR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Fondements théoriques</a:t>
            </a:r>
          </a:p>
          <a:p>
            <a:endParaRPr lang="fr-FR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Hypothèses et variables</a:t>
            </a:r>
          </a:p>
          <a:p>
            <a:endParaRPr lang="fr-FR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Méthodologie</a:t>
            </a:r>
          </a:p>
          <a:p>
            <a:endParaRPr lang="fr-FR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Résultats et discussion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3559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5674"/>
            <a:ext cx="10992152" cy="4862944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L’environnement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VUCA</a:t>
            </a:r>
          </a:p>
          <a:p>
            <a:pPr lvl="1"/>
            <a:r>
              <a:rPr lang="en-US" sz="2400" dirty="0" err="1">
                <a:solidFill>
                  <a:schemeClr val="tx1"/>
                </a:solidFill>
              </a:rPr>
              <a:t>Volatilité</a:t>
            </a:r>
            <a:r>
              <a:rPr lang="en-US" sz="2400" dirty="0">
                <a:solidFill>
                  <a:schemeClr val="tx1"/>
                </a:solidFill>
              </a:rPr>
              <a:t>: </a:t>
            </a:r>
            <a:r>
              <a:rPr lang="en-US" sz="2400" dirty="0" err="1">
                <a:solidFill>
                  <a:schemeClr val="tx1"/>
                </a:solidFill>
              </a:rPr>
              <a:t>Fréquence</a:t>
            </a:r>
            <a:r>
              <a:rPr lang="en-US" sz="2400" dirty="0">
                <a:solidFill>
                  <a:schemeClr val="tx1"/>
                </a:solidFill>
              </a:rPr>
              <a:t> des </a:t>
            </a:r>
            <a:r>
              <a:rPr lang="en-US" sz="2400" dirty="0" err="1">
                <a:solidFill>
                  <a:schemeClr val="tx1"/>
                </a:solidFill>
              </a:rPr>
              <a:t>changements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Incertitude: Manque de claret sur la situation </a:t>
            </a:r>
            <a:r>
              <a:rPr lang="en-US" sz="2400" dirty="0" err="1">
                <a:solidFill>
                  <a:schemeClr val="tx1"/>
                </a:solidFill>
              </a:rPr>
              <a:t>présente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US" sz="2400" dirty="0" err="1">
                <a:solidFill>
                  <a:schemeClr val="tx1"/>
                </a:solidFill>
              </a:rPr>
              <a:t>Compléxité</a:t>
            </a:r>
            <a:r>
              <a:rPr lang="en-US" sz="2400" dirty="0">
                <a:solidFill>
                  <a:schemeClr val="tx1"/>
                </a:solidFill>
              </a:rPr>
              <a:t>: </a:t>
            </a:r>
            <a:r>
              <a:rPr lang="en-US" sz="2400" dirty="0" err="1">
                <a:solidFill>
                  <a:schemeClr val="tx1"/>
                </a:solidFill>
              </a:rPr>
              <a:t>Muliplicité</a:t>
            </a:r>
            <a:r>
              <a:rPr lang="en-US" sz="2400" dirty="0">
                <a:solidFill>
                  <a:schemeClr val="tx1"/>
                </a:solidFill>
              </a:rPr>
              <a:t> des </a:t>
            </a:r>
            <a:r>
              <a:rPr lang="en-US" sz="2400" dirty="0" err="1">
                <a:solidFill>
                  <a:schemeClr val="tx1"/>
                </a:solidFill>
              </a:rPr>
              <a:t>facteurs</a:t>
            </a:r>
            <a:r>
              <a:rPr lang="en-US" sz="2400" dirty="0">
                <a:solidFill>
                  <a:schemeClr val="tx1"/>
                </a:solidFill>
              </a:rPr>
              <a:t> de decision </a:t>
            </a:r>
          </a:p>
          <a:p>
            <a:pPr lvl="1"/>
            <a:r>
              <a:rPr lang="en-US" sz="2400" dirty="0" err="1">
                <a:solidFill>
                  <a:schemeClr val="tx1"/>
                </a:solidFill>
              </a:rPr>
              <a:t>Ambiguïté</a:t>
            </a:r>
            <a:r>
              <a:rPr lang="en-US" sz="2400" dirty="0">
                <a:solidFill>
                  <a:schemeClr val="tx1"/>
                </a:solidFill>
              </a:rPr>
              <a:t>: Manque de claret</a:t>
            </a:r>
          </a:p>
          <a:p>
            <a:pPr lvl="1"/>
            <a:endParaRPr lang="en-US" sz="2400" dirty="0">
              <a:solidFill>
                <a:schemeClr val="tx1"/>
              </a:solidFill>
            </a:endParaRPr>
          </a:p>
          <a:p>
            <a:pPr marL="290513" lvl="1"/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Particularité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de la PME</a:t>
            </a:r>
          </a:p>
          <a:p>
            <a:pPr marL="457200" lvl="1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marL="914400" lvl="2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18952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5674"/>
            <a:ext cx="10992152" cy="4862944"/>
          </a:xfrm>
        </p:spPr>
        <p:txBody>
          <a:bodyPr>
            <a:noAutofit/>
          </a:bodyPr>
          <a:lstStyle/>
          <a:p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Explorer en profondeur la relation entre l'innovation</a:t>
            </a:r>
          </a:p>
          <a:p>
            <a:pPr marL="0" indent="0">
              <a:buNone/>
            </a:pPr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 managériale et la performance des PME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914400" lvl="2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290513" lvl="1"/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Etudier l’impact des différentes dimensions de l'innovation </a:t>
            </a:r>
          </a:p>
          <a:p>
            <a:pPr marL="4763" lvl="1" indent="0">
              <a:buNone/>
            </a:pPr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managériale et leur  sur les résultats économiques, sociaux </a:t>
            </a:r>
          </a:p>
          <a:p>
            <a:pPr marL="4763" lvl="1" indent="0">
              <a:buNone/>
            </a:pPr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et financiers des PME 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400" dirty="0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6B2E3E63-0C4B-4565-A6BF-0B3AF7474DC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77863" y="609600"/>
            <a:ext cx="8596312" cy="8318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Problématique</a:t>
            </a:r>
            <a:r>
              <a:rPr kumimoji="0" lang="en-GB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de recherche</a:t>
            </a:r>
            <a:br>
              <a:rPr kumimoji="0" lang="en-GB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b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rgbClr val="81BC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rgbClr val="81BC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70251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>
            <a:normAutofit fontScale="90000"/>
          </a:bodyPr>
          <a:lstStyle/>
          <a:p>
            <a:r>
              <a:rPr lang="en-US" u="sng" dirty="0" err="1"/>
              <a:t>Fondements</a:t>
            </a:r>
            <a:r>
              <a:rPr lang="en-US" u="sng" dirty="0"/>
              <a:t> </a:t>
            </a:r>
            <a:r>
              <a:rPr lang="en-US" u="sng" dirty="0" err="1"/>
              <a:t>théoriques</a:t>
            </a:r>
            <a:br>
              <a:rPr lang="en-US" u="sng" dirty="0"/>
            </a:b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5674"/>
            <a:ext cx="10992152" cy="4862944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Evolution du concept: Innovation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managériale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sz="2400" dirty="0" err="1">
                <a:solidFill>
                  <a:schemeClr val="tx1"/>
                </a:solidFill>
              </a:rPr>
              <a:t>Paternaliste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 err="1">
                <a:solidFill>
                  <a:schemeClr val="tx1"/>
                </a:solidFill>
              </a:rPr>
              <a:t>Directif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 err="1">
                <a:solidFill>
                  <a:schemeClr val="tx1"/>
                </a:solidFill>
              </a:rPr>
              <a:t>Bureaucratique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Management </a:t>
            </a:r>
            <a:r>
              <a:rPr lang="en-US" sz="2400" dirty="0" err="1">
                <a:solidFill>
                  <a:schemeClr val="tx1"/>
                </a:solidFill>
              </a:rPr>
              <a:t>stratégique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US" sz="2400" dirty="0" err="1">
                <a:solidFill>
                  <a:schemeClr val="tx1"/>
                </a:solidFill>
              </a:rPr>
              <a:t>Collaboratif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Définitions</a:t>
            </a:r>
            <a:r>
              <a:rPr lang="en-US" sz="2400" dirty="0">
                <a:solidFill>
                  <a:schemeClr val="tx1"/>
                </a:solidFill>
              </a:rPr>
              <a:t>: </a:t>
            </a:r>
            <a:r>
              <a:rPr lang="fr-FR" sz="2400" dirty="0">
                <a:solidFill>
                  <a:schemeClr val="tx1"/>
                </a:solidFill>
              </a:rPr>
              <a:t>Les travaux de Hamel; </a:t>
            </a:r>
            <a:r>
              <a:rPr lang="fr-FR" sz="2400" dirty="0" err="1">
                <a:solidFill>
                  <a:schemeClr val="tx1"/>
                </a:solidFill>
              </a:rPr>
              <a:t>Birkinshaw</a:t>
            </a:r>
            <a:r>
              <a:rPr lang="fr-FR" sz="2400" dirty="0">
                <a:solidFill>
                  <a:schemeClr val="tx1"/>
                </a:solidFill>
              </a:rPr>
              <a:t> et autres traitant de l’innovation managériale ont  identifié trois dimensions: pratiques,  processus et structures de management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8232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>
            <a:normAutofit/>
          </a:bodyPr>
          <a:lstStyle/>
          <a:p>
            <a:r>
              <a:rPr lang="fr-FR" u="sng" dirty="0"/>
              <a:t>Evolution du concept: Performance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5674"/>
            <a:ext cx="10992152" cy="4862944"/>
          </a:xfrm>
        </p:spPr>
        <p:txBody>
          <a:bodyPr>
            <a:noAutofit/>
          </a:bodyPr>
          <a:lstStyle/>
          <a:p>
            <a:pPr lvl="1"/>
            <a:r>
              <a:rPr lang="fr-FR" sz="2400" dirty="0">
                <a:solidFill>
                  <a:schemeClr val="tx1"/>
                </a:solidFill>
              </a:rPr>
              <a:t>La performance globale se réfère au résultat total de toutes les activités de l'entreprise, y compris son marché intérieur et extérieur</a:t>
            </a:r>
          </a:p>
          <a:p>
            <a:pPr lvl="1"/>
            <a:r>
              <a:rPr lang="fr-FR" sz="2400" dirty="0">
                <a:solidFill>
                  <a:schemeClr val="tx1"/>
                </a:solidFill>
              </a:rPr>
              <a:t>Dimensions pour évaluer la PE</a:t>
            </a:r>
          </a:p>
          <a:p>
            <a:pPr marL="457200" lvl="1" indent="0">
              <a:buNone/>
            </a:pPr>
            <a:endParaRPr lang="fr-FR" sz="2400" dirty="0">
              <a:solidFill>
                <a:schemeClr val="tx1"/>
              </a:solidFill>
            </a:endParaRP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0D5256FD-EC90-4F9D-BC26-51C517280A74}"/>
              </a:ext>
            </a:extLst>
          </p:cNvPr>
          <p:cNvSpPr/>
          <p:nvPr/>
        </p:nvSpPr>
        <p:spPr>
          <a:xfrm>
            <a:off x="539552" y="3288670"/>
            <a:ext cx="2376264" cy="914400"/>
          </a:xfrm>
          <a:prstGeom prst="ellipse">
            <a:avLst/>
          </a:prstGeom>
          <a:solidFill>
            <a:srgbClr val="002776"/>
          </a:solidFill>
          <a:ln w="25400" cap="flat" cmpd="sng" algn="ctr">
            <a:solidFill>
              <a:srgbClr val="00277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Résultats financiers et économiques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A1B64D45-27EB-40C7-85B7-39D74CBEF41A}"/>
              </a:ext>
            </a:extLst>
          </p:cNvPr>
          <p:cNvSpPr/>
          <p:nvPr/>
        </p:nvSpPr>
        <p:spPr>
          <a:xfrm>
            <a:off x="4534161" y="3269060"/>
            <a:ext cx="2088232" cy="914400"/>
          </a:xfrm>
          <a:prstGeom prst="ellipse">
            <a:avLst/>
          </a:prstGeom>
          <a:solidFill>
            <a:srgbClr val="002776"/>
          </a:solidFill>
          <a:ln w="25400" cap="flat" cmpd="sng" algn="ctr">
            <a:solidFill>
              <a:srgbClr val="00277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Résultats stratégiques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20875C-5E88-41E4-A9A2-808780B2D075}"/>
              </a:ext>
            </a:extLst>
          </p:cNvPr>
          <p:cNvSpPr/>
          <p:nvPr/>
        </p:nvSpPr>
        <p:spPr>
          <a:xfrm>
            <a:off x="8240738" y="3262746"/>
            <a:ext cx="2066528" cy="914400"/>
          </a:xfrm>
          <a:prstGeom prst="ellipse">
            <a:avLst/>
          </a:prstGeom>
          <a:solidFill>
            <a:srgbClr val="002776"/>
          </a:solidFill>
          <a:ln w="25400" cap="flat" cmpd="sng" algn="ctr">
            <a:solidFill>
              <a:srgbClr val="00277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Satisfaction</a:t>
            </a:r>
          </a:p>
        </p:txBody>
      </p:sp>
      <p:sp>
        <p:nvSpPr>
          <p:cNvPr id="7" name="Rectangle à coins arrondis 9">
            <a:extLst>
              <a:ext uri="{FF2B5EF4-FFF2-40B4-BE49-F238E27FC236}">
                <a16:creationId xmlns:a16="http://schemas.microsoft.com/office/drawing/2014/main" id="{FFC9417C-28B8-4DC2-84D1-E63728543534}"/>
              </a:ext>
            </a:extLst>
          </p:cNvPr>
          <p:cNvSpPr/>
          <p:nvPr/>
        </p:nvSpPr>
        <p:spPr>
          <a:xfrm>
            <a:off x="4534161" y="5526659"/>
            <a:ext cx="1692070" cy="914400"/>
          </a:xfrm>
          <a:prstGeom prst="roundRect">
            <a:avLst/>
          </a:prstGeom>
          <a:solidFill>
            <a:srgbClr val="002776"/>
          </a:solidFill>
          <a:ln w="25400" cap="flat" cmpd="sng" algn="ctr">
            <a:solidFill>
              <a:srgbClr val="00277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Performance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C7A44D0C-12D9-48A0-9FC9-5190994F324F}"/>
              </a:ext>
            </a:extLst>
          </p:cNvPr>
          <p:cNvCxnSpPr/>
          <p:nvPr/>
        </p:nvCxnSpPr>
        <p:spPr>
          <a:xfrm flipH="1">
            <a:off x="6394486" y="4136803"/>
            <a:ext cx="2088232" cy="1389856"/>
          </a:xfrm>
          <a:prstGeom prst="straightConnector1">
            <a:avLst/>
          </a:prstGeom>
          <a:noFill/>
          <a:ln w="9525" cap="flat" cmpd="sng" algn="ctr">
            <a:solidFill>
              <a:srgbClr val="002776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449DA8E1-15D6-481F-8D31-23CC7D14FC90}"/>
              </a:ext>
            </a:extLst>
          </p:cNvPr>
          <p:cNvCxnSpPr>
            <a:cxnSpLocks/>
          </p:cNvCxnSpPr>
          <p:nvPr/>
        </p:nvCxnSpPr>
        <p:spPr>
          <a:xfrm>
            <a:off x="5505254" y="4285289"/>
            <a:ext cx="0" cy="1163404"/>
          </a:xfrm>
          <a:prstGeom prst="straightConnector1">
            <a:avLst/>
          </a:prstGeom>
          <a:noFill/>
          <a:ln w="9525" cap="flat" cmpd="sng" algn="ctr">
            <a:solidFill>
              <a:srgbClr val="002776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ED27D32A-8287-469B-BAFD-8EE64636248F}"/>
              </a:ext>
            </a:extLst>
          </p:cNvPr>
          <p:cNvCxnSpPr>
            <a:cxnSpLocks/>
          </p:cNvCxnSpPr>
          <p:nvPr/>
        </p:nvCxnSpPr>
        <p:spPr>
          <a:xfrm>
            <a:off x="2224726" y="4285289"/>
            <a:ext cx="2196862" cy="1163404"/>
          </a:xfrm>
          <a:prstGeom prst="straightConnector1">
            <a:avLst/>
          </a:prstGeom>
          <a:noFill/>
          <a:ln w="9525" cap="flat" cmpd="sng" algn="ctr">
            <a:solidFill>
              <a:srgbClr val="002776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59973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E2E7-CC07-4576-B323-FBB580A9E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4" y="0"/>
            <a:ext cx="8596668" cy="653143"/>
          </a:xfrm>
        </p:spPr>
        <p:txBody>
          <a:bodyPr/>
          <a:lstStyle/>
          <a:p>
            <a:r>
              <a:rPr lang="en-US" u="sng" dirty="0"/>
              <a:t>Liens entre IM et performance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A3478-7F23-4608-84E0-3DABE75CF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734" y="609600"/>
            <a:ext cx="10048723" cy="6090782"/>
          </a:xfrm>
        </p:spPr>
        <p:txBody>
          <a:bodyPr>
            <a:noAutofit/>
          </a:bodyPr>
          <a:lstStyle/>
          <a:p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Le Roy et al. (2013), IM serait le principal facteur explicatif des performances de l’entreprise</a:t>
            </a:r>
          </a:p>
          <a:p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Van </a:t>
            </a:r>
            <a:r>
              <a:rPr lang="fr-FR" sz="2400" dirty="0" err="1">
                <a:solidFill>
                  <a:schemeClr val="accent1">
                    <a:lumMod val="50000"/>
                  </a:schemeClr>
                </a:solidFill>
              </a:rPr>
              <a:t>Auken</a:t>
            </a:r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 et al. (2008), IM peut entraîner une augmentation de la part de marché, une plus grande efficacité de la production, une plus importante croissance de la productivité et une augmentation des résultats nets</a:t>
            </a:r>
          </a:p>
          <a:p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Zahra et al., 2000, IM permet de de se différencier de leurs concurrents et d’améliorer leurs performances financières</a:t>
            </a:r>
          </a:p>
          <a:p>
            <a:endParaRPr lang="fr-FR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r-FR" sz="2400" dirty="0"/>
              <a:t>METHODOLOGIE DE L’ETUDE</a:t>
            </a:r>
          </a:p>
          <a:p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Mesure de variables:  IM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0393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>
            <a:normAutofit fontScale="90000"/>
          </a:bodyPr>
          <a:lstStyle/>
          <a:p>
            <a:r>
              <a:rPr lang="en-US" u="sng" dirty="0" err="1"/>
              <a:t>Mesure</a:t>
            </a:r>
            <a:r>
              <a:rPr lang="en-US" u="sng" dirty="0"/>
              <a:t> de </a:t>
            </a:r>
            <a:r>
              <a:rPr lang="en-US" u="sng" dirty="0" err="1"/>
              <a:t>IMRésultats</a:t>
            </a:r>
            <a:r>
              <a:rPr lang="en-US" u="sng" dirty="0"/>
              <a:t> et discussion</a:t>
            </a:r>
            <a:br>
              <a:rPr lang="en-US" u="sng" dirty="0"/>
            </a:b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5674"/>
            <a:ext cx="10992152" cy="4862944"/>
          </a:xfrm>
        </p:spPr>
        <p:txBody>
          <a:bodyPr>
            <a:noAutofit/>
          </a:bodyPr>
          <a:lstStyle/>
          <a:p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adapter les échelles mesures issues des travaux de </a:t>
            </a:r>
            <a:r>
              <a:rPr lang="fr-FR" sz="2400" dirty="0" err="1">
                <a:solidFill>
                  <a:schemeClr val="accent1">
                    <a:lumMod val="50000"/>
                  </a:schemeClr>
                </a:solidFill>
              </a:rPr>
              <a:t>Birkinshaw</a:t>
            </a:r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 et al. (2008) et de Le Roy et al. (2013) de 9 items</a:t>
            </a:r>
          </a:p>
          <a:p>
            <a:endParaRPr lang="fr-FR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kumimoji="0" lang="en-US" sz="3600" b="0" i="0" u="sng" strike="noStrike" kern="1200" cap="none" spc="0" normalizeH="0" baseline="0" noProof="0" dirty="0" err="1">
                <a:ln>
                  <a:noFill/>
                </a:ln>
                <a:solidFill>
                  <a:srgbClr val="052C34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Mesure</a:t>
            </a:r>
            <a:r>
              <a:rPr kumimoji="0" lang="en-US" sz="3600" b="0" i="0" u="sng" strike="noStrike" kern="1200" cap="none" spc="0" normalizeH="0" baseline="0" noProof="0" dirty="0">
                <a:ln>
                  <a:noFill/>
                </a:ln>
                <a:solidFill>
                  <a:srgbClr val="052C34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 de la performance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290513" lvl="1"/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 la mesure de la performance globale, nous avons retenu trois dimensions (dont chacune comportant deux indicateurs)</a:t>
            </a:r>
          </a:p>
          <a:p>
            <a:pPr marL="290513" lvl="1"/>
            <a:endParaRPr lang="fr-FR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4763" lvl="1" indent="0">
              <a:buNone/>
            </a:pPr>
            <a:r>
              <a:rPr kumimoji="0" lang="en-US" sz="3200" b="0" i="0" u="sng" strike="noStrike" kern="1200" cap="none" spc="0" normalizeH="0" baseline="0" noProof="0" dirty="0" err="1">
                <a:ln>
                  <a:noFill/>
                </a:ln>
                <a:solidFill>
                  <a:srgbClr val="052C34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Résultats</a:t>
            </a:r>
            <a:r>
              <a:rPr kumimoji="0" lang="en-US" sz="3200" b="0" i="0" u="sng" strike="noStrike" kern="1200" cap="none" spc="0" normalizeH="0" baseline="0" noProof="0" dirty="0">
                <a:ln>
                  <a:noFill/>
                </a:ln>
                <a:solidFill>
                  <a:srgbClr val="052C34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 et discussion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914400" lvl="2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574398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326</TotalTime>
  <Words>352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Impact de l’innovation managériale sur la Performance des PME </vt:lpstr>
      <vt:lpstr>Index:</vt:lpstr>
      <vt:lpstr>Introduction</vt:lpstr>
      <vt:lpstr>Problématique de recherche  </vt:lpstr>
      <vt:lpstr>Fondements théoriques </vt:lpstr>
      <vt:lpstr>Evolution du concept: Performance</vt:lpstr>
      <vt:lpstr>Liens entre IM et performance </vt:lpstr>
      <vt:lpstr>Mesure de IMRésultats et discussion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Shani Carter</dc:creator>
  <cp:lastModifiedBy>Shani Carter</cp:lastModifiedBy>
  <cp:revision>38</cp:revision>
  <dcterms:created xsi:type="dcterms:W3CDTF">2020-02-19T16:22:48Z</dcterms:created>
  <dcterms:modified xsi:type="dcterms:W3CDTF">2023-05-01T14:54:32Z</dcterms:modified>
</cp:coreProperties>
</file>