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1" r:id="rId3"/>
    <p:sldId id="258" r:id="rId4"/>
    <p:sldId id="330" r:id="rId5"/>
    <p:sldId id="329" r:id="rId6"/>
    <p:sldId id="275" r:id="rId7"/>
    <p:sldId id="335" r:id="rId8"/>
    <p:sldId id="331" r:id="rId9"/>
    <p:sldId id="302" r:id="rId10"/>
    <p:sldId id="337" r:id="rId11"/>
    <p:sldId id="326" r:id="rId12"/>
    <p:sldId id="334" r:id="rId13"/>
    <p:sldId id="310" r:id="rId14"/>
    <p:sldId id="336" r:id="rId15"/>
    <p:sldId id="277" r:id="rId16"/>
    <p:sldId id="278" r:id="rId17"/>
    <p:sldId id="279"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4" d="100"/>
          <a:sy n="74" d="100"/>
        </p:scale>
        <p:origin x="965" y="8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23:17:53.347"/>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0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23:18:07.910"/>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1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23:18:09.149"/>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23:18:09.336"/>
    </inkml:context>
    <inkml:brush xml:id="br0">
      <inkml:brushProperty name="width" value="0.05" units="cm"/>
      <inkml:brushProperty name="height" value="0.3" units="cm"/>
      <inkml:brushProperty name="color" value="#849398"/>
      <inkml:brushProperty name="ignorePressure" value="1"/>
      <inkml:brushProperty name="inkEffects" value="pencil"/>
    </inkml:brush>
  </inkml:definitions>
  <inkml:trace contextRef="#ctx0" brushRef="#br0">0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19T23:18:20.142"/>
    </inkml:context>
    <inkml:brush xml:id="br0">
      <inkml:brushProperty name="width" value="0.05" units="cm"/>
      <inkml:brushProperty name="height" value="0.05" units="cm"/>
      <inkml:brushProperty name="color" value="#AE198D"/>
      <inkml:brushProperty name="inkEffects" value="galaxy"/>
      <inkml:brushProperty name="anchorX" value="18604.63281"/>
      <inkml:brushProperty name="anchorY" value="-8445.93652"/>
      <inkml:brushProperty name="scaleFactor" value="0.5"/>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08463D-6097-4D1C-BDA5-9C71EF25BF95}" type="datetimeFigureOut">
              <a:rPr lang="fr-FR" smtClean="0"/>
              <a:t>20/03/2025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B34D2-4B60-4137-95EC-A8DF65DB7419}" type="slidenum">
              <a:rPr lang="fr-FR" smtClean="0"/>
              <a:t>‹#›</a:t>
            </a:fld>
            <a:endParaRPr lang="fr-FR"/>
          </a:p>
        </p:txBody>
      </p:sp>
    </p:spTree>
    <p:extLst>
      <p:ext uri="{BB962C8B-B14F-4D97-AF65-F5344CB8AC3E}">
        <p14:creationId xmlns:p14="http://schemas.microsoft.com/office/powerpoint/2010/main" val="1495044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pPr algn="ctr"/>
            <a:fld id="{91BCA28B-C2B3-40C7-869E-AF62CDAD9318}" type="slidenum">
              <a:rPr lang="fr-FR" smtClean="0"/>
              <a:pPr algn="ctr"/>
              <a:t>9</a:t>
            </a:fld>
            <a:endParaRPr lang="fr-FR" dirty="0"/>
          </a:p>
        </p:txBody>
      </p:sp>
    </p:spTree>
    <p:extLst>
      <p:ext uri="{BB962C8B-B14F-4D97-AF65-F5344CB8AC3E}">
        <p14:creationId xmlns:p14="http://schemas.microsoft.com/office/powerpoint/2010/main" val="2599245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3/20/2025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3/20/2025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16.png"/><Relationship Id="rId10" Type="http://schemas.openxmlformats.org/officeDocument/2006/relationships/image" Target="../media/image18.png"/><Relationship Id="rId4" Type="http://schemas.openxmlformats.org/officeDocument/2006/relationships/customXml" Target="../ink/ink2.xml"/><Relationship Id="rId9" Type="http://schemas.openxmlformats.org/officeDocument/2006/relationships/customXml" Target="../ink/ink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sb.org/work-of-the-fsb/financial-innovation-and-structural-change/financial-innovation/" TargetMode="External"/><Relationship Id="rId2" Type="http://schemas.openxmlformats.org/officeDocument/2006/relationships/hyperlink" Target="https://doi.org/10.3390/jrfm16020122" TargetMode="External"/><Relationship Id="rId1" Type="http://schemas.openxmlformats.org/officeDocument/2006/relationships/slideLayout" Target="../slideLayouts/slideLayout2.xml"/><Relationship Id="rId6" Type="http://schemas.openxmlformats.org/officeDocument/2006/relationships/hyperlink" Target="https://doi.org/10.5958/2249-7307.2015.00002.X" TargetMode="External"/><Relationship Id="rId5" Type="http://schemas.openxmlformats.org/officeDocument/2006/relationships/hyperlink" Target="http://dx.doi.org/10.14257/astl.2015.114.26" TargetMode="External"/><Relationship Id="rId4" Type="http://schemas.openxmlformats.org/officeDocument/2006/relationships/hyperlink" Target="https://doi.org/10.1016/j.techfore.2017.12.01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754451" y="1503933"/>
            <a:ext cx="8878529" cy="2340565"/>
          </a:xfrm>
        </p:spPr>
        <p:txBody>
          <a:bodyPr/>
          <a:lstStyle/>
          <a:p>
            <a:pPr algn="l"/>
            <a:r>
              <a:rPr lang="en-US" sz="4000" dirty="0"/>
              <a:t>The role of financial technology in advancing financial inclusion</a:t>
            </a:r>
            <a:br>
              <a:rPr lang="en-US" sz="4000" dirty="0"/>
            </a:br>
            <a:r>
              <a:rPr lang="en-US" sz="4000" dirty="0"/>
              <a:t>for SMEs in Morocco</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592061" y="4152607"/>
            <a:ext cx="8878528" cy="1480537"/>
          </a:xfrm>
        </p:spPr>
        <p:txBody>
          <a:bodyPr>
            <a:noAutofit/>
          </a:bodyPr>
          <a:lstStyle/>
          <a:p>
            <a:pPr marL="342900" indent="-342900">
              <a:buFont typeface="Arial" panose="020B0604020202020204" pitchFamily="34" charset="0"/>
              <a:buChar char="•"/>
            </a:pPr>
            <a:r>
              <a:rPr lang="en-US" sz="2000" dirty="0"/>
              <a:t>Bakki Hind</a:t>
            </a:r>
          </a:p>
          <a:p>
            <a:pPr marL="342900" indent="-342900">
              <a:buFont typeface="Arial" panose="020B0604020202020204" pitchFamily="34" charset="0"/>
              <a:buChar char="•"/>
            </a:pPr>
            <a:r>
              <a:rPr lang="en-US" sz="2000" dirty="0" err="1"/>
              <a:t>Adaskou</a:t>
            </a:r>
            <a:r>
              <a:rPr lang="en-US" sz="2000" dirty="0"/>
              <a:t> Mohamed</a:t>
            </a:r>
          </a:p>
          <a:p>
            <a:pPr marL="342900" indent="-342900">
              <a:buFont typeface="Arial" panose="020B0604020202020204" pitchFamily="34" charset="0"/>
              <a:buChar char="•"/>
            </a:pPr>
            <a:r>
              <a:rPr lang="en-US" sz="2000" dirty="0" err="1"/>
              <a:t>Boutbhirt</a:t>
            </a:r>
            <a:r>
              <a:rPr lang="en-US" sz="2000" dirty="0"/>
              <a:t> Naima </a:t>
            </a:r>
          </a:p>
          <a:p>
            <a:r>
              <a:rPr lang="en-US" dirty="0"/>
              <a:t>Research Laboratory in Entrepreneurship, Finance, and Organizational Management (LAREFMO), Ibn Zohr University, </a:t>
            </a:r>
            <a:r>
              <a:rPr lang="en-US" dirty="0" err="1"/>
              <a:t>Agadir,Morocco</a:t>
            </a:r>
            <a:endParaRPr lang="en-US" dirty="0"/>
          </a:p>
        </p:txBody>
      </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baseline="30000" dirty="0">
                <a:solidFill>
                  <a:srgbClr val="FFC000"/>
                </a:solidFill>
              </a:rPr>
              <a:t>6th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2025</a:t>
            </a:r>
          </a:p>
        </p:txBody>
      </p:sp>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28-29, 2025                              WWW.</a:t>
            </a:r>
            <a:r>
              <a:rPr lang="en-US" sz="1800" b="1" dirty="0">
                <a:solidFill>
                  <a:srgbClr val="052C34"/>
                </a:solidFill>
                <a:highlight>
                  <a:srgbClr val="FFC000"/>
                </a:highlight>
              </a:rPr>
              <a:t>CBIAC.NET</a:t>
            </a:r>
          </a:p>
        </p:txBody>
      </p:sp>
      <p:pic>
        <p:nvPicPr>
          <p:cNvPr id="4" name="Picture 3">
            <a:extLst>
              <a:ext uri="{FF2B5EF4-FFF2-40B4-BE49-F238E27FC236}">
                <a16:creationId xmlns:a16="http://schemas.microsoft.com/office/drawing/2014/main" id="{2DCE1A9F-548E-429A-5036-CE4D3E91F8B4}"/>
              </a:ext>
            </a:extLst>
          </p:cNvPr>
          <p:cNvPicPr>
            <a:picLocks noChangeAspect="1"/>
          </p:cNvPicPr>
          <p:nvPr/>
        </p:nvPicPr>
        <p:blipFill>
          <a:blip r:embed="rId2"/>
          <a:stretch>
            <a:fillRect/>
          </a:stretch>
        </p:blipFill>
        <p:spPr>
          <a:xfrm>
            <a:off x="-31431" y="16488"/>
            <a:ext cx="1208302" cy="1179336"/>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6C70978C-D62A-BD74-4B97-A842E492D805}"/>
              </a:ext>
            </a:extLst>
          </p:cNvPr>
          <p:cNvPicPr>
            <a:picLocks noChangeAspect="1"/>
          </p:cNvPicPr>
          <p:nvPr/>
        </p:nvPicPr>
        <p:blipFill>
          <a:blip r:embed="rId2"/>
          <a:srcRect/>
          <a:stretch>
            <a:fillRect/>
          </a:stretch>
        </p:blipFill>
        <p:spPr bwMode="auto">
          <a:xfrm>
            <a:off x="884420" y="712274"/>
            <a:ext cx="4317167" cy="2505710"/>
          </a:xfrm>
          <a:prstGeom prst="rect">
            <a:avLst/>
          </a:prstGeom>
          <a:noFill/>
          <a:ln w="9525">
            <a:noFill/>
            <a:miter lim="800000"/>
            <a:headEnd/>
            <a:tailEnd/>
          </a:ln>
        </p:spPr>
      </p:pic>
      <p:pic>
        <p:nvPicPr>
          <p:cNvPr id="3" name="Image 2">
            <a:extLst>
              <a:ext uri="{FF2B5EF4-FFF2-40B4-BE49-F238E27FC236}">
                <a16:creationId xmlns:a16="http://schemas.microsoft.com/office/drawing/2014/main" id="{3AA1BC90-076A-21F5-3721-ABB6F22A1960}"/>
              </a:ext>
            </a:extLst>
          </p:cNvPr>
          <p:cNvPicPr>
            <a:picLocks noChangeAspect="1"/>
          </p:cNvPicPr>
          <p:nvPr/>
        </p:nvPicPr>
        <p:blipFill>
          <a:blip r:embed="rId3"/>
          <a:srcRect/>
          <a:stretch>
            <a:fillRect/>
          </a:stretch>
        </p:blipFill>
        <p:spPr bwMode="auto">
          <a:xfrm>
            <a:off x="5661052" y="712273"/>
            <a:ext cx="3737782" cy="2505710"/>
          </a:xfrm>
          <a:prstGeom prst="rect">
            <a:avLst/>
          </a:prstGeom>
          <a:noFill/>
          <a:ln w="9525">
            <a:noFill/>
            <a:miter lim="800000"/>
            <a:headEnd/>
            <a:tailEnd/>
          </a:ln>
        </p:spPr>
      </p:pic>
      <p:pic>
        <p:nvPicPr>
          <p:cNvPr id="15" name="Image 14">
            <a:extLst>
              <a:ext uri="{FF2B5EF4-FFF2-40B4-BE49-F238E27FC236}">
                <a16:creationId xmlns:a16="http://schemas.microsoft.com/office/drawing/2014/main" id="{C41B055C-1777-DE6E-0324-E40504D98C2C}"/>
              </a:ext>
            </a:extLst>
          </p:cNvPr>
          <p:cNvPicPr>
            <a:picLocks noChangeAspect="1"/>
          </p:cNvPicPr>
          <p:nvPr/>
        </p:nvPicPr>
        <p:blipFill>
          <a:blip r:embed="rId4"/>
          <a:srcRect/>
          <a:stretch>
            <a:fillRect/>
          </a:stretch>
        </p:blipFill>
        <p:spPr bwMode="auto">
          <a:xfrm>
            <a:off x="3266959" y="4089886"/>
            <a:ext cx="4352925" cy="2561590"/>
          </a:xfrm>
          <a:prstGeom prst="rect">
            <a:avLst/>
          </a:prstGeom>
          <a:noFill/>
          <a:ln w="9525">
            <a:noFill/>
            <a:miter lim="800000"/>
            <a:headEnd/>
            <a:tailEnd/>
          </a:ln>
        </p:spPr>
      </p:pic>
      <p:pic>
        <p:nvPicPr>
          <p:cNvPr id="19" name="Image 18">
            <a:extLst>
              <a:ext uri="{FF2B5EF4-FFF2-40B4-BE49-F238E27FC236}">
                <a16:creationId xmlns:a16="http://schemas.microsoft.com/office/drawing/2014/main" id="{63790D4B-A487-F930-9869-9425F0147A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18071" y="1096030"/>
            <a:ext cx="947620" cy="542857"/>
          </a:xfrm>
          <a:prstGeom prst="rect">
            <a:avLst/>
          </a:prstGeom>
        </p:spPr>
      </p:pic>
      <p:pic>
        <p:nvPicPr>
          <p:cNvPr id="21" name="Image 20">
            <a:extLst>
              <a:ext uri="{FF2B5EF4-FFF2-40B4-BE49-F238E27FC236}">
                <a16:creationId xmlns:a16="http://schemas.microsoft.com/office/drawing/2014/main" id="{B527FB9A-2D57-D77B-BC73-12A5892E52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34727" y="2286972"/>
            <a:ext cx="1314286" cy="333333"/>
          </a:xfrm>
          <a:prstGeom prst="rect">
            <a:avLst/>
          </a:prstGeom>
        </p:spPr>
      </p:pic>
      <p:pic>
        <p:nvPicPr>
          <p:cNvPr id="25" name="Image 24">
            <a:extLst>
              <a:ext uri="{FF2B5EF4-FFF2-40B4-BE49-F238E27FC236}">
                <a16:creationId xmlns:a16="http://schemas.microsoft.com/office/drawing/2014/main" id="{68E55E6A-F81C-AFD4-883A-02AAA4F2176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31174" y="1871439"/>
            <a:ext cx="801307" cy="333333"/>
          </a:xfrm>
          <a:prstGeom prst="rect">
            <a:avLst/>
          </a:prstGeom>
        </p:spPr>
      </p:pic>
      <p:pic>
        <p:nvPicPr>
          <p:cNvPr id="27" name="Image 26">
            <a:extLst>
              <a:ext uri="{FF2B5EF4-FFF2-40B4-BE49-F238E27FC236}">
                <a16:creationId xmlns:a16="http://schemas.microsoft.com/office/drawing/2014/main" id="{F1A9762E-502A-40F3-B075-E1D4C2516B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19884" y="2875406"/>
            <a:ext cx="1074411" cy="266583"/>
          </a:xfrm>
          <a:prstGeom prst="rect">
            <a:avLst/>
          </a:prstGeom>
        </p:spPr>
      </p:pic>
      <p:pic>
        <p:nvPicPr>
          <p:cNvPr id="29" name="Image 28">
            <a:extLst>
              <a:ext uri="{FF2B5EF4-FFF2-40B4-BE49-F238E27FC236}">
                <a16:creationId xmlns:a16="http://schemas.microsoft.com/office/drawing/2014/main" id="{5201FEA2-E5AD-FC13-567C-F59CD50BB0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15345" y="2986283"/>
            <a:ext cx="595238" cy="463399"/>
          </a:xfrm>
          <a:prstGeom prst="rect">
            <a:avLst/>
          </a:prstGeom>
        </p:spPr>
      </p:pic>
      <p:pic>
        <p:nvPicPr>
          <p:cNvPr id="35" name="Image 34">
            <a:extLst>
              <a:ext uri="{FF2B5EF4-FFF2-40B4-BE49-F238E27FC236}">
                <a16:creationId xmlns:a16="http://schemas.microsoft.com/office/drawing/2014/main" id="{40DD4972-9D0B-0EEE-B9C3-201829C3F43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299147" y="5108776"/>
            <a:ext cx="723810" cy="523810"/>
          </a:xfrm>
          <a:prstGeom prst="rect">
            <a:avLst/>
          </a:prstGeom>
        </p:spPr>
      </p:pic>
      <p:pic>
        <p:nvPicPr>
          <p:cNvPr id="37" name="Image 36">
            <a:extLst>
              <a:ext uri="{FF2B5EF4-FFF2-40B4-BE49-F238E27FC236}">
                <a16:creationId xmlns:a16="http://schemas.microsoft.com/office/drawing/2014/main" id="{C85BC907-3429-7B90-CD2F-FA829F281AB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894991" y="4623062"/>
            <a:ext cx="676190" cy="485714"/>
          </a:xfrm>
          <a:prstGeom prst="rect">
            <a:avLst/>
          </a:prstGeom>
        </p:spPr>
      </p:pic>
      <p:sp>
        <p:nvSpPr>
          <p:cNvPr id="43" name="ZoneTexte 42">
            <a:extLst>
              <a:ext uri="{FF2B5EF4-FFF2-40B4-BE49-F238E27FC236}">
                <a16:creationId xmlns:a16="http://schemas.microsoft.com/office/drawing/2014/main" id="{2E7BE040-9C64-C5FA-9B2F-9E37E439C29C}"/>
              </a:ext>
            </a:extLst>
          </p:cNvPr>
          <p:cNvSpPr txBox="1"/>
          <p:nvPr/>
        </p:nvSpPr>
        <p:spPr>
          <a:xfrm>
            <a:off x="704573" y="342074"/>
            <a:ext cx="6100996" cy="276999"/>
          </a:xfrm>
          <a:prstGeom prst="rect">
            <a:avLst/>
          </a:prstGeom>
          <a:noFill/>
        </p:spPr>
        <p:txBody>
          <a:bodyPr wrap="square">
            <a:spAutoFit/>
          </a:bodyPr>
          <a:lstStyle/>
          <a:p>
            <a:r>
              <a:rPr lang="en-US" sz="1200" dirty="0"/>
              <a:t>Figure 1 :The proportion of SMEs using mobile payment</a:t>
            </a:r>
            <a:endParaRPr lang="fr-FR" sz="1200" dirty="0"/>
          </a:p>
        </p:txBody>
      </p:sp>
      <p:cxnSp>
        <p:nvCxnSpPr>
          <p:cNvPr id="49" name="Connecteur : en angle 48">
            <a:extLst>
              <a:ext uri="{FF2B5EF4-FFF2-40B4-BE49-F238E27FC236}">
                <a16:creationId xmlns:a16="http://schemas.microsoft.com/office/drawing/2014/main" id="{D5C1D7A8-4E3D-37A2-8762-3EC6ACDBF3F2}"/>
              </a:ext>
            </a:extLst>
          </p:cNvPr>
          <p:cNvCxnSpPr/>
          <p:nvPr/>
        </p:nvCxnSpPr>
        <p:spPr>
          <a:xfrm>
            <a:off x="5006715" y="2114296"/>
            <a:ext cx="654337" cy="506009"/>
          </a:xfrm>
          <a:prstGeom prst="bentConnector3">
            <a:avLst/>
          </a:prstGeom>
          <a:ln>
            <a:tailEnd type="triangle"/>
          </a:ln>
        </p:spPr>
        <p:style>
          <a:lnRef idx="3">
            <a:schemeClr val="accent5"/>
          </a:lnRef>
          <a:fillRef idx="0">
            <a:schemeClr val="accent5"/>
          </a:fillRef>
          <a:effectRef idx="2">
            <a:schemeClr val="accent5"/>
          </a:effectRef>
          <a:fontRef idx="minor">
            <a:schemeClr val="tx1"/>
          </a:fontRef>
        </p:style>
      </p:cxnSp>
      <p:sp>
        <p:nvSpPr>
          <p:cNvPr id="51" name="ZoneTexte 50">
            <a:extLst>
              <a:ext uri="{FF2B5EF4-FFF2-40B4-BE49-F238E27FC236}">
                <a16:creationId xmlns:a16="http://schemas.microsoft.com/office/drawing/2014/main" id="{2A512ED5-4F0A-14D6-022E-5083DB7989DC}"/>
              </a:ext>
            </a:extLst>
          </p:cNvPr>
          <p:cNvSpPr txBox="1"/>
          <p:nvPr/>
        </p:nvSpPr>
        <p:spPr>
          <a:xfrm>
            <a:off x="5831174" y="282853"/>
            <a:ext cx="6100996" cy="276999"/>
          </a:xfrm>
          <a:prstGeom prst="rect">
            <a:avLst/>
          </a:prstGeom>
          <a:noFill/>
        </p:spPr>
        <p:txBody>
          <a:bodyPr wrap="square">
            <a:spAutoFit/>
          </a:bodyPr>
          <a:lstStyle/>
          <a:p>
            <a:r>
              <a:rPr lang="en-US" sz="1200" dirty="0"/>
              <a:t>Figure 2 :The form of mobile payment used</a:t>
            </a:r>
            <a:endParaRPr lang="fr-FR" sz="1200" dirty="0"/>
          </a:p>
        </p:txBody>
      </p:sp>
      <p:sp>
        <p:nvSpPr>
          <p:cNvPr id="53" name="ZoneTexte 52">
            <a:extLst>
              <a:ext uri="{FF2B5EF4-FFF2-40B4-BE49-F238E27FC236}">
                <a16:creationId xmlns:a16="http://schemas.microsoft.com/office/drawing/2014/main" id="{ADDE22CB-D66A-2DF3-4F77-038F7563DF3D}"/>
              </a:ext>
            </a:extLst>
          </p:cNvPr>
          <p:cNvSpPr txBox="1"/>
          <p:nvPr/>
        </p:nvSpPr>
        <p:spPr>
          <a:xfrm>
            <a:off x="3181329" y="3697743"/>
            <a:ext cx="6100996" cy="276999"/>
          </a:xfrm>
          <a:prstGeom prst="rect">
            <a:avLst/>
          </a:prstGeom>
          <a:noFill/>
        </p:spPr>
        <p:txBody>
          <a:bodyPr wrap="square">
            <a:spAutoFit/>
          </a:bodyPr>
          <a:lstStyle/>
          <a:p>
            <a:r>
              <a:rPr lang="en-US" sz="1200" dirty="0"/>
              <a:t>Figure 3:The proportion of SMEs using Online banking</a:t>
            </a:r>
            <a:endParaRPr lang="fr-FR" sz="1200" dirty="0"/>
          </a:p>
        </p:txBody>
      </p:sp>
      <p:sp>
        <p:nvSpPr>
          <p:cNvPr id="55" name="ZoneTexte 54">
            <a:extLst>
              <a:ext uri="{FF2B5EF4-FFF2-40B4-BE49-F238E27FC236}">
                <a16:creationId xmlns:a16="http://schemas.microsoft.com/office/drawing/2014/main" id="{C0201BD1-0B53-1A0A-E382-C61000ACCE9A}"/>
              </a:ext>
            </a:extLst>
          </p:cNvPr>
          <p:cNvSpPr txBox="1"/>
          <p:nvPr/>
        </p:nvSpPr>
        <p:spPr>
          <a:xfrm>
            <a:off x="3050498" y="3248081"/>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
        <p:nvSpPr>
          <p:cNvPr id="56" name="ZoneTexte 55">
            <a:extLst>
              <a:ext uri="{FF2B5EF4-FFF2-40B4-BE49-F238E27FC236}">
                <a16:creationId xmlns:a16="http://schemas.microsoft.com/office/drawing/2014/main" id="{A11E142A-7AEF-E5C4-050B-B49EEF619C02}"/>
              </a:ext>
            </a:extLst>
          </p:cNvPr>
          <p:cNvSpPr txBox="1"/>
          <p:nvPr/>
        </p:nvSpPr>
        <p:spPr>
          <a:xfrm>
            <a:off x="5813568" y="6389866"/>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
        <p:nvSpPr>
          <p:cNvPr id="57" name="ZoneTexte 56">
            <a:extLst>
              <a:ext uri="{FF2B5EF4-FFF2-40B4-BE49-F238E27FC236}">
                <a16:creationId xmlns:a16="http://schemas.microsoft.com/office/drawing/2014/main" id="{9CC8E99E-3EB1-075B-9A30-D99AE4F317EB}"/>
              </a:ext>
            </a:extLst>
          </p:cNvPr>
          <p:cNvSpPr txBox="1"/>
          <p:nvPr/>
        </p:nvSpPr>
        <p:spPr>
          <a:xfrm>
            <a:off x="7679845" y="3364829"/>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pic>
        <p:nvPicPr>
          <p:cNvPr id="59" name="Image 58">
            <a:extLst>
              <a:ext uri="{FF2B5EF4-FFF2-40B4-BE49-F238E27FC236}">
                <a16:creationId xmlns:a16="http://schemas.microsoft.com/office/drawing/2014/main" id="{E0CCBDE8-558C-69EB-9708-1E1F233F568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793166" y="1517509"/>
            <a:ext cx="961905" cy="447619"/>
          </a:xfrm>
          <a:prstGeom prst="rect">
            <a:avLst/>
          </a:prstGeom>
        </p:spPr>
      </p:pic>
      <p:pic>
        <p:nvPicPr>
          <p:cNvPr id="61" name="Image 60">
            <a:extLst>
              <a:ext uri="{FF2B5EF4-FFF2-40B4-BE49-F238E27FC236}">
                <a16:creationId xmlns:a16="http://schemas.microsoft.com/office/drawing/2014/main" id="{F2198326-60C2-6FF8-DB41-21284C0F112E}"/>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387539" y="1628582"/>
            <a:ext cx="780952" cy="485714"/>
          </a:xfrm>
          <a:prstGeom prst="rect">
            <a:avLst/>
          </a:prstGeom>
        </p:spPr>
      </p:pic>
    </p:spTree>
    <p:extLst>
      <p:ext uri="{BB962C8B-B14F-4D97-AF65-F5344CB8AC3E}">
        <p14:creationId xmlns:p14="http://schemas.microsoft.com/office/powerpoint/2010/main" val="382083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500"/>
                                        <p:tgtEl>
                                          <p:spTgt spid="5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fade">
                                      <p:cBhvr>
                                        <p:cTn id="27" dur="500"/>
                                        <p:tgtEl>
                                          <p:spTgt spid="5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fade">
                                      <p:cBhvr>
                                        <p:cTn id="32" dur="500"/>
                                        <p:tgtEl>
                                          <p:spTgt spid="4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500"/>
                                        <p:tgtEl>
                                          <p:spTgt spid="2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57"/>
                                        </p:tgtEl>
                                        <p:attrNameLst>
                                          <p:attrName>style.visibility</p:attrName>
                                        </p:attrNameLst>
                                      </p:cBhvr>
                                      <p:to>
                                        <p:strVal val="visible"/>
                                      </p:to>
                                    </p:set>
                                    <p:animEffect transition="in" filter="fade">
                                      <p:cBhvr>
                                        <p:cTn id="72" dur="500"/>
                                        <p:tgtEl>
                                          <p:spTgt spid="5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500"/>
                                        <p:tgtEl>
                                          <p:spTgt spid="5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fade">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500"/>
                                        <p:tgtEl>
                                          <p:spTgt spid="3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fade">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56"/>
                                        </p:tgtEl>
                                        <p:attrNameLst>
                                          <p:attrName>style.visibility</p:attrName>
                                        </p:attrNameLst>
                                      </p:cBhvr>
                                      <p:to>
                                        <p:strVal val="visible"/>
                                      </p:to>
                                    </p:set>
                                    <p:animEffect transition="in" filter="fade">
                                      <p:cBhvr>
                                        <p:cTn id="9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1" grpId="0"/>
      <p:bldP spid="53" grpId="0"/>
      <p:bldP spid="55" grpId="0"/>
      <p:bldP spid="56" grpId="0"/>
      <p:bldP spid="5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2B5E9C41-4D63-AC17-460C-EA5CF54C5221}"/>
              </a:ext>
            </a:extLst>
          </p:cNvPr>
          <p:cNvSpPr txBox="1"/>
          <p:nvPr/>
        </p:nvSpPr>
        <p:spPr>
          <a:xfrm>
            <a:off x="411719" y="304873"/>
            <a:ext cx="6100996" cy="369332"/>
          </a:xfrm>
          <a:prstGeom prst="rect">
            <a:avLst/>
          </a:prstGeom>
          <a:noFill/>
        </p:spPr>
        <p:txBody>
          <a:bodyPr wrap="square">
            <a:spAutoFit/>
          </a:bodyPr>
          <a:lstStyle/>
          <a:p>
            <a:r>
              <a:rPr lang="en-US" u="sng" dirty="0"/>
              <a:t>Summary of Likert Scale Responses:</a:t>
            </a:r>
            <a:endParaRPr lang="fr-FR" u="sng" dirty="0"/>
          </a:p>
        </p:txBody>
      </p:sp>
      <p:sp>
        <p:nvSpPr>
          <p:cNvPr id="2" name="ZoneTexte 1">
            <a:extLst>
              <a:ext uri="{FF2B5EF4-FFF2-40B4-BE49-F238E27FC236}">
                <a16:creationId xmlns:a16="http://schemas.microsoft.com/office/drawing/2014/main" id="{17001FCD-E721-2C4D-B19A-6B89E4F47033}"/>
              </a:ext>
            </a:extLst>
          </p:cNvPr>
          <p:cNvSpPr txBox="1"/>
          <p:nvPr/>
        </p:nvSpPr>
        <p:spPr>
          <a:xfrm>
            <a:off x="8177130" y="5392997"/>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graphicFrame>
        <p:nvGraphicFramePr>
          <p:cNvPr id="5" name="Tableau 4">
            <a:extLst>
              <a:ext uri="{FF2B5EF4-FFF2-40B4-BE49-F238E27FC236}">
                <a16:creationId xmlns:a16="http://schemas.microsoft.com/office/drawing/2014/main" id="{4DE7212A-7F20-AC9A-CE42-DB4B0E5CBD4F}"/>
              </a:ext>
            </a:extLst>
          </p:cNvPr>
          <p:cNvGraphicFramePr>
            <a:graphicFrameLocks noGrp="1"/>
          </p:cNvGraphicFramePr>
          <p:nvPr>
            <p:extLst>
              <p:ext uri="{D42A27DB-BD31-4B8C-83A1-F6EECF244321}">
                <p14:modId xmlns:p14="http://schemas.microsoft.com/office/powerpoint/2010/main" val="2992354160"/>
              </p:ext>
            </p:extLst>
          </p:nvPr>
        </p:nvGraphicFramePr>
        <p:xfrm>
          <a:off x="574056" y="1203393"/>
          <a:ext cx="8784236" cy="4157766"/>
        </p:xfrm>
        <a:graphic>
          <a:graphicData uri="http://schemas.openxmlformats.org/drawingml/2006/table">
            <a:tbl>
              <a:tblPr>
                <a:tableStyleId>{5C22544A-7EE6-4342-B048-85BDC9FD1C3A}</a:tableStyleId>
              </a:tblPr>
              <a:tblGrid>
                <a:gridCol w="3093266">
                  <a:extLst>
                    <a:ext uri="{9D8B030D-6E8A-4147-A177-3AD203B41FA5}">
                      <a16:colId xmlns:a16="http://schemas.microsoft.com/office/drawing/2014/main" val="481423122"/>
                    </a:ext>
                  </a:extLst>
                </a:gridCol>
                <a:gridCol w="975139">
                  <a:extLst>
                    <a:ext uri="{9D8B030D-6E8A-4147-A177-3AD203B41FA5}">
                      <a16:colId xmlns:a16="http://schemas.microsoft.com/office/drawing/2014/main" val="3901240128"/>
                    </a:ext>
                  </a:extLst>
                </a:gridCol>
                <a:gridCol w="1007109">
                  <a:extLst>
                    <a:ext uri="{9D8B030D-6E8A-4147-A177-3AD203B41FA5}">
                      <a16:colId xmlns:a16="http://schemas.microsoft.com/office/drawing/2014/main" val="639996171"/>
                    </a:ext>
                  </a:extLst>
                </a:gridCol>
                <a:gridCol w="1854361">
                  <a:extLst>
                    <a:ext uri="{9D8B030D-6E8A-4147-A177-3AD203B41FA5}">
                      <a16:colId xmlns:a16="http://schemas.microsoft.com/office/drawing/2014/main" val="2723711152"/>
                    </a:ext>
                  </a:extLst>
                </a:gridCol>
                <a:gridCol w="1854361">
                  <a:extLst>
                    <a:ext uri="{9D8B030D-6E8A-4147-A177-3AD203B41FA5}">
                      <a16:colId xmlns:a16="http://schemas.microsoft.com/office/drawing/2014/main" val="2024612336"/>
                    </a:ext>
                  </a:extLst>
                </a:gridCol>
              </a:tblGrid>
              <a:tr h="270358">
                <a:tc>
                  <a:txBody>
                    <a:bodyPr/>
                    <a:lstStyle/>
                    <a:p>
                      <a:pPr algn="l" fontAlgn="b"/>
                      <a:r>
                        <a:rPr lang="fr-FR" sz="1400" u="none" strike="noStrike" dirty="0">
                          <a:effectLst/>
                        </a:rPr>
                        <a:t>Questions</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Disagree</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Neutral</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Agree</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err="1">
                          <a:effectLst/>
                        </a:rPr>
                        <a:t>Strongly</a:t>
                      </a:r>
                      <a:r>
                        <a:rPr lang="fr-FR" sz="1400" u="none" strike="noStrike" dirty="0">
                          <a:effectLst/>
                        </a:rPr>
                        <a:t> </a:t>
                      </a:r>
                      <a:r>
                        <a:rPr lang="fr-FR" sz="1400" u="none" strike="noStrike" dirty="0" err="1">
                          <a:effectLst/>
                        </a:rPr>
                        <a:t>Agree</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3731396628"/>
                  </a:ext>
                </a:extLst>
              </a:tr>
              <a:tr h="270358">
                <a:tc>
                  <a:txBody>
                    <a:bodyPr/>
                    <a:lstStyle/>
                    <a:p>
                      <a:pPr algn="l" fontAlgn="b"/>
                      <a:r>
                        <a:rPr lang="en-US" sz="1400" u="none" strike="noStrike" dirty="0">
                          <a:effectLst/>
                        </a:rPr>
                        <a:t>Do you use mobile payment for paying bills and taxes?</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30.33%</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40.2%</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ar-EG" sz="1400" b="0" i="0" u="none" strike="noStrike" dirty="0">
                          <a:solidFill>
                            <a:srgbClr val="000000"/>
                          </a:solidFill>
                          <a:effectLst/>
                          <a:latin typeface="Calibri" panose="020F0502020204030204" pitchFamily="34" charset="0"/>
                        </a:rPr>
                        <a:t>9</a:t>
                      </a:r>
                      <a:r>
                        <a:rPr lang="fr-FR" sz="1400" b="0" i="0" u="none" strike="noStrike" dirty="0">
                          <a:solidFill>
                            <a:srgbClr val="000000"/>
                          </a:solidFill>
                          <a:effectLst/>
                          <a:latin typeface="Calibri" panose="020F0502020204030204" pitchFamily="34" charset="0"/>
                        </a:rPr>
                        <a:t>.47%</a:t>
                      </a:r>
                    </a:p>
                  </a:txBody>
                  <a:tcPr marL="5866" marR="5866" marT="5866" marB="0" anchor="b">
                    <a:solidFill>
                      <a:schemeClr val="bg1"/>
                    </a:solidFill>
                  </a:tcPr>
                </a:tc>
                <a:extLst>
                  <a:ext uri="{0D108BD9-81ED-4DB2-BD59-A6C34878D82A}">
                    <a16:rowId xmlns:a16="http://schemas.microsoft.com/office/drawing/2014/main" val="2676637444"/>
                  </a:ext>
                </a:extLst>
              </a:tr>
              <a:tr h="507241">
                <a:tc>
                  <a:txBody>
                    <a:bodyPr/>
                    <a:lstStyle/>
                    <a:p>
                      <a:pPr algn="l" fontAlgn="b"/>
                      <a:r>
                        <a:rPr lang="en-US" sz="1400" u="none" strike="noStrike" dirty="0">
                          <a:effectLst/>
                        </a:rPr>
                        <a:t>Do you prefer receiving your salary via mobile payment instead of bank transfer?</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73.3%</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15%</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11.7%</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 </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3121623820"/>
                  </a:ext>
                </a:extLst>
              </a:tr>
              <a:tr h="270358">
                <a:tc>
                  <a:txBody>
                    <a:bodyPr/>
                    <a:lstStyle/>
                    <a:p>
                      <a:pPr algn="l" fontAlgn="b"/>
                      <a:r>
                        <a:rPr lang="en-US" sz="1400" u="none" strike="noStrike" dirty="0">
                          <a:effectLst/>
                        </a:rPr>
                        <a:t>Does Online banking improve fund security?</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50%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15.7%</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34.3%</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1318669349"/>
                  </a:ext>
                </a:extLst>
              </a:tr>
              <a:tr h="270358">
                <a:tc>
                  <a:txBody>
                    <a:bodyPr/>
                    <a:lstStyle/>
                    <a:p>
                      <a:pPr algn="l" fontAlgn="b"/>
                      <a:r>
                        <a:rPr lang="en-US" sz="1400" u="none" strike="noStrike" dirty="0">
                          <a:effectLst/>
                        </a:rPr>
                        <a:t>is online banking convenient in terms of time and cost?</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60%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133713054"/>
                  </a:ext>
                </a:extLst>
              </a:tr>
              <a:tr h="270358">
                <a:tc>
                  <a:txBody>
                    <a:bodyPr/>
                    <a:lstStyle/>
                    <a:p>
                      <a:pPr algn="l" fontAlgn="b"/>
                      <a:r>
                        <a:rPr lang="en-US" sz="1400" u="none" strike="noStrike" dirty="0">
                          <a:effectLst/>
                        </a:rPr>
                        <a:t>Do you find online banking solutions reliable and secure?</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32%</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15.6%</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48%</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4.4%</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759044050"/>
                  </a:ext>
                </a:extLst>
              </a:tr>
              <a:tr h="270358">
                <a:tc>
                  <a:txBody>
                    <a:bodyPr/>
                    <a:lstStyle/>
                    <a:p>
                      <a:pPr algn="l" fontAlgn="b"/>
                      <a:r>
                        <a:rPr lang="en-US" sz="1400" u="none" strike="noStrike" dirty="0">
                          <a:effectLst/>
                        </a:rPr>
                        <a:t>Are mobile payment services more accessible than traditional banking ?</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8.9%</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32.9%</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52%</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6.2%</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728427988"/>
                  </a:ext>
                </a:extLst>
              </a:tr>
              <a:tr h="481099">
                <a:tc>
                  <a:txBody>
                    <a:bodyPr/>
                    <a:lstStyle/>
                    <a:p>
                      <a:pPr algn="l" fontAlgn="b"/>
                      <a:r>
                        <a:rPr lang="en-US" sz="1400" u="none" strike="noStrike" dirty="0">
                          <a:effectLst/>
                        </a:rPr>
                        <a:t>Does mobile payment improve cash flow management and financial planning?</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20%</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17.8%</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52%</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10.2%</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3156220564"/>
                  </a:ext>
                </a:extLst>
              </a:tr>
              <a:tr h="270358">
                <a:tc>
                  <a:txBody>
                    <a:bodyPr/>
                    <a:lstStyle/>
                    <a:p>
                      <a:pPr algn="l" fontAlgn="b"/>
                      <a:r>
                        <a:rPr lang="en-US" sz="1400" u="none" strike="noStrike" dirty="0">
                          <a:effectLst/>
                        </a:rPr>
                        <a:t>is Mobile payment convenient in terms of time and cost</a:t>
                      </a:r>
                      <a:endParaRPr lang="en-US"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13.4%</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a:effectLst/>
                        </a:rPr>
                        <a:t>28.9%</a:t>
                      </a:r>
                      <a:endParaRPr lang="fr-FR" sz="1400" b="0" i="0" u="none" strike="noStrike">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52%</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tc>
                  <a:txBody>
                    <a:bodyPr/>
                    <a:lstStyle/>
                    <a:p>
                      <a:pPr algn="ctr" fontAlgn="b"/>
                      <a:r>
                        <a:rPr lang="fr-FR" sz="1400" u="none" strike="noStrike" dirty="0">
                          <a:effectLst/>
                        </a:rPr>
                        <a:t>5.7%</a:t>
                      </a:r>
                      <a:endParaRPr lang="fr-FR" sz="1400" b="0" i="0" u="none" strike="noStrike" dirty="0">
                        <a:solidFill>
                          <a:srgbClr val="000000"/>
                        </a:solidFill>
                        <a:effectLst/>
                        <a:latin typeface="Calibri" panose="020F0502020204030204" pitchFamily="34" charset="0"/>
                      </a:endParaRPr>
                    </a:p>
                  </a:txBody>
                  <a:tcPr marL="5866" marR="5866" marT="5866" marB="0" anchor="b">
                    <a:solidFill>
                      <a:schemeClr val="bg1"/>
                    </a:solidFill>
                  </a:tcPr>
                </a:tc>
                <a:extLst>
                  <a:ext uri="{0D108BD9-81ED-4DB2-BD59-A6C34878D82A}">
                    <a16:rowId xmlns:a16="http://schemas.microsoft.com/office/drawing/2014/main" val="775926620"/>
                  </a:ext>
                </a:extLst>
              </a:tr>
            </a:tbl>
          </a:graphicData>
        </a:graphic>
      </p:graphicFrame>
    </p:spTree>
    <p:extLst>
      <p:ext uri="{BB962C8B-B14F-4D97-AF65-F5344CB8AC3E}">
        <p14:creationId xmlns:p14="http://schemas.microsoft.com/office/powerpoint/2010/main" val="2272020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1E2099D5-499A-5E85-051C-9B47C1551224}"/>
              </a:ext>
            </a:extLst>
          </p:cNvPr>
          <p:cNvGraphicFramePr>
            <a:graphicFrameLocks noGrp="1"/>
          </p:cNvGraphicFramePr>
          <p:nvPr>
            <p:extLst>
              <p:ext uri="{D42A27DB-BD31-4B8C-83A1-F6EECF244321}">
                <p14:modId xmlns:p14="http://schemas.microsoft.com/office/powerpoint/2010/main" val="1294827304"/>
              </p:ext>
            </p:extLst>
          </p:nvPr>
        </p:nvGraphicFramePr>
        <p:xfrm>
          <a:off x="1844687" y="554636"/>
          <a:ext cx="5350592" cy="1965876"/>
        </p:xfrm>
        <a:graphic>
          <a:graphicData uri="http://schemas.openxmlformats.org/drawingml/2006/table">
            <a:tbl>
              <a:tblPr/>
              <a:tblGrid>
                <a:gridCol w="1662555">
                  <a:extLst>
                    <a:ext uri="{9D8B030D-6E8A-4147-A177-3AD203B41FA5}">
                      <a16:colId xmlns:a16="http://schemas.microsoft.com/office/drawing/2014/main" val="20000"/>
                    </a:ext>
                  </a:extLst>
                </a:gridCol>
                <a:gridCol w="997534">
                  <a:extLst>
                    <a:ext uri="{9D8B030D-6E8A-4147-A177-3AD203B41FA5}">
                      <a16:colId xmlns:a16="http://schemas.microsoft.com/office/drawing/2014/main" val="20001"/>
                    </a:ext>
                  </a:extLst>
                </a:gridCol>
                <a:gridCol w="997534">
                  <a:extLst>
                    <a:ext uri="{9D8B030D-6E8A-4147-A177-3AD203B41FA5}">
                      <a16:colId xmlns:a16="http://schemas.microsoft.com/office/drawing/2014/main" val="20002"/>
                    </a:ext>
                  </a:extLst>
                </a:gridCol>
                <a:gridCol w="997534">
                  <a:extLst>
                    <a:ext uri="{9D8B030D-6E8A-4147-A177-3AD203B41FA5}">
                      <a16:colId xmlns:a16="http://schemas.microsoft.com/office/drawing/2014/main" val="20003"/>
                    </a:ext>
                  </a:extLst>
                </a:gridCol>
                <a:gridCol w="695435">
                  <a:extLst>
                    <a:ext uri="{9D8B030D-6E8A-4147-A177-3AD203B41FA5}">
                      <a16:colId xmlns:a16="http://schemas.microsoft.com/office/drawing/2014/main" val="20004"/>
                    </a:ext>
                  </a:extLst>
                </a:gridCol>
              </a:tblGrid>
              <a:tr h="952645">
                <a:tc rowSpan="2" gridSpan="2">
                  <a:txBody>
                    <a:bodyPr/>
                    <a:lstStyle/>
                    <a:p>
                      <a:pPr algn="ctr">
                        <a:lnSpc>
                          <a:spcPct val="115000"/>
                        </a:lnSpc>
                        <a:spcAft>
                          <a:spcPts val="0"/>
                        </a:spcAft>
                      </a:pPr>
                      <a:endParaRPr lang="fr-FR" sz="1600" dirty="0">
                        <a:latin typeface="Times New Roman"/>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gridSpan="2">
                  <a:txBody>
                    <a:bodyPr/>
                    <a:lstStyle/>
                    <a:p>
                      <a:pPr marL="38100" marR="38100" algn="ctr">
                        <a:lnSpc>
                          <a:spcPts val="1600"/>
                        </a:lnSpc>
                        <a:spcAft>
                          <a:spcPts val="0"/>
                        </a:spcAft>
                      </a:pPr>
                      <a:r>
                        <a:rPr lang="en-US" sz="1500" dirty="0">
                          <a:solidFill>
                            <a:schemeClr val="tx2"/>
                          </a:solidFill>
                          <a:latin typeface="Calibri"/>
                          <a:ea typeface="Times New Roman"/>
                          <a:cs typeface="Arial"/>
                        </a:rPr>
                        <a:t>The level of improvement in access to financial services</a:t>
                      </a:r>
                      <a:endParaRPr lang="fr-FR" sz="1500" dirty="0">
                        <a:solidFill>
                          <a:schemeClr val="tx2"/>
                        </a:solidFill>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rowSpan="2">
                  <a:txBody>
                    <a:bodyPr/>
                    <a:lstStyle/>
                    <a:p>
                      <a:pPr marL="38100" marR="38100" algn="ctr">
                        <a:lnSpc>
                          <a:spcPts val="1600"/>
                        </a:lnSpc>
                        <a:spcAft>
                          <a:spcPts val="0"/>
                        </a:spcAft>
                      </a:pPr>
                      <a:r>
                        <a:rPr lang="fr-FR" sz="1200">
                          <a:solidFill>
                            <a:srgbClr val="264A60"/>
                          </a:solidFill>
                          <a:latin typeface="Arial"/>
                          <a:ea typeface="Times New Roman"/>
                          <a:cs typeface="Arial"/>
                        </a:rPr>
                        <a:t>Total</a:t>
                      </a:r>
                      <a:endParaRPr lang="fr-FR" sz="150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50033">
                <a:tc gridSpan="2" vMerge="1">
                  <a:txBody>
                    <a:bodyPr/>
                    <a:lstStyle/>
                    <a:p>
                      <a:endParaRPr lang="fr-FR"/>
                    </a:p>
                  </a:txBody>
                  <a:tcPr/>
                </a:tc>
                <a:tc hMerge="1" vMerge="1">
                  <a:txBody>
                    <a:bodyPr/>
                    <a:lstStyle/>
                    <a:p>
                      <a:endParaRPr lang="fr-FR"/>
                    </a:p>
                  </a:txBody>
                  <a:tcPr/>
                </a:tc>
                <a:tc>
                  <a:txBody>
                    <a:bodyPr/>
                    <a:lstStyle/>
                    <a:p>
                      <a:pPr marL="38100" marR="38100" algn="ctr">
                        <a:lnSpc>
                          <a:spcPts val="1600"/>
                        </a:lnSpc>
                        <a:spcAft>
                          <a:spcPts val="0"/>
                        </a:spcAft>
                      </a:pPr>
                      <a:r>
                        <a:rPr lang="fr-FR" sz="1200" dirty="0" err="1">
                          <a:solidFill>
                            <a:srgbClr val="264A60"/>
                          </a:solidFill>
                          <a:latin typeface="Arial"/>
                          <a:ea typeface="Times New Roman"/>
                          <a:cs typeface="Arial"/>
                        </a:rPr>
                        <a:t>strong</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dirty="0" err="1">
                          <a:solidFill>
                            <a:srgbClr val="264A60"/>
                          </a:solidFill>
                          <a:latin typeface="Arial"/>
                          <a:ea typeface="Times New Roman"/>
                          <a:cs typeface="Arial"/>
                        </a:rPr>
                        <a:t>Mean</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fr-FR"/>
                    </a:p>
                  </a:txBody>
                  <a:tcPr/>
                </a:tc>
                <a:extLst>
                  <a:ext uri="{0D108BD9-81ED-4DB2-BD59-A6C34878D82A}">
                    <a16:rowId xmlns:a16="http://schemas.microsoft.com/office/drawing/2014/main" val="10001"/>
                  </a:ext>
                </a:extLst>
              </a:tr>
              <a:tr h="250033">
                <a:tc rowSpan="2">
                  <a:txBody>
                    <a:bodyPr/>
                    <a:lstStyle/>
                    <a:p>
                      <a:pPr marL="38100" marR="38100">
                        <a:lnSpc>
                          <a:spcPts val="1600"/>
                        </a:lnSpc>
                        <a:spcAft>
                          <a:spcPts val="0"/>
                        </a:spcAft>
                      </a:pPr>
                      <a:r>
                        <a:rPr lang="en-US" sz="1500" dirty="0">
                          <a:solidFill>
                            <a:schemeClr val="tx2"/>
                          </a:solidFill>
                          <a:latin typeface="Calibri"/>
                          <a:ea typeface="Times New Roman"/>
                          <a:cs typeface="Arial"/>
                        </a:rPr>
                        <a:t>The adoption of Online banking</a:t>
                      </a:r>
                      <a:endParaRPr lang="fr-FR" sz="1500" dirty="0">
                        <a:solidFill>
                          <a:schemeClr val="tx2"/>
                        </a:solidFill>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nSpc>
                          <a:spcPts val="1600"/>
                        </a:lnSpc>
                        <a:spcAft>
                          <a:spcPts val="0"/>
                        </a:spcAft>
                      </a:pPr>
                      <a:r>
                        <a:rPr lang="fr-FR" sz="1200" dirty="0">
                          <a:solidFill>
                            <a:srgbClr val="264A60"/>
                          </a:solidFill>
                          <a:latin typeface="Arial"/>
                          <a:ea typeface="Times New Roman"/>
                          <a:cs typeface="Arial"/>
                        </a:rPr>
                        <a:t>yes</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24</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5</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29</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63132">
                <a:tc vMerge="1">
                  <a:txBody>
                    <a:bodyPr/>
                    <a:lstStyle/>
                    <a:p>
                      <a:endParaRPr lang="fr-FR"/>
                    </a:p>
                  </a:txBody>
                  <a:tcPr/>
                </a:tc>
                <a:tc>
                  <a:txBody>
                    <a:bodyPr/>
                    <a:lstStyle/>
                    <a:p>
                      <a:pPr marL="38100" marR="38100">
                        <a:lnSpc>
                          <a:spcPts val="1600"/>
                        </a:lnSpc>
                        <a:spcAft>
                          <a:spcPts val="0"/>
                        </a:spcAft>
                      </a:pPr>
                      <a:r>
                        <a:rPr lang="fr-FR" sz="1200" dirty="0">
                          <a:solidFill>
                            <a:srgbClr val="264A60"/>
                          </a:solidFill>
                          <a:latin typeface="Arial"/>
                          <a:ea typeface="Times New Roman"/>
                          <a:cs typeface="Arial"/>
                        </a:rPr>
                        <a:t>No</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4</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12</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16</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50033">
                <a:tc gridSpan="2">
                  <a:txBody>
                    <a:bodyPr/>
                    <a:lstStyle/>
                    <a:p>
                      <a:pPr marL="38100" marR="38100">
                        <a:lnSpc>
                          <a:spcPts val="1600"/>
                        </a:lnSpc>
                        <a:spcAft>
                          <a:spcPts val="0"/>
                        </a:spcAft>
                      </a:pPr>
                      <a:r>
                        <a:rPr lang="fr-FR" sz="1200" dirty="0">
                          <a:solidFill>
                            <a:srgbClr val="264A60"/>
                          </a:solidFill>
                          <a:latin typeface="Arial"/>
                          <a:ea typeface="Times New Roman"/>
                          <a:cs typeface="Arial"/>
                        </a:rPr>
                        <a:t>Total</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endParaRPr lang="fr-FR"/>
                    </a:p>
                  </a:txBody>
                  <a:tcPr/>
                </a:tc>
                <a:tc>
                  <a:txBody>
                    <a:bodyPr/>
                    <a:lstStyle/>
                    <a:p>
                      <a:pPr marL="38100" marR="38100" algn="r">
                        <a:lnSpc>
                          <a:spcPts val="1600"/>
                        </a:lnSpc>
                        <a:spcAft>
                          <a:spcPts val="0"/>
                        </a:spcAft>
                      </a:pPr>
                      <a:r>
                        <a:rPr lang="fr-FR" sz="1200">
                          <a:solidFill>
                            <a:srgbClr val="010205"/>
                          </a:solidFill>
                          <a:latin typeface="Arial"/>
                          <a:ea typeface="Times New Roman"/>
                          <a:cs typeface="Arial"/>
                        </a:rPr>
                        <a:t>28</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17</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dirty="0">
                          <a:solidFill>
                            <a:srgbClr val="010205"/>
                          </a:solidFill>
                          <a:latin typeface="Arial"/>
                          <a:ea typeface="Times New Roman"/>
                          <a:cs typeface="Arial"/>
                        </a:rPr>
                        <a:t>45</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6" name="Tableau 5">
            <a:extLst>
              <a:ext uri="{FF2B5EF4-FFF2-40B4-BE49-F238E27FC236}">
                <a16:creationId xmlns:a16="http://schemas.microsoft.com/office/drawing/2014/main" id="{D36CF9B5-FF04-D59B-828A-D855B850E9D9}"/>
              </a:ext>
            </a:extLst>
          </p:cNvPr>
          <p:cNvGraphicFramePr>
            <a:graphicFrameLocks noGrp="1"/>
          </p:cNvGraphicFramePr>
          <p:nvPr>
            <p:extLst>
              <p:ext uri="{D42A27DB-BD31-4B8C-83A1-F6EECF244321}">
                <p14:modId xmlns:p14="http://schemas.microsoft.com/office/powerpoint/2010/main" val="566013921"/>
              </p:ext>
            </p:extLst>
          </p:nvPr>
        </p:nvGraphicFramePr>
        <p:xfrm>
          <a:off x="380960" y="3314390"/>
          <a:ext cx="4940548" cy="2660260"/>
        </p:xfrm>
        <a:graphic>
          <a:graphicData uri="http://schemas.openxmlformats.org/drawingml/2006/table">
            <a:tbl>
              <a:tblPr/>
              <a:tblGrid>
                <a:gridCol w="1360088">
                  <a:extLst>
                    <a:ext uri="{9D8B030D-6E8A-4147-A177-3AD203B41FA5}">
                      <a16:colId xmlns:a16="http://schemas.microsoft.com/office/drawing/2014/main" val="20000"/>
                    </a:ext>
                  </a:extLst>
                </a:gridCol>
                <a:gridCol w="568915">
                  <a:extLst>
                    <a:ext uri="{9D8B030D-6E8A-4147-A177-3AD203B41FA5}">
                      <a16:colId xmlns:a16="http://schemas.microsoft.com/office/drawing/2014/main" val="20001"/>
                    </a:ext>
                  </a:extLst>
                </a:gridCol>
                <a:gridCol w="568915">
                  <a:extLst>
                    <a:ext uri="{9D8B030D-6E8A-4147-A177-3AD203B41FA5}">
                      <a16:colId xmlns:a16="http://schemas.microsoft.com/office/drawing/2014/main" val="20002"/>
                    </a:ext>
                  </a:extLst>
                </a:gridCol>
                <a:gridCol w="2442630">
                  <a:extLst>
                    <a:ext uri="{9D8B030D-6E8A-4147-A177-3AD203B41FA5}">
                      <a16:colId xmlns:a16="http://schemas.microsoft.com/office/drawing/2014/main" val="20003"/>
                    </a:ext>
                  </a:extLst>
                </a:gridCol>
              </a:tblGrid>
              <a:tr h="653201">
                <a:tc gridSpan="4">
                  <a:txBody>
                    <a:bodyPr/>
                    <a:lstStyle/>
                    <a:p>
                      <a:pPr marL="38100" marR="38100" algn="ctr">
                        <a:lnSpc>
                          <a:spcPts val="1600"/>
                        </a:lnSpc>
                        <a:spcAft>
                          <a:spcPts val="0"/>
                        </a:spcAft>
                      </a:pPr>
                      <a:r>
                        <a:rPr lang="fr-FR" sz="1500" b="1" dirty="0">
                          <a:solidFill>
                            <a:srgbClr val="010205"/>
                          </a:solidFill>
                          <a:latin typeface="Arial"/>
                          <a:ea typeface="Times New Roman"/>
                          <a:cs typeface="Arial"/>
                        </a:rPr>
                        <a:t>Chi-Square test</a:t>
                      </a:r>
                      <a:endParaRPr lang="fr-FR" sz="1500" dirty="0">
                        <a:latin typeface="Calibri"/>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329033">
                <a:tc>
                  <a:txBody>
                    <a:bodyPr/>
                    <a:lstStyle/>
                    <a:p>
                      <a:pPr>
                        <a:lnSpc>
                          <a:spcPct val="115000"/>
                        </a:lnSpc>
                        <a:spcAft>
                          <a:spcPts val="0"/>
                        </a:spcAft>
                      </a:pPr>
                      <a:endParaRPr lang="fr-FR" sz="1600">
                        <a:latin typeface="Times New Roman"/>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dirty="0">
                          <a:solidFill>
                            <a:srgbClr val="264A60"/>
                          </a:solidFill>
                          <a:latin typeface="Arial"/>
                          <a:ea typeface="Times New Roman"/>
                          <a:cs typeface="Arial"/>
                        </a:rPr>
                        <a:t>Value</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a:solidFill>
                            <a:srgbClr val="264A60"/>
                          </a:solidFill>
                          <a:latin typeface="Arial"/>
                          <a:ea typeface="Times New Roman"/>
                          <a:cs typeface="Arial"/>
                        </a:rPr>
                        <a:t>ddl</a:t>
                      </a:r>
                      <a:endParaRPr lang="fr-FR" sz="150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500" dirty="0" err="1">
                          <a:latin typeface="Calibri"/>
                          <a:ea typeface="Times New Roman"/>
                          <a:cs typeface="Arial"/>
                        </a:rPr>
                        <a:t>Asymptotic</a:t>
                      </a:r>
                      <a:r>
                        <a:rPr lang="fr-FR" sz="1500" dirty="0">
                          <a:latin typeface="Calibri"/>
                          <a:ea typeface="Times New Roman"/>
                          <a:cs typeface="Arial"/>
                        </a:rPr>
                        <a:t> </a:t>
                      </a:r>
                      <a:r>
                        <a:rPr lang="fr-FR" sz="1500" dirty="0" err="1">
                          <a:latin typeface="Calibri"/>
                          <a:ea typeface="Times New Roman"/>
                          <a:cs typeface="Arial"/>
                        </a:rPr>
                        <a:t>Significance</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17905">
                <a:tc>
                  <a:txBody>
                    <a:bodyPr/>
                    <a:lstStyle/>
                    <a:p>
                      <a:pPr marL="38100" marR="38100">
                        <a:lnSpc>
                          <a:spcPts val="1600"/>
                        </a:lnSpc>
                        <a:spcAft>
                          <a:spcPts val="0"/>
                        </a:spcAft>
                      </a:pPr>
                      <a:r>
                        <a:rPr lang="fr-FR" sz="1500" dirty="0" err="1">
                          <a:latin typeface="Calibri"/>
                          <a:ea typeface="Times New Roman"/>
                          <a:cs typeface="Arial"/>
                        </a:rPr>
                        <a:t>Pearson's</a:t>
                      </a:r>
                      <a:r>
                        <a:rPr lang="fr-FR" sz="1500" dirty="0">
                          <a:latin typeface="Calibri"/>
                          <a:ea typeface="Times New Roman"/>
                          <a:cs typeface="Arial"/>
                        </a:rPr>
                        <a:t> Chi-Square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dirty="0">
                          <a:solidFill>
                            <a:srgbClr val="010205"/>
                          </a:solidFill>
                          <a:latin typeface="Arial"/>
                          <a:ea typeface="Times New Roman"/>
                          <a:cs typeface="Arial"/>
                        </a:rPr>
                        <a:t>14,634</a:t>
                      </a:r>
                      <a:r>
                        <a:rPr lang="fr-FR" sz="1200" baseline="30000" dirty="0">
                          <a:solidFill>
                            <a:srgbClr val="010205"/>
                          </a:solidFill>
                          <a:latin typeface="Arial"/>
                          <a:ea typeface="Times New Roman"/>
                          <a:cs typeface="Arial"/>
                        </a:rPr>
                        <a:t>a</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dirty="0">
                          <a:solidFill>
                            <a:srgbClr val="010205"/>
                          </a:solidFill>
                          <a:highlight>
                            <a:srgbClr val="FFFF00"/>
                          </a:highlight>
                          <a:latin typeface="Arial"/>
                          <a:ea typeface="Times New Roman"/>
                          <a:cs typeface="Arial"/>
                        </a:rPr>
                        <a:t>,000</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35813">
                <a:tc>
                  <a:txBody>
                    <a:bodyPr/>
                    <a:lstStyle/>
                    <a:p>
                      <a:pPr marL="38100" marR="38100">
                        <a:lnSpc>
                          <a:spcPts val="1600"/>
                        </a:lnSpc>
                        <a:spcAft>
                          <a:spcPts val="0"/>
                        </a:spcAft>
                      </a:pPr>
                      <a:r>
                        <a:rPr lang="fr-FR" sz="1500" dirty="0" err="1">
                          <a:latin typeface="Calibri" panose="020F0502020204030204" pitchFamily="34" charset="0"/>
                          <a:cs typeface="Calibri" panose="020F0502020204030204" pitchFamily="34" charset="0"/>
                        </a:rPr>
                        <a:t>Likelihood</a:t>
                      </a:r>
                      <a:r>
                        <a:rPr lang="fr-FR" sz="1500" dirty="0">
                          <a:latin typeface="Calibri" panose="020F0502020204030204" pitchFamily="34" charset="0"/>
                          <a:cs typeface="Calibri" panose="020F0502020204030204" pitchFamily="34" charset="0"/>
                        </a:rPr>
                        <a:t> Ratio</a:t>
                      </a:r>
                      <a:endParaRPr lang="fr-FR" sz="1500" dirty="0">
                        <a:latin typeface="Calibri" panose="020F0502020204030204" pitchFamily="34" charset="0"/>
                        <a:ea typeface="Times New Roman"/>
                        <a:cs typeface="Calibri" panose="020F0502020204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15,010</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,000</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35813">
                <a:tc>
                  <a:txBody>
                    <a:bodyPr/>
                    <a:lstStyle/>
                    <a:p>
                      <a:pPr marL="38100" marR="38100">
                        <a:lnSpc>
                          <a:spcPts val="1600"/>
                        </a:lnSpc>
                        <a:spcAft>
                          <a:spcPts val="0"/>
                        </a:spcAft>
                      </a:pPr>
                      <a:r>
                        <a:rPr lang="fr-FR" sz="1500" dirty="0" err="1">
                          <a:latin typeface="Calibri"/>
                          <a:ea typeface="Times New Roman"/>
                          <a:cs typeface="Arial"/>
                        </a:rPr>
                        <a:t>Number</a:t>
                      </a:r>
                      <a:r>
                        <a:rPr lang="fr-FR" sz="1500" dirty="0">
                          <a:latin typeface="Calibri"/>
                          <a:ea typeface="Times New Roman"/>
                          <a:cs typeface="Arial"/>
                        </a:rPr>
                        <a:t> of </a:t>
                      </a:r>
                      <a:r>
                        <a:rPr lang="fr-FR" sz="1500" dirty="0" err="1">
                          <a:latin typeface="Calibri"/>
                          <a:ea typeface="Times New Roman"/>
                          <a:cs typeface="Arial"/>
                        </a:rPr>
                        <a:t>Valid</a:t>
                      </a:r>
                      <a:r>
                        <a:rPr lang="fr-FR" sz="1500" dirty="0">
                          <a:latin typeface="Calibri"/>
                          <a:ea typeface="Times New Roman"/>
                          <a:cs typeface="Arial"/>
                        </a:rPr>
                        <a:t> Observations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dirty="0">
                          <a:solidFill>
                            <a:srgbClr val="010205"/>
                          </a:solidFill>
                          <a:latin typeface="Arial"/>
                          <a:ea typeface="Times New Roman"/>
                          <a:cs typeface="Arial"/>
                        </a:rPr>
                        <a:t>45</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fr-FR" sz="1600" dirty="0">
                        <a:latin typeface="Times New Roman"/>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fr-FR" sz="1600" dirty="0">
                        <a:latin typeface="Times New Roman"/>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7" name="Tableau 6">
            <a:extLst>
              <a:ext uri="{FF2B5EF4-FFF2-40B4-BE49-F238E27FC236}">
                <a16:creationId xmlns:a16="http://schemas.microsoft.com/office/drawing/2014/main" id="{65CFDC87-6B73-C950-180A-0FDAEBBEFC40}"/>
              </a:ext>
            </a:extLst>
          </p:cNvPr>
          <p:cNvGraphicFramePr>
            <a:graphicFrameLocks noGrp="1"/>
          </p:cNvGraphicFramePr>
          <p:nvPr>
            <p:extLst>
              <p:ext uri="{D42A27DB-BD31-4B8C-83A1-F6EECF244321}">
                <p14:modId xmlns:p14="http://schemas.microsoft.com/office/powerpoint/2010/main" val="2211407968"/>
              </p:ext>
            </p:extLst>
          </p:nvPr>
        </p:nvGraphicFramePr>
        <p:xfrm>
          <a:off x="6454097" y="3514529"/>
          <a:ext cx="5493064" cy="1645920"/>
        </p:xfrm>
        <a:graphic>
          <a:graphicData uri="http://schemas.openxmlformats.org/drawingml/2006/table">
            <a:tbl>
              <a:tblPr firstRow="1" bandRow="1">
                <a:tableStyleId>{5940675A-B579-460E-94D1-54222C63F5DA}</a:tableStyleId>
              </a:tblPr>
              <a:tblGrid>
                <a:gridCol w="2746532">
                  <a:extLst>
                    <a:ext uri="{9D8B030D-6E8A-4147-A177-3AD203B41FA5}">
                      <a16:colId xmlns:a16="http://schemas.microsoft.com/office/drawing/2014/main" val="926642452"/>
                    </a:ext>
                  </a:extLst>
                </a:gridCol>
                <a:gridCol w="2746532">
                  <a:extLst>
                    <a:ext uri="{9D8B030D-6E8A-4147-A177-3AD203B41FA5}">
                      <a16:colId xmlns:a16="http://schemas.microsoft.com/office/drawing/2014/main" val="2260835964"/>
                    </a:ext>
                  </a:extLst>
                </a:gridCol>
              </a:tblGrid>
              <a:tr h="503086">
                <a:tc>
                  <a:txBody>
                    <a:bodyPr/>
                    <a:lstStyle/>
                    <a:p>
                      <a:r>
                        <a:rPr lang="en-US" sz="1200" b="1" dirty="0"/>
                        <a:t>H0</a:t>
                      </a:r>
                      <a:r>
                        <a:rPr lang="en-US" sz="1200" dirty="0"/>
                        <a:t>: There is no association between the use of online banking and the level of improvement in SMEs' access to financial services</a:t>
                      </a:r>
                      <a:endParaRPr lang="fr-FR" sz="1200" dirty="0"/>
                    </a:p>
                  </a:txBody>
                  <a:tcPr/>
                </a:tc>
                <a:tc>
                  <a:txBody>
                    <a:bodyPr/>
                    <a:lstStyle/>
                    <a:p>
                      <a:r>
                        <a:rPr lang="fr-FR" b="1" dirty="0" err="1">
                          <a:solidFill>
                            <a:srgbClr val="FF0000"/>
                          </a:solidFill>
                        </a:rPr>
                        <a:t>Rejected</a:t>
                      </a:r>
                      <a:endParaRPr lang="fr-FR" b="1" dirty="0">
                        <a:solidFill>
                          <a:srgbClr val="FF0000"/>
                        </a:solidFill>
                      </a:endParaRPr>
                    </a:p>
                  </a:txBody>
                  <a:tcPr/>
                </a:tc>
                <a:extLst>
                  <a:ext uri="{0D108BD9-81ED-4DB2-BD59-A6C34878D82A}">
                    <a16:rowId xmlns:a16="http://schemas.microsoft.com/office/drawing/2014/main" val="2762800511"/>
                  </a:ext>
                </a:extLst>
              </a:tr>
              <a:tr h="503086">
                <a:tc>
                  <a:txBody>
                    <a:bodyPr/>
                    <a:lstStyle/>
                    <a:p>
                      <a:r>
                        <a:rPr lang="en-US" sz="1200" b="1" dirty="0"/>
                        <a:t>H1.1</a:t>
                      </a:r>
                      <a:r>
                        <a:rPr lang="en-US" sz="1200" dirty="0"/>
                        <a:t>: There is an association between the use of online banking and the level of improvement in SMEs' access to financial services.</a:t>
                      </a:r>
                      <a:endParaRPr lang="fr-FR" sz="1200" dirty="0"/>
                    </a:p>
                  </a:txBody>
                  <a:tcPr/>
                </a:tc>
                <a:tc>
                  <a:txBody>
                    <a:bodyPr/>
                    <a:lstStyle/>
                    <a:p>
                      <a:r>
                        <a:rPr lang="fr-FR" b="1" dirty="0">
                          <a:solidFill>
                            <a:schemeClr val="tx1"/>
                          </a:solidFill>
                        </a:rPr>
                        <a:t>Accepted</a:t>
                      </a:r>
                    </a:p>
                  </a:txBody>
                  <a:tcPr/>
                </a:tc>
                <a:extLst>
                  <a:ext uri="{0D108BD9-81ED-4DB2-BD59-A6C34878D82A}">
                    <a16:rowId xmlns:a16="http://schemas.microsoft.com/office/drawing/2014/main" val="520704943"/>
                  </a:ext>
                </a:extLst>
              </a:tr>
            </a:tbl>
          </a:graphicData>
        </a:graphic>
      </p:graphicFrame>
      <p:sp>
        <p:nvSpPr>
          <p:cNvPr id="8" name="Flèche : droite 7">
            <a:extLst>
              <a:ext uri="{FF2B5EF4-FFF2-40B4-BE49-F238E27FC236}">
                <a16:creationId xmlns:a16="http://schemas.microsoft.com/office/drawing/2014/main" id="{D64BAC2B-D49C-B40B-7432-6E4B1C684656}"/>
              </a:ext>
            </a:extLst>
          </p:cNvPr>
          <p:cNvSpPr/>
          <p:nvPr/>
        </p:nvSpPr>
        <p:spPr>
          <a:xfrm>
            <a:off x="5501390" y="4212236"/>
            <a:ext cx="749508" cy="584616"/>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0" name="ZoneTexte 9">
            <a:extLst>
              <a:ext uri="{FF2B5EF4-FFF2-40B4-BE49-F238E27FC236}">
                <a16:creationId xmlns:a16="http://schemas.microsoft.com/office/drawing/2014/main" id="{F15B7E0F-C323-C0A7-BB10-3EB8B8CCF813}"/>
              </a:ext>
            </a:extLst>
          </p:cNvPr>
          <p:cNvSpPr txBox="1"/>
          <p:nvPr/>
        </p:nvSpPr>
        <p:spPr>
          <a:xfrm>
            <a:off x="1094283" y="185304"/>
            <a:ext cx="9069048" cy="276999"/>
          </a:xfrm>
          <a:prstGeom prst="rect">
            <a:avLst/>
          </a:prstGeom>
          <a:noFill/>
        </p:spPr>
        <p:txBody>
          <a:bodyPr wrap="square">
            <a:spAutoFit/>
          </a:bodyPr>
          <a:lstStyle/>
          <a:p>
            <a:r>
              <a:rPr lang="fr-FR" sz="1200" u="sng" dirty="0">
                <a:solidFill>
                  <a:schemeClr val="accent2"/>
                </a:solidFill>
              </a:rPr>
              <a:t>Cross-tabulation 1:</a:t>
            </a:r>
            <a:r>
              <a:rPr lang="en-US" sz="1200" dirty="0"/>
              <a:t> The adoption of Online banking* Level of Improvement in Access to Financial Services</a:t>
            </a:r>
            <a:endParaRPr lang="fr-FR" sz="1200" u="sng" dirty="0">
              <a:solidFill>
                <a:schemeClr val="accent2"/>
              </a:solidFill>
            </a:endParaRPr>
          </a:p>
        </p:txBody>
      </p:sp>
      <p:sp>
        <p:nvSpPr>
          <p:cNvPr id="11" name="ZoneTexte 10">
            <a:extLst>
              <a:ext uri="{FF2B5EF4-FFF2-40B4-BE49-F238E27FC236}">
                <a16:creationId xmlns:a16="http://schemas.microsoft.com/office/drawing/2014/main" id="{A9C5B4AF-0A69-FB47-83F6-CA57B07B989F}"/>
              </a:ext>
            </a:extLst>
          </p:cNvPr>
          <p:cNvSpPr txBox="1"/>
          <p:nvPr/>
        </p:nvSpPr>
        <p:spPr>
          <a:xfrm>
            <a:off x="599606" y="2810414"/>
            <a:ext cx="6265888" cy="369332"/>
          </a:xfrm>
          <a:prstGeom prst="rect">
            <a:avLst/>
          </a:prstGeom>
          <a:noFill/>
        </p:spPr>
        <p:txBody>
          <a:bodyPr wrap="square">
            <a:spAutoFit/>
          </a:bodyPr>
          <a:lstStyle/>
          <a:p>
            <a:r>
              <a:rPr lang="fr-FR" u="sng" dirty="0">
                <a:solidFill>
                  <a:schemeClr val="accent2"/>
                </a:solidFill>
              </a:rPr>
              <a:t>Chi-Square Tests </a:t>
            </a:r>
            <a:r>
              <a:rPr lang="ar-EG" u="sng" dirty="0">
                <a:solidFill>
                  <a:schemeClr val="accent2"/>
                </a:solidFill>
              </a:rPr>
              <a:t>1</a:t>
            </a:r>
            <a:r>
              <a:rPr lang="fr-FR" u="sng" dirty="0">
                <a:solidFill>
                  <a:schemeClr val="accent2"/>
                </a:solidFill>
              </a:rPr>
              <a:t>:</a:t>
            </a:r>
          </a:p>
        </p:txBody>
      </p:sp>
      <p:sp>
        <p:nvSpPr>
          <p:cNvPr id="2" name="ZoneTexte 1">
            <a:extLst>
              <a:ext uri="{FF2B5EF4-FFF2-40B4-BE49-F238E27FC236}">
                <a16:creationId xmlns:a16="http://schemas.microsoft.com/office/drawing/2014/main" id="{7B3E3E9D-7798-0776-03CF-2DD8D0C4D81C}"/>
              </a:ext>
            </a:extLst>
          </p:cNvPr>
          <p:cNvSpPr txBox="1"/>
          <p:nvPr/>
        </p:nvSpPr>
        <p:spPr>
          <a:xfrm>
            <a:off x="6184274" y="2593685"/>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
        <p:nvSpPr>
          <p:cNvPr id="3" name="ZoneTexte 2">
            <a:extLst>
              <a:ext uri="{FF2B5EF4-FFF2-40B4-BE49-F238E27FC236}">
                <a16:creationId xmlns:a16="http://schemas.microsoft.com/office/drawing/2014/main" id="{F7F6F807-056E-5317-B23B-665C71F1C67E}"/>
              </a:ext>
            </a:extLst>
          </p:cNvPr>
          <p:cNvSpPr txBox="1"/>
          <p:nvPr/>
        </p:nvSpPr>
        <p:spPr>
          <a:xfrm>
            <a:off x="3814996" y="6006194"/>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Tree>
    <p:extLst>
      <p:ext uri="{BB962C8B-B14F-4D97-AF65-F5344CB8AC3E}">
        <p14:creationId xmlns:p14="http://schemas.microsoft.com/office/powerpoint/2010/main" val="248670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144407837"/>
              </p:ext>
            </p:extLst>
          </p:nvPr>
        </p:nvGraphicFramePr>
        <p:xfrm>
          <a:off x="1400647" y="537128"/>
          <a:ext cx="4952993" cy="1810429"/>
        </p:xfrm>
        <a:graphic>
          <a:graphicData uri="http://schemas.openxmlformats.org/drawingml/2006/table">
            <a:tbl>
              <a:tblPr/>
              <a:tblGrid>
                <a:gridCol w="1539012">
                  <a:extLst>
                    <a:ext uri="{9D8B030D-6E8A-4147-A177-3AD203B41FA5}">
                      <a16:colId xmlns:a16="http://schemas.microsoft.com/office/drawing/2014/main" val="20000"/>
                    </a:ext>
                  </a:extLst>
                </a:gridCol>
                <a:gridCol w="923408">
                  <a:extLst>
                    <a:ext uri="{9D8B030D-6E8A-4147-A177-3AD203B41FA5}">
                      <a16:colId xmlns:a16="http://schemas.microsoft.com/office/drawing/2014/main" val="20001"/>
                    </a:ext>
                  </a:extLst>
                </a:gridCol>
                <a:gridCol w="923408">
                  <a:extLst>
                    <a:ext uri="{9D8B030D-6E8A-4147-A177-3AD203B41FA5}">
                      <a16:colId xmlns:a16="http://schemas.microsoft.com/office/drawing/2014/main" val="20002"/>
                    </a:ext>
                  </a:extLst>
                </a:gridCol>
                <a:gridCol w="923408">
                  <a:extLst>
                    <a:ext uri="{9D8B030D-6E8A-4147-A177-3AD203B41FA5}">
                      <a16:colId xmlns:a16="http://schemas.microsoft.com/office/drawing/2014/main" val="20003"/>
                    </a:ext>
                  </a:extLst>
                </a:gridCol>
                <a:gridCol w="643757">
                  <a:extLst>
                    <a:ext uri="{9D8B030D-6E8A-4147-A177-3AD203B41FA5}">
                      <a16:colId xmlns:a16="http://schemas.microsoft.com/office/drawing/2014/main" val="20004"/>
                    </a:ext>
                  </a:extLst>
                </a:gridCol>
              </a:tblGrid>
              <a:tr h="784099">
                <a:tc rowSpan="2" gridSpan="2">
                  <a:txBody>
                    <a:bodyPr/>
                    <a:lstStyle/>
                    <a:p>
                      <a:pPr>
                        <a:lnSpc>
                          <a:spcPct val="115000"/>
                        </a:lnSpc>
                        <a:spcAft>
                          <a:spcPts val="0"/>
                        </a:spcAft>
                      </a:pPr>
                      <a:endParaRPr lang="fr-FR" sz="1600" dirty="0">
                        <a:latin typeface="Times New Roman"/>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fr-FR"/>
                    </a:p>
                  </a:txBody>
                  <a:tcPr/>
                </a:tc>
                <a:tc gridSpan="2">
                  <a:txBody>
                    <a:bodyPr/>
                    <a:lstStyle/>
                    <a:p>
                      <a:pPr marL="38100" marR="38100" algn="ctr">
                        <a:lnSpc>
                          <a:spcPts val="1600"/>
                        </a:lnSpc>
                        <a:spcAft>
                          <a:spcPts val="0"/>
                        </a:spcAft>
                      </a:pPr>
                      <a:r>
                        <a:rPr lang="en-US" sz="1500" dirty="0">
                          <a:latin typeface="Calibri"/>
                          <a:ea typeface="Times New Roman"/>
                          <a:cs typeface="Arial"/>
                        </a:rPr>
                        <a:t>Perceived improvement in the financial management of your SME</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rowSpan="2">
                  <a:txBody>
                    <a:bodyPr/>
                    <a:lstStyle/>
                    <a:p>
                      <a:pPr marL="38100" marR="38100" algn="ctr">
                        <a:lnSpc>
                          <a:spcPts val="1600"/>
                        </a:lnSpc>
                        <a:spcAft>
                          <a:spcPts val="0"/>
                        </a:spcAft>
                      </a:pPr>
                      <a:r>
                        <a:rPr lang="fr-FR" sz="1200">
                          <a:solidFill>
                            <a:srgbClr val="264A60"/>
                          </a:solidFill>
                          <a:latin typeface="Arial"/>
                          <a:ea typeface="Times New Roman"/>
                          <a:cs typeface="Arial"/>
                        </a:rPr>
                        <a:t>Total</a:t>
                      </a:r>
                      <a:endParaRPr lang="fr-FR" sz="150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42232">
                <a:tc gridSpan="2" vMerge="1">
                  <a:txBody>
                    <a:bodyPr/>
                    <a:lstStyle/>
                    <a:p>
                      <a:endParaRPr lang="fr-FR"/>
                    </a:p>
                  </a:txBody>
                  <a:tcPr/>
                </a:tc>
                <a:tc hMerge="1" vMerge="1">
                  <a:txBody>
                    <a:bodyPr/>
                    <a:lstStyle/>
                    <a:p>
                      <a:endParaRPr lang="fr-FR"/>
                    </a:p>
                  </a:txBody>
                  <a:tcPr/>
                </a:tc>
                <a:tc>
                  <a:txBody>
                    <a:bodyPr/>
                    <a:lstStyle/>
                    <a:p>
                      <a:pPr marL="38100" marR="38100" algn="ctr">
                        <a:lnSpc>
                          <a:spcPts val="1600"/>
                        </a:lnSpc>
                        <a:spcAft>
                          <a:spcPts val="0"/>
                        </a:spcAft>
                      </a:pPr>
                      <a:r>
                        <a:rPr lang="fr-FR" sz="1200" dirty="0">
                          <a:solidFill>
                            <a:srgbClr val="264A60"/>
                          </a:solidFill>
                          <a:latin typeface="Arial"/>
                          <a:ea typeface="Times New Roman"/>
                          <a:cs typeface="Arial"/>
                        </a:rPr>
                        <a:t>Strong</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dirty="0" err="1">
                          <a:solidFill>
                            <a:srgbClr val="264A60"/>
                          </a:solidFill>
                          <a:latin typeface="Arial"/>
                          <a:ea typeface="Times New Roman"/>
                          <a:cs typeface="Arial"/>
                        </a:rPr>
                        <a:t>Mean</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fr-FR"/>
                    </a:p>
                  </a:txBody>
                  <a:tcPr/>
                </a:tc>
                <a:extLst>
                  <a:ext uri="{0D108BD9-81ED-4DB2-BD59-A6C34878D82A}">
                    <a16:rowId xmlns:a16="http://schemas.microsoft.com/office/drawing/2014/main" val="10001"/>
                  </a:ext>
                </a:extLst>
              </a:tr>
              <a:tr h="242232">
                <a:tc rowSpan="2">
                  <a:txBody>
                    <a:bodyPr/>
                    <a:lstStyle/>
                    <a:p>
                      <a:pPr marL="38100" marR="38100">
                        <a:lnSpc>
                          <a:spcPts val="1600"/>
                        </a:lnSpc>
                        <a:spcAft>
                          <a:spcPts val="0"/>
                        </a:spcAft>
                      </a:pPr>
                      <a:r>
                        <a:rPr lang="fr-FR" sz="1500" dirty="0">
                          <a:latin typeface="Calibri"/>
                          <a:ea typeface="Times New Roman"/>
                          <a:cs typeface="Arial"/>
                        </a:rPr>
                        <a:t>The adoption of mobile Payments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nSpc>
                          <a:spcPts val="1600"/>
                        </a:lnSpc>
                        <a:spcAft>
                          <a:spcPts val="0"/>
                        </a:spcAft>
                      </a:pPr>
                      <a:r>
                        <a:rPr lang="fr-FR" sz="1200" dirty="0">
                          <a:solidFill>
                            <a:srgbClr val="264A60"/>
                          </a:solidFill>
                          <a:latin typeface="Arial"/>
                          <a:ea typeface="Times New Roman"/>
                          <a:cs typeface="Arial"/>
                        </a:rPr>
                        <a:t>yes</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23</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3</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26</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70933">
                <a:tc vMerge="1">
                  <a:txBody>
                    <a:bodyPr/>
                    <a:lstStyle/>
                    <a:p>
                      <a:endParaRPr lang="fr-FR"/>
                    </a:p>
                  </a:txBody>
                  <a:tcPr/>
                </a:tc>
                <a:tc>
                  <a:txBody>
                    <a:bodyPr/>
                    <a:lstStyle/>
                    <a:p>
                      <a:pPr marL="38100" marR="38100">
                        <a:lnSpc>
                          <a:spcPts val="1600"/>
                        </a:lnSpc>
                        <a:spcAft>
                          <a:spcPts val="0"/>
                        </a:spcAft>
                      </a:pPr>
                      <a:r>
                        <a:rPr lang="fr-FR" sz="1200" dirty="0">
                          <a:solidFill>
                            <a:srgbClr val="264A60"/>
                          </a:solidFill>
                          <a:latin typeface="Arial"/>
                          <a:ea typeface="Times New Roman"/>
                          <a:cs typeface="Arial"/>
                        </a:rPr>
                        <a:t>No</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8</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19</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42232">
                <a:tc gridSpan="2">
                  <a:txBody>
                    <a:bodyPr/>
                    <a:lstStyle/>
                    <a:p>
                      <a:pPr marL="38100" marR="38100">
                        <a:lnSpc>
                          <a:spcPts val="1600"/>
                        </a:lnSpc>
                        <a:spcAft>
                          <a:spcPts val="0"/>
                        </a:spcAft>
                      </a:pPr>
                      <a:r>
                        <a:rPr lang="fr-FR" sz="1200">
                          <a:solidFill>
                            <a:srgbClr val="264A60"/>
                          </a:solidFill>
                          <a:latin typeface="Arial"/>
                          <a:ea typeface="Times New Roman"/>
                          <a:cs typeface="Arial"/>
                        </a:rPr>
                        <a:t>Total</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hMerge="1">
                  <a:txBody>
                    <a:bodyPr/>
                    <a:lstStyle/>
                    <a:p>
                      <a:endParaRPr lang="fr-FR"/>
                    </a:p>
                  </a:txBody>
                  <a:tcPr/>
                </a:tc>
                <a:tc>
                  <a:txBody>
                    <a:bodyPr/>
                    <a:lstStyle/>
                    <a:p>
                      <a:pPr marL="38100" marR="38100" algn="r">
                        <a:lnSpc>
                          <a:spcPts val="1600"/>
                        </a:lnSpc>
                        <a:spcAft>
                          <a:spcPts val="0"/>
                        </a:spcAft>
                      </a:pPr>
                      <a:r>
                        <a:rPr lang="fr-FR" sz="1200">
                          <a:solidFill>
                            <a:srgbClr val="010205"/>
                          </a:solidFill>
                          <a:latin typeface="Arial"/>
                          <a:ea typeface="Times New Roman"/>
                          <a:cs typeface="Arial"/>
                        </a:rPr>
                        <a:t>31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dirty="0">
                          <a:solidFill>
                            <a:srgbClr val="010205"/>
                          </a:solidFill>
                          <a:latin typeface="Arial"/>
                          <a:ea typeface="Times New Roman"/>
                          <a:cs typeface="Arial"/>
                        </a:rPr>
                        <a:t>14</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dirty="0">
                          <a:solidFill>
                            <a:srgbClr val="010205"/>
                          </a:solidFill>
                          <a:latin typeface="Arial"/>
                          <a:ea typeface="Times New Roman"/>
                          <a:cs typeface="Arial"/>
                        </a:rPr>
                        <a:t>45</a:t>
                      </a: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529773971"/>
              </p:ext>
            </p:extLst>
          </p:nvPr>
        </p:nvGraphicFramePr>
        <p:xfrm>
          <a:off x="137105" y="3438428"/>
          <a:ext cx="5429244" cy="2891699"/>
        </p:xfrm>
        <a:graphic>
          <a:graphicData uri="http://schemas.openxmlformats.org/drawingml/2006/table">
            <a:tbl>
              <a:tblPr/>
              <a:tblGrid>
                <a:gridCol w="1676615">
                  <a:extLst>
                    <a:ext uri="{9D8B030D-6E8A-4147-A177-3AD203B41FA5}">
                      <a16:colId xmlns:a16="http://schemas.microsoft.com/office/drawing/2014/main" val="20000"/>
                    </a:ext>
                  </a:extLst>
                </a:gridCol>
                <a:gridCol w="701104">
                  <a:extLst>
                    <a:ext uri="{9D8B030D-6E8A-4147-A177-3AD203B41FA5}">
                      <a16:colId xmlns:a16="http://schemas.microsoft.com/office/drawing/2014/main" val="20001"/>
                    </a:ext>
                  </a:extLst>
                </a:gridCol>
                <a:gridCol w="701104">
                  <a:extLst>
                    <a:ext uri="{9D8B030D-6E8A-4147-A177-3AD203B41FA5}">
                      <a16:colId xmlns:a16="http://schemas.microsoft.com/office/drawing/2014/main" val="20002"/>
                    </a:ext>
                  </a:extLst>
                </a:gridCol>
                <a:gridCol w="2307321">
                  <a:extLst>
                    <a:ext uri="{9D8B030D-6E8A-4147-A177-3AD203B41FA5}">
                      <a16:colId xmlns:a16="http://schemas.microsoft.com/office/drawing/2014/main" val="20003"/>
                    </a:ext>
                  </a:extLst>
                </a:gridCol>
                <a:gridCol w="43100">
                  <a:extLst>
                    <a:ext uri="{9D8B030D-6E8A-4147-A177-3AD203B41FA5}">
                      <a16:colId xmlns:a16="http://schemas.microsoft.com/office/drawing/2014/main" val="20004"/>
                    </a:ext>
                  </a:extLst>
                </a:gridCol>
              </a:tblGrid>
              <a:tr h="212510">
                <a:tc gridSpan="5">
                  <a:txBody>
                    <a:bodyPr/>
                    <a:lstStyle/>
                    <a:p>
                      <a:pPr marL="38100" algn="ctr">
                        <a:lnSpc>
                          <a:spcPts val="1600"/>
                        </a:lnSpc>
                        <a:spcAft>
                          <a:spcPts val="0"/>
                        </a:spcAft>
                      </a:pPr>
                      <a:r>
                        <a:rPr lang="fr-FR" sz="1500" b="1" dirty="0">
                          <a:solidFill>
                            <a:srgbClr val="010205"/>
                          </a:solidFill>
                          <a:latin typeface="Arial"/>
                          <a:ea typeface="Times New Roman"/>
                          <a:cs typeface="Arial"/>
                        </a:rPr>
                        <a:t>Chi-Square Test</a:t>
                      </a:r>
                      <a:endParaRPr lang="fr-FR" sz="1500" dirty="0">
                        <a:latin typeface="Calibri"/>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689863">
                <a:tc>
                  <a:txBody>
                    <a:bodyPr/>
                    <a:lstStyle/>
                    <a:p>
                      <a:pPr>
                        <a:lnSpc>
                          <a:spcPct val="115000"/>
                        </a:lnSpc>
                        <a:spcAft>
                          <a:spcPts val="0"/>
                        </a:spcAft>
                      </a:pPr>
                      <a:endParaRPr lang="fr-FR" sz="1600">
                        <a:latin typeface="Times New Roman"/>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dirty="0">
                          <a:solidFill>
                            <a:srgbClr val="264A60"/>
                          </a:solidFill>
                          <a:latin typeface="Arial"/>
                          <a:ea typeface="Times New Roman"/>
                          <a:cs typeface="Arial"/>
                        </a:rPr>
                        <a:t>Value</a:t>
                      </a: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200">
                          <a:solidFill>
                            <a:srgbClr val="264A60"/>
                          </a:solidFill>
                          <a:latin typeface="Arial"/>
                          <a:ea typeface="Times New Roman"/>
                          <a:cs typeface="Arial"/>
                        </a:rPr>
                        <a:t>ddl</a:t>
                      </a:r>
                      <a:endParaRPr lang="fr-FR" sz="150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fr-FR" sz="1500" dirty="0" err="1">
                          <a:latin typeface="Calibri"/>
                          <a:ea typeface="Times New Roman"/>
                          <a:cs typeface="Arial"/>
                        </a:rPr>
                        <a:t>Asymptotic</a:t>
                      </a:r>
                      <a:r>
                        <a:rPr lang="fr-FR" sz="1500" dirty="0">
                          <a:latin typeface="Calibri"/>
                          <a:ea typeface="Times New Roman"/>
                          <a:cs typeface="Arial"/>
                        </a:rPr>
                        <a:t> </a:t>
                      </a:r>
                      <a:r>
                        <a:rPr lang="fr-FR" sz="1500" dirty="0" err="1">
                          <a:latin typeface="Calibri"/>
                          <a:ea typeface="Times New Roman"/>
                          <a:cs typeface="Arial"/>
                        </a:rPr>
                        <a:t>Significance</a:t>
                      </a:r>
                      <a:endParaRPr lang="fr-FR" sz="1500" dirty="0">
                        <a:latin typeface="Calibri"/>
                        <a:ea typeface="Times New Roman"/>
                        <a:cs typeface="Arial"/>
                      </a:endParaRPr>
                    </a:p>
                    <a:p>
                      <a:pPr marL="38100" marR="38100" algn="ctr">
                        <a:lnSpc>
                          <a:spcPts val="1600"/>
                        </a:lnSpc>
                        <a:spcAft>
                          <a:spcPts val="0"/>
                        </a:spcAft>
                      </a:pPr>
                      <a:endParaRPr lang="fr-FR" sz="1500" dirty="0">
                        <a:latin typeface="Calibri"/>
                        <a:ea typeface="Times New Roman"/>
                        <a:cs typeface="Arial"/>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fr-FR" sz="1500">
                          <a:latin typeface="Calibri"/>
                          <a:ea typeface="Times New Roman"/>
                          <a:cs typeface="Arial"/>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69724">
                <a:tc>
                  <a:txBody>
                    <a:bodyPr/>
                    <a:lstStyle/>
                    <a:p>
                      <a:pPr marL="38100" marR="38100" lvl="0" indent="0" algn="l" defTabSz="457200" rtl="0" eaLnBrk="1" fontAlgn="auto" latinLnBrk="0" hangingPunct="1">
                        <a:lnSpc>
                          <a:spcPts val="1600"/>
                        </a:lnSpc>
                        <a:spcBef>
                          <a:spcPts val="0"/>
                        </a:spcBef>
                        <a:spcAft>
                          <a:spcPts val="0"/>
                        </a:spcAft>
                        <a:buClrTx/>
                        <a:buSzTx/>
                        <a:buFontTx/>
                        <a:buNone/>
                        <a:tabLst/>
                        <a:defRPr/>
                      </a:pPr>
                      <a:r>
                        <a:rPr lang="fr-FR" sz="1500" dirty="0" err="1">
                          <a:latin typeface="Calibri"/>
                          <a:ea typeface="Times New Roman"/>
                          <a:cs typeface="Arial"/>
                        </a:rPr>
                        <a:t>Pearson's</a:t>
                      </a:r>
                      <a:r>
                        <a:rPr lang="fr-FR" sz="1500" dirty="0">
                          <a:latin typeface="Calibri"/>
                          <a:ea typeface="Times New Roman"/>
                          <a:cs typeface="Arial"/>
                        </a:rPr>
                        <a:t> Chi-Square</a:t>
                      </a:r>
                    </a:p>
                    <a:p>
                      <a:pPr marL="38100" marR="38100">
                        <a:lnSpc>
                          <a:spcPts val="1600"/>
                        </a:lnSpc>
                        <a:spcAft>
                          <a:spcPts val="0"/>
                        </a:spcAft>
                      </a:pP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11,007</a:t>
                      </a:r>
                      <a:r>
                        <a:rPr lang="fr-FR" sz="1200" baseline="30000">
                          <a:solidFill>
                            <a:srgbClr val="010205"/>
                          </a:solidFill>
                          <a:latin typeface="Arial"/>
                          <a:ea typeface="Times New Roman"/>
                          <a:cs typeface="Arial"/>
                        </a:rPr>
                        <a:t>a</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highlight>
                            <a:srgbClr val="FFFF00"/>
                          </a:highlight>
                          <a:latin typeface="Arial"/>
                          <a:ea typeface="Times New Roman"/>
                          <a:cs typeface="Arial"/>
                        </a:rPr>
                        <a:t>,001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fr-FR" sz="1500">
                          <a:latin typeface="Calibri"/>
                          <a:ea typeface="Times New Roman"/>
                          <a:cs typeface="Arial"/>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2"/>
                  </a:ext>
                </a:extLst>
              </a:tr>
              <a:tr h="689863">
                <a:tc>
                  <a:txBody>
                    <a:bodyPr/>
                    <a:lstStyle/>
                    <a:p>
                      <a:pPr marL="38100" marR="38100" lvl="0" indent="0" algn="l" defTabSz="457200" rtl="0" eaLnBrk="1" fontAlgn="auto" latinLnBrk="0" hangingPunct="1">
                        <a:lnSpc>
                          <a:spcPts val="1600"/>
                        </a:lnSpc>
                        <a:spcBef>
                          <a:spcPts val="0"/>
                        </a:spcBef>
                        <a:spcAft>
                          <a:spcPts val="0"/>
                        </a:spcAft>
                        <a:buClrTx/>
                        <a:buSzTx/>
                        <a:buFontTx/>
                        <a:buNone/>
                        <a:tabLst/>
                        <a:defRPr/>
                      </a:pPr>
                      <a:r>
                        <a:rPr lang="fr-FR" sz="1500" dirty="0" err="1">
                          <a:latin typeface="Calibri" panose="020F0502020204030204" pitchFamily="34" charset="0"/>
                          <a:cs typeface="Calibri" panose="020F0502020204030204" pitchFamily="34" charset="0"/>
                        </a:rPr>
                        <a:t>Likelihood</a:t>
                      </a:r>
                      <a:r>
                        <a:rPr lang="fr-FR" sz="1500" dirty="0">
                          <a:latin typeface="Calibri" panose="020F0502020204030204" pitchFamily="34" charset="0"/>
                          <a:cs typeface="Calibri" panose="020F0502020204030204" pitchFamily="34" charset="0"/>
                        </a:rPr>
                        <a:t> Ratio</a:t>
                      </a:r>
                      <a:endParaRPr lang="fr-FR" sz="1500" dirty="0">
                        <a:latin typeface="Calibri" panose="020F0502020204030204" pitchFamily="34" charset="0"/>
                        <a:ea typeface="Times New Roman"/>
                        <a:cs typeface="Calibri" panose="020F0502020204030204" pitchFamily="34" charset="0"/>
                      </a:endParaRPr>
                    </a:p>
                    <a:p>
                      <a:pPr marL="38100" marR="38100">
                        <a:lnSpc>
                          <a:spcPts val="1600"/>
                        </a:lnSpc>
                        <a:spcAft>
                          <a:spcPts val="0"/>
                        </a:spcAft>
                      </a:pP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11,338</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,001</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fr-FR" sz="1500">
                          <a:latin typeface="Calibri"/>
                          <a:ea typeface="Times New Roman"/>
                          <a:cs typeface="Arial"/>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3"/>
                  </a:ext>
                </a:extLst>
              </a:tr>
              <a:tr h="689863">
                <a:tc>
                  <a:txBody>
                    <a:bodyPr/>
                    <a:lstStyle/>
                    <a:p>
                      <a:pPr marL="38100" marR="38100" lvl="0" indent="0" algn="l" defTabSz="457200" rtl="0" eaLnBrk="1" fontAlgn="auto" latinLnBrk="0" hangingPunct="1">
                        <a:lnSpc>
                          <a:spcPts val="1600"/>
                        </a:lnSpc>
                        <a:spcBef>
                          <a:spcPts val="0"/>
                        </a:spcBef>
                        <a:spcAft>
                          <a:spcPts val="0"/>
                        </a:spcAft>
                        <a:buClrTx/>
                        <a:buSzTx/>
                        <a:buFontTx/>
                        <a:buNone/>
                        <a:tabLst/>
                        <a:defRPr/>
                      </a:pPr>
                      <a:r>
                        <a:rPr lang="fr-FR" sz="1500" dirty="0" err="1">
                          <a:latin typeface="Calibri"/>
                          <a:ea typeface="Times New Roman"/>
                          <a:cs typeface="Arial"/>
                        </a:rPr>
                        <a:t>Number</a:t>
                      </a:r>
                      <a:r>
                        <a:rPr lang="fr-FR" sz="1500" dirty="0">
                          <a:latin typeface="Calibri"/>
                          <a:ea typeface="Times New Roman"/>
                          <a:cs typeface="Arial"/>
                        </a:rPr>
                        <a:t> of </a:t>
                      </a:r>
                      <a:r>
                        <a:rPr lang="fr-FR" sz="1500" dirty="0" err="1">
                          <a:latin typeface="Calibri"/>
                          <a:ea typeface="Times New Roman"/>
                          <a:cs typeface="Arial"/>
                        </a:rPr>
                        <a:t>Valid</a:t>
                      </a:r>
                      <a:r>
                        <a:rPr lang="fr-FR" sz="1500" dirty="0">
                          <a:latin typeface="Calibri"/>
                          <a:ea typeface="Times New Roman"/>
                          <a:cs typeface="Arial"/>
                        </a:rPr>
                        <a:t> Observations</a:t>
                      </a:r>
                    </a:p>
                    <a:p>
                      <a:pPr marL="38100" marR="38100">
                        <a:lnSpc>
                          <a:spcPts val="1600"/>
                        </a:lnSpc>
                        <a:spcAft>
                          <a:spcPts val="0"/>
                        </a:spcAft>
                      </a:pPr>
                      <a:endParaRPr lang="fr-FR" sz="1500" dirty="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fr-FR" sz="1200">
                          <a:solidFill>
                            <a:srgbClr val="010205"/>
                          </a:solidFill>
                          <a:latin typeface="Arial"/>
                          <a:ea typeface="Times New Roman"/>
                          <a:cs typeface="Arial"/>
                        </a:rPr>
                        <a:t>45</a:t>
                      </a:r>
                      <a:endParaRPr lang="fr-FR" sz="1500">
                        <a:latin typeface="Calibri"/>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fr-FR" sz="1600">
                        <a:latin typeface="Times New Roman"/>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endParaRPr lang="fr-FR" sz="1600">
                        <a:latin typeface="Times New Roman"/>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fr-FR" sz="1500" dirty="0">
                          <a:latin typeface="Calibri"/>
                          <a:ea typeface="Times New Roman"/>
                          <a:cs typeface="Arial"/>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4"/>
                  </a:ext>
                </a:extLst>
              </a:tr>
            </a:tbl>
          </a:graphicData>
        </a:graphic>
      </p:graphicFrame>
      <p:sp>
        <p:nvSpPr>
          <p:cNvPr id="2" name="Flèche : droite 1">
            <a:extLst>
              <a:ext uri="{FF2B5EF4-FFF2-40B4-BE49-F238E27FC236}">
                <a16:creationId xmlns:a16="http://schemas.microsoft.com/office/drawing/2014/main" id="{1FF65A35-826F-071E-9518-594A9D200218}"/>
              </a:ext>
            </a:extLst>
          </p:cNvPr>
          <p:cNvSpPr/>
          <p:nvPr/>
        </p:nvSpPr>
        <p:spPr>
          <a:xfrm>
            <a:off x="5721246" y="4172346"/>
            <a:ext cx="749508" cy="584616"/>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9" name="Tableau 8">
            <a:extLst>
              <a:ext uri="{FF2B5EF4-FFF2-40B4-BE49-F238E27FC236}">
                <a16:creationId xmlns:a16="http://schemas.microsoft.com/office/drawing/2014/main" id="{F956D029-FC20-930F-F890-9C3635654C18}"/>
              </a:ext>
            </a:extLst>
          </p:cNvPr>
          <p:cNvGraphicFramePr>
            <a:graphicFrameLocks noGrp="1"/>
          </p:cNvGraphicFramePr>
          <p:nvPr>
            <p:extLst>
              <p:ext uri="{D42A27DB-BD31-4B8C-83A1-F6EECF244321}">
                <p14:modId xmlns:p14="http://schemas.microsoft.com/office/powerpoint/2010/main" val="3564308773"/>
              </p:ext>
            </p:extLst>
          </p:nvPr>
        </p:nvGraphicFramePr>
        <p:xfrm>
          <a:off x="6625651" y="3641694"/>
          <a:ext cx="5493064" cy="2194560"/>
        </p:xfrm>
        <a:graphic>
          <a:graphicData uri="http://schemas.openxmlformats.org/drawingml/2006/table">
            <a:tbl>
              <a:tblPr firstRow="1" bandRow="1">
                <a:tableStyleId>{5940675A-B579-460E-94D1-54222C63F5DA}</a:tableStyleId>
              </a:tblPr>
              <a:tblGrid>
                <a:gridCol w="2746532">
                  <a:extLst>
                    <a:ext uri="{9D8B030D-6E8A-4147-A177-3AD203B41FA5}">
                      <a16:colId xmlns:a16="http://schemas.microsoft.com/office/drawing/2014/main" val="926642452"/>
                    </a:ext>
                  </a:extLst>
                </a:gridCol>
                <a:gridCol w="2746532">
                  <a:extLst>
                    <a:ext uri="{9D8B030D-6E8A-4147-A177-3AD203B41FA5}">
                      <a16:colId xmlns:a16="http://schemas.microsoft.com/office/drawing/2014/main" val="2260835964"/>
                    </a:ext>
                  </a:extLst>
                </a:gridCol>
              </a:tblGrid>
              <a:tr h="46639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H0</a:t>
                      </a:r>
                      <a:r>
                        <a:rPr lang="en-US" sz="1200" dirty="0"/>
                        <a:t>: There is no association between SMEs' use of mobile payments and the improvement of their financial management of operating costs.</a:t>
                      </a:r>
                      <a:endParaRPr lang="fr-FR" sz="1200" dirty="0">
                        <a:latin typeface="Calibri"/>
                        <a:ea typeface="Times New Roman"/>
                        <a:cs typeface="Arial"/>
                      </a:endParaRPr>
                    </a:p>
                    <a:p>
                      <a:endParaRPr lang="fr-FR" sz="1200" dirty="0"/>
                    </a:p>
                  </a:txBody>
                  <a:tcPr/>
                </a:tc>
                <a:tc>
                  <a:txBody>
                    <a:bodyPr/>
                    <a:lstStyle/>
                    <a:p>
                      <a:r>
                        <a:rPr lang="fr-FR" b="1" dirty="0" err="1">
                          <a:solidFill>
                            <a:srgbClr val="FF0000"/>
                          </a:solidFill>
                        </a:rPr>
                        <a:t>Rejected</a:t>
                      </a:r>
                      <a:endParaRPr lang="fr-FR" b="1" dirty="0">
                        <a:solidFill>
                          <a:srgbClr val="FF0000"/>
                        </a:solidFill>
                      </a:endParaRPr>
                    </a:p>
                  </a:txBody>
                  <a:tcPr/>
                </a:tc>
                <a:extLst>
                  <a:ext uri="{0D108BD9-81ED-4DB2-BD59-A6C34878D82A}">
                    <a16:rowId xmlns:a16="http://schemas.microsoft.com/office/drawing/2014/main" val="2762800511"/>
                  </a:ext>
                </a:extLst>
              </a:tr>
              <a:tr h="5030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dirty="0"/>
                        <a:t>H1.2</a:t>
                      </a:r>
                      <a:r>
                        <a:rPr lang="en-US" sz="1200" dirty="0"/>
                        <a:t>: There is an association between SMEs' use of mobile payments and the improvement of their financial management of operating costs.</a:t>
                      </a:r>
                      <a:endParaRPr lang="fr-FR" sz="1200" dirty="0">
                        <a:latin typeface="Calibri"/>
                        <a:ea typeface="Times New Roman"/>
                        <a:cs typeface="Arial"/>
                      </a:endParaRPr>
                    </a:p>
                    <a:p>
                      <a:endParaRPr lang="fr-FR" sz="1200" dirty="0"/>
                    </a:p>
                  </a:txBody>
                  <a:tcPr/>
                </a:tc>
                <a:tc>
                  <a:txBody>
                    <a:bodyPr/>
                    <a:lstStyle/>
                    <a:p>
                      <a:r>
                        <a:rPr lang="fr-FR" b="1" dirty="0">
                          <a:solidFill>
                            <a:schemeClr val="tx1"/>
                          </a:solidFill>
                        </a:rPr>
                        <a:t>Accepted</a:t>
                      </a:r>
                    </a:p>
                  </a:txBody>
                  <a:tcPr/>
                </a:tc>
                <a:extLst>
                  <a:ext uri="{0D108BD9-81ED-4DB2-BD59-A6C34878D82A}">
                    <a16:rowId xmlns:a16="http://schemas.microsoft.com/office/drawing/2014/main" val="520704943"/>
                  </a:ext>
                </a:extLst>
              </a:tr>
            </a:tbl>
          </a:graphicData>
        </a:graphic>
      </p:graphicFrame>
      <p:sp>
        <p:nvSpPr>
          <p:cNvPr id="11" name="ZoneTexte 10">
            <a:extLst>
              <a:ext uri="{FF2B5EF4-FFF2-40B4-BE49-F238E27FC236}">
                <a16:creationId xmlns:a16="http://schemas.microsoft.com/office/drawing/2014/main" id="{51CBCB05-B072-DE1C-F2B2-C3D30AB52EAC}"/>
              </a:ext>
            </a:extLst>
          </p:cNvPr>
          <p:cNvSpPr txBox="1"/>
          <p:nvPr/>
        </p:nvSpPr>
        <p:spPr>
          <a:xfrm>
            <a:off x="779490" y="185304"/>
            <a:ext cx="9158990" cy="276999"/>
          </a:xfrm>
          <a:prstGeom prst="rect">
            <a:avLst/>
          </a:prstGeom>
          <a:noFill/>
        </p:spPr>
        <p:txBody>
          <a:bodyPr wrap="square">
            <a:spAutoFit/>
          </a:bodyPr>
          <a:lstStyle/>
          <a:p>
            <a:r>
              <a:rPr lang="fr-FR" sz="1200" u="sng" dirty="0">
                <a:solidFill>
                  <a:schemeClr val="accent2"/>
                </a:solidFill>
              </a:rPr>
              <a:t>Cross-tabulation 2:</a:t>
            </a:r>
            <a:r>
              <a:rPr lang="en-US" sz="1200" dirty="0"/>
              <a:t>The adoption of Mobile Payments * Perceived Improvement in Financial Management of Operating Costs by SMEs</a:t>
            </a:r>
            <a:endParaRPr lang="fr-FR" sz="1200" u="sng" dirty="0">
              <a:solidFill>
                <a:schemeClr val="accent2"/>
              </a:solidFill>
            </a:endParaRPr>
          </a:p>
        </p:txBody>
      </p:sp>
      <p:sp>
        <p:nvSpPr>
          <p:cNvPr id="13" name="ZoneTexte 12">
            <a:extLst>
              <a:ext uri="{FF2B5EF4-FFF2-40B4-BE49-F238E27FC236}">
                <a16:creationId xmlns:a16="http://schemas.microsoft.com/office/drawing/2014/main" id="{37D7EC40-AEE2-58CD-5C44-2B31B1FCFBFD}"/>
              </a:ext>
            </a:extLst>
          </p:cNvPr>
          <p:cNvSpPr txBox="1"/>
          <p:nvPr/>
        </p:nvSpPr>
        <p:spPr>
          <a:xfrm>
            <a:off x="599606" y="2810414"/>
            <a:ext cx="6265888" cy="369332"/>
          </a:xfrm>
          <a:prstGeom prst="rect">
            <a:avLst/>
          </a:prstGeom>
          <a:noFill/>
        </p:spPr>
        <p:txBody>
          <a:bodyPr wrap="square">
            <a:spAutoFit/>
          </a:bodyPr>
          <a:lstStyle/>
          <a:p>
            <a:r>
              <a:rPr lang="fr-FR" u="sng" dirty="0">
                <a:solidFill>
                  <a:schemeClr val="accent2"/>
                </a:solidFill>
              </a:rPr>
              <a:t>Chi-Square Tests 2:</a:t>
            </a:r>
          </a:p>
        </p:txBody>
      </p:sp>
      <p:sp>
        <p:nvSpPr>
          <p:cNvPr id="3" name="ZoneTexte 2">
            <a:extLst>
              <a:ext uri="{FF2B5EF4-FFF2-40B4-BE49-F238E27FC236}">
                <a16:creationId xmlns:a16="http://schemas.microsoft.com/office/drawing/2014/main" id="{B9549EB9-37CE-3C20-2229-C8E5B369CA9C}"/>
              </a:ext>
            </a:extLst>
          </p:cNvPr>
          <p:cNvSpPr txBox="1"/>
          <p:nvPr/>
        </p:nvSpPr>
        <p:spPr>
          <a:xfrm>
            <a:off x="4579495" y="2424109"/>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
        <p:nvSpPr>
          <p:cNvPr id="4" name="ZoneTexte 3">
            <a:extLst>
              <a:ext uri="{FF2B5EF4-FFF2-40B4-BE49-F238E27FC236}">
                <a16:creationId xmlns:a16="http://schemas.microsoft.com/office/drawing/2014/main" id="{3C295006-6208-6D65-187C-735681B1E16E}"/>
              </a:ext>
            </a:extLst>
          </p:cNvPr>
          <p:cNvSpPr txBox="1"/>
          <p:nvPr/>
        </p:nvSpPr>
        <p:spPr>
          <a:xfrm>
            <a:off x="3722558" y="6265572"/>
            <a:ext cx="6100996" cy="261610"/>
          </a:xfrm>
          <a:prstGeom prst="rect">
            <a:avLst/>
          </a:prstGeom>
          <a:noFill/>
        </p:spPr>
        <p:txBody>
          <a:bodyPr wrap="square">
            <a:spAutoFit/>
          </a:bodyPr>
          <a:lstStyle/>
          <a:p>
            <a:r>
              <a:rPr lang="fr-FR" sz="1100" dirty="0"/>
              <a:t>Source: </a:t>
            </a:r>
            <a:r>
              <a:rPr lang="fr-FR" sz="1100" dirty="0" err="1"/>
              <a:t>Author</a:t>
            </a:r>
            <a:endParaRPr lang="fr-FR"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animEffect transition="in" filter="fade">
                                      <p:cBhvr>
                                        <p:cTn id="23" dur="500"/>
                                        <p:tgtEl>
                                          <p:spTgt spid="1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fade">
                                      <p:cBhvr>
                                        <p:cTn id="38" dur="5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EC676000-A5BD-BD09-A206-30597CF1D860}"/>
              </a:ext>
            </a:extLst>
          </p:cNvPr>
          <p:cNvSpPr>
            <a:spLocks noGrp="1"/>
          </p:cNvSpPr>
          <p:nvPr>
            <p:ph idx="1"/>
          </p:nvPr>
        </p:nvSpPr>
        <p:spPr>
          <a:xfrm>
            <a:off x="677334" y="1693889"/>
            <a:ext cx="8596668" cy="4347473"/>
          </a:xfrm>
        </p:spPr>
        <p:txBody>
          <a:bodyPr/>
          <a:lstStyle/>
          <a:p>
            <a:r>
              <a:rPr lang="en-US" b="1" dirty="0">
                <a:solidFill>
                  <a:schemeClr val="tx1"/>
                </a:solidFill>
              </a:rPr>
              <a:t>Mobile payment adoption remains moderate, with higher trust in online banking for time and cost efficiency rather than fund security.</a:t>
            </a:r>
          </a:p>
          <a:p>
            <a:pPr marL="0" indent="0">
              <a:buNone/>
            </a:pPr>
            <a:endParaRPr lang="en-US" b="1" dirty="0">
              <a:solidFill>
                <a:schemeClr val="tx1"/>
              </a:solidFill>
            </a:endParaRPr>
          </a:p>
          <a:p>
            <a:r>
              <a:rPr lang="en-US" b="1" dirty="0">
                <a:solidFill>
                  <a:schemeClr val="tx1"/>
                </a:solidFill>
              </a:rPr>
              <a:t>Salary payments via mobile remain unpopular, likely due to preference for traditional banking methods.</a:t>
            </a:r>
          </a:p>
          <a:p>
            <a:pPr marL="0" indent="0">
              <a:buNone/>
            </a:pPr>
            <a:endParaRPr lang="en-US" b="1" dirty="0">
              <a:solidFill>
                <a:schemeClr val="tx1"/>
              </a:solidFill>
            </a:endParaRPr>
          </a:p>
          <a:p>
            <a:r>
              <a:rPr lang="en-US" b="1" dirty="0">
                <a:solidFill>
                  <a:schemeClr val="tx1"/>
                </a:solidFill>
              </a:rPr>
              <a:t>Accessibility of mobile payments is recognized, but concerns over security and system reliability persist.</a:t>
            </a:r>
          </a:p>
          <a:p>
            <a:pPr marL="0" indent="0">
              <a:buNone/>
            </a:pPr>
            <a:endParaRPr lang="en-US" b="1" dirty="0">
              <a:solidFill>
                <a:schemeClr val="tx1"/>
              </a:solidFill>
            </a:endParaRPr>
          </a:p>
          <a:p>
            <a:r>
              <a:rPr lang="en-US" b="1" dirty="0">
                <a:solidFill>
                  <a:schemeClr val="tx1"/>
                </a:solidFill>
              </a:rPr>
              <a:t>FinTech solutions positively impact financial management, but some users still face barriers in fully adopting mobile financial services.</a:t>
            </a:r>
            <a:endParaRPr lang="fr-FR" b="1" dirty="0">
              <a:solidFill>
                <a:schemeClr val="tx1"/>
              </a:solidFill>
            </a:endParaRPr>
          </a:p>
        </p:txBody>
      </p:sp>
      <p:sp>
        <p:nvSpPr>
          <p:cNvPr id="6" name="Title 1">
            <a:extLst>
              <a:ext uri="{FF2B5EF4-FFF2-40B4-BE49-F238E27FC236}">
                <a16:creationId xmlns:a16="http://schemas.microsoft.com/office/drawing/2014/main" id="{23939C91-E6EC-55BB-025A-CE6F563288A0}"/>
              </a:ext>
            </a:extLst>
          </p:cNvPr>
          <p:cNvSpPr>
            <a:spLocks noGrp="1"/>
          </p:cNvSpPr>
          <p:nvPr>
            <p:ph type="title"/>
          </p:nvPr>
        </p:nvSpPr>
        <p:spPr>
          <a:xfrm>
            <a:off x="677334" y="609600"/>
            <a:ext cx="8596668" cy="831273"/>
          </a:xfrm>
        </p:spPr>
        <p:txBody>
          <a:bodyPr/>
          <a:lstStyle/>
          <a:p>
            <a:r>
              <a:rPr lang="en-US" u="sng" dirty="0"/>
              <a:t>Discussion</a:t>
            </a:r>
          </a:p>
        </p:txBody>
      </p:sp>
      <mc:AlternateContent xmlns:mc="http://schemas.openxmlformats.org/markup-compatibility/2006" xmlns:p14="http://schemas.microsoft.com/office/powerpoint/2010/main" xmlns:aink="http://schemas.microsoft.com/office/drawing/2016/ink">
        <mc:Choice Requires="p14 aink">
          <p:contentPart p14:bwMode="auto" r:id="rId2">
            <p14:nvContentPartPr>
              <p14:cNvPr id="2" name="Encre 1">
                <a:extLst>
                  <a:ext uri="{FF2B5EF4-FFF2-40B4-BE49-F238E27FC236}">
                    <a16:creationId xmlns:a16="http://schemas.microsoft.com/office/drawing/2014/main" id="{E4D0BE00-693E-2CC2-2D6A-AB30F3F868C0}"/>
                  </a:ext>
                </a:extLst>
              </p14:cNvPr>
              <p14:cNvContentPartPr/>
              <p14:nvPr/>
            </p14:nvContentPartPr>
            <p14:xfrm>
              <a:off x="599323" y="4016738"/>
              <a:ext cx="360" cy="360"/>
            </p14:xfrm>
          </p:contentPart>
        </mc:Choice>
        <mc:Fallback xmlns="">
          <p:pic>
            <p:nvPicPr>
              <p:cNvPr id="2" name="Encre 1">
                <a:extLst>
                  <a:ext uri="{FF2B5EF4-FFF2-40B4-BE49-F238E27FC236}">
                    <a16:creationId xmlns:a16="http://schemas.microsoft.com/office/drawing/2014/main" id="{E4D0BE00-693E-2CC2-2D6A-AB30F3F868C0}"/>
                  </a:ext>
                </a:extLst>
              </p:cNvPr>
              <p:cNvPicPr/>
              <p:nvPr/>
            </p:nvPicPr>
            <p:blipFill>
              <a:blip r:embed="rId3"/>
              <a:stretch>
                <a:fillRect/>
              </a:stretch>
            </p:blipFill>
            <p:spPr>
              <a:xfrm>
                <a:off x="590323" y="3962738"/>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4">
            <p14:nvContentPartPr>
              <p14:cNvPr id="9" name="Encre 8">
                <a:extLst>
                  <a:ext uri="{FF2B5EF4-FFF2-40B4-BE49-F238E27FC236}">
                    <a16:creationId xmlns:a16="http://schemas.microsoft.com/office/drawing/2014/main" id="{C3033958-F182-3F87-9C0E-257608FE18A1}"/>
                  </a:ext>
                </a:extLst>
              </p14:cNvPr>
              <p14:cNvContentPartPr/>
              <p14:nvPr/>
            </p14:nvContentPartPr>
            <p14:xfrm>
              <a:off x="1603723" y="2203058"/>
              <a:ext cx="360" cy="360"/>
            </p14:xfrm>
          </p:contentPart>
        </mc:Choice>
        <mc:Fallback xmlns="">
          <p:pic>
            <p:nvPicPr>
              <p:cNvPr id="9" name="Encre 8">
                <a:extLst>
                  <a:ext uri="{FF2B5EF4-FFF2-40B4-BE49-F238E27FC236}">
                    <a16:creationId xmlns:a16="http://schemas.microsoft.com/office/drawing/2014/main" id="{C3033958-F182-3F87-9C0E-257608FE18A1}"/>
                  </a:ext>
                </a:extLst>
              </p:cNvPr>
              <p:cNvPicPr/>
              <p:nvPr/>
            </p:nvPicPr>
            <p:blipFill>
              <a:blip r:embed="rId5"/>
              <a:stretch>
                <a:fillRect/>
              </a:stretch>
            </p:blipFill>
            <p:spPr>
              <a:xfrm>
                <a:off x="1595083" y="2149418"/>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6">
            <p14:nvContentPartPr>
              <p14:cNvPr id="10" name="Encre 9">
                <a:extLst>
                  <a:ext uri="{FF2B5EF4-FFF2-40B4-BE49-F238E27FC236}">
                    <a16:creationId xmlns:a16="http://schemas.microsoft.com/office/drawing/2014/main" id="{4E48F23E-D9CF-32C4-0779-ACF8122D9224}"/>
                  </a:ext>
                </a:extLst>
              </p14:cNvPr>
              <p14:cNvContentPartPr/>
              <p14:nvPr/>
            </p14:nvContentPartPr>
            <p14:xfrm>
              <a:off x="-855077" y="2098298"/>
              <a:ext cx="360" cy="360"/>
            </p14:xfrm>
          </p:contentPart>
        </mc:Choice>
        <mc:Fallback xmlns="">
          <p:pic>
            <p:nvPicPr>
              <p:cNvPr id="10" name="Encre 9">
                <a:extLst>
                  <a:ext uri="{FF2B5EF4-FFF2-40B4-BE49-F238E27FC236}">
                    <a16:creationId xmlns:a16="http://schemas.microsoft.com/office/drawing/2014/main" id="{4E48F23E-D9CF-32C4-0779-ACF8122D9224}"/>
                  </a:ext>
                </a:extLst>
              </p:cNvPr>
              <p:cNvPicPr/>
              <p:nvPr/>
            </p:nvPicPr>
            <p:blipFill>
              <a:blip r:embed="rId7"/>
              <a:stretch>
                <a:fillRect/>
              </a:stretch>
            </p:blipFill>
            <p:spPr>
              <a:xfrm>
                <a:off x="-864077" y="2044298"/>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8">
            <p14:nvContentPartPr>
              <p14:cNvPr id="11" name="Encre 10">
                <a:extLst>
                  <a:ext uri="{FF2B5EF4-FFF2-40B4-BE49-F238E27FC236}">
                    <a16:creationId xmlns:a16="http://schemas.microsoft.com/office/drawing/2014/main" id="{A1A5346E-8578-AB61-2209-8518B7D184D5}"/>
                  </a:ext>
                </a:extLst>
              </p14:cNvPr>
              <p14:cNvContentPartPr/>
              <p14:nvPr/>
            </p14:nvContentPartPr>
            <p14:xfrm>
              <a:off x="-855077" y="2098298"/>
              <a:ext cx="360" cy="360"/>
            </p14:xfrm>
          </p:contentPart>
        </mc:Choice>
        <mc:Fallback xmlns="">
          <p:pic>
            <p:nvPicPr>
              <p:cNvPr id="11" name="Encre 10">
                <a:extLst>
                  <a:ext uri="{FF2B5EF4-FFF2-40B4-BE49-F238E27FC236}">
                    <a16:creationId xmlns:a16="http://schemas.microsoft.com/office/drawing/2014/main" id="{A1A5346E-8578-AB61-2209-8518B7D184D5}"/>
                  </a:ext>
                </a:extLst>
              </p:cNvPr>
              <p:cNvPicPr/>
              <p:nvPr/>
            </p:nvPicPr>
            <p:blipFill>
              <a:blip r:embed="rId7"/>
              <a:stretch>
                <a:fillRect/>
              </a:stretch>
            </p:blipFill>
            <p:spPr>
              <a:xfrm>
                <a:off x="-864077" y="2044298"/>
                <a:ext cx="18000" cy="108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9">
            <p14:nvContentPartPr>
              <p14:cNvPr id="12" name="Encre 11">
                <a:extLst>
                  <a:ext uri="{FF2B5EF4-FFF2-40B4-BE49-F238E27FC236}">
                    <a16:creationId xmlns:a16="http://schemas.microsoft.com/office/drawing/2014/main" id="{07457B46-E5C7-0B31-BBB8-44A43864D551}"/>
                  </a:ext>
                </a:extLst>
              </p14:cNvPr>
              <p14:cNvContentPartPr/>
              <p14:nvPr/>
            </p14:nvContentPartPr>
            <p14:xfrm>
              <a:off x="2847883" y="1978058"/>
              <a:ext cx="360" cy="360"/>
            </p14:xfrm>
          </p:contentPart>
        </mc:Choice>
        <mc:Fallback xmlns="">
          <p:pic>
            <p:nvPicPr>
              <p:cNvPr id="12" name="Encre 11">
                <a:extLst>
                  <a:ext uri="{FF2B5EF4-FFF2-40B4-BE49-F238E27FC236}">
                    <a16:creationId xmlns:a16="http://schemas.microsoft.com/office/drawing/2014/main" id="{07457B46-E5C7-0B31-BBB8-44A43864D551}"/>
                  </a:ext>
                </a:extLst>
              </p:cNvPr>
              <p:cNvPicPr/>
              <p:nvPr/>
            </p:nvPicPr>
            <p:blipFill>
              <a:blip r:embed="rId10"/>
              <a:stretch>
                <a:fillRect/>
              </a:stretch>
            </p:blipFill>
            <p:spPr>
              <a:xfrm>
                <a:off x="2839243" y="1969418"/>
                <a:ext cx="18000" cy="18000"/>
              </a:xfrm>
              <a:prstGeom prst="rect">
                <a:avLst/>
              </a:prstGeom>
            </p:spPr>
          </p:pic>
        </mc:Fallback>
      </mc:AlternateContent>
    </p:spTree>
    <p:extLst>
      <p:ext uri="{BB962C8B-B14F-4D97-AF65-F5344CB8AC3E}">
        <p14:creationId xmlns:p14="http://schemas.microsoft.com/office/powerpoint/2010/main" val="14769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Discussion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224852" y="1745674"/>
            <a:ext cx="9473784" cy="4862944"/>
          </a:xfrm>
        </p:spPr>
        <p:txBody>
          <a:bodyPr>
            <a:noAutofit/>
          </a:bodyPr>
          <a:lstStyle/>
          <a:p>
            <a:r>
              <a:rPr kumimoji="0" lang="fr-FR" altLang="fr-FR" b="1" i="0" u="none" strike="noStrike" cap="none" normalizeH="0" baseline="0" dirty="0">
                <a:ln>
                  <a:noFill/>
                </a:ln>
                <a:solidFill>
                  <a:schemeClr val="tx1"/>
                </a:solidFill>
                <a:effectLst/>
                <a:latin typeface="Arial" panose="020B0604020202020204" pitchFamily="34" charset="0"/>
              </a:rPr>
              <a:t>The </a:t>
            </a:r>
            <a:r>
              <a:rPr kumimoji="0" lang="fr-FR" altLang="fr-FR" b="1" i="0" u="none" strike="noStrike" cap="none" normalizeH="0" baseline="0" dirty="0" err="1">
                <a:ln>
                  <a:noFill/>
                </a:ln>
                <a:solidFill>
                  <a:schemeClr val="tx1"/>
                </a:solidFill>
                <a:effectLst/>
                <a:latin typeface="Arial" panose="020B0604020202020204" pitchFamily="34" charset="0"/>
              </a:rPr>
              <a:t>results</a:t>
            </a:r>
            <a:r>
              <a:rPr kumimoji="0" lang="fr-FR" altLang="fr-FR" b="1" i="0" u="none" strike="noStrike" cap="none" normalizeH="0" baseline="0" dirty="0">
                <a:ln>
                  <a:noFill/>
                </a:ln>
                <a:solidFill>
                  <a:schemeClr val="tx1"/>
                </a:solidFill>
                <a:effectLst/>
                <a:latin typeface="Arial" panose="020B0604020202020204" pitchFamily="34" charset="0"/>
              </a:rPr>
              <a:t> of the cross-tabulation tables and Chi-square tests show a </a:t>
            </a:r>
            <a:r>
              <a:rPr kumimoji="0" lang="fr-FR" altLang="fr-FR" b="1" i="0" u="none" strike="noStrike" cap="none" normalizeH="0" baseline="0" dirty="0" err="1">
                <a:ln>
                  <a:noFill/>
                </a:ln>
                <a:solidFill>
                  <a:schemeClr val="tx1"/>
                </a:solidFill>
                <a:effectLst/>
                <a:latin typeface="Arial" panose="020B0604020202020204" pitchFamily="34" charset="0"/>
              </a:rPr>
              <a:t>significant</a:t>
            </a:r>
            <a:r>
              <a:rPr kumimoji="0" lang="fr-FR" altLang="fr-FR" b="1" i="0" u="none" strike="noStrike" cap="none" normalizeH="0" baseline="0" dirty="0">
                <a:ln>
                  <a:noFill/>
                </a:ln>
                <a:solidFill>
                  <a:schemeClr val="tx1"/>
                </a:solidFill>
                <a:effectLst/>
                <a:latin typeface="Arial" panose="020B0604020202020204" pitchFamily="34" charset="0"/>
              </a:rPr>
              <a:t> association </a:t>
            </a:r>
            <a:r>
              <a:rPr kumimoji="0" lang="fr-FR" altLang="fr-FR" b="1" i="0" u="none" strike="noStrike" cap="none" normalizeH="0" baseline="0" dirty="0" err="1">
                <a:ln>
                  <a:noFill/>
                </a:ln>
                <a:solidFill>
                  <a:schemeClr val="tx1"/>
                </a:solidFill>
                <a:effectLst/>
                <a:latin typeface="Arial" panose="020B0604020202020204" pitchFamily="34" charset="0"/>
              </a:rPr>
              <a:t>between</a:t>
            </a:r>
            <a:r>
              <a:rPr kumimoji="0" lang="fr-FR" altLang="fr-FR" b="1" i="0" u="none" strike="noStrike" cap="none" normalizeH="0" baseline="0" dirty="0">
                <a:ln>
                  <a:noFill/>
                </a:ln>
                <a:solidFill>
                  <a:schemeClr val="tx1"/>
                </a:solidFill>
                <a:effectLst/>
                <a:latin typeface="Arial" panose="020B0604020202020204" pitchFamily="34" charset="0"/>
              </a:rPr>
              <a:t> the use of mobile </a:t>
            </a:r>
            <a:r>
              <a:rPr kumimoji="0" lang="fr-FR" altLang="fr-FR" b="1" i="0" u="none" strike="noStrike" cap="none" normalizeH="0" baseline="0" dirty="0" err="1">
                <a:ln>
                  <a:noFill/>
                </a:ln>
                <a:solidFill>
                  <a:schemeClr val="tx1"/>
                </a:solidFill>
                <a:effectLst/>
                <a:latin typeface="Arial" panose="020B0604020202020204" pitchFamily="34" charset="0"/>
              </a:rPr>
              <a:t>payments</a:t>
            </a:r>
            <a:r>
              <a:rPr kumimoji="0" lang="fr-FR" altLang="fr-FR" b="1" i="0" u="none" strike="noStrike" cap="none" normalizeH="0" baseline="0" dirty="0">
                <a:ln>
                  <a:noFill/>
                </a:ln>
                <a:solidFill>
                  <a:schemeClr val="tx1"/>
                </a:solidFill>
                <a:effectLst/>
                <a:latin typeface="Arial" panose="020B0604020202020204" pitchFamily="34" charset="0"/>
              </a:rPr>
              <a:t> and the </a:t>
            </a:r>
            <a:r>
              <a:rPr kumimoji="0" lang="fr-FR" altLang="fr-FR" b="1" i="0" u="none" strike="noStrike" cap="none" normalizeH="0" baseline="0" dirty="0" err="1">
                <a:ln>
                  <a:noFill/>
                </a:ln>
                <a:solidFill>
                  <a:schemeClr val="tx1"/>
                </a:solidFill>
                <a:effectLst/>
                <a:latin typeface="Arial" panose="020B0604020202020204" pitchFamily="34" charset="0"/>
              </a:rPr>
              <a:t>improvement</a:t>
            </a:r>
            <a:r>
              <a:rPr kumimoji="0" lang="fr-FR" altLang="fr-FR" b="1" i="0" u="none" strike="noStrike" cap="none" normalizeH="0" baseline="0" dirty="0">
                <a:ln>
                  <a:noFill/>
                </a:ln>
                <a:solidFill>
                  <a:schemeClr val="tx1"/>
                </a:solidFill>
                <a:effectLst/>
                <a:latin typeface="Arial" panose="020B0604020202020204" pitchFamily="34" charset="0"/>
              </a:rPr>
              <a:t> of </a:t>
            </a:r>
            <a:r>
              <a:rPr kumimoji="0" lang="fr-FR" altLang="fr-FR" b="1" i="0" u="none" strike="noStrike" cap="none" normalizeH="0" baseline="0" dirty="0" err="1">
                <a:ln>
                  <a:noFill/>
                </a:ln>
                <a:solidFill>
                  <a:schemeClr val="tx1"/>
                </a:solidFill>
                <a:effectLst/>
                <a:latin typeface="Arial" panose="020B0604020202020204" pitchFamily="34" charset="0"/>
              </a:rPr>
              <a:t>financial</a:t>
            </a:r>
            <a:r>
              <a:rPr kumimoji="0" lang="fr-FR" altLang="fr-FR" b="1" i="0" u="none" strike="noStrike" cap="none" normalizeH="0" baseline="0" dirty="0">
                <a:ln>
                  <a:noFill/>
                </a:ln>
                <a:solidFill>
                  <a:schemeClr val="tx1"/>
                </a:solidFill>
                <a:effectLst/>
                <a:latin typeface="Arial" panose="020B0604020202020204" pitchFamily="34" charset="0"/>
              </a:rPr>
              <a:t> management of operating </a:t>
            </a:r>
            <a:r>
              <a:rPr kumimoji="0" lang="fr-FR" altLang="fr-FR" b="1" i="0" u="none" strike="noStrike" cap="none" normalizeH="0" baseline="0" dirty="0" err="1">
                <a:ln>
                  <a:noFill/>
                </a:ln>
                <a:solidFill>
                  <a:schemeClr val="tx1"/>
                </a:solidFill>
                <a:effectLst/>
                <a:latin typeface="Arial" panose="020B0604020202020204" pitchFamily="34" charset="0"/>
              </a:rPr>
              <a:t>costs</a:t>
            </a:r>
            <a:r>
              <a:rPr kumimoji="0" lang="fr-FR" altLang="fr-FR" b="1" i="0" u="none" strike="noStrike" cap="none" normalizeH="0" baseline="0" dirty="0">
                <a:ln>
                  <a:noFill/>
                </a:ln>
                <a:solidFill>
                  <a:schemeClr val="tx1"/>
                </a:solidFill>
                <a:effectLst/>
                <a:latin typeface="Arial" panose="020B0604020202020204" pitchFamily="34" charset="0"/>
              </a:rPr>
              <a:t> in </a:t>
            </a:r>
            <a:r>
              <a:rPr kumimoji="0" lang="fr-FR" altLang="fr-FR" b="1" i="0" u="none" strike="noStrike" cap="none" normalizeH="0" baseline="0" dirty="0" err="1">
                <a:ln>
                  <a:noFill/>
                </a:ln>
                <a:solidFill>
                  <a:schemeClr val="tx1"/>
                </a:solidFill>
                <a:effectLst/>
                <a:latin typeface="Arial" panose="020B0604020202020204" pitchFamily="34" charset="0"/>
              </a:rPr>
              <a:t>SMEs</a:t>
            </a:r>
            <a:r>
              <a:rPr kumimoji="0" lang="fr-FR" altLang="fr-FR" b="1" i="0" u="none" strike="noStrike" cap="none" normalizeH="0" baseline="0" dirty="0">
                <a:ln>
                  <a:noFill/>
                </a:ln>
                <a:solidFill>
                  <a:schemeClr val="tx1"/>
                </a:solidFill>
                <a:effectLst/>
                <a:latin typeface="Arial" panose="020B0604020202020204" pitchFamily="34" charset="0"/>
              </a:rPr>
              <a:t>.</a:t>
            </a:r>
          </a:p>
          <a:p>
            <a:pPr marL="0" indent="0">
              <a:buNone/>
            </a:pPr>
            <a:endParaRPr kumimoji="0" lang="fr-FR" altLang="fr-FR" b="1" i="0" u="none" strike="noStrike" cap="none" normalizeH="0" baseline="0" dirty="0">
              <a:ln>
                <a:noFill/>
              </a:ln>
              <a:solidFill>
                <a:schemeClr val="tx1"/>
              </a:solidFill>
              <a:effectLst/>
              <a:latin typeface="Arial" panose="020B0604020202020204" pitchFamily="34" charset="0"/>
            </a:endParaRPr>
          </a:p>
          <a:p>
            <a:r>
              <a:rPr kumimoji="0" lang="fr-FR" altLang="fr-FR" b="1" i="0" u="none" strike="noStrike" cap="none" normalizeH="0" baseline="0" dirty="0">
                <a:ln>
                  <a:noFill/>
                </a:ln>
                <a:solidFill>
                  <a:schemeClr val="tx1"/>
                </a:solidFill>
                <a:effectLst/>
                <a:latin typeface="Arial" panose="020B0604020202020204" pitchFamily="34" charset="0"/>
              </a:rPr>
              <a:t>The </a:t>
            </a:r>
            <a:r>
              <a:rPr kumimoji="0" lang="fr-FR" altLang="fr-FR" b="1" i="0" u="none" strike="noStrike" cap="none" normalizeH="0" baseline="0" dirty="0" err="1">
                <a:ln>
                  <a:noFill/>
                </a:ln>
                <a:solidFill>
                  <a:schemeClr val="tx1"/>
                </a:solidFill>
                <a:effectLst/>
                <a:latin typeface="Arial" panose="020B0604020202020204" pitchFamily="34" charset="0"/>
              </a:rPr>
              <a:t>results</a:t>
            </a:r>
            <a:r>
              <a:rPr kumimoji="0" lang="fr-FR" altLang="fr-FR" b="1" i="0" u="none" strike="noStrike" cap="none" normalizeH="0" baseline="0" dirty="0">
                <a:ln>
                  <a:noFill/>
                </a:ln>
                <a:solidFill>
                  <a:schemeClr val="tx1"/>
                </a:solidFill>
                <a:effectLst/>
                <a:latin typeface="Arial" panose="020B0604020202020204" pitchFamily="34" charset="0"/>
              </a:rPr>
              <a:t> of the cross-tabulation tables and Chi-square tests </a:t>
            </a:r>
            <a:r>
              <a:rPr kumimoji="0" lang="fr-FR" altLang="fr-FR" b="1" i="0" u="none" strike="noStrike" cap="none" normalizeH="0" baseline="0" dirty="0" err="1">
                <a:ln>
                  <a:noFill/>
                </a:ln>
                <a:solidFill>
                  <a:schemeClr val="tx1"/>
                </a:solidFill>
                <a:effectLst/>
                <a:latin typeface="Arial" panose="020B0604020202020204" pitchFamily="34" charset="0"/>
              </a:rPr>
              <a:t>also</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indicate</a:t>
            </a:r>
            <a:r>
              <a:rPr kumimoji="0" lang="fr-FR" altLang="fr-FR" b="1" i="0" u="none" strike="noStrike" cap="none" normalizeH="0" baseline="0" dirty="0">
                <a:ln>
                  <a:noFill/>
                </a:ln>
                <a:solidFill>
                  <a:schemeClr val="tx1"/>
                </a:solidFill>
                <a:effectLst/>
                <a:latin typeface="Arial" panose="020B0604020202020204" pitchFamily="34" charset="0"/>
              </a:rPr>
              <a:t> a </a:t>
            </a:r>
            <a:r>
              <a:rPr kumimoji="0" lang="fr-FR" altLang="fr-FR" b="1" i="0" u="none" strike="noStrike" cap="none" normalizeH="0" baseline="0" dirty="0" err="1">
                <a:ln>
                  <a:noFill/>
                </a:ln>
                <a:solidFill>
                  <a:schemeClr val="tx1"/>
                </a:solidFill>
                <a:effectLst/>
                <a:latin typeface="Arial" panose="020B0604020202020204" pitchFamily="34" charset="0"/>
              </a:rPr>
              <a:t>significant</a:t>
            </a:r>
            <a:r>
              <a:rPr kumimoji="0" lang="fr-FR" altLang="fr-FR" b="1" i="0" u="none" strike="noStrike" cap="none" normalizeH="0" baseline="0" dirty="0">
                <a:ln>
                  <a:noFill/>
                </a:ln>
                <a:solidFill>
                  <a:schemeClr val="tx1"/>
                </a:solidFill>
                <a:effectLst/>
                <a:latin typeface="Arial" panose="020B0604020202020204" pitchFamily="34" charset="0"/>
              </a:rPr>
              <a:t> association </a:t>
            </a:r>
            <a:r>
              <a:rPr kumimoji="0" lang="fr-FR" altLang="fr-FR" b="1" i="0" u="none" strike="noStrike" cap="none" normalizeH="0" baseline="0" dirty="0" err="1">
                <a:ln>
                  <a:noFill/>
                </a:ln>
                <a:solidFill>
                  <a:schemeClr val="tx1"/>
                </a:solidFill>
                <a:effectLst/>
                <a:latin typeface="Arial" panose="020B0604020202020204" pitchFamily="34" charset="0"/>
              </a:rPr>
              <a:t>between</a:t>
            </a:r>
            <a:r>
              <a:rPr kumimoji="0" lang="fr-FR" altLang="fr-FR" b="1" i="0" u="none" strike="noStrike" cap="none" normalizeH="0" baseline="0" dirty="0">
                <a:ln>
                  <a:noFill/>
                </a:ln>
                <a:solidFill>
                  <a:schemeClr val="tx1"/>
                </a:solidFill>
                <a:effectLst/>
                <a:latin typeface="Arial" panose="020B0604020202020204" pitchFamily="34" charset="0"/>
              </a:rPr>
              <a:t> the use of online </a:t>
            </a:r>
            <a:r>
              <a:rPr kumimoji="0" lang="fr-FR" altLang="fr-FR" b="1" i="0" u="none" strike="noStrike" cap="none" normalizeH="0" baseline="0" dirty="0" err="1">
                <a:ln>
                  <a:noFill/>
                </a:ln>
                <a:solidFill>
                  <a:schemeClr val="tx1"/>
                </a:solidFill>
                <a:effectLst/>
                <a:latin typeface="Arial" panose="020B0604020202020204" pitchFamily="34" charset="0"/>
              </a:rPr>
              <a:t>banking</a:t>
            </a:r>
            <a:r>
              <a:rPr kumimoji="0" lang="fr-FR" altLang="fr-FR" b="1" i="0" u="none" strike="noStrike" cap="none" normalizeH="0" baseline="0" dirty="0">
                <a:ln>
                  <a:noFill/>
                </a:ln>
                <a:solidFill>
                  <a:schemeClr val="tx1"/>
                </a:solidFill>
                <a:effectLst/>
                <a:latin typeface="Arial" panose="020B0604020202020204" pitchFamily="34" charset="0"/>
              </a:rPr>
              <a:t> and the </a:t>
            </a:r>
            <a:r>
              <a:rPr kumimoji="0" lang="fr-FR" altLang="fr-FR" b="1" i="0" u="none" strike="noStrike" cap="none" normalizeH="0" baseline="0" dirty="0" err="1">
                <a:ln>
                  <a:noFill/>
                </a:ln>
                <a:solidFill>
                  <a:schemeClr val="tx1"/>
                </a:solidFill>
                <a:effectLst/>
                <a:latin typeface="Arial" panose="020B0604020202020204" pitchFamily="34" charset="0"/>
              </a:rPr>
              <a:t>level</a:t>
            </a:r>
            <a:r>
              <a:rPr kumimoji="0" lang="fr-FR" altLang="fr-FR" b="1" i="0" u="none" strike="noStrike" cap="none" normalizeH="0" baseline="0" dirty="0">
                <a:ln>
                  <a:noFill/>
                </a:ln>
                <a:solidFill>
                  <a:schemeClr val="tx1"/>
                </a:solidFill>
                <a:effectLst/>
                <a:latin typeface="Arial" panose="020B0604020202020204" pitchFamily="34" charset="0"/>
              </a:rPr>
              <a:t> of satisfaction </a:t>
            </a:r>
            <a:r>
              <a:rPr kumimoji="0" lang="fr-FR" altLang="fr-FR" b="1" i="0" u="none" strike="noStrike" cap="none" normalizeH="0" baseline="0" dirty="0" err="1">
                <a:ln>
                  <a:noFill/>
                </a:ln>
                <a:solidFill>
                  <a:schemeClr val="tx1"/>
                </a:solidFill>
                <a:effectLst/>
                <a:latin typeface="Arial" panose="020B0604020202020204" pitchFamily="34" charset="0"/>
              </a:rPr>
              <a:t>with</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access</a:t>
            </a:r>
            <a:r>
              <a:rPr kumimoji="0" lang="fr-FR" altLang="fr-FR" b="1" i="0" u="none" strike="noStrike" cap="none" normalizeH="0" baseline="0" dirty="0">
                <a:ln>
                  <a:noFill/>
                </a:ln>
                <a:solidFill>
                  <a:schemeClr val="tx1"/>
                </a:solidFill>
                <a:effectLst/>
                <a:latin typeface="Arial" panose="020B0604020202020204" pitchFamily="34" charset="0"/>
              </a:rPr>
              <a:t> to </a:t>
            </a:r>
            <a:r>
              <a:rPr kumimoji="0" lang="fr-FR" altLang="fr-FR" b="1" i="0" u="none" strike="noStrike" cap="none" normalizeH="0" baseline="0" dirty="0" err="1">
                <a:ln>
                  <a:noFill/>
                </a:ln>
                <a:solidFill>
                  <a:schemeClr val="tx1"/>
                </a:solidFill>
                <a:effectLst/>
                <a:latin typeface="Arial" panose="020B0604020202020204" pitchFamily="34" charset="0"/>
              </a:rPr>
              <a:t>financial</a:t>
            </a:r>
            <a:r>
              <a:rPr kumimoji="0" lang="fr-FR" altLang="fr-FR" b="1" i="0" u="none" strike="noStrike" cap="none" normalizeH="0" baseline="0" dirty="0">
                <a:ln>
                  <a:noFill/>
                </a:ln>
                <a:solidFill>
                  <a:schemeClr val="tx1"/>
                </a:solidFill>
                <a:effectLst/>
                <a:latin typeface="Arial" panose="020B0604020202020204" pitchFamily="34" charset="0"/>
              </a:rPr>
              <a:t> services.</a:t>
            </a:r>
          </a:p>
          <a:p>
            <a:pPr marL="0" indent="0">
              <a:buNone/>
            </a:pPr>
            <a:endParaRPr kumimoji="0" lang="fr-FR" altLang="fr-FR" b="1" i="0" u="none" strike="noStrike" cap="none" normalizeH="0" baseline="0" dirty="0">
              <a:ln>
                <a:noFill/>
              </a:ln>
              <a:solidFill>
                <a:schemeClr val="tx1"/>
              </a:solidFill>
              <a:effectLst/>
              <a:latin typeface="Arial" panose="020B0604020202020204" pitchFamily="34" charset="0"/>
            </a:endParaRPr>
          </a:p>
          <a:p>
            <a:r>
              <a:rPr kumimoji="0" lang="fr-FR" altLang="fr-FR" b="1" i="0" u="none" strike="noStrike" cap="none" normalizeH="0" baseline="0" dirty="0" err="1">
                <a:ln>
                  <a:noFill/>
                </a:ln>
                <a:solidFill>
                  <a:schemeClr val="tx1"/>
                </a:solidFill>
                <a:effectLst/>
                <a:latin typeface="Arial" panose="020B0604020202020204" pitchFamily="34" charset="0"/>
              </a:rPr>
              <a:t>According</a:t>
            </a:r>
            <a:r>
              <a:rPr kumimoji="0" lang="fr-FR" altLang="fr-FR" b="1" i="0" u="none" strike="noStrike" cap="none" normalizeH="0" baseline="0" dirty="0">
                <a:ln>
                  <a:noFill/>
                </a:ln>
                <a:solidFill>
                  <a:schemeClr val="tx1"/>
                </a:solidFill>
                <a:effectLst/>
                <a:latin typeface="Arial" panose="020B0604020202020204" pitchFamily="34" charset="0"/>
              </a:rPr>
              <a:t> to the </a:t>
            </a:r>
            <a:r>
              <a:rPr kumimoji="0" lang="fr-FR" altLang="fr-FR" b="1" i="0" u="none" strike="noStrike" cap="none" normalizeH="0" baseline="0" dirty="0" err="1">
                <a:ln>
                  <a:noFill/>
                </a:ln>
                <a:solidFill>
                  <a:schemeClr val="tx1"/>
                </a:solidFill>
                <a:effectLst/>
                <a:latin typeface="Arial" panose="020B0604020202020204" pitchFamily="34" charset="0"/>
              </a:rPr>
              <a:t>study</a:t>
            </a:r>
            <a:r>
              <a:rPr kumimoji="0" lang="fr-FR" altLang="fr-FR" b="1" i="0" u="none" strike="noStrike" cap="none" normalizeH="0" baseline="0" dirty="0">
                <a:ln>
                  <a:noFill/>
                </a:ln>
                <a:solidFill>
                  <a:schemeClr val="tx1"/>
                </a:solidFill>
                <a:effectLst/>
                <a:latin typeface="Arial" panose="020B0604020202020204" pitchFamily="34" charset="0"/>
              </a:rPr>
              <a:t>, FinTech services have </a:t>
            </a:r>
            <a:r>
              <a:rPr kumimoji="0" lang="fr-FR" altLang="fr-FR" b="1" i="0" u="none" strike="noStrike" cap="none" normalizeH="0" baseline="0" dirty="0" err="1">
                <a:ln>
                  <a:noFill/>
                </a:ln>
                <a:solidFill>
                  <a:schemeClr val="tx1"/>
                </a:solidFill>
                <a:effectLst/>
                <a:latin typeface="Arial" panose="020B0604020202020204" pitchFamily="34" charset="0"/>
              </a:rPr>
              <a:t>significantly</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improved</a:t>
            </a:r>
            <a:r>
              <a:rPr kumimoji="0" lang="fr-FR" altLang="fr-FR" b="1" i="0" u="none" strike="noStrike" cap="none" normalizeH="0" baseline="0" dirty="0">
                <a:ln>
                  <a:noFill/>
                </a:ln>
                <a:solidFill>
                  <a:schemeClr val="tx1"/>
                </a:solidFill>
                <a:effectLst/>
                <a:latin typeface="Arial" panose="020B0604020202020204" pitchFamily="34" charset="0"/>
              </a:rPr>
              <a:t> the </a:t>
            </a:r>
            <a:r>
              <a:rPr kumimoji="0" lang="fr-FR" altLang="fr-FR" b="1" i="0" u="none" strike="noStrike" cap="none" normalizeH="0" baseline="0" dirty="0" err="1">
                <a:ln>
                  <a:noFill/>
                </a:ln>
                <a:solidFill>
                  <a:schemeClr val="tx1"/>
                </a:solidFill>
                <a:effectLst/>
                <a:latin typeface="Arial" panose="020B0604020202020204" pitchFamily="34" charset="0"/>
              </a:rPr>
              <a:t>financial</a:t>
            </a:r>
            <a:r>
              <a:rPr kumimoji="0" lang="fr-FR" altLang="fr-FR" b="1" i="0" u="none" strike="noStrike" cap="none" normalizeH="0" baseline="0" dirty="0">
                <a:ln>
                  <a:noFill/>
                </a:ln>
                <a:solidFill>
                  <a:schemeClr val="tx1"/>
                </a:solidFill>
                <a:effectLst/>
                <a:latin typeface="Arial" panose="020B0604020202020204" pitchFamily="34" charset="0"/>
              </a:rPr>
              <a:t> inclusion of </a:t>
            </a:r>
            <a:r>
              <a:rPr kumimoji="0" lang="fr-FR" altLang="fr-FR" b="1" i="0" u="none" strike="noStrike" cap="none" normalizeH="0" baseline="0" dirty="0" err="1">
                <a:ln>
                  <a:noFill/>
                </a:ln>
                <a:solidFill>
                  <a:schemeClr val="tx1"/>
                </a:solidFill>
                <a:effectLst/>
                <a:latin typeface="Arial" panose="020B0604020202020204" pitchFamily="34" charset="0"/>
              </a:rPr>
              <a:t>SMEs</a:t>
            </a:r>
            <a:r>
              <a:rPr kumimoji="0" lang="fr-FR" altLang="fr-FR" b="1" i="0" u="none" strike="noStrike" cap="none" normalizeH="0" baseline="0" dirty="0">
                <a:ln>
                  <a:noFill/>
                </a:ln>
                <a:solidFill>
                  <a:schemeClr val="tx1"/>
                </a:solidFill>
                <a:effectLst/>
                <a:latin typeface="Arial" panose="020B0604020202020204" pitchFamily="34" charset="0"/>
              </a:rPr>
              <a:t> in Morocco.</a:t>
            </a:r>
          </a:p>
          <a:p>
            <a:pPr marL="0" indent="0">
              <a:buNone/>
            </a:pPr>
            <a:endParaRPr kumimoji="0" lang="fr-FR" altLang="fr-FR" b="1" i="0" u="none" strike="noStrike" cap="none" normalizeH="0" baseline="0" dirty="0">
              <a:ln>
                <a:noFill/>
              </a:ln>
              <a:solidFill>
                <a:schemeClr val="tx1"/>
              </a:solidFill>
              <a:effectLst/>
              <a:latin typeface="Arial" panose="020B0604020202020204" pitchFamily="34" charset="0"/>
            </a:endParaRPr>
          </a:p>
          <a:p>
            <a:r>
              <a:rPr kumimoji="0" lang="fr-FR" altLang="fr-FR" b="1" i="0" u="none" strike="noStrike" cap="none" normalizeH="0" baseline="0" dirty="0" err="1">
                <a:ln>
                  <a:noFill/>
                </a:ln>
                <a:solidFill>
                  <a:schemeClr val="tx1"/>
                </a:solidFill>
                <a:effectLst/>
                <a:latin typeface="Arial" panose="020B0604020202020204" pitchFamily="34" charset="0"/>
              </a:rPr>
              <a:t>Although</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users</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recognize</a:t>
            </a:r>
            <a:r>
              <a:rPr kumimoji="0" lang="fr-FR" altLang="fr-FR" b="1" i="0" u="none" strike="noStrike" cap="none" normalizeH="0" baseline="0" dirty="0">
                <a:ln>
                  <a:noFill/>
                </a:ln>
                <a:solidFill>
                  <a:schemeClr val="tx1"/>
                </a:solidFill>
                <a:effectLst/>
                <a:latin typeface="Arial" panose="020B0604020202020204" pitchFamily="34" charset="0"/>
              </a:rPr>
              <a:t> the importance of </a:t>
            </a:r>
            <a:r>
              <a:rPr kumimoji="0" lang="fr-FR" altLang="fr-FR" b="1" i="0" u="none" strike="noStrike" cap="none" normalizeH="0" baseline="0" dirty="0" err="1">
                <a:ln>
                  <a:noFill/>
                </a:ln>
                <a:solidFill>
                  <a:schemeClr val="tx1"/>
                </a:solidFill>
                <a:effectLst/>
                <a:latin typeface="Arial" panose="020B0604020202020204" pitchFamily="34" charset="0"/>
              </a:rPr>
              <a:t>these</a:t>
            </a:r>
            <a:r>
              <a:rPr kumimoji="0" lang="fr-FR" altLang="fr-FR" b="1" i="0" u="none" strike="noStrike" cap="none" normalizeH="0" baseline="0" dirty="0">
                <a:ln>
                  <a:noFill/>
                </a:ln>
                <a:solidFill>
                  <a:schemeClr val="tx1"/>
                </a:solidFill>
                <a:effectLst/>
                <a:latin typeface="Arial" panose="020B0604020202020204" pitchFamily="34" charset="0"/>
              </a:rPr>
              <a:t> services and are </a:t>
            </a:r>
            <a:r>
              <a:rPr kumimoji="0" lang="fr-FR" altLang="fr-FR" b="1" i="0" u="none" strike="noStrike" cap="none" normalizeH="0" baseline="0" dirty="0" err="1">
                <a:ln>
                  <a:noFill/>
                </a:ln>
                <a:solidFill>
                  <a:schemeClr val="tx1"/>
                </a:solidFill>
                <a:effectLst/>
                <a:latin typeface="Arial" panose="020B0604020202020204" pitchFamily="34" charset="0"/>
              </a:rPr>
              <a:t>willing</a:t>
            </a:r>
            <a:r>
              <a:rPr kumimoji="0" lang="fr-FR" altLang="fr-FR" b="1" i="0" u="none" strike="noStrike" cap="none" normalizeH="0" baseline="0" dirty="0">
                <a:ln>
                  <a:noFill/>
                </a:ln>
                <a:solidFill>
                  <a:schemeClr val="tx1"/>
                </a:solidFill>
                <a:effectLst/>
                <a:latin typeface="Arial" panose="020B0604020202020204" pitchFamily="34" charset="0"/>
              </a:rPr>
              <a:t> to use </a:t>
            </a:r>
            <a:r>
              <a:rPr kumimoji="0" lang="fr-FR" altLang="fr-FR" b="1" i="0" u="none" strike="noStrike" cap="none" normalizeH="0" baseline="0" dirty="0" err="1">
                <a:ln>
                  <a:noFill/>
                </a:ln>
                <a:solidFill>
                  <a:schemeClr val="tx1"/>
                </a:solidFill>
                <a:effectLst/>
                <a:latin typeface="Arial" panose="020B0604020202020204" pitchFamily="34" charset="0"/>
              </a:rPr>
              <a:t>them</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their</a:t>
            </a:r>
            <a:r>
              <a:rPr kumimoji="0" lang="fr-FR" altLang="fr-FR" b="1" i="0" u="none" strike="noStrike" cap="none" normalizeH="0" baseline="0" dirty="0">
                <a:ln>
                  <a:noFill/>
                </a:ln>
                <a:solidFill>
                  <a:schemeClr val="tx1"/>
                </a:solidFill>
                <a:effectLst/>
                <a:latin typeface="Arial" panose="020B0604020202020204" pitchFamily="34" charset="0"/>
              </a:rPr>
              <a:t> usage </a:t>
            </a:r>
            <a:r>
              <a:rPr kumimoji="0" lang="fr-FR" altLang="fr-FR" b="1" i="0" u="none" strike="noStrike" cap="none" normalizeH="0" baseline="0" dirty="0" err="1">
                <a:ln>
                  <a:noFill/>
                </a:ln>
                <a:solidFill>
                  <a:schemeClr val="tx1"/>
                </a:solidFill>
                <a:effectLst/>
                <a:latin typeface="Arial" panose="020B0604020202020204" pitchFamily="34" charset="0"/>
              </a:rPr>
              <a:t>remains</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limited</a:t>
            </a:r>
            <a:r>
              <a:rPr kumimoji="0" lang="fr-FR" altLang="fr-FR" b="1" i="0" u="none" strike="noStrike" cap="none" normalizeH="0" baseline="0" dirty="0">
                <a:ln>
                  <a:noFill/>
                </a:ln>
                <a:solidFill>
                  <a:schemeClr val="tx1"/>
                </a:solidFill>
                <a:effectLst/>
                <a:latin typeface="Arial" panose="020B0604020202020204" pitchFamily="34" charset="0"/>
              </a:rPr>
              <a:t> to basic </a:t>
            </a:r>
            <a:r>
              <a:rPr kumimoji="0" lang="fr-FR" altLang="fr-FR" b="1" i="0" u="none" strike="noStrike" cap="none" normalizeH="0" baseline="0" dirty="0" err="1">
                <a:ln>
                  <a:noFill/>
                </a:ln>
                <a:solidFill>
                  <a:schemeClr val="tx1"/>
                </a:solidFill>
                <a:effectLst/>
                <a:latin typeface="Arial" panose="020B0604020202020204" pitchFamily="34" charset="0"/>
              </a:rPr>
              <a:t>functions</a:t>
            </a:r>
            <a:r>
              <a:rPr kumimoji="0" lang="fr-FR" altLang="fr-FR" b="1" i="0" u="none" strike="noStrike" cap="none" normalizeH="0" baseline="0" dirty="0">
                <a:ln>
                  <a:noFill/>
                </a:ln>
                <a:solidFill>
                  <a:schemeClr val="tx1"/>
                </a:solidFill>
                <a:effectLst/>
                <a:latin typeface="Arial" panose="020B0604020202020204" pitchFamily="34" charset="0"/>
              </a:rPr>
              <a:t> </a:t>
            </a:r>
            <a:r>
              <a:rPr kumimoji="0" lang="fr-FR" altLang="fr-FR" b="1" i="0" u="none" strike="noStrike" cap="none" normalizeH="0" baseline="0" dirty="0" err="1">
                <a:ln>
                  <a:noFill/>
                </a:ln>
                <a:solidFill>
                  <a:schemeClr val="tx1"/>
                </a:solidFill>
                <a:effectLst/>
                <a:latin typeface="Arial" panose="020B0604020202020204" pitchFamily="34" charset="0"/>
              </a:rPr>
              <a:t>such</a:t>
            </a:r>
            <a:r>
              <a:rPr kumimoji="0" lang="fr-FR" altLang="fr-FR" b="1" i="0" u="none" strike="noStrike" cap="none" normalizeH="0" baseline="0" dirty="0">
                <a:ln>
                  <a:noFill/>
                </a:ln>
                <a:solidFill>
                  <a:schemeClr val="tx1"/>
                </a:solidFill>
                <a:effectLst/>
                <a:latin typeface="Arial" panose="020B0604020202020204" pitchFamily="34" charset="0"/>
              </a:rPr>
              <a:t> as information consultation or simple online transactions</a:t>
            </a:r>
          </a:p>
          <a:p>
            <a:endParaRPr kumimoji="0" lang="fr-FR" altLang="fr-FR" sz="2400" b="0" i="0" u="none" strike="noStrike" cap="none" normalizeH="0" baseline="0" dirty="0">
              <a:ln>
                <a:noFill/>
              </a:ln>
              <a:solidFill>
                <a:schemeClr val="tx1"/>
              </a:solidFill>
              <a:effectLst/>
              <a:latin typeface="Arial" panose="020B0604020202020204" pitchFamily="34" charset="0"/>
            </a:endParaRPr>
          </a:p>
          <a:p>
            <a:endParaRPr kumimoji="0" lang="fr-FR" altLang="fr-FR" sz="2400" b="0" i="0" u="none" strike="noStrike" cap="none" normalizeH="0" baseline="0" dirty="0">
              <a:ln>
                <a:noFill/>
              </a:ln>
              <a:solidFill>
                <a:schemeClr val="tx1"/>
              </a:solidFill>
              <a:effectLst/>
              <a:latin typeface="Arial" panose="020B0604020202020204" pitchFamily="34" charset="0"/>
            </a:endParaRPr>
          </a:p>
          <a:p>
            <a:pPr marL="0" indent="0" defTabSz="914400" eaLnBrk="0" fontAlgn="base" hangingPunct="0">
              <a:spcBef>
                <a:spcPct val="0"/>
              </a:spcBef>
              <a:spcAft>
                <a:spcPct val="0"/>
              </a:spcAft>
              <a:buClrTx/>
              <a:buSzTx/>
              <a:buNone/>
            </a:pPr>
            <a:endParaRPr kumimoji="0" lang="fr-FR" altLang="fr-FR"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altLang="fr-FR" sz="2400" b="0" i="0" u="none" strike="noStrike" cap="none" normalizeH="0" baseline="0" dirty="0">
              <a:ln>
                <a:noFill/>
              </a:ln>
              <a:solidFill>
                <a:schemeClr val="tx1"/>
              </a:solidFill>
              <a:effectLst/>
              <a:latin typeface="Arial" panose="020B0604020202020204" pitchFamily="34" charset="0"/>
            </a:endParaRPr>
          </a:p>
          <a:p>
            <a:endParaRPr lang="en-US" sz="2400" dirty="0">
              <a:solidFill>
                <a:schemeClr val="accent1">
                  <a:lumMod val="50000"/>
                </a:schemeClr>
              </a:solidFill>
            </a:endParaRPr>
          </a:p>
          <a:p>
            <a:endParaRPr lang="en-US" sz="2400" dirty="0"/>
          </a:p>
        </p:txBody>
      </p:sp>
    </p:spTree>
    <p:extLst>
      <p:ext uri="{BB962C8B-B14F-4D97-AF65-F5344CB8AC3E}">
        <p14:creationId xmlns:p14="http://schemas.microsoft.com/office/powerpoint/2010/main" val="367025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D46676A4-CABA-1938-C752-45E6E8A8F005}"/>
              </a:ext>
            </a:extLst>
          </p:cNvPr>
          <p:cNvSpPr txBox="1"/>
          <p:nvPr/>
        </p:nvSpPr>
        <p:spPr>
          <a:xfrm>
            <a:off x="3045502" y="1734074"/>
            <a:ext cx="6100996" cy="369332"/>
          </a:xfrm>
          <a:prstGeom prst="rect">
            <a:avLst/>
          </a:prstGeom>
          <a:noFill/>
        </p:spPr>
        <p:txBody>
          <a:bodyPr wrap="square">
            <a:spAutoFit/>
          </a:bodyPr>
          <a:lstStyle/>
          <a:p>
            <a:endParaRPr lang="fr-FR" dirty="0"/>
          </a:p>
        </p:txBody>
      </p:sp>
      <p:sp>
        <p:nvSpPr>
          <p:cNvPr id="2" name="Titre 1">
            <a:extLst>
              <a:ext uri="{FF2B5EF4-FFF2-40B4-BE49-F238E27FC236}">
                <a16:creationId xmlns:a16="http://schemas.microsoft.com/office/drawing/2014/main" id="{D4C01AE4-EF89-5D30-34E2-5F8C98BF0B5C}"/>
              </a:ext>
            </a:extLst>
          </p:cNvPr>
          <p:cNvSpPr>
            <a:spLocks noGrp="1"/>
          </p:cNvSpPr>
          <p:nvPr>
            <p:ph type="title"/>
          </p:nvPr>
        </p:nvSpPr>
        <p:spPr>
          <a:xfrm>
            <a:off x="677334" y="597940"/>
            <a:ext cx="8596668" cy="1320800"/>
          </a:xfrm>
        </p:spPr>
        <p:txBody>
          <a:bodyPr/>
          <a:lstStyle/>
          <a:p>
            <a:r>
              <a:rPr lang="fr-FR" u="sng" dirty="0"/>
              <a:t>Conclusion</a:t>
            </a:r>
          </a:p>
        </p:txBody>
      </p:sp>
      <p:sp>
        <p:nvSpPr>
          <p:cNvPr id="3" name="Espace réservé du contenu 2">
            <a:extLst>
              <a:ext uri="{FF2B5EF4-FFF2-40B4-BE49-F238E27FC236}">
                <a16:creationId xmlns:a16="http://schemas.microsoft.com/office/drawing/2014/main" id="{71F1DA13-D95E-A78C-32E3-D43387D5DEDB}"/>
              </a:ext>
            </a:extLst>
          </p:cNvPr>
          <p:cNvSpPr>
            <a:spLocks noGrp="1"/>
          </p:cNvSpPr>
          <p:nvPr>
            <p:ph idx="1"/>
          </p:nvPr>
        </p:nvSpPr>
        <p:spPr>
          <a:xfrm>
            <a:off x="677333" y="1734075"/>
            <a:ext cx="9126233" cy="4741676"/>
          </a:xfrm>
        </p:spPr>
        <p:txBody>
          <a:bodyPr/>
          <a:lstStyle/>
          <a:p>
            <a:r>
              <a:rPr lang="en-US" b="1" dirty="0">
                <a:solidFill>
                  <a:schemeClr val="tx1"/>
                </a:solidFill>
              </a:rPr>
              <a:t>The questionnaire responses indicated a notable improvement due to the use of mobile banking services. These services are perceived as accessible, flexible, and fast, eliminating traditional barriers to financial services access for SMEs.</a:t>
            </a:r>
          </a:p>
          <a:p>
            <a:endParaRPr lang="en-US" b="1" dirty="0">
              <a:solidFill>
                <a:schemeClr val="tx1"/>
              </a:solidFill>
            </a:endParaRPr>
          </a:p>
          <a:p>
            <a:r>
              <a:rPr lang="en-US" b="1" dirty="0">
                <a:solidFill>
                  <a:schemeClr val="tx1"/>
                </a:solidFill>
              </a:rPr>
              <a:t>Although FinTech has brought some noticeable improvements, its overall impact on SME financial inclusion has not yet reached all SMEs.</a:t>
            </a:r>
          </a:p>
          <a:p>
            <a:pPr marL="0" indent="0">
              <a:buNone/>
            </a:pPr>
            <a:endParaRPr lang="en-US" b="1" dirty="0">
              <a:solidFill>
                <a:schemeClr val="tx1"/>
              </a:solidFill>
            </a:endParaRPr>
          </a:p>
          <a:p>
            <a:r>
              <a:rPr lang="en-US" b="1" dirty="0">
                <a:solidFill>
                  <a:schemeClr val="tx1"/>
                </a:solidFill>
              </a:rPr>
              <a:t>These findings highlight the need to continue developing and promoting FinTech solutions for SMEs in Morocco to further strengthen their financial inclusion.</a:t>
            </a:r>
            <a:endParaRPr lang="fr-FR" b="1" dirty="0">
              <a:solidFill>
                <a:schemeClr val="tx1"/>
              </a:solidFill>
            </a:endParaRPr>
          </a:p>
        </p:txBody>
      </p:sp>
    </p:spTree>
    <p:extLst>
      <p:ext uri="{BB962C8B-B14F-4D97-AF65-F5344CB8AC3E}">
        <p14:creationId xmlns:p14="http://schemas.microsoft.com/office/powerpoint/2010/main" val="48823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468582" y="411548"/>
            <a:ext cx="8870290" cy="6184123"/>
          </a:xfrm>
        </p:spPr>
        <p:txBody>
          <a:bodyPr>
            <a:noAutofit/>
          </a:bodyPr>
          <a:lstStyle/>
          <a:p>
            <a:r>
              <a:rPr lang="en-US" sz="2400" dirty="0">
                <a:solidFill>
                  <a:schemeClr val="accent1">
                    <a:lumMod val="50000"/>
                  </a:schemeClr>
                </a:solidFill>
              </a:rPr>
              <a:t>Recommendations</a:t>
            </a:r>
          </a:p>
          <a:p>
            <a:pPr lvl="1"/>
            <a:r>
              <a:rPr lang="en-US" sz="2000" dirty="0">
                <a:solidFill>
                  <a:schemeClr val="tx1"/>
                </a:solidFill>
              </a:rPr>
              <a:t>Mobile service providers should actively promote their services to maximize SME adoption of mobile payment solutions, fostering broader financial inclusion.</a:t>
            </a:r>
          </a:p>
          <a:p>
            <a:pPr lvl="2"/>
            <a:r>
              <a:rPr lang="en-US" sz="2000" dirty="0">
                <a:solidFill>
                  <a:schemeClr val="tx1"/>
                </a:solidFill>
              </a:rPr>
              <a:t> Financial institutions should leverage the growing use of mobile payment services to establish partnerships with mobile service providers and offer flexible financial solutions to SMEs.</a:t>
            </a:r>
          </a:p>
          <a:p>
            <a:pPr lvl="2"/>
            <a:endParaRPr lang="en-US" sz="2400" dirty="0">
              <a:solidFill>
                <a:schemeClr val="tx1"/>
              </a:solidFill>
            </a:endParaRPr>
          </a:p>
          <a:p>
            <a:pPr marL="290513" lvl="1"/>
            <a:r>
              <a:rPr lang="en-US" sz="2400" dirty="0">
                <a:solidFill>
                  <a:schemeClr val="accent1">
                    <a:lumMod val="50000"/>
                  </a:schemeClr>
                </a:solidFill>
              </a:rPr>
              <a:t>Limitations</a:t>
            </a:r>
          </a:p>
          <a:p>
            <a:pPr lvl="1"/>
            <a:r>
              <a:rPr lang="en-US" sz="2000" dirty="0">
                <a:solidFill>
                  <a:schemeClr val="tx1"/>
                </a:solidFill>
              </a:rPr>
              <a:t>There is a lack of extensive literature on how FinTech impacts SME financing and its role in SME financial inclusion, particularly in Morocco.</a:t>
            </a:r>
          </a:p>
          <a:p>
            <a:pPr lvl="1"/>
            <a:r>
              <a:rPr lang="en-US" sz="2000" dirty="0">
                <a:solidFill>
                  <a:schemeClr val="tx1"/>
                </a:solidFill>
              </a:rPr>
              <a:t>This research is limited by a small sample size, which affects the generalizability of the findings.</a:t>
            </a:r>
          </a:p>
          <a:p>
            <a:pPr lvl="2"/>
            <a:r>
              <a:rPr lang="en-US" sz="2000" dirty="0">
                <a:solidFill>
                  <a:schemeClr val="tx1"/>
                </a:solidFill>
              </a:rPr>
              <a:t>The data collected in this study may not fully reflect the reality.</a:t>
            </a:r>
          </a:p>
          <a:p>
            <a:pPr marL="914400" lvl="2" indent="0">
              <a:buNone/>
            </a:pPr>
            <a:endParaRPr lang="en-US" sz="2000" dirty="0">
              <a:solidFill>
                <a:schemeClr val="accent1">
                  <a:lumMod val="50000"/>
                </a:schemeClr>
              </a:solidFill>
            </a:endParaRPr>
          </a:p>
          <a:p>
            <a:pPr marL="914400" lvl="2" indent="0">
              <a:buNone/>
            </a:pPr>
            <a:endParaRPr lang="en-US" sz="2400" dirty="0">
              <a:solidFill>
                <a:schemeClr val="tx1"/>
              </a:solidFill>
            </a:endParaRPr>
          </a:p>
          <a:p>
            <a:endParaRPr lang="en-US" sz="2400" dirty="0"/>
          </a:p>
        </p:txBody>
      </p:sp>
    </p:spTree>
    <p:extLst>
      <p:ext uri="{BB962C8B-B14F-4D97-AF65-F5344CB8AC3E}">
        <p14:creationId xmlns:p14="http://schemas.microsoft.com/office/powerpoint/2010/main" val="165997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Bibliography</a:t>
            </a:r>
          </a:p>
        </p:txBody>
      </p:sp>
      <p:sp>
        <p:nvSpPr>
          <p:cNvPr id="5" name="Espace réservé du contenu 4">
            <a:extLst>
              <a:ext uri="{FF2B5EF4-FFF2-40B4-BE49-F238E27FC236}">
                <a16:creationId xmlns:a16="http://schemas.microsoft.com/office/drawing/2014/main" id="{7E2C8CFC-82AA-4900-381A-BDE58DF26DF5}"/>
              </a:ext>
            </a:extLst>
          </p:cNvPr>
          <p:cNvSpPr>
            <a:spLocks noGrp="1"/>
          </p:cNvSpPr>
          <p:nvPr>
            <p:ph idx="1"/>
          </p:nvPr>
        </p:nvSpPr>
        <p:spPr>
          <a:xfrm>
            <a:off x="677333" y="854439"/>
            <a:ext cx="9081263" cy="5186923"/>
          </a:xfrm>
        </p:spPr>
        <p:txBody>
          <a:bodyPr>
            <a:normAutofit fontScale="77500" lnSpcReduction="20000"/>
          </a:bodyPr>
          <a:lstStyle/>
          <a:p>
            <a:r>
              <a:rPr lang="en-US" dirty="0"/>
              <a:t>Akter, S. (2009). The Adoption of E-banking in Developing Countries: A Theoretical Model for SMEs, International Review of Business Research Papers, vol. 5, no. 3, </a:t>
            </a:r>
            <a:r>
              <a:rPr lang="en-US" dirty="0" err="1"/>
              <a:t>mai</a:t>
            </a:r>
            <a:r>
              <a:rPr lang="en-US" dirty="0"/>
              <a:t>, pp. 212-230.</a:t>
            </a:r>
          </a:p>
          <a:p>
            <a:r>
              <a:rPr lang="en-US" b="1" dirty="0"/>
              <a:t>Asif, M., Khan, N., Tiwari, S., Wani, M., &amp; Alam, F. (2023).</a:t>
            </a:r>
            <a:r>
              <a:rPr lang="en-US" dirty="0"/>
              <a:t> The impact of FinTech and digital financial services on financial inclusion in India. </a:t>
            </a:r>
            <a:r>
              <a:rPr lang="en-US" i="1" dirty="0"/>
              <a:t>Journal of Risk and Financial Management, 16</a:t>
            </a:r>
            <a:r>
              <a:rPr lang="en-US" dirty="0"/>
              <a:t>(2), 122. </a:t>
            </a:r>
            <a:r>
              <a:rPr lang="en-US" dirty="0">
                <a:hlinkClick r:id="rId2"/>
              </a:rPr>
              <a:t>https://doi.org/10.3390/jrfm16020122</a:t>
            </a:r>
            <a:endParaRPr lang="en-US" dirty="0"/>
          </a:p>
          <a:p>
            <a:r>
              <a:rPr lang="fr-FR" b="1" dirty="0"/>
              <a:t>Banque Centrale des États de l'Afrique de l'Ouest (BCEAO). (2019).</a:t>
            </a:r>
            <a:r>
              <a:rPr lang="fr-FR" dirty="0"/>
              <a:t> </a:t>
            </a:r>
            <a:r>
              <a:rPr lang="fr-FR" i="1" dirty="0" err="1"/>
              <a:t>Annual</a:t>
            </a:r>
            <a:r>
              <a:rPr lang="fr-FR" i="1" dirty="0"/>
              <a:t> report on the state of </a:t>
            </a:r>
            <a:r>
              <a:rPr lang="fr-FR" i="1" dirty="0" err="1"/>
              <a:t>financial</a:t>
            </a:r>
            <a:r>
              <a:rPr lang="fr-FR" i="1" dirty="0"/>
              <a:t> inclusion in the WAEMU for the </a:t>
            </a:r>
            <a:r>
              <a:rPr lang="fr-FR" i="1" dirty="0" err="1"/>
              <a:t>year</a:t>
            </a:r>
            <a:r>
              <a:rPr lang="fr-FR" i="1" dirty="0"/>
              <a:t> 2019.</a:t>
            </a:r>
            <a:r>
              <a:rPr lang="fr-FR" dirty="0"/>
              <a:t> Dakar, </a:t>
            </a:r>
            <a:r>
              <a:rPr lang="fr-FR" dirty="0" err="1"/>
              <a:t>Senegal</a:t>
            </a:r>
            <a:r>
              <a:rPr lang="fr-FR" dirty="0"/>
              <a:t>.</a:t>
            </a:r>
          </a:p>
          <a:p>
            <a:r>
              <a:rPr lang="fr-FR" dirty="0" err="1"/>
              <a:t>Fall</a:t>
            </a:r>
            <a:r>
              <a:rPr lang="fr-FR" dirty="0"/>
              <a:t>, F., </a:t>
            </a:r>
            <a:r>
              <a:rPr lang="fr-FR" dirty="0" err="1"/>
              <a:t>Birba</a:t>
            </a:r>
            <a:r>
              <a:rPr lang="fr-FR" dirty="0"/>
              <a:t>, O. (2019). L’inclusion financière par le mobile-</a:t>
            </a:r>
            <a:r>
              <a:rPr lang="fr-FR" dirty="0" err="1"/>
              <a:t>banking</a:t>
            </a:r>
            <a:r>
              <a:rPr lang="fr-FR" dirty="0"/>
              <a:t> au Sénégal : l’analyse des facteurs socio-économiques d’adoption. Mondes en développement, 185, 61-82.</a:t>
            </a:r>
          </a:p>
          <a:p>
            <a:r>
              <a:rPr lang="en-US" b="1" dirty="0"/>
              <a:t>Financial Stability Board (FSB). (n.d.).</a:t>
            </a:r>
            <a:r>
              <a:rPr lang="en-US" dirty="0"/>
              <a:t> </a:t>
            </a:r>
            <a:r>
              <a:rPr lang="en-US" i="1" dirty="0"/>
              <a:t>Financial innovation.</a:t>
            </a:r>
            <a:r>
              <a:rPr lang="en-US" dirty="0"/>
              <a:t> Retrieved from </a:t>
            </a:r>
            <a:r>
              <a:rPr lang="en-US" dirty="0">
                <a:hlinkClick r:id="rId3"/>
              </a:rPr>
              <a:t>https://www.fsb.org/work-of-the-fsb/financial-innovation-and-structural-change/financial-innovation/</a:t>
            </a:r>
            <a:endParaRPr lang="fr-FR" dirty="0"/>
          </a:p>
          <a:p>
            <a:r>
              <a:rPr lang="fr-FR" b="1" dirty="0"/>
              <a:t>Luna, I. R. de, </a:t>
            </a:r>
            <a:r>
              <a:rPr lang="fr-FR" b="1" dirty="0" err="1"/>
              <a:t>Liébana-Cabanillas</a:t>
            </a:r>
            <a:r>
              <a:rPr lang="fr-FR" b="1" dirty="0"/>
              <a:t>, F., </a:t>
            </a:r>
            <a:r>
              <a:rPr lang="fr-FR" b="1" dirty="0" err="1"/>
              <a:t>Marinkovic</a:t>
            </a:r>
            <a:r>
              <a:rPr lang="fr-FR" b="1" dirty="0"/>
              <a:t>, V., &amp; </a:t>
            </a:r>
            <a:r>
              <a:rPr lang="fr-FR" b="1" dirty="0" err="1"/>
              <a:t>Kalinic</a:t>
            </a:r>
            <a:r>
              <a:rPr lang="fr-FR" b="1" dirty="0"/>
              <a:t>, Z. (2018).</a:t>
            </a:r>
            <a:r>
              <a:rPr lang="fr-FR" dirty="0"/>
              <a:t> </a:t>
            </a:r>
            <a:r>
              <a:rPr lang="fr-FR" dirty="0" err="1"/>
              <a:t>Predicting</a:t>
            </a:r>
            <a:r>
              <a:rPr lang="fr-FR" dirty="0"/>
              <a:t> the </a:t>
            </a:r>
            <a:r>
              <a:rPr lang="fr-FR" dirty="0" err="1"/>
              <a:t>determinants</a:t>
            </a:r>
            <a:r>
              <a:rPr lang="fr-FR" dirty="0"/>
              <a:t> of mobile </a:t>
            </a:r>
            <a:r>
              <a:rPr lang="fr-FR" dirty="0" err="1"/>
              <a:t>payment</a:t>
            </a:r>
            <a:r>
              <a:rPr lang="fr-FR" dirty="0"/>
              <a:t> acceptance: A </a:t>
            </a:r>
            <a:r>
              <a:rPr lang="fr-FR" dirty="0" err="1"/>
              <a:t>hybrid</a:t>
            </a:r>
            <a:r>
              <a:rPr lang="fr-FR" dirty="0"/>
              <a:t> SEM-neural network </a:t>
            </a:r>
            <a:r>
              <a:rPr lang="fr-FR" dirty="0" err="1"/>
              <a:t>approach</a:t>
            </a:r>
            <a:r>
              <a:rPr lang="fr-FR" dirty="0"/>
              <a:t>. </a:t>
            </a:r>
            <a:r>
              <a:rPr lang="fr-FR" i="1" dirty="0" err="1"/>
              <a:t>Technological</a:t>
            </a:r>
            <a:r>
              <a:rPr lang="fr-FR" i="1" dirty="0"/>
              <a:t> </a:t>
            </a:r>
            <a:r>
              <a:rPr lang="fr-FR" i="1" dirty="0" err="1"/>
              <a:t>Forecasting</a:t>
            </a:r>
            <a:r>
              <a:rPr lang="fr-FR" i="1" dirty="0"/>
              <a:t> and Social Change, 129</a:t>
            </a:r>
            <a:r>
              <a:rPr lang="fr-FR" dirty="0"/>
              <a:t>, 117–130. </a:t>
            </a:r>
            <a:r>
              <a:rPr lang="fr-FR" dirty="0">
                <a:hlinkClick r:id="rId4"/>
              </a:rPr>
              <a:t>https://doi.org/10.1016/j.techfore.2017.12.015</a:t>
            </a:r>
            <a:endParaRPr lang="fr-FR" dirty="0"/>
          </a:p>
          <a:p>
            <a:r>
              <a:rPr lang="en-US" dirty="0"/>
              <a:t>Kim, Y., Park, Y.-J., Choi, J., &amp; Yeon, J. (2015). An Empirical Study on the Adoption of 'Fintech' Service: Focused on Mobile Payment Services, </a:t>
            </a:r>
            <a:r>
              <a:rPr lang="en-US" dirty="0" err="1"/>
              <a:t>Soongsil</a:t>
            </a:r>
            <a:r>
              <a:rPr lang="en-US" dirty="0"/>
              <a:t> University, vol. 114 , pp. 136-140. </a:t>
            </a:r>
            <a:r>
              <a:rPr lang="en-US" dirty="0">
                <a:hlinkClick r:id="rId5"/>
              </a:rPr>
              <a:t>http://dx.doi.org/10.14257/astl.2015.114.26</a:t>
            </a:r>
            <a:endParaRPr lang="en-US" dirty="0"/>
          </a:p>
          <a:p>
            <a:r>
              <a:rPr lang="en-US" dirty="0"/>
              <a:t>Nyaga, J. (2013). Mobile Banking Services in the East African Community (EAC): Challenges to the Existing Legislative and Regulatory Frameworks in the EAC, SSRN Electronic Journal.</a:t>
            </a:r>
          </a:p>
          <a:p>
            <a:r>
              <a:rPr lang="en-US" b="1" dirty="0"/>
              <a:t>Singh, R., &amp; Roy, S. (2015).</a:t>
            </a:r>
            <a:r>
              <a:rPr lang="en-US" dirty="0"/>
              <a:t> Financial inclusion: A critical assessment of its concepts and measurement. </a:t>
            </a:r>
            <a:r>
              <a:rPr lang="en-US" i="1" dirty="0"/>
              <a:t>Asian Journal of Research in Business Economics and Management, 5</a:t>
            </a:r>
            <a:r>
              <a:rPr lang="en-US" dirty="0"/>
              <a:t>(1), 12. </a:t>
            </a:r>
            <a:r>
              <a:rPr lang="en-US" dirty="0">
                <a:hlinkClick r:id="rId6"/>
              </a:rPr>
              <a:t>https://doi.org/10.5958/2249-7307.2015.00002.X</a:t>
            </a:r>
            <a:endParaRPr lang="en-US" dirty="0"/>
          </a:p>
          <a:p>
            <a:pPr marL="0" indent="0">
              <a:buNone/>
            </a:pPr>
            <a:endParaRPr lang="fr-FR" dirty="0"/>
          </a:p>
          <a:p>
            <a:endParaRPr lang="fr-FR" dirty="0"/>
          </a:p>
          <a:p>
            <a:pPr marL="0" indent="0">
              <a:buNone/>
            </a:pPr>
            <a:endParaRPr lang="en-US" dirty="0"/>
          </a:p>
          <a:p>
            <a:endParaRPr lang="en-US" dirty="0"/>
          </a:p>
          <a:p>
            <a:endParaRPr lang="fr-FR" dirty="0"/>
          </a:p>
        </p:txBody>
      </p:sp>
    </p:spTree>
    <p:extLst>
      <p:ext uri="{BB962C8B-B14F-4D97-AF65-F5344CB8AC3E}">
        <p14:creationId xmlns:p14="http://schemas.microsoft.com/office/powerpoint/2010/main" val="3080393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10" name="Google Shape;210;p28"/>
          <p:cNvSpPr txBox="1">
            <a:spLocks noGrp="1"/>
          </p:cNvSpPr>
          <p:nvPr>
            <p:ph type="title" idx="4294967295"/>
          </p:nvPr>
        </p:nvSpPr>
        <p:spPr>
          <a:xfrm>
            <a:off x="571462" y="756698"/>
            <a:ext cx="980017" cy="764117"/>
          </a:xfrm>
          <a:prstGeom prst="rect">
            <a:avLst/>
          </a:prstGeom>
        </p:spPr>
        <p:txBody>
          <a:bodyPr spcFirstLastPara="1" vert="horz" wrap="square" lIns="121900" tIns="121900" rIns="121900" bIns="121900" rtlCol="0" anchor="b" anchorCtr="0">
            <a:noAutofit/>
          </a:bodyPr>
          <a:lstStyle/>
          <a:p>
            <a:pPr>
              <a:spcBef>
                <a:spcPts val="0"/>
              </a:spcBef>
            </a:pPr>
            <a:r>
              <a:rPr lang="en" b="1" dirty="0">
                <a:solidFill>
                  <a:schemeClr val="bg1">
                    <a:lumMod val="10000"/>
                  </a:schemeClr>
                </a:solidFill>
              </a:rPr>
              <a:t>01</a:t>
            </a:r>
            <a:endParaRPr b="1" dirty="0">
              <a:solidFill>
                <a:schemeClr val="bg1">
                  <a:lumMod val="10000"/>
                </a:schemeClr>
              </a:solidFill>
            </a:endParaRPr>
          </a:p>
        </p:txBody>
      </p:sp>
      <p:sp>
        <p:nvSpPr>
          <p:cNvPr id="211" name="Google Shape;211;p28"/>
          <p:cNvSpPr txBox="1">
            <a:spLocks noGrp="1"/>
          </p:cNvSpPr>
          <p:nvPr>
            <p:ph type="title" idx="4294967295"/>
          </p:nvPr>
        </p:nvSpPr>
        <p:spPr>
          <a:xfrm>
            <a:off x="571462" y="3740886"/>
            <a:ext cx="980017" cy="762000"/>
          </a:xfrm>
          <a:prstGeom prst="rect">
            <a:avLst/>
          </a:prstGeom>
        </p:spPr>
        <p:txBody>
          <a:bodyPr spcFirstLastPara="1" vert="horz" wrap="square" lIns="121900" tIns="121900" rIns="121900" bIns="121900" rtlCol="0" anchor="b" anchorCtr="0">
            <a:noAutofit/>
          </a:bodyPr>
          <a:lstStyle/>
          <a:p>
            <a:pPr>
              <a:spcBef>
                <a:spcPts val="0"/>
              </a:spcBef>
            </a:pPr>
            <a:r>
              <a:rPr lang="en" b="1" dirty="0">
                <a:solidFill>
                  <a:schemeClr val="bg1">
                    <a:lumMod val="10000"/>
                  </a:schemeClr>
                </a:solidFill>
              </a:rPr>
              <a:t>04</a:t>
            </a:r>
            <a:endParaRPr b="1" dirty="0">
              <a:solidFill>
                <a:schemeClr val="bg1">
                  <a:lumMod val="10000"/>
                </a:schemeClr>
              </a:solidFill>
            </a:endParaRPr>
          </a:p>
        </p:txBody>
      </p:sp>
      <p:sp>
        <p:nvSpPr>
          <p:cNvPr id="212" name="Google Shape;212;p28"/>
          <p:cNvSpPr txBox="1">
            <a:spLocks noGrp="1"/>
          </p:cNvSpPr>
          <p:nvPr>
            <p:ph type="title" idx="4294967295"/>
          </p:nvPr>
        </p:nvSpPr>
        <p:spPr>
          <a:xfrm>
            <a:off x="543952" y="1805512"/>
            <a:ext cx="980017" cy="764116"/>
          </a:xfrm>
          <a:prstGeom prst="rect">
            <a:avLst/>
          </a:prstGeom>
        </p:spPr>
        <p:txBody>
          <a:bodyPr spcFirstLastPara="1" vert="horz" wrap="square" lIns="121900" tIns="121900" rIns="121900" bIns="121900" rtlCol="0" anchor="b" anchorCtr="0">
            <a:noAutofit/>
          </a:bodyPr>
          <a:lstStyle/>
          <a:p>
            <a:pPr>
              <a:spcBef>
                <a:spcPts val="0"/>
              </a:spcBef>
            </a:pPr>
            <a:r>
              <a:rPr lang="en" b="1" dirty="0">
                <a:solidFill>
                  <a:schemeClr val="bg1">
                    <a:lumMod val="10000"/>
                  </a:schemeClr>
                </a:solidFill>
              </a:rPr>
              <a:t>02</a:t>
            </a:r>
            <a:endParaRPr b="1" dirty="0">
              <a:solidFill>
                <a:schemeClr val="bg1">
                  <a:lumMod val="10000"/>
                </a:schemeClr>
              </a:solidFill>
            </a:endParaRPr>
          </a:p>
        </p:txBody>
      </p:sp>
      <p:sp>
        <p:nvSpPr>
          <p:cNvPr id="213" name="Google Shape;213;p28"/>
          <p:cNvSpPr txBox="1">
            <a:spLocks noGrp="1"/>
          </p:cNvSpPr>
          <p:nvPr>
            <p:ph type="title" idx="4294967295"/>
          </p:nvPr>
        </p:nvSpPr>
        <p:spPr>
          <a:xfrm>
            <a:off x="543951" y="4900799"/>
            <a:ext cx="980017" cy="764117"/>
          </a:xfrm>
          <a:prstGeom prst="rect">
            <a:avLst/>
          </a:prstGeom>
        </p:spPr>
        <p:txBody>
          <a:bodyPr spcFirstLastPara="1" vert="horz" wrap="square" lIns="121900" tIns="121900" rIns="121900" bIns="121900" rtlCol="0" anchor="b" anchorCtr="0">
            <a:noAutofit/>
          </a:bodyPr>
          <a:lstStyle/>
          <a:p>
            <a:pPr>
              <a:spcBef>
                <a:spcPts val="0"/>
              </a:spcBef>
            </a:pPr>
            <a:r>
              <a:rPr lang="en" b="1" dirty="0">
                <a:solidFill>
                  <a:schemeClr val="bg1">
                    <a:lumMod val="10000"/>
                  </a:schemeClr>
                </a:solidFill>
              </a:rPr>
              <a:t>05</a:t>
            </a:r>
            <a:endParaRPr b="1" dirty="0">
              <a:solidFill>
                <a:schemeClr val="bg1">
                  <a:lumMod val="10000"/>
                </a:schemeClr>
              </a:solidFill>
            </a:endParaRPr>
          </a:p>
        </p:txBody>
      </p:sp>
      <p:sp>
        <p:nvSpPr>
          <p:cNvPr id="214" name="Google Shape;214;p28"/>
          <p:cNvSpPr txBox="1">
            <a:spLocks noGrp="1"/>
          </p:cNvSpPr>
          <p:nvPr>
            <p:ph type="title" idx="4294967295"/>
          </p:nvPr>
        </p:nvSpPr>
        <p:spPr>
          <a:xfrm>
            <a:off x="543952" y="2812397"/>
            <a:ext cx="980016" cy="764116"/>
          </a:xfrm>
          <a:prstGeom prst="rect">
            <a:avLst/>
          </a:prstGeom>
        </p:spPr>
        <p:txBody>
          <a:bodyPr spcFirstLastPara="1" vert="horz" wrap="square" lIns="121900" tIns="121900" rIns="121900" bIns="121900" rtlCol="0" anchor="b" anchorCtr="0">
            <a:noAutofit/>
          </a:bodyPr>
          <a:lstStyle/>
          <a:p>
            <a:pPr>
              <a:spcBef>
                <a:spcPts val="0"/>
              </a:spcBef>
            </a:pPr>
            <a:r>
              <a:rPr lang="en" b="1" dirty="0">
                <a:solidFill>
                  <a:schemeClr val="bg1">
                    <a:lumMod val="10000"/>
                  </a:schemeClr>
                </a:solidFill>
              </a:rPr>
              <a:t>03</a:t>
            </a:r>
            <a:endParaRPr b="1" dirty="0">
              <a:solidFill>
                <a:schemeClr val="bg1">
                  <a:lumMod val="10000"/>
                </a:schemeClr>
              </a:solidFill>
            </a:endParaRPr>
          </a:p>
        </p:txBody>
      </p:sp>
      <p:sp>
        <p:nvSpPr>
          <p:cNvPr id="216" name="Google Shape;216;p28"/>
          <p:cNvSpPr txBox="1">
            <a:spLocks noGrp="1"/>
          </p:cNvSpPr>
          <p:nvPr>
            <p:ph type="subTitle" idx="4294967295"/>
          </p:nvPr>
        </p:nvSpPr>
        <p:spPr>
          <a:xfrm>
            <a:off x="1607601" y="822434"/>
            <a:ext cx="2493433" cy="1051983"/>
          </a:xfrm>
          <a:prstGeom prst="rect">
            <a:avLst/>
          </a:prstGeom>
        </p:spPr>
        <p:txBody>
          <a:bodyPr spcFirstLastPara="1" vert="horz" wrap="square" lIns="121900" tIns="121900" rIns="121900" bIns="121900" rtlCol="0" anchor="t" anchorCtr="0">
            <a:noAutofit/>
          </a:bodyPr>
          <a:lstStyle/>
          <a:p>
            <a:pPr marL="0" indent="0">
              <a:spcBef>
                <a:spcPts val="0"/>
              </a:spcBef>
              <a:buNone/>
            </a:pPr>
            <a:r>
              <a:rPr lang="fr-FR" sz="2400" dirty="0">
                <a:solidFill>
                  <a:schemeClr val="bg1">
                    <a:lumMod val="10000"/>
                  </a:schemeClr>
                </a:solidFill>
                <a:latin typeface="+mj-lt"/>
              </a:rPr>
              <a:t>Introduction</a:t>
            </a:r>
            <a:endParaRPr sz="2400" dirty="0">
              <a:solidFill>
                <a:schemeClr val="bg1">
                  <a:lumMod val="10000"/>
                </a:schemeClr>
              </a:solidFill>
              <a:latin typeface="+mj-lt"/>
            </a:endParaRPr>
          </a:p>
        </p:txBody>
      </p:sp>
      <p:sp>
        <p:nvSpPr>
          <p:cNvPr id="218" name="Google Shape;218;p28"/>
          <p:cNvSpPr txBox="1">
            <a:spLocks noGrp="1"/>
          </p:cNvSpPr>
          <p:nvPr>
            <p:ph type="subTitle" idx="4294967295"/>
          </p:nvPr>
        </p:nvSpPr>
        <p:spPr>
          <a:xfrm>
            <a:off x="1607601" y="2850381"/>
            <a:ext cx="8935413" cy="1049867"/>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US" sz="2400" spc="239" dirty="0">
                <a:solidFill>
                  <a:schemeClr val="tx1"/>
                </a:solidFill>
                <a:cs typeface="Times New Roman" panose="02020603050405020304" pitchFamily="18" charset="0"/>
              </a:rPr>
              <a:t>Research Methodology </a:t>
            </a:r>
          </a:p>
          <a:p>
            <a:pPr marL="0" indent="0">
              <a:spcBef>
                <a:spcPts val="0"/>
              </a:spcBef>
              <a:buNone/>
            </a:pPr>
            <a:endParaRPr sz="2400" dirty="0">
              <a:solidFill>
                <a:schemeClr val="bg1">
                  <a:lumMod val="10000"/>
                </a:schemeClr>
              </a:solidFill>
              <a:latin typeface="+mj-lt"/>
            </a:endParaRPr>
          </a:p>
        </p:txBody>
      </p:sp>
      <p:sp>
        <p:nvSpPr>
          <p:cNvPr id="219" name="Google Shape;219;p28"/>
          <p:cNvSpPr txBox="1">
            <a:spLocks noGrp="1"/>
          </p:cNvSpPr>
          <p:nvPr>
            <p:ph type="subTitle" idx="4294967295"/>
          </p:nvPr>
        </p:nvSpPr>
        <p:spPr>
          <a:xfrm>
            <a:off x="1551479" y="3813168"/>
            <a:ext cx="6678121" cy="1051984"/>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US" sz="2400" dirty="0">
                <a:solidFill>
                  <a:schemeClr val="bg1">
                    <a:lumMod val="10000"/>
                  </a:schemeClr>
                </a:solidFill>
                <a:latin typeface="+mj-lt"/>
              </a:rPr>
              <a:t>Data Analysis and Research Findings </a:t>
            </a:r>
          </a:p>
          <a:p>
            <a:pPr marL="0" indent="0">
              <a:spcBef>
                <a:spcPts val="0"/>
              </a:spcBef>
              <a:buNone/>
            </a:pPr>
            <a:endParaRPr sz="2400" dirty="0">
              <a:solidFill>
                <a:schemeClr val="bg1">
                  <a:lumMod val="10000"/>
                </a:schemeClr>
              </a:solidFill>
              <a:latin typeface="+mj-lt"/>
            </a:endParaRPr>
          </a:p>
        </p:txBody>
      </p:sp>
      <p:sp>
        <p:nvSpPr>
          <p:cNvPr id="16" name="Google Shape;218;p28"/>
          <p:cNvSpPr txBox="1">
            <a:spLocks/>
          </p:cNvSpPr>
          <p:nvPr/>
        </p:nvSpPr>
        <p:spPr>
          <a:xfrm>
            <a:off x="1523969" y="1887593"/>
            <a:ext cx="4000528" cy="1049867"/>
          </a:xfrm>
          <a:prstGeom prst="rect">
            <a:avLst/>
          </a:prstGeom>
          <a:noFill/>
          <a:ln>
            <a:noFill/>
          </a:ln>
        </p:spPr>
        <p:txBody>
          <a:bodyPr spcFirstLastPara="1" wrap="square" lIns="121900" tIns="121900" rIns="121900" bIns="121900" anchor="t" anchorCtr="0">
            <a:noAutofit/>
          </a:bodyPr>
          <a:lstStyle/>
          <a:p>
            <a:pPr defTabSz="1219170">
              <a:buClr>
                <a:schemeClr val="dk1"/>
              </a:buClr>
              <a:buSzPts val="1200"/>
              <a:defRPr/>
            </a:pPr>
            <a:r>
              <a:rPr lang="fr-FR" sz="2400" kern="0" dirty="0" err="1">
                <a:solidFill>
                  <a:schemeClr val="bg1">
                    <a:lumMod val="10000"/>
                  </a:schemeClr>
                </a:solidFill>
                <a:latin typeface="+mj-lt"/>
                <a:ea typeface="Alegreya Sans Medium"/>
                <a:cs typeface="Alegreya Sans Medium"/>
                <a:sym typeface="Alegreya Sans Medium"/>
              </a:rPr>
              <a:t>Literature</a:t>
            </a:r>
            <a:r>
              <a:rPr lang="fr-FR" sz="2400" kern="0" dirty="0">
                <a:solidFill>
                  <a:schemeClr val="bg1">
                    <a:lumMod val="10000"/>
                  </a:schemeClr>
                </a:solidFill>
                <a:latin typeface="+mj-lt"/>
                <a:ea typeface="Alegreya Sans Medium"/>
                <a:cs typeface="Alegreya Sans Medium"/>
                <a:sym typeface="Alegreya Sans Medium"/>
              </a:rPr>
              <a:t> </a:t>
            </a:r>
            <a:r>
              <a:rPr lang="fr-FR" sz="2400" kern="0" dirty="0" err="1">
                <a:solidFill>
                  <a:schemeClr val="bg1">
                    <a:lumMod val="10000"/>
                  </a:schemeClr>
                </a:solidFill>
                <a:latin typeface="+mj-lt"/>
                <a:ea typeface="Alegreya Sans Medium"/>
                <a:cs typeface="Alegreya Sans Medium"/>
                <a:sym typeface="Alegreya Sans Medium"/>
              </a:rPr>
              <a:t>review</a:t>
            </a:r>
            <a:endParaRPr lang="fr-FR" sz="2400" kern="0" dirty="0">
              <a:solidFill>
                <a:schemeClr val="bg1">
                  <a:lumMod val="10000"/>
                </a:schemeClr>
              </a:solidFill>
              <a:latin typeface="+mj-lt"/>
              <a:ea typeface="Alegreya Sans Medium"/>
              <a:cs typeface="Alegreya Sans Medium"/>
              <a:sym typeface="Alegreya Sans Medium"/>
            </a:endParaRPr>
          </a:p>
        </p:txBody>
      </p:sp>
      <p:sp>
        <p:nvSpPr>
          <p:cNvPr id="17" name="Google Shape;218;p28"/>
          <p:cNvSpPr txBox="1">
            <a:spLocks/>
          </p:cNvSpPr>
          <p:nvPr/>
        </p:nvSpPr>
        <p:spPr>
          <a:xfrm>
            <a:off x="1523968" y="4973938"/>
            <a:ext cx="7502580" cy="1049867"/>
          </a:xfrm>
          <a:prstGeom prst="rect">
            <a:avLst/>
          </a:prstGeom>
          <a:noFill/>
          <a:ln>
            <a:noFill/>
          </a:ln>
        </p:spPr>
        <p:txBody>
          <a:bodyPr spcFirstLastPara="1" wrap="square" lIns="121900" tIns="121900" rIns="121900" bIns="121900" anchor="t" anchorCtr="0">
            <a:noAutofit/>
          </a:bodyPr>
          <a:lstStyle/>
          <a:p>
            <a:pPr defTabSz="1219170">
              <a:buClr>
                <a:schemeClr val="dk1"/>
              </a:buClr>
              <a:buSzPts val="1200"/>
              <a:defRPr/>
            </a:pPr>
            <a:r>
              <a:rPr lang="en-US" sz="2400" spc="239" dirty="0">
                <a:latin typeface="+mj-lt"/>
                <a:cs typeface="Times New Roman" panose="02020603050405020304" pitchFamily="18" charset="0"/>
              </a:rPr>
              <a:t>Conclusion</a:t>
            </a:r>
          </a:p>
          <a:p>
            <a:pPr defTabSz="1219170">
              <a:buClr>
                <a:schemeClr val="dk1"/>
              </a:buClr>
              <a:buSzPts val="1200"/>
              <a:defRPr/>
            </a:pPr>
            <a:endParaRPr lang="fr-FR" sz="2400" kern="0" dirty="0">
              <a:solidFill>
                <a:schemeClr val="bg1">
                  <a:lumMod val="10000"/>
                </a:schemeClr>
              </a:solidFill>
              <a:latin typeface="+mj-lt"/>
              <a:ea typeface="Alegreya Sans Medium"/>
              <a:cs typeface="Alegreya Sans Medium"/>
              <a:sym typeface="Alegreya Sans Medium"/>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10"/>
                                        </p:tgtEl>
                                        <p:attrNameLst>
                                          <p:attrName>style.visibility</p:attrName>
                                        </p:attrNameLst>
                                      </p:cBhvr>
                                      <p:to>
                                        <p:strVal val="visible"/>
                                      </p:to>
                                    </p:set>
                                    <p:animEffect transition="in" filter="box(in)">
                                      <p:cBhvr>
                                        <p:cTn id="7" dur="500"/>
                                        <p:tgtEl>
                                          <p:spTgt spid="2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6">
                                            <p:txEl>
                                              <p:pRg st="0" end="0"/>
                                            </p:txEl>
                                          </p:spTgt>
                                        </p:tgtEl>
                                        <p:attrNameLst>
                                          <p:attrName>style.visibility</p:attrName>
                                        </p:attrNameLst>
                                      </p:cBhvr>
                                      <p:to>
                                        <p:strVal val="visible"/>
                                      </p:to>
                                    </p:set>
                                    <p:animEffect transition="in" filter="box(in)">
                                      <p:cBhvr>
                                        <p:cTn id="12" dur="500"/>
                                        <p:tgtEl>
                                          <p:spTgt spid="2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12"/>
                                        </p:tgtEl>
                                        <p:attrNameLst>
                                          <p:attrName>style.visibility</p:attrName>
                                        </p:attrNameLst>
                                      </p:cBhvr>
                                      <p:to>
                                        <p:strVal val="visible"/>
                                      </p:to>
                                    </p:set>
                                    <p:animEffect transition="in" filter="box(in)">
                                      <p:cBhvr>
                                        <p:cTn id="17" dur="500"/>
                                        <p:tgtEl>
                                          <p:spTgt spid="2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ox(in)">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14"/>
                                        </p:tgtEl>
                                        <p:attrNameLst>
                                          <p:attrName>style.visibility</p:attrName>
                                        </p:attrNameLst>
                                      </p:cBhvr>
                                      <p:to>
                                        <p:strVal val="visible"/>
                                      </p:to>
                                    </p:set>
                                    <p:animEffect transition="in" filter="box(in)">
                                      <p:cBhvr>
                                        <p:cTn id="27" dur="500"/>
                                        <p:tgtEl>
                                          <p:spTgt spid="21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18">
                                            <p:txEl>
                                              <p:pRg st="0" end="0"/>
                                            </p:txEl>
                                          </p:spTgt>
                                        </p:tgtEl>
                                        <p:attrNameLst>
                                          <p:attrName>style.visibility</p:attrName>
                                        </p:attrNameLst>
                                      </p:cBhvr>
                                      <p:to>
                                        <p:strVal val="visible"/>
                                      </p:to>
                                    </p:set>
                                    <p:animEffect transition="in" filter="box(in)">
                                      <p:cBhvr>
                                        <p:cTn id="32" dur="500"/>
                                        <p:tgtEl>
                                          <p:spTgt spid="21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11"/>
                                        </p:tgtEl>
                                        <p:attrNameLst>
                                          <p:attrName>style.visibility</p:attrName>
                                        </p:attrNameLst>
                                      </p:cBhvr>
                                      <p:to>
                                        <p:strVal val="visible"/>
                                      </p:to>
                                    </p:set>
                                    <p:animEffect transition="in" filter="box(in)">
                                      <p:cBhvr>
                                        <p:cTn id="37" dur="500"/>
                                        <p:tgtEl>
                                          <p:spTgt spid="21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19">
                                            <p:txEl>
                                              <p:pRg st="0" end="0"/>
                                            </p:txEl>
                                          </p:spTgt>
                                        </p:tgtEl>
                                        <p:attrNameLst>
                                          <p:attrName>style.visibility</p:attrName>
                                        </p:attrNameLst>
                                      </p:cBhvr>
                                      <p:to>
                                        <p:strVal val="visible"/>
                                      </p:to>
                                    </p:set>
                                    <p:animEffect transition="in" filter="box(in)">
                                      <p:cBhvr>
                                        <p:cTn id="42" dur="500"/>
                                        <p:tgtEl>
                                          <p:spTgt spid="21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13"/>
                                        </p:tgtEl>
                                        <p:attrNameLst>
                                          <p:attrName>style.visibility</p:attrName>
                                        </p:attrNameLst>
                                      </p:cBhvr>
                                      <p:to>
                                        <p:strVal val="visible"/>
                                      </p:to>
                                    </p:set>
                                    <p:animEffect transition="in" filter="box(in)">
                                      <p:cBhvr>
                                        <p:cTn id="47" dur="500"/>
                                        <p:tgtEl>
                                          <p:spTgt spid="21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ox(in)">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1" grpId="0"/>
      <p:bldP spid="212" grpId="0"/>
      <p:bldP spid="213" grpId="0"/>
      <p:bldP spid="214" grpId="0"/>
      <p:bldP spid="216" grpId="0" build="p"/>
      <p:bldP spid="218" grpId="0" build="p"/>
      <p:bldP spid="219" grpId="0" build="p"/>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5" name="Espace réservé du contenu 4">
            <a:extLst>
              <a:ext uri="{FF2B5EF4-FFF2-40B4-BE49-F238E27FC236}">
                <a16:creationId xmlns:a16="http://schemas.microsoft.com/office/drawing/2014/main" id="{CFAB3A30-8E92-F958-68EE-4F5ADB522BEA}"/>
              </a:ext>
            </a:extLst>
          </p:cNvPr>
          <p:cNvSpPr>
            <a:spLocks noGrp="1"/>
          </p:cNvSpPr>
          <p:nvPr>
            <p:ph idx="1"/>
          </p:nvPr>
        </p:nvSpPr>
        <p:spPr>
          <a:xfrm>
            <a:off x="677334" y="2160589"/>
            <a:ext cx="9396832" cy="3880773"/>
          </a:xfrm>
        </p:spPr>
        <p:txBody>
          <a:bodyPr>
            <a:normAutofit lnSpcReduction="10000"/>
          </a:bodyPr>
          <a:lstStyle/>
          <a:p>
            <a:r>
              <a:rPr lang="en-US" b="1" dirty="0">
                <a:solidFill>
                  <a:schemeClr val="tx1"/>
                </a:solidFill>
              </a:rPr>
              <a:t>(Kim, Park, Choi, and Yeon ,2015) define FinTech as an innovative service that delivers differentiated financial solutions by integrating new technologies such as mobile platforms and social media.</a:t>
            </a:r>
          </a:p>
          <a:p>
            <a:endParaRPr lang="en-US" dirty="0">
              <a:solidFill>
                <a:schemeClr val="tx1"/>
              </a:solidFill>
            </a:endParaRPr>
          </a:p>
          <a:p>
            <a:r>
              <a:rPr lang="en-US" b="1" dirty="0">
                <a:solidFill>
                  <a:schemeClr val="tx1"/>
                </a:solidFill>
              </a:rPr>
              <a:t>Limited access to traditional financial services is a major obstacle to economic growth and the development of small and medium-sized enterprises (SMEs).</a:t>
            </a:r>
          </a:p>
          <a:p>
            <a:endParaRPr lang="en-US" b="1" dirty="0">
              <a:solidFill>
                <a:schemeClr val="tx1"/>
              </a:solidFill>
            </a:endParaRPr>
          </a:p>
          <a:p>
            <a:r>
              <a:rPr lang="en-US" b="1" dirty="0">
                <a:solidFill>
                  <a:schemeClr val="tx1"/>
                </a:solidFill>
              </a:rPr>
              <a:t>Despite efforts by the authorities, a significant portion of the population and SMEs still encounter difficulties in accessing financing.</a:t>
            </a:r>
          </a:p>
          <a:p>
            <a:pPr marL="0" indent="0">
              <a:buNone/>
            </a:pPr>
            <a:endParaRPr lang="en-US" b="1" dirty="0">
              <a:solidFill>
                <a:schemeClr val="tx1"/>
              </a:solidFill>
            </a:endParaRPr>
          </a:p>
          <a:p>
            <a:r>
              <a:rPr lang="en-US" b="1" dirty="0">
                <a:solidFill>
                  <a:schemeClr val="tx1"/>
                </a:solidFill>
              </a:rPr>
              <a:t>It is in this context that FinTech emerges as a catalyst for improving financial inclusion.</a:t>
            </a:r>
            <a:endParaRPr lang="fr-FR" dirty="0">
              <a:solidFill>
                <a:schemeClr val="tx1"/>
              </a:solidFill>
            </a:endParaRPr>
          </a:p>
        </p:txBody>
      </p:sp>
    </p:spTree>
    <p:extLst>
      <p:ext uri="{BB962C8B-B14F-4D97-AF65-F5344CB8AC3E}">
        <p14:creationId xmlns:p14="http://schemas.microsoft.com/office/powerpoint/2010/main" val="19772786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CF5B9D-2F2F-F075-1220-76526DBF70D0}"/>
              </a:ext>
            </a:extLst>
          </p:cNvPr>
          <p:cNvSpPr>
            <a:spLocks noGrp="1"/>
          </p:cNvSpPr>
          <p:nvPr>
            <p:ph type="title"/>
          </p:nvPr>
        </p:nvSpPr>
        <p:spPr/>
        <p:txBody>
          <a:bodyPr/>
          <a:lstStyle/>
          <a:p>
            <a:r>
              <a:rPr lang="fr-FR" dirty="0"/>
              <a:t>Fintechs</a:t>
            </a:r>
          </a:p>
        </p:txBody>
      </p:sp>
      <p:sp>
        <p:nvSpPr>
          <p:cNvPr id="3" name="Espace réservé du contenu 2">
            <a:extLst>
              <a:ext uri="{FF2B5EF4-FFF2-40B4-BE49-F238E27FC236}">
                <a16:creationId xmlns:a16="http://schemas.microsoft.com/office/drawing/2014/main" id="{8D280960-9B12-9278-7B62-00CE21096700}"/>
              </a:ext>
            </a:extLst>
          </p:cNvPr>
          <p:cNvSpPr>
            <a:spLocks noGrp="1"/>
          </p:cNvSpPr>
          <p:nvPr>
            <p:ph idx="1"/>
          </p:nvPr>
        </p:nvSpPr>
        <p:spPr>
          <a:xfrm>
            <a:off x="622370" y="1488613"/>
            <a:ext cx="8596668" cy="3880773"/>
          </a:xfrm>
        </p:spPr>
        <p:txBody>
          <a:bodyPr/>
          <a:lstStyle/>
          <a:p>
            <a:r>
              <a:rPr lang="en-US" b="1" dirty="0">
                <a:solidFill>
                  <a:schemeClr val="tx1"/>
                </a:solidFill>
              </a:rPr>
              <a:t>According to the definitions of the FSB and BCBS, FinTech encompasses technology-driven financial innovations.</a:t>
            </a:r>
            <a:endParaRPr lang="fr-FR" b="1" dirty="0">
              <a:solidFill>
                <a:schemeClr val="tx1"/>
              </a:solidFill>
            </a:endParaRPr>
          </a:p>
        </p:txBody>
      </p:sp>
      <p:sp>
        <p:nvSpPr>
          <p:cNvPr id="4" name="Rectangle 3">
            <a:extLst>
              <a:ext uri="{FF2B5EF4-FFF2-40B4-BE49-F238E27FC236}">
                <a16:creationId xmlns:a16="http://schemas.microsoft.com/office/drawing/2014/main" id="{7D9A3642-BA26-2CFD-98B0-8C1C357C140E}"/>
              </a:ext>
            </a:extLst>
          </p:cNvPr>
          <p:cNvSpPr/>
          <p:nvPr/>
        </p:nvSpPr>
        <p:spPr>
          <a:xfrm>
            <a:off x="567406" y="2476949"/>
            <a:ext cx="4214456" cy="148015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just"/>
            <a:r>
              <a:rPr lang="en-US" sz="1600" b="1" dirty="0">
                <a:solidFill>
                  <a:schemeClr val="tx1"/>
                </a:solidFill>
              </a:rPr>
              <a:t>Online banking represents a major revolution in expanding access to financial services., M-banking represents a new stage in delivering financial services to financially excluded populations. Fall and Birba (2019) </a:t>
            </a:r>
            <a:endParaRPr lang="fr-FR" sz="1600" b="1" dirty="0">
              <a:solidFill>
                <a:schemeClr val="tx1"/>
              </a:solidFill>
            </a:endParaRPr>
          </a:p>
        </p:txBody>
      </p:sp>
      <p:sp>
        <p:nvSpPr>
          <p:cNvPr id="5" name="Rectangle 4">
            <a:extLst>
              <a:ext uri="{FF2B5EF4-FFF2-40B4-BE49-F238E27FC236}">
                <a16:creationId xmlns:a16="http://schemas.microsoft.com/office/drawing/2014/main" id="{185AABC4-A968-8352-0AF5-B1ADFA9AC0C7}"/>
              </a:ext>
            </a:extLst>
          </p:cNvPr>
          <p:cNvSpPr/>
          <p:nvPr/>
        </p:nvSpPr>
        <p:spPr>
          <a:xfrm>
            <a:off x="5871147" y="2458388"/>
            <a:ext cx="3887450" cy="1517273"/>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just"/>
            <a:r>
              <a:rPr lang="en-US" sz="1600" b="1" dirty="0">
                <a:solidFill>
                  <a:schemeClr val="tx1"/>
                </a:solidFill>
              </a:rPr>
              <a:t>M-Payment is a type of financial process, either private or commercial, in which an electronic mobile communication device is used to initiate, authorize, and complete a financial transaction.(Luna ,2017)</a:t>
            </a:r>
            <a:endParaRPr lang="fr-FR" sz="1600" b="1" dirty="0">
              <a:solidFill>
                <a:schemeClr val="tx1"/>
              </a:solidFill>
            </a:endParaRPr>
          </a:p>
        </p:txBody>
      </p:sp>
      <p:sp>
        <p:nvSpPr>
          <p:cNvPr id="8" name="Rectangle 7">
            <a:extLst>
              <a:ext uri="{FF2B5EF4-FFF2-40B4-BE49-F238E27FC236}">
                <a16:creationId xmlns:a16="http://schemas.microsoft.com/office/drawing/2014/main" id="{7A378652-7AA3-6A24-C31E-2820FC783B9C}"/>
              </a:ext>
            </a:extLst>
          </p:cNvPr>
          <p:cNvSpPr/>
          <p:nvPr/>
        </p:nvSpPr>
        <p:spPr>
          <a:xfrm>
            <a:off x="1628031" y="4508562"/>
            <a:ext cx="1789471" cy="8312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a:solidFill>
                  <a:schemeClr val="tx1"/>
                </a:solidFill>
                <a:latin typeface="Times New Roman" panose="02020603050405020304" pitchFamily="18" charset="0"/>
                <a:cs typeface="Times New Roman" panose="02020603050405020304" pitchFamily="18" charset="0"/>
              </a:rPr>
              <a:t>Online banking</a:t>
            </a:r>
          </a:p>
        </p:txBody>
      </p:sp>
      <p:sp>
        <p:nvSpPr>
          <p:cNvPr id="9" name="Rectangle 8">
            <a:extLst>
              <a:ext uri="{FF2B5EF4-FFF2-40B4-BE49-F238E27FC236}">
                <a16:creationId xmlns:a16="http://schemas.microsoft.com/office/drawing/2014/main" id="{4D657C24-B78D-ADAA-A969-84C34FE7DAA2}"/>
              </a:ext>
            </a:extLst>
          </p:cNvPr>
          <p:cNvSpPr/>
          <p:nvPr/>
        </p:nvSpPr>
        <p:spPr>
          <a:xfrm>
            <a:off x="7429567" y="4538113"/>
            <a:ext cx="1789471" cy="8312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a:solidFill>
                  <a:schemeClr val="tx1"/>
                </a:solidFill>
                <a:latin typeface="Times New Roman" panose="02020603050405020304" pitchFamily="18" charset="0"/>
                <a:cs typeface="Times New Roman" panose="02020603050405020304" pitchFamily="18" charset="0"/>
              </a:rPr>
              <a:t>Mobile payment</a:t>
            </a:r>
          </a:p>
        </p:txBody>
      </p:sp>
      <p:cxnSp>
        <p:nvCxnSpPr>
          <p:cNvPr id="10" name="Connecteur droit avec flèche 9">
            <a:extLst>
              <a:ext uri="{FF2B5EF4-FFF2-40B4-BE49-F238E27FC236}">
                <a16:creationId xmlns:a16="http://schemas.microsoft.com/office/drawing/2014/main" id="{07D40802-FB2F-937B-B607-981D7C863FF3}"/>
              </a:ext>
            </a:extLst>
          </p:cNvPr>
          <p:cNvCxnSpPr>
            <a:cxnSpLocks/>
          </p:cNvCxnSpPr>
          <p:nvPr/>
        </p:nvCxnSpPr>
        <p:spPr>
          <a:xfrm>
            <a:off x="2607317" y="5583258"/>
            <a:ext cx="692961" cy="773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70BBDCF7-6F23-CBF6-EA08-68F4F98037CD}"/>
              </a:ext>
            </a:extLst>
          </p:cNvPr>
          <p:cNvCxnSpPr>
            <a:cxnSpLocks/>
          </p:cNvCxnSpPr>
          <p:nvPr/>
        </p:nvCxnSpPr>
        <p:spPr>
          <a:xfrm flipH="1">
            <a:off x="7178626" y="5669052"/>
            <a:ext cx="1141193" cy="525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683FEFFB-EFCB-73FD-5EF0-06036F354967}"/>
              </a:ext>
            </a:extLst>
          </p:cNvPr>
          <p:cNvSpPr txBox="1"/>
          <p:nvPr/>
        </p:nvSpPr>
        <p:spPr>
          <a:xfrm>
            <a:off x="3802505" y="5369815"/>
            <a:ext cx="3033010" cy="1200329"/>
          </a:xfrm>
          <a:prstGeom prst="rect">
            <a:avLst/>
          </a:prstGeom>
          <a:noFill/>
        </p:spPr>
        <p:txBody>
          <a:bodyPr wrap="square" rtlCol="0">
            <a:spAutoFit/>
          </a:bodyPr>
          <a:lstStyle/>
          <a:p>
            <a:r>
              <a:rPr lang="en-US" b="1" dirty="0"/>
              <a:t>Mobile payment and online banking are essential components of FinTech services.</a:t>
            </a:r>
            <a:endParaRPr lang="fr-FR" b="1" dirty="0"/>
          </a:p>
        </p:txBody>
      </p:sp>
    </p:spTree>
    <p:extLst>
      <p:ext uri="{BB962C8B-B14F-4D97-AF65-F5344CB8AC3E}">
        <p14:creationId xmlns:p14="http://schemas.microsoft.com/office/powerpoint/2010/main" val="128795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8" grpId="0" animBg="1"/>
      <p:bldP spid="9"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27E6E0-A67F-600B-FFEF-1F9764283D3D}"/>
              </a:ext>
            </a:extLst>
          </p:cNvPr>
          <p:cNvSpPr>
            <a:spLocks noGrp="1"/>
          </p:cNvSpPr>
          <p:nvPr>
            <p:ph type="title"/>
          </p:nvPr>
        </p:nvSpPr>
        <p:spPr/>
        <p:txBody>
          <a:bodyPr/>
          <a:lstStyle/>
          <a:p>
            <a:r>
              <a:rPr lang="fr-FR" dirty="0"/>
              <a:t>Financial inclusion</a:t>
            </a:r>
          </a:p>
        </p:txBody>
      </p:sp>
      <p:sp>
        <p:nvSpPr>
          <p:cNvPr id="3" name="Espace réservé du contenu 2">
            <a:extLst>
              <a:ext uri="{FF2B5EF4-FFF2-40B4-BE49-F238E27FC236}">
                <a16:creationId xmlns:a16="http://schemas.microsoft.com/office/drawing/2014/main" id="{1010D851-7BD4-DFEE-AB87-6E2C0BB5C646}"/>
              </a:ext>
            </a:extLst>
          </p:cNvPr>
          <p:cNvSpPr>
            <a:spLocks noGrp="1"/>
          </p:cNvSpPr>
          <p:nvPr>
            <p:ph idx="1"/>
          </p:nvPr>
        </p:nvSpPr>
        <p:spPr/>
        <p:txBody>
          <a:bodyPr/>
          <a:lstStyle/>
          <a:p>
            <a:r>
              <a:rPr lang="en-US" b="1" dirty="0">
                <a:solidFill>
                  <a:schemeClr val="tx1"/>
                </a:solidFill>
              </a:rPr>
              <a:t>(The Central Bank of West African States,2019) defines financial inclusion as "permanent access to a diversified range of financial products and services that are tailored, affordable, and effectively utilized (both efficiently and effectively) ".</a:t>
            </a:r>
          </a:p>
          <a:p>
            <a:r>
              <a:rPr lang="en-US" b="1" dirty="0">
                <a:solidFill>
                  <a:schemeClr val="tx1"/>
                </a:solidFill>
              </a:rPr>
              <a:t>financial inclusion refers to the provision of financial services to commercial and retail customers who are excluded from the traditional system, ensuring accessibility and affordability. (Singh and Roy ,2015) </a:t>
            </a:r>
          </a:p>
          <a:p>
            <a:endParaRPr lang="fr-FR" dirty="0"/>
          </a:p>
        </p:txBody>
      </p:sp>
      <p:sp>
        <p:nvSpPr>
          <p:cNvPr id="4" name="Flèche : courbe vers la droite 3">
            <a:extLst>
              <a:ext uri="{FF2B5EF4-FFF2-40B4-BE49-F238E27FC236}">
                <a16:creationId xmlns:a16="http://schemas.microsoft.com/office/drawing/2014/main" id="{1075AD5B-4AB2-7CE3-3A7A-52ADFE22072E}"/>
              </a:ext>
            </a:extLst>
          </p:cNvPr>
          <p:cNvSpPr/>
          <p:nvPr/>
        </p:nvSpPr>
        <p:spPr>
          <a:xfrm>
            <a:off x="1109272" y="4727238"/>
            <a:ext cx="1169233" cy="154431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a:extLst>
              <a:ext uri="{FF2B5EF4-FFF2-40B4-BE49-F238E27FC236}">
                <a16:creationId xmlns:a16="http://schemas.microsoft.com/office/drawing/2014/main" id="{449CA243-489F-14B0-4003-35B7AF1B378B}"/>
              </a:ext>
            </a:extLst>
          </p:cNvPr>
          <p:cNvSpPr txBox="1"/>
          <p:nvPr/>
        </p:nvSpPr>
        <p:spPr>
          <a:xfrm>
            <a:off x="2488367" y="5499394"/>
            <a:ext cx="6785635" cy="923330"/>
          </a:xfrm>
          <a:prstGeom prst="rect">
            <a:avLst/>
          </a:prstGeom>
          <a:noFill/>
        </p:spPr>
        <p:txBody>
          <a:bodyPr wrap="square" rtlCol="0">
            <a:spAutoFit/>
          </a:bodyPr>
          <a:lstStyle/>
          <a:p>
            <a:r>
              <a:rPr lang="en-US" b="1" dirty="0"/>
              <a:t>Financial inclusion includes three key dimensions: access (financial supply), usage (effective demand), and affordability (cost efficiency).</a:t>
            </a:r>
            <a:endParaRPr lang="fr-FR" b="1" dirty="0"/>
          </a:p>
        </p:txBody>
      </p:sp>
    </p:spTree>
    <p:extLst>
      <p:ext uri="{BB962C8B-B14F-4D97-AF65-F5344CB8AC3E}">
        <p14:creationId xmlns:p14="http://schemas.microsoft.com/office/powerpoint/2010/main" val="267907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additive="base">
                                        <p:cTn id="32" dur="500" fill="hold"/>
                                        <p:tgtEl>
                                          <p:spTgt spid="5"/>
                                        </p:tgtEl>
                                        <p:attrNameLst>
                                          <p:attrName>ppt_x</p:attrName>
                                        </p:attrNameLst>
                                      </p:cBhvr>
                                      <p:tavLst>
                                        <p:tav tm="0">
                                          <p:val>
                                            <p:strVal val="#ppt_x"/>
                                          </p:val>
                                        </p:tav>
                                        <p:tav tm="100000">
                                          <p:val>
                                            <p:strVal val="#ppt_x"/>
                                          </p:val>
                                        </p:tav>
                                      </p:tavLst>
                                    </p:anim>
                                    <p:anim calcmode="lin" valueType="num">
                                      <p:cBhvr additive="base">
                                        <p:cTn id="3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9113052" cy="2069581"/>
          </a:xfrm>
        </p:spPr>
        <p:txBody>
          <a:bodyPr>
            <a:noAutofit/>
          </a:bodyPr>
          <a:lstStyle/>
          <a:p>
            <a:pPr marL="0" indent="0">
              <a:buNone/>
            </a:pPr>
            <a:r>
              <a:rPr lang="en-US" sz="4800" dirty="0">
                <a:ln w="0"/>
                <a:solidFill>
                  <a:schemeClr val="tx1"/>
                </a:solidFill>
                <a:effectLst>
                  <a:outerShdw blurRad="38100" dist="19050" dir="2700000" algn="tl" rotWithShape="0">
                    <a:schemeClr val="dk1">
                      <a:alpha val="40000"/>
                    </a:schemeClr>
                  </a:outerShdw>
                </a:effectLst>
              </a:rPr>
              <a:t>How does FinTech enhance SME financial inclusion in Morocco?</a:t>
            </a:r>
          </a:p>
        </p:txBody>
      </p:sp>
      <p:pic>
        <p:nvPicPr>
          <p:cNvPr id="7" name="Image 6" descr="ob_8a498e_problematique.jpg">
            <a:extLst>
              <a:ext uri="{FF2B5EF4-FFF2-40B4-BE49-F238E27FC236}">
                <a16:creationId xmlns:a16="http://schemas.microsoft.com/office/drawing/2014/main" id="{FDE92B1C-92D7-2F23-A7A4-B2059302BDAD}"/>
              </a:ext>
            </a:extLst>
          </p:cNvPr>
          <p:cNvPicPr>
            <a:picLocks noChangeAspect="1"/>
          </p:cNvPicPr>
          <p:nvPr/>
        </p:nvPicPr>
        <p:blipFill>
          <a:blip r:embed="rId2"/>
          <a:stretch>
            <a:fillRect/>
          </a:stretch>
        </p:blipFill>
        <p:spPr>
          <a:xfrm>
            <a:off x="0" y="745542"/>
            <a:ext cx="928694" cy="1000132"/>
          </a:xfrm>
          <a:prstGeom prst="rect">
            <a:avLst/>
          </a:prstGeom>
        </p:spPr>
      </p:pic>
    </p:spTree>
    <p:extLst>
      <p:ext uri="{BB962C8B-B14F-4D97-AF65-F5344CB8AC3E}">
        <p14:creationId xmlns:p14="http://schemas.microsoft.com/office/powerpoint/2010/main" val="2243559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9D0C81-39FB-955F-EF02-64CC9A3C96EC}"/>
              </a:ext>
            </a:extLst>
          </p:cNvPr>
          <p:cNvSpPr>
            <a:spLocks noGrp="1"/>
          </p:cNvSpPr>
          <p:nvPr>
            <p:ph type="title"/>
          </p:nvPr>
        </p:nvSpPr>
        <p:spPr/>
        <p:txBody>
          <a:bodyPr/>
          <a:lstStyle/>
          <a:p>
            <a:r>
              <a:rPr lang="fr-FR" u="sng" dirty="0" err="1"/>
              <a:t>Research</a:t>
            </a:r>
            <a:r>
              <a:rPr lang="fr-FR" u="sng" dirty="0"/>
              <a:t> </a:t>
            </a:r>
            <a:r>
              <a:rPr lang="fr-FR" u="sng" dirty="0" err="1"/>
              <a:t>Hypotheses</a:t>
            </a:r>
            <a:endParaRPr lang="fr-FR" u="sng" dirty="0"/>
          </a:p>
        </p:txBody>
      </p:sp>
      <p:sp>
        <p:nvSpPr>
          <p:cNvPr id="6" name="Rectangle 2">
            <a:extLst>
              <a:ext uri="{FF2B5EF4-FFF2-40B4-BE49-F238E27FC236}">
                <a16:creationId xmlns:a16="http://schemas.microsoft.com/office/drawing/2014/main" id="{D6DE8B59-7CD7-0263-59D3-B9E791D5CE08}"/>
              </a:ext>
            </a:extLst>
          </p:cNvPr>
          <p:cNvSpPr>
            <a:spLocks noGrp="1" noChangeArrowheads="1"/>
          </p:cNvSpPr>
          <p:nvPr>
            <p:ph idx="1"/>
          </p:nvPr>
        </p:nvSpPr>
        <p:spPr bwMode="auto">
          <a:xfrm>
            <a:off x="988721" y="2620619"/>
            <a:ext cx="828528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Arial" panose="020B0604020202020204" pitchFamily="34" charset="0"/>
              </a:rPr>
              <a:t>H1:</a:t>
            </a:r>
            <a:r>
              <a:rPr kumimoji="0" lang="fr-FR" altLang="fr-FR" sz="1800" b="0" i="0" u="none" strike="noStrike" cap="none" normalizeH="0" baseline="0" dirty="0">
                <a:ln>
                  <a:noFill/>
                </a:ln>
                <a:solidFill>
                  <a:schemeClr val="tx1"/>
                </a:solidFill>
                <a:effectLst/>
                <a:latin typeface="Arial" panose="020B0604020202020204" pitchFamily="34" charset="0"/>
              </a:rPr>
              <a:t> The use of online </a:t>
            </a:r>
            <a:r>
              <a:rPr kumimoji="0" lang="fr-FR" altLang="fr-FR" sz="1800" b="0" i="0" u="none" strike="noStrike" cap="none" normalizeH="0" baseline="0" dirty="0" err="1">
                <a:ln>
                  <a:noFill/>
                </a:ln>
                <a:solidFill>
                  <a:schemeClr val="tx1"/>
                </a:solidFill>
                <a:effectLst/>
                <a:latin typeface="Arial" panose="020B0604020202020204" pitchFamily="34" charset="0"/>
              </a:rPr>
              <a:t>banking</a:t>
            </a:r>
            <a:r>
              <a:rPr kumimoji="0" lang="fr-FR" altLang="fr-FR" sz="1800" b="0" i="0" u="none" strike="noStrike" cap="none" normalizeH="0" baseline="0" dirty="0">
                <a:ln>
                  <a:noFill/>
                </a:ln>
                <a:solidFill>
                  <a:schemeClr val="tx1"/>
                </a:solidFill>
                <a:effectLst/>
                <a:latin typeface="Arial" panose="020B0604020202020204" pitchFamily="34" charset="0"/>
              </a:rPr>
              <a:t> by </a:t>
            </a:r>
            <a:r>
              <a:rPr kumimoji="0" lang="fr-FR" altLang="fr-FR" sz="1800" b="0" i="0" u="none" strike="noStrike" cap="none" normalizeH="0" baseline="0" dirty="0" err="1">
                <a:ln>
                  <a:noFill/>
                </a:ln>
                <a:solidFill>
                  <a:schemeClr val="tx1"/>
                </a:solidFill>
                <a:effectLst/>
                <a:latin typeface="Arial" panose="020B0604020202020204" pitchFamily="34" charset="0"/>
              </a:rPr>
              <a:t>SMEs</a:t>
            </a:r>
            <a:r>
              <a:rPr kumimoji="0" lang="fr-FR" altLang="fr-FR" sz="1800" b="0" i="0" u="none" strike="noStrike" cap="none" normalizeH="0" baseline="0" dirty="0">
                <a:ln>
                  <a:noFill/>
                </a:ln>
                <a:solidFill>
                  <a:schemeClr val="tx1"/>
                </a:solidFill>
                <a:effectLst/>
                <a:latin typeface="Arial" panose="020B0604020202020204" pitchFamily="34" charset="0"/>
              </a:rPr>
              <a:t> </a:t>
            </a:r>
            <a:r>
              <a:rPr kumimoji="0" lang="fr-FR" altLang="fr-FR" sz="1800" b="0" i="0" u="none" strike="noStrike" cap="none" normalizeH="0" baseline="0" dirty="0" err="1">
                <a:ln>
                  <a:noFill/>
                </a:ln>
                <a:solidFill>
                  <a:schemeClr val="tx1"/>
                </a:solidFill>
                <a:effectLst/>
                <a:latin typeface="Arial" panose="020B0604020202020204" pitchFamily="34" charset="0"/>
              </a:rPr>
              <a:t>improves</a:t>
            </a:r>
            <a:r>
              <a:rPr kumimoji="0" lang="fr-FR" altLang="fr-FR" sz="1800" b="0" i="0" u="none" strike="noStrike" cap="none" normalizeH="0" baseline="0" dirty="0">
                <a:ln>
                  <a:noFill/>
                </a:ln>
                <a:solidFill>
                  <a:schemeClr val="tx1"/>
                </a:solidFill>
                <a:effectLst/>
                <a:latin typeface="Arial" panose="020B0604020202020204" pitchFamily="34" charset="0"/>
              </a:rPr>
              <a:t> </a:t>
            </a:r>
            <a:r>
              <a:rPr kumimoji="0" lang="fr-FR" altLang="fr-FR" sz="1800" b="0" i="0" u="none" strike="noStrike" cap="none" normalizeH="0" baseline="0" dirty="0" err="1">
                <a:ln>
                  <a:noFill/>
                </a:ln>
                <a:solidFill>
                  <a:schemeClr val="tx1"/>
                </a:solidFill>
                <a:effectLst/>
                <a:latin typeface="Arial" panose="020B0604020202020204" pitchFamily="34" charset="0"/>
              </a:rPr>
              <a:t>access</a:t>
            </a:r>
            <a:r>
              <a:rPr kumimoji="0" lang="fr-FR" altLang="fr-FR" sz="1800" b="0" i="0" u="none" strike="noStrike" cap="none" normalizeH="0" baseline="0" dirty="0">
                <a:ln>
                  <a:noFill/>
                </a:ln>
                <a:solidFill>
                  <a:schemeClr val="tx1"/>
                </a:solidFill>
                <a:effectLst/>
                <a:latin typeface="Arial" panose="020B0604020202020204" pitchFamily="34" charset="0"/>
              </a:rPr>
              <a:t> to </a:t>
            </a:r>
            <a:r>
              <a:rPr kumimoji="0" lang="fr-FR" altLang="fr-FR" sz="1800" b="0" i="0" u="none" strike="noStrike" cap="none" normalizeH="0" baseline="0" dirty="0" err="1">
                <a:ln>
                  <a:noFill/>
                </a:ln>
                <a:solidFill>
                  <a:schemeClr val="tx1"/>
                </a:solidFill>
                <a:effectLst/>
                <a:latin typeface="Arial" panose="020B0604020202020204" pitchFamily="34" charset="0"/>
              </a:rPr>
              <a:t>financial</a:t>
            </a:r>
            <a:r>
              <a:rPr kumimoji="0" lang="fr-FR" altLang="fr-FR" sz="1800" b="0" i="0" u="none" strike="noStrike" cap="none" normalizeH="0" baseline="0" dirty="0">
                <a:ln>
                  <a:noFill/>
                </a:ln>
                <a:solidFill>
                  <a:schemeClr val="tx1"/>
                </a:solidFill>
                <a:effectLst/>
                <a:latin typeface="Arial" panose="020B0604020202020204" pitchFamily="34" charset="0"/>
              </a:rPr>
              <a:t> services.</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1" i="0" u="none" strike="noStrike" cap="none" normalizeH="0" baseline="0" dirty="0">
                <a:ln>
                  <a:noFill/>
                </a:ln>
                <a:solidFill>
                  <a:schemeClr val="tx1"/>
                </a:solidFill>
                <a:effectLst/>
                <a:latin typeface="Arial" panose="020B0604020202020204" pitchFamily="34" charset="0"/>
              </a:rPr>
              <a:t>H2:</a:t>
            </a:r>
            <a:r>
              <a:rPr kumimoji="0" lang="fr-FR" altLang="fr-FR" sz="1800" b="0" i="0" u="none" strike="noStrike" cap="none" normalizeH="0" baseline="0" dirty="0">
                <a:ln>
                  <a:noFill/>
                </a:ln>
                <a:solidFill>
                  <a:schemeClr val="tx1"/>
                </a:solidFill>
                <a:effectLst/>
                <a:latin typeface="Arial" panose="020B0604020202020204" pitchFamily="34" charset="0"/>
              </a:rPr>
              <a:t> The use of mobile </a:t>
            </a:r>
            <a:r>
              <a:rPr kumimoji="0" lang="fr-FR" altLang="fr-FR" sz="1800" b="0" i="0" u="none" strike="noStrike" cap="none" normalizeH="0" baseline="0" dirty="0" err="1">
                <a:ln>
                  <a:noFill/>
                </a:ln>
                <a:solidFill>
                  <a:schemeClr val="tx1"/>
                </a:solidFill>
                <a:effectLst/>
                <a:latin typeface="Arial" panose="020B0604020202020204" pitchFamily="34" charset="0"/>
              </a:rPr>
              <a:t>payments</a:t>
            </a:r>
            <a:r>
              <a:rPr kumimoji="0" lang="fr-FR" altLang="fr-FR" sz="1800" b="0" i="0" u="none" strike="noStrike" cap="none" normalizeH="0" baseline="0" dirty="0">
                <a:ln>
                  <a:noFill/>
                </a:ln>
                <a:solidFill>
                  <a:schemeClr val="tx1"/>
                </a:solidFill>
                <a:effectLst/>
                <a:latin typeface="Arial" panose="020B0604020202020204" pitchFamily="34" charset="0"/>
              </a:rPr>
              <a:t> </a:t>
            </a:r>
            <a:r>
              <a:rPr kumimoji="0" lang="fr-FR" altLang="fr-FR" sz="1800" b="0" i="0" u="none" strike="noStrike" cap="none" normalizeH="0" baseline="0" dirty="0" err="1">
                <a:ln>
                  <a:noFill/>
                </a:ln>
                <a:solidFill>
                  <a:schemeClr val="tx1"/>
                </a:solidFill>
                <a:effectLst/>
                <a:latin typeface="Arial" panose="020B0604020202020204" pitchFamily="34" charset="0"/>
              </a:rPr>
              <a:t>enhances</a:t>
            </a:r>
            <a:r>
              <a:rPr kumimoji="0" lang="fr-FR" altLang="fr-FR" sz="1800" b="0" i="0" u="none" strike="noStrike" cap="none" normalizeH="0" baseline="0" dirty="0">
                <a:ln>
                  <a:noFill/>
                </a:ln>
                <a:solidFill>
                  <a:schemeClr val="tx1"/>
                </a:solidFill>
                <a:effectLst/>
                <a:latin typeface="Arial" panose="020B0604020202020204" pitchFamily="34" charset="0"/>
              </a:rPr>
              <a:t> the </a:t>
            </a:r>
            <a:r>
              <a:rPr kumimoji="0" lang="fr-FR" altLang="fr-FR" sz="1800" b="0" i="0" u="none" strike="noStrike" cap="none" normalizeH="0" baseline="0" dirty="0" err="1">
                <a:ln>
                  <a:noFill/>
                </a:ln>
                <a:solidFill>
                  <a:schemeClr val="tx1"/>
                </a:solidFill>
                <a:effectLst/>
                <a:latin typeface="Arial" panose="020B0604020202020204" pitchFamily="34" charset="0"/>
              </a:rPr>
              <a:t>financial</a:t>
            </a:r>
            <a:r>
              <a:rPr kumimoji="0" lang="fr-FR" altLang="fr-FR" sz="1800" b="0" i="0" u="none" strike="noStrike" cap="none" normalizeH="0" baseline="0" dirty="0">
                <a:ln>
                  <a:noFill/>
                </a:ln>
                <a:solidFill>
                  <a:schemeClr val="tx1"/>
                </a:solidFill>
                <a:effectLst/>
                <a:latin typeface="Arial" panose="020B0604020202020204" pitchFamily="34" charset="0"/>
              </a:rPr>
              <a:t> management of </a:t>
            </a:r>
            <a:r>
              <a:rPr kumimoji="0" lang="fr-FR" altLang="fr-FR" sz="1800" b="0" i="0" u="none" strike="noStrike" cap="none" normalizeH="0" baseline="0" dirty="0" err="1">
                <a:ln>
                  <a:noFill/>
                </a:ln>
                <a:solidFill>
                  <a:schemeClr val="tx1"/>
                </a:solidFill>
                <a:effectLst/>
                <a:latin typeface="Arial" panose="020B0604020202020204" pitchFamily="34" charset="0"/>
              </a:rPr>
              <a:t>SMEs</a:t>
            </a:r>
            <a:r>
              <a:rPr kumimoji="0" lang="fr-FR" altLang="fr-FR"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46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E7AC7F-3AF1-0AF0-144E-3365DB43CD1D}"/>
              </a:ext>
            </a:extLst>
          </p:cNvPr>
          <p:cNvSpPr>
            <a:spLocks noGrp="1"/>
          </p:cNvSpPr>
          <p:nvPr>
            <p:ph type="title"/>
          </p:nvPr>
        </p:nvSpPr>
        <p:spPr/>
        <p:txBody>
          <a:bodyPr>
            <a:normAutofit/>
          </a:bodyPr>
          <a:lstStyle/>
          <a:p>
            <a:r>
              <a:rPr lang="fr-FR" sz="2800" u="sng" dirty="0" err="1"/>
              <a:t>Literature</a:t>
            </a:r>
            <a:r>
              <a:rPr lang="fr-FR" sz="2800" u="sng" dirty="0"/>
              <a:t> </a:t>
            </a:r>
            <a:r>
              <a:rPr lang="fr-FR" sz="2800" u="sng" dirty="0" err="1"/>
              <a:t>review</a:t>
            </a:r>
            <a:endParaRPr lang="fr-FR" sz="2800" u="sng" dirty="0"/>
          </a:p>
        </p:txBody>
      </p:sp>
      <p:sp>
        <p:nvSpPr>
          <p:cNvPr id="3" name="Espace réservé du contenu 2">
            <a:extLst>
              <a:ext uri="{FF2B5EF4-FFF2-40B4-BE49-F238E27FC236}">
                <a16:creationId xmlns:a16="http://schemas.microsoft.com/office/drawing/2014/main" id="{85107CB5-4D44-1D7D-D0C0-FC79560DBAF6}"/>
              </a:ext>
            </a:extLst>
          </p:cNvPr>
          <p:cNvSpPr>
            <a:spLocks noGrp="1"/>
          </p:cNvSpPr>
          <p:nvPr>
            <p:ph idx="1"/>
          </p:nvPr>
        </p:nvSpPr>
        <p:spPr>
          <a:xfrm>
            <a:off x="677333" y="1499016"/>
            <a:ext cx="8871401" cy="4991725"/>
          </a:xfrm>
        </p:spPr>
        <p:txBody>
          <a:bodyPr>
            <a:normAutofit fontScale="92500" lnSpcReduction="10000"/>
          </a:bodyPr>
          <a:lstStyle/>
          <a:p>
            <a:r>
              <a:rPr lang="en-US" b="1" dirty="0">
                <a:solidFill>
                  <a:schemeClr val="tx1"/>
                </a:solidFill>
              </a:rPr>
              <a:t>Online banking offers numerous advantages to SMEs. Many transactions that were previously conducted in branches can now be carried out online at a lower cost. This includes information requests (account balance inquiries), transfers, recurring payments, and foreign exchange transactions (buying and selling). The main advantage of online banking is that bank accounts can be managed directly by the business owner or financial managers of SMEs ( Akter, 2009).</a:t>
            </a:r>
          </a:p>
          <a:p>
            <a:pPr marL="0" indent="0">
              <a:buNone/>
            </a:pPr>
            <a:endParaRPr lang="en-US" b="1" dirty="0">
              <a:solidFill>
                <a:schemeClr val="tx1"/>
              </a:solidFill>
            </a:endParaRPr>
          </a:p>
          <a:p>
            <a:r>
              <a:rPr lang="en-US" b="1" dirty="0">
                <a:solidFill>
                  <a:schemeClr val="tx1"/>
                </a:solidFill>
              </a:rPr>
              <a:t>Nyaga (2013) in his research on "The Impact of Mobile Money Services on the Performance of Small and Medium Enterprises in an Urban City in Kenya," the study revealed that mobile money has made a significant contribution to the SME sector. The majority of traders rely on these services rather than the formal banking sector for their daily transactions.</a:t>
            </a:r>
          </a:p>
          <a:p>
            <a:pPr marL="0" indent="0">
              <a:buNone/>
            </a:pPr>
            <a:endParaRPr lang="en-US" b="1" dirty="0">
              <a:solidFill>
                <a:schemeClr val="tx1"/>
              </a:solidFill>
            </a:endParaRPr>
          </a:p>
          <a:p>
            <a:r>
              <a:rPr lang="en-US" b="1" dirty="0">
                <a:solidFill>
                  <a:schemeClr val="tx1"/>
                </a:solidFill>
              </a:rPr>
              <a:t>Asif, Khan, Tiwari, Wani, and Alam (2023) analyzed the impact of FinTech and digital financial services on financial inclusion in India using regressions and data from the Reserve Bank of India (RBI). Their findings show that FinTech has significantly contributed to financial inclusion, particularly for the middle class and SMEs. </a:t>
            </a:r>
            <a:endParaRPr lang="fr-FR" b="1" dirty="0">
              <a:solidFill>
                <a:schemeClr val="tx1"/>
              </a:solidFill>
            </a:endParaRPr>
          </a:p>
        </p:txBody>
      </p:sp>
    </p:spTree>
    <p:extLst>
      <p:ext uri="{BB962C8B-B14F-4D97-AF65-F5344CB8AC3E}">
        <p14:creationId xmlns:p14="http://schemas.microsoft.com/office/powerpoint/2010/main" val="201248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878542" y="381966"/>
            <a:ext cx="8333508" cy="523220"/>
          </a:xfrm>
          <a:prstGeom prst="rect">
            <a:avLst/>
          </a:prstGeom>
        </p:spPr>
        <p:txBody>
          <a:bodyPr wrap="square">
            <a:spAutoFit/>
          </a:bodyPr>
          <a:lstStyle/>
          <a:p>
            <a:pPr algn="ctr"/>
            <a:r>
              <a:rPr lang="en-US" sz="2800" b="1" i="1" u="sng" dirty="0">
                <a:solidFill>
                  <a:schemeClr val="tx2"/>
                </a:solidFill>
                <a:cs typeface="Times New Roman" pitchFamily="18" charset="0"/>
              </a:rPr>
              <a:t>Methodology research</a:t>
            </a:r>
          </a:p>
        </p:txBody>
      </p:sp>
      <p:cxnSp>
        <p:nvCxnSpPr>
          <p:cNvPr id="20" name="Connecteur droit avec flèche 19"/>
          <p:cNvCxnSpPr>
            <a:cxnSpLocks/>
            <a:stCxn id="12" idx="2"/>
          </p:cNvCxnSpPr>
          <p:nvPr/>
        </p:nvCxnSpPr>
        <p:spPr>
          <a:xfrm flipH="1">
            <a:off x="2358737" y="905186"/>
            <a:ext cx="2686559" cy="143897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Connecteur droit avec flèche 20"/>
          <p:cNvCxnSpPr>
            <a:cxnSpLocks/>
            <a:stCxn id="12" idx="2"/>
          </p:cNvCxnSpPr>
          <p:nvPr/>
        </p:nvCxnSpPr>
        <p:spPr>
          <a:xfrm>
            <a:off x="5045296" y="905186"/>
            <a:ext cx="2951260" cy="151118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4" name="Rectangle : coins arrondis 3">
            <a:extLst>
              <a:ext uri="{FF2B5EF4-FFF2-40B4-BE49-F238E27FC236}">
                <a16:creationId xmlns:a16="http://schemas.microsoft.com/office/drawing/2014/main" id="{48739F0B-E60B-39CB-85B1-0D255C6F1BB3}"/>
              </a:ext>
            </a:extLst>
          </p:cNvPr>
          <p:cNvSpPr/>
          <p:nvPr/>
        </p:nvSpPr>
        <p:spPr>
          <a:xfrm>
            <a:off x="6730583" y="2510853"/>
            <a:ext cx="2908092" cy="76449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5" name="Rectangle : coins arrondis 4">
            <a:extLst>
              <a:ext uri="{FF2B5EF4-FFF2-40B4-BE49-F238E27FC236}">
                <a16:creationId xmlns:a16="http://schemas.microsoft.com/office/drawing/2014/main" id="{48C53535-23CB-F79B-9915-33FA711951C9}"/>
              </a:ext>
            </a:extLst>
          </p:cNvPr>
          <p:cNvSpPr/>
          <p:nvPr/>
        </p:nvSpPr>
        <p:spPr>
          <a:xfrm>
            <a:off x="527153" y="2533338"/>
            <a:ext cx="2686559" cy="7420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7" name="ZoneTexte 6">
            <a:extLst>
              <a:ext uri="{FF2B5EF4-FFF2-40B4-BE49-F238E27FC236}">
                <a16:creationId xmlns:a16="http://schemas.microsoft.com/office/drawing/2014/main" id="{023B9BA4-E252-D36A-1131-D54CC45CB6E4}"/>
              </a:ext>
            </a:extLst>
          </p:cNvPr>
          <p:cNvSpPr txBox="1"/>
          <p:nvPr/>
        </p:nvSpPr>
        <p:spPr>
          <a:xfrm>
            <a:off x="622091" y="2627026"/>
            <a:ext cx="2560821" cy="369332"/>
          </a:xfrm>
          <a:prstGeom prst="rect">
            <a:avLst/>
          </a:prstGeom>
          <a:noFill/>
        </p:spPr>
        <p:txBody>
          <a:bodyPr wrap="square" rtlCol="0">
            <a:spAutoFit/>
          </a:bodyPr>
          <a:lstStyle/>
          <a:p>
            <a:r>
              <a:rPr lang="fr-FR" b="1" dirty="0"/>
              <a:t>Quantitative </a:t>
            </a:r>
            <a:r>
              <a:rPr lang="fr-FR" b="1" dirty="0" err="1"/>
              <a:t>research</a:t>
            </a:r>
            <a:endParaRPr lang="fr-FR" b="1" dirty="0"/>
          </a:p>
        </p:txBody>
      </p:sp>
      <p:sp>
        <p:nvSpPr>
          <p:cNvPr id="8" name="ZoneTexte 7">
            <a:extLst>
              <a:ext uri="{FF2B5EF4-FFF2-40B4-BE49-F238E27FC236}">
                <a16:creationId xmlns:a16="http://schemas.microsoft.com/office/drawing/2014/main" id="{DF8A44EB-A27E-FA68-9203-256E07F9CD02}"/>
              </a:ext>
            </a:extLst>
          </p:cNvPr>
          <p:cNvSpPr txBox="1"/>
          <p:nvPr/>
        </p:nvSpPr>
        <p:spPr>
          <a:xfrm>
            <a:off x="6925456" y="2627026"/>
            <a:ext cx="2443396" cy="369332"/>
          </a:xfrm>
          <a:prstGeom prst="rect">
            <a:avLst/>
          </a:prstGeom>
          <a:noFill/>
        </p:spPr>
        <p:txBody>
          <a:bodyPr wrap="square" rtlCol="0">
            <a:spAutoFit/>
          </a:bodyPr>
          <a:lstStyle/>
          <a:p>
            <a:r>
              <a:rPr lang="fr-FR" b="1" dirty="0"/>
              <a:t>Target population</a:t>
            </a:r>
          </a:p>
        </p:txBody>
      </p:sp>
      <p:sp>
        <p:nvSpPr>
          <p:cNvPr id="10" name="ZoneTexte 9">
            <a:extLst>
              <a:ext uri="{FF2B5EF4-FFF2-40B4-BE49-F238E27FC236}">
                <a16:creationId xmlns:a16="http://schemas.microsoft.com/office/drawing/2014/main" id="{3AF54C6F-1593-2786-F481-FD5B02E442F6}"/>
              </a:ext>
            </a:extLst>
          </p:cNvPr>
          <p:cNvSpPr txBox="1"/>
          <p:nvPr/>
        </p:nvSpPr>
        <p:spPr>
          <a:xfrm>
            <a:off x="-36264" y="3332400"/>
            <a:ext cx="3490211" cy="2954655"/>
          </a:xfrm>
          <a:prstGeom prst="rect">
            <a:avLst/>
          </a:prstGeom>
          <a:noFill/>
        </p:spPr>
        <p:txBody>
          <a:bodyPr wrap="square" rtlCol="0">
            <a:spAutoFit/>
          </a:bodyPr>
          <a:lstStyle/>
          <a:p>
            <a:pPr marL="628650" lvl="1" indent="-171450">
              <a:buFont typeface="Arial" panose="020B0604020202020204" pitchFamily="34" charset="0"/>
              <a:buChar char="•"/>
            </a:pPr>
            <a:r>
              <a:rPr lang="en-US" sz="1400" dirty="0">
                <a:solidFill>
                  <a:schemeClr val="tx1"/>
                </a:solidFill>
                <a:latin typeface="Garet"/>
              </a:rPr>
              <a:t>Questionnaire </a:t>
            </a:r>
            <a:r>
              <a:rPr lang="en-US" sz="1400" dirty="0" err="1">
                <a:solidFill>
                  <a:schemeClr val="tx1"/>
                </a:solidFill>
                <a:latin typeface="Garet"/>
              </a:rPr>
              <a:t>administred</a:t>
            </a:r>
            <a:r>
              <a:rPr lang="en-US" sz="1400" dirty="0">
                <a:solidFill>
                  <a:schemeClr val="tx1"/>
                </a:solidFill>
                <a:latin typeface="Garet"/>
              </a:rPr>
              <a:t> via google forms .</a:t>
            </a:r>
          </a:p>
          <a:p>
            <a:pPr marL="628650" lvl="1" indent="-171450">
              <a:buFont typeface="Arial" panose="020B0604020202020204" pitchFamily="34" charset="0"/>
              <a:buChar char="•"/>
            </a:pPr>
            <a:r>
              <a:rPr lang="en-US" sz="1400" dirty="0"/>
              <a:t>Data was collected over a one-month period</a:t>
            </a:r>
            <a:endParaRPr lang="en-US" sz="1400" dirty="0">
              <a:solidFill>
                <a:schemeClr val="tx1"/>
              </a:solidFill>
              <a:latin typeface="Garet"/>
            </a:endParaRPr>
          </a:p>
          <a:p>
            <a:pPr marL="628650" lvl="1" indent="-171450">
              <a:buFont typeface="Arial" panose="020B0604020202020204" pitchFamily="34" charset="0"/>
              <a:buChar char="•"/>
            </a:pPr>
            <a:r>
              <a:rPr lang="en-US" sz="1400" dirty="0">
                <a:solidFill>
                  <a:schemeClr val="tx1"/>
                </a:solidFill>
                <a:latin typeface="Garet"/>
              </a:rPr>
              <a:t>The Likert scale and categorical questions were used to collect data. </a:t>
            </a:r>
          </a:p>
          <a:p>
            <a:pPr marL="628650" lvl="1" indent="-171450">
              <a:buFont typeface="Arial" panose="020B0604020202020204" pitchFamily="34" charset="0"/>
              <a:buChar char="•"/>
            </a:pPr>
            <a:r>
              <a:rPr lang="en-US" sz="1400" dirty="0">
                <a:solidFill>
                  <a:schemeClr val="tx1"/>
                </a:solidFill>
                <a:latin typeface="Garet"/>
              </a:rPr>
              <a:t> </a:t>
            </a:r>
            <a:r>
              <a:rPr kumimoji="0" lang="fr-FR" altLang="fr-FR" sz="1400" b="1" i="0" u="none" strike="noStrike" cap="none" normalizeH="0" baseline="0" dirty="0" err="1">
                <a:ln>
                  <a:noFill/>
                </a:ln>
                <a:solidFill>
                  <a:schemeClr val="tx1"/>
                </a:solidFill>
                <a:effectLst/>
                <a:latin typeface="Garet"/>
              </a:rPr>
              <a:t>Contingency</a:t>
            </a:r>
            <a:r>
              <a:rPr kumimoji="0" lang="fr-FR" altLang="fr-FR" sz="1400" b="1" i="0" u="none" strike="noStrike" cap="none" normalizeH="0" baseline="0" dirty="0">
                <a:ln>
                  <a:noFill/>
                </a:ln>
                <a:solidFill>
                  <a:schemeClr val="tx1"/>
                </a:solidFill>
                <a:effectLst/>
                <a:latin typeface="Garet"/>
              </a:rPr>
              <a:t> tables</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were</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used</a:t>
            </a:r>
            <a:r>
              <a:rPr kumimoji="0" lang="fr-FR" altLang="fr-FR" sz="1400" b="0" i="0" u="none" strike="noStrike" cap="none" normalizeH="0" baseline="0" dirty="0">
                <a:ln>
                  <a:noFill/>
                </a:ln>
                <a:solidFill>
                  <a:schemeClr val="tx1"/>
                </a:solidFill>
                <a:effectLst/>
                <a:latin typeface="Garet"/>
              </a:rPr>
              <a:t> to </a:t>
            </a:r>
            <a:r>
              <a:rPr kumimoji="0" lang="fr-FR" altLang="fr-FR" sz="1400" b="0" i="0" u="none" strike="noStrike" cap="none" normalizeH="0" baseline="0" dirty="0" err="1">
                <a:ln>
                  <a:noFill/>
                </a:ln>
                <a:solidFill>
                  <a:schemeClr val="tx1"/>
                </a:solidFill>
                <a:effectLst/>
                <a:latin typeface="Garet"/>
              </a:rPr>
              <a:t>analyze</a:t>
            </a:r>
            <a:r>
              <a:rPr kumimoji="0" lang="fr-FR" altLang="fr-FR" sz="1400" b="0" i="0" u="none" strike="noStrike" cap="none" normalizeH="0" baseline="0" dirty="0">
                <a:ln>
                  <a:noFill/>
                </a:ln>
                <a:solidFill>
                  <a:schemeClr val="tx1"/>
                </a:solidFill>
                <a:effectLst/>
                <a:latin typeface="Garet"/>
              </a:rPr>
              <a:t> the </a:t>
            </a:r>
            <a:r>
              <a:rPr kumimoji="0" lang="fr-FR" altLang="fr-FR" sz="1400" b="0" i="0" u="none" strike="noStrike" cap="none" normalizeH="0" baseline="0" dirty="0" err="1">
                <a:ln>
                  <a:noFill/>
                </a:ln>
                <a:solidFill>
                  <a:schemeClr val="tx1"/>
                </a:solidFill>
                <a:effectLst/>
                <a:latin typeface="Garet"/>
              </a:rPr>
              <a:t>relationship</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between</a:t>
            </a:r>
            <a:r>
              <a:rPr kumimoji="0" lang="fr-FR" altLang="fr-FR" sz="1400" b="0" i="0" u="none" strike="noStrike" cap="none" normalizeH="0" baseline="0" dirty="0">
                <a:ln>
                  <a:noFill/>
                </a:ln>
                <a:solidFill>
                  <a:schemeClr val="tx1"/>
                </a:solidFill>
                <a:effectLst/>
                <a:latin typeface="Garet"/>
              </a:rPr>
              <a:t> qualitative variables.</a:t>
            </a:r>
          </a:p>
          <a:p>
            <a:pPr marL="628650" lvl="1" indent="-171450">
              <a:buFont typeface="Arial" panose="020B0604020202020204" pitchFamily="34" charset="0"/>
              <a:buChar char="•"/>
            </a:pPr>
            <a:r>
              <a:rPr kumimoji="0" lang="fr-FR" altLang="fr-FR" sz="1400" b="0" i="0" u="none" strike="noStrike" cap="none" normalizeH="0" baseline="0" dirty="0">
                <a:ln>
                  <a:noFill/>
                </a:ln>
                <a:solidFill>
                  <a:schemeClr val="tx1"/>
                </a:solidFill>
                <a:effectLst/>
                <a:latin typeface="Garet"/>
              </a:rPr>
              <a:t> </a:t>
            </a:r>
            <a:r>
              <a:rPr kumimoji="0" lang="fr-FR" altLang="fr-FR" sz="1400" b="1" i="0" u="none" strike="noStrike" cap="none" normalizeH="0" baseline="0" dirty="0">
                <a:ln>
                  <a:noFill/>
                </a:ln>
                <a:solidFill>
                  <a:schemeClr val="tx1"/>
                </a:solidFill>
                <a:effectLst/>
                <a:latin typeface="Garet"/>
              </a:rPr>
              <a:t>Chi-square tests</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were</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applied</a:t>
            </a:r>
            <a:r>
              <a:rPr kumimoji="0" lang="fr-FR" altLang="fr-FR" sz="1400" b="0" i="0" u="none" strike="noStrike" cap="none" normalizeH="0" baseline="0" dirty="0">
                <a:ln>
                  <a:noFill/>
                </a:ln>
                <a:solidFill>
                  <a:schemeClr val="tx1"/>
                </a:solidFill>
                <a:effectLst/>
                <a:latin typeface="Garet"/>
              </a:rPr>
              <a:t> to </a:t>
            </a:r>
            <a:r>
              <a:rPr kumimoji="0" lang="fr-FR" altLang="fr-FR" sz="1400" b="0" i="0" u="none" strike="noStrike" cap="none" normalizeH="0" baseline="0" dirty="0" err="1">
                <a:ln>
                  <a:noFill/>
                </a:ln>
                <a:solidFill>
                  <a:schemeClr val="tx1"/>
                </a:solidFill>
                <a:effectLst/>
                <a:latin typeface="Garet"/>
              </a:rPr>
              <a:t>assess</a:t>
            </a:r>
            <a:r>
              <a:rPr kumimoji="0" lang="fr-FR" altLang="fr-FR" sz="1400" b="0" i="0" u="none" strike="noStrike" cap="none" normalizeH="0" baseline="0" dirty="0">
                <a:ln>
                  <a:noFill/>
                </a:ln>
                <a:solidFill>
                  <a:schemeClr val="tx1"/>
                </a:solidFill>
                <a:effectLst/>
                <a:latin typeface="Garet"/>
              </a:rPr>
              <a:t> the </a:t>
            </a:r>
            <a:r>
              <a:rPr kumimoji="0" lang="fr-FR" altLang="fr-FR" sz="1400" b="0" i="0" u="none" strike="noStrike" cap="none" normalizeH="0" baseline="0" dirty="0" err="1">
                <a:ln>
                  <a:noFill/>
                </a:ln>
                <a:solidFill>
                  <a:schemeClr val="tx1"/>
                </a:solidFill>
                <a:effectLst/>
                <a:latin typeface="Garet"/>
              </a:rPr>
              <a:t>statistical</a:t>
            </a:r>
            <a:r>
              <a:rPr kumimoji="0" lang="fr-FR" altLang="fr-FR" sz="1400" b="0" i="0" u="none" strike="noStrike" cap="none" normalizeH="0" baseline="0" dirty="0">
                <a:ln>
                  <a:noFill/>
                </a:ln>
                <a:solidFill>
                  <a:schemeClr val="tx1"/>
                </a:solidFill>
                <a:effectLst/>
                <a:latin typeface="Garet"/>
              </a:rPr>
              <a:t> </a:t>
            </a:r>
            <a:r>
              <a:rPr kumimoji="0" lang="fr-FR" altLang="fr-FR" sz="1400" b="0" i="0" u="none" strike="noStrike" cap="none" normalizeH="0" baseline="0" dirty="0" err="1">
                <a:ln>
                  <a:noFill/>
                </a:ln>
                <a:solidFill>
                  <a:schemeClr val="tx1"/>
                </a:solidFill>
                <a:effectLst/>
                <a:latin typeface="Garet"/>
              </a:rPr>
              <a:t>significance</a:t>
            </a:r>
            <a:r>
              <a:rPr kumimoji="0" lang="fr-FR" altLang="fr-FR" sz="1400" b="0" i="0" u="none" strike="noStrike" cap="none" normalizeH="0" baseline="0" dirty="0">
                <a:ln>
                  <a:noFill/>
                </a:ln>
                <a:solidFill>
                  <a:schemeClr val="tx1"/>
                </a:solidFill>
                <a:effectLst/>
                <a:latin typeface="Garet"/>
              </a:rPr>
              <a:t> of </a:t>
            </a:r>
            <a:r>
              <a:rPr kumimoji="0" lang="fr-FR" altLang="fr-FR" sz="1400" b="0" i="0" u="none" strike="noStrike" cap="none" normalizeH="0" baseline="0" dirty="0" err="1">
                <a:ln>
                  <a:noFill/>
                </a:ln>
                <a:solidFill>
                  <a:schemeClr val="tx1"/>
                </a:solidFill>
                <a:effectLst/>
                <a:latin typeface="Garet"/>
              </a:rPr>
              <a:t>these</a:t>
            </a:r>
            <a:r>
              <a:rPr kumimoji="0" lang="fr-FR" altLang="fr-FR" sz="1400" b="0" i="0" u="none" strike="noStrike" cap="none" normalizeH="0" baseline="0" dirty="0">
                <a:ln>
                  <a:noFill/>
                </a:ln>
                <a:solidFill>
                  <a:schemeClr val="tx1"/>
                </a:solidFill>
                <a:effectLst/>
                <a:latin typeface="Garet"/>
              </a:rPr>
              <a:t> associations. </a:t>
            </a:r>
            <a:endParaRPr lang="en-US" sz="1400" dirty="0">
              <a:solidFill>
                <a:schemeClr val="tx1"/>
              </a:solidFill>
              <a:latin typeface="Garet"/>
            </a:endParaRPr>
          </a:p>
          <a:p>
            <a:endParaRPr lang="fr-FR" dirty="0"/>
          </a:p>
        </p:txBody>
      </p:sp>
      <p:sp>
        <p:nvSpPr>
          <p:cNvPr id="11" name="ZoneTexte 10">
            <a:extLst>
              <a:ext uri="{FF2B5EF4-FFF2-40B4-BE49-F238E27FC236}">
                <a16:creationId xmlns:a16="http://schemas.microsoft.com/office/drawing/2014/main" id="{FB0E4483-E167-5F80-6E75-20559049BA59}"/>
              </a:ext>
            </a:extLst>
          </p:cNvPr>
          <p:cNvSpPr txBox="1"/>
          <p:nvPr/>
        </p:nvSpPr>
        <p:spPr>
          <a:xfrm>
            <a:off x="6333897" y="3442047"/>
            <a:ext cx="3490211" cy="307777"/>
          </a:xfrm>
          <a:prstGeom prst="rect">
            <a:avLst/>
          </a:prstGeom>
          <a:noFill/>
        </p:spPr>
        <p:txBody>
          <a:bodyPr wrap="square" rtlCol="0">
            <a:spAutoFit/>
          </a:bodyPr>
          <a:lstStyle/>
          <a:p>
            <a:pPr marL="628650" lvl="1" indent="-171450">
              <a:buFont typeface="Arial" panose="020B0604020202020204" pitchFamily="34" charset="0"/>
              <a:buChar char="•"/>
            </a:pPr>
            <a:r>
              <a:rPr lang="en-US" sz="1400" b="1" dirty="0">
                <a:latin typeface="Garet"/>
              </a:rPr>
              <a:t>Moroccan SMEs</a:t>
            </a:r>
            <a:endParaRPr lang="en-US" sz="1400" b="1" dirty="0">
              <a:solidFill>
                <a:schemeClr val="tx1"/>
              </a:solidFill>
              <a:latin typeface="Garet"/>
            </a:endParaRPr>
          </a:p>
        </p:txBody>
      </p:sp>
      <p:sp>
        <p:nvSpPr>
          <p:cNvPr id="13" name="Flèche : droite rayée 12">
            <a:extLst>
              <a:ext uri="{FF2B5EF4-FFF2-40B4-BE49-F238E27FC236}">
                <a16:creationId xmlns:a16="http://schemas.microsoft.com/office/drawing/2014/main" id="{65416641-BE91-5970-B7EF-A1F2D91F1F5D}"/>
              </a:ext>
            </a:extLst>
          </p:cNvPr>
          <p:cNvSpPr/>
          <p:nvPr/>
        </p:nvSpPr>
        <p:spPr>
          <a:xfrm>
            <a:off x="1486487" y="5893136"/>
            <a:ext cx="1484027" cy="599607"/>
          </a:xfrm>
          <a:prstGeom prst="strip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Rectangle : coins arrondis 14">
            <a:extLst>
              <a:ext uri="{FF2B5EF4-FFF2-40B4-BE49-F238E27FC236}">
                <a16:creationId xmlns:a16="http://schemas.microsoft.com/office/drawing/2014/main" id="{43760EEF-C290-2A50-E1D5-05F0FD112ED6}"/>
              </a:ext>
            </a:extLst>
          </p:cNvPr>
          <p:cNvSpPr/>
          <p:nvPr/>
        </p:nvSpPr>
        <p:spPr>
          <a:xfrm>
            <a:off x="3327816" y="5398851"/>
            <a:ext cx="2269689" cy="143897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17" name="Flèche : droite rayée 16">
            <a:extLst>
              <a:ext uri="{FF2B5EF4-FFF2-40B4-BE49-F238E27FC236}">
                <a16:creationId xmlns:a16="http://schemas.microsoft.com/office/drawing/2014/main" id="{A194E86F-74C0-D6EA-4274-F6EA7A20422E}"/>
              </a:ext>
            </a:extLst>
          </p:cNvPr>
          <p:cNvSpPr/>
          <p:nvPr/>
        </p:nvSpPr>
        <p:spPr>
          <a:xfrm>
            <a:off x="6183442" y="5398851"/>
            <a:ext cx="1484027" cy="599607"/>
          </a:xfrm>
          <a:prstGeom prst="strip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coins arrondis 17">
            <a:extLst>
              <a:ext uri="{FF2B5EF4-FFF2-40B4-BE49-F238E27FC236}">
                <a16:creationId xmlns:a16="http://schemas.microsoft.com/office/drawing/2014/main" id="{1BC6E736-031E-6AD4-39F3-492860CCE887}"/>
              </a:ext>
            </a:extLst>
          </p:cNvPr>
          <p:cNvSpPr/>
          <p:nvPr/>
        </p:nvSpPr>
        <p:spPr>
          <a:xfrm>
            <a:off x="7996556" y="5327647"/>
            <a:ext cx="2413417" cy="74201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a:t>SPSS version 25</a:t>
            </a:r>
          </a:p>
        </p:txBody>
      </p:sp>
      <p:sp>
        <p:nvSpPr>
          <p:cNvPr id="19" name="ZoneTexte 18">
            <a:extLst>
              <a:ext uri="{FF2B5EF4-FFF2-40B4-BE49-F238E27FC236}">
                <a16:creationId xmlns:a16="http://schemas.microsoft.com/office/drawing/2014/main" id="{FF62C914-30F3-6155-CF17-33108EE90810}"/>
              </a:ext>
            </a:extLst>
          </p:cNvPr>
          <p:cNvSpPr txBox="1"/>
          <p:nvPr/>
        </p:nvSpPr>
        <p:spPr>
          <a:xfrm>
            <a:off x="3494580" y="5548752"/>
            <a:ext cx="2232287" cy="1200329"/>
          </a:xfrm>
          <a:prstGeom prst="rect">
            <a:avLst/>
          </a:prstGeom>
          <a:noFill/>
        </p:spPr>
        <p:txBody>
          <a:bodyPr wrap="square" rtlCol="0">
            <a:spAutoFit/>
          </a:bodyPr>
          <a:lstStyle/>
          <a:p>
            <a:r>
              <a:rPr lang="fr-FR" dirty="0"/>
              <a:t>45 </a:t>
            </a:r>
            <a:r>
              <a:rPr lang="fr-FR" dirty="0" err="1"/>
              <a:t>respondants</a:t>
            </a:r>
            <a:r>
              <a:rPr lang="fr-FR" dirty="0"/>
              <a:t> ,</a:t>
            </a:r>
            <a:r>
              <a:rPr lang="en-US" sz="1800" dirty="0">
                <a:solidFill>
                  <a:srgbClr val="000000"/>
                </a:solidFill>
                <a:latin typeface="Garet"/>
                <a:ea typeface="Garet"/>
                <a:cs typeface="Garet"/>
                <a:sym typeface="Garet"/>
              </a:rPr>
              <a:t> 75% of whom are from the </a:t>
            </a:r>
            <a:r>
              <a:rPr lang="en-US" sz="1800" dirty="0" err="1">
                <a:solidFill>
                  <a:srgbClr val="000000"/>
                </a:solidFill>
                <a:latin typeface="Garet"/>
                <a:ea typeface="Garet"/>
                <a:cs typeface="Garet"/>
                <a:sym typeface="Garet"/>
              </a:rPr>
              <a:t>Souss</a:t>
            </a:r>
            <a:r>
              <a:rPr lang="en-US" sz="1800" dirty="0">
                <a:solidFill>
                  <a:srgbClr val="000000"/>
                </a:solidFill>
                <a:latin typeface="Garet"/>
                <a:ea typeface="Garet"/>
                <a:cs typeface="Garet"/>
                <a:sym typeface="Garet"/>
              </a:rPr>
              <a:t>-Massa region</a:t>
            </a:r>
            <a:r>
              <a:rPr lang="fr-FR" dirty="0"/>
              <a:t> .</a:t>
            </a:r>
          </a:p>
        </p:txBody>
      </p:sp>
      <p:sp>
        <p:nvSpPr>
          <p:cNvPr id="22" name="ZoneTexte 21">
            <a:extLst>
              <a:ext uri="{FF2B5EF4-FFF2-40B4-BE49-F238E27FC236}">
                <a16:creationId xmlns:a16="http://schemas.microsoft.com/office/drawing/2014/main" id="{A030DA67-F026-0E6E-67A5-85EAB4988A25}"/>
              </a:ext>
            </a:extLst>
          </p:cNvPr>
          <p:cNvSpPr txBox="1"/>
          <p:nvPr/>
        </p:nvSpPr>
        <p:spPr>
          <a:xfrm>
            <a:off x="6367071" y="5142981"/>
            <a:ext cx="1116768" cy="369332"/>
          </a:xfrm>
          <a:prstGeom prst="rect">
            <a:avLst/>
          </a:prstGeom>
          <a:noFill/>
        </p:spPr>
        <p:txBody>
          <a:bodyPr wrap="square" rtlCol="0">
            <a:spAutoFit/>
          </a:bodyPr>
          <a:lstStyle/>
          <a:p>
            <a:r>
              <a:rPr lang="fr-FR" dirty="0"/>
              <a:t>Tool</a:t>
            </a:r>
          </a:p>
        </p:txBody>
      </p:sp>
      <p:sp>
        <p:nvSpPr>
          <p:cNvPr id="23" name="ZoneTexte 22">
            <a:extLst>
              <a:ext uri="{FF2B5EF4-FFF2-40B4-BE49-F238E27FC236}">
                <a16:creationId xmlns:a16="http://schemas.microsoft.com/office/drawing/2014/main" id="{72019152-26FE-0988-64DD-7B16F0F9CC73}"/>
              </a:ext>
            </a:extLst>
          </p:cNvPr>
          <p:cNvSpPr txBox="1"/>
          <p:nvPr/>
        </p:nvSpPr>
        <p:spPr>
          <a:xfrm>
            <a:off x="1422156" y="6344104"/>
            <a:ext cx="1612691" cy="369332"/>
          </a:xfrm>
          <a:prstGeom prst="rect">
            <a:avLst/>
          </a:prstGeom>
          <a:noFill/>
        </p:spPr>
        <p:txBody>
          <a:bodyPr wrap="square" rtlCol="0">
            <a:spAutoFit/>
          </a:bodyPr>
          <a:lstStyle/>
          <a:p>
            <a:r>
              <a:rPr lang="fr-FR" dirty="0"/>
              <a:t>Simple Size</a:t>
            </a:r>
          </a:p>
        </p:txBody>
      </p:sp>
      <p:sp>
        <p:nvSpPr>
          <p:cNvPr id="25" name="Flèche : droite rayée 24">
            <a:extLst>
              <a:ext uri="{FF2B5EF4-FFF2-40B4-BE49-F238E27FC236}">
                <a16:creationId xmlns:a16="http://schemas.microsoft.com/office/drawing/2014/main" id="{DCAFBDDC-0A72-064D-9337-1268417AFA3E}"/>
              </a:ext>
            </a:extLst>
          </p:cNvPr>
          <p:cNvSpPr/>
          <p:nvPr/>
        </p:nvSpPr>
        <p:spPr>
          <a:xfrm>
            <a:off x="4242840" y="2604540"/>
            <a:ext cx="1484027" cy="599607"/>
          </a:xfrm>
          <a:prstGeom prst="strip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572079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1663</TotalTime>
  <Words>1943</Words>
  <Application>Microsoft Office PowerPoint</Application>
  <PresentationFormat>Widescreen</PresentationFormat>
  <Paragraphs>247</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Garet</vt:lpstr>
      <vt:lpstr>Times New Roman</vt:lpstr>
      <vt:lpstr>Trebuchet MS</vt:lpstr>
      <vt:lpstr>Wingdings 3</vt:lpstr>
      <vt:lpstr>Facet</vt:lpstr>
      <vt:lpstr>The role of financial technology in advancing financial inclusion for SMEs in Morocco</vt:lpstr>
      <vt:lpstr>01</vt:lpstr>
      <vt:lpstr>Introduction</vt:lpstr>
      <vt:lpstr>Fintechs</vt:lpstr>
      <vt:lpstr>Financial inclusion</vt:lpstr>
      <vt:lpstr>PowerPoint Presentation</vt:lpstr>
      <vt:lpstr>Research Hypotheses</vt:lpstr>
      <vt:lpstr>Literature review</vt:lpstr>
      <vt:lpstr>PowerPoint Presentation</vt:lpstr>
      <vt:lpstr>PowerPoint Presentation</vt:lpstr>
      <vt:lpstr>PowerPoint Presentation</vt:lpstr>
      <vt:lpstr>PowerPoint Presentation</vt:lpstr>
      <vt:lpstr>PowerPoint Presentation</vt:lpstr>
      <vt:lpstr>Discussion</vt:lpstr>
      <vt:lpstr>Discussion</vt:lpstr>
      <vt:lpstr>Conclusion</vt:lpstr>
      <vt:lpstr>PowerPoint Presentation</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44</cp:revision>
  <dcterms:created xsi:type="dcterms:W3CDTF">2020-02-19T16:22:48Z</dcterms:created>
  <dcterms:modified xsi:type="dcterms:W3CDTF">2025-03-21T02:21:17Z</dcterms:modified>
</cp:coreProperties>
</file>