
<file path=[Content_Types].xml><?xml version="1.0" encoding="utf-8"?>
<Types xmlns="http://schemas.openxmlformats.org/package/2006/content-types">
  <Default Extension="gif" ContentType="image/gif"/>
  <Default Extension="jpeg" ContentType="image/jpeg"/>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5"/>
  </p:notesMasterIdLst>
  <p:sldIdLst>
    <p:sldId id="256" r:id="rId2"/>
    <p:sldId id="281" r:id="rId3"/>
    <p:sldId id="258" r:id="rId4"/>
    <p:sldId id="280" r:id="rId5"/>
    <p:sldId id="275" r:id="rId6"/>
    <p:sldId id="276" r:id="rId7"/>
    <p:sldId id="277" r:id="rId8"/>
    <p:sldId id="278" r:id="rId9"/>
    <p:sldId id="283" r:id="rId10"/>
    <p:sldId id="291" r:id="rId11"/>
    <p:sldId id="279" r:id="rId12"/>
    <p:sldId id="287" r:id="rId13"/>
    <p:sldId id="297" r:id="rId1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zus" initials="a" lastIdx="1" clrIdx="0">
    <p:extLst>
      <p:ext uri="{19B8F6BF-5375-455C-9EA6-DF929625EA0E}">
        <p15:presenceInfo xmlns:p15="http://schemas.microsoft.com/office/powerpoint/2012/main" userId="azus"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404040"/>
    <a:srgbClr val="486113"/>
    <a:srgbClr val="FFC000"/>
    <a:srgbClr val="052C34"/>
    <a:srgbClr val="084450"/>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000" autoAdjust="0"/>
    <p:restoredTop sz="94291" autoAdjust="0"/>
  </p:normalViewPr>
  <p:slideViewPr>
    <p:cSldViewPr snapToGrid="0">
      <p:cViewPr varScale="1">
        <p:scale>
          <a:sx n="75" d="100"/>
          <a:sy n="75" d="100"/>
        </p:scale>
        <p:origin x="902" y="62"/>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CDA49AD8-E04A-42BD-BE86-DDDDCF0CAC04}" type="datetimeFigureOut">
              <a:rPr lang="fr-FR" smtClean="0"/>
              <a:t>30/04/2023</a:t>
            </a:fld>
            <a:endParaRPr lang="fr-FR"/>
          </a:p>
        </p:txBody>
      </p:sp>
      <p:sp>
        <p:nvSpPr>
          <p:cNvPr id="4" name="Espace réservé de l'image des diapositives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notes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p>
        </p:txBody>
      </p:sp>
      <p:sp>
        <p:nvSpPr>
          <p:cNvPr id="6" name="Espace réservé du pied de page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32EF7B6-4D10-42E2-ABB1-48F582DB7E53}" type="slidenum">
              <a:rPr lang="fr-FR" smtClean="0"/>
              <a:t>‹#›</a:t>
            </a:fld>
            <a:endParaRPr lang="fr-FR"/>
          </a:p>
        </p:txBody>
      </p:sp>
    </p:spTree>
    <p:extLst>
      <p:ext uri="{BB962C8B-B14F-4D97-AF65-F5344CB8AC3E}">
        <p14:creationId xmlns:p14="http://schemas.microsoft.com/office/powerpoint/2010/main" val="257387314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A32EF7B6-4D10-42E2-ABB1-48F582DB7E53}" type="slidenum">
              <a:rPr lang="fr-FR" smtClean="0"/>
              <a:t>4</a:t>
            </a:fld>
            <a:endParaRPr lang="fr-FR"/>
          </a:p>
        </p:txBody>
      </p:sp>
    </p:spTree>
    <p:extLst>
      <p:ext uri="{BB962C8B-B14F-4D97-AF65-F5344CB8AC3E}">
        <p14:creationId xmlns:p14="http://schemas.microsoft.com/office/powerpoint/2010/main" val="3774901312"/>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A32EF7B6-4D10-42E2-ABB1-48F582DB7E53}" type="slidenum">
              <a:rPr lang="fr-FR" smtClean="0"/>
              <a:t>5</a:t>
            </a:fld>
            <a:endParaRPr lang="fr-FR"/>
          </a:p>
        </p:txBody>
      </p:sp>
    </p:spTree>
    <p:extLst>
      <p:ext uri="{BB962C8B-B14F-4D97-AF65-F5344CB8AC3E}">
        <p14:creationId xmlns:p14="http://schemas.microsoft.com/office/powerpoint/2010/main" val="83559836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A32EF7B6-4D10-42E2-ABB1-48F582DB7E53}" type="slidenum">
              <a:rPr lang="fr-FR" smtClean="0"/>
              <a:t>7</a:t>
            </a:fld>
            <a:endParaRPr lang="fr-FR"/>
          </a:p>
        </p:txBody>
      </p:sp>
    </p:spTree>
    <p:extLst>
      <p:ext uri="{BB962C8B-B14F-4D97-AF65-F5344CB8AC3E}">
        <p14:creationId xmlns:p14="http://schemas.microsoft.com/office/powerpoint/2010/main" val="304375862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A32EF7B6-4D10-42E2-ABB1-48F582DB7E53}" type="slidenum">
              <a:rPr lang="fr-FR" smtClean="0"/>
              <a:t>8</a:t>
            </a:fld>
            <a:endParaRPr lang="fr-FR"/>
          </a:p>
        </p:txBody>
      </p:sp>
    </p:spTree>
    <p:extLst>
      <p:ext uri="{BB962C8B-B14F-4D97-AF65-F5344CB8AC3E}">
        <p14:creationId xmlns:p14="http://schemas.microsoft.com/office/powerpoint/2010/main" val="313630657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A32EF7B6-4D10-42E2-ABB1-48F582DB7E53}" type="slidenum">
              <a:rPr lang="fr-FR" smtClean="0"/>
              <a:t>9</a:t>
            </a:fld>
            <a:endParaRPr lang="fr-FR"/>
          </a:p>
        </p:txBody>
      </p:sp>
    </p:spTree>
    <p:extLst>
      <p:ext uri="{BB962C8B-B14F-4D97-AF65-F5344CB8AC3E}">
        <p14:creationId xmlns:p14="http://schemas.microsoft.com/office/powerpoint/2010/main" val="171590489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r>
              <a:rPr lang="fr-FR" dirty="0"/>
              <a:t>Dans cette étude, nous avons utilisé l’un des outils de gestion des risques à savoir la cartographie des risques, qui implique une planification par étapes multiples, commençant par un diagnostic approfondi de l’état des lieux de l’enseignement supérieur marocain puis une identification des risques et une évaluation des risques selon la gravité et la probabilité d’occurrence</a:t>
            </a:r>
          </a:p>
        </p:txBody>
      </p:sp>
      <p:sp>
        <p:nvSpPr>
          <p:cNvPr id="4" name="Espace réservé du numéro de diapositive 3"/>
          <p:cNvSpPr>
            <a:spLocks noGrp="1"/>
          </p:cNvSpPr>
          <p:nvPr>
            <p:ph type="sldNum" sz="quarter" idx="5"/>
          </p:nvPr>
        </p:nvSpPr>
        <p:spPr/>
        <p:txBody>
          <a:bodyPr/>
          <a:lstStyle/>
          <a:p>
            <a:fld id="{A32EF7B6-4D10-42E2-ABB1-48F582DB7E53}" type="slidenum">
              <a:rPr lang="fr-FR" smtClean="0"/>
              <a:t>11</a:t>
            </a:fld>
            <a:endParaRPr lang="fr-FR"/>
          </a:p>
        </p:txBody>
      </p:sp>
    </p:spTree>
    <p:extLst>
      <p:ext uri="{BB962C8B-B14F-4D97-AF65-F5344CB8AC3E}">
        <p14:creationId xmlns:p14="http://schemas.microsoft.com/office/powerpoint/2010/main" val="128853285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ce réservé de l'image des diapositives 1"/>
          <p:cNvSpPr>
            <a:spLocks noGrp="1" noRot="1" noChangeAspect="1"/>
          </p:cNvSpPr>
          <p:nvPr>
            <p:ph type="sldImg"/>
          </p:nvPr>
        </p:nvSpPr>
        <p:spPr/>
      </p:sp>
      <p:sp>
        <p:nvSpPr>
          <p:cNvPr id="3" name="Espace réservé des notes 2"/>
          <p:cNvSpPr>
            <a:spLocks noGrp="1"/>
          </p:cNvSpPr>
          <p:nvPr>
            <p:ph type="body" idx="1"/>
          </p:nvPr>
        </p:nvSpPr>
        <p:spPr/>
        <p:txBody>
          <a:bodyPr/>
          <a:lstStyle/>
          <a:p>
            <a:endParaRPr lang="fr-FR" dirty="0"/>
          </a:p>
        </p:txBody>
      </p:sp>
      <p:sp>
        <p:nvSpPr>
          <p:cNvPr id="4" name="Espace réservé du numéro de diapositive 3"/>
          <p:cNvSpPr>
            <a:spLocks noGrp="1"/>
          </p:cNvSpPr>
          <p:nvPr>
            <p:ph type="sldNum" sz="quarter" idx="5"/>
          </p:nvPr>
        </p:nvSpPr>
        <p:spPr/>
        <p:txBody>
          <a:bodyPr/>
          <a:lstStyle/>
          <a:p>
            <a:fld id="{A32EF7B6-4D10-42E2-ABB1-48F582DB7E53}" type="slidenum">
              <a:rPr lang="fr-FR" smtClean="0"/>
              <a:t>12</a:t>
            </a:fld>
            <a:endParaRPr lang="fr-FR"/>
          </a:p>
        </p:txBody>
      </p:sp>
    </p:spTree>
    <p:extLst>
      <p:ext uri="{BB962C8B-B14F-4D97-AF65-F5344CB8AC3E}">
        <p14:creationId xmlns:p14="http://schemas.microsoft.com/office/powerpoint/2010/main" val="27660344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cxnSp>
        <p:nvCxnSpPr>
          <p:cNvPr id="32" name="Straight Connector 31"/>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4" name="Rectangle 23"/>
          <p:cNvSpPr/>
          <p:nvPr/>
        </p:nvSpPr>
        <p:spPr>
          <a:xfrm>
            <a:off x="9181476" y="-8467"/>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rgbClr val="084450">
              <a:alpha val="30000"/>
            </a:srgb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7" name="Isosceles Triangle 26"/>
          <p:cNvSpPr/>
          <p:nvPr/>
        </p:nvSpPr>
        <p:spPr>
          <a:xfrm>
            <a:off x="8932333" y="3048000"/>
            <a:ext cx="3259667" cy="3810000"/>
          </a:xfrm>
          <a:prstGeom prst="triangle">
            <a:avLst>
              <a:gd name="adj" fmla="val 100000"/>
            </a:avLst>
          </a:prstGeom>
          <a:solidFill>
            <a:srgbClr val="084450">
              <a:alpha val="72000"/>
            </a:srgbClr>
          </a:solidFill>
          <a:ln>
            <a:noFill/>
          </a:ln>
          <a:effectLst/>
        </p:spPr>
        <p:style>
          <a:lnRef idx="1">
            <a:schemeClr val="accent1"/>
          </a:lnRef>
          <a:fillRef idx="3">
            <a:schemeClr val="accent1"/>
          </a:fillRef>
          <a:effectRef idx="2">
            <a:schemeClr val="accent1"/>
          </a:effectRef>
          <a:fontRef idx="minor">
            <a:schemeClr val="lt1"/>
          </a:fontRef>
        </p:style>
      </p:sp>
      <p:sp>
        <p:nvSpPr>
          <p:cNvPr id="28"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rgbClr val="052C34">
              <a:alpha val="70000"/>
            </a:srgbClr>
          </a:solidFill>
          <a:ln>
            <a:noFill/>
          </a:ln>
          <a:effectLst/>
        </p:spPr>
        <p:style>
          <a:lnRef idx="1">
            <a:schemeClr val="accent1"/>
          </a:lnRef>
          <a:fillRef idx="3">
            <a:schemeClr val="accent1"/>
          </a:fillRef>
          <a:effectRef idx="2">
            <a:schemeClr val="accent1"/>
          </a:effectRef>
          <a:fontRef idx="minor">
            <a:schemeClr val="lt1"/>
          </a:fontRef>
        </p:style>
        <p:txBody>
          <a:bodyPr/>
          <a:lstStyle/>
          <a:p>
            <a:endParaRPr lang="en-US" dirty="0"/>
          </a:p>
        </p:txBody>
      </p:sp>
      <p:sp>
        <p:nvSpPr>
          <p:cNvPr id="29"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rgbClr val="084450">
              <a:alpha val="70000"/>
            </a:srgbClr>
          </a:solidFill>
          <a:ln>
            <a:noFill/>
          </a:ln>
          <a:effectLst/>
        </p:spPr>
        <p:style>
          <a:lnRef idx="1">
            <a:schemeClr val="accent1"/>
          </a:lnRef>
          <a:fillRef idx="3">
            <a:schemeClr val="accent1"/>
          </a:fillRef>
          <a:effectRef idx="2">
            <a:schemeClr val="accent1"/>
          </a:effectRef>
          <a:fontRef idx="minor">
            <a:schemeClr val="lt1"/>
          </a:fontRef>
        </p:style>
      </p:sp>
      <p:sp>
        <p:nvSpPr>
          <p:cNvPr id="30"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rgbClr val="084450">
              <a:alpha val="64706"/>
            </a:srgbClr>
          </a:solidFill>
          <a:ln>
            <a:noFill/>
          </a:ln>
          <a:effectLst/>
        </p:spPr>
        <p:style>
          <a:lnRef idx="1">
            <a:schemeClr val="accent1"/>
          </a:lnRef>
          <a:fillRef idx="3">
            <a:schemeClr val="accent1"/>
          </a:fillRef>
          <a:effectRef idx="2">
            <a:schemeClr val="accent1"/>
          </a:effectRef>
          <a:fontRef idx="minor">
            <a:schemeClr val="lt1"/>
          </a:fontRef>
        </p:style>
      </p:sp>
      <p:sp>
        <p:nvSpPr>
          <p:cNvPr id="31" name="Isosceles Triangle 30"/>
          <p:cNvSpPr/>
          <p:nvPr/>
        </p:nvSpPr>
        <p:spPr>
          <a:xfrm>
            <a:off x="10371666" y="3589867"/>
            <a:ext cx="1817159" cy="3268133"/>
          </a:xfrm>
          <a:prstGeom prst="triangle">
            <a:avLst>
              <a:gd name="adj" fmla="val 100000"/>
            </a:avLst>
          </a:prstGeom>
          <a:solidFill>
            <a:srgbClr val="084450">
              <a:alpha val="80000"/>
            </a:srgbClr>
          </a:solidFill>
          <a:ln>
            <a:noFill/>
          </a:ln>
          <a:effectLst/>
        </p:spPr>
        <p:style>
          <a:lnRef idx="1">
            <a:schemeClr val="accent1"/>
          </a:lnRef>
          <a:fillRef idx="3">
            <a:schemeClr val="accent1"/>
          </a:fillRef>
          <a:effectRef idx="2">
            <a:schemeClr val="accent1"/>
          </a:effectRef>
          <a:fontRef idx="minor">
            <a:schemeClr val="lt1"/>
          </a:fontRef>
        </p:style>
      </p:sp>
      <p:sp>
        <p:nvSpPr>
          <p:cNvPr id="19" name="Isosceles Triangle 18"/>
          <p:cNvSpPr/>
          <p:nvPr/>
        </p:nvSpPr>
        <p:spPr>
          <a:xfrm rot="10800000">
            <a:off x="0" y="0"/>
            <a:ext cx="842596" cy="5666154"/>
          </a:xfrm>
          <a:prstGeom prst="triangle">
            <a:avLst>
              <a:gd name="adj" fmla="val 100000"/>
            </a:avLst>
          </a:prstGeom>
          <a:solidFill>
            <a:srgbClr val="052C34">
              <a:alpha val="84706"/>
            </a:srgbClr>
          </a:solidFill>
          <a:ln>
            <a:noFill/>
          </a:ln>
          <a:effectLst/>
        </p:spPr>
        <p:style>
          <a:lnRef idx="1">
            <a:schemeClr val="accent1"/>
          </a:lnRef>
          <a:fillRef idx="3">
            <a:schemeClr val="accent1"/>
          </a:fillRef>
          <a:effectRef idx="2">
            <a:schemeClr val="accent1"/>
          </a:effectRef>
          <a:fontRef idx="minor">
            <a:schemeClr val="lt1"/>
          </a:fontRef>
        </p:style>
      </p:sp>
      <p:sp>
        <p:nvSpPr>
          <p:cNvPr id="2" name="Title 1"/>
          <p:cNvSpPr>
            <a:spLocks noGrp="1"/>
          </p:cNvSpPr>
          <p:nvPr>
            <p:ph type="ctrTitle"/>
          </p:nvPr>
        </p:nvSpPr>
        <p:spPr>
          <a:xfrm>
            <a:off x="1507067" y="2404534"/>
            <a:ext cx="7766936" cy="1646302"/>
          </a:xfrm>
        </p:spPr>
        <p:txBody>
          <a:bodyPr anchor="b">
            <a:noAutofit/>
          </a:bodyPr>
          <a:lstStyle>
            <a:lvl1pPr algn="r">
              <a:defRPr sz="5400">
                <a:solidFill>
                  <a:srgbClr val="052C34"/>
                </a:solidFill>
              </a:defRPr>
            </a:lvl1pPr>
          </a:lstStyle>
          <a:p>
            <a:r>
              <a:rPr lang="en-US" dirty="0"/>
              <a:t>Click to edit Master title style</a:t>
            </a:r>
          </a:p>
        </p:txBody>
      </p:sp>
      <p:sp>
        <p:nvSpPr>
          <p:cNvPr id="3" name="Subtitle 2"/>
          <p:cNvSpPr>
            <a:spLocks noGrp="1"/>
          </p:cNvSpPr>
          <p:nvPr>
            <p:ph type="subTitle" idx="1"/>
          </p:nvPr>
        </p:nvSpPr>
        <p:spPr>
          <a:xfrm>
            <a:off x="1507067" y="4050833"/>
            <a:ext cx="7766936" cy="1096899"/>
          </a:xfrm>
        </p:spPr>
        <p:txBody>
          <a:bodyPr anchor="t"/>
          <a:lstStyle>
            <a:lvl1pPr marL="0" indent="0" algn="r">
              <a:buNone/>
              <a:defRPr>
                <a:solidFill>
                  <a:srgbClr val="052C34"/>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dirty="0"/>
              <a:t>Click to edit Master subtitle style</a:t>
            </a:r>
          </a:p>
        </p:txBody>
      </p:sp>
      <p:sp>
        <p:nvSpPr>
          <p:cNvPr id="4" name="Date Placeholder 3"/>
          <p:cNvSpPr>
            <a:spLocks noGrp="1"/>
          </p:cNvSpPr>
          <p:nvPr>
            <p:ph type="dt" sz="half" idx="10"/>
          </p:nvPr>
        </p:nvSpPr>
        <p:spPr/>
        <p:txBody>
          <a:bodyPr/>
          <a:lstStyle/>
          <a:p>
            <a:fld id="{345DEF1B-B4B9-4258-9044-B025F3EAA999}" type="datetimeFigureOut">
              <a:rPr lang="en-US" smtClean="0"/>
              <a:t>4/30/2023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75143913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5" y="609600"/>
            <a:ext cx="8596668" cy="3403600"/>
          </a:xfrm>
        </p:spPr>
        <p:txBody>
          <a:bodyPr anchor="ctr">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4/30/2023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61317567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1366139" y="3632200"/>
            <a:ext cx="722452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470400"/>
            <a:ext cx="8596668" cy="1570962"/>
          </a:xfrm>
        </p:spPr>
        <p:txBody>
          <a:bodyPr anchor="ctr">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4/30/2023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
        <p:nvSpPr>
          <p:cNvPr id="20" name="TextBox 19"/>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2" name="TextBox 21"/>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latin typeface="Arial"/>
              </a:rPr>
              <a:t>”</a:t>
            </a:r>
            <a:endParaRPr lang="en-US" dirty="0">
              <a:solidFill>
                <a:schemeClr val="accent1">
                  <a:lumMod val="60000"/>
                  <a:lumOff val="40000"/>
                </a:schemeClr>
              </a:solidFill>
              <a:latin typeface="Arial"/>
            </a:endParaRPr>
          </a:p>
        </p:txBody>
      </p:sp>
    </p:spTree>
    <p:extLst>
      <p:ext uri="{BB962C8B-B14F-4D97-AF65-F5344CB8AC3E}">
        <p14:creationId xmlns:p14="http://schemas.microsoft.com/office/powerpoint/2010/main" val="168163935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677335" y="1931988"/>
            <a:ext cx="8596668" cy="2595460"/>
          </a:xfrm>
        </p:spPr>
        <p:txBody>
          <a:bodyPr anchor="b">
            <a:normAutofit/>
          </a:bodyPr>
          <a:lstStyle>
            <a:lvl1pPr algn="l">
              <a:defRPr sz="44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75000"/>
                    <a:lumOff val="2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4/30/2023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475591779"/>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2" name="Title 1"/>
          <p:cNvSpPr>
            <a:spLocks noGrp="1"/>
          </p:cNvSpPr>
          <p:nvPr>
            <p:ph type="title"/>
          </p:nvPr>
        </p:nvSpPr>
        <p:spPr>
          <a:xfrm>
            <a:off x="931334" y="609600"/>
            <a:ext cx="8094134"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tx1">
                    <a:lumMod val="75000"/>
                    <a:lumOff val="25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4/30/2023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
        <p:nvSpPr>
          <p:cNvPr id="24" name="TextBox 23"/>
          <p:cNvSpPr txBox="1"/>
          <p:nvPr/>
        </p:nvSpPr>
        <p:spPr>
          <a:xfrm>
            <a:off x="541870" y="790378"/>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
        <p:nvSpPr>
          <p:cNvPr id="25" name="TextBox 24"/>
          <p:cNvSpPr txBox="1"/>
          <p:nvPr/>
        </p:nvSpPr>
        <p:spPr>
          <a:xfrm>
            <a:off x="8893011" y="288655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lumMod val="60000"/>
                    <a:lumOff val="40000"/>
                  </a:schemeClr>
                </a:solidFill>
                <a:effectLst/>
                <a:latin typeface="Arial"/>
              </a:rPr>
              <a:t>”</a:t>
            </a:r>
          </a:p>
        </p:txBody>
      </p:sp>
    </p:spTree>
    <p:extLst>
      <p:ext uri="{BB962C8B-B14F-4D97-AF65-F5344CB8AC3E}">
        <p14:creationId xmlns:p14="http://schemas.microsoft.com/office/powerpoint/2010/main" val="3079568951"/>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685799" y="609600"/>
            <a:ext cx="8588203" cy="3022600"/>
          </a:xfrm>
        </p:spPr>
        <p:txBody>
          <a:bodyPr anchor="ctr">
            <a:normAutofit/>
          </a:bodyPr>
          <a:lstStyle>
            <a:lvl1pPr algn="l">
              <a:defRPr sz="4400" b="0" cap="none"/>
            </a:lvl1pPr>
          </a:lstStyle>
          <a:p>
            <a:r>
              <a:rPr lang="en-US"/>
              <a:t>Click to edit Master title style</a:t>
            </a:r>
            <a:endParaRPr lang="en-US" dirty="0"/>
          </a:p>
        </p:txBody>
      </p:sp>
      <p:sp>
        <p:nvSpPr>
          <p:cNvPr id="23" name="Text Placeholder 9"/>
          <p:cNvSpPr>
            <a:spLocks noGrp="1"/>
          </p:cNvSpPr>
          <p:nvPr>
            <p:ph type="body" sz="quarter" idx="13"/>
          </p:nvPr>
        </p:nvSpPr>
        <p:spPr>
          <a:xfrm>
            <a:off x="677332" y="4013200"/>
            <a:ext cx="8596669" cy="514248"/>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
        <p:nvSpPr>
          <p:cNvPr id="3" name="Text Placeholder 2"/>
          <p:cNvSpPr>
            <a:spLocks noGrp="1"/>
          </p:cNvSpPr>
          <p:nvPr>
            <p:ph type="body" idx="1"/>
          </p:nvPr>
        </p:nvSpPr>
        <p:spPr>
          <a:xfrm>
            <a:off x="677335" y="4527448"/>
            <a:ext cx="8596668" cy="1513914"/>
          </a:xfrm>
        </p:spPr>
        <p:txBody>
          <a:bodyPr anchor="t">
            <a:normAutofit/>
          </a:bodyPr>
          <a:lstStyle>
            <a:lvl1pPr marL="0" indent="0" algn="l">
              <a:buNone/>
              <a:defRPr sz="18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4/30/2023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12960064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5DEF1B-B4B9-4258-9044-B025F3EAA999}" type="datetimeFigureOut">
              <a:rPr lang="en-US" smtClean="0"/>
              <a:t>4/30/2023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168547578"/>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7967673" y="609599"/>
            <a:ext cx="1304743" cy="5251451"/>
          </a:xfrm>
        </p:spPr>
        <p:txBody>
          <a:bodyPr vert="eaVert" anchor="ctr"/>
          <a:lstStyle/>
          <a:p>
            <a:r>
              <a:rPr lang="en-US"/>
              <a:t>Click to edit Master title style</a:t>
            </a:r>
            <a:endParaRPr lang="en-US" dirty="0"/>
          </a:p>
        </p:txBody>
      </p:sp>
      <p:sp>
        <p:nvSpPr>
          <p:cNvPr id="3" name="Vertical Text Placeholder 2"/>
          <p:cNvSpPr>
            <a:spLocks noGrp="1"/>
          </p:cNvSpPr>
          <p:nvPr>
            <p:ph type="body" orient="vert" idx="1"/>
          </p:nvPr>
        </p:nvSpPr>
        <p:spPr>
          <a:xfrm>
            <a:off x="677335" y="609600"/>
            <a:ext cx="7060150" cy="5251450"/>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45DEF1B-B4B9-4258-9044-B025F3EAA999}" type="datetimeFigureOut">
              <a:rPr lang="en-US" smtClean="0"/>
              <a:t>4/30/2023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04734980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lvl1pPr>
              <a:defRPr sz="3600">
                <a:solidFill>
                  <a:srgbClr val="052C34"/>
                </a:solidFill>
              </a:defRPr>
            </a:lvl1pPr>
          </a:lstStyle>
          <a:p>
            <a:r>
              <a:rPr lang="en-US" dirty="0"/>
              <a:t>Click to edit Master title style</a:t>
            </a:r>
          </a:p>
        </p:txBody>
      </p:sp>
      <p:sp>
        <p:nvSpPr>
          <p:cNvPr id="3" name="Content Placeholder 2"/>
          <p:cNvSpPr>
            <a:spLocks noGrp="1"/>
          </p:cNvSpPr>
          <p:nvPr>
            <p:ph idx="1"/>
          </p:nvPr>
        </p:nvSpPr>
        <p:spPr/>
        <p:txBody>
          <a:bodyPr/>
          <a:lstStyle>
            <a:lvl1pPr>
              <a:defRPr>
                <a:solidFill>
                  <a:srgbClr val="052C34"/>
                </a:solidFill>
              </a:defRPr>
            </a:lvl1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10"/>
          </p:nvPr>
        </p:nvSpPr>
        <p:spPr/>
        <p:txBody>
          <a:bodyPr/>
          <a:lstStyle/>
          <a:p>
            <a:fld id="{345DEF1B-B4B9-4258-9044-B025F3EAA999}" type="datetimeFigureOut">
              <a:rPr lang="en-US" smtClean="0"/>
              <a:t>4/30/2023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13896442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77335" y="2700867"/>
            <a:ext cx="8596668" cy="1826581"/>
          </a:xfrm>
        </p:spPr>
        <p:txBody>
          <a:bodyPr anchor="b"/>
          <a:lstStyle>
            <a:lvl1pPr algn="l">
              <a:defRPr sz="4000" b="0" cap="none"/>
            </a:lvl1pPr>
          </a:lstStyle>
          <a:p>
            <a:r>
              <a:rPr lang="en-US"/>
              <a:t>Click to edit Master title style</a:t>
            </a:r>
            <a:endParaRPr lang="en-US" dirty="0"/>
          </a:p>
        </p:txBody>
      </p:sp>
      <p:sp>
        <p:nvSpPr>
          <p:cNvPr id="3" name="Text Placeholder 2"/>
          <p:cNvSpPr>
            <a:spLocks noGrp="1"/>
          </p:cNvSpPr>
          <p:nvPr>
            <p:ph type="body" idx="1"/>
          </p:nvPr>
        </p:nvSpPr>
        <p:spPr>
          <a:xfrm>
            <a:off x="677335" y="4527448"/>
            <a:ext cx="8596668" cy="860400"/>
          </a:xfrm>
        </p:spPr>
        <p:txBody>
          <a:bodyPr anchor="t"/>
          <a:lstStyle>
            <a:lvl1pPr marL="0" indent="0" algn="l">
              <a:buNone/>
              <a:defRPr sz="2000">
                <a:solidFill>
                  <a:schemeClr val="tx1">
                    <a:lumMod val="50000"/>
                    <a:lumOff val="50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45DEF1B-B4B9-4258-9044-B025F3EAA999}" type="datetimeFigureOut">
              <a:rPr lang="en-US" smtClean="0"/>
              <a:t>4/30/2023</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87507146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677334" y="2160589"/>
            <a:ext cx="4184035" cy="388077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5089970" y="2160589"/>
            <a:ext cx="4184034" cy="3880773"/>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45DEF1B-B4B9-4258-9044-B025F3EAA999}" type="datetimeFigureOut">
              <a:rPr lang="en-US" smtClean="0"/>
              <a:t>4/30/2023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70812766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a:t>Click to edit Master title style</a:t>
            </a:r>
            <a:endParaRPr lang="en-US" dirty="0"/>
          </a:p>
        </p:txBody>
      </p:sp>
      <p:sp>
        <p:nvSpPr>
          <p:cNvPr id="3" name="Text Placeholder 2"/>
          <p:cNvSpPr>
            <a:spLocks noGrp="1"/>
          </p:cNvSpPr>
          <p:nvPr>
            <p:ph type="body" idx="1"/>
          </p:nvPr>
        </p:nvSpPr>
        <p:spPr>
          <a:xfrm>
            <a:off x="675745" y="2160983"/>
            <a:ext cx="4185623"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75745" y="2737245"/>
            <a:ext cx="4185623"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5088383" y="2160983"/>
            <a:ext cx="4185618"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5088384" y="2737245"/>
            <a:ext cx="4185617" cy="330411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45DEF1B-B4B9-4258-9044-B025F3EAA999}" type="datetimeFigureOut">
              <a:rPr lang="en-US" smtClean="0"/>
              <a:t>4/30/2023</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4949216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77334" y="609600"/>
            <a:ext cx="8596668" cy="1320800"/>
          </a:xfrm>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45DEF1B-B4B9-4258-9044-B025F3EAA999}" type="datetimeFigureOut">
              <a:rPr lang="en-US" smtClean="0"/>
              <a:t>4/30/2023</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43738929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45DEF1B-B4B9-4258-9044-B025F3EAA999}" type="datetimeFigureOut">
              <a:rPr lang="en-US" smtClean="0"/>
              <a:t>4/30/2023</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87752264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1498604"/>
            <a:ext cx="3854528" cy="1278466"/>
          </a:xfrm>
        </p:spPr>
        <p:txBody>
          <a:bodyPr anchor="b">
            <a:normAutofit/>
          </a:bodyPr>
          <a:lstStyle>
            <a:lvl1pPr>
              <a:defRPr sz="2000"/>
            </a:lvl1pPr>
          </a:lstStyle>
          <a:p>
            <a:r>
              <a:rPr lang="en-US"/>
              <a:t>Click to edit Master title style</a:t>
            </a:r>
            <a:endParaRPr lang="en-US" dirty="0"/>
          </a:p>
        </p:txBody>
      </p:sp>
      <p:sp>
        <p:nvSpPr>
          <p:cNvPr id="3" name="Content Placeholder 2"/>
          <p:cNvSpPr>
            <a:spLocks noGrp="1"/>
          </p:cNvSpPr>
          <p:nvPr>
            <p:ph idx="1"/>
          </p:nvPr>
        </p:nvSpPr>
        <p:spPr>
          <a:xfrm>
            <a:off x="4760461" y="514924"/>
            <a:ext cx="4513541" cy="5526437"/>
          </a:xfrm>
        </p:spPr>
        <p:txBody>
          <a:bodyPr>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677334" y="2777069"/>
            <a:ext cx="3854528" cy="2584449"/>
          </a:xfrm>
        </p:spPr>
        <p:txBody>
          <a:bodyPr>
            <a:normAutofit/>
          </a:bodyPr>
          <a:lstStyle>
            <a:lvl1pPr marL="0" indent="0">
              <a:buNone/>
              <a:defRPr sz="1400"/>
            </a:lvl1pPr>
            <a:lvl2pPr marL="457063" indent="0">
              <a:buNone/>
              <a:defRPr sz="1400"/>
            </a:lvl2pPr>
            <a:lvl3pPr marL="914126" indent="0">
              <a:buNone/>
              <a:defRPr sz="1200"/>
            </a:lvl3pPr>
            <a:lvl4pPr marL="1371189" indent="0">
              <a:buNone/>
              <a:defRPr sz="1000"/>
            </a:lvl4pPr>
            <a:lvl5pPr marL="1828251" indent="0">
              <a:buNone/>
              <a:defRPr sz="1000"/>
            </a:lvl5pPr>
            <a:lvl6pPr marL="2285314" indent="0">
              <a:buNone/>
              <a:defRPr sz="1000"/>
            </a:lvl6pPr>
            <a:lvl7pPr marL="2742377" indent="0">
              <a:buNone/>
              <a:defRPr sz="1000"/>
            </a:lvl7pPr>
            <a:lvl8pPr marL="3199440" indent="0">
              <a:buNone/>
              <a:defRPr sz="1000"/>
            </a:lvl8pPr>
            <a:lvl9pPr marL="3656503" indent="0">
              <a:buNone/>
              <a:defRPr sz="1000"/>
            </a:lvl9pPr>
          </a:lstStyle>
          <a:p>
            <a:pPr lvl="0"/>
            <a:r>
              <a:rPr lang="en-US"/>
              <a:t>Click to edit Master text styles</a:t>
            </a:r>
          </a:p>
        </p:txBody>
      </p:sp>
      <p:sp>
        <p:nvSpPr>
          <p:cNvPr id="5" name="Date Placeholder 4"/>
          <p:cNvSpPr>
            <a:spLocks noGrp="1"/>
          </p:cNvSpPr>
          <p:nvPr>
            <p:ph type="dt" sz="half" idx="10"/>
          </p:nvPr>
        </p:nvSpPr>
        <p:spPr/>
        <p:txBody>
          <a:bodyPr/>
          <a:lstStyle/>
          <a:p>
            <a:fld id="{345DEF1B-B4B9-4258-9044-B025F3EAA999}" type="datetimeFigureOut">
              <a:rPr lang="en-US" smtClean="0"/>
              <a:t>4/30/2023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249296949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77334" y="4800600"/>
            <a:ext cx="8596667" cy="566738"/>
          </a:xfrm>
        </p:spPr>
        <p:txBody>
          <a:bodyPr anchor="b">
            <a:normAutofit/>
          </a:bodyPr>
          <a:lstStyle>
            <a:lvl1pPr algn="l">
              <a:defRPr sz="2400" b="0"/>
            </a:lvl1pPr>
          </a:lstStyle>
          <a:p>
            <a:r>
              <a:rPr lang="en-US"/>
              <a:t>Click to edit Master title style</a:t>
            </a:r>
            <a:endParaRPr lang="en-US" dirty="0"/>
          </a:p>
        </p:txBody>
      </p:sp>
      <p:sp>
        <p:nvSpPr>
          <p:cNvPr id="3" name="Picture Placeholder 2"/>
          <p:cNvSpPr>
            <a:spLocks noGrp="1" noChangeAspect="1"/>
          </p:cNvSpPr>
          <p:nvPr>
            <p:ph type="pic" idx="1"/>
          </p:nvPr>
        </p:nvSpPr>
        <p:spPr>
          <a:xfrm>
            <a:off x="677334" y="609600"/>
            <a:ext cx="8596668" cy="3845718"/>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dirty="0"/>
              <a:t>Click icon to add picture</a:t>
            </a:r>
          </a:p>
        </p:txBody>
      </p:sp>
      <p:sp>
        <p:nvSpPr>
          <p:cNvPr id="4" name="Text Placeholder 3"/>
          <p:cNvSpPr>
            <a:spLocks noGrp="1"/>
          </p:cNvSpPr>
          <p:nvPr>
            <p:ph type="body" sz="half" idx="2"/>
          </p:nvPr>
        </p:nvSpPr>
        <p:spPr>
          <a:xfrm>
            <a:off x="677334" y="5367338"/>
            <a:ext cx="8596667" cy="674024"/>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Click to edit Master text styles</a:t>
            </a:r>
          </a:p>
        </p:txBody>
      </p:sp>
      <p:sp>
        <p:nvSpPr>
          <p:cNvPr id="5" name="Date Placeholder 4"/>
          <p:cNvSpPr>
            <a:spLocks noGrp="1"/>
          </p:cNvSpPr>
          <p:nvPr>
            <p:ph type="dt" sz="half" idx="10"/>
          </p:nvPr>
        </p:nvSpPr>
        <p:spPr/>
        <p:txBody>
          <a:bodyPr/>
          <a:lstStyle/>
          <a:p>
            <a:fld id="{345DEF1B-B4B9-4258-9044-B025F3EAA999}" type="datetimeFigureOut">
              <a:rPr lang="en-US" smtClean="0"/>
              <a:t>4/30/2023</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16C4AC45-F167-457F-AF5A-70E55A853683}" type="slidenum">
              <a:rPr lang="en-US" smtClean="0"/>
              <a:t>‹#›</a:t>
            </a:fld>
            <a:endParaRPr lang="en-US" dirty="0"/>
          </a:p>
        </p:txBody>
      </p:sp>
    </p:spTree>
    <p:extLst>
      <p:ext uri="{BB962C8B-B14F-4D97-AF65-F5344CB8AC3E}">
        <p14:creationId xmlns:p14="http://schemas.microsoft.com/office/powerpoint/2010/main" val="35773566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cxnSp>
        <p:nvCxnSpPr>
          <p:cNvPr id="20" name="Straight Connector 19"/>
          <p:cNvCxnSpPr/>
          <p:nvPr/>
        </p:nvCxnSpPr>
        <p:spPr>
          <a:xfrm>
            <a:off x="9371012" y="0"/>
            <a:ext cx="1219200" cy="6858000"/>
          </a:xfrm>
          <a:prstGeom prst="line">
            <a:avLst/>
          </a:prstGeom>
          <a:ln w="9525">
            <a:solidFill>
              <a:schemeClr val="bg1">
                <a:lumMod val="75000"/>
              </a:schemeClr>
            </a:solidFill>
          </a:ln>
        </p:spPr>
        <p:style>
          <a:lnRef idx="2">
            <a:schemeClr val="accent1"/>
          </a:lnRef>
          <a:fillRef idx="0">
            <a:schemeClr val="accent1"/>
          </a:fillRef>
          <a:effectRef idx="1">
            <a:schemeClr val="accent1"/>
          </a:effectRef>
          <a:fontRef idx="minor">
            <a:schemeClr val="tx1"/>
          </a:fontRef>
        </p:style>
      </p:cxnSp>
      <p:cxnSp>
        <p:nvCxnSpPr>
          <p:cNvPr id="21" name="Straight Connector 20"/>
          <p:cNvCxnSpPr/>
          <p:nvPr/>
        </p:nvCxnSpPr>
        <p:spPr>
          <a:xfrm flipH="1">
            <a:off x="7425267" y="3681413"/>
            <a:ext cx="4763558" cy="3176587"/>
          </a:xfrm>
          <a:prstGeom prst="line">
            <a:avLst/>
          </a:prstGeom>
          <a:ln w="9525">
            <a:solidFill>
              <a:schemeClr val="bg1">
                <a:lumMod val="85000"/>
              </a:schemeClr>
            </a:solidFill>
          </a:ln>
        </p:spPr>
        <p:style>
          <a:lnRef idx="2">
            <a:schemeClr val="accent1"/>
          </a:lnRef>
          <a:fillRef idx="0">
            <a:schemeClr val="accent1"/>
          </a:fillRef>
          <a:effectRef idx="1">
            <a:schemeClr val="accent1"/>
          </a:effectRef>
          <a:fontRef idx="minor">
            <a:schemeClr val="tx1"/>
          </a:fontRef>
        </p:style>
      </p:cxnSp>
      <p:sp>
        <p:nvSpPr>
          <p:cNvPr id="22" name="Rectangle 23"/>
          <p:cNvSpPr/>
          <p:nvPr/>
        </p:nvSpPr>
        <p:spPr>
          <a:xfrm>
            <a:off x="9181476" y="-8468"/>
            <a:ext cx="3007349" cy="6866467"/>
          </a:xfrm>
          <a:custGeom>
            <a:avLst/>
            <a:gdLst/>
            <a:ahLst/>
            <a:cxnLst/>
            <a:rect l="l" t="t" r="r" b="b"/>
            <a:pathLst>
              <a:path w="3007349" h="6866467">
                <a:moveTo>
                  <a:pt x="2045532" y="0"/>
                </a:moveTo>
                <a:lnTo>
                  <a:pt x="3007349" y="0"/>
                </a:lnTo>
                <a:lnTo>
                  <a:pt x="3007349" y="6866467"/>
                </a:lnTo>
                <a:lnTo>
                  <a:pt x="0" y="6866467"/>
                </a:lnTo>
                <a:lnTo>
                  <a:pt x="2045532" y="0"/>
                </a:lnTo>
                <a:close/>
              </a:path>
            </a:pathLst>
          </a:custGeom>
          <a:solidFill>
            <a:srgbClr val="084450">
              <a:alpha val="30000"/>
            </a:srgbClr>
          </a:solidFill>
          <a:ln>
            <a:noFill/>
          </a:ln>
          <a:effectLst/>
        </p:spPr>
        <p:style>
          <a:lnRef idx="1">
            <a:schemeClr val="accent1"/>
          </a:lnRef>
          <a:fillRef idx="3">
            <a:schemeClr val="accent1"/>
          </a:fillRef>
          <a:effectRef idx="2">
            <a:schemeClr val="accent1"/>
          </a:effectRef>
          <a:fontRef idx="minor">
            <a:schemeClr val="lt1"/>
          </a:fontRef>
        </p:style>
      </p:sp>
      <p:sp>
        <p:nvSpPr>
          <p:cNvPr id="23" name="Rectangle 25"/>
          <p:cNvSpPr/>
          <p:nvPr/>
        </p:nvSpPr>
        <p:spPr>
          <a:xfrm>
            <a:off x="9603442" y="-8467"/>
            <a:ext cx="2588558" cy="6866467"/>
          </a:xfrm>
          <a:custGeom>
            <a:avLst/>
            <a:gdLst/>
            <a:ahLst/>
            <a:cxnLst/>
            <a:rect l="l" t="t" r="r" b="b"/>
            <a:pathLst>
              <a:path w="2573311" h="6866467">
                <a:moveTo>
                  <a:pt x="0" y="0"/>
                </a:moveTo>
                <a:lnTo>
                  <a:pt x="2573311" y="0"/>
                </a:lnTo>
                <a:lnTo>
                  <a:pt x="2573311" y="6866467"/>
                </a:lnTo>
                <a:lnTo>
                  <a:pt x="1202336" y="6866467"/>
                </a:lnTo>
                <a:lnTo>
                  <a:pt x="0" y="0"/>
                </a:lnTo>
                <a:close/>
              </a:path>
            </a:pathLst>
          </a:custGeom>
          <a:solidFill>
            <a:schemeClr val="accent1">
              <a:alpha val="20000"/>
            </a:schemeClr>
          </a:solidFill>
          <a:ln>
            <a:noFill/>
          </a:ln>
          <a:effectLst/>
        </p:spPr>
        <p:style>
          <a:lnRef idx="1">
            <a:schemeClr val="accent1"/>
          </a:lnRef>
          <a:fillRef idx="3">
            <a:schemeClr val="accent1"/>
          </a:fillRef>
          <a:effectRef idx="2">
            <a:schemeClr val="accent1"/>
          </a:effectRef>
          <a:fontRef idx="minor">
            <a:schemeClr val="lt1"/>
          </a:fontRef>
        </p:style>
      </p:sp>
      <p:sp>
        <p:nvSpPr>
          <p:cNvPr id="24" name="Isosceles Triangle 23"/>
          <p:cNvSpPr/>
          <p:nvPr/>
        </p:nvSpPr>
        <p:spPr>
          <a:xfrm>
            <a:off x="8932333" y="3048000"/>
            <a:ext cx="3259667" cy="3810000"/>
          </a:xfrm>
          <a:prstGeom prst="triangle">
            <a:avLst>
              <a:gd name="adj" fmla="val 100000"/>
            </a:avLst>
          </a:prstGeom>
          <a:solidFill>
            <a:srgbClr val="084450">
              <a:alpha val="72000"/>
            </a:srgbClr>
          </a:solidFill>
          <a:ln>
            <a:noFill/>
          </a:ln>
          <a:effectLst/>
        </p:spPr>
        <p:style>
          <a:lnRef idx="1">
            <a:schemeClr val="accent1"/>
          </a:lnRef>
          <a:fillRef idx="3">
            <a:schemeClr val="accent1"/>
          </a:fillRef>
          <a:effectRef idx="2">
            <a:schemeClr val="accent1"/>
          </a:effectRef>
          <a:fontRef idx="minor">
            <a:schemeClr val="lt1"/>
          </a:fontRef>
        </p:style>
      </p:sp>
      <p:sp>
        <p:nvSpPr>
          <p:cNvPr id="25" name="Rectangle 27"/>
          <p:cNvSpPr/>
          <p:nvPr/>
        </p:nvSpPr>
        <p:spPr>
          <a:xfrm>
            <a:off x="9334500" y="-8467"/>
            <a:ext cx="2854326" cy="6866467"/>
          </a:xfrm>
          <a:custGeom>
            <a:avLst/>
            <a:gdLst/>
            <a:ahLst/>
            <a:cxnLst/>
            <a:rect l="l" t="t" r="r" b="b"/>
            <a:pathLst>
              <a:path w="2858013" h="6866467">
                <a:moveTo>
                  <a:pt x="0" y="0"/>
                </a:moveTo>
                <a:lnTo>
                  <a:pt x="2858013" y="0"/>
                </a:lnTo>
                <a:lnTo>
                  <a:pt x="2858013" y="6866467"/>
                </a:lnTo>
                <a:lnTo>
                  <a:pt x="2473942" y="6866467"/>
                </a:lnTo>
                <a:lnTo>
                  <a:pt x="0" y="0"/>
                </a:lnTo>
                <a:close/>
              </a:path>
            </a:pathLst>
          </a:custGeom>
          <a:solidFill>
            <a:srgbClr val="084450">
              <a:alpha val="70000"/>
            </a:srgbClr>
          </a:solidFill>
          <a:ln>
            <a:noFill/>
          </a:ln>
          <a:effectLst/>
        </p:spPr>
        <p:style>
          <a:lnRef idx="1">
            <a:schemeClr val="accent1"/>
          </a:lnRef>
          <a:fillRef idx="3">
            <a:schemeClr val="accent1"/>
          </a:fillRef>
          <a:effectRef idx="2">
            <a:schemeClr val="accent1"/>
          </a:effectRef>
          <a:fontRef idx="minor">
            <a:schemeClr val="lt1"/>
          </a:fontRef>
        </p:style>
      </p:sp>
      <p:sp>
        <p:nvSpPr>
          <p:cNvPr id="26" name="Rectangle 28"/>
          <p:cNvSpPr/>
          <p:nvPr/>
        </p:nvSpPr>
        <p:spPr>
          <a:xfrm>
            <a:off x="10898730" y="-8467"/>
            <a:ext cx="1290094" cy="6866467"/>
          </a:xfrm>
          <a:custGeom>
            <a:avLst/>
            <a:gdLst/>
            <a:ahLst/>
            <a:cxnLst/>
            <a:rect l="l" t="t" r="r" b="b"/>
            <a:pathLst>
              <a:path w="1290094" h="6858000">
                <a:moveTo>
                  <a:pt x="1019735" y="0"/>
                </a:moveTo>
                <a:lnTo>
                  <a:pt x="1290094" y="0"/>
                </a:lnTo>
                <a:lnTo>
                  <a:pt x="1290094" y="6858000"/>
                </a:lnTo>
                <a:lnTo>
                  <a:pt x="0" y="6858000"/>
                </a:lnTo>
                <a:lnTo>
                  <a:pt x="1019735" y="0"/>
                </a:lnTo>
                <a:close/>
              </a:path>
            </a:pathLst>
          </a:custGeom>
          <a:solidFill>
            <a:srgbClr val="084450">
              <a:alpha val="70000"/>
            </a:srgbClr>
          </a:solidFill>
          <a:ln>
            <a:noFill/>
          </a:ln>
          <a:effectLst/>
        </p:spPr>
        <p:style>
          <a:lnRef idx="1">
            <a:schemeClr val="accent1"/>
          </a:lnRef>
          <a:fillRef idx="3">
            <a:schemeClr val="accent1"/>
          </a:fillRef>
          <a:effectRef idx="2">
            <a:schemeClr val="accent1"/>
          </a:effectRef>
          <a:fontRef idx="minor">
            <a:schemeClr val="lt1"/>
          </a:fontRef>
        </p:style>
      </p:sp>
      <p:sp>
        <p:nvSpPr>
          <p:cNvPr id="27" name="Rectangle 29"/>
          <p:cNvSpPr/>
          <p:nvPr/>
        </p:nvSpPr>
        <p:spPr>
          <a:xfrm>
            <a:off x="10938999" y="-8467"/>
            <a:ext cx="1249825" cy="6866467"/>
          </a:xfrm>
          <a:custGeom>
            <a:avLst/>
            <a:gdLst/>
            <a:ahLst/>
            <a:cxnLst/>
            <a:rect l="l" t="t" r="r" b="b"/>
            <a:pathLst>
              <a:path w="1249825" h="6858000">
                <a:moveTo>
                  <a:pt x="0" y="0"/>
                </a:moveTo>
                <a:lnTo>
                  <a:pt x="1249825" y="0"/>
                </a:lnTo>
                <a:lnTo>
                  <a:pt x="1249825" y="6858000"/>
                </a:lnTo>
                <a:lnTo>
                  <a:pt x="1109382" y="6858000"/>
                </a:lnTo>
                <a:lnTo>
                  <a:pt x="0" y="0"/>
                </a:lnTo>
                <a:close/>
              </a:path>
            </a:pathLst>
          </a:custGeom>
          <a:solidFill>
            <a:srgbClr val="084450">
              <a:alpha val="65000"/>
            </a:srgbClr>
          </a:solidFill>
          <a:ln>
            <a:noFill/>
          </a:ln>
          <a:effectLst/>
        </p:spPr>
        <p:style>
          <a:lnRef idx="1">
            <a:schemeClr val="accent1"/>
          </a:lnRef>
          <a:fillRef idx="3">
            <a:schemeClr val="accent1"/>
          </a:fillRef>
          <a:effectRef idx="2">
            <a:schemeClr val="accent1"/>
          </a:effectRef>
          <a:fontRef idx="minor">
            <a:schemeClr val="lt1"/>
          </a:fontRef>
        </p:style>
      </p:sp>
      <p:sp>
        <p:nvSpPr>
          <p:cNvPr id="28" name="Isosceles Triangle 27"/>
          <p:cNvSpPr/>
          <p:nvPr/>
        </p:nvSpPr>
        <p:spPr>
          <a:xfrm>
            <a:off x="10371665" y="3589867"/>
            <a:ext cx="1817159" cy="3268133"/>
          </a:xfrm>
          <a:prstGeom prst="triangle">
            <a:avLst>
              <a:gd name="adj" fmla="val 100000"/>
            </a:avLst>
          </a:prstGeom>
          <a:solidFill>
            <a:srgbClr val="084450">
              <a:alpha val="80000"/>
            </a:srgbClr>
          </a:solidFill>
          <a:ln>
            <a:noFill/>
          </a:ln>
          <a:effectLst/>
        </p:spPr>
        <p:style>
          <a:lnRef idx="1">
            <a:schemeClr val="accent1"/>
          </a:lnRef>
          <a:fillRef idx="3">
            <a:schemeClr val="accent1"/>
          </a:fillRef>
          <a:effectRef idx="2">
            <a:schemeClr val="accent1"/>
          </a:effectRef>
          <a:fontRef idx="minor">
            <a:schemeClr val="lt1"/>
          </a:fontRef>
        </p:style>
      </p:sp>
      <p:sp>
        <p:nvSpPr>
          <p:cNvPr id="29" name="Isosceles Triangle 28"/>
          <p:cNvSpPr/>
          <p:nvPr/>
        </p:nvSpPr>
        <p:spPr>
          <a:xfrm>
            <a:off x="0" y="4013200"/>
            <a:ext cx="448733" cy="2844800"/>
          </a:xfrm>
          <a:prstGeom prst="triangle">
            <a:avLst>
              <a:gd name="adj" fmla="val 0"/>
            </a:avLst>
          </a:prstGeom>
          <a:solidFill>
            <a:srgbClr val="084450">
              <a:alpha val="85000"/>
            </a:srgbClr>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677334" y="609600"/>
            <a:ext cx="8596668" cy="1320800"/>
          </a:xfrm>
          <a:prstGeom prst="rect">
            <a:avLst/>
          </a:prstGeom>
        </p:spPr>
        <p:txBody>
          <a:bodyPr vert="horz" lIns="91440" tIns="45720" rIns="91440" bIns="45720" rtlCol="0" anchor="t">
            <a:normAutofit/>
          </a:bodyPr>
          <a:lstStyle/>
          <a:p>
            <a:r>
              <a:rPr lang="en-US" dirty="0"/>
              <a:t>Click to edit Master title style</a:t>
            </a:r>
          </a:p>
        </p:txBody>
      </p:sp>
      <p:sp>
        <p:nvSpPr>
          <p:cNvPr id="3" name="Text Placeholder 2"/>
          <p:cNvSpPr>
            <a:spLocks noGrp="1"/>
          </p:cNvSpPr>
          <p:nvPr>
            <p:ph type="body" idx="1"/>
          </p:nvPr>
        </p:nvSpPr>
        <p:spPr>
          <a:xfrm>
            <a:off x="677334" y="2160589"/>
            <a:ext cx="8596668" cy="3880773"/>
          </a:xfrm>
          <a:prstGeom prst="rect">
            <a:avLst/>
          </a:prstGeom>
        </p:spPr>
        <p:txBody>
          <a:bodyPr vert="horz" lIns="91440" tIns="45720" rIns="91440" bIns="45720" rtlCol="0">
            <a:normAutofit/>
          </a:body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4" name="Date Placeholder 3"/>
          <p:cNvSpPr>
            <a:spLocks noGrp="1"/>
          </p:cNvSpPr>
          <p:nvPr>
            <p:ph type="dt" sz="half" idx="2"/>
          </p:nvPr>
        </p:nvSpPr>
        <p:spPr>
          <a:xfrm>
            <a:off x="7205133" y="6041362"/>
            <a:ext cx="911939" cy="365125"/>
          </a:xfrm>
          <a:prstGeom prst="rect">
            <a:avLst/>
          </a:prstGeom>
        </p:spPr>
        <p:txBody>
          <a:bodyPr vert="horz" lIns="91440" tIns="45720" rIns="91440" bIns="45720" rtlCol="0" anchor="ctr"/>
          <a:lstStyle>
            <a:lvl1pPr algn="r">
              <a:defRPr sz="900">
                <a:solidFill>
                  <a:schemeClr val="tx1">
                    <a:tint val="75000"/>
                  </a:schemeClr>
                </a:solidFill>
              </a:defRPr>
            </a:lvl1pPr>
          </a:lstStyle>
          <a:p>
            <a:fld id="{345DEF1B-B4B9-4258-9044-B025F3EAA999}" type="datetimeFigureOut">
              <a:rPr lang="en-US" smtClean="0"/>
              <a:t>4/30/2023</a:t>
            </a:fld>
            <a:endParaRPr lang="en-US" dirty="0"/>
          </a:p>
        </p:txBody>
      </p:sp>
      <p:sp>
        <p:nvSpPr>
          <p:cNvPr id="5" name="Footer Placeholder 4"/>
          <p:cNvSpPr>
            <a:spLocks noGrp="1"/>
          </p:cNvSpPr>
          <p:nvPr>
            <p:ph type="ftr" sz="quarter" idx="3"/>
          </p:nvPr>
        </p:nvSpPr>
        <p:spPr>
          <a:xfrm>
            <a:off x="677334" y="6041362"/>
            <a:ext cx="6297612"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590663" y="6041362"/>
            <a:ext cx="683339" cy="365125"/>
          </a:xfrm>
          <a:prstGeom prst="rect">
            <a:avLst/>
          </a:prstGeom>
        </p:spPr>
        <p:txBody>
          <a:bodyPr vert="horz" lIns="91440" tIns="45720" rIns="91440" bIns="45720" rtlCol="0" anchor="ctr"/>
          <a:lstStyle>
            <a:lvl1pPr algn="r">
              <a:defRPr sz="900">
                <a:solidFill>
                  <a:schemeClr val="accent1"/>
                </a:solidFill>
              </a:defRPr>
            </a:lvl1pPr>
          </a:lstStyle>
          <a:p>
            <a:fld id="{16C4AC45-F167-457F-AF5A-70E55A853683}" type="slidenum">
              <a:rPr lang="en-US" smtClean="0"/>
              <a:t>‹#›</a:t>
            </a:fld>
            <a:endParaRPr lang="en-US" dirty="0"/>
          </a:p>
        </p:txBody>
      </p:sp>
    </p:spTree>
    <p:extLst>
      <p:ext uri="{BB962C8B-B14F-4D97-AF65-F5344CB8AC3E}">
        <p14:creationId xmlns:p14="http://schemas.microsoft.com/office/powerpoint/2010/main" val="38316775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rgbClr val="052C34"/>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SzPct val="80000"/>
        <a:buFont typeface="Wingdings 3" charset="2"/>
        <a:buChar char=""/>
        <a:defRPr sz="1800" kern="1200">
          <a:solidFill>
            <a:srgbClr val="052C34"/>
          </a:solidFill>
          <a:latin typeface="+mn-lt"/>
          <a:ea typeface="+mn-ea"/>
          <a:cs typeface="+mn-cs"/>
        </a:defRPr>
      </a:lvl1pPr>
      <a:lvl2pPr marL="742950" indent="-285750" algn="l" defTabSz="457200" rtl="0" eaLnBrk="1" latinLnBrk="0" hangingPunct="1">
        <a:spcBef>
          <a:spcPts val="1000"/>
        </a:spcBef>
        <a:spcAft>
          <a:spcPts val="0"/>
        </a:spcAft>
        <a:buClr>
          <a:schemeClr val="accent1"/>
        </a:buClr>
        <a:buSzPct val="80000"/>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SzPct val="80000"/>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SzPct val="80000"/>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svg"/><Relationship Id="rId2" Type="http://schemas.openxmlformats.org/officeDocument/2006/relationships/image" Target="../media/image1.png"/><Relationship Id="rId1" Type="http://schemas.openxmlformats.org/officeDocument/2006/relationships/slideLayout" Target="../slideLayouts/slideLayout1.xml"/><Relationship Id="rId5" Type="http://schemas.openxmlformats.org/officeDocument/2006/relationships/image" Target="../media/image4.gif"/><Relationship Id="rId4" Type="http://schemas.openxmlformats.org/officeDocument/2006/relationships/image" Target="../media/image3.png"/></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image" Target="../media/image5.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0B52835-EF54-43E3-B71C-DF722C15A1D8}"/>
              </a:ext>
            </a:extLst>
          </p:cNvPr>
          <p:cNvSpPr>
            <a:spLocks noGrp="1"/>
          </p:cNvSpPr>
          <p:nvPr>
            <p:ph type="ctrTitle"/>
          </p:nvPr>
        </p:nvSpPr>
        <p:spPr>
          <a:xfrm>
            <a:off x="1328497" y="1148090"/>
            <a:ext cx="8124076" cy="1877068"/>
          </a:xfrm>
        </p:spPr>
        <p:txBody>
          <a:bodyPr/>
          <a:lstStyle/>
          <a:p>
            <a:pPr algn="ctr">
              <a:lnSpc>
                <a:spcPct val="107000"/>
              </a:lnSpc>
              <a:spcAft>
                <a:spcPts val="800"/>
              </a:spcAft>
            </a:pPr>
            <a:r>
              <a:rPr lang="fr-FR" sz="2800" b="1" u="sng" dirty="0">
                <a:effectLst/>
                <a:latin typeface="Calibri" panose="020F0502020204030204" pitchFamily="34" charset="0"/>
                <a:ea typeface="Calibri" panose="020F0502020204030204" pitchFamily="34" charset="0"/>
                <a:cs typeface="Arial" panose="020B0604020202020204" pitchFamily="34" charset="0"/>
              </a:rPr>
              <a:t>L’impact du management du risque</a:t>
            </a:r>
            <a:br>
              <a:rPr lang="fr-FR" sz="2800" b="1" u="sng" dirty="0">
                <a:effectLst/>
                <a:latin typeface="Calibri" panose="020F0502020204030204" pitchFamily="34" charset="0"/>
                <a:ea typeface="Calibri" panose="020F0502020204030204" pitchFamily="34" charset="0"/>
                <a:cs typeface="Arial" panose="020B0604020202020204" pitchFamily="34" charset="0"/>
              </a:rPr>
            </a:br>
            <a:r>
              <a:rPr lang="fr-FR" sz="2800" b="1" u="sng" dirty="0">
                <a:effectLst/>
                <a:latin typeface="Calibri" panose="020F0502020204030204" pitchFamily="34" charset="0"/>
                <a:ea typeface="Calibri" panose="020F0502020204030204" pitchFamily="34" charset="0"/>
                <a:cs typeface="Arial" panose="020B0604020202020204" pitchFamily="34" charset="0"/>
              </a:rPr>
              <a:t> au sein des établissements publics en temps de crise :</a:t>
            </a:r>
            <a:br>
              <a:rPr lang="fr-FR" sz="2800" dirty="0">
                <a:effectLst/>
                <a:latin typeface="Calibri" panose="020F0502020204030204" pitchFamily="34" charset="0"/>
                <a:ea typeface="Calibri" panose="020F0502020204030204" pitchFamily="34" charset="0"/>
                <a:cs typeface="Arial" panose="020B0604020202020204" pitchFamily="34" charset="0"/>
              </a:rPr>
            </a:br>
            <a:r>
              <a:rPr lang="fr-FR" sz="2800" b="1" u="sng" dirty="0">
                <a:effectLst/>
                <a:latin typeface="Calibri" panose="020F0502020204030204" pitchFamily="34" charset="0"/>
                <a:ea typeface="Calibri" panose="020F0502020204030204" pitchFamily="34" charset="0"/>
                <a:cs typeface="Arial" panose="020B0604020202020204" pitchFamily="34" charset="0"/>
              </a:rPr>
              <a:t>Cas de l’université marocaine.</a:t>
            </a:r>
            <a:endParaRPr lang="fr-FR" sz="2800" dirty="0">
              <a:effectLst/>
              <a:latin typeface="Calibri" panose="020F0502020204030204" pitchFamily="34" charset="0"/>
              <a:ea typeface="Calibri" panose="020F0502020204030204" pitchFamily="34" charset="0"/>
              <a:cs typeface="Arial" panose="020B0604020202020204" pitchFamily="34" charset="0"/>
            </a:endParaRPr>
          </a:p>
        </p:txBody>
      </p:sp>
      <p:sp>
        <p:nvSpPr>
          <p:cNvPr id="3" name="Subtitle 2">
            <a:extLst>
              <a:ext uri="{FF2B5EF4-FFF2-40B4-BE49-F238E27FC236}">
                <a16:creationId xmlns:a16="http://schemas.microsoft.com/office/drawing/2014/main" id="{8C717C95-9903-4188-8F64-626D1C4CB9CB}"/>
              </a:ext>
            </a:extLst>
          </p:cNvPr>
          <p:cNvSpPr>
            <a:spLocks noGrp="1"/>
          </p:cNvSpPr>
          <p:nvPr>
            <p:ph type="subTitle" idx="1"/>
          </p:nvPr>
        </p:nvSpPr>
        <p:spPr/>
        <p:txBody>
          <a:bodyPr>
            <a:normAutofit fontScale="92500"/>
          </a:bodyPr>
          <a:lstStyle/>
          <a:p>
            <a:r>
              <a:rPr lang="fr-FR" sz="2800" b="1" dirty="0">
                <a:solidFill>
                  <a:schemeClr val="accent4">
                    <a:lumMod val="75000"/>
                  </a:schemeClr>
                </a:solidFill>
                <a:latin typeface="Cambria" pitchFamily="18" charset="0"/>
              </a:rPr>
              <a:t>Directeur de thèse : </a:t>
            </a:r>
            <a:r>
              <a:rPr lang="fr-FR" sz="2800" dirty="0">
                <a:solidFill>
                  <a:schemeClr val="accent4">
                    <a:lumMod val="75000"/>
                  </a:schemeClr>
                </a:solidFill>
                <a:latin typeface="Cambria" pitchFamily="18" charset="0"/>
              </a:rPr>
              <a:t> </a:t>
            </a:r>
            <a:r>
              <a:rPr lang="fr-FR" sz="2800" b="1" dirty="0">
                <a:solidFill>
                  <a:schemeClr val="accent4">
                    <a:lumMod val="75000"/>
                  </a:schemeClr>
                </a:solidFill>
                <a:latin typeface="Cambria" pitchFamily="18" charset="0"/>
              </a:rPr>
              <a:t>Pr. </a:t>
            </a:r>
            <a:r>
              <a:rPr lang="fr-FR" sz="2400" b="1" dirty="0">
                <a:solidFill>
                  <a:schemeClr val="accent4">
                    <a:lumMod val="75000"/>
                  </a:schemeClr>
                </a:solidFill>
                <a:effectLst/>
                <a:latin typeface="Cambria" pitchFamily="18" charset="0"/>
                <a:ea typeface="Times New Roman" panose="02020603050405020304" pitchFamily="18" charset="0"/>
              </a:rPr>
              <a:t>NOUREDDINE ABDELLATIF</a:t>
            </a:r>
            <a:endParaRPr lang="fr-FR" sz="2000" b="1" dirty="0">
              <a:solidFill>
                <a:schemeClr val="accent4">
                  <a:lumMod val="75000"/>
                </a:schemeClr>
              </a:solidFill>
              <a:effectLst/>
              <a:latin typeface="Cambria" pitchFamily="18" charset="0"/>
              <a:ea typeface="Times New Roman" panose="02020603050405020304" pitchFamily="18" charset="0"/>
            </a:endParaRPr>
          </a:p>
          <a:p>
            <a:r>
              <a:rPr lang="fr-FR" sz="2800" b="1" dirty="0">
                <a:solidFill>
                  <a:schemeClr val="accent4">
                    <a:lumMod val="75000"/>
                  </a:schemeClr>
                </a:solidFill>
                <a:latin typeface="Cambria" pitchFamily="18" charset="0"/>
              </a:rPr>
              <a:t>Doctorante </a:t>
            </a:r>
            <a:r>
              <a:rPr lang="fr-FR" sz="3200" b="1" dirty="0">
                <a:solidFill>
                  <a:schemeClr val="accent4">
                    <a:lumMod val="75000"/>
                  </a:schemeClr>
                </a:solidFill>
                <a:latin typeface="Cambria" pitchFamily="18" charset="0"/>
              </a:rPr>
              <a:t>: </a:t>
            </a:r>
            <a:r>
              <a:rPr lang="fr-FR" sz="2800" b="1" dirty="0" err="1">
                <a:solidFill>
                  <a:schemeClr val="accent4">
                    <a:lumMod val="75000"/>
                  </a:schemeClr>
                </a:solidFill>
                <a:latin typeface="Cambria" pitchFamily="18" charset="0"/>
              </a:rPr>
              <a:t>fatimazzahra</a:t>
            </a:r>
            <a:r>
              <a:rPr lang="fr-FR" sz="2800" b="1" dirty="0">
                <a:solidFill>
                  <a:schemeClr val="accent4">
                    <a:lumMod val="75000"/>
                  </a:schemeClr>
                </a:solidFill>
                <a:latin typeface="Cambria" pitchFamily="18" charset="0"/>
              </a:rPr>
              <a:t> AHACHOUM</a:t>
            </a:r>
            <a:endParaRPr lang="fr-FR" sz="2800" dirty="0">
              <a:solidFill>
                <a:schemeClr val="accent4">
                  <a:lumMod val="75000"/>
                </a:schemeClr>
              </a:solidFill>
              <a:latin typeface="Cambria" pitchFamily="18" charset="0"/>
            </a:endParaRPr>
          </a:p>
        </p:txBody>
      </p:sp>
      <p:grpSp>
        <p:nvGrpSpPr>
          <p:cNvPr id="4" name="Group 3">
            <a:extLst>
              <a:ext uri="{FF2B5EF4-FFF2-40B4-BE49-F238E27FC236}">
                <a16:creationId xmlns:a16="http://schemas.microsoft.com/office/drawing/2014/main" id="{CB8848C2-59F6-4E68-BA29-10277D305B91}"/>
              </a:ext>
            </a:extLst>
          </p:cNvPr>
          <p:cNvGrpSpPr>
            <a:grpSpLocks noChangeAspect="1"/>
          </p:cNvGrpSpPr>
          <p:nvPr/>
        </p:nvGrpSpPr>
        <p:grpSpPr>
          <a:xfrm>
            <a:off x="-20272" y="0"/>
            <a:ext cx="1257300" cy="1226820"/>
            <a:chOff x="3736278" y="3130586"/>
            <a:chExt cx="1842894" cy="1852413"/>
          </a:xfrm>
        </p:grpSpPr>
        <p:grpSp>
          <p:nvGrpSpPr>
            <p:cNvPr id="5" name="Group 4">
              <a:extLst>
                <a:ext uri="{FF2B5EF4-FFF2-40B4-BE49-F238E27FC236}">
                  <a16:creationId xmlns:a16="http://schemas.microsoft.com/office/drawing/2014/main" id="{A37BC240-7993-412A-91E6-CF44D7F66547}"/>
                </a:ext>
              </a:extLst>
            </p:cNvPr>
            <p:cNvGrpSpPr/>
            <p:nvPr/>
          </p:nvGrpSpPr>
          <p:grpSpPr>
            <a:xfrm>
              <a:off x="3736278" y="3130586"/>
              <a:ext cx="1842894" cy="1852413"/>
              <a:chOff x="907473" y="684700"/>
              <a:chExt cx="1842894" cy="1852413"/>
            </a:xfrm>
          </p:grpSpPr>
          <p:sp>
            <p:nvSpPr>
              <p:cNvPr id="7" name="Star: 4 Points 6">
                <a:extLst>
                  <a:ext uri="{FF2B5EF4-FFF2-40B4-BE49-F238E27FC236}">
                    <a16:creationId xmlns:a16="http://schemas.microsoft.com/office/drawing/2014/main" id="{3ED85B3E-F034-4B30-88E6-E8D6B97634A3}"/>
                  </a:ext>
                </a:extLst>
              </p:cNvPr>
              <p:cNvSpPr/>
              <p:nvPr/>
            </p:nvSpPr>
            <p:spPr>
              <a:xfrm rot="3473835">
                <a:off x="921567" y="705361"/>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8" name="Star: 4 Points 7">
                <a:extLst>
                  <a:ext uri="{FF2B5EF4-FFF2-40B4-BE49-F238E27FC236}">
                    <a16:creationId xmlns:a16="http://schemas.microsoft.com/office/drawing/2014/main" id="{D0E1AF4B-A7A7-408F-BBF3-703D4169254D}"/>
                  </a:ext>
                </a:extLst>
              </p:cNvPr>
              <p:cNvSpPr/>
              <p:nvPr/>
            </p:nvSpPr>
            <p:spPr>
              <a:xfrm rot="6168132">
                <a:off x="921566" y="670845"/>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 name="Star: 4 Points 8">
                <a:extLst>
                  <a:ext uri="{FF2B5EF4-FFF2-40B4-BE49-F238E27FC236}">
                    <a16:creationId xmlns:a16="http://schemas.microsoft.com/office/drawing/2014/main" id="{607680E3-04D7-4DA3-B98D-C5C446491FED}"/>
                  </a:ext>
                </a:extLst>
              </p:cNvPr>
              <p:cNvSpPr/>
              <p:nvPr/>
            </p:nvSpPr>
            <p:spPr>
              <a:xfrm>
                <a:off x="907473" y="694458"/>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Star: 4 Points 9">
                <a:extLst>
                  <a:ext uri="{FF2B5EF4-FFF2-40B4-BE49-F238E27FC236}">
                    <a16:creationId xmlns:a16="http://schemas.microsoft.com/office/drawing/2014/main" id="{B68F7462-56BC-4E1D-BA00-ED04C0580716}"/>
                  </a:ext>
                </a:extLst>
              </p:cNvPr>
              <p:cNvSpPr/>
              <p:nvPr/>
            </p:nvSpPr>
            <p:spPr>
              <a:xfrm rot="1649553">
                <a:off x="907473" y="694457"/>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1" name="Star: 4 Points 10">
                <a:extLst>
                  <a:ext uri="{FF2B5EF4-FFF2-40B4-BE49-F238E27FC236}">
                    <a16:creationId xmlns:a16="http://schemas.microsoft.com/office/drawing/2014/main" id="{82262F71-FE68-41B1-8054-87E2DA38AA06}"/>
                  </a:ext>
                </a:extLst>
              </p:cNvPr>
              <p:cNvSpPr/>
              <p:nvPr/>
            </p:nvSpPr>
            <p:spPr>
              <a:xfrm rot="4197730">
                <a:off x="921567" y="694456"/>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Star: 4 Points 11">
                <a:extLst>
                  <a:ext uri="{FF2B5EF4-FFF2-40B4-BE49-F238E27FC236}">
                    <a16:creationId xmlns:a16="http://schemas.microsoft.com/office/drawing/2014/main" id="{7D1C77C7-06D2-4850-AD66-4287C2C2149A}"/>
                  </a:ext>
                </a:extLst>
              </p:cNvPr>
              <p:cNvSpPr/>
              <p:nvPr/>
            </p:nvSpPr>
            <p:spPr>
              <a:xfrm rot="2751814">
                <a:off x="921566" y="670845"/>
                <a:ext cx="1814946" cy="1842655"/>
              </a:xfrm>
              <a:prstGeom prst="star4">
                <a:avLst/>
              </a:prstGeom>
              <a:solidFill>
                <a:srgbClr val="FFC000"/>
              </a:solidFill>
              <a:ln>
                <a:solidFill>
                  <a:srgbClr val="FFC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3" name="Oval 12">
                <a:extLst>
                  <a:ext uri="{FF2B5EF4-FFF2-40B4-BE49-F238E27FC236}">
                    <a16:creationId xmlns:a16="http://schemas.microsoft.com/office/drawing/2014/main" id="{6C8D8F6A-FD18-4D13-9A51-D43182C1106A}"/>
                  </a:ext>
                </a:extLst>
              </p:cNvPr>
              <p:cNvSpPr/>
              <p:nvPr/>
            </p:nvSpPr>
            <p:spPr>
              <a:xfrm>
                <a:off x="1316182" y="1108363"/>
                <a:ext cx="1011381" cy="983673"/>
              </a:xfrm>
              <a:prstGeom prst="ellipse">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pic>
          <p:nvPicPr>
            <p:cNvPr id="6" name="Graphic 5" descr="Africa">
              <a:extLst>
                <a:ext uri="{FF2B5EF4-FFF2-40B4-BE49-F238E27FC236}">
                  <a16:creationId xmlns:a16="http://schemas.microsoft.com/office/drawing/2014/main" id="{0B053D53-7E78-4A99-B5C1-964F99946F6B}"/>
                </a:ext>
              </a:extLst>
            </p:cNvPr>
            <p:cNvPicPr>
              <a:picLocks noChangeAspect="1"/>
            </p:cNvPicPr>
            <p:nvPr/>
          </p:nvPicPr>
          <p:blipFill>
            <a:blip r:embed="rId2">
              <a:extLst>
                <a:ext uri="{28A0092B-C50C-407E-A947-70E740481C1C}">
                  <a14:useLocalDpi xmlns:a14="http://schemas.microsoft.com/office/drawing/2010/main" val="0"/>
                </a:ext>
                <a:ext uri="{96DAC541-7B7A-43D3-8B79-37D633B846F1}">
                  <asvg:svgBlip xmlns:asvg="http://schemas.microsoft.com/office/drawing/2016/SVG/main" r:embed="rId3"/>
                </a:ext>
              </a:extLst>
            </a:blip>
            <a:stretch>
              <a:fillRect/>
            </a:stretch>
          </p:blipFill>
          <p:spPr>
            <a:xfrm>
              <a:off x="4241968" y="3606972"/>
              <a:ext cx="914400" cy="914400"/>
            </a:xfrm>
            <a:prstGeom prst="rect">
              <a:avLst/>
            </a:prstGeom>
          </p:spPr>
        </p:pic>
      </p:grpSp>
      <p:sp>
        <p:nvSpPr>
          <p:cNvPr id="15" name="TextBox 14">
            <a:extLst>
              <a:ext uri="{FF2B5EF4-FFF2-40B4-BE49-F238E27FC236}">
                <a16:creationId xmlns:a16="http://schemas.microsoft.com/office/drawing/2014/main" id="{CEDEE7B9-D6F6-4814-9EE5-87E9E28F0666}"/>
              </a:ext>
            </a:extLst>
          </p:cNvPr>
          <p:cNvSpPr txBox="1"/>
          <p:nvPr/>
        </p:nvSpPr>
        <p:spPr>
          <a:xfrm>
            <a:off x="1227413" y="180161"/>
            <a:ext cx="6127954" cy="1015663"/>
          </a:xfrm>
          <a:prstGeom prst="rect">
            <a:avLst/>
          </a:prstGeom>
          <a:noFill/>
        </p:spPr>
        <p:txBody>
          <a:bodyPr wrap="square">
            <a:spAutoFit/>
          </a:bodyPr>
          <a:lstStyle/>
          <a:p>
            <a:r>
              <a:rPr lang="en-US" sz="2000" b="1" dirty="0">
                <a:solidFill>
                  <a:srgbClr val="FFC000"/>
                </a:solidFill>
              </a:rPr>
              <a:t>4</a:t>
            </a:r>
            <a:r>
              <a:rPr lang="en-US" sz="2000" b="1" baseline="30000" dirty="0">
                <a:solidFill>
                  <a:srgbClr val="FFC000"/>
                </a:solidFill>
              </a:rPr>
              <a:t>th</a:t>
            </a:r>
            <a:r>
              <a:rPr lang="en-US" sz="2000" b="1" dirty="0">
                <a:solidFill>
                  <a:srgbClr val="FFC000"/>
                </a:solidFill>
              </a:rPr>
              <a:t> Current Business Issues </a:t>
            </a:r>
          </a:p>
          <a:p>
            <a:r>
              <a:rPr lang="en-US" sz="2000" b="1" dirty="0">
                <a:solidFill>
                  <a:srgbClr val="FFC000"/>
                </a:solidFill>
              </a:rPr>
              <a:t>in African Countries</a:t>
            </a:r>
          </a:p>
          <a:p>
            <a:r>
              <a:rPr lang="en-US" sz="2000" b="1" dirty="0">
                <a:solidFill>
                  <a:srgbClr val="FFC000"/>
                </a:solidFill>
              </a:rPr>
              <a:t>2023</a:t>
            </a:r>
          </a:p>
        </p:txBody>
      </p:sp>
      <p:pic>
        <p:nvPicPr>
          <p:cNvPr id="16" name="Picture 15">
            <a:extLst>
              <a:ext uri="{FF2B5EF4-FFF2-40B4-BE49-F238E27FC236}">
                <a16:creationId xmlns:a16="http://schemas.microsoft.com/office/drawing/2014/main" id="{5CD95CE5-9AA3-483C-A6BD-0C4E9782CD03}"/>
              </a:ext>
            </a:extLst>
          </p:cNvPr>
          <p:cNvPicPr>
            <a:picLocks noChangeAspect="1"/>
          </p:cNvPicPr>
          <p:nvPr/>
        </p:nvPicPr>
        <p:blipFill>
          <a:blip r:embed="rId4"/>
          <a:stretch>
            <a:fillRect/>
          </a:stretch>
        </p:blipFill>
        <p:spPr>
          <a:xfrm>
            <a:off x="-20272" y="5860646"/>
            <a:ext cx="1614488" cy="611981"/>
          </a:xfrm>
          <a:prstGeom prst="rect">
            <a:avLst/>
          </a:prstGeom>
        </p:spPr>
      </p:pic>
      <p:sp>
        <p:nvSpPr>
          <p:cNvPr id="18" name="TextBox 17">
            <a:extLst>
              <a:ext uri="{FF2B5EF4-FFF2-40B4-BE49-F238E27FC236}">
                <a16:creationId xmlns:a16="http://schemas.microsoft.com/office/drawing/2014/main" id="{A0651FE2-9273-4BCD-862E-6C55365B7D2F}"/>
              </a:ext>
            </a:extLst>
          </p:cNvPr>
          <p:cNvSpPr txBox="1"/>
          <p:nvPr/>
        </p:nvSpPr>
        <p:spPr>
          <a:xfrm>
            <a:off x="-1" y="6493173"/>
            <a:ext cx="8878529" cy="369332"/>
          </a:xfrm>
          <a:prstGeom prst="rect">
            <a:avLst/>
          </a:prstGeom>
          <a:solidFill>
            <a:srgbClr val="FFC000"/>
          </a:solidFill>
        </p:spPr>
        <p:txBody>
          <a:bodyPr wrap="square">
            <a:spAutoFit/>
          </a:bodyPr>
          <a:lstStyle/>
          <a:p>
            <a:r>
              <a:rPr lang="en-US" sz="1800" b="1" dirty="0">
                <a:solidFill>
                  <a:srgbClr val="052C34"/>
                </a:solidFill>
              </a:rPr>
              <a:t>April 27 – 28, 2023                 WWW.</a:t>
            </a:r>
            <a:r>
              <a:rPr lang="en-US" sz="1800" b="1" dirty="0">
                <a:solidFill>
                  <a:srgbClr val="052C34"/>
                </a:solidFill>
                <a:highlight>
                  <a:srgbClr val="FFC000"/>
                </a:highlight>
              </a:rPr>
              <a:t>CBIAC.NET</a:t>
            </a:r>
          </a:p>
        </p:txBody>
      </p:sp>
      <p:pic>
        <p:nvPicPr>
          <p:cNvPr id="14" name="Image 4" descr="Une image contenant texte&#10;&#10;Description générée automatiquement">
            <a:extLst>
              <a:ext uri="{FF2B5EF4-FFF2-40B4-BE49-F238E27FC236}">
                <a16:creationId xmlns:a16="http://schemas.microsoft.com/office/drawing/2014/main" id="{65778D19-2F77-AB27-E36E-DF475CC52DE0}"/>
              </a:ext>
            </a:extLst>
          </p:cNvPr>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982529" y="5709910"/>
            <a:ext cx="2708241" cy="762717"/>
          </a:xfrm>
          <a:prstGeom prst="rect">
            <a:avLst/>
          </a:prstGeom>
        </p:spPr>
      </p:pic>
    </p:spTree>
    <p:extLst>
      <p:ext uri="{BB962C8B-B14F-4D97-AF65-F5344CB8AC3E}">
        <p14:creationId xmlns:p14="http://schemas.microsoft.com/office/powerpoint/2010/main" val="4988726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E0E66E27-A6FE-97F6-02C3-1F7E39E45081}"/>
              </a:ext>
            </a:extLst>
          </p:cNvPr>
          <p:cNvSpPr>
            <a:spLocks noGrp="1"/>
          </p:cNvSpPr>
          <p:nvPr>
            <p:ph idx="1"/>
          </p:nvPr>
        </p:nvSpPr>
        <p:spPr>
          <a:xfrm>
            <a:off x="620184" y="674370"/>
            <a:ext cx="8596668" cy="4709159"/>
          </a:xfrm>
        </p:spPr>
        <p:txBody>
          <a:bodyPr/>
          <a:lstStyle/>
          <a:p>
            <a:endParaRPr lang="fr-FR" dirty="0"/>
          </a:p>
          <a:p>
            <a:pPr marL="0" indent="0">
              <a:buNone/>
            </a:pPr>
            <a:r>
              <a:rPr lang="fr-FR" dirty="0"/>
              <a:t>Deux principales obstacles qui peuvent entraver la mise en place  d’un système de gestion des risques dans les universités publiques, il s’agit du : </a:t>
            </a:r>
          </a:p>
          <a:p>
            <a:r>
              <a:rPr lang="fr-FR" dirty="0"/>
              <a:t>- Manque d’engagement de la direction et du top management </a:t>
            </a:r>
          </a:p>
          <a:p>
            <a:r>
              <a:rPr lang="fr-FR" dirty="0"/>
              <a:t>- Manque de compétences</a:t>
            </a:r>
          </a:p>
          <a:p>
            <a:pPr marL="0" indent="0">
              <a:buNone/>
            </a:pPr>
            <a:endParaRPr lang="fr-FR" dirty="0"/>
          </a:p>
          <a:p>
            <a:pPr marL="0" indent="0">
              <a:buNone/>
            </a:pPr>
            <a:endParaRPr lang="fr-FR" dirty="0"/>
          </a:p>
          <a:p>
            <a:pPr marL="0" indent="0">
              <a:buNone/>
            </a:pPr>
            <a:r>
              <a:rPr lang="fr-FR" dirty="0"/>
              <a:t>la cartographie des risques universitaires fourni de nouveaux éléments d'observation pour mieux contrôler et orienter les objectifs des établissements universitaires à accès ouvert.</a:t>
            </a:r>
          </a:p>
          <a:p>
            <a:pPr marL="0" indent="0">
              <a:buNone/>
            </a:pPr>
            <a:endParaRPr lang="fr-FR" dirty="0"/>
          </a:p>
        </p:txBody>
      </p:sp>
    </p:spTree>
    <p:extLst>
      <p:ext uri="{BB962C8B-B14F-4D97-AF65-F5344CB8AC3E}">
        <p14:creationId xmlns:p14="http://schemas.microsoft.com/office/powerpoint/2010/main" val="35236976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itre 11">
            <a:extLst>
              <a:ext uri="{FF2B5EF4-FFF2-40B4-BE49-F238E27FC236}">
                <a16:creationId xmlns:a16="http://schemas.microsoft.com/office/drawing/2014/main" id="{7600C7AD-D3FA-DE98-969C-BD505D071737}"/>
              </a:ext>
            </a:extLst>
          </p:cNvPr>
          <p:cNvSpPr>
            <a:spLocks noGrp="1"/>
          </p:cNvSpPr>
          <p:nvPr>
            <p:ph type="title"/>
          </p:nvPr>
        </p:nvSpPr>
        <p:spPr>
          <a:xfrm>
            <a:off x="605136" y="220980"/>
            <a:ext cx="8596668" cy="1320800"/>
          </a:xfrm>
        </p:spPr>
        <p:txBody>
          <a:bodyPr>
            <a:normAutofit fontScale="90000"/>
          </a:bodyPr>
          <a:lstStyle/>
          <a:p>
            <a:r>
              <a:rPr lang="fr-FR" dirty="0"/>
              <a:t>Les étapes de gestion des risques dans la sphère universitaire:</a:t>
            </a:r>
            <a:br>
              <a:rPr lang="fr-FR" dirty="0"/>
            </a:br>
            <a:endParaRPr lang="fr-FR" dirty="0"/>
          </a:p>
        </p:txBody>
      </p:sp>
      <p:pic>
        <p:nvPicPr>
          <p:cNvPr id="5" name="Espace réservé du contenu 4">
            <a:extLst>
              <a:ext uri="{FF2B5EF4-FFF2-40B4-BE49-F238E27FC236}">
                <a16:creationId xmlns:a16="http://schemas.microsoft.com/office/drawing/2014/main" id="{781C8CA0-4193-33F3-E823-6366D21AAD90}"/>
              </a:ext>
            </a:extLst>
          </p:cNvPr>
          <p:cNvPicPr>
            <a:picLocks noGrp="1" noChangeAspect="1"/>
          </p:cNvPicPr>
          <p:nvPr>
            <p:ph idx="1"/>
          </p:nvPr>
        </p:nvPicPr>
        <p:blipFill>
          <a:blip r:embed="rId3">
            <a:extLst>
              <a:ext uri="{28A0092B-C50C-407E-A947-70E740481C1C}">
                <a14:useLocalDpi xmlns:a14="http://schemas.microsoft.com/office/drawing/2010/main" val="0"/>
              </a:ext>
            </a:extLst>
          </a:blip>
          <a:stretch>
            <a:fillRect/>
          </a:stretch>
        </p:blipFill>
        <p:spPr>
          <a:xfrm>
            <a:off x="822960" y="1623060"/>
            <a:ext cx="8858250" cy="4457700"/>
          </a:xfrm>
        </p:spPr>
      </p:pic>
    </p:spTree>
    <p:extLst>
      <p:ext uri="{BB962C8B-B14F-4D97-AF65-F5344CB8AC3E}">
        <p14:creationId xmlns:p14="http://schemas.microsoft.com/office/powerpoint/2010/main" val="1659973832"/>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74EA8FCF-47F7-6375-E129-5F8CAED1C5EC}"/>
              </a:ext>
            </a:extLst>
          </p:cNvPr>
          <p:cNvSpPr>
            <a:spLocks noGrp="1"/>
          </p:cNvSpPr>
          <p:nvPr>
            <p:ph idx="1"/>
          </p:nvPr>
        </p:nvSpPr>
        <p:spPr>
          <a:xfrm>
            <a:off x="597324" y="767596"/>
            <a:ext cx="8596668" cy="5543551"/>
          </a:xfrm>
        </p:spPr>
        <p:txBody>
          <a:bodyPr>
            <a:normAutofit/>
          </a:bodyPr>
          <a:lstStyle/>
          <a:p>
            <a:pPr marL="0" indent="0">
              <a:buNone/>
            </a:pPr>
            <a:r>
              <a:rPr lang="fr-FR" sz="1800" dirty="0"/>
              <a:t>l’efficacité de la gestion des risques en milieu des universités publiques est conditionnée par: </a:t>
            </a:r>
          </a:p>
          <a:p>
            <a:r>
              <a:rPr lang="fr-FR" sz="1800" dirty="0"/>
              <a:t>la mise en œuvre de plusieurs étapes enchaînées (l’identification des risques, l’évaluation des risques, le traitement des risques et le suivi des risques).</a:t>
            </a:r>
            <a:endParaRPr lang="en-US" sz="1600" dirty="0"/>
          </a:p>
          <a:p>
            <a:r>
              <a:rPr lang="fr-FR" dirty="0"/>
              <a:t>développement de la qualité de la recherche scientifique et la promotion des innovations</a:t>
            </a:r>
          </a:p>
          <a:p>
            <a:r>
              <a:rPr lang="fr-FR" dirty="0"/>
              <a:t>L'innovation des processus éducatifs,</a:t>
            </a:r>
          </a:p>
          <a:p>
            <a:r>
              <a:rPr lang="fr-FR" dirty="0"/>
              <a:t> l’amélioration continue de contrôle qualité,</a:t>
            </a:r>
          </a:p>
          <a:p>
            <a:r>
              <a:rPr lang="fr-FR" dirty="0"/>
              <a:t> l’amélioration de la capacité d’apprentissage, en mettant l'accent sur la réduction des erreurs et la prévention des problèmes.</a:t>
            </a:r>
          </a:p>
          <a:p>
            <a:pPr marL="0" indent="0">
              <a:buNone/>
            </a:pPr>
            <a:endParaRPr lang="fr-FR" dirty="0"/>
          </a:p>
          <a:p>
            <a:r>
              <a:rPr lang="fr-FR" dirty="0"/>
              <a:t>l’application d’un modèle de gouvernance basé sur les principes de la nouvelle gestion publique assurant une optimisation des ressources financières et des moyens, et de faire de la gestion des risques un outil utile pour la gestion globale du système éducatif supérieur</a:t>
            </a:r>
          </a:p>
          <a:p>
            <a:endParaRPr lang="fr-FR" dirty="0"/>
          </a:p>
        </p:txBody>
      </p:sp>
      <p:sp>
        <p:nvSpPr>
          <p:cNvPr id="4" name="ZoneTexte 3">
            <a:extLst>
              <a:ext uri="{FF2B5EF4-FFF2-40B4-BE49-F238E27FC236}">
                <a16:creationId xmlns:a16="http://schemas.microsoft.com/office/drawing/2014/main" id="{32041CE3-7ADE-5327-4CA7-157CCAC4B3A1}"/>
              </a:ext>
            </a:extLst>
          </p:cNvPr>
          <p:cNvSpPr txBox="1"/>
          <p:nvPr/>
        </p:nvSpPr>
        <p:spPr>
          <a:xfrm>
            <a:off x="480060" y="177521"/>
            <a:ext cx="7155180" cy="369332"/>
          </a:xfrm>
          <a:prstGeom prst="rect">
            <a:avLst/>
          </a:prstGeom>
          <a:noFill/>
        </p:spPr>
        <p:txBody>
          <a:bodyPr wrap="square">
            <a:spAutoFit/>
          </a:bodyPr>
          <a:lstStyle/>
          <a:p>
            <a:r>
              <a:rPr lang="fr-FR" dirty="0"/>
              <a:t>Résultat et discussion:</a:t>
            </a:r>
          </a:p>
        </p:txBody>
      </p:sp>
    </p:spTree>
    <p:extLst>
      <p:ext uri="{BB962C8B-B14F-4D97-AF65-F5344CB8AC3E}">
        <p14:creationId xmlns:p14="http://schemas.microsoft.com/office/powerpoint/2010/main" val="1837368750"/>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C8E859B4-A328-3050-60F8-4E17E17D9B91}"/>
              </a:ext>
            </a:extLst>
          </p:cNvPr>
          <p:cNvSpPr>
            <a:spLocks noGrp="1"/>
          </p:cNvSpPr>
          <p:nvPr>
            <p:ph idx="1"/>
          </p:nvPr>
        </p:nvSpPr>
        <p:spPr>
          <a:xfrm>
            <a:off x="677334" y="1634490"/>
            <a:ext cx="8596668" cy="4406873"/>
          </a:xfrm>
        </p:spPr>
        <p:txBody>
          <a:bodyPr>
            <a:normAutofit/>
          </a:bodyPr>
          <a:lstStyle/>
          <a:p>
            <a:endParaRPr lang="fr-FR" dirty="0">
              <a:solidFill>
                <a:srgbClr val="333333"/>
              </a:solidFill>
              <a:latin typeface="Inter"/>
            </a:endParaRPr>
          </a:p>
          <a:p>
            <a:r>
              <a:rPr lang="fr-FR" dirty="0"/>
              <a:t>La pandémie de Coronavirus crée, des incompréhensions et des réactions de doute et des  incertitudes. Si certaines recherches considèrent la crise comme une opportunité de changement, d'apprentissage et de prévention contre d'éventuels dangers, d'autres montrent qu'elle peut aussi être source de dysfonctionnements et générer des difficultés d'adaptation.</a:t>
            </a:r>
          </a:p>
          <a:p>
            <a:r>
              <a:rPr lang="fr-FR" dirty="0"/>
              <a:t>la nécessité de recourir à la gestion des risques comme pilier de résilience qui consiste à identifier les différents types de risques afin d'agir de manière préventive pour le déclenchement de la crise. </a:t>
            </a:r>
          </a:p>
          <a:p>
            <a:r>
              <a:rPr lang="fr-FR" dirty="0"/>
              <a:t>La gestion des risques et la gestion des crises se fondent sur les bonnes pratiques en matière de mise en place d'une structure de gouvernance solide. La différence entre les deux est que la première consiste  à identifier les menaces, tandis que la seconde consiste à faire face à ces menaces et à réduire leur impact sur les activités des organisations.</a:t>
            </a:r>
          </a:p>
        </p:txBody>
      </p:sp>
      <p:sp>
        <p:nvSpPr>
          <p:cNvPr id="7" name="ZoneTexte 6">
            <a:extLst>
              <a:ext uri="{FF2B5EF4-FFF2-40B4-BE49-F238E27FC236}">
                <a16:creationId xmlns:a16="http://schemas.microsoft.com/office/drawing/2014/main" id="{A6DCFD6A-FDC4-3D1D-0272-18407DE57342}"/>
              </a:ext>
            </a:extLst>
          </p:cNvPr>
          <p:cNvSpPr txBox="1"/>
          <p:nvPr/>
        </p:nvSpPr>
        <p:spPr>
          <a:xfrm>
            <a:off x="537210" y="729734"/>
            <a:ext cx="8736792" cy="523220"/>
          </a:xfrm>
          <a:prstGeom prst="rect">
            <a:avLst/>
          </a:prstGeom>
          <a:noFill/>
        </p:spPr>
        <p:txBody>
          <a:bodyPr wrap="square">
            <a:spAutoFit/>
          </a:bodyPr>
          <a:lstStyle/>
          <a:p>
            <a:r>
              <a:rPr lang="fr-FR" sz="2800" dirty="0"/>
              <a:t>Conclusion:</a:t>
            </a:r>
          </a:p>
        </p:txBody>
      </p:sp>
    </p:spTree>
    <p:extLst>
      <p:ext uri="{BB962C8B-B14F-4D97-AF65-F5344CB8AC3E}">
        <p14:creationId xmlns:p14="http://schemas.microsoft.com/office/powerpoint/2010/main" val="202814271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965B73CC-204D-9537-4B2B-DD2C308AF525}"/>
              </a:ext>
            </a:extLst>
          </p:cNvPr>
          <p:cNvSpPr>
            <a:spLocks noGrp="1"/>
          </p:cNvSpPr>
          <p:nvPr>
            <p:ph type="title"/>
          </p:nvPr>
        </p:nvSpPr>
        <p:spPr>
          <a:xfrm>
            <a:off x="677334" y="552450"/>
            <a:ext cx="8596668" cy="1320800"/>
          </a:xfrm>
        </p:spPr>
        <p:txBody>
          <a:bodyPr/>
          <a:lstStyle/>
          <a:p>
            <a:r>
              <a:rPr lang="fr-FR" dirty="0"/>
              <a:t>Plan:</a:t>
            </a:r>
          </a:p>
        </p:txBody>
      </p:sp>
      <p:sp>
        <p:nvSpPr>
          <p:cNvPr id="3" name="Espace réservé du contenu 2">
            <a:extLst>
              <a:ext uri="{FF2B5EF4-FFF2-40B4-BE49-F238E27FC236}">
                <a16:creationId xmlns:a16="http://schemas.microsoft.com/office/drawing/2014/main" id="{9192621A-281C-DFFF-E3F0-AFD1608C4B0E}"/>
              </a:ext>
            </a:extLst>
          </p:cNvPr>
          <p:cNvSpPr>
            <a:spLocks noGrp="1"/>
          </p:cNvSpPr>
          <p:nvPr>
            <p:ph idx="1"/>
          </p:nvPr>
        </p:nvSpPr>
        <p:spPr>
          <a:xfrm>
            <a:off x="551604" y="1485901"/>
            <a:ext cx="8596668" cy="4121122"/>
          </a:xfrm>
        </p:spPr>
        <p:txBody>
          <a:bodyPr/>
          <a:lstStyle/>
          <a:p>
            <a:endParaRPr lang="en-US" sz="2400" dirty="0">
              <a:solidFill>
                <a:schemeClr val="accent1">
                  <a:lumMod val="50000"/>
                </a:schemeClr>
              </a:solidFill>
            </a:endParaRPr>
          </a:p>
          <a:p>
            <a:r>
              <a:rPr lang="en-US" sz="2400" dirty="0">
                <a:solidFill>
                  <a:schemeClr val="accent1">
                    <a:lumMod val="50000"/>
                  </a:schemeClr>
                </a:solidFill>
              </a:rPr>
              <a:t>1-Introduction: Le </a:t>
            </a:r>
            <a:r>
              <a:rPr lang="en-US" sz="2400" dirty="0" err="1">
                <a:solidFill>
                  <a:schemeClr val="accent1">
                    <a:lumMod val="50000"/>
                  </a:schemeClr>
                </a:solidFill>
              </a:rPr>
              <a:t>contexte</a:t>
            </a:r>
            <a:r>
              <a:rPr lang="en-US" sz="2400" dirty="0">
                <a:solidFill>
                  <a:schemeClr val="accent1">
                    <a:lumMod val="50000"/>
                  </a:schemeClr>
                </a:solidFill>
              </a:rPr>
              <a:t> de crise</a:t>
            </a:r>
          </a:p>
          <a:p>
            <a:pPr marL="0" indent="0">
              <a:buNone/>
            </a:pPr>
            <a:endParaRPr lang="en-US" sz="2400" dirty="0">
              <a:solidFill>
                <a:schemeClr val="accent1">
                  <a:lumMod val="50000"/>
                </a:schemeClr>
              </a:solidFill>
            </a:endParaRPr>
          </a:p>
          <a:p>
            <a:pPr marL="290513" lvl="1"/>
            <a:r>
              <a:rPr lang="en-US" sz="2400" dirty="0">
                <a:solidFill>
                  <a:schemeClr val="accent1">
                    <a:lumMod val="50000"/>
                  </a:schemeClr>
                </a:solidFill>
              </a:rPr>
              <a:t>2- le management des risques </a:t>
            </a:r>
            <a:r>
              <a:rPr lang="en-US" sz="2400" dirty="0" err="1">
                <a:solidFill>
                  <a:schemeClr val="accent1">
                    <a:lumMod val="50000"/>
                  </a:schemeClr>
                </a:solidFill>
              </a:rPr>
              <a:t>en</a:t>
            </a:r>
            <a:r>
              <a:rPr lang="en-US" sz="2400" dirty="0">
                <a:solidFill>
                  <a:schemeClr val="accent1">
                    <a:lumMod val="50000"/>
                  </a:schemeClr>
                </a:solidFill>
              </a:rPr>
              <a:t> </a:t>
            </a:r>
            <a:r>
              <a:rPr lang="fr-FR" sz="2400" dirty="0">
                <a:solidFill>
                  <a:schemeClr val="accent1">
                    <a:lumMod val="50000"/>
                  </a:schemeClr>
                </a:solidFill>
              </a:rPr>
              <a:t>contexte de l’Université publique </a:t>
            </a:r>
            <a:r>
              <a:rPr lang="en-US" sz="2400" dirty="0">
                <a:solidFill>
                  <a:schemeClr val="accent1">
                    <a:lumMod val="50000"/>
                  </a:schemeClr>
                </a:solidFill>
              </a:rPr>
              <a:t>:</a:t>
            </a:r>
            <a:r>
              <a:rPr lang="fr-FR" sz="2400" dirty="0">
                <a:solidFill>
                  <a:schemeClr val="accent1">
                    <a:lumMod val="50000"/>
                  </a:schemeClr>
                </a:solidFill>
              </a:rPr>
              <a:t>Un facteur de résilience pour l'organisation publique.</a:t>
            </a:r>
          </a:p>
          <a:p>
            <a:pPr marL="290513" lvl="1"/>
            <a:endParaRPr lang="en-US" sz="2400" dirty="0">
              <a:solidFill>
                <a:schemeClr val="accent1">
                  <a:lumMod val="50000"/>
                </a:schemeClr>
              </a:solidFill>
            </a:endParaRPr>
          </a:p>
          <a:p>
            <a:pPr marL="290513" lvl="1"/>
            <a:r>
              <a:rPr lang="en-US" sz="2400" dirty="0">
                <a:solidFill>
                  <a:schemeClr val="accent1">
                    <a:lumMod val="50000"/>
                  </a:schemeClr>
                </a:solidFill>
              </a:rPr>
              <a:t>3- Cartographie des risques:  </a:t>
            </a:r>
            <a:r>
              <a:rPr lang="en-US" sz="2400" dirty="0" err="1">
                <a:solidFill>
                  <a:schemeClr val="accent1">
                    <a:lumMod val="50000"/>
                  </a:schemeClr>
                </a:solidFill>
              </a:rPr>
              <a:t>outil</a:t>
            </a:r>
            <a:r>
              <a:rPr lang="en-US" sz="2400" dirty="0">
                <a:solidFill>
                  <a:schemeClr val="accent1">
                    <a:lumMod val="50000"/>
                  </a:schemeClr>
                </a:solidFill>
              </a:rPr>
              <a:t> de gestion du </a:t>
            </a:r>
            <a:r>
              <a:rPr lang="en-US" sz="2400" dirty="0" err="1">
                <a:solidFill>
                  <a:schemeClr val="accent1">
                    <a:lumMod val="50000"/>
                  </a:schemeClr>
                </a:solidFill>
              </a:rPr>
              <a:t>risque</a:t>
            </a:r>
            <a:endParaRPr lang="en-US" sz="2400" dirty="0">
              <a:solidFill>
                <a:schemeClr val="accent1">
                  <a:lumMod val="50000"/>
                </a:schemeClr>
              </a:solidFill>
            </a:endParaRPr>
          </a:p>
          <a:p>
            <a:pPr marL="457200" lvl="1" indent="0">
              <a:buNone/>
            </a:pPr>
            <a:endParaRPr lang="en-US" sz="2400" dirty="0">
              <a:solidFill>
                <a:schemeClr val="tx1"/>
              </a:solidFill>
            </a:endParaRPr>
          </a:p>
          <a:p>
            <a:endParaRPr lang="fr-FR" dirty="0"/>
          </a:p>
        </p:txBody>
      </p:sp>
    </p:spTree>
    <p:extLst>
      <p:ext uri="{BB962C8B-B14F-4D97-AF65-F5344CB8AC3E}">
        <p14:creationId xmlns:p14="http://schemas.microsoft.com/office/powerpoint/2010/main" val="29643868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963084" y="129540"/>
            <a:ext cx="8596668" cy="831273"/>
          </a:xfrm>
        </p:spPr>
        <p:txBody>
          <a:bodyPr/>
          <a:lstStyle/>
          <a:p>
            <a:r>
              <a:rPr lang="en-US" u="sng" dirty="0"/>
              <a:t>Introduction: le </a:t>
            </a:r>
            <a:r>
              <a:rPr lang="en-US" u="sng" dirty="0" err="1"/>
              <a:t>contexte</a:t>
            </a:r>
            <a:r>
              <a:rPr lang="en-US" u="sng" dirty="0"/>
              <a:t> de crise</a:t>
            </a:r>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0" y="849630"/>
            <a:ext cx="10992152" cy="5718116"/>
          </a:xfrm>
        </p:spPr>
        <p:txBody>
          <a:bodyPr>
            <a:noAutofit/>
          </a:bodyPr>
          <a:lstStyle/>
          <a:p>
            <a:pPr marL="0" indent="0">
              <a:buNone/>
            </a:pPr>
            <a:endParaRPr lang="fr-FR" dirty="0">
              <a:latin typeface="Times New Roman" panose="02020603050405020304" pitchFamily="18" charset="0"/>
              <a:ea typeface="Calibri" panose="020F0502020204030204" pitchFamily="34" charset="0"/>
            </a:endParaRPr>
          </a:p>
          <a:p>
            <a:pPr marL="0" indent="0">
              <a:buNone/>
            </a:pPr>
            <a:endParaRPr lang="fr-FR" dirty="0">
              <a:latin typeface="Times New Roman" panose="02020603050405020304" pitchFamily="18" charset="0"/>
              <a:ea typeface="Calibri" panose="020F0502020204030204" pitchFamily="34" charset="0"/>
            </a:endParaRPr>
          </a:p>
          <a:p>
            <a:pPr algn="just"/>
            <a:r>
              <a:rPr lang="fr-FR" sz="1600" dirty="0">
                <a:latin typeface="Calibri" panose="020F0502020204030204" pitchFamily="34" charset="0"/>
                <a:cs typeface="Arial" panose="020B0604020202020204" pitchFamily="34" charset="0"/>
              </a:rPr>
              <a:t>Les crises sont des éléments déclencheurs qui ont démontré à travers l'histoire qu’il faut s'adapter et s'améliorer de manière à anticiper les situations qui nous touche de près ou de loin tous secteurs. La crise sanitaire de Covid-19 est un exemple qui nous a rappelé que nous vivons dans un monde incertain et imprévisible.</a:t>
            </a:r>
          </a:p>
          <a:p>
            <a:pPr algn="just"/>
            <a:endParaRPr lang="fr-FR" sz="1600" dirty="0">
              <a:latin typeface="Calibri" panose="020F0502020204030204" pitchFamily="34" charset="0"/>
              <a:cs typeface="Arial" panose="020B0604020202020204" pitchFamily="34" charset="0"/>
            </a:endParaRPr>
          </a:p>
          <a:p>
            <a:pPr marL="0" indent="0" algn="just">
              <a:buNone/>
            </a:pPr>
            <a:endParaRPr lang="fr-FR" sz="1600" dirty="0">
              <a:latin typeface="Calibri" panose="020F0502020204030204" pitchFamily="34" charset="0"/>
              <a:cs typeface="Arial" panose="020B0604020202020204" pitchFamily="34" charset="0"/>
            </a:endParaRPr>
          </a:p>
          <a:p>
            <a:pPr algn="just"/>
            <a:r>
              <a:rPr lang="fr-FR" sz="1600" dirty="0">
                <a:effectLst/>
                <a:latin typeface="Calibri" panose="020F0502020204030204" pitchFamily="34" charset="0"/>
                <a:ea typeface="Calibri" panose="020F0502020204030204" pitchFamily="34" charset="0"/>
                <a:cs typeface="Arial" panose="020B0604020202020204" pitchFamily="34" charset="0"/>
              </a:rPr>
              <a:t>les établissements  universitaires </a:t>
            </a:r>
            <a:r>
              <a:rPr lang="fr-FR" sz="1600" dirty="0">
                <a:latin typeface="Calibri" panose="020F0502020204030204" pitchFamily="34" charset="0"/>
                <a:cs typeface="Arial" panose="020B0604020202020204" pitchFamily="34" charset="0"/>
              </a:rPr>
              <a:t>ont été profondément concernés et touchés par la crise et ses nombreuses retombées .elle a </a:t>
            </a:r>
            <a:r>
              <a:rPr lang="fr-FR" sz="1600" dirty="0">
                <a:solidFill>
                  <a:srgbClr val="333333"/>
                </a:solidFill>
                <a:latin typeface="Inter"/>
              </a:rPr>
              <a:t>eu un impact majeur sur tout le système éducatif marocain notamment l’enseignement supérieur.</a:t>
            </a:r>
          </a:p>
          <a:p>
            <a:pPr marL="0" indent="0" algn="just">
              <a:buNone/>
            </a:pPr>
            <a:endParaRPr lang="fr-FR" sz="1600" dirty="0">
              <a:latin typeface="Calibri" panose="020F0502020204030204" pitchFamily="34" charset="0"/>
              <a:cs typeface="Arial" panose="020B0604020202020204" pitchFamily="34" charset="0"/>
            </a:endParaRPr>
          </a:p>
          <a:p>
            <a:pPr algn="just"/>
            <a:r>
              <a:rPr lang="fr-FR" sz="1600" dirty="0">
                <a:effectLst/>
                <a:latin typeface="Calibri" panose="020F0502020204030204" pitchFamily="34" charset="0"/>
                <a:ea typeface="Calibri" panose="020F0502020204030204" pitchFamily="34" charset="0"/>
                <a:cs typeface="Arial" panose="020B0604020202020204" pitchFamily="34" charset="0"/>
              </a:rPr>
              <a:t>l'enseignement supérieur qui a son tour est impacté par les changements de l'environnement mondiale, il a fait face à une transformation globale sur le plan pédagogique</a:t>
            </a:r>
            <a:r>
              <a:rPr lang="fr-FR" sz="1600" b="0" i="0" dirty="0">
                <a:solidFill>
                  <a:srgbClr val="333333"/>
                </a:solidFill>
                <a:effectLst/>
                <a:latin typeface="Inter"/>
              </a:rPr>
              <a:t> pour mener à bien cette opération de l’enseignement à distance, dans l’objectif de garantir la continuité pédagogique</a:t>
            </a:r>
            <a:r>
              <a:rPr lang="fr-FR" sz="1600" b="0" i="0" dirty="0">
                <a:solidFill>
                  <a:srgbClr val="333333"/>
                </a:solidFill>
                <a:latin typeface="Calibri" panose="020F0502020204030204" pitchFamily="34" charset="0"/>
                <a:cs typeface="Arial" panose="020B0604020202020204" pitchFamily="34" charset="0"/>
              </a:rPr>
              <a:t>, ainsi que sur le plan managérial </a:t>
            </a:r>
            <a:r>
              <a:rPr lang="fr-FR" sz="1600" dirty="0">
                <a:effectLst/>
                <a:latin typeface="Calibri" panose="020F0502020204030204" pitchFamily="34" charset="0"/>
                <a:ea typeface="Calibri" panose="020F0502020204030204" pitchFamily="34" charset="0"/>
                <a:cs typeface="Arial" panose="020B0604020202020204" pitchFamily="34" charset="0"/>
              </a:rPr>
              <a:t>afin de garantir et mettre en place de nouvelles techniques pour une meilleur gestion à travers plusieurs leviers comme adaptés dans d'autres secteurs lucratifs pour au mieux s'adapter aux changements</a:t>
            </a:r>
            <a:r>
              <a:rPr lang="fr-FR" sz="1800" dirty="0">
                <a:effectLst/>
                <a:latin typeface="Calibri" panose="020F0502020204030204" pitchFamily="34" charset="0"/>
                <a:ea typeface="Calibri" panose="020F0502020204030204" pitchFamily="34" charset="0"/>
                <a:cs typeface="Arial" panose="020B0604020202020204" pitchFamily="34" charset="0"/>
              </a:rPr>
              <a:t>.</a:t>
            </a:r>
          </a:p>
          <a:p>
            <a:endParaRPr lang="en-US" sz="2400" dirty="0"/>
          </a:p>
        </p:txBody>
      </p:sp>
    </p:spTree>
    <p:extLst>
      <p:ext uri="{BB962C8B-B14F-4D97-AF65-F5344CB8AC3E}">
        <p14:creationId xmlns:p14="http://schemas.microsoft.com/office/powerpoint/2010/main" val="197727860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id="{01E9A640-7202-BD0A-C878-4B3B78A3E07A}"/>
              </a:ext>
            </a:extLst>
          </p:cNvPr>
          <p:cNvSpPr>
            <a:spLocks noGrp="1"/>
          </p:cNvSpPr>
          <p:nvPr>
            <p:ph type="title"/>
          </p:nvPr>
        </p:nvSpPr>
        <p:spPr/>
        <p:txBody>
          <a:bodyPr/>
          <a:lstStyle/>
          <a:p>
            <a:r>
              <a:rPr lang="fr-FR" dirty="0"/>
              <a:t>Problématique:</a:t>
            </a:r>
          </a:p>
        </p:txBody>
      </p:sp>
      <p:sp>
        <p:nvSpPr>
          <p:cNvPr id="3" name="Espace réservé du contenu 2">
            <a:extLst>
              <a:ext uri="{FF2B5EF4-FFF2-40B4-BE49-F238E27FC236}">
                <a16:creationId xmlns:a16="http://schemas.microsoft.com/office/drawing/2014/main" id="{B47A15C6-972D-44B4-CC5C-4BA196D08E14}"/>
              </a:ext>
            </a:extLst>
          </p:cNvPr>
          <p:cNvSpPr>
            <a:spLocks noGrp="1"/>
          </p:cNvSpPr>
          <p:nvPr>
            <p:ph idx="1"/>
          </p:nvPr>
        </p:nvSpPr>
        <p:spPr/>
        <p:txBody>
          <a:bodyPr/>
          <a:lstStyle/>
          <a:p>
            <a:endParaRPr lang="fr-FR" dirty="0"/>
          </a:p>
          <a:p>
            <a:pPr marL="0" indent="0">
              <a:buNone/>
            </a:pPr>
            <a:r>
              <a:rPr lang="fr-FR" sz="1800" dirty="0">
                <a:effectLst/>
                <a:latin typeface="Times New Roman" panose="02020603050405020304" pitchFamily="18" charset="0"/>
                <a:ea typeface="Calibri" panose="020F0502020204030204" pitchFamily="34" charset="0"/>
              </a:rPr>
              <a:t>C’est à ce niveau que nous essayerons, de répondre à la question suivante :</a:t>
            </a:r>
            <a:endParaRPr lang="fr-FR" dirty="0"/>
          </a:p>
          <a:p>
            <a:r>
              <a:rPr lang="fr-FR" sz="2800" dirty="0">
                <a:solidFill>
                  <a:schemeClr val="tx1">
                    <a:lumMod val="75000"/>
                    <a:lumOff val="25000"/>
                  </a:schemeClr>
                </a:solidFill>
              </a:rPr>
              <a:t>Comment l'université marocaine a-t-elle pu gérer les risques et répondre aux répercutions de la crise ?</a:t>
            </a:r>
          </a:p>
        </p:txBody>
      </p:sp>
    </p:spTree>
    <p:extLst>
      <p:ext uri="{BB962C8B-B14F-4D97-AF65-F5344CB8AC3E}">
        <p14:creationId xmlns:p14="http://schemas.microsoft.com/office/powerpoint/2010/main" val="33796374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0" y="249382"/>
            <a:ext cx="10904220" cy="1167938"/>
          </a:xfrm>
        </p:spPr>
        <p:txBody>
          <a:bodyPr>
            <a:normAutofit fontScale="90000"/>
          </a:bodyPr>
          <a:lstStyle/>
          <a:p>
            <a:pPr marL="290513" lvl="1"/>
            <a:r>
              <a:rPr lang="en-US" sz="3600" dirty="0">
                <a:solidFill>
                  <a:schemeClr val="accent1">
                    <a:lumMod val="50000"/>
                  </a:schemeClr>
                </a:solidFill>
              </a:rPr>
              <a:t>1- le management des risques </a:t>
            </a:r>
            <a:r>
              <a:rPr lang="en-US" sz="3600" dirty="0" err="1">
                <a:solidFill>
                  <a:schemeClr val="accent1">
                    <a:lumMod val="50000"/>
                  </a:schemeClr>
                </a:solidFill>
              </a:rPr>
              <a:t>en</a:t>
            </a:r>
            <a:r>
              <a:rPr lang="en-US" sz="3600" dirty="0">
                <a:solidFill>
                  <a:schemeClr val="accent1">
                    <a:lumMod val="50000"/>
                  </a:schemeClr>
                </a:solidFill>
              </a:rPr>
              <a:t> </a:t>
            </a:r>
            <a:r>
              <a:rPr lang="fr-FR" sz="3600" dirty="0">
                <a:solidFill>
                  <a:schemeClr val="accent1">
                    <a:lumMod val="50000"/>
                  </a:schemeClr>
                </a:solidFill>
              </a:rPr>
              <a:t>contexte de l’Université publique </a:t>
            </a:r>
            <a:r>
              <a:rPr lang="en-US" sz="3600" dirty="0">
                <a:solidFill>
                  <a:schemeClr val="accent1">
                    <a:lumMod val="50000"/>
                  </a:schemeClr>
                </a:solidFill>
              </a:rPr>
              <a:t>:</a:t>
            </a:r>
            <a:r>
              <a:rPr lang="fr-FR" sz="3600" dirty="0">
                <a:solidFill>
                  <a:schemeClr val="accent1">
                    <a:lumMod val="50000"/>
                  </a:schemeClr>
                </a:solidFill>
              </a:rPr>
              <a:t>Un facteur de résilience pour l'organisation publique</a:t>
            </a:r>
            <a:endParaRPr lang="en-US" sz="3600" dirty="0">
              <a:solidFill>
                <a:schemeClr val="accent1">
                  <a:lumMod val="50000"/>
                </a:schemeClr>
              </a:solidFill>
            </a:endParaRPr>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0" y="1805940"/>
            <a:ext cx="10992152" cy="4697036"/>
          </a:xfrm>
        </p:spPr>
        <p:txBody>
          <a:bodyPr>
            <a:noAutofit/>
          </a:bodyPr>
          <a:lstStyle/>
          <a:p>
            <a:r>
              <a:rPr lang="en-US" sz="2400" dirty="0">
                <a:solidFill>
                  <a:schemeClr val="accent1">
                    <a:lumMod val="50000"/>
                  </a:schemeClr>
                </a:solidFill>
              </a:rPr>
              <a:t>LE RISQUE:</a:t>
            </a:r>
          </a:p>
          <a:p>
            <a:pPr lvl="1"/>
            <a:r>
              <a:rPr lang="fr-FR" sz="1800" dirty="0">
                <a:solidFill>
                  <a:srgbClr val="052C34"/>
                </a:solidFill>
                <a:latin typeface="Times New Roman" panose="02020603050405020304" pitchFamily="18" charset="0"/>
              </a:rPr>
              <a:t>Selon Desroches, A., Leroy, A. et </a:t>
            </a:r>
            <a:r>
              <a:rPr lang="fr-FR" sz="1800" dirty="0" err="1">
                <a:solidFill>
                  <a:srgbClr val="052C34"/>
                </a:solidFill>
                <a:latin typeface="Times New Roman" panose="02020603050405020304" pitchFamily="18" charset="0"/>
              </a:rPr>
              <a:t>Vallé</a:t>
            </a:r>
            <a:r>
              <a:rPr lang="fr-FR" sz="1800" dirty="0">
                <a:solidFill>
                  <a:srgbClr val="052C34"/>
                </a:solidFill>
                <a:latin typeface="Times New Roman" panose="02020603050405020304" pitchFamily="18" charset="0"/>
              </a:rPr>
              <a:t>, F. (2003),</a:t>
            </a:r>
          </a:p>
          <a:p>
            <a:pPr marL="457200" lvl="1" indent="0">
              <a:buNone/>
            </a:pPr>
            <a:r>
              <a:rPr lang="fr-FR" sz="1800" dirty="0">
                <a:solidFill>
                  <a:srgbClr val="052C34"/>
                </a:solidFill>
                <a:latin typeface="Times New Roman" panose="02020603050405020304" pitchFamily="18" charset="0"/>
              </a:rPr>
              <a:t>le risque est une incertitude, menace ou opportunité que l’établissement doit anticiper, comprendre et gérer pour protéger ses actifs et sa valeur, et atteindre les objectifs définis dans le cadre de sa stratégie. </a:t>
            </a:r>
            <a:r>
              <a:rPr lang="fr-FR" sz="1800" dirty="0" err="1">
                <a:solidFill>
                  <a:srgbClr val="052C34"/>
                </a:solidFill>
                <a:latin typeface="Times New Roman" panose="02020603050405020304" pitchFamily="18" charset="0"/>
              </a:rPr>
              <a:t>Ainsi,la</a:t>
            </a:r>
            <a:r>
              <a:rPr lang="fr-FR" sz="1800" dirty="0">
                <a:solidFill>
                  <a:srgbClr val="052C34"/>
                </a:solidFill>
                <a:latin typeface="Times New Roman" panose="02020603050405020304" pitchFamily="18" charset="0"/>
              </a:rPr>
              <a:t> gestion des risques devient une priorité dans la gestion des organisations des différents secteurs (publics et privés) en raison des risques critiques qui peuvent mettre en danger les activités et entraver ainsi leur durabilité.</a:t>
            </a:r>
            <a:endParaRPr lang="en-US" sz="1800" dirty="0">
              <a:solidFill>
                <a:srgbClr val="052C34"/>
              </a:solidFill>
              <a:latin typeface="Times New Roman" panose="02020603050405020304" pitchFamily="18" charset="0"/>
            </a:endParaRPr>
          </a:p>
          <a:p>
            <a:pPr marL="914400" lvl="2" indent="0">
              <a:buNone/>
            </a:pPr>
            <a:endParaRPr lang="en-US" sz="2400" dirty="0">
              <a:solidFill>
                <a:schemeClr val="tx1"/>
              </a:solidFill>
            </a:endParaRPr>
          </a:p>
          <a:p>
            <a:pPr marL="290513" lvl="1"/>
            <a:r>
              <a:rPr lang="en-US" sz="2400" dirty="0">
                <a:solidFill>
                  <a:schemeClr val="accent1">
                    <a:lumMod val="50000"/>
                  </a:schemeClr>
                </a:solidFill>
              </a:rPr>
              <a:t>LA GESTION DU RISQUE:</a:t>
            </a:r>
          </a:p>
          <a:p>
            <a:pPr lvl="1"/>
            <a:r>
              <a:rPr lang="fr-FR" sz="1800" dirty="0">
                <a:solidFill>
                  <a:srgbClr val="052C34"/>
                </a:solidFill>
                <a:latin typeface="Times New Roman" panose="02020603050405020304" pitchFamily="18" charset="0"/>
              </a:rPr>
              <a:t>La gestion des risques comprend un ensemble de moyens, de comportements, de procédures et d’actions appropriées qui aident les organisations des différents secteurs de maintenir les risques à un niveau acceptable</a:t>
            </a:r>
            <a:endParaRPr lang="en-US" sz="1800" dirty="0">
              <a:solidFill>
                <a:srgbClr val="052C34"/>
              </a:solidFill>
              <a:latin typeface="Times New Roman" panose="02020603050405020304" pitchFamily="18" charset="0"/>
            </a:endParaRPr>
          </a:p>
          <a:p>
            <a:pPr lvl="1"/>
            <a:r>
              <a:rPr lang="fr-FR" sz="1800" dirty="0">
                <a:solidFill>
                  <a:srgbClr val="052C34"/>
                </a:solidFill>
                <a:latin typeface="Times New Roman" panose="02020603050405020304" pitchFamily="18" charset="0"/>
              </a:rPr>
              <a:t>L’université se trouve  exposée à des risques critiques qui peuvent freiner son fonctionnement et engendrer des pertes financières, juridiques, opérationnels et d’efficacité (</a:t>
            </a:r>
            <a:r>
              <a:rPr lang="fr-FR" sz="1800" dirty="0" err="1">
                <a:solidFill>
                  <a:srgbClr val="052C34"/>
                </a:solidFill>
                <a:latin typeface="Times New Roman" panose="02020603050405020304" pitchFamily="18" charset="0"/>
              </a:rPr>
              <a:t>Ahmeti</a:t>
            </a:r>
            <a:r>
              <a:rPr lang="fr-FR" sz="1800" dirty="0">
                <a:solidFill>
                  <a:srgbClr val="052C34"/>
                </a:solidFill>
                <a:latin typeface="Times New Roman" panose="02020603050405020304" pitchFamily="18" charset="0"/>
              </a:rPr>
              <a:t>, R. et </a:t>
            </a:r>
            <a:r>
              <a:rPr lang="fr-FR" sz="1800" dirty="0" err="1">
                <a:solidFill>
                  <a:srgbClr val="052C34"/>
                </a:solidFill>
                <a:latin typeface="Times New Roman" panose="02020603050405020304" pitchFamily="18" charset="0"/>
              </a:rPr>
              <a:t>Vladi</a:t>
            </a:r>
            <a:r>
              <a:rPr lang="fr-FR" sz="1800" dirty="0">
                <a:solidFill>
                  <a:srgbClr val="052C34"/>
                </a:solidFill>
                <a:latin typeface="Times New Roman" panose="02020603050405020304" pitchFamily="18" charset="0"/>
              </a:rPr>
              <a:t>, B. (2017)).</a:t>
            </a:r>
            <a:endParaRPr lang="en-US" sz="2400" dirty="0">
              <a:solidFill>
                <a:schemeClr val="tx1"/>
              </a:solidFill>
            </a:endParaRPr>
          </a:p>
          <a:p>
            <a:endParaRPr lang="en-US" sz="2400" dirty="0"/>
          </a:p>
        </p:txBody>
      </p:sp>
    </p:spTree>
    <p:extLst>
      <p:ext uri="{BB962C8B-B14F-4D97-AF65-F5344CB8AC3E}">
        <p14:creationId xmlns:p14="http://schemas.microsoft.com/office/powerpoint/2010/main" val="2243559007"/>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4" name="Tableau 14">
            <a:extLst>
              <a:ext uri="{FF2B5EF4-FFF2-40B4-BE49-F238E27FC236}">
                <a16:creationId xmlns:a16="http://schemas.microsoft.com/office/drawing/2014/main" id="{5EC81142-27A2-3BF9-40D0-1F291E784965}"/>
              </a:ext>
            </a:extLst>
          </p:cNvPr>
          <p:cNvGraphicFramePr>
            <a:graphicFrameLocks noGrp="1"/>
          </p:cNvGraphicFramePr>
          <p:nvPr>
            <p:extLst>
              <p:ext uri="{D42A27DB-BD31-4B8C-83A1-F6EECF244321}">
                <p14:modId xmlns:p14="http://schemas.microsoft.com/office/powerpoint/2010/main" val="2814032105"/>
              </p:ext>
            </p:extLst>
          </p:nvPr>
        </p:nvGraphicFramePr>
        <p:xfrm>
          <a:off x="262890" y="456776"/>
          <a:ext cx="9052560" cy="5852583"/>
        </p:xfrm>
        <a:graphic>
          <a:graphicData uri="http://schemas.openxmlformats.org/drawingml/2006/table">
            <a:tbl>
              <a:tblPr firstRow="1" bandRow="1">
                <a:tableStyleId>{5C22544A-7EE6-4342-B048-85BDC9FD1C3A}</a:tableStyleId>
              </a:tblPr>
              <a:tblGrid>
                <a:gridCol w="4278810">
                  <a:extLst>
                    <a:ext uri="{9D8B030D-6E8A-4147-A177-3AD203B41FA5}">
                      <a16:colId xmlns:a16="http://schemas.microsoft.com/office/drawing/2014/main" val="901842653"/>
                    </a:ext>
                  </a:extLst>
                </a:gridCol>
                <a:gridCol w="4773750">
                  <a:extLst>
                    <a:ext uri="{9D8B030D-6E8A-4147-A177-3AD203B41FA5}">
                      <a16:colId xmlns:a16="http://schemas.microsoft.com/office/drawing/2014/main" val="1028632210"/>
                    </a:ext>
                  </a:extLst>
                </a:gridCol>
              </a:tblGrid>
              <a:tr h="1408955">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dirty="0"/>
                        <a:t>Chapman (2006), Moeller (2007), </a:t>
                      </a:r>
                      <a:r>
                        <a:rPr lang="fr-FR" dirty="0" err="1"/>
                        <a:t>Sum</a:t>
                      </a:r>
                      <a:r>
                        <a:rPr lang="fr-FR" dirty="0"/>
                        <a:t> (2015) et Saad (2017),</a:t>
                      </a:r>
                    </a:p>
                    <a:p>
                      <a:endParaRPr lang="fr-FR" dirty="0"/>
                    </a:p>
                  </a:txBody>
                  <a:tcPr/>
                </a:tc>
                <a:tc>
                  <a:txBody>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lang="fr-FR" dirty="0"/>
                        <a:t>le système de gestion des risques est basé sur un processus détaillé composé de cinq étapes enchaînés : </a:t>
                      </a:r>
                    </a:p>
                    <a:p>
                      <a:endParaRPr lang="fr-FR" dirty="0"/>
                    </a:p>
                  </a:txBody>
                  <a:tcPr/>
                </a:tc>
                <a:extLst>
                  <a:ext uri="{0D108BD9-81ED-4DB2-BD59-A6C34878D82A}">
                    <a16:rowId xmlns:a16="http://schemas.microsoft.com/office/drawing/2014/main" val="916656143"/>
                  </a:ext>
                </a:extLst>
              </a:tr>
              <a:tr h="758668">
                <a:tc>
                  <a:txBody>
                    <a:bodyPr/>
                    <a:lstStyle/>
                    <a:p>
                      <a:r>
                        <a:rPr lang="fr-FR" dirty="0"/>
                        <a:t>L'analyse de l'activité</a:t>
                      </a:r>
                    </a:p>
                  </a:txBody>
                  <a:tcPr/>
                </a:tc>
                <a:tc>
                  <a:txBody>
                    <a:bodyPr/>
                    <a:lstStyle/>
                    <a:p>
                      <a:r>
                        <a:rPr lang="fr-FR" dirty="0"/>
                        <a:t>L'identification et la compréhension des objectifs de l’activité</a:t>
                      </a:r>
                    </a:p>
                  </a:txBody>
                  <a:tcPr/>
                </a:tc>
                <a:extLst>
                  <a:ext uri="{0D108BD9-81ED-4DB2-BD59-A6C34878D82A}">
                    <a16:rowId xmlns:a16="http://schemas.microsoft.com/office/drawing/2014/main" val="728099311"/>
                  </a:ext>
                </a:extLst>
              </a:tr>
              <a:tr h="1083812">
                <a:tc>
                  <a:txBody>
                    <a:bodyPr/>
                    <a:lstStyle/>
                    <a:p>
                      <a:r>
                        <a:rPr lang="fr-FR" dirty="0"/>
                        <a:t>L’identification des risques :</a:t>
                      </a:r>
                    </a:p>
                  </a:txBody>
                  <a:tcPr/>
                </a:tc>
                <a:tc>
                  <a:txBody>
                    <a:bodyPr/>
                    <a:lstStyle/>
                    <a:p>
                      <a:r>
                        <a:rPr lang="fr-FR" dirty="0"/>
                        <a:t>L’identification de l’ensemble des évènements qui rendent difficile l’atteinte des objectifs.</a:t>
                      </a:r>
                    </a:p>
                  </a:txBody>
                  <a:tcPr/>
                </a:tc>
                <a:extLst>
                  <a:ext uri="{0D108BD9-81ED-4DB2-BD59-A6C34878D82A}">
                    <a16:rowId xmlns:a16="http://schemas.microsoft.com/office/drawing/2014/main" val="4223840325"/>
                  </a:ext>
                </a:extLst>
              </a:tr>
              <a:tr h="1083812">
                <a:tc>
                  <a:txBody>
                    <a:bodyPr/>
                    <a:lstStyle/>
                    <a:p>
                      <a:r>
                        <a:rPr lang="fr-FR" dirty="0"/>
                        <a:t>L’évaluation des risques :</a:t>
                      </a:r>
                    </a:p>
                  </a:txBody>
                  <a:tcPr/>
                </a:tc>
                <a:tc>
                  <a:txBody>
                    <a:bodyPr/>
                    <a:lstStyle/>
                    <a:p>
                      <a:r>
                        <a:rPr lang="fr-FR" dirty="0"/>
                        <a:t>La hiérarchisation des risques en identifiant la probabilité d’occurrence et la gravité des risques. </a:t>
                      </a:r>
                    </a:p>
                  </a:txBody>
                  <a:tcPr/>
                </a:tc>
                <a:extLst>
                  <a:ext uri="{0D108BD9-81ED-4DB2-BD59-A6C34878D82A}">
                    <a16:rowId xmlns:a16="http://schemas.microsoft.com/office/drawing/2014/main" val="3990780481"/>
                  </a:ext>
                </a:extLst>
              </a:tr>
              <a:tr h="758668">
                <a:tc>
                  <a:txBody>
                    <a:bodyPr/>
                    <a:lstStyle/>
                    <a:p>
                      <a:r>
                        <a:rPr lang="fr-FR" dirty="0"/>
                        <a:t>La réponse aux risques :</a:t>
                      </a:r>
                    </a:p>
                  </a:txBody>
                  <a:tcPr/>
                </a:tc>
                <a:tc>
                  <a:txBody>
                    <a:bodyPr/>
                    <a:lstStyle/>
                    <a:p>
                      <a:r>
                        <a:rPr lang="fr-FR" dirty="0"/>
                        <a:t>Le traitement choisi pour remédier aux risques.</a:t>
                      </a:r>
                    </a:p>
                  </a:txBody>
                  <a:tcPr/>
                </a:tc>
                <a:extLst>
                  <a:ext uri="{0D108BD9-81ED-4DB2-BD59-A6C34878D82A}">
                    <a16:rowId xmlns:a16="http://schemas.microsoft.com/office/drawing/2014/main" val="3780205351"/>
                  </a:ext>
                </a:extLst>
              </a:tr>
              <a:tr h="758668">
                <a:tc>
                  <a:txBody>
                    <a:bodyPr/>
                    <a:lstStyle/>
                    <a:p>
                      <a:r>
                        <a:rPr lang="fr-FR" dirty="0"/>
                        <a:t>Le suivi des risques :</a:t>
                      </a:r>
                    </a:p>
                  </a:txBody>
                  <a:tcPr/>
                </a:tc>
                <a:tc>
                  <a:txBody>
                    <a:bodyPr/>
                    <a:lstStyle/>
                    <a:p>
                      <a:r>
                        <a:rPr lang="fr-FR" dirty="0"/>
                        <a:t>La surveillance et le contrôle des risques repérés.</a:t>
                      </a:r>
                    </a:p>
                  </a:txBody>
                  <a:tcPr/>
                </a:tc>
                <a:extLst>
                  <a:ext uri="{0D108BD9-81ED-4DB2-BD59-A6C34878D82A}">
                    <a16:rowId xmlns:a16="http://schemas.microsoft.com/office/drawing/2014/main" val="967354625"/>
                  </a:ext>
                </a:extLst>
              </a:tr>
            </a:tbl>
          </a:graphicData>
        </a:graphic>
      </p:graphicFrame>
    </p:spTree>
    <p:extLst>
      <p:ext uri="{BB962C8B-B14F-4D97-AF65-F5344CB8AC3E}">
        <p14:creationId xmlns:p14="http://schemas.microsoft.com/office/powerpoint/2010/main" val="57836523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323004" y="705544"/>
            <a:ext cx="10992152" cy="4862944"/>
          </a:xfrm>
        </p:spPr>
        <p:txBody>
          <a:bodyPr>
            <a:noAutofit/>
          </a:bodyPr>
          <a:lstStyle/>
          <a:p>
            <a:endParaRPr lang="fr-FR" dirty="0">
              <a:latin typeface="Times New Roman" panose="02020603050405020304" pitchFamily="18" charset="0"/>
            </a:endParaRPr>
          </a:p>
          <a:p>
            <a:endParaRPr lang="fr-FR" dirty="0">
              <a:latin typeface="Times New Roman" panose="02020603050405020304" pitchFamily="18" charset="0"/>
            </a:endParaRPr>
          </a:p>
          <a:p>
            <a:r>
              <a:rPr lang="fr-FR" dirty="0">
                <a:latin typeface="Times New Roman" panose="02020603050405020304" pitchFamily="18" charset="0"/>
              </a:rPr>
              <a:t>Selon </a:t>
            </a:r>
            <a:r>
              <a:rPr lang="fr-FR" dirty="0" err="1">
                <a:latin typeface="Times New Roman" panose="02020603050405020304" pitchFamily="18" charset="0"/>
              </a:rPr>
              <a:t>Tufano</a:t>
            </a:r>
            <a:r>
              <a:rPr lang="fr-FR" dirty="0">
                <a:latin typeface="Times New Roman" panose="02020603050405020304" pitchFamily="18" charset="0"/>
              </a:rPr>
              <a:t> (2011), les hauts dirigeants universitaires préfèrent adopter une approche de haut niveau basée </a:t>
            </a:r>
          </a:p>
          <a:p>
            <a:pPr marL="0" indent="0">
              <a:buNone/>
            </a:pPr>
            <a:r>
              <a:rPr lang="fr-FR" dirty="0">
                <a:latin typeface="Times New Roman" panose="02020603050405020304" pitchFamily="18" charset="0"/>
              </a:rPr>
              <a:t>sur des questions fondamentales simples :</a:t>
            </a:r>
          </a:p>
          <a:p>
            <a:pPr marL="0" indent="0">
              <a:buNone/>
            </a:pPr>
            <a:r>
              <a:rPr lang="fr-FR" dirty="0">
                <a:latin typeface="Times New Roman" panose="02020603050405020304" pitchFamily="18" charset="0"/>
              </a:rPr>
              <a:t> - Quelle est la mission de l'université publique ? </a:t>
            </a:r>
          </a:p>
          <a:p>
            <a:pPr marL="0" indent="0">
              <a:buNone/>
            </a:pPr>
            <a:r>
              <a:rPr lang="fr-FR" dirty="0">
                <a:latin typeface="Times New Roman" panose="02020603050405020304" pitchFamily="18" charset="0"/>
              </a:rPr>
              <a:t>- Quelle est sa stratégie pour la réaliser ?</a:t>
            </a:r>
          </a:p>
          <a:p>
            <a:pPr marL="0" indent="0">
              <a:buNone/>
            </a:pPr>
            <a:r>
              <a:rPr lang="fr-FR" dirty="0">
                <a:latin typeface="Times New Roman" panose="02020603050405020304" pitchFamily="18" charset="0"/>
              </a:rPr>
              <a:t>- Quels sont les risques qui pourraient empêcher l'université publique d'accomplir sa mission ? </a:t>
            </a:r>
          </a:p>
          <a:p>
            <a:pPr marL="0" indent="0">
              <a:buNone/>
            </a:pPr>
            <a:r>
              <a:rPr lang="fr-FR" dirty="0">
                <a:latin typeface="Times New Roman" panose="02020603050405020304" pitchFamily="18" charset="0"/>
              </a:rPr>
              <a:t>- Comment l'université publique est-elle organisée pour gérer ou vivre avec les risques ?</a:t>
            </a:r>
          </a:p>
          <a:p>
            <a:pPr marL="0" indent="0">
              <a:buNone/>
            </a:pPr>
            <a:r>
              <a:rPr lang="fr-FR" dirty="0">
                <a:latin typeface="Times New Roman" panose="02020603050405020304" pitchFamily="18" charset="0"/>
              </a:rPr>
              <a:t> - l'université publique est-elle trop timide face aux risques ?</a:t>
            </a:r>
            <a:endParaRPr lang="en-US" dirty="0">
              <a:latin typeface="Times New Roman" panose="02020603050405020304" pitchFamily="18" charset="0"/>
            </a:endParaRPr>
          </a:p>
          <a:p>
            <a:pPr marL="0" indent="0">
              <a:buNone/>
            </a:pPr>
            <a:endParaRPr lang="en-US" sz="2400" dirty="0"/>
          </a:p>
        </p:txBody>
      </p:sp>
    </p:spTree>
    <p:extLst>
      <p:ext uri="{BB962C8B-B14F-4D97-AF65-F5344CB8AC3E}">
        <p14:creationId xmlns:p14="http://schemas.microsoft.com/office/powerpoint/2010/main" val="367025180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840CD2-FF83-4963-8E1D-FCD83D2C1B02}"/>
              </a:ext>
            </a:extLst>
          </p:cNvPr>
          <p:cNvSpPr>
            <a:spLocks noGrp="1"/>
          </p:cNvSpPr>
          <p:nvPr>
            <p:ph type="title"/>
          </p:nvPr>
        </p:nvSpPr>
        <p:spPr>
          <a:xfrm>
            <a:off x="0" y="-157942"/>
            <a:ext cx="9304019" cy="1072343"/>
          </a:xfrm>
        </p:spPr>
        <p:txBody>
          <a:bodyPr>
            <a:normAutofit/>
          </a:bodyPr>
          <a:lstStyle/>
          <a:p>
            <a:r>
              <a:rPr lang="en-US" sz="2400" dirty="0">
                <a:solidFill>
                  <a:schemeClr val="accent1">
                    <a:lumMod val="50000"/>
                  </a:schemeClr>
                </a:solidFill>
                <a:latin typeface="+mn-lt"/>
                <a:ea typeface="+mn-ea"/>
                <a:cs typeface="+mn-cs"/>
              </a:rPr>
              <a:t>CONTRAINTE DE MISE EN PLACE D’un </a:t>
            </a:r>
            <a:r>
              <a:rPr lang="en-US" sz="2400" dirty="0" err="1">
                <a:solidFill>
                  <a:schemeClr val="accent1">
                    <a:lumMod val="50000"/>
                  </a:schemeClr>
                </a:solidFill>
                <a:latin typeface="+mn-lt"/>
                <a:ea typeface="+mn-ea"/>
                <a:cs typeface="+mn-cs"/>
              </a:rPr>
              <a:t>système</a:t>
            </a:r>
            <a:r>
              <a:rPr lang="en-US" sz="2400" dirty="0">
                <a:solidFill>
                  <a:schemeClr val="accent1">
                    <a:lumMod val="50000"/>
                  </a:schemeClr>
                </a:solidFill>
                <a:latin typeface="+mn-lt"/>
                <a:ea typeface="+mn-ea"/>
                <a:cs typeface="+mn-cs"/>
              </a:rPr>
              <a:t> de gestion des risques:</a:t>
            </a:r>
          </a:p>
        </p:txBody>
      </p:sp>
      <p:sp>
        <p:nvSpPr>
          <p:cNvPr id="3" name="Content Placeholder 2">
            <a:extLst>
              <a:ext uri="{FF2B5EF4-FFF2-40B4-BE49-F238E27FC236}">
                <a16:creationId xmlns:a16="http://schemas.microsoft.com/office/drawing/2014/main" id="{6CF3C4FA-BA60-43D7-8B1C-106E64D0E0D0}"/>
              </a:ext>
            </a:extLst>
          </p:cNvPr>
          <p:cNvSpPr>
            <a:spLocks noGrp="1"/>
          </p:cNvSpPr>
          <p:nvPr>
            <p:ph idx="1"/>
          </p:nvPr>
        </p:nvSpPr>
        <p:spPr>
          <a:xfrm>
            <a:off x="677334" y="1745674"/>
            <a:ext cx="10992152" cy="4862944"/>
          </a:xfrm>
        </p:spPr>
        <p:txBody>
          <a:bodyPr>
            <a:noAutofit/>
          </a:bodyPr>
          <a:lstStyle/>
          <a:p>
            <a:pPr marL="0" indent="0">
              <a:buNone/>
            </a:pPr>
            <a:endParaRPr lang="en-US" sz="2400" dirty="0">
              <a:solidFill>
                <a:schemeClr val="tx1"/>
              </a:solidFill>
            </a:endParaRPr>
          </a:p>
          <a:p>
            <a:endParaRPr lang="en-US" sz="2400" dirty="0"/>
          </a:p>
        </p:txBody>
      </p:sp>
      <p:graphicFrame>
        <p:nvGraphicFramePr>
          <p:cNvPr id="4" name="Tableau 4">
            <a:extLst>
              <a:ext uri="{FF2B5EF4-FFF2-40B4-BE49-F238E27FC236}">
                <a16:creationId xmlns:a16="http://schemas.microsoft.com/office/drawing/2014/main" id="{228F8FA0-A022-35D5-EF2A-8140F62FF3EA}"/>
              </a:ext>
            </a:extLst>
          </p:cNvPr>
          <p:cNvGraphicFramePr>
            <a:graphicFrameLocks noGrp="1"/>
          </p:cNvGraphicFramePr>
          <p:nvPr>
            <p:extLst>
              <p:ext uri="{D42A27DB-BD31-4B8C-83A1-F6EECF244321}">
                <p14:modId xmlns:p14="http://schemas.microsoft.com/office/powerpoint/2010/main" val="2516483481"/>
              </p:ext>
            </p:extLst>
          </p:nvPr>
        </p:nvGraphicFramePr>
        <p:xfrm>
          <a:off x="0" y="673331"/>
          <a:ext cx="9886950" cy="6766560"/>
        </p:xfrm>
        <a:graphic>
          <a:graphicData uri="http://schemas.openxmlformats.org/drawingml/2006/table">
            <a:tbl>
              <a:tblPr firstRow="1" bandRow="1">
                <a:tableStyleId>{5C22544A-7EE6-4342-B048-85BDC9FD1C3A}</a:tableStyleId>
              </a:tblPr>
              <a:tblGrid>
                <a:gridCol w="3295650">
                  <a:extLst>
                    <a:ext uri="{9D8B030D-6E8A-4147-A177-3AD203B41FA5}">
                      <a16:colId xmlns:a16="http://schemas.microsoft.com/office/drawing/2014/main" val="97192819"/>
                    </a:ext>
                  </a:extLst>
                </a:gridCol>
                <a:gridCol w="3807997">
                  <a:extLst>
                    <a:ext uri="{9D8B030D-6E8A-4147-A177-3AD203B41FA5}">
                      <a16:colId xmlns:a16="http://schemas.microsoft.com/office/drawing/2014/main" val="3204628849"/>
                    </a:ext>
                  </a:extLst>
                </a:gridCol>
                <a:gridCol w="2783303">
                  <a:extLst>
                    <a:ext uri="{9D8B030D-6E8A-4147-A177-3AD203B41FA5}">
                      <a16:colId xmlns:a16="http://schemas.microsoft.com/office/drawing/2014/main" val="515470671"/>
                    </a:ext>
                  </a:extLst>
                </a:gridCol>
              </a:tblGrid>
              <a:tr h="1146370">
                <a:tc>
                  <a:txBody>
                    <a:bodyPr/>
                    <a:lstStyle/>
                    <a:p>
                      <a:r>
                        <a:rPr lang="fr-FR" dirty="0"/>
                        <a:t>Selon Hill et </a:t>
                      </a:r>
                      <a:r>
                        <a:rPr lang="fr-FR" dirty="0" err="1"/>
                        <a:t>Dinsdale</a:t>
                      </a:r>
                      <a:r>
                        <a:rPr lang="fr-FR" dirty="0"/>
                        <a:t> (2003)</a:t>
                      </a:r>
                    </a:p>
                  </a:txBody>
                  <a:tcPr/>
                </a:tc>
                <a:tc>
                  <a:txBody>
                    <a:bodyPr/>
                    <a:lstStyle/>
                    <a:p>
                      <a:r>
                        <a:rPr lang="fi-FI" dirty="0"/>
                        <a:t>Selon Jan Kopia, Vanessa Just et Aykut Bussiah (2017),</a:t>
                      </a:r>
                      <a:endParaRPr lang="fr-FR" dirty="0"/>
                    </a:p>
                  </a:txBody>
                  <a:tcPr/>
                </a:tc>
                <a:tc>
                  <a:txBody>
                    <a:bodyPr/>
                    <a:lstStyle/>
                    <a:p>
                      <a:r>
                        <a:rPr lang="fr-FR" dirty="0"/>
                        <a:t>Selon </a:t>
                      </a:r>
                      <a:r>
                        <a:rPr lang="fr-FR" dirty="0" err="1"/>
                        <a:t>Wadesango</a:t>
                      </a:r>
                      <a:r>
                        <a:rPr lang="fr-FR" dirty="0"/>
                        <a:t> Newman, </a:t>
                      </a:r>
                      <a:r>
                        <a:rPr lang="fr-FR" dirty="0" err="1"/>
                        <a:t>Mhaka</a:t>
                      </a:r>
                      <a:r>
                        <a:rPr lang="fr-FR" dirty="0"/>
                        <a:t> </a:t>
                      </a:r>
                      <a:r>
                        <a:rPr lang="fr-FR" dirty="0" err="1"/>
                        <a:t>Charity</a:t>
                      </a:r>
                      <a:r>
                        <a:rPr lang="fr-FR" dirty="0"/>
                        <a:t>, Shava Faith (2018),</a:t>
                      </a:r>
                    </a:p>
                  </a:txBody>
                  <a:tcPr/>
                </a:tc>
                <a:extLst>
                  <a:ext uri="{0D108BD9-81ED-4DB2-BD59-A6C34878D82A}">
                    <a16:rowId xmlns:a16="http://schemas.microsoft.com/office/drawing/2014/main" val="2808755191"/>
                  </a:ext>
                </a:extLst>
              </a:tr>
              <a:tr h="5379120">
                <a:tc>
                  <a:txBody>
                    <a:bodyPr/>
                    <a:lstStyle/>
                    <a:p>
                      <a:pPr marL="285750" indent="-285750">
                        <a:buFontTx/>
                        <a:buChar char="-"/>
                      </a:pPr>
                      <a:r>
                        <a:rPr lang="fr-FR" dirty="0"/>
                        <a:t>L’absence d’un processus explicite de la gestion des risques ;</a:t>
                      </a:r>
                    </a:p>
                    <a:p>
                      <a:pPr marL="0" indent="0">
                        <a:buFontTx/>
                        <a:buNone/>
                      </a:pPr>
                      <a:endParaRPr lang="fr-FR" dirty="0"/>
                    </a:p>
                    <a:p>
                      <a:pPr marL="0" indent="0">
                        <a:buFontTx/>
                        <a:buNone/>
                      </a:pPr>
                      <a:r>
                        <a:rPr lang="fr-FR" dirty="0"/>
                        <a:t> - Le traitement de manière inadéquate de l'incertitude ;</a:t>
                      </a:r>
                    </a:p>
                    <a:p>
                      <a:pPr marL="0" indent="0">
                        <a:buFontTx/>
                        <a:buNone/>
                      </a:pPr>
                      <a:r>
                        <a:rPr lang="fr-FR" dirty="0"/>
                        <a:t> </a:t>
                      </a:r>
                    </a:p>
                    <a:p>
                      <a:pPr marL="285750" indent="-285750">
                        <a:buFontTx/>
                        <a:buChar char="-"/>
                      </a:pPr>
                      <a:r>
                        <a:rPr lang="fr-FR" dirty="0"/>
                        <a:t>L’ignorance des risques critiques ;</a:t>
                      </a:r>
                    </a:p>
                    <a:p>
                      <a:pPr marL="0" indent="0">
                        <a:buFontTx/>
                        <a:buNone/>
                      </a:pPr>
                      <a:endParaRPr lang="fr-FR" dirty="0"/>
                    </a:p>
                    <a:p>
                      <a:pPr marL="0" indent="0">
                        <a:buFontTx/>
                        <a:buNone/>
                      </a:pPr>
                      <a:r>
                        <a:rPr lang="fr-FR" dirty="0"/>
                        <a:t> - L’existence des structures et des systèmes de gestion organisationnels inadéquats.</a:t>
                      </a:r>
                    </a:p>
                  </a:txBody>
                  <a:tcPr/>
                </a:tc>
                <a:tc>
                  <a:txBody>
                    <a:bodyPr/>
                    <a:lstStyle/>
                    <a:p>
                      <a:pPr marL="285750" indent="-285750">
                        <a:buFontTx/>
                        <a:buChar char="-"/>
                      </a:pPr>
                      <a:r>
                        <a:rPr lang="fr-FR" dirty="0"/>
                        <a:t>La gestion des risques ne fait pas encore partie des priorités des directions ou des tops managements des universités publiques.</a:t>
                      </a:r>
                    </a:p>
                    <a:p>
                      <a:pPr marL="0" indent="0">
                        <a:buFontTx/>
                        <a:buNone/>
                      </a:pPr>
                      <a:endParaRPr lang="fr-FR" dirty="0"/>
                    </a:p>
                    <a:p>
                      <a:pPr marL="285750" indent="-285750">
                        <a:buFontTx/>
                        <a:buChar char="-"/>
                      </a:pPr>
                      <a:r>
                        <a:rPr lang="fr-FR" dirty="0"/>
                        <a:t>Le manque de compétence pour la mise en place et le pilotage d’un processus de gestion des risques opérationnels</a:t>
                      </a:r>
                    </a:p>
                    <a:p>
                      <a:pPr marL="0" indent="0">
                        <a:buFontTx/>
                        <a:buNone/>
                      </a:pPr>
                      <a:endParaRPr lang="fr-FR" dirty="0"/>
                    </a:p>
                    <a:p>
                      <a:pPr marL="285750" indent="-285750">
                        <a:buFontTx/>
                        <a:buChar char="-"/>
                      </a:pPr>
                      <a:r>
                        <a:rPr lang="fr-FR" dirty="0"/>
                        <a:t>Le coût de la mise en place de la gestion des risques opérationnels.</a:t>
                      </a:r>
                    </a:p>
                    <a:p>
                      <a:pPr marL="0" indent="0">
                        <a:buFontTx/>
                        <a:buNone/>
                      </a:pPr>
                      <a:endParaRPr lang="fr-FR" dirty="0"/>
                    </a:p>
                    <a:p>
                      <a:pPr marL="285750" indent="-285750">
                        <a:buFontTx/>
                        <a:buChar char="-"/>
                      </a:pPr>
                      <a:r>
                        <a:rPr lang="fr-FR" dirty="0"/>
                        <a:t>Le temps que nécessite la mise en œuvre d’un processus de gestion des risques opérationnels pour les grands établissements.</a:t>
                      </a:r>
                    </a:p>
                  </a:txBody>
                  <a:tcPr/>
                </a:tc>
                <a:tc>
                  <a:txBody>
                    <a:bodyPr/>
                    <a:lstStyle/>
                    <a:p>
                      <a:pPr marL="285750" indent="-285750">
                        <a:buFontTx/>
                        <a:buChar char="-"/>
                      </a:pPr>
                      <a:r>
                        <a:rPr lang="fr-FR" dirty="0"/>
                        <a:t>Le manque de personnel formé ; </a:t>
                      </a:r>
                    </a:p>
                    <a:p>
                      <a:pPr marL="0" indent="0">
                        <a:buFontTx/>
                        <a:buNone/>
                      </a:pPr>
                      <a:endParaRPr lang="fr-FR" dirty="0"/>
                    </a:p>
                    <a:p>
                      <a:pPr marL="0" indent="0">
                        <a:buFontTx/>
                        <a:buNone/>
                      </a:pPr>
                      <a:endParaRPr lang="fr-FR" dirty="0"/>
                    </a:p>
                    <a:p>
                      <a:pPr marL="285750" indent="-285750">
                        <a:buFontTx/>
                        <a:buChar char="-"/>
                      </a:pPr>
                      <a:r>
                        <a:rPr lang="fr-FR" dirty="0"/>
                        <a:t>L'inexistence d'un comité d'audit ;</a:t>
                      </a:r>
                    </a:p>
                    <a:p>
                      <a:pPr marL="0" indent="0">
                        <a:buFontTx/>
                        <a:buNone/>
                      </a:pPr>
                      <a:endParaRPr lang="fr-FR" dirty="0"/>
                    </a:p>
                    <a:p>
                      <a:pPr marL="0" indent="0">
                        <a:buFontTx/>
                        <a:buNone/>
                      </a:pPr>
                      <a:endParaRPr lang="fr-FR" dirty="0"/>
                    </a:p>
                    <a:p>
                      <a:pPr marL="0" indent="0">
                        <a:buFontTx/>
                        <a:buNone/>
                      </a:pPr>
                      <a:r>
                        <a:rPr lang="fr-FR" dirty="0"/>
                        <a:t>- Le manque</a:t>
                      </a:r>
                    </a:p>
                    <a:p>
                      <a:pPr marL="0" indent="0">
                        <a:buFontTx/>
                        <a:buNone/>
                      </a:pPr>
                      <a:r>
                        <a:rPr lang="fr-FR" dirty="0"/>
                        <a:t>d'engagement et de coordination de la direction.</a:t>
                      </a:r>
                    </a:p>
                  </a:txBody>
                  <a:tcPr/>
                </a:tc>
                <a:extLst>
                  <a:ext uri="{0D108BD9-81ED-4DB2-BD59-A6C34878D82A}">
                    <a16:rowId xmlns:a16="http://schemas.microsoft.com/office/drawing/2014/main" val="3383469744"/>
                  </a:ext>
                </a:extLst>
              </a:tr>
            </a:tbl>
          </a:graphicData>
        </a:graphic>
      </p:graphicFrame>
    </p:spTree>
    <p:extLst>
      <p:ext uri="{BB962C8B-B14F-4D97-AF65-F5344CB8AC3E}">
        <p14:creationId xmlns:p14="http://schemas.microsoft.com/office/powerpoint/2010/main" val="488232141"/>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id="{1C536533-10E0-C7E9-45AA-1FD12EC18E73}"/>
              </a:ext>
            </a:extLst>
          </p:cNvPr>
          <p:cNvSpPr>
            <a:spLocks noGrp="1"/>
          </p:cNvSpPr>
          <p:nvPr>
            <p:ph idx="1"/>
          </p:nvPr>
        </p:nvSpPr>
        <p:spPr>
          <a:xfrm>
            <a:off x="425874" y="1760220"/>
            <a:ext cx="9998286" cy="5234939"/>
          </a:xfrm>
        </p:spPr>
        <p:txBody>
          <a:bodyPr>
            <a:normAutofit/>
          </a:bodyPr>
          <a:lstStyle/>
          <a:p>
            <a:pPr marL="0" indent="0">
              <a:buNone/>
            </a:pPr>
            <a:endParaRPr lang="fr-FR" dirty="0"/>
          </a:p>
          <a:p>
            <a:pPr marL="0" indent="0">
              <a:buNone/>
            </a:pPr>
            <a:endParaRPr lang="fr-FR" dirty="0"/>
          </a:p>
          <a:p>
            <a:pPr marL="0" indent="0">
              <a:buNone/>
            </a:pPr>
            <a:endParaRPr lang="fr-FR" dirty="0"/>
          </a:p>
          <a:p>
            <a:pPr marL="0" indent="0">
              <a:buNone/>
            </a:pPr>
            <a:endParaRPr lang="fr-FR" dirty="0"/>
          </a:p>
        </p:txBody>
      </p:sp>
      <p:sp>
        <p:nvSpPr>
          <p:cNvPr id="6" name="Title 1">
            <a:extLst>
              <a:ext uri="{FF2B5EF4-FFF2-40B4-BE49-F238E27FC236}">
                <a16:creationId xmlns:a16="http://schemas.microsoft.com/office/drawing/2014/main" id="{9A969551-1368-7D42-8DCB-871FB8FD6C47}"/>
              </a:ext>
            </a:extLst>
          </p:cNvPr>
          <p:cNvSpPr>
            <a:spLocks noGrp="1"/>
          </p:cNvSpPr>
          <p:nvPr>
            <p:ph type="title"/>
          </p:nvPr>
        </p:nvSpPr>
        <p:spPr>
          <a:xfrm>
            <a:off x="560070" y="552450"/>
            <a:ext cx="9452610" cy="1320800"/>
          </a:xfrm>
        </p:spPr>
        <p:txBody>
          <a:bodyPr>
            <a:noAutofit/>
          </a:bodyPr>
          <a:lstStyle/>
          <a:p>
            <a:r>
              <a:rPr lang="en-US" sz="2800" u="sng" dirty="0"/>
              <a:t>2- Cartographie des risques: </a:t>
            </a:r>
            <a:r>
              <a:rPr lang="en-US" sz="2800" u="sng" dirty="0" err="1"/>
              <a:t>outil</a:t>
            </a:r>
            <a:r>
              <a:rPr lang="en-US" sz="2800" u="sng" dirty="0"/>
              <a:t> de gestion du </a:t>
            </a:r>
            <a:r>
              <a:rPr lang="en-US" sz="2800" u="sng" dirty="0" err="1"/>
              <a:t>risque</a:t>
            </a:r>
            <a:endParaRPr lang="en-US" sz="2800" u="sng" dirty="0"/>
          </a:p>
        </p:txBody>
      </p:sp>
      <p:graphicFrame>
        <p:nvGraphicFramePr>
          <p:cNvPr id="2" name="Tableau 4">
            <a:extLst>
              <a:ext uri="{FF2B5EF4-FFF2-40B4-BE49-F238E27FC236}">
                <a16:creationId xmlns:a16="http://schemas.microsoft.com/office/drawing/2014/main" id="{E9D39428-78A0-63FB-D74E-0E65B663F5E2}"/>
              </a:ext>
            </a:extLst>
          </p:cNvPr>
          <p:cNvGraphicFramePr>
            <a:graphicFrameLocks/>
          </p:cNvGraphicFramePr>
          <p:nvPr>
            <p:extLst>
              <p:ext uri="{D42A27DB-BD31-4B8C-83A1-F6EECF244321}">
                <p14:modId xmlns:p14="http://schemas.microsoft.com/office/powerpoint/2010/main" val="3534155180"/>
              </p:ext>
            </p:extLst>
          </p:nvPr>
        </p:nvGraphicFramePr>
        <p:xfrm>
          <a:off x="560070" y="1417638"/>
          <a:ext cx="8596312" cy="5017452"/>
        </p:xfrm>
        <a:graphic>
          <a:graphicData uri="http://schemas.openxmlformats.org/drawingml/2006/table">
            <a:tbl>
              <a:tblPr firstRow="1" bandRow="1">
                <a:tableStyleId>{5C22544A-7EE6-4342-B048-85BDC9FD1C3A}</a:tableStyleId>
              </a:tblPr>
              <a:tblGrid>
                <a:gridCol w="4298156">
                  <a:extLst>
                    <a:ext uri="{9D8B030D-6E8A-4147-A177-3AD203B41FA5}">
                      <a16:colId xmlns:a16="http://schemas.microsoft.com/office/drawing/2014/main" val="657052922"/>
                    </a:ext>
                  </a:extLst>
                </a:gridCol>
                <a:gridCol w="4298156">
                  <a:extLst>
                    <a:ext uri="{9D8B030D-6E8A-4147-A177-3AD203B41FA5}">
                      <a16:colId xmlns:a16="http://schemas.microsoft.com/office/drawing/2014/main" val="3544325343"/>
                    </a:ext>
                  </a:extLst>
                </a:gridCol>
              </a:tblGrid>
              <a:tr h="1672484">
                <a:tc>
                  <a:txBody>
                    <a:bodyPr/>
                    <a:lstStyle/>
                    <a:p>
                      <a:r>
                        <a:rPr lang="fr-FR" dirty="0"/>
                        <a:t>Selon (Sharma 2014) </a:t>
                      </a:r>
                    </a:p>
                  </a:txBody>
                  <a:tcPr/>
                </a:tc>
                <a:tc>
                  <a:txBody>
                    <a:bodyPr/>
                    <a:lstStyle/>
                    <a:p>
                      <a:r>
                        <a:rPr lang="fr-FR" dirty="0"/>
                        <a:t>La cartographie est donc l’outil qui aide les gestionnaires à hiérarchiser les risques en fonction de leur fréquence d'occurrence et de l'impact probable.</a:t>
                      </a:r>
                    </a:p>
                  </a:txBody>
                  <a:tcPr/>
                </a:tc>
                <a:extLst>
                  <a:ext uri="{0D108BD9-81ED-4DB2-BD59-A6C34878D82A}">
                    <a16:rowId xmlns:a16="http://schemas.microsoft.com/office/drawing/2014/main" val="2951857021"/>
                  </a:ext>
                </a:extLst>
              </a:tr>
              <a:tr h="1672484">
                <a:tc>
                  <a:txBody>
                    <a:bodyPr/>
                    <a:lstStyle/>
                    <a:p>
                      <a:r>
                        <a:rPr lang="fr-FR" dirty="0"/>
                        <a:t>Selon (</a:t>
                      </a:r>
                      <a:r>
                        <a:rPr lang="fr-FR" dirty="0" err="1"/>
                        <a:t>Caliste</a:t>
                      </a:r>
                      <a:r>
                        <a:rPr lang="fr-FR" dirty="0"/>
                        <a:t> and </a:t>
                      </a:r>
                      <a:r>
                        <a:rPr lang="fr-FR" dirty="0" err="1"/>
                        <a:t>Heitor</a:t>
                      </a:r>
                      <a:r>
                        <a:rPr lang="fr-FR" dirty="0"/>
                        <a:t> 2019) </a:t>
                      </a:r>
                    </a:p>
                  </a:txBody>
                  <a:tcPr/>
                </a:tc>
                <a:tc>
                  <a:txBody>
                    <a:bodyPr/>
                    <a:lstStyle/>
                    <a:p>
                      <a:r>
                        <a:rPr lang="fr-FR" dirty="0"/>
                        <a:t>la cartographie des risques a pour but d’évaluer les actions, événements et les procédures qui pourraient mettre en danger la réalisation des objectifs et la performance d’une organisation. </a:t>
                      </a:r>
                    </a:p>
                  </a:txBody>
                  <a:tcPr/>
                </a:tc>
                <a:extLst>
                  <a:ext uri="{0D108BD9-81ED-4DB2-BD59-A6C34878D82A}">
                    <a16:rowId xmlns:a16="http://schemas.microsoft.com/office/drawing/2014/main" val="1912383819"/>
                  </a:ext>
                </a:extLst>
              </a:tr>
              <a:tr h="1672484">
                <a:tc>
                  <a:txBody>
                    <a:bodyPr/>
                    <a:lstStyle/>
                    <a:p>
                      <a:r>
                        <a:rPr lang="fr-FR" dirty="0"/>
                        <a:t>selon (Bérard and Teyssier 2018), </a:t>
                      </a:r>
                    </a:p>
                  </a:txBody>
                  <a:tcPr/>
                </a:tc>
                <a:tc>
                  <a:txBody>
                    <a:bodyPr/>
                    <a:lstStyle/>
                    <a:p>
                      <a:r>
                        <a:rPr lang="fr-FR" dirty="0"/>
                        <a:t>la cartographie des risques est considérée comme un processus qui a pour but de définir, mesurer, analyser et traiter les risques qui peuvent affecter l’atteinte des objectifs fixés</a:t>
                      </a:r>
                    </a:p>
                  </a:txBody>
                  <a:tcPr/>
                </a:tc>
                <a:extLst>
                  <a:ext uri="{0D108BD9-81ED-4DB2-BD59-A6C34878D82A}">
                    <a16:rowId xmlns:a16="http://schemas.microsoft.com/office/drawing/2014/main" val="3150504995"/>
                  </a:ext>
                </a:extLst>
              </a:tr>
            </a:tbl>
          </a:graphicData>
        </a:graphic>
      </p:graphicFrame>
    </p:spTree>
    <p:extLst>
      <p:ext uri="{BB962C8B-B14F-4D97-AF65-F5344CB8AC3E}">
        <p14:creationId xmlns:p14="http://schemas.microsoft.com/office/powerpoint/2010/main" val="219564466"/>
      </p:ext>
    </p:extLst>
  </p:cSld>
  <p:clrMapOvr>
    <a:masterClrMapping/>
  </p:clrMapOvr>
</p:sld>
</file>

<file path=ppt/theme/theme1.xml><?xml version="1.0" encoding="utf-8"?>
<a:theme xmlns:a="http://schemas.openxmlformats.org/drawingml/2006/main" name="Facet">
  <a:themeElements>
    <a:clrScheme name="Facet">
      <a:dk1>
        <a:sysClr val="windowText" lastClr="000000"/>
      </a:dk1>
      <a:lt1>
        <a:sysClr val="window" lastClr="FFFFFF"/>
      </a:lt1>
      <a:dk2>
        <a:srgbClr val="2C3C43"/>
      </a:dk2>
      <a:lt2>
        <a:srgbClr val="EBEBEB"/>
      </a:lt2>
      <a:accent1>
        <a:srgbClr val="90C226"/>
      </a:accent1>
      <a:accent2>
        <a:srgbClr val="54A021"/>
      </a:accent2>
      <a:accent3>
        <a:srgbClr val="E6B91E"/>
      </a:accent3>
      <a:accent4>
        <a:srgbClr val="E76618"/>
      </a:accent4>
      <a:accent5>
        <a:srgbClr val="C42F1A"/>
      </a:accent5>
      <a:accent6>
        <a:srgbClr val="918655"/>
      </a:accent6>
      <a:hlink>
        <a:srgbClr val="99CA3C"/>
      </a:hlink>
      <a:folHlink>
        <a:srgbClr val="B9D181"/>
      </a:folHlink>
    </a:clrScheme>
    <a:fontScheme name="Facet">
      <a:majorFont>
        <a:latin typeface="Trebuchet MS" panose="020B0603020202020204"/>
        <a:ea typeface=""/>
        <a:cs typeface=""/>
        <a:font script="Jpan" typeface="メイリオ"/>
        <a:font script="Hang" typeface="맑은 고딕"/>
        <a:font script="Hans" typeface="方正姚体"/>
        <a:font script="Hant" typeface="微軟正黑體"/>
        <a:font script="Arab" typeface="Tahoma"/>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Trebuchet MS" panose="020B0603020202020204"/>
        <a:ea typeface=""/>
        <a:cs typeface=""/>
        <a:font script="Jpan" typeface="メイリオ"/>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Facet">
      <a:fillStyleLst>
        <a:solidFill>
          <a:schemeClr val="phClr"/>
        </a:solidFill>
        <a:gradFill rotWithShape="1">
          <a:gsLst>
            <a:gs pos="0">
              <a:schemeClr val="phClr">
                <a:tint val="65000"/>
                <a:lumMod val="110000"/>
              </a:schemeClr>
            </a:gs>
            <a:gs pos="88000">
              <a:schemeClr val="phClr">
                <a:tint val="90000"/>
              </a:schemeClr>
            </a:gs>
          </a:gsLst>
          <a:lin ang="5400000" scaled="0"/>
        </a:gradFill>
        <a:gradFill rotWithShape="1">
          <a:gsLst>
            <a:gs pos="0">
              <a:schemeClr val="phClr">
                <a:tint val="96000"/>
                <a:lumMod val="100000"/>
              </a:schemeClr>
            </a:gs>
            <a:gs pos="78000">
              <a:schemeClr val="phClr">
                <a:shade val="94000"/>
                <a:lumMod val="94000"/>
              </a:schemeClr>
            </a:gs>
          </a:gsLst>
          <a:lin ang="5400000" scaled="0"/>
        </a:gradFill>
      </a:fillStyleLst>
      <a:lnStyleLst>
        <a:ln w="12700" cap="rnd" cmpd="sng" algn="ctr">
          <a:solidFill>
            <a:schemeClr val="phClr"/>
          </a:solidFill>
          <a:prstDash val="solid"/>
        </a:ln>
        <a:ln w="19050" cap="rnd" cmpd="sng" algn="ctr">
          <a:solidFill>
            <a:schemeClr val="phClr"/>
          </a:solidFill>
          <a:prstDash val="solid"/>
        </a:ln>
        <a:ln w="25400" cap="rnd" cmpd="sng" algn="ctr">
          <a:solidFill>
            <a:schemeClr val="phClr"/>
          </a:solidFill>
          <a:prstDash val="solid"/>
        </a:ln>
      </a:lnStyleLst>
      <a:effectStyleLst>
        <a:effectStyle>
          <a:effectLst/>
        </a:effectStyle>
        <a:effectStyle>
          <a:effectLst>
            <a:outerShdw blurRad="38100" dist="25400" dir="5400000" rotWithShape="0">
              <a:srgbClr val="000000">
                <a:alpha val="35000"/>
              </a:srgbClr>
            </a:outerShdw>
          </a:effectLst>
        </a:effectStyle>
        <a:effectStyle>
          <a:effectLst>
            <a:outerShdw blurRad="50800" dist="38100" dir="5400000" rotWithShape="0">
              <a:srgbClr val="000000">
                <a:alpha val="35000"/>
              </a:srgbClr>
            </a:outerShdw>
          </a:effectLst>
          <a:scene3d>
            <a:camera prst="orthographicFront">
              <a:rot lat="0" lon="0" rev="0"/>
            </a:camera>
            <a:lightRig rig="threePt" dir="tl"/>
          </a:scene3d>
          <a:sp3d prstMaterial="plastic">
            <a:bevelT w="0" h="0"/>
          </a:sp3d>
        </a:effectStyle>
      </a:effectStyleLst>
      <a:bgFillStyleLst>
        <a:solidFill>
          <a:schemeClr val="phClr"/>
        </a:solidFill>
        <a:gradFill rotWithShape="1">
          <a:gsLst>
            <a:gs pos="0">
              <a:schemeClr val="phClr">
                <a:tint val="90000"/>
                <a:lumMod val="104000"/>
              </a:schemeClr>
            </a:gs>
            <a:gs pos="94000">
              <a:schemeClr val="phClr">
                <a:shade val="96000"/>
                <a:lumMod val="82000"/>
              </a:schemeClr>
            </a:gs>
          </a:gsLst>
          <a:lin ang="5400000" scaled="0"/>
        </a:gradFill>
        <a:gradFill rotWithShape="1">
          <a:gsLst>
            <a:gs pos="0">
              <a:schemeClr val="phClr">
                <a:tint val="90000"/>
                <a:lumMod val="110000"/>
              </a:schemeClr>
            </a:gs>
            <a:gs pos="100000">
              <a:schemeClr val="phClr">
                <a:shade val="94000"/>
                <a:lumMod val="96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Facet" id="{C0C680CD-088A-49FC-A102-D699147F32B2}" vid="{CFBC31BA-B70F-4F30-BCAA-4F3011E16C4D}"/>
    </a:ext>
  </a:ext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Facet</Template>
  <TotalTime>4076</TotalTime>
  <Words>1400</Words>
  <Application>Microsoft Office PowerPoint</Application>
  <PresentationFormat>Widescreen</PresentationFormat>
  <Paragraphs>121</Paragraphs>
  <Slides>13</Slides>
  <Notes>7</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13</vt:i4>
      </vt:variant>
    </vt:vector>
  </HeadingPairs>
  <TitlesOfParts>
    <vt:vector size="21" baseType="lpstr">
      <vt:lpstr>Arial</vt:lpstr>
      <vt:lpstr>Calibri</vt:lpstr>
      <vt:lpstr>Cambria</vt:lpstr>
      <vt:lpstr>Inter</vt:lpstr>
      <vt:lpstr>Times New Roman</vt:lpstr>
      <vt:lpstr>Trebuchet MS</vt:lpstr>
      <vt:lpstr>Wingdings 3</vt:lpstr>
      <vt:lpstr>Facet</vt:lpstr>
      <vt:lpstr>L’impact du management du risque  au sein des établissements publics en temps de crise : Cas de l’université marocaine.</vt:lpstr>
      <vt:lpstr>Plan:</vt:lpstr>
      <vt:lpstr>Introduction: le contexte de crise</vt:lpstr>
      <vt:lpstr>Problématique:</vt:lpstr>
      <vt:lpstr>1- le management des risques en contexte de l’Université publique :Un facteur de résilience pour l'organisation publique</vt:lpstr>
      <vt:lpstr>PowerPoint Presentation</vt:lpstr>
      <vt:lpstr>PowerPoint Presentation</vt:lpstr>
      <vt:lpstr>CONTRAINTE DE MISE EN PLACE D’un système de gestion des risques:</vt:lpstr>
      <vt:lpstr>2- Cartographie des risques: outil de gestion du risque</vt:lpstr>
      <vt:lpstr>PowerPoint Presentation</vt:lpstr>
      <vt:lpstr>Les étapes de gestion des risques dans la sphère universitaire: </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Shani Carter</dc:creator>
  <cp:lastModifiedBy>Shani Carter</cp:lastModifiedBy>
  <cp:revision>52</cp:revision>
  <dcterms:created xsi:type="dcterms:W3CDTF">2020-02-19T16:22:48Z</dcterms:created>
  <dcterms:modified xsi:type="dcterms:W3CDTF">2023-04-30T23:43:14Z</dcterms:modified>
</cp:coreProperties>
</file>