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3" r:id="rId3"/>
    <p:sldId id="284" r:id="rId4"/>
    <p:sldId id="309" r:id="rId5"/>
    <p:sldId id="286" r:id="rId6"/>
    <p:sldId id="310" r:id="rId7"/>
    <p:sldId id="287" r:id="rId8"/>
    <p:sldId id="292" r:id="rId9"/>
    <p:sldId id="298" r:id="rId10"/>
    <p:sldId id="313" r:id="rId11"/>
    <p:sldId id="288" r:id="rId12"/>
    <p:sldId id="301" r:id="rId13"/>
    <p:sldId id="311" r:id="rId14"/>
    <p:sldId id="322" r:id="rId15"/>
    <p:sldId id="344" r:id="rId16"/>
    <p:sldId id="346" r:id="rId17"/>
    <p:sldId id="347" r:id="rId18"/>
    <p:sldId id="334" r:id="rId19"/>
    <p:sldId id="361" r:id="rId20"/>
    <p:sldId id="357" r:id="rId21"/>
    <p:sldId id="350" r:id="rId22"/>
    <p:sldId id="351" r:id="rId23"/>
    <p:sldId id="355" r:id="rId24"/>
    <p:sldId id="360" r:id="rId25"/>
    <p:sldId id="362" r:id="rId26"/>
    <p:sldId id="366" r:id="rId27"/>
    <p:sldId id="367" r:id="rId28"/>
    <p:sldId id="363" r:id="rId29"/>
    <p:sldId id="368" r:id="rId30"/>
    <p:sldId id="364" r:id="rId31"/>
    <p:sldId id="373" r:id="rId32"/>
    <p:sldId id="381" r:id="rId33"/>
    <p:sldId id="374" r:id="rId34"/>
    <p:sldId id="375" r:id="rId35"/>
    <p:sldId id="380" r:id="rId36"/>
    <p:sldId id="295" r:id="rId37"/>
    <p:sldId id="379" r:id="rId38"/>
    <p:sldId id="376" r:id="rId39"/>
    <p:sldId id="382" r:id="rId40"/>
    <p:sldId id="341"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showGuides="1">
      <p:cViewPr varScale="1">
        <p:scale>
          <a:sx n="80" d="100"/>
          <a:sy n="80" d="100"/>
        </p:scale>
        <p:origin x="619"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4429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15232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71198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238722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8070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436471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05773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50378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06555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845050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03315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812725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13240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304204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258769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5/4/2023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835896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5/4/2023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18441883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800100" y="1148090"/>
            <a:ext cx="8976946" cy="927207"/>
          </a:xfrm>
        </p:spPr>
        <p:txBody>
          <a:bodyPr/>
          <a:lstStyle/>
          <a:p>
            <a:pPr algn="l"/>
            <a:r>
              <a:rPr lang="en-US" sz="2800" dirty="0">
                <a:latin typeface="Arial" panose="020B0604020202020204" pitchFamily="34" charset="0"/>
                <a:cs typeface="Arial" panose="020B0604020202020204" pitchFamily="34" charset="0"/>
              </a:rPr>
              <a:t>Business Students Attitudes Towards Business Ethics: Empirical Evidence from Nigeria </a:t>
            </a: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800100" y="2499254"/>
            <a:ext cx="8678008" cy="2682730"/>
          </a:xfrm>
        </p:spPr>
        <p:txBody>
          <a:bodyPr anchor="ctr">
            <a:noAutofit/>
          </a:bodyPr>
          <a:lstStyle/>
          <a:p>
            <a:pPr algn="ctr"/>
            <a:r>
              <a:rPr lang="en-US" sz="2000" dirty="0">
                <a:latin typeface="Arial" panose="020B0604020202020204" pitchFamily="34" charset="0"/>
                <a:cs typeface="Arial" panose="020B0604020202020204" pitchFamily="34" charset="0"/>
              </a:rPr>
              <a:t>John O. Okpara, Ph.D.</a:t>
            </a:r>
          </a:p>
          <a:p>
            <a:pPr algn="ctr"/>
            <a:r>
              <a:rPr lang="en-US" sz="2000" dirty="0">
                <a:latin typeface="Arial" panose="020B0604020202020204" pitchFamily="34" charset="0"/>
                <a:cs typeface="Arial" panose="020B0604020202020204" pitchFamily="34" charset="0"/>
              </a:rPr>
              <a:t>Professor of Management </a:t>
            </a:r>
          </a:p>
          <a:p>
            <a:pPr algn="ctr"/>
            <a:r>
              <a:rPr lang="en-US" sz="2000" dirty="0">
                <a:latin typeface="Arial" panose="020B0604020202020204" pitchFamily="34" charset="0"/>
                <a:cs typeface="Arial" panose="020B0604020202020204" pitchFamily="34" charset="0"/>
              </a:rPr>
              <a:t>Department of Management   </a:t>
            </a:r>
          </a:p>
          <a:p>
            <a:pPr algn="ctr"/>
            <a:r>
              <a:rPr lang="en-US" sz="2000" dirty="0">
                <a:latin typeface="Arial" panose="020B0604020202020204" pitchFamily="34" charset="0"/>
                <a:cs typeface="Arial" panose="020B0604020202020204" pitchFamily="34" charset="0"/>
              </a:rPr>
              <a:t>Zeigler College of Business </a:t>
            </a:r>
          </a:p>
          <a:p>
            <a:pPr algn="ctr"/>
            <a:r>
              <a:rPr lang="en-US" sz="2000" dirty="0">
                <a:latin typeface="Arial" panose="020B0604020202020204" pitchFamily="34" charset="0"/>
                <a:cs typeface="Arial" panose="020B0604020202020204" pitchFamily="34" charset="0"/>
              </a:rPr>
              <a:t>Commonwealth University of Pennsylvania</a:t>
            </a:r>
          </a:p>
          <a:p>
            <a:pPr algn="ctr"/>
            <a:r>
              <a:rPr lang="en-US" sz="2000" dirty="0">
                <a:latin typeface="Arial" panose="020B0604020202020204" pitchFamily="34" charset="0"/>
                <a:cs typeface="Arial" panose="020B0604020202020204" pitchFamily="34" charset="0"/>
              </a:rPr>
              <a:t>Bloomsburg, PA 17814, USA </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000"/>
                </a:solidFill>
                <a:effectLst/>
                <a:uLnTx/>
                <a:uFillTx/>
                <a:latin typeface="Trebuchet MS" panose="020B0603020202020204"/>
                <a:ea typeface="+mn-ea"/>
                <a:cs typeface="+mn-cs"/>
              </a:rPr>
              <a:t>4</a:t>
            </a:r>
            <a:r>
              <a:rPr kumimoji="0" lang="en-US" sz="2000" b="1" i="0" u="none" strike="noStrike" kern="1200" cap="none" spc="0" normalizeH="0" baseline="30000" noProof="0" dirty="0">
                <a:ln>
                  <a:noFill/>
                </a:ln>
                <a:solidFill>
                  <a:srgbClr val="FFC000"/>
                </a:solidFill>
                <a:effectLst/>
                <a:uLnTx/>
                <a:uFillTx/>
                <a:latin typeface="Trebuchet MS" panose="020B0603020202020204"/>
                <a:ea typeface="+mn-ea"/>
                <a:cs typeface="+mn-cs"/>
              </a:rPr>
              <a:t>th</a:t>
            </a:r>
            <a:r>
              <a:rPr kumimoji="0" lang="en-US" sz="2000" b="1" i="0" u="none" strike="noStrike" kern="1200" cap="none" spc="0" normalizeH="0" baseline="0" noProof="0" dirty="0">
                <a:ln>
                  <a:noFill/>
                </a:ln>
                <a:solidFill>
                  <a:srgbClr val="FFC000"/>
                </a:solidFill>
                <a:effectLst/>
                <a:uLnTx/>
                <a:uFillTx/>
                <a:latin typeface="Trebuchet MS" panose="020B0603020202020204"/>
                <a:ea typeface="+mn-ea"/>
                <a:cs typeface="+mn-cs"/>
              </a:rPr>
              <a:t> Current Business Issues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000"/>
                </a:solidFill>
                <a:effectLst/>
                <a:uLnTx/>
                <a:uFillTx/>
                <a:latin typeface="Trebuchet MS" panose="020B0603020202020204"/>
                <a:ea typeface="+mn-ea"/>
                <a:cs typeface="+mn-cs"/>
              </a:rPr>
              <a:t>in African Countries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C000"/>
                </a:solidFill>
                <a:effectLst/>
                <a:uLnTx/>
                <a:uFillTx/>
                <a:latin typeface="Trebuchet MS" panose="020B0603020202020204"/>
                <a:ea typeface="+mn-ea"/>
                <a:cs typeface="+mn-cs"/>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52C34"/>
                </a:solidFill>
                <a:effectLst/>
                <a:uLnTx/>
                <a:uFillTx/>
                <a:latin typeface="Trebuchet MS" panose="020B0603020202020204"/>
                <a:ea typeface="+mn-ea"/>
                <a:cs typeface="+mn-cs"/>
              </a:rPr>
              <a:t>April 27 – 28, 2023                 WWW.</a:t>
            </a:r>
            <a:r>
              <a:rPr kumimoji="0" lang="en-US" sz="1800" b="1" i="0" u="none" strike="noStrike" kern="1200" cap="none" spc="0" normalizeH="0" baseline="0" noProof="0" dirty="0">
                <a:ln>
                  <a:noFill/>
                </a:ln>
                <a:solidFill>
                  <a:srgbClr val="052C34"/>
                </a:solidFill>
                <a:effectLst/>
                <a:highlight>
                  <a:srgbClr val="FFC000"/>
                </a:highlight>
                <a:uLnTx/>
                <a:uFillTx/>
                <a:latin typeface="Trebuchet MS" panose="020B0603020202020204"/>
                <a:ea typeface="+mn-ea"/>
                <a:cs typeface="+mn-cs"/>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EED1B-AA88-4704-E3D6-AE0F7F2F69BC}"/>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0DD9CB23-2CDC-452E-6C57-71C4A81D9A23}"/>
              </a:ext>
            </a:extLst>
          </p:cNvPr>
          <p:cNvSpPr>
            <a:spLocks noGrp="1"/>
          </p:cNvSpPr>
          <p:nvPr>
            <p:ph idx="1"/>
          </p:nvPr>
        </p:nvSpPr>
        <p:spPr>
          <a:xfrm>
            <a:off x="547332" y="2160590"/>
            <a:ext cx="8596668" cy="2767011"/>
          </a:xfrm>
          <a:ln w="57150">
            <a:solidFill>
              <a:schemeClr val="tx1"/>
            </a:solidFill>
          </a:ln>
        </p:spPr>
        <p:txBody>
          <a:bodyPr/>
          <a:lstStyle/>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This paper aims to examine whether the tendency to corruption is also prevalent amongst business students, the future leaders and executives of business organizations.</a:t>
            </a:r>
          </a:p>
          <a:p>
            <a:endParaRPr lang="en-US" dirty="0"/>
          </a:p>
        </p:txBody>
      </p:sp>
    </p:spTree>
    <p:extLst>
      <p:ext uri="{BB962C8B-B14F-4D97-AF65-F5344CB8AC3E}">
        <p14:creationId xmlns:p14="http://schemas.microsoft.com/office/powerpoint/2010/main" val="2931219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6451-2454-71C0-3E70-16CB2F137D0F}"/>
              </a:ext>
            </a:extLst>
          </p:cNvPr>
          <p:cNvSpPr>
            <a:spLocks noGrp="1"/>
          </p:cNvSpPr>
          <p:nvPr>
            <p:ph type="title"/>
          </p:nvPr>
        </p:nvSpPr>
        <p:spPr>
          <a:xfrm>
            <a:off x="677333" y="418053"/>
            <a:ext cx="8596668" cy="849923"/>
          </a:xfrm>
        </p:spPr>
        <p:txBody>
          <a:bodyPr/>
          <a:lstStyle/>
          <a:p>
            <a:r>
              <a:rPr lang="en-US" dirty="0"/>
              <a:t>Introduction</a:t>
            </a:r>
          </a:p>
        </p:txBody>
      </p:sp>
      <p:sp>
        <p:nvSpPr>
          <p:cNvPr id="3" name="Content Placeholder 2">
            <a:extLst>
              <a:ext uri="{FF2B5EF4-FFF2-40B4-BE49-F238E27FC236}">
                <a16:creationId xmlns:a16="http://schemas.microsoft.com/office/drawing/2014/main" id="{A94247EB-414C-F8F9-536F-051A407DBDD2}"/>
              </a:ext>
            </a:extLst>
          </p:cNvPr>
          <p:cNvSpPr>
            <a:spLocks noGrp="1"/>
          </p:cNvSpPr>
          <p:nvPr>
            <p:ph idx="1"/>
          </p:nvPr>
        </p:nvSpPr>
        <p:spPr>
          <a:xfrm>
            <a:off x="791308" y="2306821"/>
            <a:ext cx="8482693" cy="3082863"/>
          </a:xfrm>
          <a:ln w="57150">
            <a:solidFill>
              <a:schemeClr val="tx1"/>
            </a:solidFill>
          </a:ln>
        </p:spPr>
        <p:txBody>
          <a:bodyPr>
            <a:normAutofit lnSpcReduction="10000"/>
          </a:bodyPr>
          <a:lstStyle/>
          <a:p>
            <a:endParaRPr lang="en-US" sz="24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study on their perception today can give an overview of the future condition of the business world and these students also have an interest in a firm as they are one of the stakeholders who will run organizations of the future (Albaum &amp; Peterson, 2006). </a:t>
            </a:r>
          </a:p>
          <a:p>
            <a:endParaRPr lang="en-US" dirty="0"/>
          </a:p>
        </p:txBody>
      </p:sp>
    </p:spTree>
    <p:extLst>
      <p:ext uri="{BB962C8B-B14F-4D97-AF65-F5344CB8AC3E}">
        <p14:creationId xmlns:p14="http://schemas.microsoft.com/office/powerpoint/2010/main" val="912990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54930-12DB-6FE4-81B5-0BC8D3B64409}"/>
              </a:ext>
            </a:extLst>
          </p:cNvPr>
          <p:cNvSpPr>
            <a:spLocks noGrp="1"/>
          </p:cNvSpPr>
          <p:nvPr>
            <p:ph type="title"/>
          </p:nvPr>
        </p:nvSpPr>
        <p:spPr>
          <a:xfrm>
            <a:off x="677334" y="609600"/>
            <a:ext cx="8596668" cy="726831"/>
          </a:xfrm>
        </p:spPr>
        <p:txBody>
          <a:bodyPr/>
          <a:lstStyle/>
          <a:p>
            <a:r>
              <a:rPr lang="en-US" dirty="0"/>
              <a:t>Introduction</a:t>
            </a:r>
          </a:p>
        </p:txBody>
      </p:sp>
      <p:sp>
        <p:nvSpPr>
          <p:cNvPr id="3" name="Content Placeholder 2">
            <a:extLst>
              <a:ext uri="{FF2B5EF4-FFF2-40B4-BE49-F238E27FC236}">
                <a16:creationId xmlns:a16="http://schemas.microsoft.com/office/drawing/2014/main" id="{228AC329-CDAA-F2C4-BCF8-CFB82D401A5E}"/>
              </a:ext>
            </a:extLst>
          </p:cNvPr>
          <p:cNvSpPr>
            <a:spLocks noGrp="1"/>
          </p:cNvSpPr>
          <p:nvPr>
            <p:ph idx="1"/>
          </p:nvPr>
        </p:nvSpPr>
        <p:spPr>
          <a:xfrm>
            <a:off x="395655" y="1773728"/>
            <a:ext cx="9601200" cy="3501657"/>
          </a:xfrm>
          <a:ln w="57150">
            <a:solidFill>
              <a:schemeClr val="tx1"/>
            </a:solidFill>
          </a:ln>
        </p:spPr>
        <p:txBody>
          <a:bodyPr>
            <a:normAutofit/>
          </a:bodyPr>
          <a:lstStyle/>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paper is structured as follows: section one presents an introduction while section two presents an overview of the related literature. </a:t>
            </a:r>
          </a:p>
          <a:p>
            <a:r>
              <a:rPr lang="en-US" sz="2400" dirty="0">
                <a:latin typeface="Arial" panose="020B0604020202020204" pitchFamily="34" charset="0"/>
                <a:cs typeface="Arial" panose="020B0604020202020204" pitchFamily="34" charset="0"/>
              </a:rPr>
              <a:t>Section three outlines the methodology, while section four presents an analysis of the data and research results.</a:t>
            </a:r>
          </a:p>
          <a:p>
            <a:r>
              <a:rPr lang="en-US" sz="2400" dirty="0">
                <a:latin typeface="Arial" panose="020B0604020202020204" pitchFamily="34" charset="0"/>
                <a:cs typeface="Arial" panose="020B0604020202020204" pitchFamily="34" charset="0"/>
              </a:rPr>
              <a:t>Concluding remarks and discussion of the results are addressed in section five.</a:t>
            </a:r>
          </a:p>
          <a:p>
            <a:endParaRPr lang="en-US" dirty="0"/>
          </a:p>
        </p:txBody>
      </p:sp>
    </p:spTree>
    <p:extLst>
      <p:ext uri="{BB962C8B-B14F-4D97-AF65-F5344CB8AC3E}">
        <p14:creationId xmlns:p14="http://schemas.microsoft.com/office/powerpoint/2010/main" val="1802435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9C3D8-80F7-EE00-1A6B-72EB80428094}"/>
              </a:ext>
            </a:extLst>
          </p:cNvPr>
          <p:cNvSpPr>
            <a:spLocks noGrp="1"/>
          </p:cNvSpPr>
          <p:nvPr>
            <p:ph type="title"/>
          </p:nvPr>
        </p:nvSpPr>
        <p:spPr/>
        <p:txBody>
          <a:bodyPr/>
          <a:lstStyle/>
          <a:p>
            <a:r>
              <a:rPr lang="en-US" dirty="0"/>
              <a:t>LITERATURE REVIEW</a:t>
            </a:r>
          </a:p>
        </p:txBody>
      </p:sp>
      <p:sp>
        <p:nvSpPr>
          <p:cNvPr id="3" name="Content Placeholder 2">
            <a:extLst>
              <a:ext uri="{FF2B5EF4-FFF2-40B4-BE49-F238E27FC236}">
                <a16:creationId xmlns:a16="http://schemas.microsoft.com/office/drawing/2014/main" id="{4DD0D899-11E9-4410-E468-7A7E426AEAE4}"/>
              </a:ext>
            </a:extLst>
          </p:cNvPr>
          <p:cNvSpPr>
            <a:spLocks noGrp="1"/>
          </p:cNvSpPr>
          <p:nvPr>
            <p:ph idx="1"/>
          </p:nvPr>
        </p:nvSpPr>
        <p:spPr>
          <a:xfrm>
            <a:off x="527538" y="2081458"/>
            <a:ext cx="9398977" cy="2991703"/>
          </a:xfrm>
          <a:ln w="57150">
            <a:solidFill>
              <a:schemeClr val="tx1"/>
            </a:solidFill>
          </a:ln>
        </p:spPr>
        <p:txBody>
          <a:bodyPr>
            <a:normAutofit/>
          </a:bodyPr>
          <a:lstStyle/>
          <a:p>
            <a:r>
              <a:rPr lang="en-US" sz="2800" dirty="0">
                <a:latin typeface="Arial" panose="020B0604020202020204" pitchFamily="34" charset="0"/>
                <a:cs typeface="Arial" panose="020B0604020202020204" pitchFamily="34" charset="0"/>
              </a:rPr>
              <a:t>In the last few decades, many corporate scandals, as well as economic and financial crises, have attracted public interest in the managerial responsibilities of the society. </a:t>
            </a:r>
          </a:p>
          <a:p>
            <a:r>
              <a:rPr lang="en-US" sz="2800" dirty="0">
                <a:latin typeface="Arial" panose="020B0604020202020204" pitchFamily="34" charset="0"/>
                <a:cs typeface="Arial" panose="020B0604020202020204" pitchFamily="34" charset="0"/>
              </a:rPr>
              <a:t>Ethics has had a major influence in the strategic decision-making of modern businesses. </a:t>
            </a:r>
          </a:p>
          <a:p>
            <a:endParaRPr lang="en-US" dirty="0"/>
          </a:p>
        </p:txBody>
      </p:sp>
    </p:spTree>
    <p:extLst>
      <p:ext uri="{BB962C8B-B14F-4D97-AF65-F5344CB8AC3E}">
        <p14:creationId xmlns:p14="http://schemas.microsoft.com/office/powerpoint/2010/main" val="3802332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E7806-8440-D7A7-15A5-DDF036D9FC75}"/>
              </a:ext>
            </a:extLst>
          </p:cNvPr>
          <p:cNvSpPr>
            <a:spLocks noGrp="1"/>
          </p:cNvSpPr>
          <p:nvPr>
            <p:ph type="title"/>
          </p:nvPr>
        </p:nvSpPr>
        <p:spPr>
          <a:xfrm>
            <a:off x="677334" y="609600"/>
            <a:ext cx="8596668" cy="779585"/>
          </a:xfrm>
        </p:spPr>
        <p:txBody>
          <a:bodyPr/>
          <a:lstStyle/>
          <a:p>
            <a:r>
              <a:rPr lang="en-US" dirty="0"/>
              <a:t>LITERATURE REVIEW</a:t>
            </a:r>
          </a:p>
        </p:txBody>
      </p:sp>
      <p:sp>
        <p:nvSpPr>
          <p:cNvPr id="3" name="Content Placeholder 2">
            <a:extLst>
              <a:ext uri="{FF2B5EF4-FFF2-40B4-BE49-F238E27FC236}">
                <a16:creationId xmlns:a16="http://schemas.microsoft.com/office/drawing/2014/main" id="{AA6CACA6-5E73-B843-B038-3B6998BCBF46}"/>
              </a:ext>
            </a:extLst>
          </p:cNvPr>
          <p:cNvSpPr>
            <a:spLocks noGrp="1"/>
          </p:cNvSpPr>
          <p:nvPr>
            <p:ph idx="1"/>
          </p:nvPr>
        </p:nvSpPr>
        <p:spPr>
          <a:xfrm>
            <a:off x="606995" y="2362813"/>
            <a:ext cx="9126089" cy="1646479"/>
          </a:xfrm>
          <a:ln w="57150">
            <a:solidFill>
              <a:schemeClr val="tx1"/>
            </a:solidFill>
          </a:ln>
        </p:spPr>
        <p:txBody>
          <a:bodyPr>
            <a:normAutofit/>
          </a:bodyPr>
          <a:lstStyle/>
          <a:p>
            <a:r>
              <a:rPr lang="en-US" sz="2400" b="0" i="0" dirty="0">
                <a:solidFill>
                  <a:srgbClr val="212529"/>
                </a:solidFill>
                <a:effectLst/>
                <a:latin typeface="Arial" panose="020B0604020202020204" pitchFamily="34" charset="0"/>
                <a:cs typeface="Arial" panose="020B0604020202020204" pitchFamily="34" charset="0"/>
              </a:rPr>
              <a:t>Business ethics are subjective judgments by individual with respect to sets of thoughts that form several business philosophies (Preble and Reichel, 1988). </a:t>
            </a:r>
          </a:p>
          <a:p>
            <a:pPr marL="0" indent="0">
              <a:buNone/>
            </a:pPr>
            <a:endParaRPr lang="en-US" dirty="0"/>
          </a:p>
        </p:txBody>
      </p:sp>
    </p:spTree>
    <p:extLst>
      <p:ext uri="{BB962C8B-B14F-4D97-AF65-F5344CB8AC3E}">
        <p14:creationId xmlns:p14="http://schemas.microsoft.com/office/powerpoint/2010/main" val="699852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8A95EFF-CFBF-712B-B0FF-1843CF52511B}"/>
              </a:ext>
            </a:extLst>
          </p:cNvPr>
          <p:cNvGraphicFramePr>
            <a:graphicFrameLocks noGrp="1"/>
          </p:cNvGraphicFramePr>
          <p:nvPr/>
        </p:nvGraphicFramePr>
        <p:xfrm>
          <a:off x="721823" y="862308"/>
          <a:ext cx="8967299" cy="5855564"/>
        </p:xfrm>
        <a:graphic>
          <a:graphicData uri="http://schemas.openxmlformats.org/drawingml/2006/table">
            <a:tbl>
              <a:tblPr firstRow="1" firstCol="1" bandRow="1"/>
              <a:tblGrid>
                <a:gridCol w="2383038">
                  <a:extLst>
                    <a:ext uri="{9D8B030D-6E8A-4147-A177-3AD203B41FA5}">
                      <a16:colId xmlns:a16="http://schemas.microsoft.com/office/drawing/2014/main" val="3351096228"/>
                    </a:ext>
                  </a:extLst>
                </a:gridCol>
                <a:gridCol w="3452723">
                  <a:extLst>
                    <a:ext uri="{9D8B030D-6E8A-4147-A177-3AD203B41FA5}">
                      <a16:colId xmlns:a16="http://schemas.microsoft.com/office/drawing/2014/main" val="1099057004"/>
                    </a:ext>
                  </a:extLst>
                </a:gridCol>
                <a:gridCol w="3131538">
                  <a:extLst>
                    <a:ext uri="{9D8B030D-6E8A-4147-A177-3AD203B41FA5}">
                      <a16:colId xmlns:a16="http://schemas.microsoft.com/office/drawing/2014/main" val="323556084"/>
                    </a:ext>
                  </a:extLst>
                </a:gridCol>
              </a:tblGrid>
              <a:tr h="224339">
                <a:tc>
                  <a:txBody>
                    <a:bodyPr/>
                    <a:lstStyle/>
                    <a:p>
                      <a:pPr marL="0" marR="0">
                        <a:lnSpc>
                          <a:spcPct val="107000"/>
                        </a:lnSpc>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Author (Authors)</a:t>
                      </a:r>
                    </a:p>
                  </a:txBody>
                  <a:tcPr marL="27024" marR="2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kern="100">
                          <a:effectLst/>
                          <a:latin typeface="Arial" panose="020B0604020202020204" pitchFamily="34" charset="0"/>
                          <a:ea typeface="Calibri" panose="020F0502020204030204" pitchFamily="34" charset="0"/>
                          <a:cs typeface="Arial" panose="020B0604020202020204" pitchFamily="34" charset="0"/>
                        </a:rPr>
                        <a:t>Results</a:t>
                      </a:r>
                    </a:p>
                  </a:txBody>
                  <a:tcPr marL="27024" marR="2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kern="100">
                          <a:effectLst/>
                          <a:latin typeface="Arial" panose="020B0604020202020204" pitchFamily="34" charset="0"/>
                          <a:ea typeface="Calibri" panose="020F0502020204030204" pitchFamily="34" charset="0"/>
                          <a:cs typeface="Arial" panose="020B0604020202020204" pitchFamily="34" charset="0"/>
                        </a:rPr>
                        <a:t>Implications </a:t>
                      </a:r>
                    </a:p>
                  </a:txBody>
                  <a:tcPr marL="27024" marR="2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4338532"/>
                  </a:ext>
                </a:extLst>
              </a:tr>
              <a:tr h="1737779">
                <a:tc>
                  <a:txBody>
                    <a:bodyPr/>
                    <a:lstStyle/>
                    <a:p>
                      <a:pPr marL="0" marR="0">
                        <a:lnSpc>
                          <a:spcPct val="107000"/>
                        </a:lnSpc>
                        <a:spcBef>
                          <a:spcPts val="0"/>
                        </a:spcBef>
                        <a:spcAft>
                          <a:spcPts val="0"/>
                        </a:spcAft>
                      </a:pPr>
                      <a:r>
                        <a:rPr lang="en-US" sz="1600" b="1" kern="100" dirty="0">
                          <a:effectLst/>
                          <a:latin typeface="Arial" panose="020B0604020202020204" pitchFamily="34" charset="0"/>
                          <a:ea typeface="Calibri" panose="020F0502020204030204" pitchFamily="34" charset="0"/>
                          <a:cs typeface="Arial" panose="020B0604020202020204" pitchFamily="34" charset="0"/>
                        </a:rPr>
                        <a:t>Alam (1995)</a:t>
                      </a:r>
                      <a:r>
                        <a:rPr lang="en-US" sz="1600" kern="100" dirty="0">
                          <a:effectLst/>
                          <a:latin typeface="Arial" panose="020B0604020202020204" pitchFamily="34" charset="0"/>
                          <a:ea typeface="Calibri" panose="020F0502020204030204" pitchFamily="34" charset="0"/>
                          <a:cs typeface="Arial" panose="020B0604020202020204" pitchFamily="34" charset="0"/>
                        </a:rPr>
                        <a:t> examined the attitude of a group of Malaysian business students toward business ethics.</a:t>
                      </a:r>
                    </a:p>
                  </a:txBody>
                  <a:tcPr marL="27024" marR="2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He found that the main manager concern is to secure profit to the organization before anything else. </a:t>
                      </a:r>
                    </a:p>
                    <a:p>
                      <a:pPr marL="342900" marR="0" lvl="0" indent="-342900">
                        <a:lnSpc>
                          <a:spcPct val="107000"/>
                        </a:lnSpc>
                        <a:spcBef>
                          <a:spcPts val="0"/>
                        </a:spcBef>
                        <a:spcAft>
                          <a:spcPts val="80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He found that the main manager concern is to secure profit to the organization before anything else. </a:t>
                      </a:r>
                    </a:p>
                  </a:txBody>
                  <a:tcPr marL="27024" marR="2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Business schools should spend more time and effort to develop students concern needs and the overall advancement in society</a:t>
                      </a:r>
                    </a:p>
                    <a:p>
                      <a:pPr marL="457200" marR="0">
                        <a:lnSpc>
                          <a:spcPct val="107000"/>
                        </a:lnSpc>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 </a:t>
                      </a:r>
                    </a:p>
                  </a:txBody>
                  <a:tcPr marL="27024" marR="2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3210891"/>
                  </a:ext>
                </a:extLst>
              </a:tr>
              <a:tr h="1917953">
                <a:tc>
                  <a:txBody>
                    <a:bodyPr/>
                    <a:lstStyle/>
                    <a:p>
                      <a:pPr marL="0" marR="0">
                        <a:lnSpc>
                          <a:spcPct val="107000"/>
                        </a:lnSpc>
                        <a:spcBef>
                          <a:spcPts val="0"/>
                        </a:spcBef>
                        <a:spcAft>
                          <a:spcPts val="0"/>
                        </a:spcAft>
                      </a:pPr>
                      <a:r>
                        <a:rPr lang="en-US" sz="1600" b="1" kern="100" dirty="0">
                          <a:effectLst/>
                          <a:latin typeface="Arial" panose="020B0604020202020204" pitchFamily="34" charset="0"/>
                          <a:ea typeface="Calibri" panose="020F0502020204030204" pitchFamily="34" charset="0"/>
                          <a:cs typeface="Arial" panose="020B0604020202020204" pitchFamily="34" charset="0"/>
                        </a:rPr>
                        <a:t>Khalizani et al. (2011)</a:t>
                      </a:r>
                      <a:r>
                        <a:rPr lang="en-US" sz="1600" kern="100" dirty="0">
                          <a:effectLst/>
                          <a:latin typeface="Arial" panose="020B0604020202020204" pitchFamily="34" charset="0"/>
                          <a:ea typeface="Calibri" panose="020F0502020204030204" pitchFamily="34" charset="0"/>
                          <a:cs typeface="Arial" panose="020B0604020202020204" pitchFamily="34" charset="0"/>
                        </a:rPr>
                        <a:t> studied the relationship of gender, age and academic exposure with business ethics and capitalism among graduate students in Malaysian universities.</a:t>
                      </a:r>
                    </a:p>
                  </a:txBody>
                  <a:tcPr marL="27024" marR="2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They demonstrated that once individuals become familiar with their working environment and systems, there is always an opportunity for dishonest risks. </a:t>
                      </a:r>
                    </a:p>
                    <a:p>
                      <a:pPr marL="0" marR="0">
                        <a:lnSpc>
                          <a:spcPct val="107000"/>
                        </a:lnSpc>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 </a:t>
                      </a:r>
                    </a:p>
                  </a:txBody>
                  <a:tcPr marL="27024" marR="2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They provided evidence of insignificant relationship between gender, age and business exposure and business ethics. </a:t>
                      </a:r>
                    </a:p>
                    <a:p>
                      <a:pPr marL="0" marR="0">
                        <a:lnSpc>
                          <a:spcPct val="107000"/>
                        </a:lnSpc>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 </a:t>
                      </a:r>
                    </a:p>
                  </a:txBody>
                  <a:tcPr marL="27024" marR="2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5893265"/>
                  </a:ext>
                </a:extLst>
              </a:tr>
              <a:tr h="1676008">
                <a:tc>
                  <a:txBody>
                    <a:bodyPr/>
                    <a:lstStyle/>
                    <a:p>
                      <a:pPr marL="0" marR="0">
                        <a:lnSpc>
                          <a:spcPct val="107000"/>
                        </a:lnSpc>
                        <a:spcBef>
                          <a:spcPts val="0"/>
                        </a:spcBef>
                        <a:spcAft>
                          <a:spcPts val="0"/>
                        </a:spcAft>
                      </a:pPr>
                      <a:r>
                        <a:rPr lang="en-US" sz="1600" b="1" kern="100">
                          <a:effectLst/>
                          <a:latin typeface="Arial" panose="020B0604020202020204" pitchFamily="34" charset="0"/>
                          <a:ea typeface="Calibri" panose="020F0502020204030204" pitchFamily="34" charset="0"/>
                          <a:cs typeface="Arial" panose="020B0604020202020204" pitchFamily="34" charset="0"/>
                        </a:rPr>
                        <a:t>Nejati et al. (2011)</a:t>
                      </a:r>
                      <a:r>
                        <a:rPr lang="en-US" sz="1600" kern="100">
                          <a:effectLst/>
                          <a:latin typeface="Arial" panose="020B0604020202020204" pitchFamily="34" charset="0"/>
                          <a:ea typeface="Calibri" panose="020F0502020204030204" pitchFamily="34" charset="0"/>
                          <a:cs typeface="Arial" panose="020B0604020202020204" pitchFamily="34" charset="0"/>
                        </a:rPr>
                        <a:t> tested cross-cultural differences in attitudes towards business ethics by comparing samples from Iran and Malaysia.</a:t>
                      </a:r>
                    </a:p>
                  </a:txBody>
                  <a:tcPr marL="27024" marR="2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They established that the Malaysians have lower perceived importance of ethics and social responsibility than Iranians. </a:t>
                      </a:r>
                    </a:p>
                    <a:p>
                      <a:pPr marL="0" marR="0">
                        <a:lnSpc>
                          <a:spcPct val="107000"/>
                        </a:lnSpc>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 </a:t>
                      </a:r>
                    </a:p>
                  </a:txBody>
                  <a:tcPr marL="27024" marR="2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The researchers also noticed that Malaysians are concerned with profit before starting business and they are more materialistic when compared with the Iranians.</a:t>
                      </a:r>
                    </a:p>
                    <a:p>
                      <a:pPr marL="0" marR="0">
                        <a:lnSpc>
                          <a:spcPct val="107000"/>
                        </a:lnSpc>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 </a:t>
                      </a:r>
                    </a:p>
                  </a:txBody>
                  <a:tcPr marL="27024" marR="2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3445529"/>
                  </a:ext>
                </a:extLst>
              </a:tr>
            </a:tbl>
          </a:graphicData>
        </a:graphic>
      </p:graphicFrame>
      <p:sp>
        <p:nvSpPr>
          <p:cNvPr id="3" name="Title 1">
            <a:extLst>
              <a:ext uri="{FF2B5EF4-FFF2-40B4-BE49-F238E27FC236}">
                <a16:creationId xmlns:a16="http://schemas.microsoft.com/office/drawing/2014/main" id="{7AB4FE07-7B4A-9507-1EBC-142841ED4576}"/>
              </a:ext>
            </a:extLst>
          </p:cNvPr>
          <p:cNvSpPr txBox="1">
            <a:spLocks/>
          </p:cNvSpPr>
          <p:nvPr/>
        </p:nvSpPr>
        <p:spPr>
          <a:xfrm>
            <a:off x="924127" y="191440"/>
            <a:ext cx="8205915" cy="793298"/>
          </a:xfrm>
          <a:prstGeom prst="rect">
            <a:avLst/>
          </a:prstGeom>
        </p:spPr>
        <p:txBody>
          <a:bodyPr>
            <a:normAutofit fontScale="47500" lnSpcReduction="20000"/>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8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Related literature </a:t>
            </a:r>
            <a:br>
              <a:rPr kumimoji="0" lang="en-US" altLang="en-US" sz="4800" b="0" i="0" u="none" strike="noStrike" kern="1200" cap="none" spc="0" normalizeH="0" baseline="0" noProof="0" dirty="0">
                <a:ln>
                  <a:noFill/>
                </a:ln>
                <a:solidFill>
                  <a:prstClr val="black"/>
                </a:solidFill>
                <a:effectLst/>
                <a:uLnTx/>
                <a:uFillTx/>
                <a:latin typeface="Arial" panose="020B0604020202020204" pitchFamily="34" charset="0"/>
                <a:ea typeface="+mj-ea"/>
                <a:cs typeface="+mj-cs"/>
              </a:rPr>
            </a:br>
            <a:endParaRPr kumimoji="0" lang="en-US" sz="3600" b="0" i="0" u="none" strike="noStrike" kern="1200" cap="none" spc="0" normalizeH="0" baseline="0" noProof="0" dirty="0">
              <a:ln>
                <a:noFill/>
              </a:ln>
              <a:solidFill>
                <a:srgbClr val="052C34"/>
              </a:solidFill>
              <a:effectLst/>
              <a:uLnTx/>
              <a:uFillTx/>
              <a:latin typeface="Trebuchet MS" panose="020B0603020202020204"/>
              <a:ea typeface="+mj-ea"/>
              <a:cs typeface="+mj-cs"/>
            </a:endParaRPr>
          </a:p>
        </p:txBody>
      </p:sp>
    </p:spTree>
    <p:extLst>
      <p:ext uri="{BB962C8B-B14F-4D97-AF65-F5344CB8AC3E}">
        <p14:creationId xmlns:p14="http://schemas.microsoft.com/office/powerpoint/2010/main" val="2119563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5B787FC-0DB1-904A-4156-77BE5A54E772}"/>
              </a:ext>
            </a:extLst>
          </p:cNvPr>
          <p:cNvGraphicFramePr>
            <a:graphicFrameLocks noGrp="1"/>
          </p:cNvGraphicFramePr>
          <p:nvPr/>
        </p:nvGraphicFramePr>
        <p:xfrm>
          <a:off x="518747" y="745095"/>
          <a:ext cx="9346223" cy="6428107"/>
        </p:xfrm>
        <a:graphic>
          <a:graphicData uri="http://schemas.openxmlformats.org/drawingml/2006/table">
            <a:tbl>
              <a:tblPr firstRow="1" firstCol="1" bandRow="1"/>
              <a:tblGrid>
                <a:gridCol w="2532585">
                  <a:extLst>
                    <a:ext uri="{9D8B030D-6E8A-4147-A177-3AD203B41FA5}">
                      <a16:colId xmlns:a16="http://schemas.microsoft.com/office/drawing/2014/main" val="3823652719"/>
                    </a:ext>
                  </a:extLst>
                </a:gridCol>
                <a:gridCol w="3772933">
                  <a:extLst>
                    <a:ext uri="{9D8B030D-6E8A-4147-A177-3AD203B41FA5}">
                      <a16:colId xmlns:a16="http://schemas.microsoft.com/office/drawing/2014/main" val="527049846"/>
                    </a:ext>
                  </a:extLst>
                </a:gridCol>
                <a:gridCol w="3040705">
                  <a:extLst>
                    <a:ext uri="{9D8B030D-6E8A-4147-A177-3AD203B41FA5}">
                      <a16:colId xmlns:a16="http://schemas.microsoft.com/office/drawing/2014/main" val="2603670902"/>
                    </a:ext>
                  </a:extLst>
                </a:gridCol>
              </a:tblGrid>
              <a:tr h="994076">
                <a:tc>
                  <a:txBody>
                    <a:bodyPr/>
                    <a:lstStyle/>
                    <a:p>
                      <a:pPr marL="0" marR="0">
                        <a:lnSpc>
                          <a:spcPct val="107000"/>
                        </a:lnSpc>
                        <a:spcBef>
                          <a:spcPts val="0"/>
                        </a:spcBef>
                        <a:spcAft>
                          <a:spcPts val="0"/>
                        </a:spcAft>
                      </a:pPr>
                      <a:r>
                        <a:rPr lang="en-US" sz="1600" b="1" kern="100" dirty="0">
                          <a:effectLst/>
                          <a:latin typeface="Arial" panose="020B0604020202020204" pitchFamily="34" charset="0"/>
                          <a:ea typeface="Calibri" panose="020F0502020204030204" pitchFamily="34" charset="0"/>
                          <a:cs typeface="Arial" panose="020B0604020202020204" pitchFamily="34" charset="0"/>
                        </a:rPr>
                        <a:t>Mirskehary et al. (2009)</a:t>
                      </a:r>
                      <a:r>
                        <a:rPr lang="en-US" sz="1600" kern="100" dirty="0">
                          <a:effectLst/>
                          <a:latin typeface="Arial" panose="020B0604020202020204" pitchFamily="34" charset="0"/>
                          <a:ea typeface="Calibri" panose="020F0502020204030204" pitchFamily="34" charset="0"/>
                          <a:cs typeface="Arial" panose="020B0604020202020204" pitchFamily="34" charset="0"/>
                        </a:rPr>
                        <a:t> Examined relationship between business ethics and accounting students.</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They found insignificant differences between Australian, Asian students and other students in their ethical attitude toward and business</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Business schools should  incorporated ethics into the syllabus.</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949789"/>
                  </a:ext>
                </a:extLst>
              </a:tr>
              <a:tr h="994076">
                <a:tc>
                  <a:txBody>
                    <a:bodyPr/>
                    <a:lstStyle/>
                    <a:p>
                      <a:pPr marL="0" marR="0">
                        <a:lnSpc>
                          <a:spcPct val="107000"/>
                        </a:lnSpc>
                        <a:spcBef>
                          <a:spcPts val="0"/>
                        </a:spcBef>
                        <a:spcAft>
                          <a:spcPts val="0"/>
                        </a:spcAft>
                      </a:pPr>
                      <a:r>
                        <a:rPr lang="en-US" sz="1600" b="1" kern="100" dirty="0">
                          <a:effectLst/>
                          <a:latin typeface="Arial" panose="020B0604020202020204" pitchFamily="34" charset="0"/>
                          <a:ea typeface="Calibri" panose="020F0502020204030204" pitchFamily="34" charset="0"/>
                          <a:cs typeface="Arial" panose="020B0604020202020204" pitchFamily="34" charset="0"/>
                        </a:rPr>
                        <a:t>Maruszewska (2011)</a:t>
                      </a:r>
                      <a:r>
                        <a:rPr lang="en-US" sz="1600" kern="100" dirty="0">
                          <a:effectLst/>
                          <a:latin typeface="Arial" panose="020B0604020202020204" pitchFamily="34" charset="0"/>
                          <a:ea typeface="Calibri" panose="020F0502020204030204" pitchFamily="34" charset="0"/>
                          <a:cs typeface="Arial" panose="020B0604020202020204" pitchFamily="34" charset="0"/>
                        </a:rPr>
                        <a:t> explored accounting students' ethical education in Poland..</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He concluded that students trained in fields of ethics would benefit from exposure to life cases regarding tax avoidance.</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pPr>
                      <a:r>
                        <a:rPr lang="en-US" sz="1600" kern="100">
                          <a:effectLst/>
                          <a:latin typeface="Arial" panose="020B0604020202020204" pitchFamily="34" charset="0"/>
                          <a:ea typeface="Calibri" panose="020F0502020204030204" pitchFamily="34" charset="0"/>
                          <a:cs typeface="Arial" panose="020B0604020202020204" pitchFamily="34" charset="0"/>
                        </a:rPr>
                        <a:t>Ethical training will benefit students as future managers </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195957"/>
                  </a:ext>
                </a:extLst>
              </a:tr>
              <a:tr h="1247199">
                <a:tc>
                  <a:txBody>
                    <a:bodyPr/>
                    <a:lstStyle/>
                    <a:p>
                      <a:pPr marL="0" marR="0">
                        <a:lnSpc>
                          <a:spcPct val="107000"/>
                        </a:lnSpc>
                        <a:spcBef>
                          <a:spcPts val="0"/>
                        </a:spcBef>
                        <a:spcAft>
                          <a:spcPts val="0"/>
                        </a:spcAft>
                      </a:pPr>
                      <a:r>
                        <a:rPr lang="en-US" sz="1600" b="1" kern="100">
                          <a:effectLst/>
                          <a:latin typeface="Arial" panose="020B0604020202020204" pitchFamily="34" charset="0"/>
                          <a:ea typeface="Calibri" panose="020F0502020204030204" pitchFamily="34" charset="0"/>
                          <a:cs typeface="Arial" panose="020B0604020202020204" pitchFamily="34" charset="0"/>
                        </a:rPr>
                        <a:t>Zarei et al. (2016)</a:t>
                      </a:r>
                      <a:r>
                        <a:rPr lang="en-US" sz="1600" kern="100">
                          <a:effectLst/>
                          <a:latin typeface="Arial" panose="020B0604020202020204" pitchFamily="34" charset="0"/>
                          <a:ea typeface="Calibri" panose="020F0502020204030204" pitchFamily="34" charset="0"/>
                          <a:cs typeface="Arial" panose="020B0604020202020204" pitchFamily="34" charset="0"/>
                        </a:rPr>
                        <a:t> examined factors that affect accounting and auditing students' ethics in Iran. </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They found personal and professional factors affect the ethics of accountants in the accounting workplace.</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pPr>
                      <a:r>
                        <a:rPr lang="en-US" sz="1600" kern="100">
                          <a:effectLst/>
                          <a:latin typeface="Arial" panose="020B0604020202020204" pitchFamily="34" charset="0"/>
                          <a:ea typeface="Calibri" panose="020F0502020204030204" pitchFamily="34" charset="0"/>
                          <a:cs typeface="Arial" panose="020B0604020202020204" pitchFamily="34" charset="0"/>
                        </a:rPr>
                        <a:t>They further found that religious and cultural backgrounds influence individual's ethical attitudes.</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0607305"/>
                  </a:ext>
                </a:extLst>
              </a:tr>
              <a:tr h="1500323">
                <a:tc>
                  <a:txBody>
                    <a:bodyPr/>
                    <a:lstStyle/>
                    <a:p>
                      <a:pPr marL="0" marR="0">
                        <a:lnSpc>
                          <a:spcPct val="107000"/>
                        </a:lnSpc>
                        <a:spcBef>
                          <a:spcPts val="0"/>
                        </a:spcBef>
                        <a:spcAft>
                          <a:spcPts val="0"/>
                        </a:spcAft>
                      </a:pPr>
                      <a:endParaRPr lang="en-US" sz="1600" kern="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600" b="1" kern="100" dirty="0">
                          <a:effectLst/>
                          <a:latin typeface="Arial" panose="020B0604020202020204" pitchFamily="34" charset="0"/>
                          <a:ea typeface="Calibri" panose="020F0502020204030204" pitchFamily="34" charset="0"/>
                          <a:cs typeface="Arial" panose="020B0604020202020204" pitchFamily="34" charset="0"/>
                        </a:rPr>
                        <a:t>Bageac et al. (2011)</a:t>
                      </a:r>
                      <a:r>
                        <a:rPr lang="en-US" sz="1600" kern="100" dirty="0">
                          <a:effectLst/>
                          <a:latin typeface="Arial" panose="020B0604020202020204" pitchFamily="34" charset="0"/>
                          <a:ea typeface="Calibri" panose="020F0502020204030204" pitchFamily="34" charset="0"/>
                          <a:cs typeface="Arial" panose="020B0604020202020204" pitchFamily="34" charset="0"/>
                        </a:rPr>
                        <a:t> surveyed management students' perception of business ethics in France and Romania.</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lnSpc>
                          <a:spcPct val="107000"/>
                        </a:lnSpc>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They found that Romanian students present more favorable attitudes toward Machiavellianism than French students; whereas, French students valued Social Darwinism and Moral Objectivism more high</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 that women have less favorable attitudes toward Machiavellianism and more favorable attitudes toward Moral Objectivism than men.</a:t>
                      </a:r>
                    </a:p>
                    <a:p>
                      <a:pPr marL="0" marR="0">
                        <a:lnSpc>
                          <a:spcPct val="107000"/>
                        </a:lnSpc>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 </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7424986"/>
                  </a:ext>
                </a:extLst>
              </a:tr>
              <a:tr h="1500323">
                <a:tc>
                  <a:txBody>
                    <a:bodyPr/>
                    <a:lstStyle/>
                    <a:p>
                      <a:pPr marL="0" marR="0">
                        <a:lnSpc>
                          <a:spcPct val="107000"/>
                        </a:lnSpc>
                        <a:spcBef>
                          <a:spcPts val="0"/>
                        </a:spcBef>
                        <a:spcAft>
                          <a:spcPts val="0"/>
                        </a:spcAft>
                      </a:pPr>
                      <a:r>
                        <a:rPr lang="en-US" sz="1600" b="1" kern="100" dirty="0">
                          <a:effectLst/>
                          <a:latin typeface="Arial" panose="020B0604020202020204" pitchFamily="34" charset="0"/>
                          <a:ea typeface="Calibri" panose="020F0502020204030204" pitchFamily="34" charset="0"/>
                          <a:cs typeface="Arial" panose="020B0604020202020204" pitchFamily="34" charset="0"/>
                        </a:rPr>
                        <a:t>Khalil and Seleim (2012)</a:t>
                      </a:r>
                      <a:r>
                        <a:rPr lang="en-US" sz="1600" kern="100" dirty="0">
                          <a:effectLst/>
                          <a:latin typeface="Arial" panose="020B0604020202020204" pitchFamily="34" charset="0"/>
                          <a:ea typeface="Calibri" panose="020F0502020204030204" pitchFamily="34" charset="0"/>
                          <a:cs typeface="Arial" panose="020B0604020202020204" pitchFamily="34" charset="0"/>
                        </a:rPr>
                        <a:t> looked into Egyptian students’ attitude towards the information ethics.</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They found that students are sensitive to the ethicality of information privacy, information accuracy, and information access. </a:t>
                      </a:r>
                    </a:p>
                    <a:p>
                      <a:pPr marL="0" marR="0">
                        <a:lnSpc>
                          <a:spcPct val="107000"/>
                        </a:lnSpc>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 </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They concluded that public universities should revise their curricula in order to integrate ethics into business education.</a:t>
                      </a:r>
                    </a:p>
                    <a:p>
                      <a:pPr marL="0" marR="0">
                        <a:lnSpc>
                          <a:spcPct val="107000"/>
                        </a:lnSpc>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 </a:t>
                      </a:r>
                    </a:p>
                  </a:txBody>
                  <a:tcPr marL="29727" marR="29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5013311"/>
                  </a:ext>
                </a:extLst>
              </a:tr>
            </a:tbl>
          </a:graphicData>
        </a:graphic>
      </p:graphicFrame>
      <p:sp>
        <p:nvSpPr>
          <p:cNvPr id="4" name="TextBox 3">
            <a:extLst>
              <a:ext uri="{FF2B5EF4-FFF2-40B4-BE49-F238E27FC236}">
                <a16:creationId xmlns:a16="http://schemas.microsoft.com/office/drawing/2014/main" id="{CB53343A-6DCE-242D-6AE7-342E8F9AB86B}"/>
              </a:ext>
            </a:extLst>
          </p:cNvPr>
          <p:cNvSpPr txBox="1"/>
          <p:nvPr/>
        </p:nvSpPr>
        <p:spPr>
          <a:xfrm>
            <a:off x="2728547" y="206591"/>
            <a:ext cx="6101860"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Related literature </a:t>
            </a:r>
            <a:endParaRPr kumimoji="0" lang="en-US" sz="24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46877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116C26-DDA4-1D28-1C2C-CFCAB954F510}"/>
              </a:ext>
            </a:extLst>
          </p:cNvPr>
          <p:cNvSpPr txBox="1"/>
          <p:nvPr/>
        </p:nvSpPr>
        <p:spPr>
          <a:xfrm>
            <a:off x="2532185" y="96715"/>
            <a:ext cx="6277705" cy="1015663"/>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Related literature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7" name="Table 6">
            <a:extLst>
              <a:ext uri="{FF2B5EF4-FFF2-40B4-BE49-F238E27FC236}">
                <a16:creationId xmlns:a16="http://schemas.microsoft.com/office/drawing/2014/main" id="{EC7E7F88-32AA-A15E-43A9-F1CADF74BAFC}"/>
              </a:ext>
            </a:extLst>
          </p:cNvPr>
          <p:cNvGraphicFramePr>
            <a:graphicFrameLocks noGrp="1"/>
          </p:cNvGraphicFramePr>
          <p:nvPr>
            <p:extLst>
              <p:ext uri="{D42A27DB-BD31-4B8C-83A1-F6EECF244321}">
                <p14:modId xmlns:p14="http://schemas.microsoft.com/office/powerpoint/2010/main" val="3973435918"/>
              </p:ext>
            </p:extLst>
          </p:nvPr>
        </p:nvGraphicFramePr>
        <p:xfrm>
          <a:off x="720970" y="932696"/>
          <a:ext cx="9020908" cy="6481583"/>
        </p:xfrm>
        <a:graphic>
          <a:graphicData uri="http://schemas.openxmlformats.org/drawingml/2006/table">
            <a:tbl>
              <a:tblPr firstRow="1" firstCol="1" bandRow="1"/>
              <a:tblGrid>
                <a:gridCol w="2529021">
                  <a:extLst>
                    <a:ext uri="{9D8B030D-6E8A-4147-A177-3AD203B41FA5}">
                      <a16:colId xmlns:a16="http://schemas.microsoft.com/office/drawing/2014/main" val="2164394002"/>
                    </a:ext>
                  </a:extLst>
                </a:gridCol>
                <a:gridCol w="3404283">
                  <a:extLst>
                    <a:ext uri="{9D8B030D-6E8A-4147-A177-3AD203B41FA5}">
                      <a16:colId xmlns:a16="http://schemas.microsoft.com/office/drawing/2014/main" val="1285415091"/>
                    </a:ext>
                  </a:extLst>
                </a:gridCol>
                <a:gridCol w="3087604">
                  <a:extLst>
                    <a:ext uri="{9D8B030D-6E8A-4147-A177-3AD203B41FA5}">
                      <a16:colId xmlns:a16="http://schemas.microsoft.com/office/drawing/2014/main" val="190267559"/>
                    </a:ext>
                  </a:extLst>
                </a:gridCol>
              </a:tblGrid>
              <a:tr h="2363798">
                <a:tc>
                  <a:txBody>
                    <a:bodyPr/>
                    <a:lstStyle/>
                    <a:p>
                      <a:pPr marL="0" marR="0">
                        <a:lnSpc>
                          <a:spcPct val="107000"/>
                        </a:lnSpc>
                        <a:spcBef>
                          <a:spcPts val="0"/>
                        </a:spcBef>
                        <a:spcAft>
                          <a:spcPts val="0"/>
                        </a:spcAft>
                      </a:pPr>
                      <a:r>
                        <a:rPr lang="en-US" sz="1600" b="1" kern="100" dirty="0">
                          <a:effectLst/>
                          <a:latin typeface="Arial" panose="020B0604020202020204" pitchFamily="34" charset="0"/>
                          <a:ea typeface="Calibri" panose="020F0502020204030204" pitchFamily="34" charset="0"/>
                          <a:cs typeface="Arial" panose="020B0604020202020204" pitchFamily="34" charset="0"/>
                        </a:rPr>
                        <a:t>Fatoki and Marembo (2012)</a:t>
                      </a:r>
                      <a:r>
                        <a:rPr lang="en-US" sz="1600" kern="100" dirty="0">
                          <a:effectLst/>
                          <a:latin typeface="Arial" panose="020B0604020202020204" pitchFamily="34" charset="0"/>
                          <a:ea typeface="Calibri" panose="020F0502020204030204" pitchFamily="34" charset="0"/>
                          <a:cs typeface="Arial" panose="020B0604020202020204" pitchFamily="34" charset="0"/>
                        </a:rPr>
                        <a:t> used Attitude towards Business Ethics questionnaire (ATBEQ) to examine attitude towards business ethics by business students in relation to gender, level of study and nationality.</a:t>
                      </a:r>
                    </a:p>
                  </a:txBody>
                  <a:tcPr marL="52710" marR="52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They found significant differences in the attitudes toward business ethics in relation to the level of study. </a:t>
                      </a:r>
                    </a:p>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They also observed insignificant differences in the attitudes toward business ethics in relation to gender and nationality. </a:t>
                      </a:r>
                    </a:p>
                  </a:txBody>
                  <a:tcPr marL="52710" marR="52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They advised governments to take the initiative of promoting good ethical behavior and introduce punishment to reduce the risk of economic problems due to unethical practices</a:t>
                      </a:r>
                    </a:p>
                    <a:p>
                      <a:pPr marL="0" marR="0">
                        <a:lnSpc>
                          <a:spcPct val="107000"/>
                        </a:lnSpc>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 </a:t>
                      </a:r>
                    </a:p>
                  </a:txBody>
                  <a:tcPr marL="52710" marR="52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9091857"/>
                  </a:ext>
                </a:extLst>
              </a:tr>
              <a:tr h="1262357">
                <a:tc>
                  <a:txBody>
                    <a:bodyPr/>
                    <a:lstStyle/>
                    <a:p>
                      <a:pPr marL="0" marR="0">
                        <a:lnSpc>
                          <a:spcPct val="107000"/>
                        </a:lnSpc>
                        <a:spcBef>
                          <a:spcPts val="0"/>
                        </a:spcBef>
                        <a:spcAft>
                          <a:spcPts val="0"/>
                        </a:spcAft>
                      </a:pPr>
                      <a:r>
                        <a:rPr lang="en-US" sz="1600" b="1" kern="100">
                          <a:effectLst/>
                          <a:latin typeface="Arial" panose="020B0604020202020204" pitchFamily="34" charset="0"/>
                          <a:ea typeface="Calibri" panose="020F0502020204030204" pitchFamily="34" charset="0"/>
                          <a:cs typeface="Arial" panose="020B0604020202020204" pitchFamily="34" charset="0"/>
                        </a:rPr>
                        <a:t>Marie (2015)</a:t>
                      </a:r>
                      <a:r>
                        <a:rPr lang="en-US" sz="1600" kern="100">
                          <a:effectLst/>
                          <a:latin typeface="Arial" panose="020B0604020202020204" pitchFamily="34" charset="0"/>
                          <a:ea typeface="Calibri" panose="020F0502020204030204" pitchFamily="34" charset="0"/>
                          <a:cs typeface="Arial" panose="020B0604020202020204" pitchFamily="34" charset="0"/>
                        </a:rPr>
                        <a:t> surveyed the relationship between gender and the concept of business ethics. </a:t>
                      </a:r>
                    </a:p>
                  </a:txBody>
                  <a:tcPr marL="52710" marR="52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pPr>
                      <a:r>
                        <a:rPr lang="en-US" sz="1600" kern="100">
                          <a:effectLst/>
                          <a:latin typeface="Arial" panose="020B0604020202020204" pitchFamily="34" charset="0"/>
                          <a:ea typeface="Calibri" panose="020F0502020204030204" pitchFamily="34" charset="0"/>
                          <a:cs typeface="Arial" panose="020B0604020202020204" pitchFamily="34" charset="0"/>
                        </a:rPr>
                        <a:t>The researcher found that the women, who have a bachelor’s degree and married and work for industrial firms understand the concept of business ethics.</a:t>
                      </a:r>
                    </a:p>
                  </a:txBody>
                  <a:tcPr marL="52710" marR="52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pPr>
                      <a:r>
                        <a:rPr lang="en-US" sz="1600" kern="100" dirty="0">
                          <a:effectLst/>
                          <a:latin typeface="Arial" panose="020B0604020202020204" pitchFamily="34" charset="0"/>
                          <a:ea typeface="Calibri" panose="020F0502020204030204" pitchFamily="34" charset="0"/>
                          <a:cs typeface="Arial" panose="020B0604020202020204" pitchFamily="34" charset="0"/>
                        </a:rPr>
                        <a:t>Women who have higher education understand the concept of business ethics.</a:t>
                      </a:r>
                    </a:p>
                  </a:txBody>
                  <a:tcPr marL="52710" marR="52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7755398"/>
                  </a:ext>
                </a:extLst>
              </a:tr>
              <a:tr h="1262357">
                <a:tc>
                  <a:txBody>
                    <a:bodyPr/>
                    <a:lstStyle/>
                    <a:p>
                      <a:pPr marL="0" marR="0">
                        <a:lnSpc>
                          <a:spcPct val="107000"/>
                        </a:lnSpc>
                        <a:spcBef>
                          <a:spcPts val="0"/>
                        </a:spcBef>
                        <a:spcAft>
                          <a:spcPts val="0"/>
                        </a:spcAft>
                      </a:pPr>
                      <a:r>
                        <a:rPr lang="en-US" sz="1600" b="1" kern="100">
                          <a:effectLst/>
                          <a:latin typeface="Arial" panose="020B0604020202020204" pitchFamily="34" charset="0"/>
                          <a:ea typeface="Calibri" panose="020F0502020204030204" pitchFamily="34" charset="0"/>
                          <a:cs typeface="Arial" panose="020B0604020202020204" pitchFamily="34" charset="0"/>
                        </a:rPr>
                        <a:t>Haloub et al. (2016)</a:t>
                      </a:r>
                      <a:r>
                        <a:rPr lang="en-US" sz="1600" kern="100">
                          <a:effectLst/>
                          <a:latin typeface="Arial" panose="020B0604020202020204" pitchFamily="34" charset="0"/>
                          <a:ea typeface="Calibri" panose="020F0502020204030204" pitchFamily="34" charset="0"/>
                          <a:cs typeface="Arial" panose="020B0604020202020204" pitchFamily="34" charset="0"/>
                        </a:rPr>
                        <a:t> studied differences in the attitude of professionals Jordanians and British towards business ethics.</a:t>
                      </a:r>
                    </a:p>
                  </a:txBody>
                  <a:tcPr marL="52710" marR="52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They found significant differences between professionals’ views to Social Darwinem and ethical relativism in Jordan and UK. </a:t>
                      </a:r>
                    </a:p>
                  </a:txBody>
                  <a:tcPr marL="52710" marR="52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a:effectLst/>
                          <a:latin typeface="Arial" panose="020B0604020202020204" pitchFamily="34" charset="0"/>
                          <a:ea typeface="Calibri" panose="020F0502020204030204" pitchFamily="34" charset="0"/>
                          <a:cs typeface="Arial" panose="020B0604020202020204" pitchFamily="34" charset="0"/>
                        </a:rPr>
                        <a:t>Culture and societal factors have higher impact when compared to religion.</a:t>
                      </a:r>
                    </a:p>
                    <a:p>
                      <a:pPr marL="0" marR="0">
                        <a:lnSpc>
                          <a:spcPct val="107000"/>
                        </a:lnSpc>
                        <a:spcBef>
                          <a:spcPts val="0"/>
                        </a:spcBef>
                        <a:spcAft>
                          <a:spcPts val="0"/>
                        </a:spcAft>
                      </a:pPr>
                      <a:r>
                        <a:rPr lang="en-US" sz="1600" kern="100">
                          <a:effectLst/>
                          <a:latin typeface="Arial" panose="020B0604020202020204" pitchFamily="34" charset="0"/>
                          <a:ea typeface="Calibri" panose="020F0502020204030204" pitchFamily="34" charset="0"/>
                          <a:cs typeface="Arial" panose="020B0604020202020204" pitchFamily="34" charset="0"/>
                        </a:rPr>
                        <a:t> </a:t>
                      </a:r>
                    </a:p>
                  </a:txBody>
                  <a:tcPr marL="52710" marR="52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3760125"/>
                  </a:ext>
                </a:extLst>
              </a:tr>
              <a:tr h="1518557">
                <a:tc>
                  <a:txBody>
                    <a:bodyPr/>
                    <a:lstStyle/>
                    <a:p>
                      <a:pPr marL="0" marR="0">
                        <a:lnSpc>
                          <a:spcPct val="107000"/>
                        </a:lnSpc>
                        <a:spcBef>
                          <a:spcPts val="0"/>
                        </a:spcBef>
                        <a:spcAft>
                          <a:spcPts val="0"/>
                        </a:spcAft>
                      </a:pPr>
                      <a:r>
                        <a:rPr lang="en-US" sz="1600" b="1" kern="100">
                          <a:effectLst/>
                          <a:latin typeface="Arial" panose="020B0604020202020204" pitchFamily="34" charset="0"/>
                          <a:ea typeface="Calibri" panose="020F0502020204030204" pitchFamily="34" charset="0"/>
                          <a:cs typeface="Arial" panose="020B0604020202020204" pitchFamily="34" charset="0"/>
                        </a:rPr>
                        <a:t>Mishra (2012)</a:t>
                      </a:r>
                      <a:r>
                        <a:rPr lang="en-US" sz="1600" kern="100">
                          <a:effectLst/>
                          <a:latin typeface="Arial" panose="020B0604020202020204" pitchFamily="34" charset="0"/>
                          <a:ea typeface="Calibri" panose="020F0502020204030204" pitchFamily="34" charset="0"/>
                          <a:cs typeface="Arial" panose="020B0604020202020204" pitchFamily="34" charset="0"/>
                        </a:rPr>
                        <a:t> examined differences in students' attitude towards business ethics due to gender, age and work experience.</a:t>
                      </a:r>
                    </a:p>
                  </a:txBody>
                  <a:tcPr marL="52710" marR="52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The researcher found that individual characteristic and knowledge of a course in ethics have no impact of the students' attitude. </a:t>
                      </a:r>
                    </a:p>
                    <a:p>
                      <a:pPr marL="0" marR="0">
                        <a:lnSpc>
                          <a:spcPct val="107000"/>
                        </a:lnSpc>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 </a:t>
                      </a:r>
                    </a:p>
                  </a:txBody>
                  <a:tcPr marL="52710" marR="52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Wingdings 3" panose="05040102010807070707" pitchFamily="18" charset="2"/>
                        <a:buChar char=""/>
                        <a:tabLst>
                          <a:tab pos="457200" algn="l"/>
                        </a:tabLst>
                      </a:pPr>
                      <a:r>
                        <a:rPr lang="en-US" sz="1600" kern="100" dirty="0">
                          <a:effectLst/>
                          <a:latin typeface="Arial" panose="020B0604020202020204" pitchFamily="34" charset="0"/>
                          <a:ea typeface="Calibri" panose="020F0502020204030204" pitchFamily="34" charset="0"/>
                          <a:cs typeface="Arial" panose="020B0604020202020204" pitchFamily="34" charset="0"/>
                        </a:rPr>
                        <a:t>Individual characteristic and knowledge of a course in ethics have no impact of the students' attitude. </a:t>
                      </a:r>
                    </a:p>
                    <a:p>
                      <a:pPr marL="0" marR="0">
                        <a:lnSpc>
                          <a:spcPct val="107000"/>
                        </a:lnSpc>
                        <a:spcBef>
                          <a:spcPts val="0"/>
                        </a:spcBef>
                        <a:spcAft>
                          <a:spcPts val="0"/>
                        </a:spcAft>
                      </a:pPr>
                      <a:r>
                        <a:rPr lang="en-US" sz="1600" kern="100" dirty="0">
                          <a:effectLst/>
                          <a:latin typeface="Arial" panose="020B0604020202020204" pitchFamily="34" charset="0"/>
                          <a:ea typeface="Calibri" panose="020F0502020204030204" pitchFamily="34" charset="0"/>
                          <a:cs typeface="Arial" panose="020B0604020202020204" pitchFamily="34" charset="0"/>
                        </a:rPr>
                        <a:t> </a:t>
                      </a:r>
                    </a:p>
                  </a:txBody>
                  <a:tcPr marL="52710" marR="527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1208510"/>
                  </a:ext>
                </a:extLst>
              </a:tr>
            </a:tbl>
          </a:graphicData>
        </a:graphic>
      </p:graphicFrame>
    </p:spTree>
    <p:extLst>
      <p:ext uri="{BB962C8B-B14F-4D97-AF65-F5344CB8AC3E}">
        <p14:creationId xmlns:p14="http://schemas.microsoft.com/office/powerpoint/2010/main" val="1199365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6E4F7-29B2-C0AC-C82D-FF9CD7516FD8}"/>
              </a:ext>
            </a:extLst>
          </p:cNvPr>
          <p:cNvSpPr>
            <a:spLocks noGrp="1"/>
          </p:cNvSpPr>
          <p:nvPr>
            <p:ph type="title"/>
          </p:nvPr>
        </p:nvSpPr>
        <p:spPr/>
        <p:txBody>
          <a:bodyPr/>
          <a:lstStyle/>
          <a:p>
            <a:r>
              <a:rPr lang="en-US" dirty="0"/>
              <a:t>Hypotheses</a:t>
            </a:r>
            <a:br>
              <a:rPr lang="en-US" dirty="0"/>
            </a:br>
            <a:endParaRPr lang="en-US" dirty="0"/>
          </a:p>
        </p:txBody>
      </p:sp>
      <p:sp>
        <p:nvSpPr>
          <p:cNvPr id="3" name="Content Placeholder 2">
            <a:extLst>
              <a:ext uri="{FF2B5EF4-FFF2-40B4-BE49-F238E27FC236}">
                <a16:creationId xmlns:a16="http://schemas.microsoft.com/office/drawing/2014/main" id="{22BF2206-EE70-025A-A5FF-29A358496389}"/>
              </a:ext>
            </a:extLst>
          </p:cNvPr>
          <p:cNvSpPr>
            <a:spLocks noGrp="1"/>
          </p:cNvSpPr>
          <p:nvPr>
            <p:ph idx="1"/>
          </p:nvPr>
        </p:nvSpPr>
        <p:spPr>
          <a:xfrm>
            <a:off x="677334" y="2160589"/>
            <a:ext cx="9038166" cy="3880773"/>
          </a:xfrm>
          <a:ln w="57150">
            <a:solidFill>
              <a:schemeClr val="tx1"/>
            </a:solidFill>
          </a:ln>
        </p:spPr>
        <p:txBody>
          <a:bodyPr>
            <a:normAutofit/>
          </a:bodyPr>
          <a:lstStyle/>
          <a:p>
            <a:r>
              <a:rPr lang="en-US" sz="1800" b="0" i="0" dirty="0">
                <a:solidFill>
                  <a:srgbClr val="212529"/>
                </a:solidFill>
                <a:effectLst/>
                <a:latin typeface="Arial" panose="020B0604020202020204" pitchFamily="34" charset="0"/>
                <a:cs typeface="Arial" panose="020B0604020202020204" pitchFamily="34" charset="0"/>
              </a:rPr>
              <a:t>It is evident that a limited number of empirical studies have been undertaken on to assess the students’ perception towards business ethics. This suggests the need for additional empirical testing. Hence, this study is undertaken to examine following hypotheses:</a:t>
            </a:r>
          </a:p>
          <a:p>
            <a:endParaRPr lang="en-US" b="1" i="1" dirty="0">
              <a:solidFill>
                <a:srgbClr val="34343C"/>
              </a:solidFill>
              <a:effectLst/>
              <a:latin typeface="Arial" panose="020B0604020202020204" pitchFamily="34" charset="0"/>
              <a:cs typeface="Arial" panose="020B0604020202020204" pitchFamily="34" charset="0"/>
            </a:endParaRPr>
          </a:p>
          <a:p>
            <a:r>
              <a:rPr lang="en-US" b="1" i="1" dirty="0">
                <a:solidFill>
                  <a:srgbClr val="34343C"/>
                </a:solidFill>
                <a:latin typeface="Arial" panose="020B0604020202020204" pitchFamily="34" charset="0"/>
                <a:cs typeface="Arial" panose="020B0604020202020204" pitchFamily="34" charset="0"/>
              </a:rPr>
              <a:t>Hypothesis</a:t>
            </a:r>
            <a:r>
              <a:rPr lang="en-US" b="1" i="1" dirty="0">
                <a:solidFill>
                  <a:srgbClr val="34343C"/>
                </a:solidFill>
                <a:effectLst/>
                <a:latin typeface="Arial" panose="020B0604020202020204" pitchFamily="34" charset="0"/>
                <a:cs typeface="Arial" panose="020B0604020202020204" pitchFamily="34" charset="0"/>
              </a:rPr>
              <a:t> 1 </a:t>
            </a:r>
            <a:r>
              <a:rPr lang="en-US" b="0" i="1" dirty="0">
                <a:solidFill>
                  <a:srgbClr val="212529"/>
                </a:solidFill>
                <a:effectLst/>
                <a:latin typeface="Arial" panose="020B0604020202020204" pitchFamily="34" charset="0"/>
                <a:cs typeface="Arial" panose="020B0604020202020204" pitchFamily="34" charset="0"/>
              </a:rPr>
              <a:t>They will be significant differences in the attitudes toward business students ethics  in Nigeria.</a:t>
            </a:r>
            <a:endParaRPr lang="en-US" b="0" i="0" dirty="0">
              <a:solidFill>
                <a:srgbClr val="212529"/>
              </a:solidFill>
              <a:effectLst/>
              <a:latin typeface="Arial" panose="020B0604020202020204" pitchFamily="34" charset="0"/>
              <a:cs typeface="Arial" panose="020B0604020202020204" pitchFamily="34" charset="0"/>
            </a:endParaRPr>
          </a:p>
          <a:p>
            <a:r>
              <a:rPr lang="en-US" b="1" i="1" dirty="0">
                <a:solidFill>
                  <a:srgbClr val="34343C"/>
                </a:solidFill>
                <a:effectLst/>
                <a:latin typeface="Arial" panose="020B0604020202020204" pitchFamily="34" charset="0"/>
                <a:cs typeface="Arial" panose="020B0604020202020204" pitchFamily="34" charset="0"/>
              </a:rPr>
              <a:t>Hypothesis 2 </a:t>
            </a:r>
            <a:r>
              <a:rPr lang="en-US" b="0" i="1" dirty="0">
                <a:solidFill>
                  <a:srgbClr val="212529"/>
                </a:solidFill>
                <a:effectLst/>
                <a:latin typeface="Arial" panose="020B0604020202020204" pitchFamily="34" charset="0"/>
                <a:cs typeface="Arial" panose="020B0604020202020204" pitchFamily="34" charset="0"/>
              </a:rPr>
              <a:t>They will  be significant differences in the attitudes toward business students  ethics due to gender.</a:t>
            </a:r>
            <a:endParaRPr lang="en-US" b="0" i="0" dirty="0">
              <a:solidFill>
                <a:srgbClr val="212529"/>
              </a:solidFill>
              <a:effectLst/>
              <a:latin typeface="Arial" panose="020B0604020202020204" pitchFamily="34" charset="0"/>
              <a:cs typeface="Arial" panose="020B0604020202020204" pitchFamily="34" charset="0"/>
            </a:endParaRPr>
          </a:p>
          <a:p>
            <a:r>
              <a:rPr lang="en-US" b="1" i="1" dirty="0">
                <a:solidFill>
                  <a:srgbClr val="34343C"/>
                </a:solidFill>
                <a:effectLst/>
                <a:latin typeface="Arial" panose="020B0604020202020204" pitchFamily="34" charset="0"/>
                <a:cs typeface="Arial" panose="020B0604020202020204" pitchFamily="34" charset="0"/>
              </a:rPr>
              <a:t>Hypothesis 3 </a:t>
            </a:r>
            <a:r>
              <a:rPr lang="en-US" b="0" i="1" dirty="0">
                <a:solidFill>
                  <a:srgbClr val="212529"/>
                </a:solidFill>
                <a:effectLst/>
                <a:latin typeface="Arial" panose="020B0604020202020204" pitchFamily="34" charset="0"/>
                <a:cs typeface="Arial" panose="020B0604020202020204" pitchFamily="34" charset="0"/>
              </a:rPr>
              <a:t>They will be significant differences in the attitudes toward business ethics due to </a:t>
            </a:r>
            <a:r>
              <a:rPr lang="en-US" i="1" dirty="0">
                <a:solidFill>
                  <a:srgbClr val="212529"/>
                </a:solidFill>
                <a:latin typeface="Arial" panose="020B0604020202020204" pitchFamily="34" charset="0"/>
                <a:cs typeface="Arial" panose="020B0604020202020204" pitchFamily="34" charset="0"/>
              </a:rPr>
              <a:t>the universities</a:t>
            </a:r>
            <a:r>
              <a:rPr lang="en-US" b="0" i="1" dirty="0">
                <a:solidFill>
                  <a:srgbClr val="212529"/>
                </a:solidFill>
                <a:effectLst/>
                <a:latin typeface="Arial" panose="020B0604020202020204" pitchFamily="34" charset="0"/>
                <a:cs typeface="Arial" panose="020B0604020202020204" pitchFamily="34" charset="0"/>
              </a:rPr>
              <a:t>.</a:t>
            </a:r>
            <a:endParaRPr lang="en-US" b="0" i="0" dirty="0">
              <a:solidFill>
                <a:srgbClr val="212529"/>
              </a:solidFill>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33664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BA5D-0394-3980-5CFA-2A42DE4751E4}"/>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107BB792-D784-A43F-90FC-6F8F7102C992}"/>
              </a:ext>
            </a:extLst>
          </p:cNvPr>
          <p:cNvSpPr>
            <a:spLocks noGrp="1"/>
          </p:cNvSpPr>
          <p:nvPr>
            <p:ph idx="1"/>
          </p:nvPr>
        </p:nvSpPr>
        <p:spPr>
          <a:xfrm>
            <a:off x="298938" y="1606673"/>
            <a:ext cx="9627577" cy="4087811"/>
          </a:xfrm>
          <a:ln w="57150">
            <a:solidFill>
              <a:schemeClr val="tx1"/>
            </a:solidFill>
          </a:ln>
        </p:spPr>
        <p:txBody>
          <a:bodyPr>
            <a:normAutofit fontScale="92500" lnSpcReduction="10000"/>
          </a:bodyPr>
          <a:lstStyle/>
          <a:p>
            <a:r>
              <a:rPr lang="en-US" sz="2400" dirty="0">
                <a:latin typeface="Arial" panose="020B0604020202020204" pitchFamily="34" charset="0"/>
                <a:cs typeface="Arial" panose="020B0604020202020204" pitchFamily="34" charset="0"/>
              </a:rPr>
              <a:t>Sample </a:t>
            </a:r>
          </a:p>
          <a:p>
            <a:r>
              <a:rPr lang="en-US" sz="2400" dirty="0">
                <a:latin typeface="Arial" panose="020B0604020202020204" pitchFamily="34" charset="0"/>
                <a:cs typeface="Arial" panose="020B0604020202020204" pitchFamily="34" charset="0"/>
              </a:rPr>
              <a:t>This study examines the attitudes of business students from six public and private universities in South Eastern Nigeria to predict their attitudes towards business ethics. </a:t>
            </a:r>
          </a:p>
          <a:p>
            <a:r>
              <a:rPr lang="en-US" sz="2400" dirty="0">
                <a:latin typeface="Arial" panose="020B0604020202020204" pitchFamily="34" charset="0"/>
                <a:cs typeface="Arial" panose="020B0604020202020204" pitchFamily="34" charset="0"/>
              </a:rPr>
              <a:t>Using a convenience sampling technique, 120 undergraduate students (enrolled in accounting, finance, management, marketing, or one of the general business disciplines).</a:t>
            </a:r>
          </a:p>
          <a:p>
            <a:r>
              <a:rPr lang="en-US" sz="2400" dirty="0">
                <a:latin typeface="Arial" panose="020B0604020202020204" pitchFamily="34" charset="0"/>
                <a:cs typeface="Arial" panose="020B0604020202020204" pitchFamily="34" charset="0"/>
              </a:rPr>
              <a:t> The sample included 80 male (67%) and 40 female (33%) respondents with an average age of 21 years old.</a:t>
            </a:r>
          </a:p>
          <a:p>
            <a:r>
              <a:rPr lang="en-US" sz="2400" dirty="0">
                <a:latin typeface="Arial" panose="020B0604020202020204" pitchFamily="34" charset="0"/>
                <a:cs typeface="Arial" panose="020B0604020202020204" pitchFamily="34" charset="0"/>
              </a:rPr>
              <a:t>In terms of type institutions, 55 or 45.80% were enrolled in public universities and 65(54.20%) were enrolled in private universities.</a:t>
            </a:r>
          </a:p>
          <a:p>
            <a:endParaRPr lang="en-US" dirty="0"/>
          </a:p>
        </p:txBody>
      </p:sp>
    </p:spTree>
    <p:extLst>
      <p:ext uri="{BB962C8B-B14F-4D97-AF65-F5344CB8AC3E}">
        <p14:creationId xmlns:p14="http://schemas.microsoft.com/office/powerpoint/2010/main" val="4095842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C4EB5-8EBD-6DC3-74CB-F735C039EA14}"/>
              </a:ext>
            </a:extLst>
          </p:cNvPr>
          <p:cNvSpPr>
            <a:spLocks noGrp="1"/>
          </p:cNvSpPr>
          <p:nvPr>
            <p:ph type="title"/>
          </p:nvPr>
        </p:nvSpPr>
        <p:spPr>
          <a:xfrm>
            <a:off x="677334" y="609600"/>
            <a:ext cx="8596668" cy="946638"/>
          </a:xfrm>
        </p:spPr>
        <p:txBody>
          <a:bodyPr/>
          <a:lstStyle/>
          <a:p>
            <a:r>
              <a:rPr lang="en-US" b="0" i="0" dirty="0">
                <a:solidFill>
                  <a:srgbClr val="990000"/>
                </a:solidFill>
                <a:effectLst/>
                <a:latin typeface="LiberationSerif-Bold_2e_2"/>
              </a:rPr>
              <a:t>TABLE OF CONTENTS</a:t>
            </a:r>
            <a:endParaRPr lang="en-US" dirty="0"/>
          </a:p>
        </p:txBody>
      </p:sp>
      <p:sp>
        <p:nvSpPr>
          <p:cNvPr id="3" name="Content Placeholder 2">
            <a:extLst>
              <a:ext uri="{FF2B5EF4-FFF2-40B4-BE49-F238E27FC236}">
                <a16:creationId xmlns:a16="http://schemas.microsoft.com/office/drawing/2014/main" id="{BDB88431-DCAA-27EC-AB81-D37D49616167}"/>
              </a:ext>
            </a:extLst>
          </p:cNvPr>
          <p:cNvSpPr>
            <a:spLocks noGrp="1"/>
          </p:cNvSpPr>
          <p:nvPr>
            <p:ph idx="1"/>
          </p:nvPr>
        </p:nvSpPr>
        <p:spPr>
          <a:xfrm>
            <a:off x="677334" y="1488613"/>
            <a:ext cx="8596668" cy="3880773"/>
          </a:xfrm>
          <a:ln w="57150">
            <a:solidFill>
              <a:schemeClr val="tx1"/>
            </a:solidFill>
          </a:ln>
        </p:spPr>
        <p:txBody>
          <a:bodyPr>
            <a:normAutofit/>
          </a:bodyPr>
          <a:lstStyle/>
          <a:p>
            <a:endParaRPr lang="en-US" sz="2000" b="0" i="0" dirty="0">
              <a:solidFill>
                <a:srgbClr val="333333"/>
              </a:solidFill>
              <a:effectLst/>
              <a:latin typeface="Arial" panose="020B0604020202020204" pitchFamily="34" charset="0"/>
              <a:cs typeface="Arial" panose="020B0604020202020204" pitchFamily="34" charset="0"/>
            </a:endParaRPr>
          </a:p>
          <a:p>
            <a:r>
              <a:rPr lang="en-US" sz="2000" b="0" i="0" dirty="0">
                <a:solidFill>
                  <a:srgbClr val="333333"/>
                </a:solidFill>
                <a:effectLst/>
                <a:latin typeface="Arial" panose="020B0604020202020204" pitchFamily="34" charset="0"/>
                <a:cs typeface="Arial" panose="020B0604020202020204" pitchFamily="34" charset="0"/>
              </a:rPr>
              <a:t>Introduction</a:t>
            </a:r>
            <a:endParaRPr lang="en-US" sz="2000" b="0" i="0" dirty="0">
              <a:solidFill>
                <a:srgbClr val="990000"/>
              </a:solidFill>
              <a:effectLst/>
              <a:latin typeface="Arial" panose="020B0604020202020204" pitchFamily="34" charset="0"/>
              <a:cs typeface="Arial" panose="020B0604020202020204" pitchFamily="34" charset="0"/>
            </a:endParaRPr>
          </a:p>
          <a:p>
            <a:r>
              <a:rPr lang="en-US" sz="2000" dirty="0">
                <a:solidFill>
                  <a:srgbClr val="333333"/>
                </a:solidFill>
                <a:latin typeface="Arial" panose="020B0604020202020204" pitchFamily="34" charset="0"/>
                <a:cs typeface="Arial" panose="020B0604020202020204" pitchFamily="34" charset="0"/>
              </a:rPr>
              <a:t>Literature </a:t>
            </a:r>
            <a:endParaRPr lang="en-US" sz="2000" b="0" i="0" dirty="0">
              <a:solidFill>
                <a:srgbClr val="990000"/>
              </a:solidFill>
              <a:effectLst/>
              <a:latin typeface="Arial" panose="020B0604020202020204" pitchFamily="34" charset="0"/>
              <a:cs typeface="Arial" panose="020B0604020202020204" pitchFamily="34" charset="0"/>
            </a:endParaRPr>
          </a:p>
          <a:p>
            <a:r>
              <a:rPr lang="en-US" sz="2000" b="0" i="0" dirty="0">
                <a:solidFill>
                  <a:schemeClr val="tx1"/>
                </a:solidFill>
                <a:effectLst/>
                <a:latin typeface="Arial" panose="020B0604020202020204" pitchFamily="34" charset="0"/>
                <a:cs typeface="Arial" panose="020B0604020202020204" pitchFamily="34" charset="0"/>
              </a:rPr>
              <a:t>Method </a:t>
            </a:r>
          </a:p>
          <a:p>
            <a:r>
              <a:rPr lang="en-US" sz="2000" dirty="0">
                <a:solidFill>
                  <a:schemeClr val="tx1"/>
                </a:solidFill>
                <a:latin typeface="Arial" panose="020B0604020202020204" pitchFamily="34" charset="0"/>
                <a:cs typeface="Arial" panose="020B0604020202020204" pitchFamily="34" charset="0"/>
              </a:rPr>
              <a:t>Sample and data collection </a:t>
            </a:r>
            <a:endParaRPr lang="en-US" sz="2000" b="0" i="0" dirty="0">
              <a:solidFill>
                <a:schemeClr val="tx1"/>
              </a:solidFill>
              <a:effectLst/>
              <a:latin typeface="Arial" panose="020B0604020202020204" pitchFamily="34" charset="0"/>
              <a:cs typeface="Arial" panose="020B0604020202020204" pitchFamily="34" charset="0"/>
            </a:endParaRPr>
          </a:p>
          <a:p>
            <a:r>
              <a:rPr lang="en-US" sz="2000" dirty="0">
                <a:solidFill>
                  <a:schemeClr val="tx1"/>
                </a:solidFill>
                <a:latin typeface="Arial" panose="020B0604020202020204" pitchFamily="34" charset="0"/>
                <a:cs typeface="Arial" panose="020B0604020202020204" pitchFamily="34" charset="0"/>
              </a:rPr>
              <a:t>Results </a:t>
            </a:r>
            <a:endParaRPr lang="en-US" sz="2000" b="0" i="0" dirty="0">
              <a:solidFill>
                <a:srgbClr val="990000"/>
              </a:solidFill>
              <a:effectLst/>
              <a:latin typeface="Arial" panose="020B0604020202020204" pitchFamily="34" charset="0"/>
              <a:cs typeface="Arial" panose="020B0604020202020204" pitchFamily="34" charset="0"/>
            </a:endParaRPr>
          </a:p>
          <a:p>
            <a:r>
              <a:rPr lang="en-US" sz="2000" dirty="0">
                <a:solidFill>
                  <a:srgbClr val="333333"/>
                </a:solidFill>
                <a:latin typeface="Arial" panose="020B0604020202020204" pitchFamily="34" charset="0"/>
                <a:cs typeface="Arial" panose="020B0604020202020204" pitchFamily="34" charset="0"/>
              </a:rPr>
              <a:t>Discussion </a:t>
            </a:r>
          </a:p>
          <a:p>
            <a:r>
              <a:rPr lang="en-US" sz="2000" dirty="0">
                <a:solidFill>
                  <a:srgbClr val="333333"/>
                </a:solidFill>
                <a:latin typeface="Arial" panose="020B0604020202020204" pitchFamily="34" charset="0"/>
                <a:cs typeface="Arial" panose="020B0604020202020204" pitchFamily="34" charset="0"/>
              </a:rPr>
              <a:t>Conclusions</a:t>
            </a:r>
          </a:p>
          <a:p>
            <a:r>
              <a:rPr lang="en-US" sz="2000" dirty="0">
                <a:solidFill>
                  <a:srgbClr val="333333"/>
                </a:solidFill>
                <a:latin typeface="Arial" panose="020B0604020202020204" pitchFamily="34" charset="0"/>
                <a:cs typeface="Arial" panose="020B0604020202020204" pitchFamily="34" charset="0"/>
              </a:rPr>
              <a:t>Limitations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3869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8259E-C39B-6C21-8A09-75CF1C0B094E}"/>
              </a:ext>
            </a:extLst>
          </p:cNvPr>
          <p:cNvSpPr>
            <a:spLocks noGrp="1"/>
          </p:cNvSpPr>
          <p:nvPr>
            <p:ph type="title"/>
          </p:nvPr>
        </p:nvSpPr>
        <p:spPr>
          <a:xfrm>
            <a:off x="668542" y="193431"/>
            <a:ext cx="8596668" cy="1131277"/>
          </a:xfrm>
        </p:spPr>
        <p:txBody>
          <a:bodyPr>
            <a:normAutofit fontScale="90000"/>
          </a:bodyPr>
          <a:lstStyle/>
          <a:p>
            <a:r>
              <a:rPr lang="en-US" b="0" i="0" dirty="0">
                <a:solidFill>
                  <a:srgbClr val="111111"/>
                </a:solidFill>
                <a:effectLst/>
                <a:latin typeface="Roboto" panose="02000000000000000000" pitchFamily="2" charset="0"/>
              </a:rPr>
              <a:t>Map of Nigeria showing the 36 states and Federal Capital Territory (FCT), Abuja.</a:t>
            </a:r>
            <a:br>
              <a:rPr lang="en-US" b="0" i="0" dirty="0">
                <a:solidFill>
                  <a:srgbClr val="111111"/>
                </a:solidFill>
                <a:effectLst/>
                <a:latin typeface="Roboto" panose="02000000000000000000" pitchFamily="2" charset="0"/>
              </a:rPr>
            </a:br>
            <a:endParaRPr lang="en-US" dirty="0"/>
          </a:p>
        </p:txBody>
      </p:sp>
      <p:pic>
        <p:nvPicPr>
          <p:cNvPr id="4" name="Content Placeholder 3">
            <a:extLst>
              <a:ext uri="{FF2B5EF4-FFF2-40B4-BE49-F238E27FC236}">
                <a16:creationId xmlns:a16="http://schemas.microsoft.com/office/drawing/2014/main" id="{3FCDF31A-44D0-A130-8D54-90A986BD4A90}"/>
              </a:ext>
            </a:extLst>
          </p:cNvPr>
          <p:cNvPicPr>
            <a:picLocks noGrp="1" noChangeAspect="1"/>
          </p:cNvPicPr>
          <p:nvPr>
            <p:ph idx="1"/>
          </p:nvPr>
        </p:nvPicPr>
        <p:blipFill>
          <a:blip r:embed="rId2"/>
          <a:stretch>
            <a:fillRect/>
          </a:stretch>
        </p:blipFill>
        <p:spPr>
          <a:xfrm>
            <a:off x="1345224" y="1512277"/>
            <a:ext cx="6488722" cy="5090746"/>
          </a:xfrm>
          <a:prstGeom prst="rect">
            <a:avLst/>
          </a:prstGeom>
          <a:ln w="57150">
            <a:solidFill>
              <a:schemeClr val="tx1"/>
            </a:solidFill>
          </a:ln>
        </p:spPr>
      </p:pic>
    </p:spTree>
    <p:extLst>
      <p:ext uri="{BB962C8B-B14F-4D97-AF65-F5344CB8AC3E}">
        <p14:creationId xmlns:p14="http://schemas.microsoft.com/office/powerpoint/2010/main" val="2354785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967C5-5228-D633-3BBB-1A93854D040A}"/>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00F4952C-9B23-6286-4F0C-A59728345F32}"/>
              </a:ext>
            </a:extLst>
          </p:cNvPr>
          <p:cNvSpPr>
            <a:spLocks noGrp="1"/>
          </p:cNvSpPr>
          <p:nvPr>
            <p:ph idx="1"/>
          </p:nvPr>
        </p:nvSpPr>
        <p:spPr>
          <a:xfrm>
            <a:off x="677334" y="1650634"/>
            <a:ext cx="9029374" cy="4477604"/>
          </a:xfrm>
          <a:ln w="57150">
            <a:solidFill>
              <a:schemeClr val="tx1"/>
            </a:solidFill>
          </a:ln>
        </p:spPr>
        <p:txBody>
          <a:bodyPr>
            <a:normAutofit lnSpcReduction="10000"/>
          </a:bodyPr>
          <a:lstStyle/>
          <a:p>
            <a:pPr marL="0" marR="0">
              <a:lnSpc>
                <a:spcPct val="107000"/>
              </a:lnSpc>
              <a:spcBef>
                <a:spcPts val="0"/>
              </a:spcBef>
              <a:spcAft>
                <a:spcPts val="800"/>
              </a:spcAft>
            </a:pPr>
            <a:r>
              <a:rPr lang="en-US" sz="2000" b="1" dirty="0">
                <a:effectLst/>
                <a:latin typeface="Arial" panose="020B0604020202020204" pitchFamily="34" charset="0"/>
                <a:ea typeface="Calibri" panose="020F0502020204030204" pitchFamily="34" charset="0"/>
                <a:cs typeface="Arial" panose="020B0604020202020204" pitchFamily="34" charset="0"/>
              </a:rPr>
              <a:t>Measures</a:t>
            </a:r>
          </a:p>
          <a:p>
            <a:pPr marL="0" marR="0">
              <a:lnSpc>
                <a:spcPct val="107000"/>
              </a:lnSpc>
              <a:spcBef>
                <a:spcPts val="0"/>
              </a:spcBef>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A 30-item ATBEQ scale (Neumann and Reichel, 1987 as cited in Sims, 2006) was used to gather student attitudes towards business ethics. This scale was  originally developed by Neumann and Reichel. </a:t>
            </a:r>
          </a:p>
          <a:p>
            <a:pPr marL="0" marR="0">
              <a:lnSpc>
                <a:spcPct val="107000"/>
              </a:lnSpc>
              <a:spcBef>
                <a:spcPts val="0"/>
              </a:spcBef>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The ATBEQ is scored on a five-point scale ranging from1 strongly disagree to 5 strongly agree. </a:t>
            </a:r>
          </a:p>
          <a:p>
            <a:pPr marL="0" marR="0">
              <a:lnSpc>
                <a:spcPct val="107000"/>
              </a:lnSpc>
              <a:spcBef>
                <a:spcPts val="0"/>
              </a:spcBef>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ATBEQ has been widely used in past cross-national business ethics studies (Phau and Kea, 2006). </a:t>
            </a:r>
          </a:p>
          <a:p>
            <a:pPr marL="0" marR="0">
              <a:lnSpc>
                <a:spcPct val="107000"/>
              </a:lnSpc>
              <a:spcBef>
                <a:spcPts val="0"/>
              </a:spcBef>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In this study, participants were asked to give their opinions regarding attitudes towards business ethics. </a:t>
            </a:r>
          </a:p>
          <a:p>
            <a:pPr marL="0" marR="0">
              <a:lnSpc>
                <a:spcPct val="107000"/>
              </a:lnSpc>
              <a:spcBef>
                <a:spcPts val="0"/>
              </a:spcBef>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The subjects are required to answer all 30 questions and they were asked to score the level of agreement to each of the questions.</a:t>
            </a:r>
          </a:p>
          <a:p>
            <a:endParaRPr lang="en-US" dirty="0"/>
          </a:p>
        </p:txBody>
      </p:sp>
    </p:spTree>
    <p:extLst>
      <p:ext uri="{BB962C8B-B14F-4D97-AF65-F5344CB8AC3E}">
        <p14:creationId xmlns:p14="http://schemas.microsoft.com/office/powerpoint/2010/main" val="1956743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5ED0B-BD83-2725-3560-851CB34CEB8D}"/>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D4610048-91E2-56A7-609B-407C85064EE3}"/>
              </a:ext>
            </a:extLst>
          </p:cNvPr>
          <p:cNvSpPr>
            <a:spLocks noGrp="1"/>
          </p:cNvSpPr>
          <p:nvPr>
            <p:ph idx="1"/>
          </p:nvPr>
        </p:nvSpPr>
        <p:spPr>
          <a:xfrm>
            <a:off x="457199" y="1649046"/>
            <a:ext cx="9355016" cy="4030785"/>
          </a:xfrm>
          <a:ln w="57150">
            <a:solidFill>
              <a:schemeClr val="tx1"/>
            </a:solidFill>
          </a:ln>
        </p:spPr>
        <p:txBody>
          <a:bodyPr>
            <a:normAutofit lnSpcReduction="10000"/>
          </a:bodyPr>
          <a:lstStyle/>
          <a:p>
            <a:pPr marL="0" marR="0">
              <a:lnSpc>
                <a:spcPct val="107000"/>
              </a:lnSpc>
              <a:spcBef>
                <a:spcPts val="0"/>
              </a:spcBef>
              <a:spcAft>
                <a:spcPts val="800"/>
              </a:spcAft>
            </a:pPr>
            <a:r>
              <a:rPr lang="en-US" sz="2400" b="1" dirty="0">
                <a:effectLst/>
                <a:latin typeface="Arial" panose="020B0604020202020204" pitchFamily="34" charset="0"/>
                <a:ea typeface="Calibri" panose="020F0502020204030204" pitchFamily="34" charset="0"/>
                <a:cs typeface="Arial" panose="020B0604020202020204" pitchFamily="34" charset="0"/>
              </a:rPr>
              <a:t>Procedure</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The ATBEQ was distributed among the students during the class as well as during the meeting in the library. </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Most of the questionnaires were collected during the class after getting permission from the respective lecturers. </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A cover letter was included explaining the intent of the study.</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Respondents were also informed that their participation is voluntary and will be used only for academic purposes. </a:t>
            </a:r>
          </a:p>
          <a:p>
            <a:pPr marL="0" marR="0">
              <a:lnSpc>
                <a:spcPct val="107000"/>
              </a:lnSpc>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All the questionnaires were collected by research assistants</a:t>
            </a:r>
          </a:p>
          <a:p>
            <a:endParaRPr lang="en-US" dirty="0"/>
          </a:p>
        </p:txBody>
      </p:sp>
    </p:spTree>
    <p:extLst>
      <p:ext uri="{BB962C8B-B14F-4D97-AF65-F5344CB8AC3E}">
        <p14:creationId xmlns:p14="http://schemas.microsoft.com/office/powerpoint/2010/main" val="1496689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ABEA6-96BF-9FF2-0FAD-26739E1DB677}"/>
              </a:ext>
            </a:extLst>
          </p:cNvPr>
          <p:cNvSpPr>
            <a:spLocks noGrp="1"/>
          </p:cNvSpPr>
          <p:nvPr>
            <p:ph type="title"/>
          </p:nvPr>
        </p:nvSpPr>
        <p:spPr/>
        <p:txBody>
          <a:bodyPr/>
          <a:lstStyle/>
          <a:p>
            <a:r>
              <a:rPr lang="en-US" dirty="0"/>
              <a:t>Results </a:t>
            </a:r>
          </a:p>
        </p:txBody>
      </p:sp>
      <p:sp>
        <p:nvSpPr>
          <p:cNvPr id="3" name="Content Placeholder 2">
            <a:extLst>
              <a:ext uri="{FF2B5EF4-FFF2-40B4-BE49-F238E27FC236}">
                <a16:creationId xmlns:a16="http://schemas.microsoft.com/office/drawing/2014/main" id="{AE97ED80-6835-5F3E-AD3F-429CE16D617B}"/>
              </a:ext>
            </a:extLst>
          </p:cNvPr>
          <p:cNvSpPr>
            <a:spLocks noGrp="1"/>
          </p:cNvSpPr>
          <p:nvPr>
            <p:ph idx="1"/>
          </p:nvPr>
        </p:nvSpPr>
        <p:spPr>
          <a:xfrm>
            <a:off x="677333" y="1685804"/>
            <a:ext cx="8906281" cy="3747842"/>
          </a:xfrm>
          <a:ln w="57150">
            <a:solidFill>
              <a:schemeClr val="tx1"/>
            </a:solidFill>
          </a:ln>
        </p:spPr>
        <p:txBody>
          <a:bodyPr>
            <a:normAutofit/>
          </a:bodyPr>
          <a:lstStyle/>
          <a:p>
            <a:endParaRPr lang="en-US" dirty="0"/>
          </a:p>
          <a:p>
            <a:r>
              <a:rPr lang="en-US" sz="2400" dirty="0">
                <a:latin typeface="Arial" panose="020B0604020202020204" pitchFamily="34" charset="0"/>
                <a:cs typeface="Arial" panose="020B0604020202020204" pitchFamily="34" charset="0"/>
              </a:rPr>
              <a:t>The collected data was analyzed using statistical software package SPSS 20.Various statistical analyses, such as means, standard deviation, and t-test were also used</a:t>
            </a:r>
          </a:p>
          <a:p>
            <a:r>
              <a:rPr lang="en-US" sz="2400" dirty="0">
                <a:latin typeface="Arial" panose="020B0604020202020204" pitchFamily="34" charset="0"/>
                <a:cs typeface="Arial" panose="020B0604020202020204" pitchFamily="34" charset="0"/>
              </a:rPr>
              <a:t>The results showed a high coefficient of Cronbach's alpha (0.710) that indicates a high reliability of the ATBEQ.</a:t>
            </a:r>
          </a:p>
          <a:p>
            <a:r>
              <a:rPr lang="en-US" sz="2400" dirty="0">
                <a:latin typeface="Arial" panose="020B0604020202020204" pitchFamily="34" charset="0"/>
                <a:cs typeface="Arial" panose="020B0604020202020204" pitchFamily="34" charset="0"/>
              </a:rPr>
              <a:t>Tables 1 shows demographic and personal characteristics of students that participated in this paper.</a:t>
            </a:r>
          </a:p>
          <a:p>
            <a:endParaRPr lang="en-US" dirty="0"/>
          </a:p>
        </p:txBody>
      </p:sp>
    </p:spTree>
    <p:extLst>
      <p:ext uri="{BB962C8B-B14F-4D97-AF65-F5344CB8AC3E}">
        <p14:creationId xmlns:p14="http://schemas.microsoft.com/office/powerpoint/2010/main" val="1270345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4BD3C17-AB92-2210-B2EF-06E07DC7419A}"/>
              </a:ext>
            </a:extLst>
          </p:cNvPr>
          <p:cNvGraphicFramePr>
            <a:graphicFrameLocks noGrp="1"/>
          </p:cNvGraphicFramePr>
          <p:nvPr/>
        </p:nvGraphicFramePr>
        <p:xfrm>
          <a:off x="3325908" y="1192305"/>
          <a:ext cx="4258234" cy="4671128"/>
        </p:xfrm>
        <a:graphic>
          <a:graphicData uri="http://schemas.openxmlformats.org/drawingml/2006/table">
            <a:tbl>
              <a:tblPr firstRow="1" firstCol="1" bandRow="1"/>
              <a:tblGrid>
                <a:gridCol w="2884212">
                  <a:extLst>
                    <a:ext uri="{9D8B030D-6E8A-4147-A177-3AD203B41FA5}">
                      <a16:colId xmlns:a16="http://schemas.microsoft.com/office/drawing/2014/main" val="2981316022"/>
                    </a:ext>
                  </a:extLst>
                </a:gridCol>
                <a:gridCol w="362398">
                  <a:extLst>
                    <a:ext uri="{9D8B030D-6E8A-4147-A177-3AD203B41FA5}">
                      <a16:colId xmlns:a16="http://schemas.microsoft.com/office/drawing/2014/main" val="2049287517"/>
                    </a:ext>
                  </a:extLst>
                </a:gridCol>
                <a:gridCol w="1011624">
                  <a:extLst>
                    <a:ext uri="{9D8B030D-6E8A-4147-A177-3AD203B41FA5}">
                      <a16:colId xmlns:a16="http://schemas.microsoft.com/office/drawing/2014/main" val="3442085167"/>
                    </a:ext>
                  </a:extLst>
                </a:gridCol>
              </a:tblGrid>
              <a:tr h="360976">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Variables</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N</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Percentage (%)</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1971056"/>
                  </a:ext>
                </a:extLst>
              </a:tr>
              <a:tr h="582832">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Gender</a:t>
                      </a:r>
                    </a:p>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Male </a:t>
                      </a:r>
                    </a:p>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Female</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80</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40</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endParaRPr lang="en-US" sz="1200" kern="100" dirty="0">
                        <a:effectLst/>
                        <a:latin typeface="Palatino Linotype" panose="0204050205050503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33</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67</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0255535"/>
                  </a:ext>
                </a:extLst>
              </a:tr>
              <a:tr h="237161">
                <a:tc>
                  <a:txBody>
                    <a:bodyPr/>
                    <a:lstStyle/>
                    <a:p>
                      <a:pPr marL="0" marR="0">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Total </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100</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100</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7932357"/>
                  </a:ext>
                </a:extLst>
              </a:tr>
              <a:tr h="986492">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Age</a:t>
                      </a:r>
                    </a:p>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17 to 18</a:t>
                      </a:r>
                    </a:p>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19 to 20</a:t>
                      </a:r>
                    </a:p>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21 to 22</a:t>
                      </a:r>
                    </a:p>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23 and over</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15</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40</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53</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12</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12.5</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33.3</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44.2</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10.0</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1142468"/>
                  </a:ext>
                </a:extLst>
              </a:tr>
              <a:tr h="186067">
                <a:tc>
                  <a:txBody>
                    <a:bodyPr/>
                    <a:lstStyle/>
                    <a:p>
                      <a:pPr marL="0" marR="0">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Total </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100</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100</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6065145"/>
                  </a:ext>
                </a:extLst>
              </a:tr>
              <a:tr h="1260256">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Years of Study </a:t>
                      </a:r>
                    </a:p>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1st year of undergraduate studies </a:t>
                      </a:r>
                    </a:p>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2nd year of undergraduate studies  </a:t>
                      </a:r>
                    </a:p>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3rd year of undergraduate studies  </a:t>
                      </a:r>
                    </a:p>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4th year of undergraduate studies</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 </a:t>
                      </a:r>
                    </a:p>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a:t>
                      </a:r>
                    </a:p>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30</a:t>
                      </a:r>
                    </a:p>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34</a:t>
                      </a:r>
                    </a:p>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46</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8.33</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25.00</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28.33</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38.34</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4619023"/>
                  </a:ext>
                </a:extLst>
              </a:tr>
              <a:tr h="176791">
                <a:tc>
                  <a:txBody>
                    <a:bodyPr/>
                    <a:lstStyle/>
                    <a:p>
                      <a:pPr marL="0" marR="0">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Total </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100</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100</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4523693"/>
                  </a:ext>
                </a:extLst>
              </a:tr>
              <a:tr h="609352">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University </a:t>
                      </a:r>
                    </a:p>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Public </a:t>
                      </a:r>
                    </a:p>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Private </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 </a:t>
                      </a:r>
                    </a:p>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55</a:t>
                      </a:r>
                    </a:p>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65</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45.80</a:t>
                      </a:r>
                    </a:p>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54.20</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6709904"/>
                  </a:ext>
                </a:extLst>
              </a:tr>
              <a:tr h="237161">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Total </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100</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100</a:t>
                      </a:r>
                    </a:p>
                  </a:txBody>
                  <a:tcPr marL="62540" marR="62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8069501"/>
                  </a:ext>
                </a:extLst>
              </a:tr>
            </a:tbl>
          </a:graphicData>
        </a:graphic>
      </p:graphicFrame>
      <p:sp>
        <p:nvSpPr>
          <p:cNvPr id="3" name="Rectangle 1">
            <a:extLst>
              <a:ext uri="{FF2B5EF4-FFF2-40B4-BE49-F238E27FC236}">
                <a16:creationId xmlns:a16="http://schemas.microsoft.com/office/drawing/2014/main" id="{9356AA01-151E-8ECC-9644-283C4E7F17A4}"/>
              </a:ext>
            </a:extLst>
          </p:cNvPr>
          <p:cNvSpPr>
            <a:spLocks noChangeArrowheads="1"/>
          </p:cNvSpPr>
          <p:nvPr/>
        </p:nvSpPr>
        <p:spPr bwMode="auto">
          <a:xfrm>
            <a:off x="3052271" y="1854535"/>
            <a:ext cx="13344907" cy="526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5" name="TextBox 4">
            <a:extLst>
              <a:ext uri="{FF2B5EF4-FFF2-40B4-BE49-F238E27FC236}">
                <a16:creationId xmlns:a16="http://schemas.microsoft.com/office/drawing/2014/main" id="{509C2C58-208B-B930-9E61-22DBEA841084}"/>
              </a:ext>
            </a:extLst>
          </p:cNvPr>
          <p:cNvSpPr txBox="1"/>
          <p:nvPr/>
        </p:nvSpPr>
        <p:spPr>
          <a:xfrm>
            <a:off x="2348751" y="337970"/>
            <a:ext cx="6714565" cy="52322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Table 1. Demographic and personal characteristics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of the surveyed students</a:t>
            </a:r>
          </a:p>
        </p:txBody>
      </p:sp>
    </p:spTree>
    <p:extLst>
      <p:ext uri="{BB962C8B-B14F-4D97-AF65-F5344CB8AC3E}">
        <p14:creationId xmlns:p14="http://schemas.microsoft.com/office/powerpoint/2010/main" val="1998402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4F204-617D-F6F7-FAE8-671E3D66B1CA}"/>
              </a:ext>
            </a:extLst>
          </p:cNvPr>
          <p:cNvSpPr>
            <a:spLocks noGrp="1"/>
          </p:cNvSpPr>
          <p:nvPr>
            <p:ph type="title"/>
          </p:nvPr>
        </p:nvSpPr>
        <p:spPr>
          <a:xfrm>
            <a:off x="677334" y="609600"/>
            <a:ext cx="8596668" cy="902677"/>
          </a:xfrm>
        </p:spPr>
        <p:txBody>
          <a:bodyPr/>
          <a:lstStyle/>
          <a:p>
            <a:r>
              <a:rPr lang="en-US" dirty="0"/>
              <a:t>Results</a:t>
            </a:r>
          </a:p>
        </p:txBody>
      </p:sp>
      <p:sp>
        <p:nvSpPr>
          <p:cNvPr id="3" name="Content Placeholder 2">
            <a:extLst>
              <a:ext uri="{FF2B5EF4-FFF2-40B4-BE49-F238E27FC236}">
                <a16:creationId xmlns:a16="http://schemas.microsoft.com/office/drawing/2014/main" id="{D68634F7-FEED-F0FD-E502-99E21CA9BFD2}"/>
              </a:ext>
            </a:extLst>
          </p:cNvPr>
          <p:cNvSpPr>
            <a:spLocks noGrp="1"/>
          </p:cNvSpPr>
          <p:nvPr>
            <p:ph idx="1"/>
          </p:nvPr>
        </p:nvSpPr>
        <p:spPr>
          <a:xfrm>
            <a:off x="457198" y="1570892"/>
            <a:ext cx="9504485" cy="4677508"/>
          </a:xfrm>
          <a:ln w="57150">
            <a:solidFill>
              <a:schemeClr val="tx1"/>
            </a:solidFill>
          </a:ln>
        </p:spPr>
        <p:txBody>
          <a:bodyPr>
            <a:noAutofit/>
          </a:bodyPr>
          <a:lstStyle/>
          <a:p>
            <a:r>
              <a:rPr lang="en-US" sz="2400" dirty="0">
                <a:latin typeface="Arial" panose="020B0604020202020204" pitchFamily="34" charset="0"/>
                <a:cs typeface="Arial" panose="020B0604020202020204" pitchFamily="34" charset="0"/>
              </a:rPr>
              <a:t>Descriptive statistics for each of the 30 items collected from the respondents are displayed in Table 2. </a:t>
            </a:r>
          </a:p>
          <a:p>
            <a:r>
              <a:rPr lang="en-US" sz="2400" dirty="0">
                <a:latin typeface="Arial" panose="020B0604020202020204" pitchFamily="34" charset="0"/>
                <a:cs typeface="Arial" panose="020B0604020202020204" pitchFamily="34" charset="0"/>
              </a:rPr>
              <a:t>Hypothesis one proposed that there would be significant differences in reported attitudes toward business students ethics in Nigeria. </a:t>
            </a:r>
          </a:p>
          <a:p>
            <a:r>
              <a:rPr lang="en-US" sz="2400" dirty="0">
                <a:latin typeface="Arial" panose="020B0604020202020204" pitchFamily="34" charset="0"/>
                <a:cs typeface="Arial" panose="020B0604020202020204" pitchFamily="34" charset="0"/>
              </a:rPr>
              <a:t>The results of the means test of the students show that there is no significant differences between the students on the 30 item of ATBEQ questionnaire.</a:t>
            </a:r>
          </a:p>
          <a:p>
            <a:r>
              <a:rPr lang="en-US" sz="2400" dirty="0">
                <a:latin typeface="Arial" panose="020B0604020202020204" pitchFamily="34" charset="0"/>
                <a:cs typeface="Arial" panose="020B0604020202020204" pitchFamily="34" charset="0"/>
              </a:rPr>
              <a:t>Given that there were no significant differences in reported attitudes towards business ethics for the 30 ATBEQ items, hypothesis one is not accepted. </a:t>
            </a:r>
          </a:p>
        </p:txBody>
      </p:sp>
    </p:spTree>
    <p:extLst>
      <p:ext uri="{BB962C8B-B14F-4D97-AF65-F5344CB8AC3E}">
        <p14:creationId xmlns:p14="http://schemas.microsoft.com/office/powerpoint/2010/main" val="2958456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D26E5D7-CFA7-1DB6-979B-0049D3686C62}"/>
              </a:ext>
            </a:extLst>
          </p:cNvPr>
          <p:cNvGraphicFramePr>
            <a:graphicFrameLocks noGrp="1"/>
          </p:cNvGraphicFramePr>
          <p:nvPr/>
        </p:nvGraphicFramePr>
        <p:xfrm>
          <a:off x="2026627" y="551991"/>
          <a:ext cx="6101860" cy="6248973"/>
        </p:xfrm>
        <a:graphic>
          <a:graphicData uri="http://schemas.openxmlformats.org/drawingml/2006/table">
            <a:tbl>
              <a:tblPr firstRow="1" firstCol="1" bandRow="1"/>
              <a:tblGrid>
                <a:gridCol w="4415693">
                  <a:extLst>
                    <a:ext uri="{9D8B030D-6E8A-4147-A177-3AD203B41FA5}">
                      <a16:colId xmlns:a16="http://schemas.microsoft.com/office/drawing/2014/main" val="2505583857"/>
                    </a:ext>
                  </a:extLst>
                </a:gridCol>
                <a:gridCol w="465149">
                  <a:extLst>
                    <a:ext uri="{9D8B030D-6E8A-4147-A177-3AD203B41FA5}">
                      <a16:colId xmlns:a16="http://schemas.microsoft.com/office/drawing/2014/main" val="2008040716"/>
                    </a:ext>
                  </a:extLst>
                </a:gridCol>
                <a:gridCol w="639580">
                  <a:extLst>
                    <a:ext uri="{9D8B030D-6E8A-4147-A177-3AD203B41FA5}">
                      <a16:colId xmlns:a16="http://schemas.microsoft.com/office/drawing/2014/main" val="943970020"/>
                    </a:ext>
                  </a:extLst>
                </a:gridCol>
                <a:gridCol w="581438">
                  <a:extLst>
                    <a:ext uri="{9D8B030D-6E8A-4147-A177-3AD203B41FA5}">
                      <a16:colId xmlns:a16="http://schemas.microsoft.com/office/drawing/2014/main" val="2789102395"/>
                    </a:ext>
                  </a:extLst>
                </a:gridCol>
              </a:tblGrid>
              <a:tr h="185003">
                <a:tc>
                  <a:txBody>
                    <a:bodyPr/>
                    <a:lstStyle/>
                    <a:p>
                      <a:pPr marL="0" marR="0">
                        <a:lnSpc>
                          <a:spcPct val="107000"/>
                        </a:lnSpc>
                        <a:spcBef>
                          <a:spcPts val="0"/>
                        </a:spcBef>
                        <a:spcAft>
                          <a:spcPts val="0"/>
                        </a:spcAft>
                      </a:pPr>
                      <a:r>
                        <a:rPr lang="en-US" sz="1200" b="1" kern="100" dirty="0">
                          <a:effectLst/>
                          <a:latin typeface="Palatino Linotype" panose="02040502050505030304" pitchFamily="18" charset="0"/>
                          <a:ea typeface="Calibri" panose="020F0502020204030204" pitchFamily="34" charset="0"/>
                          <a:cs typeface="Times New Roman" panose="02020603050405020304" pitchFamily="18" charset="0"/>
                        </a:rPr>
                        <a:t>Question 	</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kern="100">
                          <a:effectLst/>
                          <a:latin typeface="Palatino Linotype" panose="02040502050505030304" pitchFamily="18" charset="0"/>
                          <a:ea typeface="Calibri" panose="020F0502020204030204" pitchFamily="34" charset="0"/>
                          <a:cs typeface="Times New Roman" panose="02020603050405020304" pitchFamily="18" charset="0"/>
                        </a:rPr>
                        <a:t>n</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kern="100">
                          <a:effectLst/>
                          <a:latin typeface="Palatino Linotype" panose="02040502050505030304" pitchFamily="18" charset="0"/>
                          <a:ea typeface="Calibri" panose="020F0502020204030204" pitchFamily="34" charset="0"/>
                          <a:cs typeface="Times New Roman" panose="02020603050405020304" pitchFamily="18" charset="0"/>
                        </a:rPr>
                        <a:t>Mean</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kern="100">
                          <a:effectLst/>
                          <a:latin typeface="Palatino Linotype" panose="02040502050505030304" pitchFamily="18" charset="0"/>
                          <a:ea typeface="Calibri" panose="020F0502020204030204" pitchFamily="34" charset="0"/>
                          <a:cs typeface="Times New Roman" panose="02020603050405020304" pitchFamily="18" charset="0"/>
                        </a:rPr>
                        <a:t>SD</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467099"/>
                  </a:ext>
                </a:extLst>
              </a:tr>
              <a:tr h="185003">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Times New Roman" panose="02020603050405020304" pitchFamily="18" charset="0"/>
                        </a:rPr>
                        <a:t>1. The only moral of business is making money.</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2.13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1.23</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6872313"/>
                  </a:ext>
                </a:extLst>
              </a:tr>
              <a:tr h="384437">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Times New Roman" panose="02020603050405020304" pitchFamily="18" charset="0"/>
                        </a:rPr>
                        <a:t>2. A person who is doing well in business does not have to          worry about moral problems.</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2.10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441724"/>
                  </a:ext>
                </a:extLst>
              </a:tr>
              <a:tr h="384437">
                <a:tc>
                  <a:txBody>
                    <a:bodyPr/>
                    <a:lstStyle/>
                    <a:p>
                      <a:pPr marL="0" marR="0">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3. Every business person acts according to moral     principles, whether he/she is aware of it or not.</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2.50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1.16</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6684597"/>
                  </a:ext>
                </a:extLst>
              </a:tr>
              <a:tr h="384437">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Times New Roman" panose="02020603050405020304" pitchFamily="18" charset="0"/>
                        </a:rPr>
                        <a:t>4. Act according to the law, and you can't go wrong morally.</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3.10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0.94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671600"/>
                  </a:ext>
                </a:extLst>
              </a:tr>
              <a:tr h="384437">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Times New Roman" panose="02020603050405020304" pitchFamily="18" charset="0"/>
                        </a:rPr>
                        <a:t>5. Ethics in business is basically an adjustment between expectations and the way people behave.</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3.41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0.93</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4971343"/>
                  </a:ext>
                </a:extLst>
              </a:tr>
              <a:tr h="384437">
                <a:tc>
                  <a:txBody>
                    <a:bodyPr/>
                    <a:lstStyle/>
                    <a:p>
                      <a:pPr marL="0" marR="0">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6. Business decisions involve a realistic economic attitude and not a moral philosophy.</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2.44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1.11</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9476813"/>
                  </a:ext>
                </a:extLst>
              </a:tr>
              <a:tr h="185003">
                <a:tc>
                  <a:txBody>
                    <a:bodyPr/>
                    <a:lstStyle/>
                    <a:p>
                      <a:pPr marL="0" marR="0">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7. Moral values are irrelevant to the business world.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2.12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1.12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7774402"/>
                  </a:ext>
                </a:extLst>
              </a:tr>
              <a:tr h="384437">
                <a:tc>
                  <a:txBody>
                    <a:bodyPr/>
                    <a:lstStyle/>
                    <a:p>
                      <a:pPr marL="0" marR="0">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8. The lack of public confidence in the ethics of business people is not justified.</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3.40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0.91</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4397855"/>
                  </a:ext>
                </a:extLst>
              </a:tr>
              <a:tr h="217052">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Times New Roman" panose="02020603050405020304" pitchFamily="18" charset="0"/>
                        </a:rPr>
                        <a:t>9. "Business Ethics" is a concept for public relations only.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1.70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0.98</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8936243"/>
                  </a:ext>
                </a:extLst>
              </a:tr>
              <a:tr h="422031">
                <a:tc>
                  <a:txBody>
                    <a:bodyPr/>
                    <a:lstStyle/>
                    <a:p>
                      <a:pPr marL="0" marR="0">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10. The business world today is not different from what it used to be in the past. There is nothing new under the sun.</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 1.83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1.12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0954350"/>
                  </a:ext>
                </a:extLst>
              </a:tr>
              <a:tr h="384437">
                <a:tc>
                  <a:txBody>
                    <a:bodyPr/>
                    <a:lstStyle/>
                    <a:p>
                      <a:pPr marL="0" marR="0">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11. Competitiveness and profitability are independent values (existing on their own).</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2.00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0.98</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25892"/>
                  </a:ext>
                </a:extLst>
              </a:tr>
              <a:tr h="583870">
                <a:tc>
                  <a:txBody>
                    <a:bodyPr/>
                    <a:lstStyle/>
                    <a:p>
                      <a:pPr marL="0" marR="0">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12.Conditions of free economy will serve best the needs of society. Limiting competition can only hurt society and violates basic natural laws.</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3.45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Times New Roman" panose="02020603050405020304" pitchFamily="18" charset="0"/>
                        </a:rPr>
                        <a:t>1.11</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788037"/>
                  </a:ext>
                </a:extLst>
              </a:tr>
              <a:tr h="412085">
                <a:tc>
                  <a:txBody>
                    <a:bodyPr/>
                    <a:lstStyle/>
                    <a:p>
                      <a:pPr marL="0" marR="0">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13. As a consumer, when making a car insurance claim, I try to get as much as possible regardless of the damage.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2.81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1.31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114572"/>
                  </a:ext>
                </a:extLst>
              </a:tr>
              <a:tr h="404446">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Times New Roman" panose="02020603050405020304" pitchFamily="18" charset="0"/>
                        </a:rPr>
                        <a:t>14.. While shopping at the supermarket, it is appropriate to switch price tags or packages.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1.22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0.98</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0753935"/>
                  </a:ext>
                </a:extLst>
              </a:tr>
              <a:tr h="384437">
                <a:tc>
                  <a:txBody>
                    <a:bodyPr/>
                    <a:lstStyle/>
                    <a:p>
                      <a:pPr marL="0" marR="0">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15. As an employee, I take office supplies home; it doesn't hurt anyone.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120</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Times New Roman" panose="02020603050405020304" pitchFamily="18" charset="0"/>
                        </a:rPr>
                        <a:t>1.43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Times New Roman" panose="02020603050405020304" pitchFamily="18" charset="0"/>
                        </a:rPr>
                        <a:t>0.88</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0975875"/>
                  </a:ext>
                </a:extLst>
              </a:tr>
              <a:tr h="185003">
                <a:tc>
                  <a:txBody>
                    <a:bodyPr/>
                    <a:lstStyle/>
                    <a:p>
                      <a:pPr marL="0" marR="0">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16. I view sick days as vacation days that I deserve.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 1.80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0.80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5527629"/>
                  </a:ext>
                </a:extLst>
              </a:tr>
              <a:tr h="384437">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17. Employee wages should be determined according</a:t>
                      </a:r>
                    </a:p>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to the laws of supply and demand.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120</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2.10        </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0.97</a:t>
                      </a:r>
                    </a:p>
                  </a:txBody>
                  <a:tcPr marL="45195" marR="4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599775"/>
                  </a:ext>
                </a:extLst>
              </a:tr>
            </a:tbl>
          </a:graphicData>
        </a:graphic>
      </p:graphicFrame>
      <p:sp>
        <p:nvSpPr>
          <p:cNvPr id="8" name="TextBox 7">
            <a:extLst>
              <a:ext uri="{FF2B5EF4-FFF2-40B4-BE49-F238E27FC236}">
                <a16:creationId xmlns:a16="http://schemas.microsoft.com/office/drawing/2014/main" id="{38BB359F-1CC9-5036-21E0-32A5047EBCB9}"/>
              </a:ext>
            </a:extLst>
          </p:cNvPr>
          <p:cNvSpPr txBox="1"/>
          <p:nvPr/>
        </p:nvSpPr>
        <p:spPr>
          <a:xfrm>
            <a:off x="2101362" y="57036"/>
            <a:ext cx="6101860" cy="442750"/>
          </a:xfrm>
          <a:prstGeom prst="rect">
            <a:avLst/>
          </a:prstGeom>
          <a:noFill/>
        </p:spPr>
        <p:txBody>
          <a:bodyPr wrap="square">
            <a:spAutoFit/>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1100" b="0" i="0" u="none" strike="noStrike" kern="1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Times New Roman" panose="02020603050405020304" pitchFamily="18" charset="0"/>
              </a:rPr>
              <a:t>Table 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mn-cs"/>
              </a:rPr>
              <a:t>Nigerian students’ attitudes towards business ethics: Descriptive statistics </a:t>
            </a:r>
            <a:endParaRPr kumimoji="0" lang="en-US" sz="11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642687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5087B82-D6B2-69E6-C11C-D3E2CB9792CD}"/>
              </a:ext>
            </a:extLst>
          </p:cNvPr>
          <p:cNvGraphicFramePr>
            <a:graphicFrameLocks noGrp="1"/>
          </p:cNvGraphicFramePr>
          <p:nvPr/>
        </p:nvGraphicFramePr>
        <p:xfrm>
          <a:off x="2066192" y="1129878"/>
          <a:ext cx="5715000" cy="5157403"/>
        </p:xfrm>
        <a:graphic>
          <a:graphicData uri="http://schemas.openxmlformats.org/drawingml/2006/table">
            <a:tbl>
              <a:tblPr firstRow="1" firstCol="1" bandRow="1"/>
              <a:tblGrid>
                <a:gridCol w="4255226">
                  <a:extLst>
                    <a:ext uri="{9D8B030D-6E8A-4147-A177-3AD203B41FA5}">
                      <a16:colId xmlns:a16="http://schemas.microsoft.com/office/drawing/2014/main" val="2412311273"/>
                    </a:ext>
                  </a:extLst>
                </a:gridCol>
                <a:gridCol w="386840">
                  <a:extLst>
                    <a:ext uri="{9D8B030D-6E8A-4147-A177-3AD203B41FA5}">
                      <a16:colId xmlns:a16="http://schemas.microsoft.com/office/drawing/2014/main" val="3554523268"/>
                    </a:ext>
                  </a:extLst>
                </a:gridCol>
                <a:gridCol w="580564">
                  <a:extLst>
                    <a:ext uri="{9D8B030D-6E8A-4147-A177-3AD203B41FA5}">
                      <a16:colId xmlns:a16="http://schemas.microsoft.com/office/drawing/2014/main" val="3455422211"/>
                    </a:ext>
                  </a:extLst>
                </a:gridCol>
                <a:gridCol w="492370">
                  <a:extLst>
                    <a:ext uri="{9D8B030D-6E8A-4147-A177-3AD203B41FA5}">
                      <a16:colId xmlns:a16="http://schemas.microsoft.com/office/drawing/2014/main" val="1240582733"/>
                    </a:ext>
                  </a:extLst>
                </a:gridCol>
              </a:tblGrid>
              <a:tr h="207228">
                <a:tc>
                  <a:txBody>
                    <a:bodyPr/>
                    <a:lstStyle/>
                    <a:p>
                      <a:pPr marL="0" marR="0">
                        <a:lnSpc>
                          <a:spcPct val="107000"/>
                        </a:lnSpc>
                        <a:spcBef>
                          <a:spcPts val="0"/>
                        </a:spcBef>
                        <a:spcAft>
                          <a:spcPts val="0"/>
                        </a:spcAft>
                      </a:pPr>
                      <a:r>
                        <a:rPr lang="en-US" sz="1200" b="1" kern="100">
                          <a:effectLst/>
                          <a:latin typeface="Palatino Linotype" panose="02040502050505030304" pitchFamily="18" charset="0"/>
                          <a:ea typeface="Calibri" panose="020F0502020204030204" pitchFamily="34" charset="0"/>
                          <a:cs typeface="Arial" panose="020B0604020202020204" pitchFamily="34" charset="0"/>
                        </a:rPr>
                        <a:t>Question</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b="1" kern="100" dirty="0">
                          <a:effectLst/>
                          <a:latin typeface="Palatino Linotype" panose="02040502050505030304" pitchFamily="18" charset="0"/>
                          <a:ea typeface="Calibri" panose="020F0502020204030204" pitchFamily="34" charset="0"/>
                          <a:cs typeface="Arial" panose="020B0604020202020204" pitchFamily="34" charset="0"/>
                        </a:rPr>
                        <a:t>n</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b="1" kern="100" dirty="0">
                          <a:effectLst/>
                          <a:latin typeface="Palatino Linotype" panose="02040502050505030304" pitchFamily="18" charset="0"/>
                          <a:ea typeface="Calibri" panose="020F0502020204030204" pitchFamily="34" charset="0"/>
                          <a:cs typeface="Arial" panose="020B0604020202020204" pitchFamily="34" charset="0"/>
                        </a:rPr>
                        <a:t>Mean</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b="1" kern="100">
                          <a:effectLst/>
                          <a:latin typeface="Palatino Linotype" panose="02040502050505030304" pitchFamily="18" charset="0"/>
                          <a:ea typeface="Calibri" panose="020F0502020204030204" pitchFamily="34" charset="0"/>
                          <a:cs typeface="Arial" panose="020B0604020202020204" pitchFamily="34" charset="0"/>
                        </a:rPr>
                        <a:t>SD</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6279678"/>
                  </a:ext>
                </a:extLst>
              </a:tr>
              <a:tr h="307055">
                <a:tc>
                  <a:txBody>
                    <a:bodyPr/>
                    <a:lstStyle/>
                    <a:p>
                      <a:pPr marL="0" marR="0">
                        <a:lnSpc>
                          <a:spcPct val="107000"/>
                        </a:lnSpc>
                        <a:spcBef>
                          <a:spcPts val="0"/>
                        </a:spcBef>
                        <a:spcAft>
                          <a:spcPts val="80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18. The main interest of shareholders is maximum return on their investment.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3.10</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0.88</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9370058"/>
                  </a:ext>
                </a:extLst>
              </a:tr>
              <a:tr h="759615">
                <a:tc>
                  <a:txBody>
                    <a:bodyPr/>
                    <a:lstStyle/>
                    <a:p>
                      <a:pPr marL="0" marR="0">
                        <a:lnSpc>
                          <a:spcPct val="107000"/>
                        </a:lnSpc>
                        <a:spcBef>
                          <a:spcPts val="0"/>
                        </a:spcBef>
                        <a:spcAft>
                          <a:spcPts val="80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19. George X says of himself. "I work long, hard hours and do a good job, but it seems to me that other people are progressing faster. But I know my efforts will pay off in the end." Yes, George works hard, but he's not realistic. </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2.79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0.92 </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6509112"/>
                  </a:ext>
                </a:extLst>
              </a:tr>
              <a:tr h="565606">
                <a:tc>
                  <a:txBody>
                    <a:bodyPr/>
                    <a:lstStyle/>
                    <a:p>
                      <a:pPr marL="0" marR="0">
                        <a:lnSpc>
                          <a:spcPct val="107000"/>
                        </a:lnSpc>
                        <a:spcBef>
                          <a:spcPts val="0"/>
                        </a:spcBef>
                        <a:spcAft>
                          <a:spcPts val="80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20. For every decision in business the only question I ask is, "Will it be profitable?" If yes? I will act according; if not it is irrelevant and a waste of time. </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2.55</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1.26</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6080830"/>
                  </a:ext>
                </a:extLst>
              </a:tr>
              <a:tr h="420250">
                <a:tc>
                  <a:txBody>
                    <a:bodyPr/>
                    <a:lstStyle/>
                    <a:p>
                      <a:pPr marL="0" marR="0">
                        <a:lnSpc>
                          <a:spcPct val="107000"/>
                        </a:lnSpc>
                        <a:spcBef>
                          <a:spcPts val="0"/>
                        </a:spcBef>
                        <a:spcAft>
                          <a:spcPts val="80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21. In my grocery store every week I raise the price of a certain product and mark it "on sale." There is nothing wrong with doing this. </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1.44</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0.97  </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9244442"/>
                  </a:ext>
                </a:extLst>
              </a:tr>
              <a:tr h="216838">
                <a:tc>
                  <a:txBody>
                    <a:bodyPr/>
                    <a:lstStyle/>
                    <a:p>
                      <a:pPr marL="0" marR="0">
                        <a:lnSpc>
                          <a:spcPct val="107000"/>
                        </a:lnSpc>
                        <a:spcBef>
                          <a:spcPts val="0"/>
                        </a:spcBef>
                        <a:spcAft>
                          <a:spcPts val="80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22. A business person can't afford to get hung up on details.</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3.54</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0501452"/>
                  </a:ext>
                </a:extLst>
              </a:tr>
              <a:tr h="409086">
                <a:tc>
                  <a:txBody>
                    <a:bodyPr/>
                    <a:lstStyle/>
                    <a:p>
                      <a:pPr marL="0" marR="0">
                        <a:lnSpc>
                          <a:spcPct val="107000"/>
                        </a:lnSpc>
                        <a:spcBef>
                          <a:spcPts val="0"/>
                        </a:spcBef>
                        <a:spcAft>
                          <a:spcPts val="80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23. If you want a specific goal, you have got to take the necessary means to achieve it.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3.33</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8373648"/>
                  </a:ext>
                </a:extLst>
              </a:tr>
              <a:tr h="219695">
                <a:tc>
                  <a:txBody>
                    <a:bodyPr/>
                    <a:lstStyle/>
                    <a:p>
                      <a:pPr marL="0" marR="0">
                        <a:lnSpc>
                          <a:spcPct val="107000"/>
                        </a:lnSpc>
                        <a:spcBef>
                          <a:spcPts val="0"/>
                        </a:spcBef>
                        <a:spcAft>
                          <a:spcPts val="80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24. The business world has its own rules.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4.00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1.00 </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307669"/>
                  </a:ext>
                </a:extLst>
              </a:tr>
              <a:tr h="216838">
                <a:tc>
                  <a:txBody>
                    <a:bodyPr/>
                    <a:lstStyle/>
                    <a:p>
                      <a:pPr marL="0" marR="0">
                        <a:lnSpc>
                          <a:spcPct val="107000"/>
                        </a:lnSpc>
                        <a:spcBef>
                          <a:spcPts val="0"/>
                        </a:spcBef>
                        <a:spcAft>
                          <a:spcPts val="80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25. A good business person is a successful business person.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3.10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1.20 </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7376557"/>
                  </a:ext>
                </a:extLst>
              </a:tr>
              <a:tr h="443384">
                <a:tc>
                  <a:txBody>
                    <a:bodyPr/>
                    <a:lstStyle/>
                    <a:p>
                      <a:pPr marL="0" marR="0">
                        <a:lnSpc>
                          <a:spcPct val="107000"/>
                        </a:lnSpc>
                        <a:spcBef>
                          <a:spcPts val="0"/>
                        </a:spcBef>
                        <a:spcAft>
                          <a:spcPts val="80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26. I would rather have truth and personal responsibility than unconditional love and belongingness.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3.11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1.18 </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693258"/>
                  </a:ext>
                </a:extLst>
              </a:tr>
              <a:tr h="200103">
                <a:tc>
                  <a:txBody>
                    <a:bodyPr/>
                    <a:lstStyle/>
                    <a:p>
                      <a:pPr marL="0" marR="0">
                        <a:lnSpc>
                          <a:spcPct val="107000"/>
                        </a:lnSpc>
                        <a:spcBef>
                          <a:spcPts val="0"/>
                        </a:spcBef>
                        <a:spcAft>
                          <a:spcPts val="80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27. True morality is first and foremost 5e//-interested.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4.12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1.00 </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485215"/>
                  </a:ext>
                </a:extLst>
              </a:tr>
              <a:tr h="216838">
                <a:tc>
                  <a:txBody>
                    <a:bodyPr/>
                    <a:lstStyle/>
                    <a:p>
                      <a:pPr marL="0" marR="0">
                        <a:lnSpc>
                          <a:spcPct val="107000"/>
                        </a:lnSpc>
                        <a:spcBef>
                          <a:spcPts val="0"/>
                        </a:spcBef>
                        <a:spcAft>
                          <a:spcPts val="80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28. Self-sacrifice is immoral.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1.60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1.12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601318"/>
                  </a:ext>
                </a:extLst>
              </a:tr>
              <a:tr h="283289">
                <a:tc>
                  <a:txBody>
                    <a:bodyPr/>
                    <a:lstStyle/>
                    <a:p>
                      <a:pPr marL="0" marR="0">
                        <a:lnSpc>
                          <a:spcPct val="107000"/>
                        </a:lnSpc>
                        <a:spcBef>
                          <a:spcPts val="0"/>
                        </a:spcBef>
                        <a:spcAft>
                          <a:spcPts val="80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29. You can judge a person according to his/her work and decisions. </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3.20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1.11 </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5996870"/>
                  </a:ext>
                </a:extLst>
              </a:tr>
              <a:tr h="329085">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30. You should not consume more than you produce. </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3.88  </a:t>
                      </a:r>
                      <a:endParaRPr lang="en-US" sz="1200" kern="10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1.20 </a:t>
                      </a:r>
                      <a:endParaRPr lang="en-US" sz="1200" kern="1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50393" marR="503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6050634"/>
                  </a:ext>
                </a:extLst>
              </a:tr>
            </a:tbl>
          </a:graphicData>
        </a:graphic>
      </p:graphicFrame>
      <p:sp>
        <p:nvSpPr>
          <p:cNvPr id="4" name="TextBox 3">
            <a:extLst>
              <a:ext uri="{FF2B5EF4-FFF2-40B4-BE49-F238E27FC236}">
                <a16:creationId xmlns:a16="http://schemas.microsoft.com/office/drawing/2014/main" id="{23F4060D-8811-4FB4-B9FF-13D12BE5E47C}"/>
              </a:ext>
            </a:extLst>
          </p:cNvPr>
          <p:cNvSpPr txBox="1"/>
          <p:nvPr/>
        </p:nvSpPr>
        <p:spPr>
          <a:xfrm>
            <a:off x="2444262" y="450876"/>
            <a:ext cx="4958861" cy="312971"/>
          </a:xfrm>
          <a:prstGeom prst="rect">
            <a:avLst/>
          </a:prstGeom>
          <a:noFill/>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400" b="1" i="0" u="none" strike="noStrike" kern="1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TABLE 2 (Continued) </a:t>
            </a:r>
            <a:endParaRPr kumimoji="0" lang="en-US"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6596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B53D-7562-D934-F12C-E6B82B9B07BC}"/>
              </a:ext>
            </a:extLst>
          </p:cNvPr>
          <p:cNvSpPr>
            <a:spLocks noGrp="1"/>
          </p:cNvSpPr>
          <p:nvPr>
            <p:ph type="title"/>
          </p:nvPr>
        </p:nvSpPr>
        <p:spPr>
          <a:xfrm>
            <a:off x="747673" y="354623"/>
            <a:ext cx="8596668" cy="744415"/>
          </a:xfrm>
        </p:spPr>
        <p:txBody>
          <a:bodyPr/>
          <a:lstStyle/>
          <a:p>
            <a:r>
              <a:rPr lang="en-US" dirty="0"/>
              <a:t>Results</a:t>
            </a:r>
          </a:p>
        </p:txBody>
      </p:sp>
      <p:sp>
        <p:nvSpPr>
          <p:cNvPr id="3" name="Content Placeholder 2">
            <a:extLst>
              <a:ext uri="{FF2B5EF4-FFF2-40B4-BE49-F238E27FC236}">
                <a16:creationId xmlns:a16="http://schemas.microsoft.com/office/drawing/2014/main" id="{122E608E-C9B9-05A2-175F-1DDE07E8C056}"/>
              </a:ext>
            </a:extLst>
          </p:cNvPr>
          <p:cNvSpPr>
            <a:spLocks noGrp="1"/>
          </p:cNvSpPr>
          <p:nvPr>
            <p:ph idx="1"/>
          </p:nvPr>
        </p:nvSpPr>
        <p:spPr>
          <a:xfrm>
            <a:off x="378070" y="1166447"/>
            <a:ext cx="9425354" cy="5243146"/>
          </a:xfrm>
          <a:ln w="57150">
            <a:solidFill>
              <a:schemeClr val="tx1"/>
            </a:solidFill>
          </a:ln>
        </p:spPr>
        <p:txBody>
          <a:bodyPr>
            <a:noAutofit/>
          </a:bodyPr>
          <a:lstStyle/>
          <a:p>
            <a:r>
              <a:rPr lang="en-US" sz="2400" dirty="0">
                <a:latin typeface="Arial" panose="020B0604020202020204" pitchFamily="34" charset="0"/>
                <a:cs typeface="Arial" panose="020B0604020202020204" pitchFamily="34" charset="0"/>
              </a:rPr>
              <a:t>Hypothesis two proposed that there would be significant differences in reported attitudes toward business ethics between male and female respondents in Nigeria. </a:t>
            </a:r>
          </a:p>
          <a:p>
            <a:r>
              <a:rPr lang="en-US" sz="2400" dirty="0">
                <a:latin typeface="Arial" panose="020B0604020202020204" pitchFamily="34" charset="0"/>
                <a:cs typeface="Arial" panose="020B0604020202020204" pitchFamily="34" charset="0"/>
              </a:rPr>
              <a:t>The results of the t-tests of two means indicate that, on average,  respondents reported the same levels of agreement for items 3, 22, 23, 24, 27, and 30 and on items 1, 6, 9, 10, 11, 16, 20, 25, and 28 the same level of agreement was reported.</a:t>
            </a:r>
          </a:p>
          <a:p>
            <a:r>
              <a:rPr lang="en-US" sz="2400" dirty="0">
                <a:latin typeface="Arial" panose="020B0604020202020204" pitchFamily="34" charset="0"/>
                <a:cs typeface="Arial" panose="020B0604020202020204" pitchFamily="34" charset="0"/>
              </a:rPr>
              <a:t>Given that there were significant differences in reported attitudes towards business ethics for of the 30 ATBEQ items, hypothesis two is rejected. </a:t>
            </a:r>
          </a:p>
          <a:p>
            <a:r>
              <a:rPr lang="en-US" sz="2400" dirty="0">
                <a:latin typeface="Arial" panose="020B0604020202020204" pitchFamily="34" charset="0"/>
                <a:cs typeface="Arial" panose="020B0604020202020204" pitchFamily="34" charset="0"/>
              </a:rPr>
              <a:t>Thus, it is concluded that reported attitudes toward business ethics between male and female respondents in the sample are not significantly different.</a:t>
            </a:r>
          </a:p>
        </p:txBody>
      </p:sp>
    </p:spTree>
    <p:extLst>
      <p:ext uri="{BB962C8B-B14F-4D97-AF65-F5344CB8AC3E}">
        <p14:creationId xmlns:p14="http://schemas.microsoft.com/office/powerpoint/2010/main" val="1890742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CF6030-AC4E-23C2-3121-416FF95AA20B}"/>
              </a:ext>
            </a:extLst>
          </p:cNvPr>
          <p:cNvSpPr txBox="1"/>
          <p:nvPr/>
        </p:nvSpPr>
        <p:spPr>
          <a:xfrm>
            <a:off x="1749670" y="203257"/>
            <a:ext cx="6101860" cy="376000"/>
          </a:xfrm>
          <a:prstGeom prst="rect">
            <a:avLst/>
          </a:prstGeom>
          <a:noFill/>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Table 3:   T-tests for ATBEQ. Male and female respondents </a:t>
            </a:r>
            <a:endParaRPr kumimoji="0" lang="en-US" sz="1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380DF243-9DD5-892A-6EE7-31CA822673B9}"/>
              </a:ext>
            </a:extLst>
          </p:cNvPr>
          <p:cNvGraphicFramePr>
            <a:graphicFrameLocks noGrp="1"/>
          </p:cNvGraphicFramePr>
          <p:nvPr/>
        </p:nvGraphicFramePr>
        <p:xfrm>
          <a:off x="1987061" y="641542"/>
          <a:ext cx="6321668" cy="6013201"/>
        </p:xfrm>
        <a:graphic>
          <a:graphicData uri="http://schemas.openxmlformats.org/drawingml/2006/table">
            <a:tbl>
              <a:tblPr firstRow="1" firstCol="1" bandRow="1"/>
              <a:tblGrid>
                <a:gridCol w="890926">
                  <a:extLst>
                    <a:ext uri="{9D8B030D-6E8A-4147-A177-3AD203B41FA5}">
                      <a16:colId xmlns:a16="http://schemas.microsoft.com/office/drawing/2014/main" val="883252865"/>
                    </a:ext>
                  </a:extLst>
                </a:gridCol>
                <a:gridCol w="638910">
                  <a:extLst>
                    <a:ext uri="{9D8B030D-6E8A-4147-A177-3AD203B41FA5}">
                      <a16:colId xmlns:a16="http://schemas.microsoft.com/office/drawing/2014/main" val="1876753552"/>
                    </a:ext>
                  </a:extLst>
                </a:gridCol>
                <a:gridCol w="702803">
                  <a:extLst>
                    <a:ext uri="{9D8B030D-6E8A-4147-A177-3AD203B41FA5}">
                      <a16:colId xmlns:a16="http://schemas.microsoft.com/office/drawing/2014/main" val="1063479084"/>
                    </a:ext>
                  </a:extLst>
                </a:gridCol>
                <a:gridCol w="830584">
                  <a:extLst>
                    <a:ext uri="{9D8B030D-6E8A-4147-A177-3AD203B41FA5}">
                      <a16:colId xmlns:a16="http://schemas.microsoft.com/office/drawing/2014/main" val="2130799941"/>
                    </a:ext>
                  </a:extLst>
                </a:gridCol>
                <a:gridCol w="702803">
                  <a:extLst>
                    <a:ext uri="{9D8B030D-6E8A-4147-A177-3AD203B41FA5}">
                      <a16:colId xmlns:a16="http://schemas.microsoft.com/office/drawing/2014/main" val="861273827"/>
                    </a:ext>
                  </a:extLst>
                </a:gridCol>
                <a:gridCol w="830584">
                  <a:extLst>
                    <a:ext uri="{9D8B030D-6E8A-4147-A177-3AD203B41FA5}">
                      <a16:colId xmlns:a16="http://schemas.microsoft.com/office/drawing/2014/main" val="1409670862"/>
                    </a:ext>
                  </a:extLst>
                </a:gridCol>
                <a:gridCol w="638910">
                  <a:extLst>
                    <a:ext uri="{9D8B030D-6E8A-4147-A177-3AD203B41FA5}">
                      <a16:colId xmlns:a16="http://schemas.microsoft.com/office/drawing/2014/main" val="2024864627"/>
                    </a:ext>
                  </a:extLst>
                </a:gridCol>
                <a:gridCol w="1086148">
                  <a:extLst>
                    <a:ext uri="{9D8B030D-6E8A-4147-A177-3AD203B41FA5}">
                      <a16:colId xmlns:a16="http://schemas.microsoft.com/office/drawing/2014/main" val="1528727070"/>
                    </a:ext>
                  </a:extLst>
                </a:gridCol>
              </a:tblGrid>
              <a:tr h="183834">
                <a:tc>
                  <a:txBody>
                    <a:bodyPr/>
                    <a:lstStyle/>
                    <a:p>
                      <a:pPr marL="0" marR="0">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Question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Male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n = 80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Female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n = 40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t-value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i="1" kern="100">
                          <a:effectLst/>
                          <a:latin typeface="Palatino Linotype" panose="02040502050505030304" pitchFamily="18" charset="0"/>
                          <a:ea typeface="Calibri" panose="020F0502020204030204" pitchFamily="34" charset="0"/>
                          <a:cs typeface="Arial" panose="020B0604020202020204" pitchFamily="34" charset="0"/>
                        </a:rPr>
                        <a:t>df</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p</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9422214"/>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Mean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S.D.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Mean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S.D.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 </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 </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 </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7319376"/>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2.11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1.22</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2.90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0.860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1.8214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0.06973</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3070165"/>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2.05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2.60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0.692</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3.7400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0.00023</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3612378"/>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2.82</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1.19</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2.90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1.141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0.5466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0.58514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8689262"/>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2.90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0.641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4.9435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0.00000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8204892"/>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3.41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0.93</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3.00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0.741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3.8784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0.00013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8642396"/>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2.35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 2.31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0.743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1.9505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0.04121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8088006"/>
                  </a:ext>
                </a:extLst>
              </a:tr>
              <a:tr h="183833">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2.12</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1.12</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2.30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0.421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5.4122</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8167160"/>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2.97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2.50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0.848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3.8947</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0.00011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432263"/>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9</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1.75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1.80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0.570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0.4838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0.62895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5788685"/>
                  </a:ext>
                </a:extLst>
              </a:tr>
              <a:tr h="183833">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1.97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1.90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0.971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0.5101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0.61043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2853466"/>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2.20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2.30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1.047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0.7068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0.48034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355391"/>
                  </a:ext>
                </a:extLst>
              </a:tr>
              <a:tr h="183833">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3.45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3.20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1.210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-1.6671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0.09674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6928250"/>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2.71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1.46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3.00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1.176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-1.7401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0.08306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994307"/>
                  </a:ext>
                </a:extLst>
              </a:tr>
              <a:tr h="183833">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1.37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0.98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1.50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0.719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-1.2023</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0.23038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70410"/>
                  </a:ext>
                </a:extLst>
              </a:tr>
              <a:tr h="183833">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1.57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0.85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2.20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0.912</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-5.6973</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0.00000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4839443"/>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1.91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2.30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0.877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-2.9496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0.00348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7924227"/>
                  </a:ext>
                </a:extLst>
              </a:tr>
              <a:tr h="183833">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2.90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1.37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2.90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1.060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0.0000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6787786"/>
                  </a:ext>
                </a:extLst>
              </a:tr>
              <a:tr h="19402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3.80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4.00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0.789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-1.7550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0.08047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4705877"/>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19</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2.99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3.00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0.935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-0.0743</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0.94083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6735722"/>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2.71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2.00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0.951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5.0570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8884896"/>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1.54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0.97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2.00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0.951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-3.8151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0.00017</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5886997"/>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22</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3.64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1.39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8.21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0.974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8.2101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0807660"/>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3.98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3.60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0.977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2.7909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0.00566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8370705"/>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4.11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3.30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0.980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6.3841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8349548"/>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3.10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3.00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1.068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0.6877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0.49227</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8653233"/>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3.15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3.40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0.911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-1.8859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0.06046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745857"/>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27</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4.12</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1.07</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2.70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1.089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10.4819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0392489"/>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1.88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1.13</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2.10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0.839</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-1.7574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0.08006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8291298"/>
                  </a:ext>
                </a:extLst>
              </a:tr>
              <a:tr h="199428">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29</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3.44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3.30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1.106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0.9930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0.32166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572045"/>
                  </a:ext>
                </a:extLst>
              </a:tr>
              <a:tr h="183833">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30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3.88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1.20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2.70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0.935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8.7235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a:effectLst/>
                          <a:latin typeface="Palatino Linotype" panose="02040502050505030304" pitchFamily="18" charset="0"/>
                          <a:ea typeface="Calibri" panose="020F0502020204030204" pitchFamily="34" charset="0"/>
                          <a:cs typeface="Arial" panose="020B0604020202020204" pitchFamily="34" charset="0"/>
                        </a:rPr>
                        <a:t>118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kern="100" dirty="0">
                          <a:effectLst/>
                          <a:latin typeface="Palatino Linotype" panose="02040502050505030304" pitchFamily="18" charset="0"/>
                          <a:ea typeface="Calibri" panose="020F0502020204030204" pitchFamily="34" charset="0"/>
                          <a:cs typeface="Arial" panose="020B0604020202020204" pitchFamily="34" charset="0"/>
                        </a:rPr>
                        <a:t>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4056" marR="4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8381137"/>
                  </a:ext>
                </a:extLst>
              </a:tr>
            </a:tbl>
          </a:graphicData>
        </a:graphic>
      </p:graphicFrame>
    </p:spTree>
    <p:extLst>
      <p:ext uri="{BB962C8B-B14F-4D97-AF65-F5344CB8AC3E}">
        <p14:creationId xmlns:p14="http://schemas.microsoft.com/office/powerpoint/2010/main" val="255105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699F2-C884-03F3-6D9F-30FAB6719DE2}"/>
              </a:ext>
            </a:extLst>
          </p:cNvPr>
          <p:cNvSpPr>
            <a:spLocks noGrp="1"/>
          </p:cNvSpPr>
          <p:nvPr>
            <p:ph type="title"/>
          </p:nvPr>
        </p:nvSpPr>
        <p:spPr>
          <a:xfrm>
            <a:off x="633372" y="381000"/>
            <a:ext cx="8596668" cy="673030"/>
          </a:xfrm>
        </p:spPr>
        <p:txBody>
          <a:bodyPr/>
          <a:lstStyle/>
          <a:p>
            <a:r>
              <a:rPr lang="en-US" dirty="0"/>
              <a:t>Introduction</a:t>
            </a:r>
          </a:p>
        </p:txBody>
      </p:sp>
      <p:sp>
        <p:nvSpPr>
          <p:cNvPr id="3" name="Content Placeholder 2">
            <a:extLst>
              <a:ext uri="{FF2B5EF4-FFF2-40B4-BE49-F238E27FC236}">
                <a16:creationId xmlns:a16="http://schemas.microsoft.com/office/drawing/2014/main" id="{A63C8707-52A2-765E-10E9-E2C2C522E830}"/>
              </a:ext>
            </a:extLst>
          </p:cNvPr>
          <p:cNvSpPr>
            <a:spLocks noGrp="1"/>
          </p:cNvSpPr>
          <p:nvPr>
            <p:ph idx="1"/>
          </p:nvPr>
        </p:nvSpPr>
        <p:spPr>
          <a:xfrm>
            <a:off x="518746" y="1925515"/>
            <a:ext cx="8871439" cy="3332285"/>
          </a:xfrm>
          <a:ln w="57150">
            <a:solidFill>
              <a:schemeClr val="tx1"/>
            </a:solidFill>
          </a:ln>
        </p:spPr>
        <p:txBody>
          <a:bodyPr>
            <a:normAutofit/>
          </a:bodyPr>
          <a:lstStyle/>
          <a:p>
            <a:pPr marL="804863" lvl="2" indent="-342900">
              <a:buFont typeface="Wingdings" panose="05000000000000000000" pitchFamily="2" charset="2"/>
              <a:buChar char="§"/>
            </a:pPr>
            <a:endParaRPr lang="en-US" sz="2800" dirty="0">
              <a:latin typeface="Arial" panose="020B0604020202020204" pitchFamily="34" charset="0"/>
              <a:cs typeface="Arial" panose="020B0604020202020204" pitchFamily="34" charset="0"/>
            </a:endParaRPr>
          </a:p>
          <a:p>
            <a:pPr marL="804863" lvl="2" indent="-342900">
              <a:buFont typeface="Wingdings" panose="05000000000000000000" pitchFamily="2" charset="2"/>
              <a:buChar char="§"/>
            </a:pPr>
            <a:r>
              <a:rPr lang="en-US" sz="2800" dirty="0">
                <a:latin typeface="Arial" panose="020B0604020202020204" pitchFamily="34" charset="0"/>
                <a:cs typeface="Arial" panose="020B0604020202020204" pitchFamily="34" charset="0"/>
              </a:rPr>
              <a:t>Interest in business ethics has increased markedly over the past few years due to considerable adverse publicity surrounding reports of unethical business practices by corporate managers. </a:t>
            </a:r>
          </a:p>
          <a:p>
            <a:endParaRPr lang="en-US" dirty="0"/>
          </a:p>
        </p:txBody>
      </p:sp>
    </p:spTree>
    <p:extLst>
      <p:ext uri="{BB962C8B-B14F-4D97-AF65-F5344CB8AC3E}">
        <p14:creationId xmlns:p14="http://schemas.microsoft.com/office/powerpoint/2010/main" val="9270850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3827-84C1-203C-2C01-BC619A21B3D4}"/>
              </a:ext>
            </a:extLst>
          </p:cNvPr>
          <p:cNvSpPr>
            <a:spLocks noGrp="1"/>
          </p:cNvSpPr>
          <p:nvPr>
            <p:ph type="title"/>
          </p:nvPr>
        </p:nvSpPr>
        <p:spPr>
          <a:xfrm>
            <a:off x="677334" y="389792"/>
            <a:ext cx="8596668" cy="814754"/>
          </a:xfrm>
        </p:spPr>
        <p:txBody>
          <a:bodyPr/>
          <a:lstStyle/>
          <a:p>
            <a:r>
              <a:rPr lang="en-US" dirty="0"/>
              <a:t>Results</a:t>
            </a:r>
          </a:p>
        </p:txBody>
      </p:sp>
      <p:sp>
        <p:nvSpPr>
          <p:cNvPr id="3" name="Content Placeholder 2">
            <a:extLst>
              <a:ext uri="{FF2B5EF4-FFF2-40B4-BE49-F238E27FC236}">
                <a16:creationId xmlns:a16="http://schemas.microsoft.com/office/drawing/2014/main" id="{AE447EAA-3882-67EF-A92C-09F118B03D53}"/>
              </a:ext>
            </a:extLst>
          </p:cNvPr>
          <p:cNvSpPr>
            <a:spLocks noGrp="1"/>
          </p:cNvSpPr>
          <p:nvPr>
            <p:ph idx="1"/>
          </p:nvPr>
        </p:nvSpPr>
        <p:spPr>
          <a:xfrm>
            <a:off x="219809" y="1116622"/>
            <a:ext cx="9680329" cy="5213840"/>
          </a:xfrm>
          <a:ln w="57150">
            <a:solidFill>
              <a:schemeClr val="tx1"/>
            </a:solidFill>
          </a:ln>
        </p:spPr>
        <p:txBody>
          <a:bodyPr>
            <a:noAutofit/>
          </a:bodyPr>
          <a:lstStyle/>
          <a:p>
            <a:r>
              <a:rPr lang="en-US" sz="2400" dirty="0">
                <a:latin typeface="Arial" panose="020B0604020202020204" pitchFamily="34" charset="0"/>
                <a:cs typeface="Arial" panose="020B0604020202020204" pitchFamily="34" charset="0"/>
              </a:rPr>
              <a:t>Hypothesis three proposed that there would be significant differences in reported attitudes toward business ethics between respondents in public and private universities </a:t>
            </a:r>
          </a:p>
          <a:p>
            <a:r>
              <a:rPr lang="en-US" sz="2400" dirty="0">
                <a:latin typeface="Arial" panose="020B0604020202020204" pitchFamily="34" charset="0"/>
                <a:cs typeface="Arial" panose="020B0604020202020204" pitchFamily="34" charset="0"/>
              </a:rPr>
              <a:t>The results of the t-tests of two means indicate that, on average, private university respondents reported the same levels of agreement for items 2, 5, 7, 8, 17, 22, 24, 27, and 30 and the same level of  agreement for items 11, 13, 15, 18, 21, and 28. </a:t>
            </a:r>
          </a:p>
          <a:p>
            <a:r>
              <a:rPr lang="en-US" sz="2400" dirty="0">
                <a:latin typeface="Arial" panose="020B0604020202020204" pitchFamily="34" charset="0"/>
                <a:cs typeface="Arial" panose="020B0604020202020204" pitchFamily="34" charset="0"/>
              </a:rPr>
              <a:t>Given that there were no significant differences in reported attitudes towards business ethics for 15 of the 30 ATBEQ items, hypothesis three is rejected. </a:t>
            </a:r>
          </a:p>
          <a:p>
            <a:r>
              <a:rPr lang="en-US" sz="2400" dirty="0">
                <a:latin typeface="Arial" panose="020B0604020202020204" pitchFamily="34" charset="0"/>
                <a:cs typeface="Arial" panose="020B0604020202020204" pitchFamily="34" charset="0"/>
              </a:rPr>
              <a:t>Thus, it is concluded that reported attitudes toward business ethics between respondents in private universities and public universities do not differ. </a:t>
            </a:r>
          </a:p>
        </p:txBody>
      </p:sp>
    </p:spTree>
    <p:extLst>
      <p:ext uri="{BB962C8B-B14F-4D97-AF65-F5344CB8AC3E}">
        <p14:creationId xmlns:p14="http://schemas.microsoft.com/office/powerpoint/2010/main" val="4247576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03E26-2876-99F5-AD96-E84487CAD25C}"/>
              </a:ext>
            </a:extLst>
          </p:cNvPr>
          <p:cNvSpPr>
            <a:spLocks noGrp="1"/>
          </p:cNvSpPr>
          <p:nvPr>
            <p:ph type="title"/>
          </p:nvPr>
        </p:nvSpPr>
        <p:spPr>
          <a:xfrm>
            <a:off x="677334" y="435638"/>
            <a:ext cx="8596668" cy="762000"/>
          </a:xfrm>
        </p:spPr>
        <p:txBody>
          <a:bodyPr>
            <a:normAutofit fontScale="90000"/>
          </a:bodyPr>
          <a:lstStyle/>
          <a:p>
            <a:r>
              <a:rPr lang="en-US" dirty="0"/>
              <a:t>DISCUSSION, CONCLUSION, AND IMPLICATIONS </a:t>
            </a:r>
          </a:p>
        </p:txBody>
      </p:sp>
      <p:sp>
        <p:nvSpPr>
          <p:cNvPr id="3" name="Content Placeholder 2">
            <a:extLst>
              <a:ext uri="{FF2B5EF4-FFF2-40B4-BE49-F238E27FC236}">
                <a16:creationId xmlns:a16="http://schemas.microsoft.com/office/drawing/2014/main" id="{9F31126C-85D2-4C3E-7046-76ED73C04D9B}"/>
              </a:ext>
            </a:extLst>
          </p:cNvPr>
          <p:cNvSpPr>
            <a:spLocks noGrp="1"/>
          </p:cNvSpPr>
          <p:nvPr>
            <p:ph idx="1"/>
          </p:nvPr>
        </p:nvSpPr>
        <p:spPr>
          <a:xfrm>
            <a:off x="474786" y="1635369"/>
            <a:ext cx="9284676" cy="3903785"/>
          </a:xfrm>
          <a:ln w="57150">
            <a:solidFill>
              <a:schemeClr val="tx1"/>
            </a:solidFill>
          </a:ln>
        </p:spPr>
        <p:txBody>
          <a:bodyPr>
            <a:normAutofit/>
          </a:bodyPr>
          <a:lstStyle/>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Businesses have a great impact on social and economic developments. </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Both the researchers and practitioners have regarded business ethics as an extremely important matter and the subject of business ethics and ethical leadership and managerial practices has been and will be one of the most important topics to research. </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In addition, ethics has a major influence in strategic decision-making of modern business. </a:t>
            </a:r>
          </a:p>
          <a:p>
            <a:endParaRPr lang="en-US" dirty="0"/>
          </a:p>
        </p:txBody>
      </p:sp>
    </p:spTree>
    <p:extLst>
      <p:ext uri="{BB962C8B-B14F-4D97-AF65-F5344CB8AC3E}">
        <p14:creationId xmlns:p14="http://schemas.microsoft.com/office/powerpoint/2010/main" val="347458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2099F-F1AE-5E53-9691-2384DC0A82FF}"/>
              </a:ext>
            </a:extLst>
          </p:cNvPr>
          <p:cNvSpPr>
            <a:spLocks noGrp="1"/>
          </p:cNvSpPr>
          <p:nvPr>
            <p:ph type="title"/>
          </p:nvPr>
        </p:nvSpPr>
        <p:spPr>
          <a:xfrm>
            <a:off x="677334" y="609600"/>
            <a:ext cx="8596668" cy="911469"/>
          </a:xfrm>
        </p:spPr>
        <p:txBody>
          <a:bodyPr>
            <a:normAutofit fontScale="90000"/>
          </a:bodyPr>
          <a:lstStyle/>
          <a:p>
            <a:r>
              <a:rPr lang="en-US" dirty="0"/>
              <a:t>DISCUSSION, CONCLUSION, AND IMPLICATIONS </a:t>
            </a:r>
          </a:p>
        </p:txBody>
      </p:sp>
      <p:sp>
        <p:nvSpPr>
          <p:cNvPr id="3" name="Content Placeholder 2">
            <a:extLst>
              <a:ext uri="{FF2B5EF4-FFF2-40B4-BE49-F238E27FC236}">
                <a16:creationId xmlns:a16="http://schemas.microsoft.com/office/drawing/2014/main" id="{CDCBB866-5064-0856-1B4E-E55892831315}"/>
              </a:ext>
            </a:extLst>
          </p:cNvPr>
          <p:cNvSpPr>
            <a:spLocks noGrp="1"/>
          </p:cNvSpPr>
          <p:nvPr>
            <p:ph idx="1"/>
          </p:nvPr>
        </p:nvSpPr>
        <p:spPr>
          <a:xfrm>
            <a:off x="677333" y="1591409"/>
            <a:ext cx="9020581" cy="3921368"/>
          </a:xfrm>
          <a:ln w="57150">
            <a:solidFill>
              <a:schemeClr val="tx1"/>
            </a:solidFill>
          </a:ln>
        </p:spPr>
        <p:txBody>
          <a:bodyPr/>
          <a:lstStyle/>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In the last few decades many corporate scandals, as well as the economic and financial crises, have attracted public interest in the managerial responsibilities of the society. </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In this scenario, business students are at the center of attention to bring about positive changes, they are citizens, customers, and future managers of organizations and can affect corporate decisions more than other employees. </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Therefore, top business schools have introduced business ethics in various courses</a:t>
            </a:r>
            <a:endParaRPr lang="en-US" sz="2400" dirty="0"/>
          </a:p>
          <a:p>
            <a:endParaRPr lang="en-US" dirty="0"/>
          </a:p>
        </p:txBody>
      </p:sp>
    </p:spTree>
    <p:extLst>
      <p:ext uri="{BB962C8B-B14F-4D97-AF65-F5344CB8AC3E}">
        <p14:creationId xmlns:p14="http://schemas.microsoft.com/office/powerpoint/2010/main" val="23938185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79D98-217E-7D5E-E726-BC25444DC7D4}"/>
              </a:ext>
            </a:extLst>
          </p:cNvPr>
          <p:cNvSpPr>
            <a:spLocks noGrp="1"/>
          </p:cNvSpPr>
          <p:nvPr>
            <p:ph type="title"/>
          </p:nvPr>
        </p:nvSpPr>
        <p:spPr>
          <a:xfrm>
            <a:off x="677334" y="609600"/>
            <a:ext cx="8596668" cy="770792"/>
          </a:xfrm>
        </p:spPr>
        <p:txBody>
          <a:bodyPr>
            <a:normAutofit fontScale="90000"/>
          </a:bodyPr>
          <a:lstStyle/>
          <a:p>
            <a:r>
              <a:rPr lang="en-US" dirty="0"/>
              <a:t>DISCUSSION, CONCLUSION, AND IMPLICATIONS  </a:t>
            </a:r>
          </a:p>
        </p:txBody>
      </p:sp>
      <p:sp>
        <p:nvSpPr>
          <p:cNvPr id="3" name="Content Placeholder 2">
            <a:extLst>
              <a:ext uri="{FF2B5EF4-FFF2-40B4-BE49-F238E27FC236}">
                <a16:creationId xmlns:a16="http://schemas.microsoft.com/office/drawing/2014/main" id="{F559405E-BF38-2F04-6E3C-5CF231FDD70D}"/>
              </a:ext>
            </a:extLst>
          </p:cNvPr>
          <p:cNvSpPr>
            <a:spLocks noGrp="1"/>
          </p:cNvSpPr>
          <p:nvPr>
            <p:ph idx="1"/>
          </p:nvPr>
        </p:nvSpPr>
        <p:spPr>
          <a:xfrm>
            <a:off x="527865" y="1480344"/>
            <a:ext cx="9222804" cy="3897311"/>
          </a:xfrm>
          <a:ln w="57150">
            <a:solidFill>
              <a:schemeClr val="tx1"/>
            </a:solidFill>
          </a:ln>
        </p:spPr>
        <p:txBody>
          <a:bodyPr>
            <a:noAutofit/>
          </a:bodyPr>
          <a:lstStyle/>
          <a:p>
            <a:r>
              <a:rPr lang="en-US" sz="2400" dirty="0">
                <a:latin typeface="Arial" panose="020B0604020202020204" pitchFamily="34" charset="0"/>
                <a:cs typeface="Arial" panose="020B0604020202020204" pitchFamily="34" charset="0"/>
              </a:rPr>
              <a:t>Business ethics has a significant role in fostering ethical decision-making in students as they prepare to enter the workforce. </a:t>
            </a:r>
          </a:p>
          <a:p>
            <a:r>
              <a:rPr lang="en-US" sz="2400" dirty="0">
                <a:latin typeface="Arial" panose="020B0604020202020204" pitchFamily="34" charset="0"/>
                <a:cs typeface="Arial" panose="020B0604020202020204" pitchFamily="34" charset="0"/>
              </a:rPr>
              <a:t>Social responsibility of business and the impact of business on society have also proved immensely important during the last decade. </a:t>
            </a:r>
          </a:p>
          <a:p>
            <a:r>
              <a:rPr lang="en-US" sz="2400" dirty="0">
                <a:latin typeface="Arial" panose="020B0604020202020204" pitchFamily="34" charset="0"/>
                <a:cs typeface="Arial" panose="020B0604020202020204" pitchFamily="34" charset="0"/>
              </a:rPr>
              <a:t>Also, the ethical problems are similar with the ongoing situation in Nigeria. Recent socio-political situation could be also taken into consideration while studying ethical business attitudes. </a:t>
            </a:r>
          </a:p>
        </p:txBody>
      </p:sp>
    </p:spTree>
    <p:extLst>
      <p:ext uri="{BB962C8B-B14F-4D97-AF65-F5344CB8AC3E}">
        <p14:creationId xmlns:p14="http://schemas.microsoft.com/office/powerpoint/2010/main" val="36984101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4328-7C3F-78C8-E41E-4CB2C17386B2}"/>
              </a:ext>
            </a:extLst>
          </p:cNvPr>
          <p:cNvSpPr>
            <a:spLocks noGrp="1"/>
          </p:cNvSpPr>
          <p:nvPr>
            <p:ph type="title"/>
          </p:nvPr>
        </p:nvSpPr>
        <p:spPr>
          <a:xfrm>
            <a:off x="677334" y="609600"/>
            <a:ext cx="8596668" cy="674077"/>
          </a:xfrm>
        </p:spPr>
        <p:txBody>
          <a:bodyPr>
            <a:normAutofit fontScale="90000"/>
          </a:bodyPr>
          <a:lstStyle/>
          <a:p>
            <a:r>
              <a:rPr lang="en-US" dirty="0"/>
              <a:t>DISCUSSION, CONCLUSION, AND IMPLICATIONS </a:t>
            </a:r>
          </a:p>
        </p:txBody>
      </p:sp>
      <p:sp>
        <p:nvSpPr>
          <p:cNvPr id="3" name="Content Placeholder 2">
            <a:extLst>
              <a:ext uri="{FF2B5EF4-FFF2-40B4-BE49-F238E27FC236}">
                <a16:creationId xmlns:a16="http://schemas.microsoft.com/office/drawing/2014/main" id="{7D699159-DA87-9C65-504C-B72A1019F86F}"/>
              </a:ext>
            </a:extLst>
          </p:cNvPr>
          <p:cNvSpPr>
            <a:spLocks noGrp="1"/>
          </p:cNvSpPr>
          <p:nvPr>
            <p:ph idx="1"/>
          </p:nvPr>
        </p:nvSpPr>
        <p:spPr>
          <a:xfrm>
            <a:off x="677334" y="1696915"/>
            <a:ext cx="9143674" cy="4018085"/>
          </a:xfrm>
          <a:ln w="57150">
            <a:solidFill>
              <a:schemeClr val="tx1"/>
            </a:solidFill>
          </a:ln>
        </p:spPr>
        <p:txBody>
          <a:bodyPr>
            <a:normAutofit/>
          </a:bodyPr>
          <a:lstStyle/>
          <a:p>
            <a:r>
              <a:rPr lang="en-US" sz="2400" dirty="0">
                <a:latin typeface="Arial" panose="020B0604020202020204" pitchFamily="34" charset="0"/>
                <a:cs typeface="Arial" panose="020B0604020202020204" pitchFamily="34" charset="0"/>
              </a:rPr>
              <a:t>It would be interesting for a future research to investigate the factors that have a negative impact on students’ attitudes toward business ethics in order to create a more moral and healthier economy in the future. </a:t>
            </a:r>
          </a:p>
          <a:p>
            <a:r>
              <a:rPr lang="en-US" sz="2400" dirty="0">
                <a:latin typeface="Arial" panose="020B0604020202020204" pitchFamily="34" charset="0"/>
                <a:cs typeface="Arial" panose="020B0604020202020204" pitchFamily="34" charset="0"/>
              </a:rPr>
              <a:t>Also, students need to adopt ethics standard in order to make responsible and moral decision as future leaders. </a:t>
            </a:r>
          </a:p>
          <a:p>
            <a:r>
              <a:rPr lang="en-US" sz="2400" dirty="0">
                <a:latin typeface="Arial" panose="020B0604020202020204" pitchFamily="34" charset="0"/>
                <a:cs typeface="Arial" panose="020B0604020202020204" pitchFamily="34" charset="0"/>
              </a:rPr>
              <a:t>Therefore, this information can be useful to the university management to prepare students to be aware that they need to make business decisions that are morally correct and ethical. </a:t>
            </a:r>
          </a:p>
          <a:p>
            <a:endParaRPr lang="en-US" sz="1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5676619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7C618-B4E4-0A8F-2FAD-36279B6D17DB}"/>
              </a:ext>
            </a:extLst>
          </p:cNvPr>
          <p:cNvSpPr>
            <a:spLocks noGrp="1"/>
          </p:cNvSpPr>
          <p:nvPr>
            <p:ph type="title"/>
          </p:nvPr>
        </p:nvSpPr>
        <p:spPr>
          <a:xfrm>
            <a:off x="677334" y="609600"/>
            <a:ext cx="8596668" cy="735623"/>
          </a:xfrm>
        </p:spPr>
        <p:txBody>
          <a:bodyPr>
            <a:normAutofit fontScale="90000"/>
          </a:bodyPr>
          <a:lstStyle/>
          <a:p>
            <a:r>
              <a:rPr lang="en-US" dirty="0"/>
              <a:t>DISCUSSION, CONCLUSION, AND IMPLICATIONS </a:t>
            </a:r>
          </a:p>
        </p:txBody>
      </p:sp>
      <p:sp>
        <p:nvSpPr>
          <p:cNvPr id="3" name="Content Placeholder 2">
            <a:extLst>
              <a:ext uri="{FF2B5EF4-FFF2-40B4-BE49-F238E27FC236}">
                <a16:creationId xmlns:a16="http://schemas.microsoft.com/office/drawing/2014/main" id="{80C121E7-10A3-272C-8051-DA29A8EEAA5A}"/>
              </a:ext>
            </a:extLst>
          </p:cNvPr>
          <p:cNvSpPr>
            <a:spLocks noGrp="1"/>
          </p:cNvSpPr>
          <p:nvPr>
            <p:ph idx="1"/>
          </p:nvPr>
        </p:nvSpPr>
        <p:spPr>
          <a:xfrm>
            <a:off x="483577" y="1861651"/>
            <a:ext cx="9135208" cy="2552087"/>
          </a:xfrm>
          <a:ln w="57150">
            <a:solidFill>
              <a:schemeClr val="tx1"/>
            </a:solidFill>
          </a:ln>
        </p:spPr>
        <p:txBody>
          <a:bodyPr>
            <a:normAutofit/>
          </a:bodyPr>
          <a:lstStyle/>
          <a:p>
            <a:r>
              <a:rPr lang="en-US" sz="2400" dirty="0">
                <a:latin typeface="Arial" panose="020B0604020202020204" pitchFamily="34" charset="0"/>
                <a:cs typeface="Arial" panose="020B0604020202020204" pitchFamily="34" charset="0"/>
              </a:rPr>
              <a:t>This is the first time that a comprehensive study, of this size and type, has been conducted at universities in Nigeria. </a:t>
            </a:r>
          </a:p>
          <a:p>
            <a:r>
              <a:rPr lang="en-US" sz="2400" dirty="0">
                <a:latin typeface="Arial" panose="020B0604020202020204" pitchFamily="34" charset="0"/>
                <a:cs typeface="Arial" panose="020B0604020202020204" pitchFamily="34" charset="0"/>
              </a:rPr>
              <a:t>However, the findings should be considered in the light of their limitations and should be viewed as largely exploratory. First of all, they refer to a sample selection, i.e. university business students.</a:t>
            </a:r>
          </a:p>
          <a:p>
            <a:endParaRPr lang="en-US" dirty="0"/>
          </a:p>
        </p:txBody>
      </p:sp>
    </p:spTree>
    <p:extLst>
      <p:ext uri="{BB962C8B-B14F-4D97-AF65-F5344CB8AC3E}">
        <p14:creationId xmlns:p14="http://schemas.microsoft.com/office/powerpoint/2010/main" val="199405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89D54-6670-3FD3-5E6F-12902CE71DA4}"/>
              </a:ext>
            </a:extLst>
          </p:cNvPr>
          <p:cNvSpPr>
            <a:spLocks noGrp="1"/>
          </p:cNvSpPr>
          <p:nvPr>
            <p:ph type="title"/>
          </p:nvPr>
        </p:nvSpPr>
        <p:spPr>
          <a:xfrm>
            <a:off x="677334" y="265235"/>
            <a:ext cx="8596668" cy="438150"/>
          </a:xfrm>
        </p:spPr>
        <p:txBody>
          <a:bodyPr>
            <a:normAutofit fontScale="90000"/>
          </a:bodyPr>
          <a:lstStyle/>
          <a:p>
            <a:r>
              <a:rPr lang="en-US" dirty="0"/>
              <a:t>DISCUSSION, CONCLUSION, AND IMPLICATIONS </a:t>
            </a:r>
          </a:p>
        </p:txBody>
      </p:sp>
      <p:sp>
        <p:nvSpPr>
          <p:cNvPr id="3" name="Content Placeholder 2">
            <a:extLst>
              <a:ext uri="{FF2B5EF4-FFF2-40B4-BE49-F238E27FC236}">
                <a16:creationId xmlns:a16="http://schemas.microsoft.com/office/drawing/2014/main" id="{6D9877E7-3B97-3BE8-742B-3ABC495911B7}"/>
              </a:ext>
            </a:extLst>
          </p:cNvPr>
          <p:cNvSpPr>
            <a:spLocks noGrp="1"/>
          </p:cNvSpPr>
          <p:nvPr>
            <p:ph idx="1"/>
          </p:nvPr>
        </p:nvSpPr>
        <p:spPr>
          <a:xfrm>
            <a:off x="342898" y="1362811"/>
            <a:ext cx="9601201" cy="3490544"/>
          </a:xfrm>
          <a:ln w="57150">
            <a:solidFill>
              <a:schemeClr val="tx1"/>
            </a:solidFill>
          </a:ln>
        </p:spPr>
        <p:txBody>
          <a:bodyPr>
            <a:noAutofit/>
          </a:bodyPr>
          <a:lstStyle/>
          <a:p>
            <a:r>
              <a:rPr lang="en-US" sz="2400" dirty="0">
                <a:latin typeface="Arial" panose="020B0604020202020204" pitchFamily="34" charset="0"/>
                <a:cs typeface="Arial" panose="020B0604020202020204" pitchFamily="34" charset="0"/>
              </a:rPr>
              <a:t>This limited sampling frame may affect the generalization of findings. </a:t>
            </a:r>
          </a:p>
          <a:p>
            <a:r>
              <a:rPr lang="en-US" sz="2400" dirty="0">
                <a:latin typeface="Arial" panose="020B0604020202020204" pitchFamily="34" charset="0"/>
                <a:cs typeface="Arial" panose="020B0604020202020204" pitchFamily="34" charset="0"/>
              </a:rPr>
              <a:t>This paper suggests a number of opportunities for future researches.</a:t>
            </a:r>
          </a:p>
          <a:p>
            <a:r>
              <a:rPr lang="en-US" sz="2400" dirty="0">
                <a:latin typeface="Arial" panose="020B0604020202020204" pitchFamily="34" charset="0"/>
                <a:cs typeface="Arial" panose="020B0604020202020204" pitchFamily="34" charset="0"/>
              </a:rPr>
              <a:t> Future research samples should be extended by including other population groups such as students from other faculties not only business economics, managers or other employees due to the absence of managerial experience in the student population. </a:t>
            </a:r>
          </a:p>
        </p:txBody>
      </p:sp>
    </p:spTree>
    <p:extLst>
      <p:ext uri="{BB962C8B-B14F-4D97-AF65-F5344CB8AC3E}">
        <p14:creationId xmlns:p14="http://schemas.microsoft.com/office/powerpoint/2010/main" val="4671991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95D4A-607D-5E60-4C5A-ED26DEB19066}"/>
              </a:ext>
            </a:extLst>
          </p:cNvPr>
          <p:cNvSpPr>
            <a:spLocks noGrp="1"/>
          </p:cNvSpPr>
          <p:nvPr>
            <p:ph type="title"/>
          </p:nvPr>
        </p:nvSpPr>
        <p:spPr>
          <a:xfrm>
            <a:off x="677333" y="609600"/>
            <a:ext cx="8827151" cy="1320800"/>
          </a:xfrm>
        </p:spPr>
        <p:txBody>
          <a:bodyPr/>
          <a:lstStyle/>
          <a:p>
            <a:r>
              <a:rPr lang="en-US" dirty="0"/>
              <a:t>DISCUSSION, CONCLUSION, AND IMPLICATIONS </a:t>
            </a:r>
          </a:p>
        </p:txBody>
      </p:sp>
      <p:sp>
        <p:nvSpPr>
          <p:cNvPr id="3" name="Content Placeholder 2">
            <a:extLst>
              <a:ext uri="{FF2B5EF4-FFF2-40B4-BE49-F238E27FC236}">
                <a16:creationId xmlns:a16="http://schemas.microsoft.com/office/drawing/2014/main" id="{D734A8A9-45B6-4A5A-BB51-D8DB809D96D7}"/>
              </a:ext>
            </a:extLst>
          </p:cNvPr>
          <p:cNvSpPr>
            <a:spLocks noGrp="1"/>
          </p:cNvSpPr>
          <p:nvPr>
            <p:ph idx="1"/>
          </p:nvPr>
        </p:nvSpPr>
        <p:spPr>
          <a:xfrm>
            <a:off x="677333" y="2160589"/>
            <a:ext cx="8897489" cy="3440111"/>
          </a:xfrm>
          <a:ln w="57150">
            <a:solidFill>
              <a:schemeClr val="tx1"/>
            </a:solidFill>
          </a:ln>
        </p:spPr>
        <p:txBody>
          <a:bodyPr/>
          <a:lstStyle/>
          <a:p>
            <a:r>
              <a:rPr lang="en-US" sz="2400" dirty="0">
                <a:latin typeface="Arial" panose="020B0604020202020204" pitchFamily="34" charset="0"/>
                <a:cs typeface="Arial" panose="020B0604020202020204" pitchFamily="34" charset="0"/>
              </a:rPr>
              <a:t>Future studies could also use a comparative study to determine differences or similarities in attitudes towards business ethics between other countries or universities (state and private). </a:t>
            </a:r>
          </a:p>
          <a:p>
            <a:r>
              <a:rPr lang="en-US" sz="2400" dirty="0">
                <a:latin typeface="Arial" panose="020B0604020202020204" pitchFamily="34" charset="0"/>
                <a:cs typeface="Arial" panose="020B0604020202020204" pitchFamily="34" charset="0"/>
              </a:rPr>
              <a:t>It would also be useful to include some other factors that could contribute to better identifying and understanding attitudes towards business ethics such as work experience, religion, etc. </a:t>
            </a:r>
          </a:p>
          <a:p>
            <a:endParaRPr lang="en-US" dirty="0"/>
          </a:p>
        </p:txBody>
      </p:sp>
    </p:spTree>
    <p:extLst>
      <p:ext uri="{BB962C8B-B14F-4D97-AF65-F5344CB8AC3E}">
        <p14:creationId xmlns:p14="http://schemas.microsoft.com/office/powerpoint/2010/main" val="19623267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EC87E-2D33-24DA-1A84-4E5DB4F6FCE2}"/>
              </a:ext>
            </a:extLst>
          </p:cNvPr>
          <p:cNvSpPr>
            <a:spLocks noGrp="1"/>
          </p:cNvSpPr>
          <p:nvPr>
            <p:ph type="title"/>
          </p:nvPr>
        </p:nvSpPr>
        <p:spPr>
          <a:xfrm>
            <a:off x="677334" y="609601"/>
            <a:ext cx="8596668" cy="814754"/>
          </a:xfrm>
        </p:spPr>
        <p:txBody>
          <a:bodyPr>
            <a:normAutofit fontScale="90000"/>
          </a:bodyPr>
          <a:lstStyle/>
          <a:p>
            <a:r>
              <a:rPr lang="en-US" dirty="0"/>
              <a:t>DISCUSSION, CONCLUSION, AND IMPLICATIONS </a:t>
            </a:r>
          </a:p>
        </p:txBody>
      </p:sp>
      <p:sp>
        <p:nvSpPr>
          <p:cNvPr id="3" name="Content Placeholder 2">
            <a:extLst>
              <a:ext uri="{FF2B5EF4-FFF2-40B4-BE49-F238E27FC236}">
                <a16:creationId xmlns:a16="http://schemas.microsoft.com/office/drawing/2014/main" id="{3A689D5A-E48A-8A8D-F22D-1DD7DE5E1ECE}"/>
              </a:ext>
            </a:extLst>
          </p:cNvPr>
          <p:cNvSpPr>
            <a:spLocks noGrp="1"/>
          </p:cNvSpPr>
          <p:nvPr>
            <p:ph idx="1"/>
          </p:nvPr>
        </p:nvSpPr>
        <p:spPr>
          <a:xfrm>
            <a:off x="483903" y="1562712"/>
            <a:ext cx="9196428" cy="4213834"/>
          </a:xfrm>
          <a:ln w="57150">
            <a:solidFill>
              <a:schemeClr val="tx1"/>
            </a:solidFill>
          </a:ln>
        </p:spPr>
        <p:txBody>
          <a:bodyPr>
            <a:normAutofit/>
          </a:bodyPr>
          <a:lstStyle/>
          <a:p>
            <a:r>
              <a:rPr lang="en-US" sz="2400" dirty="0">
                <a:latin typeface="Arial" panose="020B0604020202020204" pitchFamily="34" charset="0"/>
                <a:cs typeface="Arial" panose="020B0604020202020204" pitchFamily="34" charset="0"/>
              </a:rPr>
              <a:t>Finally, business ethics is a form of professional ethics that examines ethical principles and moral or ethical problems that arise in a business environment. </a:t>
            </a:r>
          </a:p>
          <a:p>
            <a:r>
              <a:rPr lang="en-US" sz="2400" dirty="0">
                <a:latin typeface="Arial" panose="020B0604020202020204" pitchFamily="34" charset="0"/>
                <a:cs typeface="Arial" panose="020B0604020202020204" pitchFamily="34" charset="0"/>
              </a:rPr>
              <a:t>From this prospective business students who are future leaders, entrepreneurs, managers, and employees can play a vital role in the development of a better society. </a:t>
            </a:r>
          </a:p>
          <a:p>
            <a:r>
              <a:rPr lang="en-US" sz="2400" dirty="0">
                <a:latin typeface="Arial" panose="020B0604020202020204" pitchFamily="34" charset="0"/>
                <a:cs typeface="Arial" panose="020B0604020202020204" pitchFamily="34" charset="0"/>
              </a:rPr>
              <a:t>Therefore, it is necessary to take into consideration the importance of this issue, because university students need to develop better awareness towards business ethics because they are the future managers and leaders in the business world</a:t>
            </a:r>
          </a:p>
          <a:p>
            <a:endParaRPr lang="en-US" dirty="0"/>
          </a:p>
        </p:txBody>
      </p:sp>
    </p:spTree>
    <p:extLst>
      <p:ext uri="{BB962C8B-B14F-4D97-AF65-F5344CB8AC3E}">
        <p14:creationId xmlns:p14="http://schemas.microsoft.com/office/powerpoint/2010/main" val="18656804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FE571-DEBD-EB32-2516-3452752B3DD3}"/>
              </a:ext>
            </a:extLst>
          </p:cNvPr>
          <p:cNvSpPr>
            <a:spLocks noGrp="1"/>
          </p:cNvSpPr>
          <p:nvPr>
            <p:ph type="title"/>
          </p:nvPr>
        </p:nvSpPr>
        <p:spPr>
          <a:xfrm>
            <a:off x="677334" y="609600"/>
            <a:ext cx="8596668" cy="1131736"/>
          </a:xfrm>
        </p:spPr>
        <p:txBody>
          <a:bodyPr>
            <a:normAutofit fontScale="90000"/>
          </a:bodyPr>
          <a:lstStyle/>
          <a:p>
            <a:r>
              <a:rPr kumimoji="0" lang="en-US" sz="3600" b="0" i="0" u="none" strike="noStrike" kern="1200" cap="none" spc="0" normalizeH="0" baseline="0" noProof="0" dirty="0">
                <a:ln>
                  <a:noFill/>
                </a:ln>
                <a:solidFill>
                  <a:srgbClr val="212529"/>
                </a:solidFill>
                <a:effectLst/>
                <a:uLnTx/>
                <a:uFillTx/>
                <a:latin typeface="-apple-system"/>
                <a:ea typeface="+mn-ea"/>
                <a:cs typeface="+mn-cs"/>
              </a:rPr>
              <a:t>References</a:t>
            </a:r>
            <a:br>
              <a:rPr kumimoji="0" lang="en-US" sz="3600" b="0" i="0" u="none" strike="noStrike" kern="1200" cap="none" spc="0" normalizeH="0" baseline="0" noProof="0" dirty="0">
                <a:ln>
                  <a:noFill/>
                </a:ln>
                <a:solidFill>
                  <a:srgbClr val="212529"/>
                </a:solidFill>
                <a:effectLst/>
                <a:uLnTx/>
                <a:uFillTx/>
                <a:latin typeface="-apple-system"/>
                <a:ea typeface="+mn-ea"/>
                <a:cs typeface="+mn-cs"/>
              </a:rPr>
            </a:br>
            <a:endParaRPr lang="en-US" dirty="0"/>
          </a:p>
        </p:txBody>
      </p:sp>
      <p:sp>
        <p:nvSpPr>
          <p:cNvPr id="3" name="Content Placeholder 2">
            <a:extLst>
              <a:ext uri="{FF2B5EF4-FFF2-40B4-BE49-F238E27FC236}">
                <a16:creationId xmlns:a16="http://schemas.microsoft.com/office/drawing/2014/main" id="{DF542083-3B72-4E4A-5171-24BB384DE0E2}"/>
              </a:ext>
            </a:extLst>
          </p:cNvPr>
          <p:cNvSpPr>
            <a:spLocks noGrp="1"/>
          </p:cNvSpPr>
          <p:nvPr>
            <p:ph idx="1"/>
          </p:nvPr>
        </p:nvSpPr>
        <p:spPr>
          <a:xfrm>
            <a:off x="589869" y="1741336"/>
            <a:ext cx="9126625" cy="5116664"/>
          </a:xfrm>
        </p:spPr>
        <p:txBody>
          <a:bodyPr>
            <a:normAutofit/>
          </a:bodyPr>
          <a:lstStyle/>
          <a:p>
            <a:pPr marL="0" marR="0" lvl="0" indent="0" algn="l" defTabSz="457200" rtl="0" eaLnBrk="1" fontAlgn="auto" latinLnBrk="0" hangingPunct="1">
              <a:lnSpc>
                <a:spcPct val="100000"/>
              </a:lnSpc>
              <a:spcBef>
                <a:spcPts val="1000"/>
              </a:spcBef>
              <a:spcAft>
                <a:spcPts val="0"/>
              </a:spcAft>
              <a:buClr>
                <a:srgbClr val="90C226"/>
              </a:buClr>
              <a:buSzPct val="80000"/>
              <a:buNone/>
              <a:tabLst/>
              <a:defRPr/>
            </a:pP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Adhikary, B.K., &amp; Mitra, R.K. (2015). Perceptions of ethics in Business: A study of business students in Bangladesh. </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Journal of Business Theory and Practice, 3</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(2), 252-265.</a:t>
            </a:r>
          </a:p>
          <a:p>
            <a:pPr marL="0" marR="0" lvl="0" indent="0" algn="l" defTabSz="457200" rtl="0" eaLnBrk="1" fontAlgn="auto" latinLnBrk="0" hangingPunct="1">
              <a:lnSpc>
                <a:spcPct val="100000"/>
              </a:lnSpc>
              <a:spcBef>
                <a:spcPts val="1000"/>
              </a:spcBef>
              <a:spcAft>
                <a:spcPts val="0"/>
              </a:spcAft>
              <a:buClr>
                <a:srgbClr val="90C226"/>
              </a:buClr>
              <a:buSzPct val="80000"/>
              <a:buNone/>
              <a:tabLst/>
              <a:defRPr/>
            </a:pP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Alam, K. (1995). Attitudes towards business ethics of business students in Malaysia. </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Journal of Business Ethics</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14</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(4), 309-313.</a:t>
            </a:r>
          </a:p>
          <a:p>
            <a:pPr marL="0" marR="0" lvl="0" indent="0" algn="l" defTabSz="457200" rtl="0" eaLnBrk="1" fontAlgn="auto" latinLnBrk="0" hangingPunct="1">
              <a:lnSpc>
                <a:spcPct val="100000"/>
              </a:lnSpc>
              <a:spcBef>
                <a:spcPts val="1000"/>
              </a:spcBef>
              <a:spcAft>
                <a:spcPts val="0"/>
              </a:spcAft>
              <a:buClr>
                <a:srgbClr val="90C226"/>
              </a:buClr>
              <a:buSzPct val="80000"/>
              <a:buNone/>
              <a:tabLst/>
              <a:defRPr/>
            </a:pP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Al-Shaik, F., Elian, M., &amp; Tahat, L. (2013). Business students’ attitudes towards business ethics: Evidence from Kuwait. </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International Journal of Education Research</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8</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(1), 59-75.</a:t>
            </a:r>
          </a:p>
          <a:p>
            <a:pPr marL="0" marR="0" lvl="0" indent="0" algn="l" defTabSz="457200" rtl="0" eaLnBrk="1" fontAlgn="auto" latinLnBrk="0" hangingPunct="1">
              <a:lnSpc>
                <a:spcPct val="100000"/>
              </a:lnSpc>
              <a:spcBef>
                <a:spcPts val="1000"/>
              </a:spcBef>
              <a:spcAft>
                <a:spcPts val="0"/>
              </a:spcAft>
              <a:buClr>
                <a:srgbClr val="90C226"/>
              </a:buClr>
              <a:buSzPct val="80000"/>
              <a:buNone/>
              <a:tabLst/>
              <a:defRPr/>
            </a:pP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Amberla, T., Wang, L., Juslin, H., Panwar, R., Hansen, E. &amp; Anderson, R. (2010).  Students’ perceptions of forest industries business ethics-A comparative analysis of Finland and the USA. </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Electronic Journal of Business Ethics and Organization Studies</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15</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(1), 44-54.</a:t>
            </a:r>
          </a:p>
          <a:p>
            <a:pPr marL="0" marR="0" lvl="0" indent="0" algn="l" defTabSz="457200" rtl="0" eaLnBrk="1" fontAlgn="auto" latinLnBrk="0" hangingPunct="1">
              <a:lnSpc>
                <a:spcPct val="100000"/>
              </a:lnSpc>
              <a:spcBef>
                <a:spcPts val="1000"/>
              </a:spcBef>
              <a:spcAft>
                <a:spcPts val="0"/>
              </a:spcAft>
              <a:buClr>
                <a:srgbClr val="90C226"/>
              </a:buClr>
              <a:buSzPct val="80000"/>
              <a:buNone/>
              <a:tabLst/>
              <a:defRPr/>
            </a:pP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Bageac, D., </a:t>
            </a:r>
            <a:r>
              <a:rPr kumimoji="0" lang="en-US" sz="1400" b="0" i="0" u="none" strike="noStrike" kern="1200" cap="none" spc="0" normalizeH="0" baseline="0" noProof="0" dirty="0" err="1">
                <a:ln>
                  <a:noFill/>
                </a:ln>
                <a:solidFill>
                  <a:srgbClr val="212529"/>
                </a:solidFill>
                <a:effectLst/>
                <a:uLnTx/>
                <a:uFillTx/>
                <a:latin typeface="Arial" panose="020B0604020202020204" pitchFamily="34" charset="0"/>
                <a:cs typeface="Arial" panose="020B0604020202020204" pitchFamily="34" charset="0"/>
              </a:rPr>
              <a:t>Furrer</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O., &amp; Reynaud E. (2011). Management students’ attitudes toward business ethics: A comparison between France and Romania. </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Journal of Business Ethics</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98</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(3), 391–406.</a:t>
            </a:r>
          </a:p>
          <a:p>
            <a:pPr marL="0" marR="0" lvl="0" indent="0" algn="l" defTabSz="457200" rtl="0" eaLnBrk="1" fontAlgn="auto" latinLnBrk="0" hangingPunct="1">
              <a:lnSpc>
                <a:spcPct val="100000"/>
              </a:lnSpc>
              <a:spcBef>
                <a:spcPts val="1000"/>
              </a:spcBef>
              <a:spcAft>
                <a:spcPts val="0"/>
              </a:spcAft>
              <a:buClr>
                <a:srgbClr val="90C226"/>
              </a:buClr>
              <a:buSzPct val="80000"/>
              <a:buNone/>
              <a:tabLst/>
              <a:defRPr/>
            </a:pP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Carroll, A. (1991). The pyramid of corporate social responsibility: Toward the moral management of organizational stakeholders. </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Business Horizons</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29</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(4), 22-27.</a:t>
            </a:r>
          </a:p>
          <a:p>
            <a:pPr marL="0" marR="0" lvl="0" indent="0" algn="l" defTabSz="457200" rtl="0" eaLnBrk="1" fontAlgn="auto" latinLnBrk="0" hangingPunct="1">
              <a:lnSpc>
                <a:spcPct val="100000"/>
              </a:lnSpc>
              <a:spcBef>
                <a:spcPts val="1000"/>
              </a:spcBef>
              <a:spcAft>
                <a:spcPts val="0"/>
              </a:spcAft>
              <a:buClr>
                <a:srgbClr val="90C226"/>
              </a:buClr>
              <a:buSzPct val="80000"/>
              <a:buNone/>
              <a:tabLst/>
              <a:defRPr/>
            </a:pP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Cortina, J.M. (1993). What is coefficient alpha? An examination of theory and applications. </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Journal of Applied Psychology</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78</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(1), 98-106.</a:t>
            </a:r>
          </a:p>
          <a:p>
            <a:pPr marL="0" marR="0" lvl="0" indent="0" algn="l" defTabSz="457200" rtl="0" eaLnBrk="1" fontAlgn="auto" latinLnBrk="0" hangingPunct="1">
              <a:lnSpc>
                <a:spcPct val="100000"/>
              </a:lnSpc>
              <a:spcBef>
                <a:spcPts val="1000"/>
              </a:spcBef>
              <a:spcAft>
                <a:spcPts val="0"/>
              </a:spcAft>
              <a:buClr>
                <a:srgbClr val="90C226"/>
              </a:buClr>
              <a:buSzPct val="80000"/>
              <a:buNone/>
              <a:tabLst/>
              <a:defRPr/>
            </a:pP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Fatoki, O., &amp; Marembo, M. (2012). An investigation into the attitudes toward business ethics by university students in South Africa. </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African Journal of Business Management</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a:t>
            </a:r>
            <a:r>
              <a:rPr kumimoji="0" lang="en-US" sz="14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6</a:t>
            </a:r>
            <a:r>
              <a:rPr kumimoji="0" lang="en-US" sz="14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(18), 5865-5871.</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mj-lt"/>
              <a:buAutoNum type="arabicPeriod"/>
              <a:tabLst/>
              <a:defRPr/>
            </a:pPr>
            <a:endParaRPr lang="en-US" dirty="0"/>
          </a:p>
        </p:txBody>
      </p:sp>
    </p:spTree>
    <p:extLst>
      <p:ext uri="{BB962C8B-B14F-4D97-AF65-F5344CB8AC3E}">
        <p14:creationId xmlns:p14="http://schemas.microsoft.com/office/powerpoint/2010/main" val="1546863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9BF2E-64CB-9BC0-B748-0CB5B22AC33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3D9A2F2-CF5B-38C5-9C7A-BB57ED2ECDDC}"/>
              </a:ext>
            </a:extLst>
          </p:cNvPr>
          <p:cNvSpPr>
            <a:spLocks noGrp="1"/>
          </p:cNvSpPr>
          <p:nvPr>
            <p:ph idx="1"/>
          </p:nvPr>
        </p:nvSpPr>
        <p:spPr>
          <a:xfrm>
            <a:off x="501162" y="1930401"/>
            <a:ext cx="8913191" cy="3740638"/>
          </a:xfrm>
          <a:ln w="57150">
            <a:solidFill>
              <a:schemeClr val="tx1"/>
            </a:solidFill>
          </a:ln>
        </p:spPr>
        <p:txBody>
          <a:bodyPr/>
          <a:lstStyle/>
          <a:p>
            <a:pPr marL="804863" lvl="2" indent="-342900">
              <a:buFont typeface="Wingdings" panose="05000000000000000000" pitchFamily="2" charset="2"/>
              <a:buChar char="§"/>
            </a:pPr>
            <a:r>
              <a:rPr lang="en-US" sz="2800" dirty="0">
                <a:latin typeface="Arial" panose="020B0604020202020204" pitchFamily="34" charset="0"/>
                <a:cs typeface="Arial" panose="020B0604020202020204" pitchFamily="34" charset="0"/>
              </a:rPr>
              <a:t>The number of improprieties appears to be on the increase and this has seemingly resulted in a plethora of studies on the topic of business ethics.</a:t>
            </a:r>
          </a:p>
          <a:p>
            <a:pPr marL="804863" lvl="2" indent="-342900">
              <a:buFont typeface="Wingdings" panose="05000000000000000000" pitchFamily="2" charset="2"/>
              <a:buChar char="§"/>
            </a:pPr>
            <a:endParaRPr lang="en-US" sz="2800" dirty="0">
              <a:latin typeface="Arial" panose="020B0604020202020204" pitchFamily="34" charset="0"/>
              <a:cs typeface="Arial" panose="020B0604020202020204" pitchFamily="34" charset="0"/>
            </a:endParaRPr>
          </a:p>
          <a:p>
            <a:pPr marL="804863" lvl="2" indent="-342900">
              <a:buFont typeface="Wingdings" panose="05000000000000000000" pitchFamily="2" charset="2"/>
              <a:buChar char="§"/>
            </a:pPr>
            <a:r>
              <a:rPr lang="en-US" sz="2800" dirty="0">
                <a:latin typeface="Arial" panose="020B0604020202020204" pitchFamily="34" charset="0"/>
                <a:cs typeface="Arial" panose="020B0604020202020204" pitchFamily="34" charset="0"/>
              </a:rPr>
              <a:t>Educational institutions are not exempt from these ethical problems and evidence of academic dishonesty abounds.</a:t>
            </a:r>
          </a:p>
          <a:p>
            <a:endParaRPr lang="en-US" dirty="0"/>
          </a:p>
        </p:txBody>
      </p:sp>
    </p:spTree>
    <p:extLst>
      <p:ext uri="{BB962C8B-B14F-4D97-AF65-F5344CB8AC3E}">
        <p14:creationId xmlns:p14="http://schemas.microsoft.com/office/powerpoint/2010/main" val="16325649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D780A-14A2-3E33-09FE-789BA522B9C7}"/>
              </a:ext>
            </a:extLst>
          </p:cNvPr>
          <p:cNvSpPr>
            <a:spLocks noGrp="1"/>
          </p:cNvSpPr>
          <p:nvPr>
            <p:ph type="title"/>
          </p:nvPr>
        </p:nvSpPr>
        <p:spPr/>
        <p:txBody>
          <a:bodyPr/>
          <a:lstStyle/>
          <a:p>
            <a:r>
              <a:rPr kumimoji="0" lang="en-US" sz="3600" b="0" i="0" u="none" strike="noStrike" kern="1200" cap="none" spc="0" normalizeH="0" baseline="0" noProof="0" dirty="0">
                <a:ln>
                  <a:noFill/>
                </a:ln>
                <a:solidFill>
                  <a:srgbClr val="212529"/>
                </a:solidFill>
                <a:effectLst/>
                <a:uLnTx/>
                <a:uFillTx/>
                <a:latin typeface="-apple-system"/>
                <a:ea typeface="+mn-ea"/>
                <a:cs typeface="+mn-cs"/>
              </a:rPr>
              <a:t>References</a:t>
            </a:r>
            <a:br>
              <a:rPr kumimoji="0" lang="en-US" sz="3600" b="0" i="0" u="none" strike="noStrike" kern="1200" cap="none" spc="0" normalizeH="0" baseline="0" noProof="0" dirty="0">
                <a:ln>
                  <a:noFill/>
                </a:ln>
                <a:solidFill>
                  <a:srgbClr val="212529"/>
                </a:solidFill>
                <a:effectLst/>
                <a:uLnTx/>
                <a:uFillTx/>
                <a:latin typeface="-apple-system"/>
                <a:ea typeface="+mn-ea"/>
                <a:cs typeface="+mn-cs"/>
              </a:rPr>
            </a:br>
            <a:endParaRPr lang="en-US" dirty="0"/>
          </a:p>
        </p:txBody>
      </p:sp>
      <p:sp>
        <p:nvSpPr>
          <p:cNvPr id="3" name="Content Placeholder 2">
            <a:extLst>
              <a:ext uri="{FF2B5EF4-FFF2-40B4-BE49-F238E27FC236}">
                <a16:creationId xmlns:a16="http://schemas.microsoft.com/office/drawing/2014/main" id="{9CA5BF59-3E87-7F74-136A-D047983EA33D}"/>
              </a:ext>
            </a:extLst>
          </p:cNvPr>
          <p:cNvSpPr>
            <a:spLocks noGrp="1"/>
          </p:cNvSpPr>
          <p:nvPr>
            <p:ph idx="1"/>
          </p:nvPr>
        </p:nvSpPr>
        <p:spPr>
          <a:xfrm>
            <a:off x="677334" y="1431234"/>
            <a:ext cx="9086868" cy="5335326"/>
          </a:xfrm>
        </p:spPr>
        <p:txBody>
          <a:bodyPr>
            <a:normAutofit fontScale="25000" lnSpcReduction="20000"/>
          </a:bodyPr>
          <a:lstStyle/>
          <a:p>
            <a:pPr marL="342900" marR="0" lvl="0" indent="-342900" algn="l" defTabSz="457200" rtl="0" eaLnBrk="1" fontAlgn="auto" latinLnBrk="0" hangingPunct="1">
              <a:lnSpc>
                <a:spcPct val="100000"/>
              </a:lnSpc>
              <a:spcBef>
                <a:spcPts val="1000"/>
              </a:spcBef>
              <a:spcAft>
                <a:spcPts val="0"/>
              </a:spcAft>
              <a:buClr>
                <a:srgbClr val="90C226"/>
              </a:buClr>
              <a:buSzPct val="80000"/>
              <a:buFont typeface="+mj-lt"/>
              <a:buAutoNum type="arabicPeriod"/>
              <a:tabLst/>
              <a:defRPr/>
            </a:pPr>
            <a:endParaRPr kumimoji="0" lang="en-US" sz="49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n-US" sz="56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Grünbaum, L. (1997). Attitudes of future managers towards business ethics: A comparison of Finnish and American business students. </a:t>
            </a:r>
            <a:r>
              <a:rPr kumimoji="0" lang="en-US" sz="56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Journal of Business Ethics,</a:t>
            </a:r>
            <a:r>
              <a:rPr kumimoji="0" lang="en-US" sz="56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a:t>
            </a:r>
            <a:r>
              <a:rPr kumimoji="0" lang="en-US" sz="56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16</a:t>
            </a:r>
            <a:r>
              <a:rPr kumimoji="0" lang="en-US" sz="56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(4), 451–463.</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n-US" sz="56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Haloub, R., Samawi, J., Refai, D., &amp; Beddewela, E. (2016). Attitudes toward business ethics in different contexts: a cross cultural comparison between professionals in Jordan and UK. In: </a:t>
            </a:r>
            <a:r>
              <a:rPr kumimoji="0" lang="en-US" sz="56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19</a:t>
            </a:r>
            <a:r>
              <a:rPr kumimoji="0" lang="en-US" sz="5600" b="0" i="1" u="none" strike="noStrike" kern="1200" cap="none" spc="0" normalizeH="0" baseline="30000" noProof="0" dirty="0">
                <a:ln>
                  <a:noFill/>
                </a:ln>
                <a:solidFill>
                  <a:srgbClr val="212529"/>
                </a:solidFill>
                <a:effectLst/>
                <a:uLnTx/>
                <a:uFillTx/>
                <a:latin typeface="Arial" panose="020B0604020202020204" pitchFamily="34" charset="0"/>
                <a:cs typeface="Arial" panose="020B0604020202020204" pitchFamily="34" charset="0"/>
              </a:rPr>
              <a:t>th</a:t>
            </a:r>
            <a:r>
              <a:rPr kumimoji="0" lang="en-US" sz="56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International Symposium on Ethics, Business and Society, 4</a:t>
            </a:r>
            <a:r>
              <a:rPr kumimoji="0" lang="en-US" sz="5600" b="0" i="1" u="none" strike="noStrike" kern="1200" cap="none" spc="0" normalizeH="0" baseline="30000" noProof="0" dirty="0">
                <a:ln>
                  <a:noFill/>
                </a:ln>
                <a:solidFill>
                  <a:srgbClr val="212529"/>
                </a:solidFill>
                <a:effectLst/>
                <a:uLnTx/>
                <a:uFillTx/>
                <a:latin typeface="Arial" panose="020B0604020202020204" pitchFamily="34" charset="0"/>
                <a:cs typeface="Arial" panose="020B0604020202020204" pitchFamily="34" charset="0"/>
              </a:rPr>
              <a:t>th</a:t>
            </a:r>
            <a:r>
              <a:rPr kumimoji="0" lang="en-US" sz="56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5</a:t>
            </a:r>
            <a:r>
              <a:rPr kumimoji="0" lang="en-US" sz="5600" b="0" i="1" u="none" strike="noStrike" kern="1200" cap="none" spc="0" normalizeH="0" baseline="30000" noProof="0" dirty="0">
                <a:ln>
                  <a:noFill/>
                </a:ln>
                <a:solidFill>
                  <a:srgbClr val="212529"/>
                </a:solidFill>
                <a:effectLst/>
                <a:uLnTx/>
                <a:uFillTx/>
                <a:latin typeface="Arial" panose="020B0604020202020204" pitchFamily="34" charset="0"/>
                <a:cs typeface="Arial" panose="020B0604020202020204" pitchFamily="34" charset="0"/>
              </a:rPr>
              <a:t>th</a:t>
            </a:r>
            <a:r>
              <a:rPr kumimoji="0" lang="en-US" sz="56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July 2016</a:t>
            </a:r>
            <a:r>
              <a:rPr kumimoji="0" lang="en-US" sz="56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Barcelona, Spain</a:t>
            </a:r>
          </a:p>
          <a:p>
            <a:pPr marL="0" marR="0" lvl="0" indent="0" algn="l" defTabSz="457200" rtl="0" eaLnBrk="1" fontAlgn="auto" latinLnBrk="0" hangingPunct="1">
              <a:lnSpc>
                <a:spcPct val="100000"/>
              </a:lnSpc>
              <a:spcBef>
                <a:spcPts val="1000"/>
              </a:spcBef>
              <a:spcAft>
                <a:spcPts val="0"/>
              </a:spcAft>
              <a:buClr>
                <a:srgbClr val="90C226"/>
              </a:buClr>
              <a:buSzPct val="80000"/>
              <a:buNone/>
              <a:tabLst/>
              <a:defRPr/>
            </a:pPr>
            <a:r>
              <a:rPr kumimoji="0" lang="en-US" sz="56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Ho, Y. &amp; Lin, C. (2006).  Can business ethics be taught. </a:t>
            </a:r>
            <a:r>
              <a:rPr kumimoji="0" lang="en-US" sz="56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The Journal of Human Resource and Adult Learning, 7(1), </a:t>
            </a:r>
            <a:r>
              <a:rPr kumimoji="0" lang="en-US" sz="56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33-38.</a:t>
            </a:r>
          </a:p>
          <a:p>
            <a:pPr marL="0" marR="0" lvl="0" indent="0" algn="l" defTabSz="457200" rtl="0" eaLnBrk="1" fontAlgn="auto" latinLnBrk="0" hangingPunct="1">
              <a:lnSpc>
                <a:spcPct val="100000"/>
              </a:lnSpc>
              <a:spcBef>
                <a:spcPts val="1000"/>
              </a:spcBef>
              <a:spcAft>
                <a:spcPts val="0"/>
              </a:spcAft>
              <a:buClr>
                <a:srgbClr val="90C226"/>
              </a:buClr>
              <a:buSzPct val="80000"/>
              <a:buNone/>
              <a:tabLst/>
              <a:defRPr/>
            </a:pPr>
            <a:r>
              <a:rPr kumimoji="0" lang="en-US" sz="56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Hussain, M., Hussain, B., Rahman, M., &amp; Khalil, Z. (2012) Perception of business students toward the study of social business. </a:t>
            </a:r>
            <a:r>
              <a:rPr kumimoji="0" lang="en-US" sz="56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Journal of Business and Economics</a:t>
            </a:r>
            <a:r>
              <a:rPr kumimoji="0" lang="en-US" sz="56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a:t>
            </a:r>
            <a:r>
              <a:rPr kumimoji="0" lang="en-US" sz="56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3</a:t>
            </a:r>
            <a:r>
              <a:rPr kumimoji="0" lang="en-US" sz="56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(3), 212-221.</a:t>
            </a:r>
          </a:p>
          <a:p>
            <a:pPr marL="0" marR="0" lvl="0" indent="0" algn="l" defTabSz="457200" rtl="0" eaLnBrk="1" fontAlgn="auto" latinLnBrk="0" hangingPunct="1">
              <a:lnSpc>
                <a:spcPct val="100000"/>
              </a:lnSpc>
              <a:spcBef>
                <a:spcPts val="1000"/>
              </a:spcBef>
              <a:spcAft>
                <a:spcPts val="0"/>
              </a:spcAft>
              <a:buClr>
                <a:srgbClr val="90C226"/>
              </a:buClr>
              <a:buSzPct val="80000"/>
              <a:buNone/>
              <a:tabLst/>
              <a:defRPr/>
            </a:pPr>
            <a:r>
              <a:rPr kumimoji="0" lang="en-US" sz="56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Hutaibat, K. (2012). Interest in the management accounting profession: Accounting students’ perceptions in Jordanian universities. </a:t>
            </a:r>
            <a:r>
              <a:rPr kumimoji="0" lang="en-US" sz="56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Asian Social Science</a:t>
            </a:r>
            <a:r>
              <a:rPr kumimoji="0" lang="en-US" sz="56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 </a:t>
            </a:r>
            <a:r>
              <a:rPr kumimoji="0" lang="en-US" sz="5600" b="0" i="1"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8</a:t>
            </a:r>
            <a:r>
              <a:rPr kumimoji="0" lang="en-US" sz="5600" b="0" i="0" u="none" strike="noStrike" kern="1200" cap="none" spc="0" normalizeH="0" baseline="0" noProof="0" dirty="0">
                <a:ln>
                  <a:noFill/>
                </a:ln>
                <a:solidFill>
                  <a:srgbClr val="212529"/>
                </a:solidFill>
                <a:effectLst/>
                <a:uLnTx/>
                <a:uFillTx/>
                <a:latin typeface="Arial" panose="020B0604020202020204" pitchFamily="34" charset="0"/>
                <a:cs typeface="Arial" panose="020B0604020202020204" pitchFamily="34" charset="0"/>
              </a:rPr>
              <a:t>(3), 303-316</a:t>
            </a:r>
            <a:endParaRPr lang="en-US" sz="5600" b="0" i="0" dirty="0">
              <a:solidFill>
                <a:srgbClr val="212529"/>
              </a:solidFill>
              <a:effectLst/>
              <a:latin typeface="Arial" panose="020B0604020202020204" pitchFamily="34" charset="0"/>
              <a:cs typeface="Arial" panose="020B0604020202020204" pitchFamily="34" charset="0"/>
            </a:endParaRPr>
          </a:p>
          <a:p>
            <a:pPr marL="0" indent="0" algn="l">
              <a:buNone/>
            </a:pPr>
            <a:r>
              <a:rPr lang="en-US" sz="5600" b="0" i="0" dirty="0">
                <a:solidFill>
                  <a:srgbClr val="212529"/>
                </a:solidFill>
                <a:effectLst/>
                <a:latin typeface="Arial" panose="020B0604020202020204" pitchFamily="34" charset="0"/>
                <a:cs typeface="Arial" panose="020B0604020202020204" pitchFamily="34" charset="0"/>
              </a:rPr>
              <a:t>Izzo, G., &amp; Ezzi, S. (2013). A study of business students’ attitudes in Saudi Arabia: Generation C, Islamic values, and Westernized educational video. </a:t>
            </a:r>
            <a:r>
              <a:rPr lang="en-US" sz="5600" b="0" i="1" dirty="0">
                <a:solidFill>
                  <a:srgbClr val="212529"/>
                </a:solidFill>
                <a:effectLst/>
                <a:latin typeface="Arial" panose="020B0604020202020204" pitchFamily="34" charset="0"/>
                <a:cs typeface="Arial" panose="020B0604020202020204" pitchFamily="34" charset="0"/>
              </a:rPr>
              <a:t>Journal of Business &amp; Financial Affairs</a:t>
            </a:r>
            <a:r>
              <a:rPr lang="en-US" sz="5600" b="0" i="0" dirty="0">
                <a:solidFill>
                  <a:srgbClr val="212529"/>
                </a:solidFill>
                <a:effectLst/>
                <a:latin typeface="Arial" panose="020B0604020202020204" pitchFamily="34" charset="0"/>
                <a:cs typeface="Arial" panose="020B0604020202020204" pitchFamily="34" charset="0"/>
              </a:rPr>
              <a:t>, </a:t>
            </a:r>
            <a:r>
              <a:rPr lang="en-US" sz="5600" b="0" i="1" dirty="0">
                <a:solidFill>
                  <a:srgbClr val="212529"/>
                </a:solidFill>
                <a:effectLst/>
                <a:latin typeface="Arial" panose="020B0604020202020204" pitchFamily="34" charset="0"/>
                <a:cs typeface="Arial" panose="020B0604020202020204" pitchFamily="34" charset="0"/>
              </a:rPr>
              <a:t>2</a:t>
            </a:r>
            <a:r>
              <a:rPr lang="en-US" sz="5600" b="0" i="0" dirty="0">
                <a:solidFill>
                  <a:srgbClr val="212529"/>
                </a:solidFill>
                <a:effectLst/>
                <a:latin typeface="Arial" panose="020B0604020202020204" pitchFamily="34" charset="0"/>
                <a:cs typeface="Arial" panose="020B0604020202020204" pitchFamily="34" charset="0"/>
              </a:rPr>
              <a:t>(2), 1-6.</a:t>
            </a:r>
          </a:p>
          <a:p>
            <a:pPr marL="0" indent="0" algn="l">
              <a:buNone/>
            </a:pPr>
            <a:r>
              <a:rPr lang="en-US" sz="5600" b="0" i="0" dirty="0">
                <a:solidFill>
                  <a:srgbClr val="212529"/>
                </a:solidFill>
                <a:effectLst/>
                <a:latin typeface="Arial" panose="020B0604020202020204" pitchFamily="34" charset="0"/>
                <a:cs typeface="Arial" panose="020B0604020202020204" pitchFamily="34" charset="0"/>
              </a:rPr>
              <a:t>Khalil, O., &amp; Seleim, A. (2012). Attitudes towards information ethics: a view from Egypt. </a:t>
            </a:r>
            <a:r>
              <a:rPr lang="en-US" sz="5600" b="0" i="1" dirty="0">
                <a:solidFill>
                  <a:srgbClr val="212529"/>
                </a:solidFill>
                <a:effectLst/>
                <a:latin typeface="Arial" panose="020B0604020202020204" pitchFamily="34" charset="0"/>
                <a:cs typeface="Arial" panose="020B0604020202020204" pitchFamily="34" charset="0"/>
              </a:rPr>
              <a:t>Journal of Information, Communication and Ethics in Society</a:t>
            </a:r>
            <a:r>
              <a:rPr lang="en-US" sz="5600" b="0" i="0" dirty="0">
                <a:solidFill>
                  <a:srgbClr val="212529"/>
                </a:solidFill>
                <a:effectLst/>
                <a:latin typeface="Arial" panose="020B0604020202020204" pitchFamily="34" charset="0"/>
                <a:cs typeface="Arial" panose="020B0604020202020204" pitchFamily="34" charset="0"/>
              </a:rPr>
              <a:t>, </a:t>
            </a:r>
            <a:r>
              <a:rPr lang="en-US" sz="5600" b="0" i="1" dirty="0">
                <a:solidFill>
                  <a:srgbClr val="212529"/>
                </a:solidFill>
                <a:effectLst/>
                <a:latin typeface="Arial" panose="020B0604020202020204" pitchFamily="34" charset="0"/>
                <a:cs typeface="Arial" panose="020B0604020202020204" pitchFamily="34" charset="0"/>
              </a:rPr>
              <a:t>10</a:t>
            </a:r>
            <a:r>
              <a:rPr lang="en-US" sz="5600" b="0" i="0" dirty="0">
                <a:solidFill>
                  <a:srgbClr val="212529"/>
                </a:solidFill>
                <a:effectLst/>
                <a:latin typeface="Arial" panose="020B0604020202020204" pitchFamily="34" charset="0"/>
                <a:cs typeface="Arial" panose="020B0604020202020204" pitchFamily="34" charset="0"/>
              </a:rPr>
              <a:t>(4), 240-261.</a:t>
            </a:r>
          </a:p>
          <a:p>
            <a:pPr marL="0" indent="0" algn="l">
              <a:buNone/>
            </a:pPr>
            <a:r>
              <a:rPr lang="en-US" sz="5600" b="0" i="0" dirty="0">
                <a:solidFill>
                  <a:srgbClr val="212529"/>
                </a:solidFill>
                <a:effectLst/>
                <a:latin typeface="Arial" panose="020B0604020202020204" pitchFamily="34" charset="0"/>
                <a:cs typeface="Arial" panose="020B0604020202020204" pitchFamily="34" charset="0"/>
              </a:rPr>
              <a:t>Khalizani, K., Omar, S., &amp; Khalisanni, K. (2011). Graduate students’ perceptions on business ethics and capitalism: A study in Malaysian universities. </a:t>
            </a:r>
            <a:r>
              <a:rPr lang="en-US" sz="5600" b="0" i="1" dirty="0">
                <a:solidFill>
                  <a:srgbClr val="212529"/>
                </a:solidFill>
                <a:effectLst/>
                <a:latin typeface="Arial" panose="020B0604020202020204" pitchFamily="34" charset="0"/>
                <a:cs typeface="Arial" panose="020B0604020202020204" pitchFamily="34" charset="0"/>
              </a:rPr>
              <a:t>International Journal of Education Administration and Policy Studies</a:t>
            </a:r>
            <a:r>
              <a:rPr lang="en-US" sz="5600" b="0" i="0" dirty="0">
                <a:solidFill>
                  <a:srgbClr val="212529"/>
                </a:solidFill>
                <a:effectLst/>
                <a:latin typeface="Arial" panose="020B0604020202020204" pitchFamily="34" charset="0"/>
                <a:cs typeface="Arial" panose="020B0604020202020204" pitchFamily="34" charset="0"/>
              </a:rPr>
              <a:t>, </a:t>
            </a:r>
            <a:r>
              <a:rPr lang="en-US" sz="5600" b="0" i="1" dirty="0">
                <a:solidFill>
                  <a:srgbClr val="212529"/>
                </a:solidFill>
                <a:effectLst/>
                <a:latin typeface="Arial" panose="020B0604020202020204" pitchFamily="34" charset="0"/>
                <a:cs typeface="Arial" panose="020B0604020202020204" pitchFamily="34" charset="0"/>
              </a:rPr>
              <a:t>3</a:t>
            </a:r>
            <a:r>
              <a:rPr lang="en-US" sz="5600" b="0" i="0" dirty="0">
                <a:solidFill>
                  <a:srgbClr val="212529"/>
                </a:solidFill>
                <a:effectLst/>
                <a:latin typeface="Arial" panose="020B0604020202020204" pitchFamily="34" charset="0"/>
                <a:cs typeface="Arial" panose="020B0604020202020204" pitchFamily="34" charset="0"/>
              </a:rPr>
              <a:t>(6), 85-93</a:t>
            </a:r>
          </a:p>
          <a:p>
            <a:endParaRPr lang="en-US" dirty="0"/>
          </a:p>
        </p:txBody>
      </p:sp>
    </p:spTree>
    <p:extLst>
      <p:ext uri="{BB962C8B-B14F-4D97-AF65-F5344CB8AC3E}">
        <p14:creationId xmlns:p14="http://schemas.microsoft.com/office/powerpoint/2010/main" val="3302105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7DF7E-F5B4-8FDD-D0A5-F6AEC8233C3E}"/>
              </a:ext>
            </a:extLst>
          </p:cNvPr>
          <p:cNvSpPr>
            <a:spLocks noGrp="1"/>
          </p:cNvSpPr>
          <p:nvPr>
            <p:ph type="title"/>
          </p:nvPr>
        </p:nvSpPr>
        <p:spPr>
          <a:xfrm>
            <a:off x="677334" y="134815"/>
            <a:ext cx="8596668" cy="779585"/>
          </a:xfrm>
        </p:spPr>
        <p:txBody>
          <a:bodyPr/>
          <a:lstStyle/>
          <a:p>
            <a:r>
              <a:rPr lang="en-US" dirty="0"/>
              <a:t>Introduction</a:t>
            </a:r>
          </a:p>
        </p:txBody>
      </p:sp>
      <p:sp>
        <p:nvSpPr>
          <p:cNvPr id="3" name="Content Placeholder 2">
            <a:extLst>
              <a:ext uri="{FF2B5EF4-FFF2-40B4-BE49-F238E27FC236}">
                <a16:creationId xmlns:a16="http://schemas.microsoft.com/office/drawing/2014/main" id="{0CC3F43A-7F37-F0B7-473B-F3B6F52B7301}"/>
              </a:ext>
            </a:extLst>
          </p:cNvPr>
          <p:cNvSpPr>
            <a:spLocks noGrp="1"/>
          </p:cNvSpPr>
          <p:nvPr>
            <p:ph idx="1"/>
          </p:nvPr>
        </p:nvSpPr>
        <p:spPr>
          <a:xfrm>
            <a:off x="844062" y="1720973"/>
            <a:ext cx="8229600" cy="3018081"/>
          </a:xfrm>
          <a:ln w="57150">
            <a:solidFill>
              <a:schemeClr val="tx1"/>
            </a:solidFill>
          </a:ln>
        </p:spPr>
        <p:txBody>
          <a:bodyPr>
            <a:noAutofit/>
          </a:bodyPr>
          <a:lstStyle/>
          <a:p>
            <a:pPr>
              <a:buFont typeface="Wingdings" panose="05000000000000000000" pitchFamily="2" charset="2"/>
              <a:buChar char="§"/>
            </a:pPr>
            <a:endParaRPr lang="en-US" sz="28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The critical role of business ethics in the governance of corporations has been strengthened by the expansion of transnational and multinational corporations influence on the global society (Choe &amp; Lau, 2010). </a:t>
            </a: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587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24ACA-63A4-D28A-498F-D01E3BF1DD55}"/>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F042B6D-3C49-4D10-2C9F-11E30669DFF2}"/>
              </a:ext>
            </a:extLst>
          </p:cNvPr>
          <p:cNvSpPr>
            <a:spLocks noGrp="1"/>
          </p:cNvSpPr>
          <p:nvPr>
            <p:ph idx="1"/>
          </p:nvPr>
        </p:nvSpPr>
        <p:spPr>
          <a:xfrm>
            <a:off x="677334" y="1930400"/>
            <a:ext cx="8429940" cy="3492865"/>
          </a:xfrm>
          <a:ln w="57150">
            <a:solidFill>
              <a:schemeClr val="tx1"/>
            </a:solidFill>
          </a:ln>
        </p:spPr>
        <p:txBody>
          <a:bodyPr/>
          <a:lstStyle/>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Furthermore, business ethics is also very important because research has showed that the cost of business operation in a corrupted setting is much higher than in an environment with high integrity (Phau &amp; Kea, 2007). </a:t>
            </a:r>
          </a:p>
          <a:p>
            <a:endParaRPr lang="en-US" dirty="0"/>
          </a:p>
        </p:txBody>
      </p:sp>
    </p:spTree>
    <p:extLst>
      <p:ext uri="{BB962C8B-B14F-4D97-AF65-F5344CB8AC3E}">
        <p14:creationId xmlns:p14="http://schemas.microsoft.com/office/powerpoint/2010/main" val="508359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CE3DD-1E1C-A5A1-9472-A248453197E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270CF92-8844-71AB-17FB-282E1A26DE34}"/>
              </a:ext>
            </a:extLst>
          </p:cNvPr>
          <p:cNvSpPr>
            <a:spLocks noGrp="1"/>
          </p:cNvSpPr>
          <p:nvPr>
            <p:ph idx="1"/>
          </p:nvPr>
        </p:nvSpPr>
        <p:spPr>
          <a:xfrm>
            <a:off x="914401" y="1846385"/>
            <a:ext cx="8596668" cy="3886200"/>
          </a:xfrm>
          <a:ln w="57150">
            <a:solidFill>
              <a:schemeClr val="tx1"/>
            </a:solidFill>
          </a:ln>
        </p:spPr>
        <p:txBody>
          <a:bodyPr>
            <a:normAutofit/>
          </a:bodyPr>
          <a:lstStyle/>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Several studies on perspectives of attitudes towards business students business ethics have been carried out. Many of these studies have been conducted in the West and other regions of the world. </a:t>
            </a:r>
          </a:p>
          <a:p>
            <a:r>
              <a:rPr lang="en-US" sz="2400" dirty="0">
                <a:latin typeface="Arial" panose="020B0604020202020204" pitchFamily="34" charset="0"/>
                <a:cs typeface="Arial" panose="020B0604020202020204" pitchFamily="34" charset="0"/>
              </a:rPr>
              <a:t>However, very little, research on this topic have been conducted in sub-Saharan Africa particularly in Nigeria </a:t>
            </a:r>
          </a:p>
          <a:p>
            <a:r>
              <a:rPr lang="en-US" sz="2400" dirty="0">
                <a:latin typeface="Arial" panose="020B0604020202020204" pitchFamily="34" charset="0"/>
                <a:cs typeface="Arial" panose="020B0604020202020204" pitchFamily="34" charset="0"/>
              </a:rPr>
              <a:t>Most sub-Saharan African countries  including Nigeria are corrupt and have ethical issues</a:t>
            </a:r>
          </a:p>
        </p:txBody>
      </p:sp>
    </p:spTree>
    <p:extLst>
      <p:ext uri="{BB962C8B-B14F-4D97-AF65-F5344CB8AC3E}">
        <p14:creationId xmlns:p14="http://schemas.microsoft.com/office/powerpoint/2010/main" val="3194477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74193-62EA-56CA-FE7A-4967F434FA3F}"/>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C65EE045-B01C-2489-391F-A2F39DD246D9}"/>
              </a:ext>
            </a:extLst>
          </p:cNvPr>
          <p:cNvSpPr>
            <a:spLocks noGrp="1"/>
          </p:cNvSpPr>
          <p:nvPr>
            <p:ph idx="1"/>
          </p:nvPr>
        </p:nvSpPr>
        <p:spPr>
          <a:xfrm>
            <a:off x="403831" y="1926491"/>
            <a:ext cx="9143674" cy="4034693"/>
          </a:xfrm>
          <a:ln w="57150">
            <a:solidFill>
              <a:schemeClr val="tx1"/>
            </a:solidFill>
          </a:ln>
        </p:spPr>
        <p:txBody>
          <a:bodyPr>
            <a:normAutofit/>
          </a:bodyPr>
          <a:lstStyle/>
          <a:p>
            <a:endParaRPr lang="en-US" sz="24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Businesses have a great impact on social and economic developments. </a:t>
            </a:r>
          </a:p>
          <a:p>
            <a:r>
              <a:rPr lang="en-US" sz="2800" dirty="0">
                <a:latin typeface="Arial" panose="020B0604020202020204" pitchFamily="34" charset="0"/>
                <a:cs typeface="Arial" panose="020B0604020202020204" pitchFamily="34" charset="0"/>
              </a:rPr>
              <a:t>Both researchers and practitioners have regarded business ethics as an extremely important matter and the subject of business ethics and ethical leadership and managerial practices has been and will be one of the most important topics to research. </a:t>
            </a:r>
          </a:p>
        </p:txBody>
      </p:sp>
    </p:spTree>
    <p:extLst>
      <p:ext uri="{BB962C8B-B14F-4D97-AF65-F5344CB8AC3E}">
        <p14:creationId xmlns:p14="http://schemas.microsoft.com/office/powerpoint/2010/main" val="152100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4A7FE-67CB-DC55-3A49-346BE5FD3C62}"/>
              </a:ext>
            </a:extLst>
          </p:cNvPr>
          <p:cNvSpPr>
            <a:spLocks noGrp="1"/>
          </p:cNvSpPr>
          <p:nvPr>
            <p:ph type="title"/>
          </p:nvPr>
        </p:nvSpPr>
        <p:spPr>
          <a:xfrm>
            <a:off x="677334" y="609600"/>
            <a:ext cx="8596668" cy="893885"/>
          </a:xfrm>
        </p:spPr>
        <p:txBody>
          <a:bodyPr/>
          <a:lstStyle/>
          <a:p>
            <a:r>
              <a:rPr lang="en-US" dirty="0"/>
              <a:t>Introduction</a:t>
            </a:r>
          </a:p>
        </p:txBody>
      </p:sp>
      <p:sp>
        <p:nvSpPr>
          <p:cNvPr id="3" name="Content Placeholder 2">
            <a:extLst>
              <a:ext uri="{FF2B5EF4-FFF2-40B4-BE49-F238E27FC236}">
                <a16:creationId xmlns:a16="http://schemas.microsoft.com/office/drawing/2014/main" id="{76BAC6A3-37A1-EDE5-4685-4A879BAC6EC8}"/>
              </a:ext>
            </a:extLst>
          </p:cNvPr>
          <p:cNvSpPr>
            <a:spLocks noGrp="1"/>
          </p:cNvSpPr>
          <p:nvPr>
            <p:ph idx="1"/>
          </p:nvPr>
        </p:nvSpPr>
        <p:spPr>
          <a:xfrm>
            <a:off x="608878" y="1839547"/>
            <a:ext cx="8596668" cy="3374291"/>
          </a:xfrm>
          <a:ln w="57150">
            <a:solidFill>
              <a:schemeClr val="tx1"/>
            </a:solidFill>
          </a:ln>
        </p:spPr>
        <p:txBody>
          <a:bodyPr>
            <a:normAutofit/>
          </a:bodyPr>
          <a:lstStyle/>
          <a:p>
            <a:r>
              <a:rPr lang="en-US" sz="2800" dirty="0">
                <a:latin typeface="Arial" panose="020B0604020202020204" pitchFamily="34" charset="0"/>
                <a:cs typeface="Arial" panose="020B0604020202020204" pitchFamily="34" charset="0"/>
              </a:rPr>
              <a:t>The Corruption Perception Index (CPI) for 2022 shows Nigeria as among the more corrupt nations in the world with a ranking of 150 among 180 countries surveyed. </a:t>
            </a:r>
          </a:p>
          <a:p>
            <a:r>
              <a:rPr lang="en-US" sz="2800" dirty="0">
                <a:latin typeface="Arial" panose="020B0604020202020204" pitchFamily="34" charset="0"/>
                <a:cs typeface="Arial" panose="020B0604020202020204" pitchFamily="34" charset="0"/>
              </a:rPr>
              <a:t>This situation raises concerns about members of the society and especially about the business communities.</a:t>
            </a:r>
          </a:p>
          <a:p>
            <a:endParaRPr lang="en-US" dirty="0"/>
          </a:p>
        </p:txBody>
      </p:sp>
    </p:spTree>
    <p:extLst>
      <p:ext uri="{BB962C8B-B14F-4D97-AF65-F5344CB8AC3E}">
        <p14:creationId xmlns:p14="http://schemas.microsoft.com/office/powerpoint/2010/main" val="13652664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37</TotalTime>
  <Words>4518</Words>
  <Application>Microsoft Office PowerPoint</Application>
  <PresentationFormat>Widescreen</PresentationFormat>
  <Paragraphs>671</Paragraphs>
  <Slides>40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vt:i4>
      </vt:variant>
    </vt:vector>
  </HeadingPairs>
  <TitlesOfParts>
    <vt:vector size="51" baseType="lpstr">
      <vt:lpstr>-apple-system</vt:lpstr>
      <vt:lpstr>Arial</vt:lpstr>
      <vt:lpstr>Calibri</vt:lpstr>
      <vt:lpstr>LiberationSerif-Bold_2e_2</vt:lpstr>
      <vt:lpstr>Palatino Linotype</vt:lpstr>
      <vt:lpstr>Roboto</vt:lpstr>
      <vt:lpstr>Times New Roman</vt:lpstr>
      <vt:lpstr>Trebuchet MS</vt:lpstr>
      <vt:lpstr>Wingdings</vt:lpstr>
      <vt:lpstr>Wingdings 3</vt:lpstr>
      <vt:lpstr>Facet</vt:lpstr>
      <vt:lpstr>Business Students Attitudes Towards Business Ethics: Empirical Evidence from Nigeria </vt:lpstr>
      <vt:lpstr>TABLE OF CONTENTS</vt:lpstr>
      <vt:lpstr>Introduction</vt:lpstr>
      <vt:lpstr>Introduction</vt:lpstr>
      <vt:lpstr>Introduction</vt:lpstr>
      <vt:lpstr>Introduction</vt:lpstr>
      <vt:lpstr>Introduction</vt:lpstr>
      <vt:lpstr>Introduction </vt:lpstr>
      <vt:lpstr>Introduction</vt:lpstr>
      <vt:lpstr>Introduction </vt:lpstr>
      <vt:lpstr>Introduction</vt:lpstr>
      <vt:lpstr>Introduction</vt:lpstr>
      <vt:lpstr>LITERATURE REVIEW</vt:lpstr>
      <vt:lpstr>LITERATURE REVIEW</vt:lpstr>
      <vt:lpstr>PowerPoint Presentation</vt:lpstr>
      <vt:lpstr>PowerPoint Presentation</vt:lpstr>
      <vt:lpstr>PowerPoint Presentation</vt:lpstr>
      <vt:lpstr>Hypotheses </vt:lpstr>
      <vt:lpstr>METHODOLOGY</vt:lpstr>
      <vt:lpstr>Map of Nigeria showing the 36 states and Federal Capital Territory (FCT), Abuja. </vt:lpstr>
      <vt:lpstr>METHODOLOGY</vt:lpstr>
      <vt:lpstr>METHODOLOGY</vt:lpstr>
      <vt:lpstr>Results </vt:lpstr>
      <vt:lpstr>PowerPoint Presentation</vt:lpstr>
      <vt:lpstr>Results</vt:lpstr>
      <vt:lpstr>PowerPoint Presentation</vt:lpstr>
      <vt:lpstr>PowerPoint Presentation</vt:lpstr>
      <vt:lpstr>Results</vt:lpstr>
      <vt:lpstr>PowerPoint Presentation</vt:lpstr>
      <vt:lpstr>Results</vt:lpstr>
      <vt:lpstr>DISCUSSION, CONCLUSION, AND IMPLICATIONS </vt:lpstr>
      <vt:lpstr>DISCUSSION, CONCLUSION, AND IMPLICATIONS </vt:lpstr>
      <vt:lpstr>DISCUSSION, CONCLUSION, AND IMPLICATIONS  </vt:lpstr>
      <vt:lpstr>DISCUSSION, CONCLUSION, AND IMPLICATIONS </vt:lpstr>
      <vt:lpstr>DISCUSSION, CONCLUSION, AND IMPLICATIONS </vt:lpstr>
      <vt:lpstr>DISCUSSION, CONCLUSION, AND IMPLICATIONS </vt:lpstr>
      <vt:lpstr>DISCUSSION, CONCLUSION, AND IMPLICATIONS </vt:lpstr>
      <vt:lpstr>DISCUSSION, CONCLUSION, AND IMPLICATIONS </vt:lpstr>
      <vt:lpstr>References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Students Attitudes Towards Business Ethics: Empirical Evidence from Nigeria</dc:title>
  <dc:creator>Okpara Okpara</dc:creator>
  <cp:lastModifiedBy>Shani Carter</cp:lastModifiedBy>
  <cp:revision>2</cp:revision>
  <dcterms:created xsi:type="dcterms:W3CDTF">2023-05-03T13:33:13Z</dcterms:created>
  <dcterms:modified xsi:type="dcterms:W3CDTF">2023-05-05T02:20:38Z</dcterms:modified>
</cp:coreProperties>
</file>