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283" r:id="rId3"/>
    <p:sldId id="284" r:id="rId4"/>
    <p:sldId id="309" r:id="rId5"/>
    <p:sldId id="286" r:id="rId6"/>
    <p:sldId id="310" r:id="rId7"/>
    <p:sldId id="287" r:id="rId8"/>
    <p:sldId id="292" r:id="rId9"/>
    <p:sldId id="298" r:id="rId10"/>
    <p:sldId id="313" r:id="rId11"/>
    <p:sldId id="288" r:id="rId12"/>
    <p:sldId id="301" r:id="rId13"/>
    <p:sldId id="311" r:id="rId14"/>
    <p:sldId id="322" r:id="rId15"/>
    <p:sldId id="344" r:id="rId16"/>
    <p:sldId id="346" r:id="rId17"/>
    <p:sldId id="347" r:id="rId18"/>
    <p:sldId id="334" r:id="rId19"/>
    <p:sldId id="361" r:id="rId20"/>
    <p:sldId id="357" r:id="rId21"/>
    <p:sldId id="350" r:id="rId22"/>
    <p:sldId id="351" r:id="rId23"/>
    <p:sldId id="355" r:id="rId24"/>
    <p:sldId id="360" r:id="rId25"/>
    <p:sldId id="362" r:id="rId26"/>
    <p:sldId id="366" r:id="rId27"/>
    <p:sldId id="367" r:id="rId28"/>
    <p:sldId id="363" r:id="rId29"/>
    <p:sldId id="368" r:id="rId30"/>
    <p:sldId id="364" r:id="rId31"/>
    <p:sldId id="373" r:id="rId32"/>
    <p:sldId id="381" r:id="rId33"/>
    <p:sldId id="374" r:id="rId34"/>
    <p:sldId id="375" r:id="rId35"/>
    <p:sldId id="380" r:id="rId36"/>
    <p:sldId id="295" r:id="rId37"/>
    <p:sldId id="379" r:id="rId38"/>
    <p:sldId id="376" r:id="rId39"/>
    <p:sldId id="382" r:id="rId40"/>
    <p:sldId id="341" r:id="rId4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980" autoAdjust="0"/>
    <p:restoredTop sz="94660"/>
  </p:normalViewPr>
  <p:slideViewPr>
    <p:cSldViewPr snapToGrid="0" showGuides="1">
      <p:cViewPr varScale="1">
        <p:scale>
          <a:sx n="80" d="100"/>
          <a:sy n="80" d="100"/>
        </p:scale>
        <p:origin x="619" y="58"/>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presProps" Target="pres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0" Type="http://schemas.openxmlformats.org/officeDocument/2006/relationships/slide" Target="slides/slide19.xml"/><Relationship Id="rId41" Type="http://schemas.openxmlformats.org/officeDocument/2006/relationships/slide" Target="slides/slide40.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rgbClr val="084450">
              <a:alpha val="30000"/>
            </a:srgb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rgbClr val="084450">
              <a:alpha val="72000"/>
            </a:srgb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rgbClr val="052C34">
              <a:alpha val="70000"/>
            </a:srgb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dirty="0"/>
          </a:p>
        </p:txBody>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rgbClr val="084450">
              <a:alpha val="70000"/>
            </a:srgb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rgbClr val="084450">
              <a:alpha val="64706"/>
            </a:srgb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rgbClr val="084450">
              <a:alpha val="80000"/>
            </a:srgb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rgbClr val="052C34">
              <a:alpha val="84706"/>
            </a:srgbClr>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ctrTitle"/>
          </p:nvPr>
        </p:nvSpPr>
        <p:spPr>
          <a:xfrm>
            <a:off x="1507067" y="2404534"/>
            <a:ext cx="7766936" cy="1646302"/>
          </a:xfrm>
        </p:spPr>
        <p:txBody>
          <a:bodyPr anchor="b">
            <a:noAutofit/>
          </a:bodyPr>
          <a:lstStyle>
            <a:lvl1pPr algn="r">
              <a:defRPr sz="5400">
                <a:solidFill>
                  <a:srgbClr val="052C34"/>
                </a:solidFill>
              </a:defRPr>
            </a:lvl1pPr>
          </a:lstStyle>
          <a:p>
            <a:r>
              <a:rPr lang="en-US" dirty="0"/>
              <a:t>Click to edit Master title style</a:t>
            </a:r>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rgbClr val="052C34"/>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sp>
        <p:nvSpPr>
          <p:cNvPr id="4" name="Date Placeholder 3"/>
          <p:cNvSpPr>
            <a:spLocks noGrp="1"/>
          </p:cNvSpPr>
          <p:nvPr>
            <p:ph type="dt" sz="half" idx="10"/>
          </p:nvPr>
        </p:nvSpPr>
        <p:spPr/>
        <p:txBody>
          <a:bodyPr/>
          <a:lstStyle/>
          <a:p>
            <a:fld id="{345DEF1B-B4B9-4258-9044-B025F3EAA999}" type="datetimeFigureOut">
              <a:rPr lang="en-US" smtClean="0"/>
              <a:t>5/4/2023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6C4AC45-F167-457F-AF5A-70E55A853683}" type="slidenum">
              <a:rPr lang="en-US" smtClean="0"/>
              <a:t>‹#›</a:t>
            </a:fld>
            <a:endParaRPr lang="en-US" dirty="0"/>
          </a:p>
        </p:txBody>
      </p:sp>
    </p:spTree>
    <p:extLst>
      <p:ext uri="{BB962C8B-B14F-4D97-AF65-F5344CB8AC3E}">
        <p14:creationId xmlns:p14="http://schemas.microsoft.com/office/powerpoint/2010/main" val="244429693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45DEF1B-B4B9-4258-9044-B025F3EAA999}" type="datetimeFigureOut">
              <a:rPr lang="en-US" smtClean="0"/>
              <a:t>5/4/2023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6C4AC45-F167-457F-AF5A-70E55A853683}" type="slidenum">
              <a:rPr lang="en-US" smtClean="0"/>
              <a:t>‹#›</a:t>
            </a:fld>
            <a:endParaRPr lang="en-US" dirty="0"/>
          </a:p>
        </p:txBody>
      </p:sp>
    </p:spTree>
    <p:extLst>
      <p:ext uri="{BB962C8B-B14F-4D97-AF65-F5344CB8AC3E}">
        <p14:creationId xmlns:p14="http://schemas.microsoft.com/office/powerpoint/2010/main" val="8152325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45DEF1B-B4B9-4258-9044-B025F3EAA999}" type="datetimeFigureOut">
              <a:rPr lang="en-US" smtClean="0"/>
              <a:t>5/4/2023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6C4AC45-F167-457F-AF5A-70E55A853683}" type="slidenum">
              <a:rPr lang="en-US" smtClean="0"/>
              <a:t>‹#›</a:t>
            </a:fld>
            <a:endParaRPr lang="en-US" dirty="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107119819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45DEF1B-B4B9-4258-9044-B025F3EAA999}" type="datetimeFigureOut">
              <a:rPr lang="en-US" smtClean="0"/>
              <a:t>5/4/2023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6C4AC45-F167-457F-AF5A-70E55A853683}" type="slidenum">
              <a:rPr lang="en-US" smtClean="0"/>
              <a:t>‹#›</a:t>
            </a:fld>
            <a:endParaRPr lang="en-US" dirty="0"/>
          </a:p>
        </p:txBody>
      </p:sp>
    </p:spTree>
    <p:extLst>
      <p:ext uri="{BB962C8B-B14F-4D97-AF65-F5344CB8AC3E}">
        <p14:creationId xmlns:p14="http://schemas.microsoft.com/office/powerpoint/2010/main" val="323872201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45DEF1B-B4B9-4258-9044-B025F3EAA999}" type="datetimeFigureOut">
              <a:rPr lang="en-US" smtClean="0"/>
              <a:t>5/4/2023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6C4AC45-F167-457F-AF5A-70E55A853683}" type="slidenum">
              <a:rPr lang="en-US" smtClean="0"/>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07807070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45DEF1B-B4B9-4258-9044-B025F3EAA999}" type="datetimeFigureOut">
              <a:rPr lang="en-US" smtClean="0"/>
              <a:t>5/4/2023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6C4AC45-F167-457F-AF5A-70E55A853683}" type="slidenum">
              <a:rPr lang="en-US" smtClean="0"/>
              <a:t>‹#›</a:t>
            </a:fld>
            <a:endParaRPr lang="en-US" dirty="0"/>
          </a:p>
        </p:txBody>
      </p:sp>
    </p:spTree>
    <p:extLst>
      <p:ext uri="{BB962C8B-B14F-4D97-AF65-F5344CB8AC3E}">
        <p14:creationId xmlns:p14="http://schemas.microsoft.com/office/powerpoint/2010/main" val="143647180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45DEF1B-B4B9-4258-9044-B025F3EAA999}" type="datetimeFigureOut">
              <a:rPr lang="en-US" smtClean="0"/>
              <a:t>5/4/2023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6C4AC45-F167-457F-AF5A-70E55A853683}" type="slidenum">
              <a:rPr lang="en-US" smtClean="0"/>
              <a:t>‹#›</a:t>
            </a:fld>
            <a:endParaRPr lang="en-US" dirty="0"/>
          </a:p>
        </p:txBody>
      </p:sp>
    </p:spTree>
    <p:extLst>
      <p:ext uri="{BB962C8B-B14F-4D97-AF65-F5344CB8AC3E}">
        <p14:creationId xmlns:p14="http://schemas.microsoft.com/office/powerpoint/2010/main" val="10577384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45DEF1B-B4B9-4258-9044-B025F3EAA999}" type="datetimeFigureOut">
              <a:rPr lang="en-US" smtClean="0"/>
              <a:t>5/4/2023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6C4AC45-F167-457F-AF5A-70E55A853683}" type="slidenum">
              <a:rPr lang="en-US" smtClean="0"/>
              <a:t>‹#›</a:t>
            </a:fld>
            <a:endParaRPr lang="en-US" dirty="0"/>
          </a:p>
        </p:txBody>
      </p:sp>
    </p:spTree>
    <p:extLst>
      <p:ext uri="{BB962C8B-B14F-4D97-AF65-F5344CB8AC3E}">
        <p14:creationId xmlns:p14="http://schemas.microsoft.com/office/powerpoint/2010/main" val="50378025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solidFill>
                  <a:srgbClr val="052C34"/>
                </a:solidFill>
              </a:defRPr>
            </a:lvl1pPr>
          </a:lstStyle>
          <a:p>
            <a:r>
              <a:rPr lang="en-US" dirty="0"/>
              <a:t>Click to edit Master title style</a:t>
            </a:r>
          </a:p>
        </p:txBody>
      </p:sp>
      <p:sp>
        <p:nvSpPr>
          <p:cNvPr id="3" name="Content Placeholder 2"/>
          <p:cNvSpPr>
            <a:spLocks noGrp="1"/>
          </p:cNvSpPr>
          <p:nvPr>
            <p:ph idx="1"/>
          </p:nvPr>
        </p:nvSpPr>
        <p:spPr/>
        <p:txBody>
          <a:bodyPr/>
          <a:lstStyle>
            <a:lvl1pPr>
              <a:defRPr>
                <a:solidFill>
                  <a:srgbClr val="052C34"/>
                </a:solidFill>
              </a:defRPr>
            </a:lvl1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345DEF1B-B4B9-4258-9044-B025F3EAA999}" type="datetimeFigureOut">
              <a:rPr lang="en-US" smtClean="0"/>
              <a:t>5/4/2023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6C4AC45-F167-457F-AF5A-70E55A853683}" type="slidenum">
              <a:rPr lang="en-US" smtClean="0"/>
              <a:t>‹#›</a:t>
            </a:fld>
            <a:endParaRPr lang="en-US" dirty="0"/>
          </a:p>
        </p:txBody>
      </p:sp>
    </p:spTree>
    <p:extLst>
      <p:ext uri="{BB962C8B-B14F-4D97-AF65-F5344CB8AC3E}">
        <p14:creationId xmlns:p14="http://schemas.microsoft.com/office/powerpoint/2010/main" val="13065557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45DEF1B-B4B9-4258-9044-B025F3EAA999}" type="datetimeFigureOut">
              <a:rPr lang="en-US" smtClean="0"/>
              <a:t>5/4/2023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6C4AC45-F167-457F-AF5A-70E55A853683}" type="slidenum">
              <a:rPr lang="en-US" smtClean="0"/>
              <a:t>‹#›</a:t>
            </a:fld>
            <a:endParaRPr lang="en-US" dirty="0"/>
          </a:p>
        </p:txBody>
      </p:sp>
    </p:spTree>
    <p:extLst>
      <p:ext uri="{BB962C8B-B14F-4D97-AF65-F5344CB8AC3E}">
        <p14:creationId xmlns:p14="http://schemas.microsoft.com/office/powerpoint/2010/main" val="284505047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345DEF1B-B4B9-4258-9044-B025F3EAA999}" type="datetimeFigureOut">
              <a:rPr lang="en-US" smtClean="0"/>
              <a:t>5/4/2023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16C4AC45-F167-457F-AF5A-70E55A853683}" type="slidenum">
              <a:rPr lang="en-US" smtClean="0"/>
              <a:t>‹#›</a:t>
            </a:fld>
            <a:endParaRPr lang="en-US" dirty="0"/>
          </a:p>
        </p:txBody>
      </p:sp>
    </p:spTree>
    <p:extLst>
      <p:ext uri="{BB962C8B-B14F-4D97-AF65-F5344CB8AC3E}">
        <p14:creationId xmlns:p14="http://schemas.microsoft.com/office/powerpoint/2010/main" val="21033154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45DEF1B-B4B9-4258-9044-B025F3EAA999}" type="datetimeFigureOut">
              <a:rPr lang="en-US" smtClean="0"/>
              <a:t>5/4/2023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16C4AC45-F167-457F-AF5A-70E55A853683}" type="slidenum">
              <a:rPr lang="en-US" smtClean="0"/>
              <a:t>‹#›</a:t>
            </a:fld>
            <a:endParaRPr lang="en-US" dirty="0"/>
          </a:p>
        </p:txBody>
      </p:sp>
    </p:spTree>
    <p:extLst>
      <p:ext uri="{BB962C8B-B14F-4D97-AF65-F5344CB8AC3E}">
        <p14:creationId xmlns:p14="http://schemas.microsoft.com/office/powerpoint/2010/main" val="181272503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345DEF1B-B4B9-4258-9044-B025F3EAA999}" type="datetimeFigureOut">
              <a:rPr lang="en-US" smtClean="0"/>
              <a:t>5/4/2023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16C4AC45-F167-457F-AF5A-70E55A853683}" type="slidenum">
              <a:rPr lang="en-US" smtClean="0"/>
              <a:t>‹#›</a:t>
            </a:fld>
            <a:endParaRPr lang="en-US" dirty="0"/>
          </a:p>
        </p:txBody>
      </p:sp>
    </p:spTree>
    <p:extLst>
      <p:ext uri="{BB962C8B-B14F-4D97-AF65-F5344CB8AC3E}">
        <p14:creationId xmlns:p14="http://schemas.microsoft.com/office/powerpoint/2010/main" val="41324083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45DEF1B-B4B9-4258-9044-B025F3EAA999}" type="datetimeFigureOut">
              <a:rPr lang="en-US" smtClean="0"/>
              <a:t>5/4/2023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16C4AC45-F167-457F-AF5A-70E55A853683}" type="slidenum">
              <a:rPr lang="en-US" smtClean="0"/>
              <a:t>‹#›</a:t>
            </a:fld>
            <a:endParaRPr lang="en-US" dirty="0"/>
          </a:p>
        </p:txBody>
      </p:sp>
    </p:spTree>
    <p:extLst>
      <p:ext uri="{BB962C8B-B14F-4D97-AF65-F5344CB8AC3E}">
        <p14:creationId xmlns:p14="http://schemas.microsoft.com/office/powerpoint/2010/main" val="230420409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345DEF1B-B4B9-4258-9044-B025F3EAA999}" type="datetimeFigureOut">
              <a:rPr lang="en-US" smtClean="0"/>
              <a:t>5/4/2023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16C4AC45-F167-457F-AF5A-70E55A853683}" type="slidenum">
              <a:rPr lang="en-US" smtClean="0"/>
              <a:t>‹#›</a:t>
            </a:fld>
            <a:endParaRPr lang="en-US" dirty="0"/>
          </a:p>
        </p:txBody>
      </p:sp>
    </p:spTree>
    <p:extLst>
      <p:ext uri="{BB962C8B-B14F-4D97-AF65-F5344CB8AC3E}">
        <p14:creationId xmlns:p14="http://schemas.microsoft.com/office/powerpoint/2010/main" val="42587699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dirty="0"/>
              <a:t>Click icon to add picture</a:t>
            </a:r>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345DEF1B-B4B9-4258-9044-B025F3EAA999}" type="datetimeFigureOut">
              <a:rPr lang="en-US" smtClean="0"/>
              <a:t>5/4/2023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16C4AC45-F167-457F-AF5A-70E55A853683}" type="slidenum">
              <a:rPr lang="en-US" smtClean="0"/>
              <a:t>‹#›</a:t>
            </a:fld>
            <a:endParaRPr lang="en-US" dirty="0"/>
          </a:p>
        </p:txBody>
      </p:sp>
    </p:spTree>
    <p:extLst>
      <p:ext uri="{BB962C8B-B14F-4D97-AF65-F5344CB8AC3E}">
        <p14:creationId xmlns:p14="http://schemas.microsoft.com/office/powerpoint/2010/main" val="183589668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8"/>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rgbClr val="084450">
              <a:alpha val="30000"/>
            </a:srgb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rgbClr val="084450">
              <a:alpha val="72000"/>
            </a:srgb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rgbClr val="084450">
              <a:alpha val="70000"/>
            </a:srgb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rgbClr val="084450">
              <a:alpha val="70000"/>
            </a:srgb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rgbClr val="084450">
              <a:alpha val="65000"/>
            </a:srgb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5" y="3589867"/>
            <a:ext cx="1817159" cy="3268133"/>
          </a:xfrm>
          <a:prstGeom prst="triangle">
            <a:avLst>
              <a:gd name="adj" fmla="val 100000"/>
            </a:avLst>
          </a:prstGeom>
          <a:solidFill>
            <a:srgbClr val="084450">
              <a:alpha val="80000"/>
            </a:srgb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rgbClr val="084450">
              <a:alpha val="85000"/>
            </a:srgbClr>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dirty="0"/>
              <a:t>Click to edit Master title style</a:t>
            </a:r>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345DEF1B-B4B9-4258-9044-B025F3EAA999}" type="datetimeFigureOut">
              <a:rPr lang="en-US" smtClean="0"/>
              <a:t>5/4/2023</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16C4AC45-F167-457F-AF5A-70E55A853683}" type="slidenum">
              <a:rPr lang="en-US" smtClean="0"/>
              <a:t>‹#›</a:t>
            </a:fld>
            <a:endParaRPr lang="en-US" dirty="0"/>
          </a:p>
        </p:txBody>
      </p:sp>
    </p:spTree>
    <p:extLst>
      <p:ext uri="{BB962C8B-B14F-4D97-AF65-F5344CB8AC3E}">
        <p14:creationId xmlns:p14="http://schemas.microsoft.com/office/powerpoint/2010/main" val="184418830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rgbClr val="052C34"/>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rgbClr val="052C34"/>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1.xml"/><Relationship Id="rId5" Type="http://schemas.openxmlformats.org/officeDocument/2006/relationships/image" Target="../media/image4.gif"/><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B52835-EF54-43E3-B71C-DF722C15A1D8}"/>
              </a:ext>
            </a:extLst>
          </p:cNvPr>
          <p:cNvSpPr>
            <a:spLocks noGrp="1"/>
          </p:cNvSpPr>
          <p:nvPr>
            <p:ph type="ctrTitle"/>
          </p:nvPr>
        </p:nvSpPr>
        <p:spPr>
          <a:xfrm>
            <a:off x="800100" y="1148090"/>
            <a:ext cx="8976946" cy="927207"/>
          </a:xfrm>
        </p:spPr>
        <p:txBody>
          <a:bodyPr/>
          <a:lstStyle/>
          <a:p>
            <a:pPr algn="l"/>
            <a:r>
              <a:rPr lang="en-US" sz="2800" dirty="0">
                <a:latin typeface="Arial" panose="020B0604020202020204" pitchFamily="34" charset="0"/>
                <a:cs typeface="Arial" panose="020B0604020202020204" pitchFamily="34" charset="0"/>
              </a:rPr>
              <a:t>Business Students Attitudes Towards Business Ethics: Empirical Evidence from Nigeria </a:t>
            </a:r>
          </a:p>
        </p:txBody>
      </p:sp>
      <p:sp>
        <p:nvSpPr>
          <p:cNvPr id="3" name="Subtitle 2">
            <a:extLst>
              <a:ext uri="{FF2B5EF4-FFF2-40B4-BE49-F238E27FC236}">
                <a16:creationId xmlns:a16="http://schemas.microsoft.com/office/drawing/2014/main" id="{8C717C95-9903-4188-8F64-626D1C4CB9CB}"/>
              </a:ext>
            </a:extLst>
          </p:cNvPr>
          <p:cNvSpPr>
            <a:spLocks noGrp="1"/>
          </p:cNvSpPr>
          <p:nvPr>
            <p:ph type="subTitle" idx="1"/>
          </p:nvPr>
        </p:nvSpPr>
        <p:spPr>
          <a:xfrm>
            <a:off x="800100" y="2499254"/>
            <a:ext cx="8678008" cy="2682730"/>
          </a:xfrm>
        </p:spPr>
        <p:txBody>
          <a:bodyPr anchor="ctr">
            <a:noAutofit/>
          </a:bodyPr>
          <a:lstStyle/>
          <a:p>
            <a:pPr algn="ctr"/>
            <a:r>
              <a:rPr lang="en-US" sz="2000" dirty="0">
                <a:latin typeface="Arial" panose="020B0604020202020204" pitchFamily="34" charset="0"/>
                <a:cs typeface="Arial" panose="020B0604020202020204" pitchFamily="34" charset="0"/>
              </a:rPr>
              <a:t>John O. Okpara, Ph.D.</a:t>
            </a:r>
          </a:p>
          <a:p>
            <a:pPr algn="ctr"/>
            <a:r>
              <a:rPr lang="en-US" sz="2000" dirty="0">
                <a:latin typeface="Arial" panose="020B0604020202020204" pitchFamily="34" charset="0"/>
                <a:cs typeface="Arial" panose="020B0604020202020204" pitchFamily="34" charset="0"/>
              </a:rPr>
              <a:t>Professor of Management </a:t>
            </a:r>
          </a:p>
          <a:p>
            <a:pPr algn="ctr"/>
            <a:r>
              <a:rPr lang="en-US" sz="2000" dirty="0">
                <a:latin typeface="Arial" panose="020B0604020202020204" pitchFamily="34" charset="0"/>
                <a:cs typeface="Arial" panose="020B0604020202020204" pitchFamily="34" charset="0"/>
              </a:rPr>
              <a:t>Department of Management   </a:t>
            </a:r>
          </a:p>
          <a:p>
            <a:pPr algn="ctr"/>
            <a:r>
              <a:rPr lang="en-US" sz="2000" dirty="0">
                <a:latin typeface="Arial" panose="020B0604020202020204" pitchFamily="34" charset="0"/>
                <a:cs typeface="Arial" panose="020B0604020202020204" pitchFamily="34" charset="0"/>
              </a:rPr>
              <a:t>Zeigler College of Business </a:t>
            </a:r>
          </a:p>
          <a:p>
            <a:pPr algn="ctr"/>
            <a:r>
              <a:rPr lang="en-US" sz="2000" dirty="0">
                <a:latin typeface="Arial" panose="020B0604020202020204" pitchFamily="34" charset="0"/>
                <a:cs typeface="Arial" panose="020B0604020202020204" pitchFamily="34" charset="0"/>
              </a:rPr>
              <a:t>Commonwealth University of Pennsylvania</a:t>
            </a:r>
          </a:p>
          <a:p>
            <a:pPr algn="ctr"/>
            <a:r>
              <a:rPr lang="en-US" sz="2000" dirty="0">
                <a:latin typeface="Arial" panose="020B0604020202020204" pitchFamily="34" charset="0"/>
                <a:cs typeface="Arial" panose="020B0604020202020204" pitchFamily="34" charset="0"/>
              </a:rPr>
              <a:t>Bloomsburg, PA 17814, USA </a:t>
            </a:r>
          </a:p>
        </p:txBody>
      </p:sp>
      <p:grpSp>
        <p:nvGrpSpPr>
          <p:cNvPr id="4" name="Group 3">
            <a:extLst>
              <a:ext uri="{FF2B5EF4-FFF2-40B4-BE49-F238E27FC236}">
                <a16:creationId xmlns:a16="http://schemas.microsoft.com/office/drawing/2014/main" id="{CB8848C2-59F6-4E68-BA29-10277D305B91}"/>
              </a:ext>
            </a:extLst>
          </p:cNvPr>
          <p:cNvGrpSpPr>
            <a:grpSpLocks noChangeAspect="1"/>
          </p:cNvGrpSpPr>
          <p:nvPr/>
        </p:nvGrpSpPr>
        <p:grpSpPr>
          <a:xfrm>
            <a:off x="-20272" y="0"/>
            <a:ext cx="1257300" cy="1226820"/>
            <a:chOff x="3736278" y="3130586"/>
            <a:chExt cx="1842894" cy="1852413"/>
          </a:xfrm>
        </p:grpSpPr>
        <p:grpSp>
          <p:nvGrpSpPr>
            <p:cNvPr id="5" name="Group 4">
              <a:extLst>
                <a:ext uri="{FF2B5EF4-FFF2-40B4-BE49-F238E27FC236}">
                  <a16:creationId xmlns:a16="http://schemas.microsoft.com/office/drawing/2014/main" id="{A37BC240-7993-412A-91E6-CF44D7F66547}"/>
                </a:ext>
              </a:extLst>
            </p:cNvPr>
            <p:cNvGrpSpPr/>
            <p:nvPr/>
          </p:nvGrpSpPr>
          <p:grpSpPr>
            <a:xfrm>
              <a:off x="3736278" y="3130586"/>
              <a:ext cx="1842894" cy="1852413"/>
              <a:chOff x="907473" y="684700"/>
              <a:chExt cx="1842894" cy="1852413"/>
            </a:xfrm>
          </p:grpSpPr>
          <p:sp>
            <p:nvSpPr>
              <p:cNvPr id="7" name="Star: 4 Points 6">
                <a:extLst>
                  <a:ext uri="{FF2B5EF4-FFF2-40B4-BE49-F238E27FC236}">
                    <a16:creationId xmlns:a16="http://schemas.microsoft.com/office/drawing/2014/main" id="{3ED85B3E-F034-4B30-88E6-E8D6B97634A3}"/>
                  </a:ext>
                </a:extLst>
              </p:cNvPr>
              <p:cNvSpPr/>
              <p:nvPr/>
            </p:nvSpPr>
            <p:spPr>
              <a:xfrm rot="3473835">
                <a:off x="921567" y="705361"/>
                <a:ext cx="1814946" cy="1842655"/>
              </a:xfrm>
              <a:prstGeom prst="star4">
                <a:avLst/>
              </a:prstGeom>
              <a:solidFill>
                <a:srgbClr val="FFC00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Trebuchet MS" panose="020B0603020202020204"/>
                  <a:ea typeface="+mn-ea"/>
                  <a:cs typeface="+mn-cs"/>
                </a:endParaRPr>
              </a:p>
            </p:txBody>
          </p:sp>
          <p:sp>
            <p:nvSpPr>
              <p:cNvPr id="8" name="Star: 4 Points 7">
                <a:extLst>
                  <a:ext uri="{FF2B5EF4-FFF2-40B4-BE49-F238E27FC236}">
                    <a16:creationId xmlns:a16="http://schemas.microsoft.com/office/drawing/2014/main" id="{D0E1AF4B-A7A7-408F-BBF3-703D4169254D}"/>
                  </a:ext>
                </a:extLst>
              </p:cNvPr>
              <p:cNvSpPr/>
              <p:nvPr/>
            </p:nvSpPr>
            <p:spPr>
              <a:xfrm rot="6168132">
                <a:off x="921566" y="670845"/>
                <a:ext cx="1814946" cy="1842655"/>
              </a:xfrm>
              <a:prstGeom prst="star4">
                <a:avLst/>
              </a:prstGeom>
              <a:solidFill>
                <a:srgbClr val="FFC00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Trebuchet MS" panose="020B0603020202020204"/>
                  <a:ea typeface="+mn-ea"/>
                  <a:cs typeface="+mn-cs"/>
                </a:endParaRPr>
              </a:p>
            </p:txBody>
          </p:sp>
          <p:sp>
            <p:nvSpPr>
              <p:cNvPr id="9" name="Star: 4 Points 8">
                <a:extLst>
                  <a:ext uri="{FF2B5EF4-FFF2-40B4-BE49-F238E27FC236}">
                    <a16:creationId xmlns:a16="http://schemas.microsoft.com/office/drawing/2014/main" id="{607680E3-04D7-4DA3-B98D-C5C446491FED}"/>
                  </a:ext>
                </a:extLst>
              </p:cNvPr>
              <p:cNvSpPr/>
              <p:nvPr/>
            </p:nvSpPr>
            <p:spPr>
              <a:xfrm>
                <a:off x="907473" y="694458"/>
                <a:ext cx="1814946" cy="1842655"/>
              </a:xfrm>
              <a:prstGeom prst="star4">
                <a:avLst/>
              </a:prstGeom>
              <a:solidFill>
                <a:srgbClr val="FFC00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Trebuchet MS" panose="020B0603020202020204"/>
                  <a:ea typeface="+mn-ea"/>
                  <a:cs typeface="+mn-cs"/>
                </a:endParaRPr>
              </a:p>
            </p:txBody>
          </p:sp>
          <p:sp>
            <p:nvSpPr>
              <p:cNvPr id="10" name="Star: 4 Points 9">
                <a:extLst>
                  <a:ext uri="{FF2B5EF4-FFF2-40B4-BE49-F238E27FC236}">
                    <a16:creationId xmlns:a16="http://schemas.microsoft.com/office/drawing/2014/main" id="{B68F7462-56BC-4E1D-BA00-ED04C0580716}"/>
                  </a:ext>
                </a:extLst>
              </p:cNvPr>
              <p:cNvSpPr/>
              <p:nvPr/>
            </p:nvSpPr>
            <p:spPr>
              <a:xfrm rot="1649553">
                <a:off x="907473" y="694457"/>
                <a:ext cx="1814946" cy="1842655"/>
              </a:xfrm>
              <a:prstGeom prst="star4">
                <a:avLst/>
              </a:prstGeom>
              <a:solidFill>
                <a:srgbClr val="FFC00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Trebuchet MS" panose="020B0603020202020204"/>
                  <a:ea typeface="+mn-ea"/>
                  <a:cs typeface="+mn-cs"/>
                </a:endParaRPr>
              </a:p>
            </p:txBody>
          </p:sp>
          <p:sp>
            <p:nvSpPr>
              <p:cNvPr id="11" name="Star: 4 Points 10">
                <a:extLst>
                  <a:ext uri="{FF2B5EF4-FFF2-40B4-BE49-F238E27FC236}">
                    <a16:creationId xmlns:a16="http://schemas.microsoft.com/office/drawing/2014/main" id="{82262F71-FE68-41B1-8054-87E2DA38AA06}"/>
                  </a:ext>
                </a:extLst>
              </p:cNvPr>
              <p:cNvSpPr/>
              <p:nvPr/>
            </p:nvSpPr>
            <p:spPr>
              <a:xfrm rot="4197730">
                <a:off x="921567" y="694456"/>
                <a:ext cx="1814946" cy="1842655"/>
              </a:xfrm>
              <a:prstGeom prst="star4">
                <a:avLst/>
              </a:prstGeom>
              <a:solidFill>
                <a:srgbClr val="FFC00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Trebuchet MS" panose="020B0603020202020204"/>
                  <a:ea typeface="+mn-ea"/>
                  <a:cs typeface="+mn-cs"/>
                </a:endParaRPr>
              </a:p>
            </p:txBody>
          </p:sp>
          <p:sp>
            <p:nvSpPr>
              <p:cNvPr id="12" name="Star: 4 Points 11">
                <a:extLst>
                  <a:ext uri="{FF2B5EF4-FFF2-40B4-BE49-F238E27FC236}">
                    <a16:creationId xmlns:a16="http://schemas.microsoft.com/office/drawing/2014/main" id="{7D1C77C7-06D2-4850-AD66-4287C2C2149A}"/>
                  </a:ext>
                </a:extLst>
              </p:cNvPr>
              <p:cNvSpPr/>
              <p:nvPr/>
            </p:nvSpPr>
            <p:spPr>
              <a:xfrm rot="2751814">
                <a:off x="921566" y="670845"/>
                <a:ext cx="1814946" cy="1842655"/>
              </a:xfrm>
              <a:prstGeom prst="star4">
                <a:avLst/>
              </a:prstGeom>
              <a:solidFill>
                <a:srgbClr val="FFC00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Trebuchet MS" panose="020B0603020202020204"/>
                  <a:ea typeface="+mn-ea"/>
                  <a:cs typeface="+mn-cs"/>
                </a:endParaRPr>
              </a:p>
            </p:txBody>
          </p:sp>
          <p:sp>
            <p:nvSpPr>
              <p:cNvPr id="13" name="Oval 12">
                <a:extLst>
                  <a:ext uri="{FF2B5EF4-FFF2-40B4-BE49-F238E27FC236}">
                    <a16:creationId xmlns:a16="http://schemas.microsoft.com/office/drawing/2014/main" id="{6C8D8F6A-FD18-4D13-9A51-D43182C1106A}"/>
                  </a:ext>
                </a:extLst>
              </p:cNvPr>
              <p:cNvSpPr/>
              <p:nvPr/>
            </p:nvSpPr>
            <p:spPr>
              <a:xfrm>
                <a:off x="1316182" y="1108363"/>
                <a:ext cx="1011381" cy="983673"/>
              </a:xfrm>
              <a:prstGeom prst="ellipse">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Trebuchet MS" panose="020B0603020202020204"/>
                  <a:ea typeface="+mn-ea"/>
                  <a:cs typeface="+mn-cs"/>
                </a:endParaRPr>
              </a:p>
            </p:txBody>
          </p:sp>
        </p:grpSp>
        <p:pic>
          <p:nvPicPr>
            <p:cNvPr id="6" name="Graphic 5" descr="Africa">
              <a:extLst>
                <a:ext uri="{FF2B5EF4-FFF2-40B4-BE49-F238E27FC236}">
                  <a16:creationId xmlns:a16="http://schemas.microsoft.com/office/drawing/2014/main" id="{0B053D53-7E78-4A99-B5C1-964F99946F6B}"/>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4241968" y="3606972"/>
              <a:ext cx="914400" cy="914400"/>
            </a:xfrm>
            <a:prstGeom prst="rect">
              <a:avLst/>
            </a:prstGeom>
          </p:spPr>
        </p:pic>
      </p:grpSp>
      <p:sp>
        <p:nvSpPr>
          <p:cNvPr id="15" name="TextBox 14">
            <a:extLst>
              <a:ext uri="{FF2B5EF4-FFF2-40B4-BE49-F238E27FC236}">
                <a16:creationId xmlns:a16="http://schemas.microsoft.com/office/drawing/2014/main" id="{CEDEE7B9-D6F6-4814-9EE5-87E9E28F0666}"/>
              </a:ext>
            </a:extLst>
          </p:cNvPr>
          <p:cNvSpPr txBox="1"/>
          <p:nvPr/>
        </p:nvSpPr>
        <p:spPr>
          <a:xfrm>
            <a:off x="1227413" y="180161"/>
            <a:ext cx="6127954" cy="1015663"/>
          </a:xfrm>
          <a:prstGeom prst="rect">
            <a:avLst/>
          </a:prstGeom>
          <a:noFill/>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srgbClr val="FFC000"/>
                </a:solidFill>
                <a:effectLst/>
                <a:uLnTx/>
                <a:uFillTx/>
                <a:latin typeface="Trebuchet MS" panose="020B0603020202020204"/>
                <a:ea typeface="+mn-ea"/>
                <a:cs typeface="+mn-cs"/>
              </a:rPr>
              <a:t>4</a:t>
            </a:r>
            <a:r>
              <a:rPr kumimoji="0" lang="en-US" sz="2000" b="1" i="0" u="none" strike="noStrike" kern="1200" cap="none" spc="0" normalizeH="0" baseline="30000" noProof="0" dirty="0">
                <a:ln>
                  <a:noFill/>
                </a:ln>
                <a:solidFill>
                  <a:srgbClr val="FFC000"/>
                </a:solidFill>
                <a:effectLst/>
                <a:uLnTx/>
                <a:uFillTx/>
                <a:latin typeface="Trebuchet MS" panose="020B0603020202020204"/>
                <a:ea typeface="+mn-ea"/>
                <a:cs typeface="+mn-cs"/>
              </a:rPr>
              <a:t>th</a:t>
            </a:r>
            <a:r>
              <a:rPr kumimoji="0" lang="en-US" sz="2000" b="1" i="0" u="none" strike="noStrike" kern="1200" cap="none" spc="0" normalizeH="0" baseline="0" noProof="0" dirty="0">
                <a:ln>
                  <a:noFill/>
                </a:ln>
                <a:solidFill>
                  <a:srgbClr val="FFC000"/>
                </a:solidFill>
                <a:effectLst/>
                <a:uLnTx/>
                <a:uFillTx/>
                <a:latin typeface="Trebuchet MS" panose="020B0603020202020204"/>
                <a:ea typeface="+mn-ea"/>
                <a:cs typeface="+mn-cs"/>
              </a:rPr>
              <a:t> Current Business Issues </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srgbClr val="FFC000"/>
                </a:solidFill>
                <a:effectLst/>
                <a:uLnTx/>
                <a:uFillTx/>
                <a:latin typeface="Trebuchet MS" panose="020B0603020202020204"/>
                <a:ea typeface="+mn-ea"/>
                <a:cs typeface="+mn-cs"/>
              </a:rPr>
              <a:t>in African Countries</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srgbClr val="FFC000"/>
                </a:solidFill>
                <a:effectLst/>
                <a:uLnTx/>
                <a:uFillTx/>
                <a:latin typeface="Trebuchet MS" panose="020B0603020202020204"/>
                <a:ea typeface="+mn-ea"/>
                <a:cs typeface="+mn-cs"/>
              </a:rPr>
              <a:t>2023</a:t>
            </a:r>
          </a:p>
        </p:txBody>
      </p:sp>
      <p:pic>
        <p:nvPicPr>
          <p:cNvPr id="16" name="Picture 15">
            <a:extLst>
              <a:ext uri="{FF2B5EF4-FFF2-40B4-BE49-F238E27FC236}">
                <a16:creationId xmlns:a16="http://schemas.microsoft.com/office/drawing/2014/main" id="{5CD95CE5-9AA3-483C-A6BD-0C4E9782CD03}"/>
              </a:ext>
            </a:extLst>
          </p:cNvPr>
          <p:cNvPicPr>
            <a:picLocks noChangeAspect="1"/>
          </p:cNvPicPr>
          <p:nvPr/>
        </p:nvPicPr>
        <p:blipFill>
          <a:blip r:embed="rId4"/>
          <a:stretch>
            <a:fillRect/>
          </a:stretch>
        </p:blipFill>
        <p:spPr>
          <a:xfrm>
            <a:off x="-20272" y="5860646"/>
            <a:ext cx="1614488" cy="611981"/>
          </a:xfrm>
          <a:prstGeom prst="rect">
            <a:avLst/>
          </a:prstGeom>
        </p:spPr>
      </p:pic>
      <p:sp>
        <p:nvSpPr>
          <p:cNvPr id="18" name="TextBox 17">
            <a:extLst>
              <a:ext uri="{FF2B5EF4-FFF2-40B4-BE49-F238E27FC236}">
                <a16:creationId xmlns:a16="http://schemas.microsoft.com/office/drawing/2014/main" id="{A0651FE2-9273-4BCD-862E-6C55365B7D2F}"/>
              </a:ext>
            </a:extLst>
          </p:cNvPr>
          <p:cNvSpPr txBox="1"/>
          <p:nvPr/>
        </p:nvSpPr>
        <p:spPr>
          <a:xfrm>
            <a:off x="-1" y="6493173"/>
            <a:ext cx="8878529" cy="369332"/>
          </a:xfrm>
          <a:prstGeom prst="rect">
            <a:avLst/>
          </a:prstGeom>
          <a:solidFill>
            <a:srgbClr val="FFC000"/>
          </a:solidFill>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srgbClr val="052C34"/>
                </a:solidFill>
                <a:effectLst/>
                <a:uLnTx/>
                <a:uFillTx/>
                <a:latin typeface="Trebuchet MS" panose="020B0603020202020204"/>
                <a:ea typeface="+mn-ea"/>
                <a:cs typeface="+mn-cs"/>
              </a:rPr>
              <a:t>April 27 – 28, 2023                 WWW.</a:t>
            </a:r>
            <a:r>
              <a:rPr kumimoji="0" lang="en-US" sz="1800" b="1" i="0" u="none" strike="noStrike" kern="1200" cap="none" spc="0" normalizeH="0" baseline="0" noProof="0" dirty="0">
                <a:ln>
                  <a:noFill/>
                </a:ln>
                <a:solidFill>
                  <a:srgbClr val="052C34"/>
                </a:solidFill>
                <a:effectLst/>
                <a:highlight>
                  <a:srgbClr val="FFC000"/>
                </a:highlight>
                <a:uLnTx/>
                <a:uFillTx/>
                <a:latin typeface="Trebuchet MS" panose="020B0603020202020204"/>
                <a:ea typeface="+mn-ea"/>
                <a:cs typeface="+mn-cs"/>
              </a:rPr>
              <a:t>CBIAC.NET</a:t>
            </a:r>
          </a:p>
        </p:txBody>
      </p:sp>
      <p:pic>
        <p:nvPicPr>
          <p:cNvPr id="14" name="Image 4" descr="Une image contenant texte&#10;&#10;Description générée automatiquement">
            <a:extLst>
              <a:ext uri="{FF2B5EF4-FFF2-40B4-BE49-F238E27FC236}">
                <a16:creationId xmlns:a16="http://schemas.microsoft.com/office/drawing/2014/main" id="{65778D19-2F77-AB27-E36E-DF475CC52DE0}"/>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982529" y="5709910"/>
            <a:ext cx="2708241" cy="762717"/>
          </a:xfrm>
          <a:prstGeom prst="rect">
            <a:avLst/>
          </a:prstGeom>
        </p:spPr>
      </p:pic>
    </p:spTree>
    <p:extLst>
      <p:ext uri="{BB962C8B-B14F-4D97-AF65-F5344CB8AC3E}">
        <p14:creationId xmlns:p14="http://schemas.microsoft.com/office/powerpoint/2010/main" val="4988726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3EED1B-AA88-4704-E3D6-AE0F7F2F69BC}"/>
              </a:ext>
            </a:extLst>
          </p:cNvPr>
          <p:cNvSpPr>
            <a:spLocks noGrp="1"/>
          </p:cNvSpPr>
          <p:nvPr>
            <p:ph type="title"/>
          </p:nvPr>
        </p:nvSpPr>
        <p:spPr/>
        <p:txBody>
          <a:bodyPr/>
          <a:lstStyle/>
          <a:p>
            <a:r>
              <a:rPr lang="en-US" dirty="0"/>
              <a:t>Introduction </a:t>
            </a:r>
          </a:p>
        </p:txBody>
      </p:sp>
      <p:sp>
        <p:nvSpPr>
          <p:cNvPr id="3" name="Content Placeholder 2">
            <a:extLst>
              <a:ext uri="{FF2B5EF4-FFF2-40B4-BE49-F238E27FC236}">
                <a16:creationId xmlns:a16="http://schemas.microsoft.com/office/drawing/2014/main" id="{0DD9CB23-2CDC-452E-6C57-71C4A81D9A23}"/>
              </a:ext>
            </a:extLst>
          </p:cNvPr>
          <p:cNvSpPr>
            <a:spLocks noGrp="1"/>
          </p:cNvSpPr>
          <p:nvPr>
            <p:ph idx="1"/>
          </p:nvPr>
        </p:nvSpPr>
        <p:spPr>
          <a:xfrm>
            <a:off x="547332" y="2160590"/>
            <a:ext cx="8596668" cy="2767011"/>
          </a:xfrm>
          <a:ln w="57150">
            <a:solidFill>
              <a:schemeClr val="tx1"/>
            </a:solidFill>
          </a:ln>
        </p:spPr>
        <p:txBody>
          <a:bodyPr/>
          <a:lstStyle/>
          <a:p>
            <a:endParaRPr lang="en-US" sz="2800" dirty="0">
              <a:latin typeface="Arial" panose="020B0604020202020204" pitchFamily="34" charset="0"/>
              <a:cs typeface="Arial" panose="020B0604020202020204" pitchFamily="34" charset="0"/>
            </a:endParaRPr>
          </a:p>
          <a:p>
            <a:r>
              <a:rPr lang="en-US" sz="2800" dirty="0">
                <a:latin typeface="Arial" panose="020B0604020202020204" pitchFamily="34" charset="0"/>
                <a:cs typeface="Arial" panose="020B0604020202020204" pitchFamily="34" charset="0"/>
              </a:rPr>
              <a:t>This paper aims to examine whether the tendency to corruption is also prevalent amongst business students, the future leaders and executives of business organizations.</a:t>
            </a:r>
          </a:p>
          <a:p>
            <a:endParaRPr lang="en-US" dirty="0"/>
          </a:p>
        </p:txBody>
      </p:sp>
    </p:spTree>
    <p:extLst>
      <p:ext uri="{BB962C8B-B14F-4D97-AF65-F5344CB8AC3E}">
        <p14:creationId xmlns:p14="http://schemas.microsoft.com/office/powerpoint/2010/main" val="293121938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2E6451-2454-71C0-3E70-16CB2F137D0F}"/>
              </a:ext>
            </a:extLst>
          </p:cNvPr>
          <p:cNvSpPr>
            <a:spLocks noGrp="1"/>
          </p:cNvSpPr>
          <p:nvPr>
            <p:ph type="title"/>
          </p:nvPr>
        </p:nvSpPr>
        <p:spPr>
          <a:xfrm>
            <a:off x="677333" y="418053"/>
            <a:ext cx="8596668" cy="849923"/>
          </a:xfrm>
        </p:spPr>
        <p:txBody>
          <a:bodyPr/>
          <a:lstStyle/>
          <a:p>
            <a:r>
              <a:rPr lang="en-US" dirty="0"/>
              <a:t>Introduction</a:t>
            </a:r>
          </a:p>
        </p:txBody>
      </p:sp>
      <p:sp>
        <p:nvSpPr>
          <p:cNvPr id="3" name="Content Placeholder 2">
            <a:extLst>
              <a:ext uri="{FF2B5EF4-FFF2-40B4-BE49-F238E27FC236}">
                <a16:creationId xmlns:a16="http://schemas.microsoft.com/office/drawing/2014/main" id="{A94247EB-414C-F8F9-536F-051A407DBDD2}"/>
              </a:ext>
            </a:extLst>
          </p:cNvPr>
          <p:cNvSpPr>
            <a:spLocks noGrp="1"/>
          </p:cNvSpPr>
          <p:nvPr>
            <p:ph idx="1"/>
          </p:nvPr>
        </p:nvSpPr>
        <p:spPr>
          <a:xfrm>
            <a:off x="791308" y="2306821"/>
            <a:ext cx="8482693" cy="3082863"/>
          </a:xfrm>
          <a:ln w="57150">
            <a:solidFill>
              <a:schemeClr val="tx1"/>
            </a:solidFill>
          </a:ln>
        </p:spPr>
        <p:txBody>
          <a:bodyPr>
            <a:normAutofit lnSpcReduction="10000"/>
          </a:bodyPr>
          <a:lstStyle/>
          <a:p>
            <a:endParaRPr lang="en-US" sz="2400" dirty="0">
              <a:latin typeface="Arial" panose="020B0604020202020204" pitchFamily="34" charset="0"/>
              <a:cs typeface="Arial" panose="020B0604020202020204" pitchFamily="34" charset="0"/>
            </a:endParaRPr>
          </a:p>
          <a:p>
            <a:r>
              <a:rPr lang="en-US" sz="2800" dirty="0">
                <a:latin typeface="Arial" panose="020B0604020202020204" pitchFamily="34" charset="0"/>
                <a:cs typeface="Arial" panose="020B0604020202020204" pitchFamily="34" charset="0"/>
              </a:rPr>
              <a:t>The study on their perception today can give an overview of the future condition of the business world and these students also have an interest in a firm as they are one of the stakeholders who will run organizations of the future (Albaum &amp; Peterson, 2006). </a:t>
            </a:r>
          </a:p>
          <a:p>
            <a:endParaRPr lang="en-US" dirty="0"/>
          </a:p>
        </p:txBody>
      </p:sp>
    </p:spTree>
    <p:extLst>
      <p:ext uri="{BB962C8B-B14F-4D97-AF65-F5344CB8AC3E}">
        <p14:creationId xmlns:p14="http://schemas.microsoft.com/office/powerpoint/2010/main" val="91299055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154930-12DB-6FE4-81B5-0BC8D3B64409}"/>
              </a:ext>
            </a:extLst>
          </p:cNvPr>
          <p:cNvSpPr>
            <a:spLocks noGrp="1"/>
          </p:cNvSpPr>
          <p:nvPr>
            <p:ph type="title"/>
          </p:nvPr>
        </p:nvSpPr>
        <p:spPr>
          <a:xfrm>
            <a:off x="677334" y="609600"/>
            <a:ext cx="8596668" cy="726831"/>
          </a:xfrm>
        </p:spPr>
        <p:txBody>
          <a:bodyPr/>
          <a:lstStyle/>
          <a:p>
            <a:r>
              <a:rPr lang="en-US" dirty="0"/>
              <a:t>Introduction</a:t>
            </a:r>
          </a:p>
        </p:txBody>
      </p:sp>
      <p:sp>
        <p:nvSpPr>
          <p:cNvPr id="3" name="Content Placeholder 2">
            <a:extLst>
              <a:ext uri="{FF2B5EF4-FFF2-40B4-BE49-F238E27FC236}">
                <a16:creationId xmlns:a16="http://schemas.microsoft.com/office/drawing/2014/main" id="{228AC329-CDAA-F2C4-BCF8-CFB82D401A5E}"/>
              </a:ext>
            </a:extLst>
          </p:cNvPr>
          <p:cNvSpPr>
            <a:spLocks noGrp="1"/>
          </p:cNvSpPr>
          <p:nvPr>
            <p:ph idx="1"/>
          </p:nvPr>
        </p:nvSpPr>
        <p:spPr>
          <a:xfrm>
            <a:off x="395655" y="1773728"/>
            <a:ext cx="9601200" cy="3501657"/>
          </a:xfrm>
          <a:ln w="57150">
            <a:solidFill>
              <a:schemeClr val="tx1"/>
            </a:solidFill>
          </a:ln>
        </p:spPr>
        <p:txBody>
          <a:bodyPr>
            <a:normAutofit/>
          </a:bodyPr>
          <a:lstStyle/>
          <a:p>
            <a:endParaRPr lang="en-US" sz="2400" dirty="0">
              <a:latin typeface="Arial" panose="020B0604020202020204" pitchFamily="34" charset="0"/>
              <a:cs typeface="Arial" panose="020B0604020202020204" pitchFamily="34" charset="0"/>
            </a:endParaRPr>
          </a:p>
          <a:p>
            <a:r>
              <a:rPr lang="en-US" sz="2400" dirty="0">
                <a:latin typeface="Arial" panose="020B0604020202020204" pitchFamily="34" charset="0"/>
                <a:cs typeface="Arial" panose="020B0604020202020204" pitchFamily="34" charset="0"/>
              </a:rPr>
              <a:t>The paper is structured as follows: section one presents an introduction while section two presents an overview of the related literature. </a:t>
            </a:r>
          </a:p>
          <a:p>
            <a:r>
              <a:rPr lang="en-US" sz="2400" dirty="0">
                <a:latin typeface="Arial" panose="020B0604020202020204" pitchFamily="34" charset="0"/>
                <a:cs typeface="Arial" panose="020B0604020202020204" pitchFamily="34" charset="0"/>
              </a:rPr>
              <a:t>Section three outlines the methodology, while section four presents an analysis of the data and research results.</a:t>
            </a:r>
          </a:p>
          <a:p>
            <a:r>
              <a:rPr lang="en-US" sz="2400" dirty="0">
                <a:latin typeface="Arial" panose="020B0604020202020204" pitchFamily="34" charset="0"/>
                <a:cs typeface="Arial" panose="020B0604020202020204" pitchFamily="34" charset="0"/>
              </a:rPr>
              <a:t>Concluding remarks and discussion of the results are addressed in section five.</a:t>
            </a:r>
          </a:p>
          <a:p>
            <a:endParaRPr lang="en-US" dirty="0"/>
          </a:p>
        </p:txBody>
      </p:sp>
    </p:spTree>
    <p:extLst>
      <p:ext uri="{BB962C8B-B14F-4D97-AF65-F5344CB8AC3E}">
        <p14:creationId xmlns:p14="http://schemas.microsoft.com/office/powerpoint/2010/main" val="180243545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39C3D8-80F7-EE00-1A6B-72EB80428094}"/>
              </a:ext>
            </a:extLst>
          </p:cNvPr>
          <p:cNvSpPr>
            <a:spLocks noGrp="1"/>
          </p:cNvSpPr>
          <p:nvPr>
            <p:ph type="title"/>
          </p:nvPr>
        </p:nvSpPr>
        <p:spPr/>
        <p:txBody>
          <a:bodyPr/>
          <a:lstStyle/>
          <a:p>
            <a:r>
              <a:rPr lang="en-US" dirty="0"/>
              <a:t>LITERATURE REVIEW</a:t>
            </a:r>
          </a:p>
        </p:txBody>
      </p:sp>
      <p:sp>
        <p:nvSpPr>
          <p:cNvPr id="3" name="Content Placeholder 2">
            <a:extLst>
              <a:ext uri="{FF2B5EF4-FFF2-40B4-BE49-F238E27FC236}">
                <a16:creationId xmlns:a16="http://schemas.microsoft.com/office/drawing/2014/main" id="{4DD0D899-11E9-4410-E468-7A7E426AEAE4}"/>
              </a:ext>
            </a:extLst>
          </p:cNvPr>
          <p:cNvSpPr>
            <a:spLocks noGrp="1"/>
          </p:cNvSpPr>
          <p:nvPr>
            <p:ph idx="1"/>
          </p:nvPr>
        </p:nvSpPr>
        <p:spPr>
          <a:xfrm>
            <a:off x="527538" y="2081458"/>
            <a:ext cx="9398977" cy="2991703"/>
          </a:xfrm>
          <a:ln w="57150">
            <a:solidFill>
              <a:schemeClr val="tx1"/>
            </a:solidFill>
          </a:ln>
        </p:spPr>
        <p:txBody>
          <a:bodyPr>
            <a:normAutofit/>
          </a:bodyPr>
          <a:lstStyle/>
          <a:p>
            <a:r>
              <a:rPr lang="en-US" sz="2800" dirty="0">
                <a:latin typeface="Arial" panose="020B0604020202020204" pitchFamily="34" charset="0"/>
                <a:cs typeface="Arial" panose="020B0604020202020204" pitchFamily="34" charset="0"/>
              </a:rPr>
              <a:t>In the last few decades, many corporate scandals, as well as economic and financial crises, have attracted public interest in the managerial responsibilities of the society. </a:t>
            </a:r>
          </a:p>
          <a:p>
            <a:r>
              <a:rPr lang="en-US" sz="2800" dirty="0">
                <a:latin typeface="Arial" panose="020B0604020202020204" pitchFamily="34" charset="0"/>
                <a:cs typeface="Arial" panose="020B0604020202020204" pitchFamily="34" charset="0"/>
              </a:rPr>
              <a:t>Ethics has had a major influence in the strategic decision-making of modern businesses. </a:t>
            </a:r>
          </a:p>
          <a:p>
            <a:endParaRPr lang="en-US" dirty="0"/>
          </a:p>
        </p:txBody>
      </p:sp>
    </p:spTree>
    <p:extLst>
      <p:ext uri="{BB962C8B-B14F-4D97-AF65-F5344CB8AC3E}">
        <p14:creationId xmlns:p14="http://schemas.microsoft.com/office/powerpoint/2010/main" val="380233231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5E7806-8440-D7A7-15A5-DDF036D9FC75}"/>
              </a:ext>
            </a:extLst>
          </p:cNvPr>
          <p:cNvSpPr>
            <a:spLocks noGrp="1"/>
          </p:cNvSpPr>
          <p:nvPr>
            <p:ph type="title"/>
          </p:nvPr>
        </p:nvSpPr>
        <p:spPr>
          <a:xfrm>
            <a:off x="677334" y="609600"/>
            <a:ext cx="8596668" cy="779585"/>
          </a:xfrm>
        </p:spPr>
        <p:txBody>
          <a:bodyPr/>
          <a:lstStyle/>
          <a:p>
            <a:r>
              <a:rPr lang="en-US" dirty="0"/>
              <a:t>LITERATURE REVIEW</a:t>
            </a:r>
          </a:p>
        </p:txBody>
      </p:sp>
      <p:sp>
        <p:nvSpPr>
          <p:cNvPr id="3" name="Content Placeholder 2">
            <a:extLst>
              <a:ext uri="{FF2B5EF4-FFF2-40B4-BE49-F238E27FC236}">
                <a16:creationId xmlns:a16="http://schemas.microsoft.com/office/drawing/2014/main" id="{AA6CACA6-5E73-B843-B038-3B6998BCBF46}"/>
              </a:ext>
            </a:extLst>
          </p:cNvPr>
          <p:cNvSpPr>
            <a:spLocks noGrp="1"/>
          </p:cNvSpPr>
          <p:nvPr>
            <p:ph idx="1"/>
          </p:nvPr>
        </p:nvSpPr>
        <p:spPr>
          <a:xfrm>
            <a:off x="606995" y="2362813"/>
            <a:ext cx="9126089" cy="1646479"/>
          </a:xfrm>
          <a:ln w="57150">
            <a:solidFill>
              <a:schemeClr val="tx1"/>
            </a:solidFill>
          </a:ln>
        </p:spPr>
        <p:txBody>
          <a:bodyPr>
            <a:normAutofit/>
          </a:bodyPr>
          <a:lstStyle/>
          <a:p>
            <a:r>
              <a:rPr lang="en-US" sz="2400" b="0" i="0" dirty="0">
                <a:solidFill>
                  <a:srgbClr val="212529"/>
                </a:solidFill>
                <a:effectLst/>
                <a:latin typeface="Arial" panose="020B0604020202020204" pitchFamily="34" charset="0"/>
                <a:cs typeface="Arial" panose="020B0604020202020204" pitchFamily="34" charset="0"/>
              </a:rPr>
              <a:t>Business ethics are subjective judgments by individual with respect to sets of thoughts that form several business philosophies (Preble and Reichel, 1988). </a:t>
            </a:r>
          </a:p>
          <a:p>
            <a:pPr marL="0" indent="0">
              <a:buNone/>
            </a:pPr>
            <a:endParaRPr lang="en-US" dirty="0"/>
          </a:p>
        </p:txBody>
      </p:sp>
    </p:spTree>
    <p:extLst>
      <p:ext uri="{BB962C8B-B14F-4D97-AF65-F5344CB8AC3E}">
        <p14:creationId xmlns:p14="http://schemas.microsoft.com/office/powerpoint/2010/main" val="69985214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id="{F8A95EFF-CFBF-712B-B0FF-1843CF52511B}"/>
              </a:ext>
            </a:extLst>
          </p:cNvPr>
          <p:cNvGraphicFramePr>
            <a:graphicFrameLocks noGrp="1"/>
          </p:cNvGraphicFramePr>
          <p:nvPr/>
        </p:nvGraphicFramePr>
        <p:xfrm>
          <a:off x="721823" y="862308"/>
          <a:ext cx="8967299" cy="5855564"/>
        </p:xfrm>
        <a:graphic>
          <a:graphicData uri="http://schemas.openxmlformats.org/drawingml/2006/table">
            <a:tbl>
              <a:tblPr firstRow="1" firstCol="1" bandRow="1"/>
              <a:tblGrid>
                <a:gridCol w="2383038">
                  <a:extLst>
                    <a:ext uri="{9D8B030D-6E8A-4147-A177-3AD203B41FA5}">
                      <a16:colId xmlns:a16="http://schemas.microsoft.com/office/drawing/2014/main" val="3351096228"/>
                    </a:ext>
                  </a:extLst>
                </a:gridCol>
                <a:gridCol w="3452723">
                  <a:extLst>
                    <a:ext uri="{9D8B030D-6E8A-4147-A177-3AD203B41FA5}">
                      <a16:colId xmlns:a16="http://schemas.microsoft.com/office/drawing/2014/main" val="1099057004"/>
                    </a:ext>
                  </a:extLst>
                </a:gridCol>
                <a:gridCol w="3131538">
                  <a:extLst>
                    <a:ext uri="{9D8B030D-6E8A-4147-A177-3AD203B41FA5}">
                      <a16:colId xmlns:a16="http://schemas.microsoft.com/office/drawing/2014/main" val="323556084"/>
                    </a:ext>
                  </a:extLst>
                </a:gridCol>
              </a:tblGrid>
              <a:tr h="224339">
                <a:tc>
                  <a:txBody>
                    <a:bodyPr/>
                    <a:lstStyle/>
                    <a:p>
                      <a:pPr marL="0" marR="0">
                        <a:lnSpc>
                          <a:spcPct val="107000"/>
                        </a:lnSpc>
                        <a:spcBef>
                          <a:spcPts val="0"/>
                        </a:spcBef>
                        <a:spcAft>
                          <a:spcPts val="0"/>
                        </a:spcAft>
                      </a:pPr>
                      <a:r>
                        <a:rPr lang="en-US" sz="1600" kern="100" dirty="0">
                          <a:effectLst/>
                          <a:latin typeface="Arial" panose="020B0604020202020204" pitchFamily="34" charset="0"/>
                          <a:ea typeface="Calibri" panose="020F0502020204030204" pitchFamily="34" charset="0"/>
                          <a:cs typeface="Arial" panose="020B0604020202020204" pitchFamily="34" charset="0"/>
                        </a:rPr>
                        <a:t>Author (Authors)</a:t>
                      </a:r>
                    </a:p>
                  </a:txBody>
                  <a:tcPr marL="27024" marR="2702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US" sz="1600" kern="100">
                          <a:effectLst/>
                          <a:latin typeface="Arial" panose="020B0604020202020204" pitchFamily="34" charset="0"/>
                          <a:ea typeface="Calibri" panose="020F0502020204030204" pitchFamily="34" charset="0"/>
                          <a:cs typeface="Arial" panose="020B0604020202020204" pitchFamily="34" charset="0"/>
                        </a:rPr>
                        <a:t>Results</a:t>
                      </a:r>
                    </a:p>
                  </a:txBody>
                  <a:tcPr marL="27024" marR="2702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US" sz="1600" kern="100">
                          <a:effectLst/>
                          <a:latin typeface="Arial" panose="020B0604020202020204" pitchFamily="34" charset="0"/>
                          <a:ea typeface="Calibri" panose="020F0502020204030204" pitchFamily="34" charset="0"/>
                          <a:cs typeface="Arial" panose="020B0604020202020204" pitchFamily="34" charset="0"/>
                        </a:rPr>
                        <a:t>Implications </a:t>
                      </a:r>
                    </a:p>
                  </a:txBody>
                  <a:tcPr marL="27024" marR="2702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574338532"/>
                  </a:ext>
                </a:extLst>
              </a:tr>
              <a:tr h="1737779">
                <a:tc>
                  <a:txBody>
                    <a:bodyPr/>
                    <a:lstStyle/>
                    <a:p>
                      <a:pPr marL="0" marR="0">
                        <a:lnSpc>
                          <a:spcPct val="107000"/>
                        </a:lnSpc>
                        <a:spcBef>
                          <a:spcPts val="0"/>
                        </a:spcBef>
                        <a:spcAft>
                          <a:spcPts val="0"/>
                        </a:spcAft>
                      </a:pPr>
                      <a:r>
                        <a:rPr lang="en-US" sz="1600" b="1" kern="100" dirty="0">
                          <a:effectLst/>
                          <a:latin typeface="Arial" panose="020B0604020202020204" pitchFamily="34" charset="0"/>
                          <a:ea typeface="Calibri" panose="020F0502020204030204" pitchFamily="34" charset="0"/>
                          <a:cs typeface="Arial" panose="020B0604020202020204" pitchFamily="34" charset="0"/>
                        </a:rPr>
                        <a:t>Alam (1995)</a:t>
                      </a:r>
                      <a:r>
                        <a:rPr lang="en-US" sz="1600" kern="100" dirty="0">
                          <a:effectLst/>
                          <a:latin typeface="Arial" panose="020B0604020202020204" pitchFamily="34" charset="0"/>
                          <a:ea typeface="Calibri" panose="020F0502020204030204" pitchFamily="34" charset="0"/>
                          <a:cs typeface="Arial" panose="020B0604020202020204" pitchFamily="34" charset="0"/>
                        </a:rPr>
                        <a:t> examined the attitude of a group of Malaysian business students toward business ethics.</a:t>
                      </a:r>
                    </a:p>
                  </a:txBody>
                  <a:tcPr marL="27024" marR="2702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42900" marR="0" lvl="0" indent="-342900">
                        <a:lnSpc>
                          <a:spcPct val="107000"/>
                        </a:lnSpc>
                        <a:spcBef>
                          <a:spcPts val="0"/>
                        </a:spcBef>
                        <a:spcAft>
                          <a:spcPts val="0"/>
                        </a:spcAft>
                        <a:buFont typeface="Wingdings 3" panose="05040102010807070707" pitchFamily="18" charset="2"/>
                        <a:buChar char=""/>
                        <a:tabLst>
                          <a:tab pos="457200" algn="l"/>
                        </a:tabLst>
                      </a:pPr>
                      <a:r>
                        <a:rPr lang="en-US" sz="1600" kern="100" dirty="0">
                          <a:effectLst/>
                          <a:latin typeface="Arial" panose="020B0604020202020204" pitchFamily="34" charset="0"/>
                          <a:ea typeface="Calibri" panose="020F0502020204030204" pitchFamily="34" charset="0"/>
                          <a:cs typeface="Arial" panose="020B0604020202020204" pitchFamily="34" charset="0"/>
                        </a:rPr>
                        <a:t>He found that the main manager concern is to secure profit to the organization before anything else. </a:t>
                      </a:r>
                    </a:p>
                    <a:p>
                      <a:pPr marL="342900" marR="0" lvl="0" indent="-342900">
                        <a:lnSpc>
                          <a:spcPct val="107000"/>
                        </a:lnSpc>
                        <a:spcBef>
                          <a:spcPts val="0"/>
                        </a:spcBef>
                        <a:spcAft>
                          <a:spcPts val="800"/>
                        </a:spcAft>
                        <a:buFont typeface="Wingdings 3" panose="05040102010807070707" pitchFamily="18" charset="2"/>
                        <a:buChar char=""/>
                        <a:tabLst>
                          <a:tab pos="457200" algn="l"/>
                        </a:tabLst>
                      </a:pPr>
                      <a:r>
                        <a:rPr lang="en-US" sz="1600" kern="100" dirty="0">
                          <a:effectLst/>
                          <a:latin typeface="Arial" panose="020B0604020202020204" pitchFamily="34" charset="0"/>
                          <a:ea typeface="Calibri" panose="020F0502020204030204" pitchFamily="34" charset="0"/>
                          <a:cs typeface="Arial" panose="020B0604020202020204" pitchFamily="34" charset="0"/>
                        </a:rPr>
                        <a:t>He found that the main manager concern is to secure profit to the organization before anything else. </a:t>
                      </a:r>
                    </a:p>
                  </a:txBody>
                  <a:tcPr marL="27024" marR="2702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42900" marR="0" lvl="0" indent="-342900">
                        <a:lnSpc>
                          <a:spcPct val="107000"/>
                        </a:lnSpc>
                        <a:spcBef>
                          <a:spcPts val="0"/>
                        </a:spcBef>
                        <a:spcAft>
                          <a:spcPts val="0"/>
                        </a:spcAft>
                        <a:buFont typeface="Wingdings 3" panose="05040102010807070707" pitchFamily="18" charset="2"/>
                        <a:buChar char=""/>
                        <a:tabLst>
                          <a:tab pos="457200" algn="l"/>
                        </a:tabLst>
                      </a:pPr>
                      <a:r>
                        <a:rPr lang="en-US" sz="1600" kern="100" dirty="0">
                          <a:effectLst/>
                          <a:latin typeface="Arial" panose="020B0604020202020204" pitchFamily="34" charset="0"/>
                          <a:ea typeface="Calibri" panose="020F0502020204030204" pitchFamily="34" charset="0"/>
                          <a:cs typeface="Arial" panose="020B0604020202020204" pitchFamily="34" charset="0"/>
                        </a:rPr>
                        <a:t>Business schools should spend more time and effort to develop students concern needs and the overall advancement in society</a:t>
                      </a:r>
                    </a:p>
                    <a:p>
                      <a:pPr marL="457200" marR="0">
                        <a:lnSpc>
                          <a:spcPct val="107000"/>
                        </a:lnSpc>
                        <a:spcBef>
                          <a:spcPts val="0"/>
                        </a:spcBef>
                        <a:spcAft>
                          <a:spcPts val="0"/>
                        </a:spcAft>
                      </a:pPr>
                      <a:r>
                        <a:rPr lang="en-US" sz="1600" kern="100" dirty="0">
                          <a:effectLst/>
                          <a:latin typeface="Arial" panose="020B0604020202020204" pitchFamily="34" charset="0"/>
                          <a:ea typeface="Calibri" panose="020F0502020204030204" pitchFamily="34" charset="0"/>
                          <a:cs typeface="Arial" panose="020B0604020202020204" pitchFamily="34" charset="0"/>
                        </a:rPr>
                        <a:t> </a:t>
                      </a:r>
                    </a:p>
                  </a:txBody>
                  <a:tcPr marL="27024" marR="2702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543210891"/>
                  </a:ext>
                </a:extLst>
              </a:tr>
              <a:tr h="1917953">
                <a:tc>
                  <a:txBody>
                    <a:bodyPr/>
                    <a:lstStyle/>
                    <a:p>
                      <a:pPr marL="0" marR="0">
                        <a:lnSpc>
                          <a:spcPct val="107000"/>
                        </a:lnSpc>
                        <a:spcBef>
                          <a:spcPts val="0"/>
                        </a:spcBef>
                        <a:spcAft>
                          <a:spcPts val="0"/>
                        </a:spcAft>
                      </a:pPr>
                      <a:r>
                        <a:rPr lang="en-US" sz="1600" b="1" kern="100" dirty="0">
                          <a:effectLst/>
                          <a:latin typeface="Arial" panose="020B0604020202020204" pitchFamily="34" charset="0"/>
                          <a:ea typeface="Calibri" panose="020F0502020204030204" pitchFamily="34" charset="0"/>
                          <a:cs typeface="Arial" panose="020B0604020202020204" pitchFamily="34" charset="0"/>
                        </a:rPr>
                        <a:t>Khalizani et al. (2011)</a:t>
                      </a:r>
                      <a:r>
                        <a:rPr lang="en-US" sz="1600" kern="100" dirty="0">
                          <a:effectLst/>
                          <a:latin typeface="Arial" panose="020B0604020202020204" pitchFamily="34" charset="0"/>
                          <a:ea typeface="Calibri" panose="020F0502020204030204" pitchFamily="34" charset="0"/>
                          <a:cs typeface="Arial" panose="020B0604020202020204" pitchFamily="34" charset="0"/>
                        </a:rPr>
                        <a:t> studied the relationship of gender, age and academic exposure with business ethics and capitalism among graduate students in Malaysian universities.</a:t>
                      </a:r>
                    </a:p>
                  </a:txBody>
                  <a:tcPr marL="27024" marR="2702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42900" marR="0" lvl="0" indent="-342900">
                        <a:lnSpc>
                          <a:spcPct val="107000"/>
                        </a:lnSpc>
                        <a:spcBef>
                          <a:spcPts val="0"/>
                        </a:spcBef>
                        <a:spcAft>
                          <a:spcPts val="0"/>
                        </a:spcAft>
                        <a:buFont typeface="Wingdings 3" panose="05040102010807070707" pitchFamily="18" charset="2"/>
                        <a:buChar char=""/>
                        <a:tabLst>
                          <a:tab pos="457200" algn="l"/>
                        </a:tabLst>
                      </a:pPr>
                      <a:r>
                        <a:rPr lang="en-US" sz="1600" kern="100" dirty="0">
                          <a:effectLst/>
                          <a:latin typeface="Arial" panose="020B0604020202020204" pitchFamily="34" charset="0"/>
                          <a:ea typeface="Calibri" panose="020F0502020204030204" pitchFamily="34" charset="0"/>
                          <a:cs typeface="Arial" panose="020B0604020202020204" pitchFamily="34" charset="0"/>
                        </a:rPr>
                        <a:t>They demonstrated that once individuals become familiar with their working environment and systems, there is always an opportunity for dishonest risks. </a:t>
                      </a:r>
                    </a:p>
                    <a:p>
                      <a:pPr marL="0" marR="0">
                        <a:lnSpc>
                          <a:spcPct val="107000"/>
                        </a:lnSpc>
                        <a:spcBef>
                          <a:spcPts val="0"/>
                        </a:spcBef>
                        <a:spcAft>
                          <a:spcPts val="0"/>
                        </a:spcAft>
                      </a:pPr>
                      <a:r>
                        <a:rPr lang="en-US" sz="1600" kern="100" dirty="0">
                          <a:effectLst/>
                          <a:latin typeface="Arial" panose="020B0604020202020204" pitchFamily="34" charset="0"/>
                          <a:ea typeface="Calibri" panose="020F0502020204030204" pitchFamily="34" charset="0"/>
                          <a:cs typeface="Arial" panose="020B0604020202020204" pitchFamily="34" charset="0"/>
                        </a:rPr>
                        <a:t> </a:t>
                      </a:r>
                    </a:p>
                  </a:txBody>
                  <a:tcPr marL="27024" marR="2702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42900" marR="0" lvl="0" indent="-342900">
                        <a:lnSpc>
                          <a:spcPct val="107000"/>
                        </a:lnSpc>
                        <a:spcBef>
                          <a:spcPts val="0"/>
                        </a:spcBef>
                        <a:spcAft>
                          <a:spcPts val="0"/>
                        </a:spcAft>
                        <a:buFont typeface="Wingdings 3" panose="05040102010807070707" pitchFamily="18" charset="2"/>
                        <a:buChar char=""/>
                        <a:tabLst>
                          <a:tab pos="457200" algn="l"/>
                        </a:tabLst>
                      </a:pPr>
                      <a:r>
                        <a:rPr lang="en-US" sz="1600" kern="100" dirty="0">
                          <a:effectLst/>
                          <a:latin typeface="Arial" panose="020B0604020202020204" pitchFamily="34" charset="0"/>
                          <a:ea typeface="Calibri" panose="020F0502020204030204" pitchFamily="34" charset="0"/>
                          <a:cs typeface="Arial" panose="020B0604020202020204" pitchFamily="34" charset="0"/>
                        </a:rPr>
                        <a:t>They provided evidence of insignificant relationship between gender, age and business exposure and business ethics. </a:t>
                      </a:r>
                    </a:p>
                    <a:p>
                      <a:pPr marL="0" marR="0">
                        <a:lnSpc>
                          <a:spcPct val="107000"/>
                        </a:lnSpc>
                        <a:spcBef>
                          <a:spcPts val="0"/>
                        </a:spcBef>
                        <a:spcAft>
                          <a:spcPts val="0"/>
                        </a:spcAft>
                      </a:pPr>
                      <a:r>
                        <a:rPr lang="en-US" sz="1600" kern="100" dirty="0">
                          <a:effectLst/>
                          <a:latin typeface="Arial" panose="020B0604020202020204" pitchFamily="34" charset="0"/>
                          <a:ea typeface="Calibri" panose="020F0502020204030204" pitchFamily="34" charset="0"/>
                          <a:cs typeface="Arial" panose="020B0604020202020204" pitchFamily="34" charset="0"/>
                        </a:rPr>
                        <a:t> </a:t>
                      </a:r>
                    </a:p>
                  </a:txBody>
                  <a:tcPr marL="27024" marR="2702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225893265"/>
                  </a:ext>
                </a:extLst>
              </a:tr>
              <a:tr h="1676008">
                <a:tc>
                  <a:txBody>
                    <a:bodyPr/>
                    <a:lstStyle/>
                    <a:p>
                      <a:pPr marL="0" marR="0">
                        <a:lnSpc>
                          <a:spcPct val="107000"/>
                        </a:lnSpc>
                        <a:spcBef>
                          <a:spcPts val="0"/>
                        </a:spcBef>
                        <a:spcAft>
                          <a:spcPts val="0"/>
                        </a:spcAft>
                      </a:pPr>
                      <a:r>
                        <a:rPr lang="en-US" sz="1600" b="1" kern="100">
                          <a:effectLst/>
                          <a:latin typeface="Arial" panose="020B0604020202020204" pitchFamily="34" charset="0"/>
                          <a:ea typeface="Calibri" panose="020F0502020204030204" pitchFamily="34" charset="0"/>
                          <a:cs typeface="Arial" panose="020B0604020202020204" pitchFamily="34" charset="0"/>
                        </a:rPr>
                        <a:t>Nejati et al. (2011)</a:t>
                      </a:r>
                      <a:r>
                        <a:rPr lang="en-US" sz="1600" kern="100">
                          <a:effectLst/>
                          <a:latin typeface="Arial" panose="020B0604020202020204" pitchFamily="34" charset="0"/>
                          <a:ea typeface="Calibri" panose="020F0502020204030204" pitchFamily="34" charset="0"/>
                          <a:cs typeface="Arial" panose="020B0604020202020204" pitchFamily="34" charset="0"/>
                        </a:rPr>
                        <a:t> tested cross-cultural differences in attitudes towards business ethics by comparing samples from Iran and Malaysia.</a:t>
                      </a:r>
                    </a:p>
                  </a:txBody>
                  <a:tcPr marL="27024" marR="2702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42900" marR="0" lvl="0" indent="-342900">
                        <a:lnSpc>
                          <a:spcPct val="107000"/>
                        </a:lnSpc>
                        <a:spcBef>
                          <a:spcPts val="0"/>
                        </a:spcBef>
                        <a:spcAft>
                          <a:spcPts val="0"/>
                        </a:spcAft>
                        <a:buFont typeface="Wingdings 3" panose="05040102010807070707" pitchFamily="18" charset="2"/>
                        <a:buChar char=""/>
                        <a:tabLst>
                          <a:tab pos="457200" algn="l"/>
                        </a:tabLst>
                      </a:pPr>
                      <a:r>
                        <a:rPr lang="en-US" sz="1600" kern="100" dirty="0">
                          <a:effectLst/>
                          <a:latin typeface="Arial" panose="020B0604020202020204" pitchFamily="34" charset="0"/>
                          <a:ea typeface="Calibri" panose="020F0502020204030204" pitchFamily="34" charset="0"/>
                          <a:cs typeface="Arial" panose="020B0604020202020204" pitchFamily="34" charset="0"/>
                        </a:rPr>
                        <a:t>They established that the Malaysians have lower perceived importance of ethics and social responsibility than Iranians. </a:t>
                      </a:r>
                    </a:p>
                    <a:p>
                      <a:pPr marL="0" marR="0">
                        <a:lnSpc>
                          <a:spcPct val="107000"/>
                        </a:lnSpc>
                        <a:spcBef>
                          <a:spcPts val="0"/>
                        </a:spcBef>
                        <a:spcAft>
                          <a:spcPts val="0"/>
                        </a:spcAft>
                      </a:pPr>
                      <a:r>
                        <a:rPr lang="en-US" sz="1600" kern="100" dirty="0">
                          <a:effectLst/>
                          <a:latin typeface="Arial" panose="020B0604020202020204" pitchFamily="34" charset="0"/>
                          <a:ea typeface="Calibri" panose="020F0502020204030204" pitchFamily="34" charset="0"/>
                          <a:cs typeface="Arial" panose="020B0604020202020204" pitchFamily="34" charset="0"/>
                        </a:rPr>
                        <a:t> </a:t>
                      </a:r>
                    </a:p>
                  </a:txBody>
                  <a:tcPr marL="27024" marR="2702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42900" marR="0" lvl="0" indent="-342900">
                        <a:lnSpc>
                          <a:spcPct val="107000"/>
                        </a:lnSpc>
                        <a:spcBef>
                          <a:spcPts val="0"/>
                        </a:spcBef>
                        <a:spcAft>
                          <a:spcPts val="0"/>
                        </a:spcAft>
                        <a:buFont typeface="Wingdings 3" panose="05040102010807070707" pitchFamily="18" charset="2"/>
                        <a:buChar char=""/>
                        <a:tabLst>
                          <a:tab pos="457200" algn="l"/>
                        </a:tabLst>
                      </a:pPr>
                      <a:r>
                        <a:rPr lang="en-US" sz="1600" kern="100" dirty="0">
                          <a:effectLst/>
                          <a:latin typeface="Arial" panose="020B0604020202020204" pitchFamily="34" charset="0"/>
                          <a:ea typeface="Calibri" panose="020F0502020204030204" pitchFamily="34" charset="0"/>
                          <a:cs typeface="Arial" panose="020B0604020202020204" pitchFamily="34" charset="0"/>
                        </a:rPr>
                        <a:t>The researchers also noticed that Malaysians are concerned with profit before starting business and they are more materialistic when compared with the Iranians.</a:t>
                      </a:r>
                    </a:p>
                    <a:p>
                      <a:pPr marL="0" marR="0">
                        <a:lnSpc>
                          <a:spcPct val="107000"/>
                        </a:lnSpc>
                        <a:spcBef>
                          <a:spcPts val="0"/>
                        </a:spcBef>
                        <a:spcAft>
                          <a:spcPts val="0"/>
                        </a:spcAft>
                      </a:pPr>
                      <a:r>
                        <a:rPr lang="en-US" sz="1600" kern="100" dirty="0">
                          <a:effectLst/>
                          <a:latin typeface="Arial" panose="020B0604020202020204" pitchFamily="34" charset="0"/>
                          <a:ea typeface="Calibri" panose="020F0502020204030204" pitchFamily="34" charset="0"/>
                          <a:cs typeface="Arial" panose="020B0604020202020204" pitchFamily="34" charset="0"/>
                        </a:rPr>
                        <a:t> </a:t>
                      </a:r>
                    </a:p>
                  </a:txBody>
                  <a:tcPr marL="27024" marR="2702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053445529"/>
                  </a:ext>
                </a:extLst>
              </a:tr>
            </a:tbl>
          </a:graphicData>
        </a:graphic>
      </p:graphicFrame>
      <p:sp>
        <p:nvSpPr>
          <p:cNvPr id="3" name="Title 1">
            <a:extLst>
              <a:ext uri="{FF2B5EF4-FFF2-40B4-BE49-F238E27FC236}">
                <a16:creationId xmlns:a16="http://schemas.microsoft.com/office/drawing/2014/main" id="{7AB4FE07-7B4A-9507-1EBC-142841ED4576}"/>
              </a:ext>
            </a:extLst>
          </p:cNvPr>
          <p:cNvSpPr txBox="1">
            <a:spLocks/>
          </p:cNvSpPr>
          <p:nvPr/>
        </p:nvSpPr>
        <p:spPr>
          <a:xfrm>
            <a:off x="924127" y="191440"/>
            <a:ext cx="8205915" cy="793298"/>
          </a:xfrm>
          <a:prstGeom prst="rect">
            <a:avLst/>
          </a:prstGeom>
        </p:spPr>
        <p:txBody>
          <a:bodyPr>
            <a:normAutofit fontScale="47500" lnSpcReduction="20000"/>
          </a:bodyPr>
          <a:lstStyle>
            <a:lvl1pPr algn="l" defTabSz="457200" rtl="0" eaLnBrk="1" latinLnBrk="0" hangingPunct="1">
              <a:spcBef>
                <a:spcPct val="0"/>
              </a:spcBef>
              <a:buNone/>
              <a:defRPr sz="3600" kern="1200">
                <a:solidFill>
                  <a:srgbClr val="052C34"/>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marL="0" marR="0" lvl="0" indent="0" algn="l" defTabSz="457200" rtl="0" eaLnBrk="1" fontAlgn="auto" latinLnBrk="0" hangingPunct="1">
              <a:lnSpc>
                <a:spcPct val="100000"/>
              </a:lnSpc>
              <a:spcBef>
                <a:spcPct val="0"/>
              </a:spcBef>
              <a:spcAft>
                <a:spcPts val="0"/>
              </a:spcAft>
              <a:buClrTx/>
              <a:buSzTx/>
              <a:buFontTx/>
              <a:buNone/>
              <a:tabLst/>
              <a:defRPr/>
            </a:pPr>
            <a:r>
              <a:rPr kumimoji="0" lang="en-US" altLang="en-US" sz="85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Related literature </a:t>
            </a:r>
            <a:br>
              <a:rPr kumimoji="0" lang="en-US" altLang="en-US" sz="4800" b="0" i="0" u="none" strike="noStrike" kern="1200" cap="none" spc="0" normalizeH="0" baseline="0" noProof="0" dirty="0">
                <a:ln>
                  <a:noFill/>
                </a:ln>
                <a:solidFill>
                  <a:prstClr val="black"/>
                </a:solidFill>
                <a:effectLst/>
                <a:uLnTx/>
                <a:uFillTx/>
                <a:latin typeface="Arial" panose="020B0604020202020204" pitchFamily="34" charset="0"/>
                <a:ea typeface="+mj-ea"/>
                <a:cs typeface="+mj-cs"/>
              </a:rPr>
            </a:br>
            <a:endParaRPr kumimoji="0" lang="en-US" sz="3600" b="0" i="0" u="none" strike="noStrike" kern="1200" cap="none" spc="0" normalizeH="0" baseline="0" noProof="0" dirty="0">
              <a:ln>
                <a:noFill/>
              </a:ln>
              <a:solidFill>
                <a:srgbClr val="052C34"/>
              </a:solidFill>
              <a:effectLst/>
              <a:uLnTx/>
              <a:uFillTx/>
              <a:latin typeface="Trebuchet MS" panose="020B0603020202020204"/>
              <a:ea typeface="+mj-ea"/>
              <a:cs typeface="+mj-cs"/>
            </a:endParaRPr>
          </a:p>
        </p:txBody>
      </p:sp>
    </p:spTree>
    <p:extLst>
      <p:ext uri="{BB962C8B-B14F-4D97-AF65-F5344CB8AC3E}">
        <p14:creationId xmlns:p14="http://schemas.microsoft.com/office/powerpoint/2010/main" val="211956320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id="{D5B787FC-0DB1-904A-4156-77BE5A54E772}"/>
              </a:ext>
            </a:extLst>
          </p:cNvPr>
          <p:cNvGraphicFramePr>
            <a:graphicFrameLocks noGrp="1"/>
          </p:cNvGraphicFramePr>
          <p:nvPr/>
        </p:nvGraphicFramePr>
        <p:xfrm>
          <a:off x="518747" y="745095"/>
          <a:ext cx="9346223" cy="6428107"/>
        </p:xfrm>
        <a:graphic>
          <a:graphicData uri="http://schemas.openxmlformats.org/drawingml/2006/table">
            <a:tbl>
              <a:tblPr firstRow="1" firstCol="1" bandRow="1"/>
              <a:tblGrid>
                <a:gridCol w="2532585">
                  <a:extLst>
                    <a:ext uri="{9D8B030D-6E8A-4147-A177-3AD203B41FA5}">
                      <a16:colId xmlns:a16="http://schemas.microsoft.com/office/drawing/2014/main" val="3823652719"/>
                    </a:ext>
                  </a:extLst>
                </a:gridCol>
                <a:gridCol w="3772933">
                  <a:extLst>
                    <a:ext uri="{9D8B030D-6E8A-4147-A177-3AD203B41FA5}">
                      <a16:colId xmlns:a16="http://schemas.microsoft.com/office/drawing/2014/main" val="527049846"/>
                    </a:ext>
                  </a:extLst>
                </a:gridCol>
                <a:gridCol w="3040705">
                  <a:extLst>
                    <a:ext uri="{9D8B030D-6E8A-4147-A177-3AD203B41FA5}">
                      <a16:colId xmlns:a16="http://schemas.microsoft.com/office/drawing/2014/main" val="2603670902"/>
                    </a:ext>
                  </a:extLst>
                </a:gridCol>
              </a:tblGrid>
              <a:tr h="994076">
                <a:tc>
                  <a:txBody>
                    <a:bodyPr/>
                    <a:lstStyle/>
                    <a:p>
                      <a:pPr marL="0" marR="0">
                        <a:lnSpc>
                          <a:spcPct val="107000"/>
                        </a:lnSpc>
                        <a:spcBef>
                          <a:spcPts val="0"/>
                        </a:spcBef>
                        <a:spcAft>
                          <a:spcPts val="0"/>
                        </a:spcAft>
                      </a:pPr>
                      <a:r>
                        <a:rPr lang="en-US" sz="1600" b="1" kern="100" dirty="0">
                          <a:effectLst/>
                          <a:latin typeface="Arial" panose="020B0604020202020204" pitchFamily="34" charset="0"/>
                          <a:ea typeface="Calibri" panose="020F0502020204030204" pitchFamily="34" charset="0"/>
                          <a:cs typeface="Arial" panose="020B0604020202020204" pitchFamily="34" charset="0"/>
                        </a:rPr>
                        <a:t>Mirskehary et al. (2009)</a:t>
                      </a:r>
                      <a:r>
                        <a:rPr lang="en-US" sz="1600" kern="100" dirty="0">
                          <a:effectLst/>
                          <a:latin typeface="Arial" panose="020B0604020202020204" pitchFamily="34" charset="0"/>
                          <a:ea typeface="Calibri" panose="020F0502020204030204" pitchFamily="34" charset="0"/>
                          <a:cs typeface="Arial" panose="020B0604020202020204" pitchFamily="34" charset="0"/>
                        </a:rPr>
                        <a:t> Examined relationship between business ethics and accounting students.</a:t>
                      </a:r>
                    </a:p>
                  </a:txBody>
                  <a:tcPr marL="29727" marR="2972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42900" marR="0" lvl="0" indent="-342900">
                        <a:lnSpc>
                          <a:spcPct val="107000"/>
                        </a:lnSpc>
                        <a:spcBef>
                          <a:spcPts val="0"/>
                        </a:spcBef>
                        <a:spcAft>
                          <a:spcPts val="0"/>
                        </a:spcAft>
                        <a:buFont typeface="Wingdings 3" panose="05040102010807070707" pitchFamily="18" charset="2"/>
                        <a:buChar char=""/>
                        <a:tabLst>
                          <a:tab pos="457200" algn="l"/>
                        </a:tabLst>
                      </a:pPr>
                      <a:r>
                        <a:rPr lang="en-US" sz="1600" kern="100" dirty="0">
                          <a:effectLst/>
                          <a:latin typeface="Arial" panose="020B0604020202020204" pitchFamily="34" charset="0"/>
                          <a:ea typeface="Calibri" panose="020F0502020204030204" pitchFamily="34" charset="0"/>
                          <a:cs typeface="Arial" panose="020B0604020202020204" pitchFamily="34" charset="0"/>
                        </a:rPr>
                        <a:t>They found insignificant differences between Australian, Asian students and other students in their ethical attitude toward and business</a:t>
                      </a:r>
                    </a:p>
                  </a:txBody>
                  <a:tcPr marL="29727" marR="2972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42900" marR="0" lvl="0" indent="-342900">
                        <a:lnSpc>
                          <a:spcPct val="107000"/>
                        </a:lnSpc>
                        <a:spcBef>
                          <a:spcPts val="0"/>
                        </a:spcBef>
                        <a:spcAft>
                          <a:spcPts val="0"/>
                        </a:spcAft>
                        <a:buFont typeface="Wingdings 3" panose="05040102010807070707" pitchFamily="18" charset="2"/>
                        <a:buChar char=""/>
                      </a:pPr>
                      <a:r>
                        <a:rPr lang="en-US" sz="1600" kern="100" dirty="0">
                          <a:effectLst/>
                          <a:latin typeface="Arial" panose="020B0604020202020204" pitchFamily="34" charset="0"/>
                          <a:ea typeface="Calibri" panose="020F0502020204030204" pitchFamily="34" charset="0"/>
                          <a:cs typeface="Arial" panose="020B0604020202020204" pitchFamily="34" charset="0"/>
                        </a:rPr>
                        <a:t>Business schools should  incorporated ethics into the syllabus.</a:t>
                      </a:r>
                    </a:p>
                  </a:txBody>
                  <a:tcPr marL="29727" marR="2972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980949789"/>
                  </a:ext>
                </a:extLst>
              </a:tr>
              <a:tr h="994076">
                <a:tc>
                  <a:txBody>
                    <a:bodyPr/>
                    <a:lstStyle/>
                    <a:p>
                      <a:pPr marL="0" marR="0">
                        <a:lnSpc>
                          <a:spcPct val="107000"/>
                        </a:lnSpc>
                        <a:spcBef>
                          <a:spcPts val="0"/>
                        </a:spcBef>
                        <a:spcAft>
                          <a:spcPts val="0"/>
                        </a:spcAft>
                      </a:pPr>
                      <a:r>
                        <a:rPr lang="en-US" sz="1600" b="1" kern="100" dirty="0">
                          <a:effectLst/>
                          <a:latin typeface="Arial" panose="020B0604020202020204" pitchFamily="34" charset="0"/>
                          <a:ea typeface="Calibri" panose="020F0502020204030204" pitchFamily="34" charset="0"/>
                          <a:cs typeface="Arial" panose="020B0604020202020204" pitchFamily="34" charset="0"/>
                        </a:rPr>
                        <a:t>Maruszewska (2011)</a:t>
                      </a:r>
                      <a:r>
                        <a:rPr lang="en-US" sz="1600" kern="100" dirty="0">
                          <a:effectLst/>
                          <a:latin typeface="Arial" panose="020B0604020202020204" pitchFamily="34" charset="0"/>
                          <a:ea typeface="Calibri" panose="020F0502020204030204" pitchFamily="34" charset="0"/>
                          <a:cs typeface="Arial" panose="020B0604020202020204" pitchFamily="34" charset="0"/>
                        </a:rPr>
                        <a:t> explored accounting students' ethical education in Poland..</a:t>
                      </a:r>
                    </a:p>
                  </a:txBody>
                  <a:tcPr marL="29727" marR="2972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42900" marR="0" lvl="0" indent="-342900">
                        <a:lnSpc>
                          <a:spcPct val="107000"/>
                        </a:lnSpc>
                        <a:spcBef>
                          <a:spcPts val="0"/>
                        </a:spcBef>
                        <a:spcAft>
                          <a:spcPts val="0"/>
                        </a:spcAft>
                        <a:buFont typeface="Wingdings 3" panose="05040102010807070707" pitchFamily="18" charset="2"/>
                        <a:buChar char=""/>
                        <a:tabLst>
                          <a:tab pos="457200" algn="l"/>
                        </a:tabLst>
                      </a:pPr>
                      <a:r>
                        <a:rPr lang="en-US" sz="1600" kern="100" dirty="0">
                          <a:effectLst/>
                          <a:latin typeface="Arial" panose="020B0604020202020204" pitchFamily="34" charset="0"/>
                          <a:ea typeface="Calibri" panose="020F0502020204030204" pitchFamily="34" charset="0"/>
                          <a:cs typeface="Arial" panose="020B0604020202020204" pitchFamily="34" charset="0"/>
                        </a:rPr>
                        <a:t>He concluded that students trained in fields of ethics would benefit from exposure to life cases regarding tax avoidance.</a:t>
                      </a:r>
                    </a:p>
                  </a:txBody>
                  <a:tcPr marL="29727" marR="2972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42900" marR="0" lvl="0" indent="-342900">
                        <a:lnSpc>
                          <a:spcPct val="107000"/>
                        </a:lnSpc>
                        <a:spcBef>
                          <a:spcPts val="0"/>
                        </a:spcBef>
                        <a:spcAft>
                          <a:spcPts val="0"/>
                        </a:spcAft>
                        <a:buFont typeface="Wingdings 3" panose="05040102010807070707" pitchFamily="18" charset="2"/>
                        <a:buChar char=""/>
                      </a:pPr>
                      <a:r>
                        <a:rPr lang="en-US" sz="1600" kern="100">
                          <a:effectLst/>
                          <a:latin typeface="Arial" panose="020B0604020202020204" pitchFamily="34" charset="0"/>
                          <a:ea typeface="Calibri" panose="020F0502020204030204" pitchFamily="34" charset="0"/>
                          <a:cs typeface="Arial" panose="020B0604020202020204" pitchFamily="34" charset="0"/>
                        </a:rPr>
                        <a:t>Ethical training will benefit students as future managers </a:t>
                      </a:r>
                    </a:p>
                  </a:txBody>
                  <a:tcPr marL="29727" marR="2972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51195957"/>
                  </a:ext>
                </a:extLst>
              </a:tr>
              <a:tr h="1247199">
                <a:tc>
                  <a:txBody>
                    <a:bodyPr/>
                    <a:lstStyle/>
                    <a:p>
                      <a:pPr marL="0" marR="0">
                        <a:lnSpc>
                          <a:spcPct val="107000"/>
                        </a:lnSpc>
                        <a:spcBef>
                          <a:spcPts val="0"/>
                        </a:spcBef>
                        <a:spcAft>
                          <a:spcPts val="0"/>
                        </a:spcAft>
                      </a:pPr>
                      <a:r>
                        <a:rPr lang="en-US" sz="1600" b="1" kern="100">
                          <a:effectLst/>
                          <a:latin typeface="Arial" panose="020B0604020202020204" pitchFamily="34" charset="0"/>
                          <a:ea typeface="Calibri" panose="020F0502020204030204" pitchFamily="34" charset="0"/>
                          <a:cs typeface="Arial" panose="020B0604020202020204" pitchFamily="34" charset="0"/>
                        </a:rPr>
                        <a:t>Zarei et al. (2016)</a:t>
                      </a:r>
                      <a:r>
                        <a:rPr lang="en-US" sz="1600" kern="100">
                          <a:effectLst/>
                          <a:latin typeface="Arial" panose="020B0604020202020204" pitchFamily="34" charset="0"/>
                          <a:ea typeface="Calibri" panose="020F0502020204030204" pitchFamily="34" charset="0"/>
                          <a:cs typeface="Arial" panose="020B0604020202020204" pitchFamily="34" charset="0"/>
                        </a:rPr>
                        <a:t> examined factors that affect accounting and auditing students' ethics in Iran. </a:t>
                      </a:r>
                    </a:p>
                  </a:txBody>
                  <a:tcPr marL="29727" marR="2972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42900" marR="0" lvl="0" indent="-342900">
                        <a:lnSpc>
                          <a:spcPct val="107000"/>
                        </a:lnSpc>
                        <a:spcBef>
                          <a:spcPts val="0"/>
                        </a:spcBef>
                        <a:spcAft>
                          <a:spcPts val="0"/>
                        </a:spcAft>
                        <a:buFont typeface="Wingdings 3" panose="05040102010807070707" pitchFamily="18" charset="2"/>
                        <a:buChar char=""/>
                      </a:pPr>
                      <a:r>
                        <a:rPr lang="en-US" sz="1600" kern="100" dirty="0">
                          <a:effectLst/>
                          <a:latin typeface="Arial" panose="020B0604020202020204" pitchFamily="34" charset="0"/>
                          <a:ea typeface="Calibri" panose="020F0502020204030204" pitchFamily="34" charset="0"/>
                          <a:cs typeface="Arial" panose="020B0604020202020204" pitchFamily="34" charset="0"/>
                        </a:rPr>
                        <a:t>They found personal and professional factors affect the ethics of accountants in the accounting workplace.</a:t>
                      </a:r>
                    </a:p>
                  </a:txBody>
                  <a:tcPr marL="29727" marR="2972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42900" marR="0" lvl="0" indent="-342900">
                        <a:lnSpc>
                          <a:spcPct val="107000"/>
                        </a:lnSpc>
                        <a:spcBef>
                          <a:spcPts val="0"/>
                        </a:spcBef>
                        <a:spcAft>
                          <a:spcPts val="0"/>
                        </a:spcAft>
                        <a:buFont typeface="Wingdings 3" panose="05040102010807070707" pitchFamily="18" charset="2"/>
                        <a:buChar char=""/>
                      </a:pPr>
                      <a:r>
                        <a:rPr lang="en-US" sz="1600" kern="100">
                          <a:effectLst/>
                          <a:latin typeface="Arial" panose="020B0604020202020204" pitchFamily="34" charset="0"/>
                          <a:ea typeface="Calibri" panose="020F0502020204030204" pitchFamily="34" charset="0"/>
                          <a:cs typeface="Arial" panose="020B0604020202020204" pitchFamily="34" charset="0"/>
                        </a:rPr>
                        <a:t>They further found that religious and cultural backgrounds influence individual's ethical attitudes.</a:t>
                      </a:r>
                    </a:p>
                  </a:txBody>
                  <a:tcPr marL="29727" marR="2972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210607305"/>
                  </a:ext>
                </a:extLst>
              </a:tr>
              <a:tr h="1500323">
                <a:tc>
                  <a:txBody>
                    <a:bodyPr/>
                    <a:lstStyle/>
                    <a:p>
                      <a:pPr marL="0" marR="0">
                        <a:lnSpc>
                          <a:spcPct val="107000"/>
                        </a:lnSpc>
                        <a:spcBef>
                          <a:spcPts val="0"/>
                        </a:spcBef>
                        <a:spcAft>
                          <a:spcPts val="0"/>
                        </a:spcAft>
                      </a:pPr>
                      <a:endParaRPr lang="en-US" sz="1600" kern="100" dirty="0">
                        <a:effectLst/>
                        <a:latin typeface="Arial" panose="020B0604020202020204" pitchFamily="34" charset="0"/>
                        <a:ea typeface="Calibri" panose="020F0502020204030204" pitchFamily="34" charset="0"/>
                        <a:cs typeface="Arial" panose="020B0604020202020204" pitchFamily="34" charset="0"/>
                      </a:endParaRPr>
                    </a:p>
                    <a:p>
                      <a:pPr marL="0" marR="0">
                        <a:lnSpc>
                          <a:spcPct val="107000"/>
                        </a:lnSpc>
                        <a:spcBef>
                          <a:spcPts val="0"/>
                        </a:spcBef>
                        <a:spcAft>
                          <a:spcPts val="0"/>
                        </a:spcAft>
                      </a:pPr>
                      <a:r>
                        <a:rPr lang="en-US" sz="1600" b="1" kern="100" dirty="0">
                          <a:effectLst/>
                          <a:latin typeface="Arial" panose="020B0604020202020204" pitchFamily="34" charset="0"/>
                          <a:ea typeface="Calibri" panose="020F0502020204030204" pitchFamily="34" charset="0"/>
                          <a:cs typeface="Arial" panose="020B0604020202020204" pitchFamily="34" charset="0"/>
                        </a:rPr>
                        <a:t>Bageac et al. (2011)</a:t>
                      </a:r>
                      <a:r>
                        <a:rPr lang="en-US" sz="1600" kern="100" dirty="0">
                          <a:effectLst/>
                          <a:latin typeface="Arial" panose="020B0604020202020204" pitchFamily="34" charset="0"/>
                          <a:ea typeface="Calibri" panose="020F0502020204030204" pitchFamily="34" charset="0"/>
                          <a:cs typeface="Arial" panose="020B0604020202020204" pitchFamily="34" charset="0"/>
                        </a:rPr>
                        <a:t> surveyed management students' perception of business ethics in France and Romania.</a:t>
                      </a:r>
                    </a:p>
                  </a:txBody>
                  <a:tcPr marL="29727" marR="2972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42900" marR="0">
                        <a:lnSpc>
                          <a:spcPct val="107000"/>
                        </a:lnSpc>
                        <a:spcBef>
                          <a:spcPts val="0"/>
                        </a:spcBef>
                        <a:spcAft>
                          <a:spcPts val="0"/>
                        </a:spcAft>
                      </a:pPr>
                      <a:r>
                        <a:rPr lang="en-US" sz="1600" kern="100" dirty="0">
                          <a:effectLst/>
                          <a:latin typeface="Arial" panose="020B0604020202020204" pitchFamily="34" charset="0"/>
                          <a:ea typeface="Calibri" panose="020F0502020204030204" pitchFamily="34" charset="0"/>
                          <a:cs typeface="Arial" panose="020B0604020202020204" pitchFamily="34" charset="0"/>
                        </a:rPr>
                        <a:t>They found that Romanian students present more favorable attitudes toward Machiavellianism than French students; whereas, French students valued Social Darwinism and Moral Objectivism more high</a:t>
                      </a:r>
                    </a:p>
                  </a:txBody>
                  <a:tcPr marL="29727" marR="2972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US" sz="1600" kern="100" dirty="0">
                          <a:effectLst/>
                          <a:latin typeface="Arial" panose="020B0604020202020204" pitchFamily="34" charset="0"/>
                          <a:ea typeface="Calibri" panose="020F0502020204030204" pitchFamily="34" charset="0"/>
                          <a:cs typeface="Arial" panose="020B0604020202020204" pitchFamily="34" charset="0"/>
                        </a:rPr>
                        <a:t> that women have less favorable attitudes toward Machiavellianism and more favorable attitudes toward Moral Objectivism than men.</a:t>
                      </a:r>
                    </a:p>
                    <a:p>
                      <a:pPr marL="0" marR="0">
                        <a:lnSpc>
                          <a:spcPct val="107000"/>
                        </a:lnSpc>
                        <a:spcBef>
                          <a:spcPts val="0"/>
                        </a:spcBef>
                        <a:spcAft>
                          <a:spcPts val="0"/>
                        </a:spcAft>
                      </a:pPr>
                      <a:r>
                        <a:rPr lang="en-US" sz="1600" kern="100" dirty="0">
                          <a:effectLst/>
                          <a:latin typeface="Arial" panose="020B0604020202020204" pitchFamily="34" charset="0"/>
                          <a:ea typeface="Calibri" panose="020F0502020204030204" pitchFamily="34" charset="0"/>
                          <a:cs typeface="Arial" panose="020B0604020202020204" pitchFamily="34" charset="0"/>
                        </a:rPr>
                        <a:t> </a:t>
                      </a:r>
                    </a:p>
                  </a:txBody>
                  <a:tcPr marL="29727" marR="2972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137424986"/>
                  </a:ext>
                </a:extLst>
              </a:tr>
              <a:tr h="1500323">
                <a:tc>
                  <a:txBody>
                    <a:bodyPr/>
                    <a:lstStyle/>
                    <a:p>
                      <a:pPr marL="0" marR="0">
                        <a:lnSpc>
                          <a:spcPct val="107000"/>
                        </a:lnSpc>
                        <a:spcBef>
                          <a:spcPts val="0"/>
                        </a:spcBef>
                        <a:spcAft>
                          <a:spcPts val="0"/>
                        </a:spcAft>
                      </a:pPr>
                      <a:r>
                        <a:rPr lang="en-US" sz="1600" b="1" kern="100" dirty="0">
                          <a:effectLst/>
                          <a:latin typeface="Arial" panose="020B0604020202020204" pitchFamily="34" charset="0"/>
                          <a:ea typeface="Calibri" panose="020F0502020204030204" pitchFamily="34" charset="0"/>
                          <a:cs typeface="Arial" panose="020B0604020202020204" pitchFamily="34" charset="0"/>
                        </a:rPr>
                        <a:t>Khalil and Seleim (2012)</a:t>
                      </a:r>
                      <a:r>
                        <a:rPr lang="en-US" sz="1600" kern="100" dirty="0">
                          <a:effectLst/>
                          <a:latin typeface="Arial" panose="020B0604020202020204" pitchFamily="34" charset="0"/>
                          <a:ea typeface="Calibri" panose="020F0502020204030204" pitchFamily="34" charset="0"/>
                          <a:cs typeface="Arial" panose="020B0604020202020204" pitchFamily="34" charset="0"/>
                        </a:rPr>
                        <a:t> looked into Egyptian students’ attitude towards the information ethics.</a:t>
                      </a:r>
                    </a:p>
                  </a:txBody>
                  <a:tcPr marL="29727" marR="2972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42900" marR="0" lvl="0" indent="-342900">
                        <a:lnSpc>
                          <a:spcPct val="107000"/>
                        </a:lnSpc>
                        <a:spcBef>
                          <a:spcPts val="0"/>
                        </a:spcBef>
                        <a:spcAft>
                          <a:spcPts val="0"/>
                        </a:spcAft>
                        <a:buFont typeface="Wingdings 3" panose="05040102010807070707" pitchFamily="18" charset="2"/>
                        <a:buChar char=""/>
                        <a:tabLst>
                          <a:tab pos="457200" algn="l"/>
                        </a:tabLst>
                      </a:pPr>
                      <a:r>
                        <a:rPr lang="en-US" sz="1600" kern="100" dirty="0">
                          <a:effectLst/>
                          <a:latin typeface="Arial" panose="020B0604020202020204" pitchFamily="34" charset="0"/>
                          <a:ea typeface="Calibri" panose="020F0502020204030204" pitchFamily="34" charset="0"/>
                          <a:cs typeface="Arial" panose="020B0604020202020204" pitchFamily="34" charset="0"/>
                        </a:rPr>
                        <a:t>They found that students are sensitive to the ethicality of information privacy, information accuracy, and information access. </a:t>
                      </a:r>
                    </a:p>
                    <a:p>
                      <a:pPr marL="0" marR="0">
                        <a:lnSpc>
                          <a:spcPct val="107000"/>
                        </a:lnSpc>
                        <a:spcBef>
                          <a:spcPts val="0"/>
                        </a:spcBef>
                        <a:spcAft>
                          <a:spcPts val="0"/>
                        </a:spcAft>
                      </a:pPr>
                      <a:r>
                        <a:rPr lang="en-US" sz="1600" kern="100" dirty="0">
                          <a:effectLst/>
                          <a:latin typeface="Arial" panose="020B0604020202020204" pitchFamily="34" charset="0"/>
                          <a:ea typeface="Calibri" panose="020F0502020204030204" pitchFamily="34" charset="0"/>
                          <a:cs typeface="Arial" panose="020B0604020202020204" pitchFamily="34" charset="0"/>
                        </a:rPr>
                        <a:t> </a:t>
                      </a:r>
                    </a:p>
                  </a:txBody>
                  <a:tcPr marL="29727" marR="2972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42900" marR="0" lvl="0" indent="-342900">
                        <a:lnSpc>
                          <a:spcPct val="107000"/>
                        </a:lnSpc>
                        <a:spcBef>
                          <a:spcPts val="0"/>
                        </a:spcBef>
                        <a:spcAft>
                          <a:spcPts val="0"/>
                        </a:spcAft>
                        <a:buFont typeface="Wingdings 3" panose="05040102010807070707" pitchFamily="18" charset="2"/>
                        <a:buChar char=""/>
                        <a:tabLst>
                          <a:tab pos="457200" algn="l"/>
                        </a:tabLst>
                      </a:pPr>
                      <a:r>
                        <a:rPr lang="en-US" sz="1600" kern="100" dirty="0">
                          <a:effectLst/>
                          <a:latin typeface="Arial" panose="020B0604020202020204" pitchFamily="34" charset="0"/>
                          <a:ea typeface="Calibri" panose="020F0502020204030204" pitchFamily="34" charset="0"/>
                          <a:cs typeface="Arial" panose="020B0604020202020204" pitchFamily="34" charset="0"/>
                        </a:rPr>
                        <a:t>They concluded that public universities should revise their curricula in order to integrate ethics into business education.</a:t>
                      </a:r>
                    </a:p>
                    <a:p>
                      <a:pPr marL="0" marR="0">
                        <a:lnSpc>
                          <a:spcPct val="107000"/>
                        </a:lnSpc>
                        <a:spcBef>
                          <a:spcPts val="0"/>
                        </a:spcBef>
                        <a:spcAft>
                          <a:spcPts val="0"/>
                        </a:spcAft>
                      </a:pPr>
                      <a:r>
                        <a:rPr lang="en-US" sz="1600" kern="100" dirty="0">
                          <a:effectLst/>
                          <a:latin typeface="Arial" panose="020B0604020202020204" pitchFamily="34" charset="0"/>
                          <a:ea typeface="Calibri" panose="020F0502020204030204" pitchFamily="34" charset="0"/>
                          <a:cs typeface="Arial" panose="020B0604020202020204" pitchFamily="34" charset="0"/>
                        </a:rPr>
                        <a:t> </a:t>
                      </a:r>
                    </a:p>
                  </a:txBody>
                  <a:tcPr marL="29727" marR="2972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905013311"/>
                  </a:ext>
                </a:extLst>
              </a:tr>
            </a:tbl>
          </a:graphicData>
        </a:graphic>
      </p:graphicFrame>
      <p:sp>
        <p:nvSpPr>
          <p:cNvPr id="4" name="TextBox 3">
            <a:extLst>
              <a:ext uri="{FF2B5EF4-FFF2-40B4-BE49-F238E27FC236}">
                <a16:creationId xmlns:a16="http://schemas.microsoft.com/office/drawing/2014/main" id="{CB53343A-6DCE-242D-6AE7-342E8F9AB86B}"/>
              </a:ext>
            </a:extLst>
          </p:cNvPr>
          <p:cNvSpPr txBox="1"/>
          <p:nvPr/>
        </p:nvSpPr>
        <p:spPr>
          <a:xfrm>
            <a:off x="2728547" y="206591"/>
            <a:ext cx="6101860" cy="461665"/>
          </a:xfrm>
          <a:prstGeom prst="rect">
            <a:avLst/>
          </a:prstGeom>
          <a:noFill/>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altLang="en-US" sz="24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Related literature </a:t>
            </a:r>
            <a:endParaRPr kumimoji="0" lang="en-US" sz="2400" b="0" i="0" u="none" strike="noStrike" kern="1200" cap="none" spc="0" normalizeH="0" baseline="0" noProof="0" dirty="0">
              <a:ln>
                <a:noFill/>
              </a:ln>
              <a:solidFill>
                <a:prstClr val="black"/>
              </a:solidFill>
              <a:effectLst/>
              <a:uLnTx/>
              <a:uFillTx/>
              <a:latin typeface="Trebuchet MS" panose="020B0603020202020204"/>
              <a:ea typeface="+mn-ea"/>
              <a:cs typeface="+mn-cs"/>
            </a:endParaRPr>
          </a:p>
        </p:txBody>
      </p:sp>
    </p:spTree>
    <p:extLst>
      <p:ext uri="{BB962C8B-B14F-4D97-AF65-F5344CB8AC3E}">
        <p14:creationId xmlns:p14="http://schemas.microsoft.com/office/powerpoint/2010/main" val="114687715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5F116C26-DDA4-1D28-1C2C-CFCAB954F510}"/>
              </a:ext>
            </a:extLst>
          </p:cNvPr>
          <p:cNvSpPr txBox="1"/>
          <p:nvPr/>
        </p:nvSpPr>
        <p:spPr>
          <a:xfrm>
            <a:off x="2532185" y="96715"/>
            <a:ext cx="6277705" cy="1015663"/>
          </a:xfrm>
          <a:prstGeom prst="rect">
            <a:avLst/>
          </a:prstGeom>
          <a:noFill/>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altLang="en-US" sz="2000" b="0" i="0" u="none" strike="noStrike" kern="1200" cap="none" spc="0" normalizeH="0" baseline="0" noProof="0" dirty="0">
              <a:ln>
                <a:noFill/>
              </a:ln>
              <a:solidFill>
                <a:prstClr val="black"/>
              </a:solidFill>
              <a:effectLst/>
              <a:uLnTx/>
              <a:uFillTx/>
              <a:latin typeface="Arial" panose="020B0604020202020204" pitchFamily="34" charset="0"/>
              <a:ea typeface="Calibri" panose="020F0502020204030204" pitchFamily="34" charset="0"/>
              <a:cs typeface="Arial" panose="020B0604020202020204" pitchFamily="34" charset="0"/>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altLang="en-US" sz="2000" b="0" i="0" u="none" strike="noStrike" kern="1200" cap="none" spc="0" normalizeH="0" baseline="0" noProof="0" dirty="0">
                <a:ln>
                  <a:noFill/>
                </a:ln>
                <a:solidFill>
                  <a:prstClr val="black"/>
                </a:solidFill>
                <a:effectLst/>
                <a:uLnTx/>
                <a:uFillTx/>
                <a:latin typeface="Arial" panose="020B0604020202020204" pitchFamily="34" charset="0"/>
                <a:ea typeface="Calibri" panose="020F0502020204030204" pitchFamily="34" charset="0"/>
                <a:cs typeface="Arial" panose="020B0604020202020204" pitchFamily="34" charset="0"/>
              </a:rPr>
              <a:t>Related literature</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altLang="en-US" sz="2000" b="0" i="0" u="none" strike="noStrike" kern="1200" cap="none" spc="0" normalizeH="0" baseline="0" noProof="0" dirty="0">
                <a:ln>
                  <a:noFill/>
                </a:ln>
                <a:solidFill>
                  <a:prstClr val="black"/>
                </a:solidFill>
                <a:effectLst/>
                <a:uLnTx/>
                <a:uFillTx/>
                <a:latin typeface="Arial" panose="020B0604020202020204" pitchFamily="34" charset="0"/>
                <a:ea typeface="Calibri" panose="020F0502020204030204" pitchFamily="34" charset="0"/>
                <a:cs typeface="Arial" panose="020B0604020202020204" pitchFamily="34" charset="0"/>
              </a:rPr>
              <a:t> </a:t>
            </a:r>
            <a:endParaRPr kumimoji="0" lang="en-US" sz="20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graphicFrame>
        <p:nvGraphicFramePr>
          <p:cNvPr id="7" name="Table 6">
            <a:extLst>
              <a:ext uri="{FF2B5EF4-FFF2-40B4-BE49-F238E27FC236}">
                <a16:creationId xmlns:a16="http://schemas.microsoft.com/office/drawing/2014/main" id="{EC7E7F88-32AA-A15E-43A9-F1CADF74BAFC}"/>
              </a:ext>
            </a:extLst>
          </p:cNvPr>
          <p:cNvGraphicFramePr>
            <a:graphicFrameLocks noGrp="1"/>
          </p:cNvGraphicFramePr>
          <p:nvPr>
            <p:extLst>
              <p:ext uri="{D42A27DB-BD31-4B8C-83A1-F6EECF244321}">
                <p14:modId xmlns:p14="http://schemas.microsoft.com/office/powerpoint/2010/main" val="3973435918"/>
              </p:ext>
            </p:extLst>
          </p:nvPr>
        </p:nvGraphicFramePr>
        <p:xfrm>
          <a:off x="720970" y="932696"/>
          <a:ext cx="9020908" cy="6481583"/>
        </p:xfrm>
        <a:graphic>
          <a:graphicData uri="http://schemas.openxmlformats.org/drawingml/2006/table">
            <a:tbl>
              <a:tblPr firstRow="1" firstCol="1" bandRow="1"/>
              <a:tblGrid>
                <a:gridCol w="2529021">
                  <a:extLst>
                    <a:ext uri="{9D8B030D-6E8A-4147-A177-3AD203B41FA5}">
                      <a16:colId xmlns:a16="http://schemas.microsoft.com/office/drawing/2014/main" val="2164394002"/>
                    </a:ext>
                  </a:extLst>
                </a:gridCol>
                <a:gridCol w="3404283">
                  <a:extLst>
                    <a:ext uri="{9D8B030D-6E8A-4147-A177-3AD203B41FA5}">
                      <a16:colId xmlns:a16="http://schemas.microsoft.com/office/drawing/2014/main" val="1285415091"/>
                    </a:ext>
                  </a:extLst>
                </a:gridCol>
                <a:gridCol w="3087604">
                  <a:extLst>
                    <a:ext uri="{9D8B030D-6E8A-4147-A177-3AD203B41FA5}">
                      <a16:colId xmlns:a16="http://schemas.microsoft.com/office/drawing/2014/main" val="190267559"/>
                    </a:ext>
                  </a:extLst>
                </a:gridCol>
              </a:tblGrid>
              <a:tr h="2363798">
                <a:tc>
                  <a:txBody>
                    <a:bodyPr/>
                    <a:lstStyle/>
                    <a:p>
                      <a:pPr marL="0" marR="0">
                        <a:lnSpc>
                          <a:spcPct val="107000"/>
                        </a:lnSpc>
                        <a:spcBef>
                          <a:spcPts val="0"/>
                        </a:spcBef>
                        <a:spcAft>
                          <a:spcPts val="0"/>
                        </a:spcAft>
                      </a:pPr>
                      <a:r>
                        <a:rPr lang="en-US" sz="1600" b="1" kern="100" dirty="0">
                          <a:effectLst/>
                          <a:latin typeface="Arial" panose="020B0604020202020204" pitchFamily="34" charset="0"/>
                          <a:ea typeface="Calibri" panose="020F0502020204030204" pitchFamily="34" charset="0"/>
                          <a:cs typeface="Arial" panose="020B0604020202020204" pitchFamily="34" charset="0"/>
                        </a:rPr>
                        <a:t>Fatoki and Marembo (2012)</a:t>
                      </a:r>
                      <a:r>
                        <a:rPr lang="en-US" sz="1600" kern="100" dirty="0">
                          <a:effectLst/>
                          <a:latin typeface="Arial" panose="020B0604020202020204" pitchFamily="34" charset="0"/>
                          <a:ea typeface="Calibri" panose="020F0502020204030204" pitchFamily="34" charset="0"/>
                          <a:cs typeface="Arial" panose="020B0604020202020204" pitchFamily="34" charset="0"/>
                        </a:rPr>
                        <a:t> used Attitude towards Business Ethics questionnaire (ATBEQ) to examine attitude towards business ethics by business students in relation to gender, level of study and nationality.</a:t>
                      </a:r>
                    </a:p>
                  </a:txBody>
                  <a:tcPr marL="52710" marR="5271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42900" marR="0" lvl="0" indent="-342900">
                        <a:lnSpc>
                          <a:spcPct val="107000"/>
                        </a:lnSpc>
                        <a:spcBef>
                          <a:spcPts val="0"/>
                        </a:spcBef>
                        <a:spcAft>
                          <a:spcPts val="0"/>
                        </a:spcAft>
                        <a:buFont typeface="Wingdings 3" panose="05040102010807070707" pitchFamily="18" charset="2"/>
                        <a:buChar char=""/>
                        <a:tabLst>
                          <a:tab pos="457200" algn="l"/>
                        </a:tabLst>
                      </a:pPr>
                      <a:r>
                        <a:rPr lang="en-US" sz="1600" kern="100" dirty="0">
                          <a:effectLst/>
                          <a:latin typeface="Arial" panose="020B0604020202020204" pitchFamily="34" charset="0"/>
                          <a:ea typeface="Calibri" panose="020F0502020204030204" pitchFamily="34" charset="0"/>
                          <a:cs typeface="Arial" panose="020B0604020202020204" pitchFamily="34" charset="0"/>
                        </a:rPr>
                        <a:t>They found significant differences in the attitudes toward business ethics in relation to the level of study. </a:t>
                      </a:r>
                    </a:p>
                    <a:p>
                      <a:pPr marL="342900" marR="0" lvl="0" indent="-342900">
                        <a:lnSpc>
                          <a:spcPct val="107000"/>
                        </a:lnSpc>
                        <a:spcBef>
                          <a:spcPts val="0"/>
                        </a:spcBef>
                        <a:spcAft>
                          <a:spcPts val="0"/>
                        </a:spcAft>
                        <a:buFont typeface="Wingdings 3" panose="05040102010807070707" pitchFamily="18" charset="2"/>
                        <a:buChar char=""/>
                        <a:tabLst>
                          <a:tab pos="457200" algn="l"/>
                        </a:tabLst>
                      </a:pPr>
                      <a:r>
                        <a:rPr lang="en-US" sz="1600" kern="100" dirty="0">
                          <a:effectLst/>
                          <a:latin typeface="Arial" panose="020B0604020202020204" pitchFamily="34" charset="0"/>
                          <a:ea typeface="Calibri" panose="020F0502020204030204" pitchFamily="34" charset="0"/>
                          <a:cs typeface="Arial" panose="020B0604020202020204" pitchFamily="34" charset="0"/>
                        </a:rPr>
                        <a:t>They also observed insignificant differences in the attitudes toward business ethics in relation to gender and nationality. </a:t>
                      </a:r>
                    </a:p>
                  </a:txBody>
                  <a:tcPr marL="52710" marR="5271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42900" marR="0" lvl="0" indent="-342900">
                        <a:lnSpc>
                          <a:spcPct val="107000"/>
                        </a:lnSpc>
                        <a:spcBef>
                          <a:spcPts val="0"/>
                        </a:spcBef>
                        <a:spcAft>
                          <a:spcPts val="0"/>
                        </a:spcAft>
                        <a:buFont typeface="Wingdings 3" panose="05040102010807070707" pitchFamily="18" charset="2"/>
                        <a:buChar char=""/>
                        <a:tabLst>
                          <a:tab pos="457200" algn="l"/>
                        </a:tabLst>
                      </a:pPr>
                      <a:r>
                        <a:rPr lang="en-US" sz="1600" kern="100" dirty="0">
                          <a:effectLst/>
                          <a:latin typeface="Arial" panose="020B0604020202020204" pitchFamily="34" charset="0"/>
                          <a:ea typeface="Calibri" panose="020F0502020204030204" pitchFamily="34" charset="0"/>
                          <a:cs typeface="Arial" panose="020B0604020202020204" pitchFamily="34" charset="0"/>
                        </a:rPr>
                        <a:t>They advised governments to take the initiative of promoting good ethical behavior and introduce punishment to reduce the risk of economic problems due to unethical practices</a:t>
                      </a:r>
                    </a:p>
                    <a:p>
                      <a:pPr marL="0" marR="0">
                        <a:lnSpc>
                          <a:spcPct val="107000"/>
                        </a:lnSpc>
                        <a:spcBef>
                          <a:spcPts val="0"/>
                        </a:spcBef>
                        <a:spcAft>
                          <a:spcPts val="0"/>
                        </a:spcAft>
                      </a:pPr>
                      <a:r>
                        <a:rPr lang="en-US" sz="1600" kern="100" dirty="0">
                          <a:effectLst/>
                          <a:latin typeface="Arial" panose="020B0604020202020204" pitchFamily="34" charset="0"/>
                          <a:ea typeface="Calibri" panose="020F0502020204030204" pitchFamily="34" charset="0"/>
                          <a:cs typeface="Arial" panose="020B0604020202020204" pitchFamily="34" charset="0"/>
                        </a:rPr>
                        <a:t> </a:t>
                      </a:r>
                    </a:p>
                  </a:txBody>
                  <a:tcPr marL="52710" marR="5271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399091857"/>
                  </a:ext>
                </a:extLst>
              </a:tr>
              <a:tr h="1262357">
                <a:tc>
                  <a:txBody>
                    <a:bodyPr/>
                    <a:lstStyle/>
                    <a:p>
                      <a:pPr marL="0" marR="0">
                        <a:lnSpc>
                          <a:spcPct val="107000"/>
                        </a:lnSpc>
                        <a:spcBef>
                          <a:spcPts val="0"/>
                        </a:spcBef>
                        <a:spcAft>
                          <a:spcPts val="0"/>
                        </a:spcAft>
                      </a:pPr>
                      <a:r>
                        <a:rPr lang="en-US" sz="1600" b="1" kern="100">
                          <a:effectLst/>
                          <a:latin typeface="Arial" panose="020B0604020202020204" pitchFamily="34" charset="0"/>
                          <a:ea typeface="Calibri" panose="020F0502020204030204" pitchFamily="34" charset="0"/>
                          <a:cs typeface="Arial" panose="020B0604020202020204" pitchFamily="34" charset="0"/>
                        </a:rPr>
                        <a:t>Marie (2015)</a:t>
                      </a:r>
                      <a:r>
                        <a:rPr lang="en-US" sz="1600" kern="100">
                          <a:effectLst/>
                          <a:latin typeface="Arial" panose="020B0604020202020204" pitchFamily="34" charset="0"/>
                          <a:ea typeface="Calibri" panose="020F0502020204030204" pitchFamily="34" charset="0"/>
                          <a:cs typeface="Arial" panose="020B0604020202020204" pitchFamily="34" charset="0"/>
                        </a:rPr>
                        <a:t> surveyed the relationship between gender and the concept of business ethics. </a:t>
                      </a:r>
                    </a:p>
                  </a:txBody>
                  <a:tcPr marL="52710" marR="5271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42900" marR="0" lvl="0" indent="-342900">
                        <a:lnSpc>
                          <a:spcPct val="107000"/>
                        </a:lnSpc>
                        <a:spcBef>
                          <a:spcPts val="0"/>
                        </a:spcBef>
                        <a:spcAft>
                          <a:spcPts val="0"/>
                        </a:spcAft>
                        <a:buFont typeface="Wingdings 3" panose="05040102010807070707" pitchFamily="18" charset="2"/>
                        <a:buChar char=""/>
                      </a:pPr>
                      <a:r>
                        <a:rPr lang="en-US" sz="1600" kern="100">
                          <a:effectLst/>
                          <a:latin typeface="Arial" panose="020B0604020202020204" pitchFamily="34" charset="0"/>
                          <a:ea typeface="Calibri" panose="020F0502020204030204" pitchFamily="34" charset="0"/>
                          <a:cs typeface="Arial" panose="020B0604020202020204" pitchFamily="34" charset="0"/>
                        </a:rPr>
                        <a:t>The researcher found that the women, who have a bachelor’s degree and married and work for industrial firms understand the concept of business ethics.</a:t>
                      </a:r>
                    </a:p>
                  </a:txBody>
                  <a:tcPr marL="52710" marR="5271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42900" marR="0" lvl="0" indent="-342900">
                        <a:lnSpc>
                          <a:spcPct val="107000"/>
                        </a:lnSpc>
                        <a:spcBef>
                          <a:spcPts val="0"/>
                        </a:spcBef>
                        <a:spcAft>
                          <a:spcPts val="0"/>
                        </a:spcAft>
                        <a:buFont typeface="Wingdings 3" panose="05040102010807070707" pitchFamily="18" charset="2"/>
                        <a:buChar char=""/>
                      </a:pPr>
                      <a:r>
                        <a:rPr lang="en-US" sz="1600" kern="100" dirty="0">
                          <a:effectLst/>
                          <a:latin typeface="Arial" panose="020B0604020202020204" pitchFamily="34" charset="0"/>
                          <a:ea typeface="Calibri" panose="020F0502020204030204" pitchFamily="34" charset="0"/>
                          <a:cs typeface="Arial" panose="020B0604020202020204" pitchFamily="34" charset="0"/>
                        </a:rPr>
                        <a:t>Women who have higher education understand the concept of business ethics.</a:t>
                      </a:r>
                    </a:p>
                  </a:txBody>
                  <a:tcPr marL="52710" marR="5271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857755398"/>
                  </a:ext>
                </a:extLst>
              </a:tr>
              <a:tr h="1262357">
                <a:tc>
                  <a:txBody>
                    <a:bodyPr/>
                    <a:lstStyle/>
                    <a:p>
                      <a:pPr marL="0" marR="0">
                        <a:lnSpc>
                          <a:spcPct val="107000"/>
                        </a:lnSpc>
                        <a:spcBef>
                          <a:spcPts val="0"/>
                        </a:spcBef>
                        <a:spcAft>
                          <a:spcPts val="0"/>
                        </a:spcAft>
                      </a:pPr>
                      <a:r>
                        <a:rPr lang="en-US" sz="1600" b="1" kern="100">
                          <a:effectLst/>
                          <a:latin typeface="Arial" panose="020B0604020202020204" pitchFamily="34" charset="0"/>
                          <a:ea typeface="Calibri" panose="020F0502020204030204" pitchFamily="34" charset="0"/>
                          <a:cs typeface="Arial" panose="020B0604020202020204" pitchFamily="34" charset="0"/>
                        </a:rPr>
                        <a:t>Haloub et al. (2016)</a:t>
                      </a:r>
                      <a:r>
                        <a:rPr lang="en-US" sz="1600" kern="100">
                          <a:effectLst/>
                          <a:latin typeface="Arial" panose="020B0604020202020204" pitchFamily="34" charset="0"/>
                          <a:ea typeface="Calibri" panose="020F0502020204030204" pitchFamily="34" charset="0"/>
                          <a:cs typeface="Arial" panose="020B0604020202020204" pitchFamily="34" charset="0"/>
                        </a:rPr>
                        <a:t> studied differences in the attitude of professionals Jordanians and British towards business ethics.</a:t>
                      </a:r>
                    </a:p>
                  </a:txBody>
                  <a:tcPr marL="52710" marR="5271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42900" marR="0" lvl="0" indent="-342900">
                        <a:lnSpc>
                          <a:spcPct val="107000"/>
                        </a:lnSpc>
                        <a:spcBef>
                          <a:spcPts val="0"/>
                        </a:spcBef>
                        <a:spcAft>
                          <a:spcPts val="0"/>
                        </a:spcAft>
                        <a:buFont typeface="Wingdings 3" panose="05040102010807070707" pitchFamily="18" charset="2"/>
                        <a:buChar char=""/>
                        <a:tabLst>
                          <a:tab pos="457200" algn="l"/>
                        </a:tabLst>
                      </a:pPr>
                      <a:r>
                        <a:rPr lang="en-US" sz="1600" kern="100" dirty="0">
                          <a:effectLst/>
                          <a:latin typeface="Arial" panose="020B0604020202020204" pitchFamily="34" charset="0"/>
                          <a:ea typeface="Calibri" panose="020F0502020204030204" pitchFamily="34" charset="0"/>
                          <a:cs typeface="Arial" panose="020B0604020202020204" pitchFamily="34" charset="0"/>
                        </a:rPr>
                        <a:t>They found significant differences between professionals’ views to Social Darwinem and ethical relativism in Jordan and UK. </a:t>
                      </a:r>
                    </a:p>
                  </a:txBody>
                  <a:tcPr marL="52710" marR="5271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42900" marR="0" lvl="0" indent="-342900">
                        <a:lnSpc>
                          <a:spcPct val="107000"/>
                        </a:lnSpc>
                        <a:spcBef>
                          <a:spcPts val="0"/>
                        </a:spcBef>
                        <a:spcAft>
                          <a:spcPts val="0"/>
                        </a:spcAft>
                        <a:buFont typeface="Wingdings 3" panose="05040102010807070707" pitchFamily="18" charset="2"/>
                        <a:buChar char=""/>
                        <a:tabLst>
                          <a:tab pos="457200" algn="l"/>
                        </a:tabLst>
                      </a:pPr>
                      <a:r>
                        <a:rPr lang="en-US" sz="1600" kern="100">
                          <a:effectLst/>
                          <a:latin typeface="Arial" panose="020B0604020202020204" pitchFamily="34" charset="0"/>
                          <a:ea typeface="Calibri" panose="020F0502020204030204" pitchFamily="34" charset="0"/>
                          <a:cs typeface="Arial" panose="020B0604020202020204" pitchFamily="34" charset="0"/>
                        </a:rPr>
                        <a:t>Culture and societal factors have higher impact when compared to religion.</a:t>
                      </a:r>
                    </a:p>
                    <a:p>
                      <a:pPr marL="0" marR="0">
                        <a:lnSpc>
                          <a:spcPct val="107000"/>
                        </a:lnSpc>
                        <a:spcBef>
                          <a:spcPts val="0"/>
                        </a:spcBef>
                        <a:spcAft>
                          <a:spcPts val="0"/>
                        </a:spcAft>
                      </a:pPr>
                      <a:r>
                        <a:rPr lang="en-US" sz="1600" kern="100">
                          <a:effectLst/>
                          <a:latin typeface="Arial" panose="020B0604020202020204" pitchFamily="34" charset="0"/>
                          <a:ea typeface="Calibri" panose="020F0502020204030204" pitchFamily="34" charset="0"/>
                          <a:cs typeface="Arial" panose="020B0604020202020204" pitchFamily="34" charset="0"/>
                        </a:rPr>
                        <a:t> </a:t>
                      </a:r>
                    </a:p>
                  </a:txBody>
                  <a:tcPr marL="52710" marR="5271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573760125"/>
                  </a:ext>
                </a:extLst>
              </a:tr>
              <a:tr h="1518557">
                <a:tc>
                  <a:txBody>
                    <a:bodyPr/>
                    <a:lstStyle/>
                    <a:p>
                      <a:pPr marL="0" marR="0">
                        <a:lnSpc>
                          <a:spcPct val="107000"/>
                        </a:lnSpc>
                        <a:spcBef>
                          <a:spcPts val="0"/>
                        </a:spcBef>
                        <a:spcAft>
                          <a:spcPts val="0"/>
                        </a:spcAft>
                      </a:pPr>
                      <a:r>
                        <a:rPr lang="en-US" sz="1600" b="1" kern="100">
                          <a:effectLst/>
                          <a:latin typeface="Arial" panose="020B0604020202020204" pitchFamily="34" charset="0"/>
                          <a:ea typeface="Calibri" panose="020F0502020204030204" pitchFamily="34" charset="0"/>
                          <a:cs typeface="Arial" panose="020B0604020202020204" pitchFamily="34" charset="0"/>
                        </a:rPr>
                        <a:t>Mishra (2012)</a:t>
                      </a:r>
                      <a:r>
                        <a:rPr lang="en-US" sz="1600" kern="100">
                          <a:effectLst/>
                          <a:latin typeface="Arial" panose="020B0604020202020204" pitchFamily="34" charset="0"/>
                          <a:ea typeface="Calibri" panose="020F0502020204030204" pitchFamily="34" charset="0"/>
                          <a:cs typeface="Arial" panose="020B0604020202020204" pitchFamily="34" charset="0"/>
                        </a:rPr>
                        <a:t> examined differences in students' attitude towards business ethics due to gender, age and work experience.</a:t>
                      </a:r>
                    </a:p>
                  </a:txBody>
                  <a:tcPr marL="52710" marR="5271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42900" marR="0" lvl="0" indent="-342900">
                        <a:lnSpc>
                          <a:spcPct val="107000"/>
                        </a:lnSpc>
                        <a:spcBef>
                          <a:spcPts val="0"/>
                        </a:spcBef>
                        <a:spcAft>
                          <a:spcPts val="0"/>
                        </a:spcAft>
                        <a:buFont typeface="Wingdings 3" panose="05040102010807070707" pitchFamily="18" charset="2"/>
                        <a:buChar char=""/>
                        <a:tabLst>
                          <a:tab pos="457200" algn="l"/>
                        </a:tabLst>
                      </a:pPr>
                      <a:r>
                        <a:rPr lang="en-US" sz="1600" kern="100" dirty="0">
                          <a:effectLst/>
                          <a:latin typeface="Arial" panose="020B0604020202020204" pitchFamily="34" charset="0"/>
                          <a:ea typeface="Calibri" panose="020F0502020204030204" pitchFamily="34" charset="0"/>
                          <a:cs typeface="Arial" panose="020B0604020202020204" pitchFamily="34" charset="0"/>
                        </a:rPr>
                        <a:t>The researcher found that individual characteristic and knowledge of a course in ethics have no impact of the students' attitude. </a:t>
                      </a:r>
                    </a:p>
                    <a:p>
                      <a:pPr marL="0" marR="0">
                        <a:lnSpc>
                          <a:spcPct val="107000"/>
                        </a:lnSpc>
                        <a:spcBef>
                          <a:spcPts val="0"/>
                        </a:spcBef>
                        <a:spcAft>
                          <a:spcPts val="0"/>
                        </a:spcAft>
                      </a:pPr>
                      <a:r>
                        <a:rPr lang="en-US" sz="1600" kern="100" dirty="0">
                          <a:effectLst/>
                          <a:latin typeface="Arial" panose="020B0604020202020204" pitchFamily="34" charset="0"/>
                          <a:ea typeface="Calibri" panose="020F0502020204030204" pitchFamily="34" charset="0"/>
                          <a:cs typeface="Arial" panose="020B0604020202020204" pitchFamily="34" charset="0"/>
                        </a:rPr>
                        <a:t> </a:t>
                      </a:r>
                    </a:p>
                  </a:txBody>
                  <a:tcPr marL="52710" marR="5271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42900" marR="0" lvl="0" indent="-342900">
                        <a:lnSpc>
                          <a:spcPct val="107000"/>
                        </a:lnSpc>
                        <a:spcBef>
                          <a:spcPts val="0"/>
                        </a:spcBef>
                        <a:spcAft>
                          <a:spcPts val="0"/>
                        </a:spcAft>
                        <a:buFont typeface="Wingdings 3" panose="05040102010807070707" pitchFamily="18" charset="2"/>
                        <a:buChar char=""/>
                        <a:tabLst>
                          <a:tab pos="457200" algn="l"/>
                        </a:tabLst>
                      </a:pPr>
                      <a:r>
                        <a:rPr lang="en-US" sz="1600" kern="100" dirty="0">
                          <a:effectLst/>
                          <a:latin typeface="Arial" panose="020B0604020202020204" pitchFamily="34" charset="0"/>
                          <a:ea typeface="Calibri" panose="020F0502020204030204" pitchFamily="34" charset="0"/>
                          <a:cs typeface="Arial" panose="020B0604020202020204" pitchFamily="34" charset="0"/>
                        </a:rPr>
                        <a:t>Individual characteristic and knowledge of a course in ethics have no impact of the students' attitude. </a:t>
                      </a:r>
                    </a:p>
                    <a:p>
                      <a:pPr marL="0" marR="0">
                        <a:lnSpc>
                          <a:spcPct val="107000"/>
                        </a:lnSpc>
                        <a:spcBef>
                          <a:spcPts val="0"/>
                        </a:spcBef>
                        <a:spcAft>
                          <a:spcPts val="0"/>
                        </a:spcAft>
                      </a:pPr>
                      <a:r>
                        <a:rPr lang="en-US" sz="1600" kern="100" dirty="0">
                          <a:effectLst/>
                          <a:latin typeface="Arial" panose="020B0604020202020204" pitchFamily="34" charset="0"/>
                          <a:ea typeface="Calibri" panose="020F0502020204030204" pitchFamily="34" charset="0"/>
                          <a:cs typeface="Arial" panose="020B0604020202020204" pitchFamily="34" charset="0"/>
                        </a:rPr>
                        <a:t> </a:t>
                      </a:r>
                    </a:p>
                  </a:txBody>
                  <a:tcPr marL="52710" marR="5271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131208510"/>
                  </a:ext>
                </a:extLst>
              </a:tr>
            </a:tbl>
          </a:graphicData>
        </a:graphic>
      </p:graphicFrame>
    </p:spTree>
    <p:extLst>
      <p:ext uri="{BB962C8B-B14F-4D97-AF65-F5344CB8AC3E}">
        <p14:creationId xmlns:p14="http://schemas.microsoft.com/office/powerpoint/2010/main" val="119936567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36E4F7-29B2-C0AC-C82D-FF9CD7516FD8}"/>
              </a:ext>
            </a:extLst>
          </p:cNvPr>
          <p:cNvSpPr>
            <a:spLocks noGrp="1"/>
          </p:cNvSpPr>
          <p:nvPr>
            <p:ph type="title"/>
          </p:nvPr>
        </p:nvSpPr>
        <p:spPr/>
        <p:txBody>
          <a:bodyPr/>
          <a:lstStyle/>
          <a:p>
            <a:r>
              <a:rPr lang="en-US" dirty="0"/>
              <a:t>Hypotheses</a:t>
            </a:r>
            <a:br>
              <a:rPr lang="en-US" dirty="0"/>
            </a:br>
            <a:endParaRPr lang="en-US" dirty="0"/>
          </a:p>
        </p:txBody>
      </p:sp>
      <p:sp>
        <p:nvSpPr>
          <p:cNvPr id="3" name="Content Placeholder 2">
            <a:extLst>
              <a:ext uri="{FF2B5EF4-FFF2-40B4-BE49-F238E27FC236}">
                <a16:creationId xmlns:a16="http://schemas.microsoft.com/office/drawing/2014/main" id="{22BF2206-EE70-025A-A5FF-29A358496389}"/>
              </a:ext>
            </a:extLst>
          </p:cNvPr>
          <p:cNvSpPr>
            <a:spLocks noGrp="1"/>
          </p:cNvSpPr>
          <p:nvPr>
            <p:ph idx="1"/>
          </p:nvPr>
        </p:nvSpPr>
        <p:spPr>
          <a:xfrm>
            <a:off x="677334" y="2160589"/>
            <a:ext cx="9038166" cy="3880773"/>
          </a:xfrm>
          <a:ln w="57150">
            <a:solidFill>
              <a:schemeClr val="tx1"/>
            </a:solidFill>
          </a:ln>
        </p:spPr>
        <p:txBody>
          <a:bodyPr>
            <a:normAutofit/>
          </a:bodyPr>
          <a:lstStyle/>
          <a:p>
            <a:r>
              <a:rPr lang="en-US" sz="1800" b="0" i="0" dirty="0">
                <a:solidFill>
                  <a:srgbClr val="212529"/>
                </a:solidFill>
                <a:effectLst/>
                <a:latin typeface="Arial" panose="020B0604020202020204" pitchFamily="34" charset="0"/>
                <a:cs typeface="Arial" panose="020B0604020202020204" pitchFamily="34" charset="0"/>
              </a:rPr>
              <a:t>It is evident that a limited number of empirical studies have been undertaken on to assess the students’ perception towards business ethics. This suggests the need for additional empirical testing. Hence, this study is undertaken to examine following hypotheses:</a:t>
            </a:r>
          </a:p>
          <a:p>
            <a:endParaRPr lang="en-US" b="1" i="1" dirty="0">
              <a:solidFill>
                <a:srgbClr val="34343C"/>
              </a:solidFill>
              <a:effectLst/>
              <a:latin typeface="Arial" panose="020B0604020202020204" pitchFamily="34" charset="0"/>
              <a:cs typeface="Arial" panose="020B0604020202020204" pitchFamily="34" charset="0"/>
            </a:endParaRPr>
          </a:p>
          <a:p>
            <a:r>
              <a:rPr lang="en-US" b="1" i="1" dirty="0">
                <a:solidFill>
                  <a:srgbClr val="34343C"/>
                </a:solidFill>
                <a:latin typeface="Arial" panose="020B0604020202020204" pitchFamily="34" charset="0"/>
                <a:cs typeface="Arial" panose="020B0604020202020204" pitchFamily="34" charset="0"/>
              </a:rPr>
              <a:t>Hypothesis</a:t>
            </a:r>
            <a:r>
              <a:rPr lang="en-US" b="1" i="1" dirty="0">
                <a:solidFill>
                  <a:srgbClr val="34343C"/>
                </a:solidFill>
                <a:effectLst/>
                <a:latin typeface="Arial" panose="020B0604020202020204" pitchFamily="34" charset="0"/>
                <a:cs typeface="Arial" panose="020B0604020202020204" pitchFamily="34" charset="0"/>
              </a:rPr>
              <a:t> 1 </a:t>
            </a:r>
            <a:r>
              <a:rPr lang="en-US" b="0" i="1" dirty="0">
                <a:solidFill>
                  <a:srgbClr val="212529"/>
                </a:solidFill>
                <a:effectLst/>
                <a:latin typeface="Arial" panose="020B0604020202020204" pitchFamily="34" charset="0"/>
                <a:cs typeface="Arial" panose="020B0604020202020204" pitchFamily="34" charset="0"/>
              </a:rPr>
              <a:t>They will be significant differences in the attitudes toward business students ethics  in Nigeria.</a:t>
            </a:r>
            <a:endParaRPr lang="en-US" b="0" i="0" dirty="0">
              <a:solidFill>
                <a:srgbClr val="212529"/>
              </a:solidFill>
              <a:effectLst/>
              <a:latin typeface="Arial" panose="020B0604020202020204" pitchFamily="34" charset="0"/>
              <a:cs typeface="Arial" panose="020B0604020202020204" pitchFamily="34" charset="0"/>
            </a:endParaRPr>
          </a:p>
          <a:p>
            <a:r>
              <a:rPr lang="en-US" b="1" i="1" dirty="0">
                <a:solidFill>
                  <a:srgbClr val="34343C"/>
                </a:solidFill>
                <a:effectLst/>
                <a:latin typeface="Arial" panose="020B0604020202020204" pitchFamily="34" charset="0"/>
                <a:cs typeface="Arial" panose="020B0604020202020204" pitchFamily="34" charset="0"/>
              </a:rPr>
              <a:t>Hypothesis 2 </a:t>
            </a:r>
            <a:r>
              <a:rPr lang="en-US" b="0" i="1" dirty="0">
                <a:solidFill>
                  <a:srgbClr val="212529"/>
                </a:solidFill>
                <a:effectLst/>
                <a:latin typeface="Arial" panose="020B0604020202020204" pitchFamily="34" charset="0"/>
                <a:cs typeface="Arial" panose="020B0604020202020204" pitchFamily="34" charset="0"/>
              </a:rPr>
              <a:t>They will  be significant differences in the attitudes toward business students  ethics due to gender.</a:t>
            </a:r>
            <a:endParaRPr lang="en-US" b="0" i="0" dirty="0">
              <a:solidFill>
                <a:srgbClr val="212529"/>
              </a:solidFill>
              <a:effectLst/>
              <a:latin typeface="Arial" panose="020B0604020202020204" pitchFamily="34" charset="0"/>
              <a:cs typeface="Arial" panose="020B0604020202020204" pitchFamily="34" charset="0"/>
            </a:endParaRPr>
          </a:p>
          <a:p>
            <a:r>
              <a:rPr lang="en-US" b="1" i="1" dirty="0">
                <a:solidFill>
                  <a:srgbClr val="34343C"/>
                </a:solidFill>
                <a:effectLst/>
                <a:latin typeface="Arial" panose="020B0604020202020204" pitchFamily="34" charset="0"/>
                <a:cs typeface="Arial" panose="020B0604020202020204" pitchFamily="34" charset="0"/>
              </a:rPr>
              <a:t>Hypothesis 3 </a:t>
            </a:r>
            <a:r>
              <a:rPr lang="en-US" b="0" i="1" dirty="0">
                <a:solidFill>
                  <a:srgbClr val="212529"/>
                </a:solidFill>
                <a:effectLst/>
                <a:latin typeface="Arial" panose="020B0604020202020204" pitchFamily="34" charset="0"/>
                <a:cs typeface="Arial" panose="020B0604020202020204" pitchFamily="34" charset="0"/>
              </a:rPr>
              <a:t>They will be significant differences in the attitudes toward business ethics due to </a:t>
            </a:r>
            <a:r>
              <a:rPr lang="en-US" i="1" dirty="0">
                <a:solidFill>
                  <a:srgbClr val="212529"/>
                </a:solidFill>
                <a:latin typeface="Arial" panose="020B0604020202020204" pitchFamily="34" charset="0"/>
                <a:cs typeface="Arial" panose="020B0604020202020204" pitchFamily="34" charset="0"/>
              </a:rPr>
              <a:t>the universities</a:t>
            </a:r>
            <a:r>
              <a:rPr lang="en-US" b="0" i="1" dirty="0">
                <a:solidFill>
                  <a:srgbClr val="212529"/>
                </a:solidFill>
                <a:effectLst/>
                <a:latin typeface="Arial" panose="020B0604020202020204" pitchFamily="34" charset="0"/>
                <a:cs typeface="Arial" panose="020B0604020202020204" pitchFamily="34" charset="0"/>
              </a:rPr>
              <a:t>.</a:t>
            </a:r>
            <a:endParaRPr lang="en-US" b="0" i="0" dirty="0">
              <a:solidFill>
                <a:srgbClr val="212529"/>
              </a:solidFill>
              <a:effectLst/>
              <a:latin typeface="Arial" panose="020B0604020202020204" pitchFamily="34" charset="0"/>
              <a:cs typeface="Arial" panose="020B0604020202020204" pitchFamily="34" charset="0"/>
            </a:endParaRPr>
          </a:p>
          <a:p>
            <a:endParaRPr lang="en-US" dirty="0"/>
          </a:p>
        </p:txBody>
      </p:sp>
    </p:spTree>
    <p:extLst>
      <p:ext uri="{BB962C8B-B14F-4D97-AF65-F5344CB8AC3E}">
        <p14:creationId xmlns:p14="http://schemas.microsoft.com/office/powerpoint/2010/main" val="243366472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90BA5D-0394-3980-5CFA-2A42DE4751E4}"/>
              </a:ext>
            </a:extLst>
          </p:cNvPr>
          <p:cNvSpPr>
            <a:spLocks noGrp="1"/>
          </p:cNvSpPr>
          <p:nvPr>
            <p:ph type="title"/>
          </p:nvPr>
        </p:nvSpPr>
        <p:spPr/>
        <p:txBody>
          <a:bodyPr/>
          <a:lstStyle/>
          <a:p>
            <a:r>
              <a:rPr lang="en-US" dirty="0"/>
              <a:t>METHODOLOGY</a:t>
            </a:r>
          </a:p>
        </p:txBody>
      </p:sp>
      <p:sp>
        <p:nvSpPr>
          <p:cNvPr id="3" name="Content Placeholder 2">
            <a:extLst>
              <a:ext uri="{FF2B5EF4-FFF2-40B4-BE49-F238E27FC236}">
                <a16:creationId xmlns:a16="http://schemas.microsoft.com/office/drawing/2014/main" id="{107BB792-D784-A43F-90FC-6F8F7102C992}"/>
              </a:ext>
            </a:extLst>
          </p:cNvPr>
          <p:cNvSpPr>
            <a:spLocks noGrp="1"/>
          </p:cNvSpPr>
          <p:nvPr>
            <p:ph idx="1"/>
          </p:nvPr>
        </p:nvSpPr>
        <p:spPr>
          <a:xfrm>
            <a:off x="298938" y="1606673"/>
            <a:ext cx="9627577" cy="4087811"/>
          </a:xfrm>
          <a:ln w="57150">
            <a:solidFill>
              <a:schemeClr val="tx1"/>
            </a:solidFill>
          </a:ln>
        </p:spPr>
        <p:txBody>
          <a:bodyPr>
            <a:normAutofit fontScale="92500" lnSpcReduction="10000"/>
          </a:bodyPr>
          <a:lstStyle/>
          <a:p>
            <a:r>
              <a:rPr lang="en-US" sz="2400" dirty="0">
                <a:latin typeface="Arial" panose="020B0604020202020204" pitchFamily="34" charset="0"/>
                <a:cs typeface="Arial" panose="020B0604020202020204" pitchFamily="34" charset="0"/>
              </a:rPr>
              <a:t>Sample </a:t>
            </a:r>
          </a:p>
          <a:p>
            <a:r>
              <a:rPr lang="en-US" sz="2400" dirty="0">
                <a:latin typeface="Arial" panose="020B0604020202020204" pitchFamily="34" charset="0"/>
                <a:cs typeface="Arial" panose="020B0604020202020204" pitchFamily="34" charset="0"/>
              </a:rPr>
              <a:t>This study examines the attitudes of business students from six public and private universities in South Eastern Nigeria to predict their attitudes towards business ethics. </a:t>
            </a:r>
          </a:p>
          <a:p>
            <a:r>
              <a:rPr lang="en-US" sz="2400" dirty="0">
                <a:latin typeface="Arial" panose="020B0604020202020204" pitchFamily="34" charset="0"/>
                <a:cs typeface="Arial" panose="020B0604020202020204" pitchFamily="34" charset="0"/>
              </a:rPr>
              <a:t>Using a convenience sampling technique, 120 undergraduate students (enrolled in accounting, finance, management, marketing, or one of the general business disciplines).</a:t>
            </a:r>
          </a:p>
          <a:p>
            <a:r>
              <a:rPr lang="en-US" sz="2400" dirty="0">
                <a:latin typeface="Arial" panose="020B0604020202020204" pitchFamily="34" charset="0"/>
                <a:cs typeface="Arial" panose="020B0604020202020204" pitchFamily="34" charset="0"/>
              </a:rPr>
              <a:t> The sample included 80 male (67%) and 40 female (33%) respondents with an average age of 21 years old.</a:t>
            </a:r>
          </a:p>
          <a:p>
            <a:r>
              <a:rPr lang="en-US" sz="2400" dirty="0">
                <a:latin typeface="Arial" panose="020B0604020202020204" pitchFamily="34" charset="0"/>
                <a:cs typeface="Arial" panose="020B0604020202020204" pitchFamily="34" charset="0"/>
              </a:rPr>
              <a:t>In terms of type institutions, 55 or 45.80% were enrolled in public universities and 65(54.20%) were enrolled in private universities.</a:t>
            </a:r>
          </a:p>
          <a:p>
            <a:endParaRPr lang="en-US" dirty="0"/>
          </a:p>
        </p:txBody>
      </p:sp>
    </p:spTree>
    <p:extLst>
      <p:ext uri="{BB962C8B-B14F-4D97-AF65-F5344CB8AC3E}">
        <p14:creationId xmlns:p14="http://schemas.microsoft.com/office/powerpoint/2010/main" val="409584235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8C4EB5-8EBD-6DC3-74CB-F735C039EA14}"/>
              </a:ext>
            </a:extLst>
          </p:cNvPr>
          <p:cNvSpPr>
            <a:spLocks noGrp="1"/>
          </p:cNvSpPr>
          <p:nvPr>
            <p:ph type="title"/>
          </p:nvPr>
        </p:nvSpPr>
        <p:spPr>
          <a:xfrm>
            <a:off x="677334" y="609600"/>
            <a:ext cx="8596668" cy="946638"/>
          </a:xfrm>
        </p:spPr>
        <p:txBody>
          <a:bodyPr/>
          <a:lstStyle/>
          <a:p>
            <a:r>
              <a:rPr lang="en-US" b="0" i="0" dirty="0">
                <a:solidFill>
                  <a:srgbClr val="990000"/>
                </a:solidFill>
                <a:effectLst/>
                <a:latin typeface="LiberationSerif-Bold_2e_2"/>
              </a:rPr>
              <a:t>TABLE OF CONTENTS</a:t>
            </a:r>
            <a:endParaRPr lang="en-US" dirty="0"/>
          </a:p>
        </p:txBody>
      </p:sp>
      <p:sp>
        <p:nvSpPr>
          <p:cNvPr id="3" name="Content Placeholder 2">
            <a:extLst>
              <a:ext uri="{FF2B5EF4-FFF2-40B4-BE49-F238E27FC236}">
                <a16:creationId xmlns:a16="http://schemas.microsoft.com/office/drawing/2014/main" id="{BDB88431-DCAA-27EC-AB81-D37D49616167}"/>
              </a:ext>
            </a:extLst>
          </p:cNvPr>
          <p:cNvSpPr>
            <a:spLocks noGrp="1"/>
          </p:cNvSpPr>
          <p:nvPr>
            <p:ph idx="1"/>
          </p:nvPr>
        </p:nvSpPr>
        <p:spPr>
          <a:xfrm>
            <a:off x="677334" y="1488613"/>
            <a:ext cx="8596668" cy="3880773"/>
          </a:xfrm>
          <a:ln w="57150">
            <a:solidFill>
              <a:schemeClr val="tx1"/>
            </a:solidFill>
          </a:ln>
        </p:spPr>
        <p:txBody>
          <a:bodyPr>
            <a:normAutofit/>
          </a:bodyPr>
          <a:lstStyle/>
          <a:p>
            <a:endParaRPr lang="en-US" sz="2000" b="0" i="0" dirty="0">
              <a:solidFill>
                <a:srgbClr val="333333"/>
              </a:solidFill>
              <a:effectLst/>
              <a:latin typeface="Arial" panose="020B0604020202020204" pitchFamily="34" charset="0"/>
              <a:cs typeface="Arial" panose="020B0604020202020204" pitchFamily="34" charset="0"/>
            </a:endParaRPr>
          </a:p>
          <a:p>
            <a:r>
              <a:rPr lang="en-US" sz="2000" b="0" i="0" dirty="0">
                <a:solidFill>
                  <a:srgbClr val="333333"/>
                </a:solidFill>
                <a:effectLst/>
                <a:latin typeface="Arial" panose="020B0604020202020204" pitchFamily="34" charset="0"/>
                <a:cs typeface="Arial" panose="020B0604020202020204" pitchFamily="34" charset="0"/>
              </a:rPr>
              <a:t>Introduction</a:t>
            </a:r>
            <a:endParaRPr lang="en-US" sz="2000" b="0" i="0" dirty="0">
              <a:solidFill>
                <a:srgbClr val="990000"/>
              </a:solidFill>
              <a:effectLst/>
              <a:latin typeface="Arial" panose="020B0604020202020204" pitchFamily="34" charset="0"/>
              <a:cs typeface="Arial" panose="020B0604020202020204" pitchFamily="34" charset="0"/>
            </a:endParaRPr>
          </a:p>
          <a:p>
            <a:r>
              <a:rPr lang="en-US" sz="2000" dirty="0">
                <a:solidFill>
                  <a:srgbClr val="333333"/>
                </a:solidFill>
                <a:latin typeface="Arial" panose="020B0604020202020204" pitchFamily="34" charset="0"/>
                <a:cs typeface="Arial" panose="020B0604020202020204" pitchFamily="34" charset="0"/>
              </a:rPr>
              <a:t>Literature </a:t>
            </a:r>
            <a:endParaRPr lang="en-US" sz="2000" b="0" i="0" dirty="0">
              <a:solidFill>
                <a:srgbClr val="990000"/>
              </a:solidFill>
              <a:effectLst/>
              <a:latin typeface="Arial" panose="020B0604020202020204" pitchFamily="34" charset="0"/>
              <a:cs typeface="Arial" panose="020B0604020202020204" pitchFamily="34" charset="0"/>
            </a:endParaRPr>
          </a:p>
          <a:p>
            <a:r>
              <a:rPr lang="en-US" sz="2000" b="0" i="0" dirty="0">
                <a:solidFill>
                  <a:schemeClr val="tx1"/>
                </a:solidFill>
                <a:effectLst/>
                <a:latin typeface="Arial" panose="020B0604020202020204" pitchFamily="34" charset="0"/>
                <a:cs typeface="Arial" panose="020B0604020202020204" pitchFamily="34" charset="0"/>
              </a:rPr>
              <a:t>Method </a:t>
            </a:r>
          </a:p>
          <a:p>
            <a:r>
              <a:rPr lang="en-US" sz="2000" dirty="0">
                <a:solidFill>
                  <a:schemeClr val="tx1"/>
                </a:solidFill>
                <a:latin typeface="Arial" panose="020B0604020202020204" pitchFamily="34" charset="0"/>
                <a:cs typeface="Arial" panose="020B0604020202020204" pitchFamily="34" charset="0"/>
              </a:rPr>
              <a:t>Sample and data collection </a:t>
            </a:r>
            <a:endParaRPr lang="en-US" sz="2000" b="0" i="0" dirty="0">
              <a:solidFill>
                <a:schemeClr val="tx1"/>
              </a:solidFill>
              <a:effectLst/>
              <a:latin typeface="Arial" panose="020B0604020202020204" pitchFamily="34" charset="0"/>
              <a:cs typeface="Arial" panose="020B0604020202020204" pitchFamily="34" charset="0"/>
            </a:endParaRPr>
          </a:p>
          <a:p>
            <a:r>
              <a:rPr lang="en-US" sz="2000" dirty="0">
                <a:solidFill>
                  <a:schemeClr val="tx1"/>
                </a:solidFill>
                <a:latin typeface="Arial" panose="020B0604020202020204" pitchFamily="34" charset="0"/>
                <a:cs typeface="Arial" panose="020B0604020202020204" pitchFamily="34" charset="0"/>
              </a:rPr>
              <a:t>Results </a:t>
            </a:r>
            <a:endParaRPr lang="en-US" sz="2000" b="0" i="0" dirty="0">
              <a:solidFill>
                <a:srgbClr val="990000"/>
              </a:solidFill>
              <a:effectLst/>
              <a:latin typeface="Arial" panose="020B0604020202020204" pitchFamily="34" charset="0"/>
              <a:cs typeface="Arial" panose="020B0604020202020204" pitchFamily="34" charset="0"/>
            </a:endParaRPr>
          </a:p>
          <a:p>
            <a:r>
              <a:rPr lang="en-US" sz="2000" dirty="0">
                <a:solidFill>
                  <a:srgbClr val="333333"/>
                </a:solidFill>
                <a:latin typeface="Arial" panose="020B0604020202020204" pitchFamily="34" charset="0"/>
                <a:cs typeface="Arial" panose="020B0604020202020204" pitchFamily="34" charset="0"/>
              </a:rPr>
              <a:t>Discussion </a:t>
            </a:r>
          </a:p>
          <a:p>
            <a:r>
              <a:rPr lang="en-US" sz="2000" dirty="0">
                <a:solidFill>
                  <a:srgbClr val="333333"/>
                </a:solidFill>
                <a:latin typeface="Arial" panose="020B0604020202020204" pitchFamily="34" charset="0"/>
                <a:cs typeface="Arial" panose="020B0604020202020204" pitchFamily="34" charset="0"/>
              </a:rPr>
              <a:t>Conclusions</a:t>
            </a:r>
          </a:p>
          <a:p>
            <a:r>
              <a:rPr lang="en-US" sz="2000" dirty="0">
                <a:solidFill>
                  <a:srgbClr val="333333"/>
                </a:solidFill>
                <a:latin typeface="Arial" panose="020B0604020202020204" pitchFamily="34" charset="0"/>
                <a:cs typeface="Arial" panose="020B0604020202020204" pitchFamily="34" charset="0"/>
              </a:rPr>
              <a:t>Limitations</a:t>
            </a:r>
            <a:endParaRPr lang="en-US"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07386931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B8259E-C39B-6C21-8A09-75CF1C0B094E}"/>
              </a:ext>
            </a:extLst>
          </p:cNvPr>
          <p:cNvSpPr>
            <a:spLocks noGrp="1"/>
          </p:cNvSpPr>
          <p:nvPr>
            <p:ph type="title"/>
          </p:nvPr>
        </p:nvSpPr>
        <p:spPr>
          <a:xfrm>
            <a:off x="668542" y="193431"/>
            <a:ext cx="8596668" cy="1131277"/>
          </a:xfrm>
        </p:spPr>
        <p:txBody>
          <a:bodyPr>
            <a:normAutofit fontScale="90000"/>
          </a:bodyPr>
          <a:lstStyle/>
          <a:p>
            <a:r>
              <a:rPr lang="en-US" b="0" i="0" dirty="0">
                <a:solidFill>
                  <a:srgbClr val="111111"/>
                </a:solidFill>
                <a:effectLst/>
                <a:latin typeface="Roboto" panose="02000000000000000000" pitchFamily="2" charset="0"/>
              </a:rPr>
              <a:t>Map of Nigeria showing the 36 states and Federal Capital Territory (FCT), Abuja.</a:t>
            </a:r>
            <a:br>
              <a:rPr lang="en-US" b="0" i="0" dirty="0">
                <a:solidFill>
                  <a:srgbClr val="111111"/>
                </a:solidFill>
                <a:effectLst/>
                <a:latin typeface="Roboto" panose="02000000000000000000" pitchFamily="2" charset="0"/>
              </a:rPr>
            </a:br>
            <a:endParaRPr lang="en-US" dirty="0"/>
          </a:p>
        </p:txBody>
      </p:sp>
      <p:pic>
        <p:nvPicPr>
          <p:cNvPr id="4" name="Content Placeholder 3">
            <a:extLst>
              <a:ext uri="{FF2B5EF4-FFF2-40B4-BE49-F238E27FC236}">
                <a16:creationId xmlns:a16="http://schemas.microsoft.com/office/drawing/2014/main" id="{3FCDF31A-44D0-A130-8D54-90A986BD4A90}"/>
              </a:ext>
            </a:extLst>
          </p:cNvPr>
          <p:cNvPicPr>
            <a:picLocks noGrp="1" noChangeAspect="1"/>
          </p:cNvPicPr>
          <p:nvPr>
            <p:ph idx="1"/>
          </p:nvPr>
        </p:nvPicPr>
        <p:blipFill>
          <a:blip r:embed="rId2"/>
          <a:stretch>
            <a:fillRect/>
          </a:stretch>
        </p:blipFill>
        <p:spPr>
          <a:xfrm>
            <a:off x="1345224" y="1512277"/>
            <a:ext cx="6488722" cy="5090746"/>
          </a:xfrm>
          <a:prstGeom prst="rect">
            <a:avLst/>
          </a:prstGeom>
          <a:ln w="57150">
            <a:solidFill>
              <a:schemeClr val="tx1"/>
            </a:solidFill>
          </a:ln>
        </p:spPr>
      </p:pic>
    </p:spTree>
    <p:extLst>
      <p:ext uri="{BB962C8B-B14F-4D97-AF65-F5344CB8AC3E}">
        <p14:creationId xmlns:p14="http://schemas.microsoft.com/office/powerpoint/2010/main" val="235478545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5967C5-5228-D633-3BBB-1A93854D040A}"/>
              </a:ext>
            </a:extLst>
          </p:cNvPr>
          <p:cNvSpPr>
            <a:spLocks noGrp="1"/>
          </p:cNvSpPr>
          <p:nvPr>
            <p:ph type="title"/>
          </p:nvPr>
        </p:nvSpPr>
        <p:spPr/>
        <p:txBody>
          <a:bodyPr/>
          <a:lstStyle/>
          <a:p>
            <a:r>
              <a:rPr lang="en-US" dirty="0"/>
              <a:t>METHODOLOGY</a:t>
            </a:r>
          </a:p>
        </p:txBody>
      </p:sp>
      <p:sp>
        <p:nvSpPr>
          <p:cNvPr id="3" name="Content Placeholder 2">
            <a:extLst>
              <a:ext uri="{FF2B5EF4-FFF2-40B4-BE49-F238E27FC236}">
                <a16:creationId xmlns:a16="http://schemas.microsoft.com/office/drawing/2014/main" id="{00F4952C-9B23-6286-4F0C-A59728345F32}"/>
              </a:ext>
            </a:extLst>
          </p:cNvPr>
          <p:cNvSpPr>
            <a:spLocks noGrp="1"/>
          </p:cNvSpPr>
          <p:nvPr>
            <p:ph idx="1"/>
          </p:nvPr>
        </p:nvSpPr>
        <p:spPr>
          <a:xfrm>
            <a:off x="677334" y="1650634"/>
            <a:ext cx="9029374" cy="4477604"/>
          </a:xfrm>
          <a:ln w="57150">
            <a:solidFill>
              <a:schemeClr val="tx1"/>
            </a:solidFill>
          </a:ln>
        </p:spPr>
        <p:txBody>
          <a:bodyPr>
            <a:normAutofit lnSpcReduction="10000"/>
          </a:bodyPr>
          <a:lstStyle/>
          <a:p>
            <a:pPr marL="0" marR="0">
              <a:lnSpc>
                <a:spcPct val="107000"/>
              </a:lnSpc>
              <a:spcBef>
                <a:spcPts val="0"/>
              </a:spcBef>
              <a:spcAft>
                <a:spcPts val="800"/>
              </a:spcAft>
            </a:pPr>
            <a:r>
              <a:rPr lang="en-US" sz="2000" b="1" dirty="0">
                <a:effectLst/>
                <a:latin typeface="Arial" panose="020B0604020202020204" pitchFamily="34" charset="0"/>
                <a:ea typeface="Calibri" panose="020F0502020204030204" pitchFamily="34" charset="0"/>
                <a:cs typeface="Arial" panose="020B0604020202020204" pitchFamily="34" charset="0"/>
              </a:rPr>
              <a:t>Measures</a:t>
            </a:r>
          </a:p>
          <a:p>
            <a:pPr marL="0" marR="0">
              <a:lnSpc>
                <a:spcPct val="107000"/>
              </a:lnSpc>
              <a:spcBef>
                <a:spcPts val="0"/>
              </a:spcBef>
              <a:spcAft>
                <a:spcPts val="800"/>
              </a:spcAft>
            </a:pPr>
            <a:r>
              <a:rPr lang="en-US" sz="2000" dirty="0">
                <a:effectLst/>
                <a:latin typeface="Arial" panose="020B0604020202020204" pitchFamily="34" charset="0"/>
                <a:ea typeface="Calibri" panose="020F0502020204030204" pitchFamily="34" charset="0"/>
                <a:cs typeface="Arial" panose="020B0604020202020204" pitchFamily="34" charset="0"/>
              </a:rPr>
              <a:t>A 30-item ATBEQ scale (Neumann and Reichel, 1987 as cited in Sims, 2006) was used to gather student attitudes towards business ethics. This scale was  originally developed by Neumann and Reichel. </a:t>
            </a:r>
          </a:p>
          <a:p>
            <a:pPr marL="0" marR="0">
              <a:lnSpc>
                <a:spcPct val="107000"/>
              </a:lnSpc>
              <a:spcBef>
                <a:spcPts val="0"/>
              </a:spcBef>
              <a:spcAft>
                <a:spcPts val="800"/>
              </a:spcAft>
            </a:pPr>
            <a:r>
              <a:rPr lang="en-US" sz="2000" dirty="0">
                <a:effectLst/>
                <a:latin typeface="Arial" panose="020B0604020202020204" pitchFamily="34" charset="0"/>
                <a:ea typeface="Calibri" panose="020F0502020204030204" pitchFamily="34" charset="0"/>
                <a:cs typeface="Arial" panose="020B0604020202020204" pitchFamily="34" charset="0"/>
              </a:rPr>
              <a:t>The ATBEQ is scored on a five-point scale ranging from1 strongly disagree to 5 strongly agree. </a:t>
            </a:r>
          </a:p>
          <a:p>
            <a:pPr marL="0" marR="0">
              <a:lnSpc>
                <a:spcPct val="107000"/>
              </a:lnSpc>
              <a:spcBef>
                <a:spcPts val="0"/>
              </a:spcBef>
              <a:spcAft>
                <a:spcPts val="800"/>
              </a:spcAft>
            </a:pPr>
            <a:r>
              <a:rPr lang="en-US" sz="2000" dirty="0">
                <a:effectLst/>
                <a:latin typeface="Arial" panose="020B0604020202020204" pitchFamily="34" charset="0"/>
                <a:ea typeface="Calibri" panose="020F0502020204030204" pitchFamily="34" charset="0"/>
                <a:cs typeface="Arial" panose="020B0604020202020204" pitchFamily="34" charset="0"/>
              </a:rPr>
              <a:t>ATBEQ has been widely used in past cross-national business ethics studies (Phau and Kea, 2006). </a:t>
            </a:r>
          </a:p>
          <a:p>
            <a:pPr marL="0" marR="0">
              <a:lnSpc>
                <a:spcPct val="107000"/>
              </a:lnSpc>
              <a:spcBef>
                <a:spcPts val="0"/>
              </a:spcBef>
              <a:spcAft>
                <a:spcPts val="800"/>
              </a:spcAft>
            </a:pPr>
            <a:r>
              <a:rPr lang="en-US" sz="2000" dirty="0">
                <a:effectLst/>
                <a:latin typeface="Arial" panose="020B0604020202020204" pitchFamily="34" charset="0"/>
                <a:ea typeface="Calibri" panose="020F0502020204030204" pitchFamily="34" charset="0"/>
                <a:cs typeface="Arial" panose="020B0604020202020204" pitchFamily="34" charset="0"/>
              </a:rPr>
              <a:t>In this study, participants were asked to give their opinions regarding attitudes towards business ethics. </a:t>
            </a:r>
          </a:p>
          <a:p>
            <a:pPr marL="0" marR="0">
              <a:lnSpc>
                <a:spcPct val="107000"/>
              </a:lnSpc>
              <a:spcBef>
                <a:spcPts val="0"/>
              </a:spcBef>
              <a:spcAft>
                <a:spcPts val="800"/>
              </a:spcAft>
            </a:pPr>
            <a:r>
              <a:rPr lang="en-US" sz="2000" dirty="0">
                <a:effectLst/>
                <a:latin typeface="Arial" panose="020B0604020202020204" pitchFamily="34" charset="0"/>
                <a:ea typeface="Calibri" panose="020F0502020204030204" pitchFamily="34" charset="0"/>
                <a:cs typeface="Arial" panose="020B0604020202020204" pitchFamily="34" charset="0"/>
              </a:rPr>
              <a:t>The subjects are required to answer all 30 questions and they were asked to score the level of agreement to each of the questions.</a:t>
            </a:r>
          </a:p>
          <a:p>
            <a:endParaRPr lang="en-US" dirty="0"/>
          </a:p>
        </p:txBody>
      </p:sp>
    </p:spTree>
    <p:extLst>
      <p:ext uri="{BB962C8B-B14F-4D97-AF65-F5344CB8AC3E}">
        <p14:creationId xmlns:p14="http://schemas.microsoft.com/office/powerpoint/2010/main" val="195674344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95ED0B-BD83-2725-3560-851CB34CEB8D}"/>
              </a:ext>
            </a:extLst>
          </p:cNvPr>
          <p:cNvSpPr>
            <a:spLocks noGrp="1"/>
          </p:cNvSpPr>
          <p:nvPr>
            <p:ph type="title"/>
          </p:nvPr>
        </p:nvSpPr>
        <p:spPr/>
        <p:txBody>
          <a:bodyPr/>
          <a:lstStyle/>
          <a:p>
            <a:r>
              <a:rPr lang="en-US" dirty="0"/>
              <a:t>METHODOLOGY</a:t>
            </a:r>
          </a:p>
        </p:txBody>
      </p:sp>
      <p:sp>
        <p:nvSpPr>
          <p:cNvPr id="3" name="Content Placeholder 2">
            <a:extLst>
              <a:ext uri="{FF2B5EF4-FFF2-40B4-BE49-F238E27FC236}">
                <a16:creationId xmlns:a16="http://schemas.microsoft.com/office/drawing/2014/main" id="{D4610048-91E2-56A7-609B-407C85064EE3}"/>
              </a:ext>
            </a:extLst>
          </p:cNvPr>
          <p:cNvSpPr>
            <a:spLocks noGrp="1"/>
          </p:cNvSpPr>
          <p:nvPr>
            <p:ph idx="1"/>
          </p:nvPr>
        </p:nvSpPr>
        <p:spPr>
          <a:xfrm>
            <a:off x="457199" y="1649046"/>
            <a:ext cx="9355016" cy="4030785"/>
          </a:xfrm>
          <a:ln w="57150">
            <a:solidFill>
              <a:schemeClr val="tx1"/>
            </a:solidFill>
          </a:ln>
        </p:spPr>
        <p:txBody>
          <a:bodyPr>
            <a:normAutofit lnSpcReduction="10000"/>
          </a:bodyPr>
          <a:lstStyle/>
          <a:p>
            <a:pPr marL="0" marR="0">
              <a:lnSpc>
                <a:spcPct val="107000"/>
              </a:lnSpc>
              <a:spcBef>
                <a:spcPts val="0"/>
              </a:spcBef>
              <a:spcAft>
                <a:spcPts val="800"/>
              </a:spcAft>
            </a:pPr>
            <a:r>
              <a:rPr lang="en-US" sz="2400" b="1" dirty="0">
                <a:effectLst/>
                <a:latin typeface="Arial" panose="020B0604020202020204" pitchFamily="34" charset="0"/>
                <a:ea typeface="Calibri" panose="020F0502020204030204" pitchFamily="34" charset="0"/>
                <a:cs typeface="Arial" panose="020B0604020202020204" pitchFamily="34" charset="0"/>
              </a:rPr>
              <a:t>Procedure</a:t>
            </a:r>
          </a:p>
          <a:p>
            <a:pPr marL="0" marR="0">
              <a:lnSpc>
                <a:spcPct val="107000"/>
              </a:lnSpc>
              <a:spcBef>
                <a:spcPts val="0"/>
              </a:spcBef>
              <a:spcAft>
                <a:spcPts val="800"/>
              </a:spcAft>
            </a:pPr>
            <a:r>
              <a:rPr lang="en-US" sz="2400" dirty="0">
                <a:effectLst/>
                <a:latin typeface="Arial" panose="020B0604020202020204" pitchFamily="34" charset="0"/>
                <a:ea typeface="Calibri" panose="020F0502020204030204" pitchFamily="34" charset="0"/>
                <a:cs typeface="Arial" panose="020B0604020202020204" pitchFamily="34" charset="0"/>
              </a:rPr>
              <a:t>The ATBEQ was distributed among the students during the class as well as during the meeting in the library. </a:t>
            </a:r>
          </a:p>
          <a:p>
            <a:pPr marL="0" marR="0">
              <a:lnSpc>
                <a:spcPct val="107000"/>
              </a:lnSpc>
              <a:spcBef>
                <a:spcPts val="0"/>
              </a:spcBef>
              <a:spcAft>
                <a:spcPts val="800"/>
              </a:spcAft>
            </a:pPr>
            <a:r>
              <a:rPr lang="en-US" sz="2400" dirty="0">
                <a:effectLst/>
                <a:latin typeface="Arial" panose="020B0604020202020204" pitchFamily="34" charset="0"/>
                <a:ea typeface="Calibri" panose="020F0502020204030204" pitchFamily="34" charset="0"/>
                <a:cs typeface="Arial" panose="020B0604020202020204" pitchFamily="34" charset="0"/>
              </a:rPr>
              <a:t>Most of the questionnaires were collected during the class after getting permission from the respective lecturers. </a:t>
            </a:r>
          </a:p>
          <a:p>
            <a:pPr marL="0" marR="0">
              <a:lnSpc>
                <a:spcPct val="107000"/>
              </a:lnSpc>
              <a:spcBef>
                <a:spcPts val="0"/>
              </a:spcBef>
              <a:spcAft>
                <a:spcPts val="800"/>
              </a:spcAft>
            </a:pPr>
            <a:r>
              <a:rPr lang="en-US" sz="2400" dirty="0">
                <a:effectLst/>
                <a:latin typeface="Arial" panose="020B0604020202020204" pitchFamily="34" charset="0"/>
                <a:ea typeface="Calibri" panose="020F0502020204030204" pitchFamily="34" charset="0"/>
                <a:cs typeface="Arial" panose="020B0604020202020204" pitchFamily="34" charset="0"/>
              </a:rPr>
              <a:t>A cover letter was included explaining the intent of the study.</a:t>
            </a:r>
          </a:p>
          <a:p>
            <a:pPr marL="0" marR="0">
              <a:lnSpc>
                <a:spcPct val="107000"/>
              </a:lnSpc>
              <a:spcBef>
                <a:spcPts val="0"/>
              </a:spcBef>
              <a:spcAft>
                <a:spcPts val="800"/>
              </a:spcAft>
            </a:pPr>
            <a:r>
              <a:rPr lang="en-US" sz="2400" dirty="0">
                <a:effectLst/>
                <a:latin typeface="Arial" panose="020B0604020202020204" pitchFamily="34" charset="0"/>
                <a:ea typeface="Calibri" panose="020F0502020204030204" pitchFamily="34" charset="0"/>
                <a:cs typeface="Arial" panose="020B0604020202020204" pitchFamily="34" charset="0"/>
              </a:rPr>
              <a:t>Respondents were also informed that their participation is voluntary and will be used only for academic purposes. </a:t>
            </a:r>
          </a:p>
          <a:p>
            <a:pPr marL="0" marR="0">
              <a:lnSpc>
                <a:spcPct val="107000"/>
              </a:lnSpc>
              <a:spcBef>
                <a:spcPts val="0"/>
              </a:spcBef>
              <a:spcAft>
                <a:spcPts val="800"/>
              </a:spcAft>
            </a:pPr>
            <a:r>
              <a:rPr lang="en-US" sz="2400" dirty="0">
                <a:effectLst/>
                <a:latin typeface="Arial" panose="020B0604020202020204" pitchFamily="34" charset="0"/>
                <a:ea typeface="Calibri" panose="020F0502020204030204" pitchFamily="34" charset="0"/>
                <a:cs typeface="Arial" panose="020B0604020202020204" pitchFamily="34" charset="0"/>
              </a:rPr>
              <a:t>All the questionnaires were collected by research assistants</a:t>
            </a:r>
          </a:p>
          <a:p>
            <a:endParaRPr lang="en-US" dirty="0"/>
          </a:p>
        </p:txBody>
      </p:sp>
    </p:spTree>
    <p:extLst>
      <p:ext uri="{BB962C8B-B14F-4D97-AF65-F5344CB8AC3E}">
        <p14:creationId xmlns:p14="http://schemas.microsoft.com/office/powerpoint/2010/main" val="149668984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EABEA6-96BF-9FF2-0FAD-26739E1DB677}"/>
              </a:ext>
            </a:extLst>
          </p:cNvPr>
          <p:cNvSpPr>
            <a:spLocks noGrp="1"/>
          </p:cNvSpPr>
          <p:nvPr>
            <p:ph type="title"/>
          </p:nvPr>
        </p:nvSpPr>
        <p:spPr/>
        <p:txBody>
          <a:bodyPr/>
          <a:lstStyle/>
          <a:p>
            <a:r>
              <a:rPr lang="en-US" dirty="0"/>
              <a:t>Results </a:t>
            </a:r>
          </a:p>
        </p:txBody>
      </p:sp>
      <p:sp>
        <p:nvSpPr>
          <p:cNvPr id="3" name="Content Placeholder 2">
            <a:extLst>
              <a:ext uri="{FF2B5EF4-FFF2-40B4-BE49-F238E27FC236}">
                <a16:creationId xmlns:a16="http://schemas.microsoft.com/office/drawing/2014/main" id="{AE97ED80-6835-5F3E-AD3F-429CE16D617B}"/>
              </a:ext>
            </a:extLst>
          </p:cNvPr>
          <p:cNvSpPr>
            <a:spLocks noGrp="1"/>
          </p:cNvSpPr>
          <p:nvPr>
            <p:ph idx="1"/>
          </p:nvPr>
        </p:nvSpPr>
        <p:spPr>
          <a:xfrm>
            <a:off x="677333" y="1685804"/>
            <a:ext cx="8906281" cy="3747842"/>
          </a:xfrm>
          <a:ln w="57150">
            <a:solidFill>
              <a:schemeClr val="tx1"/>
            </a:solidFill>
          </a:ln>
        </p:spPr>
        <p:txBody>
          <a:bodyPr>
            <a:normAutofit/>
          </a:bodyPr>
          <a:lstStyle/>
          <a:p>
            <a:endParaRPr lang="en-US" dirty="0"/>
          </a:p>
          <a:p>
            <a:r>
              <a:rPr lang="en-US" sz="2400" dirty="0">
                <a:latin typeface="Arial" panose="020B0604020202020204" pitchFamily="34" charset="0"/>
                <a:cs typeface="Arial" panose="020B0604020202020204" pitchFamily="34" charset="0"/>
              </a:rPr>
              <a:t>The collected data was analyzed using statistical software package SPSS 20.Various statistical analyses, such as means, standard deviation, and t-test were also used</a:t>
            </a:r>
          </a:p>
          <a:p>
            <a:r>
              <a:rPr lang="en-US" sz="2400" dirty="0">
                <a:latin typeface="Arial" panose="020B0604020202020204" pitchFamily="34" charset="0"/>
                <a:cs typeface="Arial" panose="020B0604020202020204" pitchFamily="34" charset="0"/>
              </a:rPr>
              <a:t>The results showed a high coefficient of Cronbach's alpha (0.710) that indicates a high reliability of the ATBEQ.</a:t>
            </a:r>
          </a:p>
          <a:p>
            <a:r>
              <a:rPr lang="en-US" sz="2400" dirty="0">
                <a:latin typeface="Arial" panose="020B0604020202020204" pitchFamily="34" charset="0"/>
                <a:cs typeface="Arial" panose="020B0604020202020204" pitchFamily="34" charset="0"/>
              </a:rPr>
              <a:t>Tables 1 shows demographic and personal characteristics of students that participated in this paper.</a:t>
            </a:r>
          </a:p>
          <a:p>
            <a:endParaRPr lang="en-US" dirty="0"/>
          </a:p>
        </p:txBody>
      </p:sp>
    </p:spTree>
    <p:extLst>
      <p:ext uri="{BB962C8B-B14F-4D97-AF65-F5344CB8AC3E}">
        <p14:creationId xmlns:p14="http://schemas.microsoft.com/office/powerpoint/2010/main" val="127034518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id="{D4BD3C17-AB92-2210-B2EF-06E07DC7419A}"/>
              </a:ext>
            </a:extLst>
          </p:cNvPr>
          <p:cNvGraphicFramePr>
            <a:graphicFrameLocks noGrp="1"/>
          </p:cNvGraphicFramePr>
          <p:nvPr/>
        </p:nvGraphicFramePr>
        <p:xfrm>
          <a:off x="3325908" y="1192305"/>
          <a:ext cx="4258234" cy="4671128"/>
        </p:xfrm>
        <a:graphic>
          <a:graphicData uri="http://schemas.openxmlformats.org/drawingml/2006/table">
            <a:tbl>
              <a:tblPr firstRow="1" firstCol="1" bandRow="1"/>
              <a:tblGrid>
                <a:gridCol w="2884212">
                  <a:extLst>
                    <a:ext uri="{9D8B030D-6E8A-4147-A177-3AD203B41FA5}">
                      <a16:colId xmlns:a16="http://schemas.microsoft.com/office/drawing/2014/main" val="2981316022"/>
                    </a:ext>
                  </a:extLst>
                </a:gridCol>
                <a:gridCol w="362398">
                  <a:extLst>
                    <a:ext uri="{9D8B030D-6E8A-4147-A177-3AD203B41FA5}">
                      <a16:colId xmlns:a16="http://schemas.microsoft.com/office/drawing/2014/main" val="2049287517"/>
                    </a:ext>
                  </a:extLst>
                </a:gridCol>
                <a:gridCol w="1011624">
                  <a:extLst>
                    <a:ext uri="{9D8B030D-6E8A-4147-A177-3AD203B41FA5}">
                      <a16:colId xmlns:a16="http://schemas.microsoft.com/office/drawing/2014/main" val="3442085167"/>
                    </a:ext>
                  </a:extLst>
                </a:gridCol>
              </a:tblGrid>
              <a:tr h="360976">
                <a:tc>
                  <a:txBody>
                    <a:bodyPr/>
                    <a:lstStyle/>
                    <a:p>
                      <a:pPr marL="0" marR="0">
                        <a:lnSpc>
                          <a:spcPct val="107000"/>
                        </a:lnSpc>
                        <a:spcBef>
                          <a:spcPts val="0"/>
                        </a:spcBef>
                        <a:spcAft>
                          <a:spcPts val="0"/>
                        </a:spcAft>
                      </a:pPr>
                      <a:r>
                        <a:rPr lang="en-US" sz="1200" kern="100" dirty="0">
                          <a:effectLst/>
                          <a:latin typeface="Palatino Linotype" panose="02040502050505030304" pitchFamily="18" charset="0"/>
                          <a:ea typeface="Calibri" panose="020F0502020204030204" pitchFamily="34" charset="0"/>
                          <a:cs typeface="Arial" panose="020B0604020202020204" pitchFamily="34" charset="0"/>
                        </a:rPr>
                        <a:t>Variables</a:t>
                      </a:r>
                    </a:p>
                  </a:txBody>
                  <a:tcPr marL="62540" marR="625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lnSpc>
                          <a:spcPct val="107000"/>
                        </a:lnSpc>
                        <a:spcBef>
                          <a:spcPts val="0"/>
                        </a:spcBef>
                        <a:spcAft>
                          <a:spcPts val="0"/>
                        </a:spcAft>
                      </a:pPr>
                      <a:r>
                        <a:rPr lang="en-US" sz="1200" kern="100" dirty="0">
                          <a:effectLst/>
                          <a:latin typeface="Palatino Linotype" panose="02040502050505030304" pitchFamily="18" charset="0"/>
                          <a:ea typeface="Calibri" panose="020F0502020204030204" pitchFamily="34" charset="0"/>
                          <a:cs typeface="Arial" panose="020B0604020202020204" pitchFamily="34" charset="0"/>
                        </a:rPr>
                        <a:t>N</a:t>
                      </a:r>
                    </a:p>
                  </a:txBody>
                  <a:tcPr marL="62540" marR="625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lnSpc>
                          <a:spcPct val="107000"/>
                        </a:lnSpc>
                        <a:spcBef>
                          <a:spcPts val="0"/>
                        </a:spcBef>
                        <a:spcAft>
                          <a:spcPts val="0"/>
                        </a:spcAft>
                      </a:pPr>
                      <a:r>
                        <a:rPr lang="en-US" sz="1200" kern="100" dirty="0">
                          <a:effectLst/>
                          <a:latin typeface="Palatino Linotype" panose="02040502050505030304" pitchFamily="18" charset="0"/>
                          <a:ea typeface="Calibri" panose="020F0502020204030204" pitchFamily="34" charset="0"/>
                          <a:cs typeface="Arial" panose="020B0604020202020204" pitchFamily="34" charset="0"/>
                        </a:rPr>
                        <a:t>Percentage (%)</a:t>
                      </a:r>
                    </a:p>
                  </a:txBody>
                  <a:tcPr marL="62540" marR="625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351971056"/>
                  </a:ext>
                </a:extLst>
              </a:tr>
              <a:tr h="582832">
                <a:tc>
                  <a:txBody>
                    <a:bodyPr/>
                    <a:lstStyle/>
                    <a:p>
                      <a:pPr marL="0" marR="0">
                        <a:lnSpc>
                          <a:spcPct val="107000"/>
                        </a:lnSpc>
                        <a:spcBef>
                          <a:spcPts val="0"/>
                        </a:spcBef>
                        <a:spcAft>
                          <a:spcPts val="0"/>
                        </a:spcAft>
                      </a:pPr>
                      <a:r>
                        <a:rPr lang="en-US" sz="1200" kern="100" dirty="0">
                          <a:effectLst/>
                          <a:latin typeface="Palatino Linotype" panose="02040502050505030304" pitchFamily="18" charset="0"/>
                          <a:ea typeface="Calibri" panose="020F0502020204030204" pitchFamily="34" charset="0"/>
                          <a:cs typeface="Arial" panose="020B0604020202020204" pitchFamily="34" charset="0"/>
                        </a:rPr>
                        <a:t>Gender</a:t>
                      </a:r>
                    </a:p>
                    <a:p>
                      <a:pPr marL="0" marR="0">
                        <a:lnSpc>
                          <a:spcPct val="107000"/>
                        </a:lnSpc>
                        <a:spcBef>
                          <a:spcPts val="0"/>
                        </a:spcBef>
                        <a:spcAft>
                          <a:spcPts val="0"/>
                        </a:spcAft>
                      </a:pPr>
                      <a:r>
                        <a:rPr lang="en-US" sz="1200" kern="100" dirty="0">
                          <a:effectLst/>
                          <a:latin typeface="Palatino Linotype" panose="02040502050505030304" pitchFamily="18" charset="0"/>
                          <a:ea typeface="Calibri" panose="020F0502020204030204" pitchFamily="34" charset="0"/>
                          <a:cs typeface="Arial" panose="020B0604020202020204" pitchFamily="34" charset="0"/>
                        </a:rPr>
                        <a:t>	Male </a:t>
                      </a:r>
                    </a:p>
                    <a:p>
                      <a:pPr marL="0" marR="0">
                        <a:lnSpc>
                          <a:spcPct val="107000"/>
                        </a:lnSpc>
                        <a:spcBef>
                          <a:spcPts val="0"/>
                        </a:spcBef>
                        <a:spcAft>
                          <a:spcPts val="0"/>
                        </a:spcAft>
                      </a:pPr>
                      <a:r>
                        <a:rPr lang="en-US" sz="1200" kern="100" dirty="0">
                          <a:effectLst/>
                          <a:latin typeface="Palatino Linotype" panose="02040502050505030304" pitchFamily="18" charset="0"/>
                          <a:ea typeface="Calibri" panose="020F0502020204030204" pitchFamily="34" charset="0"/>
                          <a:cs typeface="Arial" panose="020B0604020202020204" pitchFamily="34" charset="0"/>
                        </a:rPr>
                        <a:t>	Female</a:t>
                      </a:r>
                    </a:p>
                  </a:txBody>
                  <a:tcPr marL="62540" marR="625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lnSpc>
                          <a:spcPct val="107000"/>
                        </a:lnSpc>
                        <a:spcBef>
                          <a:spcPts val="0"/>
                        </a:spcBef>
                        <a:spcAft>
                          <a:spcPts val="0"/>
                        </a:spcAft>
                      </a:pPr>
                      <a:r>
                        <a:rPr lang="en-US" sz="1200" kern="100" dirty="0">
                          <a:effectLst/>
                          <a:latin typeface="Palatino Linotype" panose="02040502050505030304" pitchFamily="18" charset="0"/>
                          <a:ea typeface="Calibri" panose="020F0502020204030204" pitchFamily="34" charset="0"/>
                          <a:cs typeface="Arial" panose="020B0604020202020204" pitchFamily="34" charset="0"/>
                        </a:rPr>
                        <a:t> </a:t>
                      </a:r>
                    </a:p>
                    <a:p>
                      <a:pPr marL="0" marR="0" algn="l">
                        <a:lnSpc>
                          <a:spcPct val="107000"/>
                        </a:lnSpc>
                        <a:spcBef>
                          <a:spcPts val="0"/>
                        </a:spcBef>
                        <a:spcAft>
                          <a:spcPts val="0"/>
                        </a:spcAft>
                      </a:pPr>
                      <a:r>
                        <a:rPr lang="en-US" sz="1200" kern="100" dirty="0">
                          <a:effectLst/>
                          <a:latin typeface="Palatino Linotype" panose="02040502050505030304" pitchFamily="18" charset="0"/>
                          <a:ea typeface="Calibri" panose="020F0502020204030204" pitchFamily="34" charset="0"/>
                          <a:cs typeface="Arial" panose="020B0604020202020204" pitchFamily="34" charset="0"/>
                        </a:rPr>
                        <a:t>80</a:t>
                      </a:r>
                    </a:p>
                    <a:p>
                      <a:pPr marL="0" marR="0" algn="l">
                        <a:lnSpc>
                          <a:spcPct val="107000"/>
                        </a:lnSpc>
                        <a:spcBef>
                          <a:spcPts val="0"/>
                        </a:spcBef>
                        <a:spcAft>
                          <a:spcPts val="0"/>
                        </a:spcAft>
                      </a:pPr>
                      <a:r>
                        <a:rPr lang="en-US" sz="1200" kern="100" dirty="0">
                          <a:effectLst/>
                          <a:latin typeface="Palatino Linotype" panose="02040502050505030304" pitchFamily="18" charset="0"/>
                          <a:ea typeface="Calibri" panose="020F0502020204030204" pitchFamily="34" charset="0"/>
                          <a:cs typeface="Arial" panose="020B0604020202020204" pitchFamily="34" charset="0"/>
                        </a:rPr>
                        <a:t>40</a:t>
                      </a:r>
                    </a:p>
                  </a:txBody>
                  <a:tcPr marL="62540" marR="625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lnSpc>
                          <a:spcPct val="107000"/>
                        </a:lnSpc>
                        <a:spcBef>
                          <a:spcPts val="0"/>
                        </a:spcBef>
                        <a:spcAft>
                          <a:spcPts val="0"/>
                        </a:spcAft>
                      </a:pPr>
                      <a:endParaRPr lang="en-US" sz="1200" kern="100" dirty="0">
                        <a:effectLst/>
                        <a:latin typeface="Palatino Linotype" panose="02040502050505030304" pitchFamily="18" charset="0"/>
                        <a:ea typeface="Calibri" panose="020F0502020204030204" pitchFamily="34" charset="0"/>
                        <a:cs typeface="Arial" panose="020B0604020202020204" pitchFamily="34" charset="0"/>
                      </a:endParaRPr>
                    </a:p>
                    <a:p>
                      <a:pPr marL="0" marR="0" algn="l">
                        <a:lnSpc>
                          <a:spcPct val="107000"/>
                        </a:lnSpc>
                        <a:spcBef>
                          <a:spcPts val="0"/>
                        </a:spcBef>
                        <a:spcAft>
                          <a:spcPts val="0"/>
                        </a:spcAft>
                      </a:pPr>
                      <a:r>
                        <a:rPr lang="en-US" sz="1200" kern="100" dirty="0">
                          <a:effectLst/>
                          <a:latin typeface="Palatino Linotype" panose="02040502050505030304" pitchFamily="18" charset="0"/>
                          <a:ea typeface="Calibri" panose="020F0502020204030204" pitchFamily="34" charset="0"/>
                          <a:cs typeface="Arial" panose="020B0604020202020204" pitchFamily="34" charset="0"/>
                        </a:rPr>
                        <a:t>33</a:t>
                      </a:r>
                    </a:p>
                    <a:p>
                      <a:pPr marL="0" marR="0" algn="l">
                        <a:lnSpc>
                          <a:spcPct val="107000"/>
                        </a:lnSpc>
                        <a:spcBef>
                          <a:spcPts val="0"/>
                        </a:spcBef>
                        <a:spcAft>
                          <a:spcPts val="0"/>
                        </a:spcAft>
                      </a:pPr>
                      <a:r>
                        <a:rPr lang="en-US" sz="1200" kern="100" dirty="0">
                          <a:effectLst/>
                          <a:latin typeface="Palatino Linotype" panose="02040502050505030304" pitchFamily="18" charset="0"/>
                          <a:ea typeface="Calibri" panose="020F0502020204030204" pitchFamily="34" charset="0"/>
                          <a:cs typeface="Arial" panose="020B0604020202020204" pitchFamily="34" charset="0"/>
                        </a:rPr>
                        <a:t> 67</a:t>
                      </a:r>
                    </a:p>
                  </a:txBody>
                  <a:tcPr marL="62540" marR="625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620255535"/>
                  </a:ext>
                </a:extLst>
              </a:tr>
              <a:tr h="237161">
                <a:tc>
                  <a:txBody>
                    <a:bodyPr/>
                    <a:lstStyle/>
                    <a:p>
                      <a:pPr marL="0" marR="0">
                        <a:lnSpc>
                          <a:spcPct val="107000"/>
                        </a:lnSpc>
                        <a:spcBef>
                          <a:spcPts val="0"/>
                        </a:spcBef>
                        <a:spcAft>
                          <a:spcPts val="0"/>
                        </a:spcAft>
                      </a:pPr>
                      <a:r>
                        <a:rPr lang="en-US" sz="1200" kern="100">
                          <a:effectLst/>
                          <a:latin typeface="Palatino Linotype" panose="02040502050505030304" pitchFamily="18" charset="0"/>
                          <a:ea typeface="Calibri" panose="020F0502020204030204" pitchFamily="34" charset="0"/>
                          <a:cs typeface="Arial" panose="020B0604020202020204" pitchFamily="34" charset="0"/>
                        </a:rPr>
                        <a:t>Total </a:t>
                      </a:r>
                    </a:p>
                  </a:txBody>
                  <a:tcPr marL="62540" marR="625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lnSpc>
                          <a:spcPct val="107000"/>
                        </a:lnSpc>
                        <a:spcBef>
                          <a:spcPts val="0"/>
                        </a:spcBef>
                        <a:spcAft>
                          <a:spcPts val="0"/>
                        </a:spcAft>
                      </a:pPr>
                      <a:r>
                        <a:rPr lang="en-US" sz="1200" kern="100" dirty="0">
                          <a:effectLst/>
                          <a:latin typeface="Palatino Linotype" panose="02040502050505030304" pitchFamily="18" charset="0"/>
                          <a:ea typeface="Calibri" panose="020F0502020204030204" pitchFamily="34" charset="0"/>
                          <a:cs typeface="Arial" panose="020B0604020202020204" pitchFamily="34" charset="0"/>
                        </a:rPr>
                        <a:t>100</a:t>
                      </a:r>
                    </a:p>
                  </a:txBody>
                  <a:tcPr marL="62540" marR="625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lnSpc>
                          <a:spcPct val="107000"/>
                        </a:lnSpc>
                        <a:spcBef>
                          <a:spcPts val="0"/>
                        </a:spcBef>
                        <a:spcAft>
                          <a:spcPts val="0"/>
                        </a:spcAft>
                      </a:pPr>
                      <a:r>
                        <a:rPr lang="en-US" sz="1200" kern="100">
                          <a:effectLst/>
                          <a:latin typeface="Palatino Linotype" panose="02040502050505030304" pitchFamily="18" charset="0"/>
                          <a:ea typeface="Calibri" panose="020F0502020204030204" pitchFamily="34" charset="0"/>
                          <a:cs typeface="Arial" panose="020B0604020202020204" pitchFamily="34" charset="0"/>
                        </a:rPr>
                        <a:t>100</a:t>
                      </a:r>
                    </a:p>
                  </a:txBody>
                  <a:tcPr marL="62540" marR="625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827932357"/>
                  </a:ext>
                </a:extLst>
              </a:tr>
              <a:tr h="986492">
                <a:tc>
                  <a:txBody>
                    <a:bodyPr/>
                    <a:lstStyle/>
                    <a:p>
                      <a:pPr marL="0" marR="0">
                        <a:lnSpc>
                          <a:spcPct val="107000"/>
                        </a:lnSpc>
                        <a:spcBef>
                          <a:spcPts val="0"/>
                        </a:spcBef>
                        <a:spcAft>
                          <a:spcPts val="0"/>
                        </a:spcAft>
                      </a:pPr>
                      <a:r>
                        <a:rPr lang="en-US" sz="1200" kern="100" dirty="0">
                          <a:effectLst/>
                          <a:latin typeface="Palatino Linotype" panose="02040502050505030304" pitchFamily="18" charset="0"/>
                          <a:ea typeface="Calibri" panose="020F0502020204030204" pitchFamily="34" charset="0"/>
                          <a:cs typeface="Arial" panose="020B0604020202020204" pitchFamily="34" charset="0"/>
                        </a:rPr>
                        <a:t>Age</a:t>
                      </a:r>
                    </a:p>
                    <a:p>
                      <a:pPr marL="0" marR="0">
                        <a:lnSpc>
                          <a:spcPct val="107000"/>
                        </a:lnSpc>
                        <a:spcBef>
                          <a:spcPts val="0"/>
                        </a:spcBef>
                        <a:spcAft>
                          <a:spcPts val="0"/>
                        </a:spcAft>
                      </a:pPr>
                      <a:r>
                        <a:rPr lang="en-US" sz="1200" kern="100" dirty="0">
                          <a:effectLst/>
                          <a:latin typeface="Palatino Linotype" panose="02040502050505030304" pitchFamily="18" charset="0"/>
                          <a:ea typeface="Calibri" panose="020F0502020204030204" pitchFamily="34" charset="0"/>
                          <a:cs typeface="Arial" panose="020B0604020202020204" pitchFamily="34" charset="0"/>
                        </a:rPr>
                        <a:t>      17 to 18</a:t>
                      </a:r>
                    </a:p>
                    <a:p>
                      <a:pPr marL="0" marR="0">
                        <a:lnSpc>
                          <a:spcPct val="107000"/>
                        </a:lnSpc>
                        <a:spcBef>
                          <a:spcPts val="0"/>
                        </a:spcBef>
                        <a:spcAft>
                          <a:spcPts val="0"/>
                        </a:spcAft>
                      </a:pPr>
                      <a:r>
                        <a:rPr lang="en-US" sz="1200" kern="100" dirty="0">
                          <a:effectLst/>
                          <a:latin typeface="Palatino Linotype" panose="02040502050505030304" pitchFamily="18" charset="0"/>
                          <a:ea typeface="Calibri" panose="020F0502020204030204" pitchFamily="34" charset="0"/>
                          <a:cs typeface="Arial" panose="020B0604020202020204" pitchFamily="34" charset="0"/>
                        </a:rPr>
                        <a:t>      19 to 20</a:t>
                      </a:r>
                    </a:p>
                    <a:p>
                      <a:pPr marL="0" marR="0">
                        <a:lnSpc>
                          <a:spcPct val="107000"/>
                        </a:lnSpc>
                        <a:spcBef>
                          <a:spcPts val="0"/>
                        </a:spcBef>
                        <a:spcAft>
                          <a:spcPts val="0"/>
                        </a:spcAft>
                      </a:pPr>
                      <a:r>
                        <a:rPr lang="en-US" sz="1200" kern="100" dirty="0">
                          <a:effectLst/>
                          <a:latin typeface="Palatino Linotype" panose="02040502050505030304" pitchFamily="18" charset="0"/>
                          <a:ea typeface="Calibri" panose="020F0502020204030204" pitchFamily="34" charset="0"/>
                          <a:cs typeface="Arial" panose="020B0604020202020204" pitchFamily="34" charset="0"/>
                        </a:rPr>
                        <a:t>       21 to 22</a:t>
                      </a:r>
                    </a:p>
                    <a:p>
                      <a:pPr marL="0" marR="0">
                        <a:lnSpc>
                          <a:spcPct val="107000"/>
                        </a:lnSpc>
                        <a:spcBef>
                          <a:spcPts val="0"/>
                        </a:spcBef>
                        <a:spcAft>
                          <a:spcPts val="0"/>
                        </a:spcAft>
                      </a:pPr>
                      <a:r>
                        <a:rPr lang="en-US" sz="1200" kern="100" dirty="0">
                          <a:effectLst/>
                          <a:latin typeface="Palatino Linotype" panose="02040502050505030304" pitchFamily="18" charset="0"/>
                          <a:ea typeface="Calibri" panose="020F0502020204030204" pitchFamily="34" charset="0"/>
                          <a:cs typeface="Arial" panose="020B0604020202020204" pitchFamily="34" charset="0"/>
                        </a:rPr>
                        <a:t>       23 and over</a:t>
                      </a:r>
                    </a:p>
                  </a:txBody>
                  <a:tcPr marL="62540" marR="625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lnSpc>
                          <a:spcPct val="107000"/>
                        </a:lnSpc>
                        <a:spcBef>
                          <a:spcPts val="0"/>
                        </a:spcBef>
                        <a:spcAft>
                          <a:spcPts val="0"/>
                        </a:spcAft>
                      </a:pPr>
                      <a:r>
                        <a:rPr lang="en-US" sz="1200" kern="100" dirty="0">
                          <a:effectLst/>
                          <a:latin typeface="Palatino Linotype" panose="02040502050505030304" pitchFamily="18" charset="0"/>
                          <a:ea typeface="Calibri" panose="020F0502020204030204" pitchFamily="34" charset="0"/>
                          <a:cs typeface="Arial" panose="020B0604020202020204" pitchFamily="34" charset="0"/>
                        </a:rPr>
                        <a:t> </a:t>
                      </a:r>
                    </a:p>
                    <a:p>
                      <a:pPr marL="0" marR="0" algn="l">
                        <a:lnSpc>
                          <a:spcPct val="107000"/>
                        </a:lnSpc>
                        <a:spcBef>
                          <a:spcPts val="0"/>
                        </a:spcBef>
                        <a:spcAft>
                          <a:spcPts val="0"/>
                        </a:spcAft>
                      </a:pPr>
                      <a:r>
                        <a:rPr lang="en-US" sz="1200" kern="100" dirty="0">
                          <a:effectLst/>
                          <a:latin typeface="Palatino Linotype" panose="02040502050505030304" pitchFamily="18" charset="0"/>
                          <a:ea typeface="Calibri" panose="020F0502020204030204" pitchFamily="34" charset="0"/>
                          <a:cs typeface="Arial" panose="020B0604020202020204" pitchFamily="34" charset="0"/>
                        </a:rPr>
                        <a:t>15</a:t>
                      </a:r>
                    </a:p>
                    <a:p>
                      <a:pPr marL="0" marR="0" algn="l">
                        <a:lnSpc>
                          <a:spcPct val="107000"/>
                        </a:lnSpc>
                        <a:spcBef>
                          <a:spcPts val="0"/>
                        </a:spcBef>
                        <a:spcAft>
                          <a:spcPts val="0"/>
                        </a:spcAft>
                      </a:pPr>
                      <a:r>
                        <a:rPr lang="en-US" sz="1200" kern="100" dirty="0">
                          <a:effectLst/>
                          <a:latin typeface="Palatino Linotype" panose="02040502050505030304" pitchFamily="18" charset="0"/>
                          <a:ea typeface="Calibri" panose="020F0502020204030204" pitchFamily="34" charset="0"/>
                          <a:cs typeface="Arial" panose="020B0604020202020204" pitchFamily="34" charset="0"/>
                        </a:rPr>
                        <a:t>40</a:t>
                      </a:r>
                    </a:p>
                    <a:p>
                      <a:pPr marL="0" marR="0" algn="l">
                        <a:lnSpc>
                          <a:spcPct val="107000"/>
                        </a:lnSpc>
                        <a:spcBef>
                          <a:spcPts val="0"/>
                        </a:spcBef>
                        <a:spcAft>
                          <a:spcPts val="0"/>
                        </a:spcAft>
                      </a:pPr>
                      <a:r>
                        <a:rPr lang="en-US" sz="1200" kern="100" dirty="0">
                          <a:effectLst/>
                          <a:latin typeface="Palatino Linotype" panose="02040502050505030304" pitchFamily="18" charset="0"/>
                          <a:ea typeface="Calibri" panose="020F0502020204030204" pitchFamily="34" charset="0"/>
                          <a:cs typeface="Arial" panose="020B0604020202020204" pitchFamily="34" charset="0"/>
                        </a:rPr>
                        <a:t>53</a:t>
                      </a:r>
                    </a:p>
                    <a:p>
                      <a:pPr marL="0" marR="0" algn="l">
                        <a:lnSpc>
                          <a:spcPct val="107000"/>
                        </a:lnSpc>
                        <a:spcBef>
                          <a:spcPts val="0"/>
                        </a:spcBef>
                        <a:spcAft>
                          <a:spcPts val="0"/>
                        </a:spcAft>
                      </a:pPr>
                      <a:r>
                        <a:rPr lang="en-US" sz="1200" kern="100" dirty="0">
                          <a:effectLst/>
                          <a:latin typeface="Palatino Linotype" panose="02040502050505030304" pitchFamily="18" charset="0"/>
                          <a:ea typeface="Calibri" panose="020F0502020204030204" pitchFamily="34" charset="0"/>
                          <a:cs typeface="Arial" panose="020B0604020202020204" pitchFamily="34" charset="0"/>
                        </a:rPr>
                        <a:t>12</a:t>
                      </a:r>
                    </a:p>
                  </a:txBody>
                  <a:tcPr marL="62540" marR="625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lnSpc>
                          <a:spcPct val="107000"/>
                        </a:lnSpc>
                        <a:spcBef>
                          <a:spcPts val="0"/>
                        </a:spcBef>
                        <a:spcAft>
                          <a:spcPts val="0"/>
                        </a:spcAft>
                      </a:pPr>
                      <a:r>
                        <a:rPr lang="en-US" sz="1200" kern="100" dirty="0">
                          <a:effectLst/>
                          <a:latin typeface="Palatino Linotype" panose="02040502050505030304" pitchFamily="18" charset="0"/>
                          <a:ea typeface="Calibri" panose="020F0502020204030204" pitchFamily="34" charset="0"/>
                          <a:cs typeface="Arial" panose="020B0604020202020204" pitchFamily="34" charset="0"/>
                        </a:rPr>
                        <a:t> </a:t>
                      </a:r>
                    </a:p>
                    <a:p>
                      <a:pPr marL="0" marR="0" algn="l">
                        <a:lnSpc>
                          <a:spcPct val="107000"/>
                        </a:lnSpc>
                        <a:spcBef>
                          <a:spcPts val="0"/>
                        </a:spcBef>
                        <a:spcAft>
                          <a:spcPts val="0"/>
                        </a:spcAft>
                      </a:pPr>
                      <a:r>
                        <a:rPr lang="en-US" sz="1200" kern="100" dirty="0">
                          <a:effectLst/>
                          <a:latin typeface="Palatino Linotype" panose="02040502050505030304" pitchFamily="18" charset="0"/>
                          <a:ea typeface="Calibri" panose="020F0502020204030204" pitchFamily="34" charset="0"/>
                          <a:cs typeface="Arial" panose="020B0604020202020204" pitchFamily="34" charset="0"/>
                        </a:rPr>
                        <a:t>12.5</a:t>
                      </a:r>
                    </a:p>
                    <a:p>
                      <a:pPr marL="0" marR="0" algn="l">
                        <a:lnSpc>
                          <a:spcPct val="107000"/>
                        </a:lnSpc>
                        <a:spcBef>
                          <a:spcPts val="0"/>
                        </a:spcBef>
                        <a:spcAft>
                          <a:spcPts val="0"/>
                        </a:spcAft>
                      </a:pPr>
                      <a:r>
                        <a:rPr lang="en-US" sz="1200" kern="100" dirty="0">
                          <a:effectLst/>
                          <a:latin typeface="Palatino Linotype" panose="02040502050505030304" pitchFamily="18" charset="0"/>
                          <a:ea typeface="Calibri" panose="020F0502020204030204" pitchFamily="34" charset="0"/>
                          <a:cs typeface="Arial" panose="020B0604020202020204" pitchFamily="34" charset="0"/>
                        </a:rPr>
                        <a:t>33.3</a:t>
                      </a:r>
                    </a:p>
                    <a:p>
                      <a:pPr marL="0" marR="0" algn="l">
                        <a:lnSpc>
                          <a:spcPct val="107000"/>
                        </a:lnSpc>
                        <a:spcBef>
                          <a:spcPts val="0"/>
                        </a:spcBef>
                        <a:spcAft>
                          <a:spcPts val="0"/>
                        </a:spcAft>
                      </a:pPr>
                      <a:r>
                        <a:rPr lang="en-US" sz="1200" kern="100" dirty="0">
                          <a:effectLst/>
                          <a:latin typeface="Palatino Linotype" panose="02040502050505030304" pitchFamily="18" charset="0"/>
                          <a:ea typeface="Calibri" panose="020F0502020204030204" pitchFamily="34" charset="0"/>
                          <a:cs typeface="Arial" panose="020B0604020202020204" pitchFamily="34" charset="0"/>
                        </a:rPr>
                        <a:t>44.2</a:t>
                      </a:r>
                    </a:p>
                    <a:p>
                      <a:pPr marL="0" marR="0" algn="l">
                        <a:lnSpc>
                          <a:spcPct val="107000"/>
                        </a:lnSpc>
                        <a:spcBef>
                          <a:spcPts val="0"/>
                        </a:spcBef>
                        <a:spcAft>
                          <a:spcPts val="0"/>
                        </a:spcAft>
                      </a:pPr>
                      <a:r>
                        <a:rPr lang="en-US" sz="1200" kern="100" dirty="0">
                          <a:effectLst/>
                          <a:latin typeface="Palatino Linotype" panose="02040502050505030304" pitchFamily="18" charset="0"/>
                          <a:ea typeface="Calibri" panose="020F0502020204030204" pitchFamily="34" charset="0"/>
                          <a:cs typeface="Arial" panose="020B0604020202020204" pitchFamily="34" charset="0"/>
                        </a:rPr>
                        <a:t>10.0</a:t>
                      </a:r>
                    </a:p>
                  </a:txBody>
                  <a:tcPr marL="62540" marR="625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501142468"/>
                  </a:ext>
                </a:extLst>
              </a:tr>
              <a:tr h="186067">
                <a:tc>
                  <a:txBody>
                    <a:bodyPr/>
                    <a:lstStyle/>
                    <a:p>
                      <a:pPr marL="0" marR="0">
                        <a:lnSpc>
                          <a:spcPct val="107000"/>
                        </a:lnSpc>
                        <a:spcBef>
                          <a:spcPts val="0"/>
                        </a:spcBef>
                        <a:spcAft>
                          <a:spcPts val="0"/>
                        </a:spcAft>
                      </a:pPr>
                      <a:r>
                        <a:rPr lang="en-US" sz="1200" kern="100">
                          <a:effectLst/>
                          <a:latin typeface="Palatino Linotype" panose="02040502050505030304" pitchFamily="18" charset="0"/>
                          <a:ea typeface="Calibri" panose="020F0502020204030204" pitchFamily="34" charset="0"/>
                          <a:cs typeface="Arial" panose="020B0604020202020204" pitchFamily="34" charset="0"/>
                        </a:rPr>
                        <a:t>Total </a:t>
                      </a:r>
                    </a:p>
                  </a:txBody>
                  <a:tcPr marL="62540" marR="625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lnSpc>
                          <a:spcPct val="107000"/>
                        </a:lnSpc>
                        <a:spcBef>
                          <a:spcPts val="0"/>
                        </a:spcBef>
                        <a:spcAft>
                          <a:spcPts val="0"/>
                        </a:spcAft>
                      </a:pPr>
                      <a:r>
                        <a:rPr lang="en-US" sz="1200" kern="100">
                          <a:effectLst/>
                          <a:latin typeface="Palatino Linotype" panose="02040502050505030304" pitchFamily="18" charset="0"/>
                          <a:ea typeface="Calibri" panose="020F0502020204030204" pitchFamily="34" charset="0"/>
                          <a:cs typeface="Arial" panose="020B0604020202020204" pitchFamily="34" charset="0"/>
                        </a:rPr>
                        <a:t>100</a:t>
                      </a:r>
                    </a:p>
                  </a:txBody>
                  <a:tcPr marL="62540" marR="625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lnSpc>
                          <a:spcPct val="107000"/>
                        </a:lnSpc>
                        <a:spcBef>
                          <a:spcPts val="0"/>
                        </a:spcBef>
                        <a:spcAft>
                          <a:spcPts val="0"/>
                        </a:spcAft>
                      </a:pPr>
                      <a:r>
                        <a:rPr lang="en-US" sz="1200" kern="100" dirty="0">
                          <a:effectLst/>
                          <a:latin typeface="Palatino Linotype" panose="02040502050505030304" pitchFamily="18" charset="0"/>
                          <a:ea typeface="Calibri" panose="020F0502020204030204" pitchFamily="34" charset="0"/>
                          <a:cs typeface="Arial" panose="020B0604020202020204" pitchFamily="34" charset="0"/>
                        </a:rPr>
                        <a:t>100</a:t>
                      </a:r>
                    </a:p>
                  </a:txBody>
                  <a:tcPr marL="62540" marR="625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496065145"/>
                  </a:ext>
                </a:extLst>
              </a:tr>
              <a:tr h="1260256">
                <a:tc>
                  <a:txBody>
                    <a:bodyPr/>
                    <a:lstStyle/>
                    <a:p>
                      <a:pPr marL="0" marR="0">
                        <a:lnSpc>
                          <a:spcPct val="107000"/>
                        </a:lnSpc>
                        <a:spcBef>
                          <a:spcPts val="0"/>
                        </a:spcBef>
                        <a:spcAft>
                          <a:spcPts val="0"/>
                        </a:spcAft>
                      </a:pPr>
                      <a:r>
                        <a:rPr lang="en-US" sz="1200" kern="100" dirty="0">
                          <a:effectLst/>
                          <a:latin typeface="Palatino Linotype" panose="02040502050505030304" pitchFamily="18" charset="0"/>
                          <a:ea typeface="Calibri" panose="020F0502020204030204" pitchFamily="34" charset="0"/>
                          <a:cs typeface="Arial" panose="020B0604020202020204" pitchFamily="34" charset="0"/>
                        </a:rPr>
                        <a:t>Years of Study </a:t>
                      </a:r>
                    </a:p>
                    <a:p>
                      <a:pPr marL="0" marR="0">
                        <a:lnSpc>
                          <a:spcPct val="107000"/>
                        </a:lnSpc>
                        <a:spcBef>
                          <a:spcPts val="0"/>
                        </a:spcBef>
                        <a:spcAft>
                          <a:spcPts val="0"/>
                        </a:spcAft>
                      </a:pPr>
                      <a:r>
                        <a:rPr lang="en-US" sz="1200" kern="100" dirty="0">
                          <a:effectLst/>
                          <a:latin typeface="Palatino Linotype" panose="02040502050505030304" pitchFamily="18" charset="0"/>
                          <a:ea typeface="Calibri" panose="020F0502020204030204" pitchFamily="34" charset="0"/>
                          <a:cs typeface="Arial" panose="020B0604020202020204" pitchFamily="34" charset="0"/>
                        </a:rPr>
                        <a:t>      1st year of undergraduate studies </a:t>
                      </a:r>
                    </a:p>
                    <a:p>
                      <a:pPr marL="0" marR="0">
                        <a:lnSpc>
                          <a:spcPct val="107000"/>
                        </a:lnSpc>
                        <a:spcBef>
                          <a:spcPts val="0"/>
                        </a:spcBef>
                        <a:spcAft>
                          <a:spcPts val="0"/>
                        </a:spcAft>
                      </a:pPr>
                      <a:r>
                        <a:rPr lang="en-US" sz="1200" kern="100" dirty="0">
                          <a:effectLst/>
                          <a:latin typeface="Palatino Linotype" panose="02040502050505030304" pitchFamily="18" charset="0"/>
                          <a:ea typeface="Calibri" panose="020F0502020204030204" pitchFamily="34" charset="0"/>
                          <a:cs typeface="Arial" panose="020B0604020202020204" pitchFamily="34" charset="0"/>
                        </a:rPr>
                        <a:t>      2nd year of undergraduate studies  </a:t>
                      </a:r>
                    </a:p>
                    <a:p>
                      <a:pPr marL="0" marR="0">
                        <a:lnSpc>
                          <a:spcPct val="107000"/>
                        </a:lnSpc>
                        <a:spcBef>
                          <a:spcPts val="0"/>
                        </a:spcBef>
                        <a:spcAft>
                          <a:spcPts val="0"/>
                        </a:spcAft>
                      </a:pPr>
                      <a:r>
                        <a:rPr lang="en-US" sz="1200" kern="100" dirty="0">
                          <a:effectLst/>
                          <a:latin typeface="Palatino Linotype" panose="02040502050505030304" pitchFamily="18" charset="0"/>
                          <a:ea typeface="Calibri" panose="020F0502020204030204" pitchFamily="34" charset="0"/>
                          <a:cs typeface="Arial" panose="020B0604020202020204" pitchFamily="34" charset="0"/>
                        </a:rPr>
                        <a:t>      3rd year of undergraduate studies  </a:t>
                      </a:r>
                    </a:p>
                    <a:p>
                      <a:pPr marL="0" marR="0">
                        <a:lnSpc>
                          <a:spcPct val="107000"/>
                        </a:lnSpc>
                        <a:spcBef>
                          <a:spcPts val="0"/>
                        </a:spcBef>
                        <a:spcAft>
                          <a:spcPts val="0"/>
                        </a:spcAft>
                      </a:pPr>
                      <a:r>
                        <a:rPr lang="en-US" sz="1200" kern="100" dirty="0">
                          <a:effectLst/>
                          <a:latin typeface="Palatino Linotype" panose="02040502050505030304" pitchFamily="18" charset="0"/>
                          <a:ea typeface="Calibri" panose="020F0502020204030204" pitchFamily="34" charset="0"/>
                          <a:cs typeface="Arial" panose="020B0604020202020204" pitchFamily="34" charset="0"/>
                        </a:rPr>
                        <a:t>      4th year of undergraduate studies</a:t>
                      </a:r>
                    </a:p>
                  </a:txBody>
                  <a:tcPr marL="62540" marR="625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lnSpc>
                          <a:spcPct val="107000"/>
                        </a:lnSpc>
                        <a:spcBef>
                          <a:spcPts val="0"/>
                        </a:spcBef>
                        <a:spcAft>
                          <a:spcPts val="0"/>
                        </a:spcAft>
                      </a:pPr>
                      <a:r>
                        <a:rPr lang="en-US" sz="1200" kern="100">
                          <a:effectLst/>
                          <a:latin typeface="Palatino Linotype" panose="02040502050505030304" pitchFamily="18" charset="0"/>
                          <a:ea typeface="Calibri" panose="020F0502020204030204" pitchFamily="34" charset="0"/>
                          <a:cs typeface="Arial" panose="020B0604020202020204" pitchFamily="34" charset="0"/>
                        </a:rPr>
                        <a:t> </a:t>
                      </a:r>
                    </a:p>
                    <a:p>
                      <a:pPr marL="0" marR="0" algn="l">
                        <a:lnSpc>
                          <a:spcPct val="107000"/>
                        </a:lnSpc>
                        <a:spcBef>
                          <a:spcPts val="0"/>
                        </a:spcBef>
                        <a:spcAft>
                          <a:spcPts val="0"/>
                        </a:spcAft>
                      </a:pPr>
                      <a:r>
                        <a:rPr lang="en-US" sz="1200" kern="100">
                          <a:effectLst/>
                          <a:latin typeface="Palatino Linotype" panose="02040502050505030304" pitchFamily="18" charset="0"/>
                          <a:ea typeface="Calibri" panose="020F0502020204030204" pitchFamily="34" charset="0"/>
                          <a:cs typeface="Arial" panose="020B0604020202020204" pitchFamily="34" charset="0"/>
                        </a:rPr>
                        <a:t>10</a:t>
                      </a:r>
                    </a:p>
                    <a:p>
                      <a:pPr marL="0" marR="0" algn="l">
                        <a:lnSpc>
                          <a:spcPct val="107000"/>
                        </a:lnSpc>
                        <a:spcBef>
                          <a:spcPts val="0"/>
                        </a:spcBef>
                        <a:spcAft>
                          <a:spcPts val="0"/>
                        </a:spcAft>
                      </a:pPr>
                      <a:r>
                        <a:rPr lang="en-US" sz="1200" kern="100">
                          <a:effectLst/>
                          <a:latin typeface="Palatino Linotype" panose="02040502050505030304" pitchFamily="18" charset="0"/>
                          <a:ea typeface="Calibri" panose="020F0502020204030204" pitchFamily="34" charset="0"/>
                          <a:cs typeface="Arial" panose="020B0604020202020204" pitchFamily="34" charset="0"/>
                        </a:rPr>
                        <a:t>30</a:t>
                      </a:r>
                    </a:p>
                    <a:p>
                      <a:pPr marL="0" marR="0" algn="l">
                        <a:lnSpc>
                          <a:spcPct val="107000"/>
                        </a:lnSpc>
                        <a:spcBef>
                          <a:spcPts val="0"/>
                        </a:spcBef>
                        <a:spcAft>
                          <a:spcPts val="0"/>
                        </a:spcAft>
                      </a:pPr>
                      <a:r>
                        <a:rPr lang="en-US" sz="1200" kern="100">
                          <a:effectLst/>
                          <a:latin typeface="Palatino Linotype" panose="02040502050505030304" pitchFamily="18" charset="0"/>
                          <a:ea typeface="Calibri" panose="020F0502020204030204" pitchFamily="34" charset="0"/>
                          <a:cs typeface="Arial" panose="020B0604020202020204" pitchFamily="34" charset="0"/>
                        </a:rPr>
                        <a:t>34</a:t>
                      </a:r>
                    </a:p>
                    <a:p>
                      <a:pPr marL="0" marR="0" algn="l">
                        <a:lnSpc>
                          <a:spcPct val="107000"/>
                        </a:lnSpc>
                        <a:spcBef>
                          <a:spcPts val="0"/>
                        </a:spcBef>
                        <a:spcAft>
                          <a:spcPts val="0"/>
                        </a:spcAft>
                      </a:pPr>
                      <a:r>
                        <a:rPr lang="en-US" sz="1200" kern="100">
                          <a:effectLst/>
                          <a:latin typeface="Palatino Linotype" panose="02040502050505030304" pitchFamily="18" charset="0"/>
                          <a:ea typeface="Calibri" panose="020F0502020204030204" pitchFamily="34" charset="0"/>
                          <a:cs typeface="Arial" panose="020B0604020202020204" pitchFamily="34" charset="0"/>
                        </a:rPr>
                        <a:t>46</a:t>
                      </a:r>
                    </a:p>
                  </a:txBody>
                  <a:tcPr marL="62540" marR="625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lnSpc>
                          <a:spcPct val="107000"/>
                        </a:lnSpc>
                        <a:spcBef>
                          <a:spcPts val="0"/>
                        </a:spcBef>
                        <a:spcAft>
                          <a:spcPts val="0"/>
                        </a:spcAft>
                      </a:pPr>
                      <a:r>
                        <a:rPr lang="en-US" sz="1200" kern="100" dirty="0">
                          <a:effectLst/>
                          <a:latin typeface="Palatino Linotype" panose="02040502050505030304" pitchFamily="18" charset="0"/>
                          <a:ea typeface="Calibri" panose="020F0502020204030204" pitchFamily="34" charset="0"/>
                          <a:cs typeface="Arial" panose="020B0604020202020204" pitchFamily="34" charset="0"/>
                        </a:rPr>
                        <a:t> </a:t>
                      </a:r>
                    </a:p>
                    <a:p>
                      <a:pPr marL="0" marR="0" algn="l">
                        <a:lnSpc>
                          <a:spcPct val="107000"/>
                        </a:lnSpc>
                        <a:spcBef>
                          <a:spcPts val="0"/>
                        </a:spcBef>
                        <a:spcAft>
                          <a:spcPts val="0"/>
                        </a:spcAft>
                      </a:pPr>
                      <a:r>
                        <a:rPr lang="en-US" sz="1200" kern="100" dirty="0">
                          <a:effectLst/>
                          <a:latin typeface="Palatino Linotype" panose="02040502050505030304" pitchFamily="18" charset="0"/>
                          <a:ea typeface="Calibri" panose="020F0502020204030204" pitchFamily="34" charset="0"/>
                          <a:cs typeface="Arial" panose="020B0604020202020204" pitchFamily="34" charset="0"/>
                        </a:rPr>
                        <a:t>8.33</a:t>
                      </a:r>
                    </a:p>
                    <a:p>
                      <a:pPr marL="0" marR="0" algn="l">
                        <a:lnSpc>
                          <a:spcPct val="107000"/>
                        </a:lnSpc>
                        <a:spcBef>
                          <a:spcPts val="0"/>
                        </a:spcBef>
                        <a:spcAft>
                          <a:spcPts val="0"/>
                        </a:spcAft>
                      </a:pPr>
                      <a:r>
                        <a:rPr lang="en-US" sz="1200" kern="100" dirty="0">
                          <a:effectLst/>
                          <a:latin typeface="Palatino Linotype" panose="02040502050505030304" pitchFamily="18" charset="0"/>
                          <a:ea typeface="Calibri" panose="020F0502020204030204" pitchFamily="34" charset="0"/>
                          <a:cs typeface="Arial" panose="020B0604020202020204" pitchFamily="34" charset="0"/>
                        </a:rPr>
                        <a:t>25.00</a:t>
                      </a:r>
                    </a:p>
                    <a:p>
                      <a:pPr marL="0" marR="0" algn="l">
                        <a:lnSpc>
                          <a:spcPct val="107000"/>
                        </a:lnSpc>
                        <a:spcBef>
                          <a:spcPts val="0"/>
                        </a:spcBef>
                        <a:spcAft>
                          <a:spcPts val="0"/>
                        </a:spcAft>
                      </a:pPr>
                      <a:r>
                        <a:rPr lang="en-US" sz="1200" kern="100" dirty="0">
                          <a:effectLst/>
                          <a:latin typeface="Palatino Linotype" panose="02040502050505030304" pitchFamily="18" charset="0"/>
                          <a:ea typeface="Calibri" panose="020F0502020204030204" pitchFamily="34" charset="0"/>
                          <a:cs typeface="Arial" panose="020B0604020202020204" pitchFamily="34" charset="0"/>
                        </a:rPr>
                        <a:t>28.33</a:t>
                      </a:r>
                    </a:p>
                    <a:p>
                      <a:pPr marL="0" marR="0" algn="l">
                        <a:lnSpc>
                          <a:spcPct val="107000"/>
                        </a:lnSpc>
                        <a:spcBef>
                          <a:spcPts val="0"/>
                        </a:spcBef>
                        <a:spcAft>
                          <a:spcPts val="0"/>
                        </a:spcAft>
                      </a:pPr>
                      <a:r>
                        <a:rPr lang="en-US" sz="1200" kern="100" dirty="0">
                          <a:effectLst/>
                          <a:latin typeface="Palatino Linotype" panose="02040502050505030304" pitchFamily="18" charset="0"/>
                          <a:ea typeface="Calibri" panose="020F0502020204030204" pitchFamily="34" charset="0"/>
                          <a:cs typeface="Arial" panose="020B0604020202020204" pitchFamily="34" charset="0"/>
                        </a:rPr>
                        <a:t>38.34</a:t>
                      </a:r>
                    </a:p>
                  </a:txBody>
                  <a:tcPr marL="62540" marR="625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364619023"/>
                  </a:ext>
                </a:extLst>
              </a:tr>
              <a:tr h="176791">
                <a:tc>
                  <a:txBody>
                    <a:bodyPr/>
                    <a:lstStyle/>
                    <a:p>
                      <a:pPr marL="0" marR="0">
                        <a:lnSpc>
                          <a:spcPct val="107000"/>
                        </a:lnSpc>
                        <a:spcBef>
                          <a:spcPts val="0"/>
                        </a:spcBef>
                        <a:spcAft>
                          <a:spcPts val="0"/>
                        </a:spcAft>
                      </a:pPr>
                      <a:r>
                        <a:rPr lang="en-US" sz="1200" kern="100">
                          <a:effectLst/>
                          <a:latin typeface="Palatino Linotype" panose="02040502050505030304" pitchFamily="18" charset="0"/>
                          <a:ea typeface="Calibri" panose="020F0502020204030204" pitchFamily="34" charset="0"/>
                          <a:cs typeface="Arial" panose="020B0604020202020204" pitchFamily="34" charset="0"/>
                        </a:rPr>
                        <a:t>Total </a:t>
                      </a:r>
                    </a:p>
                  </a:txBody>
                  <a:tcPr marL="62540" marR="625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lnSpc>
                          <a:spcPct val="107000"/>
                        </a:lnSpc>
                        <a:spcBef>
                          <a:spcPts val="0"/>
                        </a:spcBef>
                        <a:spcAft>
                          <a:spcPts val="0"/>
                        </a:spcAft>
                      </a:pPr>
                      <a:r>
                        <a:rPr lang="en-US" sz="1200" kern="100">
                          <a:effectLst/>
                          <a:latin typeface="Palatino Linotype" panose="02040502050505030304" pitchFamily="18" charset="0"/>
                          <a:ea typeface="Calibri" panose="020F0502020204030204" pitchFamily="34" charset="0"/>
                          <a:cs typeface="Arial" panose="020B0604020202020204" pitchFamily="34" charset="0"/>
                        </a:rPr>
                        <a:t>100</a:t>
                      </a:r>
                    </a:p>
                  </a:txBody>
                  <a:tcPr marL="62540" marR="625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lnSpc>
                          <a:spcPct val="107000"/>
                        </a:lnSpc>
                        <a:spcBef>
                          <a:spcPts val="0"/>
                        </a:spcBef>
                        <a:spcAft>
                          <a:spcPts val="0"/>
                        </a:spcAft>
                      </a:pPr>
                      <a:r>
                        <a:rPr lang="en-US" sz="1200" kern="100" dirty="0">
                          <a:effectLst/>
                          <a:latin typeface="Palatino Linotype" panose="02040502050505030304" pitchFamily="18" charset="0"/>
                          <a:ea typeface="Calibri" panose="020F0502020204030204" pitchFamily="34" charset="0"/>
                          <a:cs typeface="Arial" panose="020B0604020202020204" pitchFamily="34" charset="0"/>
                        </a:rPr>
                        <a:t>100</a:t>
                      </a:r>
                    </a:p>
                  </a:txBody>
                  <a:tcPr marL="62540" marR="625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954523693"/>
                  </a:ext>
                </a:extLst>
              </a:tr>
              <a:tr h="609352">
                <a:tc>
                  <a:txBody>
                    <a:bodyPr/>
                    <a:lstStyle/>
                    <a:p>
                      <a:pPr marL="0" marR="0">
                        <a:lnSpc>
                          <a:spcPct val="107000"/>
                        </a:lnSpc>
                        <a:spcBef>
                          <a:spcPts val="0"/>
                        </a:spcBef>
                        <a:spcAft>
                          <a:spcPts val="0"/>
                        </a:spcAft>
                      </a:pPr>
                      <a:r>
                        <a:rPr lang="en-US" sz="1200" kern="100" dirty="0">
                          <a:effectLst/>
                          <a:latin typeface="Palatino Linotype" panose="02040502050505030304" pitchFamily="18" charset="0"/>
                          <a:ea typeface="Calibri" panose="020F0502020204030204" pitchFamily="34" charset="0"/>
                          <a:cs typeface="Arial" panose="020B0604020202020204" pitchFamily="34" charset="0"/>
                        </a:rPr>
                        <a:t>University </a:t>
                      </a:r>
                    </a:p>
                    <a:p>
                      <a:pPr marL="0" marR="0">
                        <a:lnSpc>
                          <a:spcPct val="107000"/>
                        </a:lnSpc>
                        <a:spcBef>
                          <a:spcPts val="0"/>
                        </a:spcBef>
                        <a:spcAft>
                          <a:spcPts val="0"/>
                        </a:spcAft>
                      </a:pPr>
                      <a:r>
                        <a:rPr lang="en-US" sz="1200" kern="100" dirty="0">
                          <a:effectLst/>
                          <a:latin typeface="Palatino Linotype" panose="02040502050505030304" pitchFamily="18" charset="0"/>
                          <a:ea typeface="Calibri" panose="020F0502020204030204" pitchFamily="34" charset="0"/>
                          <a:cs typeface="Arial" panose="020B0604020202020204" pitchFamily="34" charset="0"/>
                        </a:rPr>
                        <a:t>      Public </a:t>
                      </a:r>
                    </a:p>
                    <a:p>
                      <a:pPr marL="0" marR="0">
                        <a:lnSpc>
                          <a:spcPct val="107000"/>
                        </a:lnSpc>
                        <a:spcBef>
                          <a:spcPts val="0"/>
                        </a:spcBef>
                        <a:spcAft>
                          <a:spcPts val="0"/>
                        </a:spcAft>
                      </a:pPr>
                      <a:r>
                        <a:rPr lang="en-US" sz="1200" kern="100" dirty="0">
                          <a:effectLst/>
                          <a:latin typeface="Palatino Linotype" panose="02040502050505030304" pitchFamily="18" charset="0"/>
                          <a:ea typeface="Calibri" panose="020F0502020204030204" pitchFamily="34" charset="0"/>
                          <a:cs typeface="Arial" panose="020B0604020202020204" pitchFamily="34" charset="0"/>
                        </a:rPr>
                        <a:t>      Private </a:t>
                      </a:r>
                    </a:p>
                  </a:txBody>
                  <a:tcPr marL="62540" marR="625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lnSpc>
                          <a:spcPct val="107000"/>
                        </a:lnSpc>
                        <a:spcBef>
                          <a:spcPts val="0"/>
                        </a:spcBef>
                        <a:spcAft>
                          <a:spcPts val="0"/>
                        </a:spcAft>
                      </a:pPr>
                      <a:r>
                        <a:rPr lang="en-US" sz="1200" kern="100">
                          <a:effectLst/>
                          <a:latin typeface="Palatino Linotype" panose="02040502050505030304" pitchFamily="18" charset="0"/>
                          <a:ea typeface="Calibri" panose="020F0502020204030204" pitchFamily="34" charset="0"/>
                          <a:cs typeface="Arial" panose="020B0604020202020204" pitchFamily="34" charset="0"/>
                        </a:rPr>
                        <a:t> </a:t>
                      </a:r>
                    </a:p>
                    <a:p>
                      <a:pPr marL="0" marR="0" algn="l">
                        <a:lnSpc>
                          <a:spcPct val="107000"/>
                        </a:lnSpc>
                        <a:spcBef>
                          <a:spcPts val="0"/>
                        </a:spcBef>
                        <a:spcAft>
                          <a:spcPts val="0"/>
                        </a:spcAft>
                      </a:pPr>
                      <a:r>
                        <a:rPr lang="en-US" sz="1200" kern="100">
                          <a:effectLst/>
                          <a:latin typeface="Palatino Linotype" panose="02040502050505030304" pitchFamily="18" charset="0"/>
                          <a:ea typeface="Calibri" panose="020F0502020204030204" pitchFamily="34" charset="0"/>
                          <a:cs typeface="Arial" panose="020B0604020202020204" pitchFamily="34" charset="0"/>
                        </a:rPr>
                        <a:t>55</a:t>
                      </a:r>
                    </a:p>
                    <a:p>
                      <a:pPr marL="0" marR="0" algn="l">
                        <a:lnSpc>
                          <a:spcPct val="107000"/>
                        </a:lnSpc>
                        <a:spcBef>
                          <a:spcPts val="0"/>
                        </a:spcBef>
                        <a:spcAft>
                          <a:spcPts val="0"/>
                        </a:spcAft>
                      </a:pPr>
                      <a:r>
                        <a:rPr lang="en-US" sz="1200" kern="100">
                          <a:effectLst/>
                          <a:latin typeface="Palatino Linotype" panose="02040502050505030304" pitchFamily="18" charset="0"/>
                          <a:ea typeface="Calibri" panose="020F0502020204030204" pitchFamily="34" charset="0"/>
                          <a:cs typeface="Arial" panose="020B0604020202020204" pitchFamily="34" charset="0"/>
                        </a:rPr>
                        <a:t>65</a:t>
                      </a:r>
                    </a:p>
                  </a:txBody>
                  <a:tcPr marL="62540" marR="625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lnSpc>
                          <a:spcPct val="107000"/>
                        </a:lnSpc>
                        <a:spcBef>
                          <a:spcPts val="0"/>
                        </a:spcBef>
                        <a:spcAft>
                          <a:spcPts val="0"/>
                        </a:spcAft>
                      </a:pPr>
                      <a:r>
                        <a:rPr lang="en-US" sz="1200" kern="100" dirty="0">
                          <a:effectLst/>
                          <a:latin typeface="Palatino Linotype" panose="02040502050505030304" pitchFamily="18" charset="0"/>
                          <a:ea typeface="Calibri" panose="020F0502020204030204" pitchFamily="34" charset="0"/>
                          <a:cs typeface="Arial" panose="020B0604020202020204" pitchFamily="34" charset="0"/>
                        </a:rPr>
                        <a:t> </a:t>
                      </a:r>
                    </a:p>
                    <a:p>
                      <a:pPr marL="0" marR="0" algn="l">
                        <a:lnSpc>
                          <a:spcPct val="107000"/>
                        </a:lnSpc>
                        <a:spcBef>
                          <a:spcPts val="0"/>
                        </a:spcBef>
                        <a:spcAft>
                          <a:spcPts val="0"/>
                        </a:spcAft>
                      </a:pPr>
                      <a:r>
                        <a:rPr lang="en-US" sz="1200" kern="100" dirty="0">
                          <a:effectLst/>
                          <a:latin typeface="Palatino Linotype" panose="02040502050505030304" pitchFamily="18" charset="0"/>
                          <a:ea typeface="Calibri" panose="020F0502020204030204" pitchFamily="34" charset="0"/>
                          <a:cs typeface="Arial" panose="020B0604020202020204" pitchFamily="34" charset="0"/>
                        </a:rPr>
                        <a:t>45.80</a:t>
                      </a:r>
                    </a:p>
                    <a:p>
                      <a:pPr marL="0" marR="0" algn="l">
                        <a:lnSpc>
                          <a:spcPct val="107000"/>
                        </a:lnSpc>
                        <a:spcBef>
                          <a:spcPts val="0"/>
                        </a:spcBef>
                        <a:spcAft>
                          <a:spcPts val="0"/>
                        </a:spcAft>
                      </a:pPr>
                      <a:r>
                        <a:rPr lang="en-US" sz="1200" kern="100" dirty="0">
                          <a:effectLst/>
                          <a:latin typeface="Palatino Linotype" panose="02040502050505030304" pitchFamily="18" charset="0"/>
                          <a:ea typeface="Calibri" panose="020F0502020204030204" pitchFamily="34" charset="0"/>
                          <a:cs typeface="Arial" panose="020B0604020202020204" pitchFamily="34" charset="0"/>
                        </a:rPr>
                        <a:t>54.20</a:t>
                      </a:r>
                    </a:p>
                  </a:txBody>
                  <a:tcPr marL="62540" marR="625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536709904"/>
                  </a:ext>
                </a:extLst>
              </a:tr>
              <a:tr h="237161">
                <a:tc>
                  <a:txBody>
                    <a:bodyPr/>
                    <a:lstStyle/>
                    <a:p>
                      <a:pPr marL="0" marR="0">
                        <a:lnSpc>
                          <a:spcPct val="107000"/>
                        </a:lnSpc>
                        <a:spcBef>
                          <a:spcPts val="0"/>
                        </a:spcBef>
                        <a:spcAft>
                          <a:spcPts val="0"/>
                        </a:spcAft>
                      </a:pPr>
                      <a:r>
                        <a:rPr lang="en-US" sz="1200" kern="100" dirty="0">
                          <a:effectLst/>
                          <a:latin typeface="Palatino Linotype" panose="02040502050505030304" pitchFamily="18" charset="0"/>
                          <a:ea typeface="Calibri" panose="020F0502020204030204" pitchFamily="34" charset="0"/>
                          <a:cs typeface="Arial" panose="020B0604020202020204" pitchFamily="34" charset="0"/>
                        </a:rPr>
                        <a:t>Total </a:t>
                      </a:r>
                    </a:p>
                  </a:txBody>
                  <a:tcPr marL="62540" marR="625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lnSpc>
                          <a:spcPct val="107000"/>
                        </a:lnSpc>
                        <a:spcBef>
                          <a:spcPts val="0"/>
                        </a:spcBef>
                        <a:spcAft>
                          <a:spcPts val="0"/>
                        </a:spcAft>
                      </a:pPr>
                      <a:r>
                        <a:rPr lang="en-US" sz="1200" kern="100">
                          <a:effectLst/>
                          <a:latin typeface="Palatino Linotype" panose="02040502050505030304" pitchFamily="18" charset="0"/>
                          <a:ea typeface="Calibri" panose="020F0502020204030204" pitchFamily="34" charset="0"/>
                          <a:cs typeface="Arial" panose="020B0604020202020204" pitchFamily="34" charset="0"/>
                        </a:rPr>
                        <a:t>100</a:t>
                      </a:r>
                    </a:p>
                  </a:txBody>
                  <a:tcPr marL="62540" marR="625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lnSpc>
                          <a:spcPct val="107000"/>
                        </a:lnSpc>
                        <a:spcBef>
                          <a:spcPts val="0"/>
                        </a:spcBef>
                        <a:spcAft>
                          <a:spcPts val="0"/>
                        </a:spcAft>
                      </a:pPr>
                      <a:r>
                        <a:rPr lang="en-US" sz="1200" kern="100" dirty="0">
                          <a:effectLst/>
                          <a:latin typeface="Palatino Linotype" panose="02040502050505030304" pitchFamily="18" charset="0"/>
                          <a:ea typeface="Calibri" panose="020F0502020204030204" pitchFamily="34" charset="0"/>
                          <a:cs typeface="Arial" panose="020B0604020202020204" pitchFamily="34" charset="0"/>
                        </a:rPr>
                        <a:t>100</a:t>
                      </a:r>
                    </a:p>
                  </a:txBody>
                  <a:tcPr marL="62540" marR="625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58069501"/>
                  </a:ext>
                </a:extLst>
              </a:tr>
            </a:tbl>
          </a:graphicData>
        </a:graphic>
      </p:graphicFrame>
      <p:sp>
        <p:nvSpPr>
          <p:cNvPr id="3" name="Rectangle 1">
            <a:extLst>
              <a:ext uri="{FF2B5EF4-FFF2-40B4-BE49-F238E27FC236}">
                <a16:creationId xmlns:a16="http://schemas.microsoft.com/office/drawing/2014/main" id="{9356AA01-151E-8ECC-9644-283C4E7F17A4}"/>
              </a:ext>
            </a:extLst>
          </p:cNvPr>
          <p:cNvSpPr>
            <a:spLocks noChangeArrowheads="1"/>
          </p:cNvSpPr>
          <p:nvPr/>
        </p:nvSpPr>
        <p:spPr bwMode="auto">
          <a:xfrm>
            <a:off x="3052271" y="1854535"/>
            <a:ext cx="13344907" cy="52671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Trebuchet MS" panose="020B0603020202020204"/>
              <a:ea typeface="+mn-ea"/>
              <a:cs typeface="+mn-cs"/>
            </a:endParaRPr>
          </a:p>
        </p:txBody>
      </p:sp>
      <p:sp>
        <p:nvSpPr>
          <p:cNvPr id="5" name="TextBox 4">
            <a:extLst>
              <a:ext uri="{FF2B5EF4-FFF2-40B4-BE49-F238E27FC236}">
                <a16:creationId xmlns:a16="http://schemas.microsoft.com/office/drawing/2014/main" id="{509C2C58-208B-B930-9E61-22DBEA841084}"/>
              </a:ext>
            </a:extLst>
          </p:cNvPr>
          <p:cNvSpPr txBox="1"/>
          <p:nvPr/>
        </p:nvSpPr>
        <p:spPr>
          <a:xfrm>
            <a:off x="2348751" y="337970"/>
            <a:ext cx="6714565" cy="523220"/>
          </a:xfrm>
          <a:prstGeom prst="rect">
            <a:avLst/>
          </a:prstGeom>
          <a:noFill/>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prstClr val="black"/>
                </a:solidFill>
                <a:effectLst/>
                <a:uLnTx/>
                <a:uFillTx/>
                <a:latin typeface="Palatino Linotype" panose="02040502050505030304" pitchFamily="18" charset="0"/>
                <a:ea typeface="+mn-ea"/>
                <a:cs typeface="+mn-cs"/>
              </a:rPr>
              <a:t>Table 1. Demographic and personal characteristics </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prstClr val="black"/>
                </a:solidFill>
                <a:effectLst/>
                <a:uLnTx/>
                <a:uFillTx/>
                <a:latin typeface="Palatino Linotype" panose="02040502050505030304" pitchFamily="18" charset="0"/>
                <a:ea typeface="+mn-ea"/>
                <a:cs typeface="+mn-cs"/>
              </a:rPr>
              <a:t>of the surveyed students</a:t>
            </a:r>
          </a:p>
        </p:txBody>
      </p:sp>
    </p:spTree>
    <p:extLst>
      <p:ext uri="{BB962C8B-B14F-4D97-AF65-F5344CB8AC3E}">
        <p14:creationId xmlns:p14="http://schemas.microsoft.com/office/powerpoint/2010/main" val="199840241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34F204-617D-F6F7-FAE8-671E3D66B1CA}"/>
              </a:ext>
            </a:extLst>
          </p:cNvPr>
          <p:cNvSpPr>
            <a:spLocks noGrp="1"/>
          </p:cNvSpPr>
          <p:nvPr>
            <p:ph type="title"/>
          </p:nvPr>
        </p:nvSpPr>
        <p:spPr>
          <a:xfrm>
            <a:off x="677334" y="609600"/>
            <a:ext cx="8596668" cy="902677"/>
          </a:xfrm>
        </p:spPr>
        <p:txBody>
          <a:bodyPr/>
          <a:lstStyle/>
          <a:p>
            <a:r>
              <a:rPr lang="en-US" dirty="0"/>
              <a:t>Results</a:t>
            </a:r>
          </a:p>
        </p:txBody>
      </p:sp>
      <p:sp>
        <p:nvSpPr>
          <p:cNvPr id="3" name="Content Placeholder 2">
            <a:extLst>
              <a:ext uri="{FF2B5EF4-FFF2-40B4-BE49-F238E27FC236}">
                <a16:creationId xmlns:a16="http://schemas.microsoft.com/office/drawing/2014/main" id="{D68634F7-FEED-F0FD-E502-99E21CA9BFD2}"/>
              </a:ext>
            </a:extLst>
          </p:cNvPr>
          <p:cNvSpPr>
            <a:spLocks noGrp="1"/>
          </p:cNvSpPr>
          <p:nvPr>
            <p:ph idx="1"/>
          </p:nvPr>
        </p:nvSpPr>
        <p:spPr>
          <a:xfrm>
            <a:off x="457198" y="1570892"/>
            <a:ext cx="9504485" cy="4677508"/>
          </a:xfrm>
          <a:ln w="57150">
            <a:solidFill>
              <a:schemeClr val="tx1"/>
            </a:solidFill>
          </a:ln>
        </p:spPr>
        <p:txBody>
          <a:bodyPr>
            <a:noAutofit/>
          </a:bodyPr>
          <a:lstStyle/>
          <a:p>
            <a:r>
              <a:rPr lang="en-US" sz="2400" dirty="0">
                <a:latin typeface="Arial" panose="020B0604020202020204" pitchFamily="34" charset="0"/>
                <a:cs typeface="Arial" panose="020B0604020202020204" pitchFamily="34" charset="0"/>
              </a:rPr>
              <a:t>Descriptive statistics for each of the 30 items collected from the respondents are displayed in Table 2. </a:t>
            </a:r>
          </a:p>
          <a:p>
            <a:r>
              <a:rPr lang="en-US" sz="2400" dirty="0">
                <a:latin typeface="Arial" panose="020B0604020202020204" pitchFamily="34" charset="0"/>
                <a:cs typeface="Arial" panose="020B0604020202020204" pitchFamily="34" charset="0"/>
              </a:rPr>
              <a:t>Hypothesis one proposed that there would be significant differences in reported attitudes toward business students ethics in Nigeria. </a:t>
            </a:r>
          </a:p>
          <a:p>
            <a:r>
              <a:rPr lang="en-US" sz="2400" dirty="0">
                <a:latin typeface="Arial" panose="020B0604020202020204" pitchFamily="34" charset="0"/>
                <a:cs typeface="Arial" panose="020B0604020202020204" pitchFamily="34" charset="0"/>
              </a:rPr>
              <a:t>The results of the means test of the students show that there is no significant differences between the students on the 30 item of ATBEQ questionnaire.</a:t>
            </a:r>
          </a:p>
          <a:p>
            <a:r>
              <a:rPr lang="en-US" sz="2400" dirty="0">
                <a:latin typeface="Arial" panose="020B0604020202020204" pitchFamily="34" charset="0"/>
                <a:cs typeface="Arial" panose="020B0604020202020204" pitchFamily="34" charset="0"/>
              </a:rPr>
              <a:t>Given that there were no significant differences in reported attitudes towards business ethics for the 30 ATBEQ items, hypothesis one is not accepted. </a:t>
            </a:r>
          </a:p>
        </p:txBody>
      </p:sp>
    </p:spTree>
    <p:extLst>
      <p:ext uri="{BB962C8B-B14F-4D97-AF65-F5344CB8AC3E}">
        <p14:creationId xmlns:p14="http://schemas.microsoft.com/office/powerpoint/2010/main" val="295845638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6D26E5D7-CFA7-1DB6-979B-0049D3686C62}"/>
              </a:ext>
            </a:extLst>
          </p:cNvPr>
          <p:cNvGraphicFramePr>
            <a:graphicFrameLocks noGrp="1"/>
          </p:cNvGraphicFramePr>
          <p:nvPr/>
        </p:nvGraphicFramePr>
        <p:xfrm>
          <a:off x="2026627" y="551991"/>
          <a:ext cx="6101860" cy="6248973"/>
        </p:xfrm>
        <a:graphic>
          <a:graphicData uri="http://schemas.openxmlformats.org/drawingml/2006/table">
            <a:tbl>
              <a:tblPr firstRow="1" firstCol="1" bandRow="1"/>
              <a:tblGrid>
                <a:gridCol w="4415693">
                  <a:extLst>
                    <a:ext uri="{9D8B030D-6E8A-4147-A177-3AD203B41FA5}">
                      <a16:colId xmlns:a16="http://schemas.microsoft.com/office/drawing/2014/main" val="2505583857"/>
                    </a:ext>
                  </a:extLst>
                </a:gridCol>
                <a:gridCol w="465149">
                  <a:extLst>
                    <a:ext uri="{9D8B030D-6E8A-4147-A177-3AD203B41FA5}">
                      <a16:colId xmlns:a16="http://schemas.microsoft.com/office/drawing/2014/main" val="2008040716"/>
                    </a:ext>
                  </a:extLst>
                </a:gridCol>
                <a:gridCol w="639580">
                  <a:extLst>
                    <a:ext uri="{9D8B030D-6E8A-4147-A177-3AD203B41FA5}">
                      <a16:colId xmlns:a16="http://schemas.microsoft.com/office/drawing/2014/main" val="943970020"/>
                    </a:ext>
                  </a:extLst>
                </a:gridCol>
                <a:gridCol w="581438">
                  <a:extLst>
                    <a:ext uri="{9D8B030D-6E8A-4147-A177-3AD203B41FA5}">
                      <a16:colId xmlns:a16="http://schemas.microsoft.com/office/drawing/2014/main" val="2789102395"/>
                    </a:ext>
                  </a:extLst>
                </a:gridCol>
              </a:tblGrid>
              <a:tr h="185003">
                <a:tc>
                  <a:txBody>
                    <a:bodyPr/>
                    <a:lstStyle/>
                    <a:p>
                      <a:pPr marL="0" marR="0">
                        <a:lnSpc>
                          <a:spcPct val="107000"/>
                        </a:lnSpc>
                        <a:spcBef>
                          <a:spcPts val="0"/>
                        </a:spcBef>
                        <a:spcAft>
                          <a:spcPts val="0"/>
                        </a:spcAft>
                      </a:pPr>
                      <a:r>
                        <a:rPr lang="en-US" sz="1200" b="1" kern="100" dirty="0">
                          <a:effectLst/>
                          <a:latin typeface="Palatino Linotype" panose="02040502050505030304" pitchFamily="18" charset="0"/>
                          <a:ea typeface="Calibri" panose="020F0502020204030204" pitchFamily="34" charset="0"/>
                          <a:cs typeface="Times New Roman" panose="02020603050405020304" pitchFamily="18" charset="0"/>
                        </a:rPr>
                        <a:t>Question 	</a:t>
                      </a:r>
                      <a:endParaRPr lang="en-US" sz="1200" kern="100" dirty="0">
                        <a:effectLst/>
                        <a:latin typeface="Palatino Linotype" panose="02040502050505030304" pitchFamily="18" charset="0"/>
                        <a:ea typeface="Calibri" panose="020F0502020204030204" pitchFamily="34" charset="0"/>
                        <a:cs typeface="Times New Roman" panose="02020603050405020304" pitchFamily="18" charset="0"/>
                      </a:endParaRPr>
                    </a:p>
                  </a:txBody>
                  <a:tcPr marL="45195" marR="4519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200" b="1" kern="100">
                          <a:effectLst/>
                          <a:latin typeface="Palatino Linotype" panose="02040502050505030304" pitchFamily="18" charset="0"/>
                          <a:ea typeface="Calibri" panose="020F0502020204030204" pitchFamily="34" charset="0"/>
                          <a:cs typeface="Times New Roman" panose="02020603050405020304" pitchFamily="18" charset="0"/>
                        </a:rPr>
                        <a:t>n</a:t>
                      </a:r>
                      <a:endParaRPr lang="en-US" sz="1200" kern="100">
                        <a:effectLst/>
                        <a:latin typeface="Palatino Linotype" panose="02040502050505030304" pitchFamily="18" charset="0"/>
                        <a:ea typeface="Calibri" panose="020F0502020204030204" pitchFamily="34" charset="0"/>
                        <a:cs typeface="Times New Roman" panose="02020603050405020304" pitchFamily="18" charset="0"/>
                      </a:endParaRPr>
                    </a:p>
                  </a:txBody>
                  <a:tcPr marL="45195" marR="4519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200" b="1" kern="100">
                          <a:effectLst/>
                          <a:latin typeface="Palatino Linotype" panose="02040502050505030304" pitchFamily="18" charset="0"/>
                          <a:ea typeface="Calibri" panose="020F0502020204030204" pitchFamily="34" charset="0"/>
                          <a:cs typeface="Times New Roman" panose="02020603050405020304" pitchFamily="18" charset="0"/>
                        </a:rPr>
                        <a:t>Mean</a:t>
                      </a:r>
                      <a:endParaRPr lang="en-US" sz="1200" kern="100">
                        <a:effectLst/>
                        <a:latin typeface="Palatino Linotype" panose="02040502050505030304" pitchFamily="18" charset="0"/>
                        <a:ea typeface="Calibri" panose="020F0502020204030204" pitchFamily="34" charset="0"/>
                        <a:cs typeface="Times New Roman" panose="02020603050405020304" pitchFamily="18" charset="0"/>
                      </a:endParaRPr>
                    </a:p>
                  </a:txBody>
                  <a:tcPr marL="45195" marR="4519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200" b="1" kern="100">
                          <a:effectLst/>
                          <a:latin typeface="Palatino Linotype" panose="02040502050505030304" pitchFamily="18" charset="0"/>
                          <a:ea typeface="Calibri" panose="020F0502020204030204" pitchFamily="34" charset="0"/>
                          <a:cs typeface="Times New Roman" panose="02020603050405020304" pitchFamily="18" charset="0"/>
                        </a:rPr>
                        <a:t>SD</a:t>
                      </a:r>
                      <a:endParaRPr lang="en-US" sz="1200" kern="100">
                        <a:effectLst/>
                        <a:latin typeface="Palatino Linotype" panose="02040502050505030304" pitchFamily="18" charset="0"/>
                        <a:ea typeface="Calibri" panose="020F0502020204030204" pitchFamily="34" charset="0"/>
                        <a:cs typeface="Times New Roman" panose="02020603050405020304" pitchFamily="18" charset="0"/>
                      </a:endParaRPr>
                    </a:p>
                  </a:txBody>
                  <a:tcPr marL="45195" marR="4519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180467099"/>
                  </a:ext>
                </a:extLst>
              </a:tr>
              <a:tr h="185003">
                <a:tc>
                  <a:txBody>
                    <a:bodyPr/>
                    <a:lstStyle/>
                    <a:p>
                      <a:pPr marL="0" marR="0">
                        <a:lnSpc>
                          <a:spcPct val="107000"/>
                        </a:lnSpc>
                        <a:spcBef>
                          <a:spcPts val="0"/>
                        </a:spcBef>
                        <a:spcAft>
                          <a:spcPts val="0"/>
                        </a:spcAft>
                      </a:pPr>
                      <a:r>
                        <a:rPr lang="en-US" sz="1200" kern="100" dirty="0">
                          <a:effectLst/>
                          <a:latin typeface="Palatino Linotype" panose="02040502050505030304" pitchFamily="18" charset="0"/>
                          <a:ea typeface="Calibri" panose="020F0502020204030204" pitchFamily="34" charset="0"/>
                          <a:cs typeface="Times New Roman" panose="02020603050405020304" pitchFamily="18" charset="0"/>
                        </a:rPr>
                        <a:t>1. The only moral of business is making money.</a:t>
                      </a:r>
                    </a:p>
                  </a:txBody>
                  <a:tcPr marL="45195" marR="4519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200" kern="100">
                          <a:effectLst/>
                          <a:latin typeface="Palatino Linotype" panose="02040502050505030304" pitchFamily="18" charset="0"/>
                          <a:ea typeface="Calibri" panose="020F0502020204030204" pitchFamily="34" charset="0"/>
                          <a:cs typeface="Times New Roman" panose="02020603050405020304" pitchFamily="18" charset="0"/>
                        </a:rPr>
                        <a:t>120</a:t>
                      </a:r>
                    </a:p>
                  </a:txBody>
                  <a:tcPr marL="45195" marR="4519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200" kern="100">
                          <a:effectLst/>
                          <a:latin typeface="Palatino Linotype" panose="02040502050505030304" pitchFamily="18" charset="0"/>
                          <a:ea typeface="Calibri" panose="020F0502020204030204" pitchFamily="34" charset="0"/>
                          <a:cs typeface="Times New Roman" panose="02020603050405020304" pitchFamily="18" charset="0"/>
                        </a:rPr>
                        <a:t>2.13     </a:t>
                      </a:r>
                    </a:p>
                  </a:txBody>
                  <a:tcPr marL="45195" marR="4519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200" kern="100">
                          <a:effectLst/>
                          <a:latin typeface="Palatino Linotype" panose="02040502050505030304" pitchFamily="18" charset="0"/>
                          <a:ea typeface="Calibri" panose="020F0502020204030204" pitchFamily="34" charset="0"/>
                          <a:cs typeface="Times New Roman" panose="02020603050405020304" pitchFamily="18" charset="0"/>
                        </a:rPr>
                        <a:t>1.23</a:t>
                      </a:r>
                    </a:p>
                  </a:txBody>
                  <a:tcPr marL="45195" marR="4519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516872313"/>
                  </a:ext>
                </a:extLst>
              </a:tr>
              <a:tr h="384437">
                <a:tc>
                  <a:txBody>
                    <a:bodyPr/>
                    <a:lstStyle/>
                    <a:p>
                      <a:pPr marL="0" marR="0">
                        <a:lnSpc>
                          <a:spcPct val="107000"/>
                        </a:lnSpc>
                        <a:spcBef>
                          <a:spcPts val="0"/>
                        </a:spcBef>
                        <a:spcAft>
                          <a:spcPts val="0"/>
                        </a:spcAft>
                      </a:pPr>
                      <a:r>
                        <a:rPr lang="en-US" sz="1200" kern="100" dirty="0">
                          <a:effectLst/>
                          <a:latin typeface="Palatino Linotype" panose="02040502050505030304" pitchFamily="18" charset="0"/>
                          <a:ea typeface="Calibri" panose="020F0502020204030204" pitchFamily="34" charset="0"/>
                          <a:cs typeface="Times New Roman" panose="02020603050405020304" pitchFamily="18" charset="0"/>
                        </a:rPr>
                        <a:t>2. A person who is doing well in business does not have to          worry about moral problems.</a:t>
                      </a:r>
                    </a:p>
                  </a:txBody>
                  <a:tcPr marL="45195" marR="4519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200" kern="100">
                          <a:effectLst/>
                          <a:latin typeface="Palatino Linotype" panose="02040502050505030304" pitchFamily="18" charset="0"/>
                          <a:ea typeface="Calibri" panose="020F0502020204030204" pitchFamily="34" charset="0"/>
                          <a:cs typeface="Times New Roman" panose="02020603050405020304" pitchFamily="18" charset="0"/>
                        </a:rPr>
                        <a:t>120</a:t>
                      </a:r>
                    </a:p>
                  </a:txBody>
                  <a:tcPr marL="45195" marR="4519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200" kern="100">
                          <a:effectLst/>
                          <a:latin typeface="Palatino Linotype" panose="02040502050505030304" pitchFamily="18" charset="0"/>
                          <a:ea typeface="Calibri" panose="020F0502020204030204" pitchFamily="34" charset="0"/>
                          <a:cs typeface="Times New Roman" panose="02020603050405020304" pitchFamily="18" charset="0"/>
                        </a:rPr>
                        <a:t>2.10      </a:t>
                      </a:r>
                    </a:p>
                  </a:txBody>
                  <a:tcPr marL="45195" marR="4519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200" kern="100">
                          <a:effectLst/>
                          <a:latin typeface="Palatino Linotype" panose="02040502050505030304" pitchFamily="18" charset="0"/>
                          <a:ea typeface="Calibri" panose="020F0502020204030204" pitchFamily="34" charset="0"/>
                          <a:cs typeface="Times New Roman" panose="02020603050405020304" pitchFamily="18" charset="0"/>
                        </a:rPr>
                        <a:t>1.20</a:t>
                      </a:r>
                    </a:p>
                  </a:txBody>
                  <a:tcPr marL="45195" marR="4519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27441724"/>
                  </a:ext>
                </a:extLst>
              </a:tr>
              <a:tr h="384437">
                <a:tc>
                  <a:txBody>
                    <a:bodyPr/>
                    <a:lstStyle/>
                    <a:p>
                      <a:pPr marL="0" marR="0">
                        <a:lnSpc>
                          <a:spcPct val="107000"/>
                        </a:lnSpc>
                        <a:spcBef>
                          <a:spcPts val="0"/>
                        </a:spcBef>
                        <a:spcAft>
                          <a:spcPts val="0"/>
                        </a:spcAft>
                      </a:pPr>
                      <a:r>
                        <a:rPr lang="en-US" sz="1200" kern="100">
                          <a:effectLst/>
                          <a:latin typeface="Palatino Linotype" panose="02040502050505030304" pitchFamily="18" charset="0"/>
                          <a:ea typeface="Calibri" panose="020F0502020204030204" pitchFamily="34" charset="0"/>
                          <a:cs typeface="Times New Roman" panose="02020603050405020304" pitchFamily="18" charset="0"/>
                        </a:rPr>
                        <a:t>3. Every business person acts according to moral     principles, whether he/she is aware of it or not.</a:t>
                      </a:r>
                    </a:p>
                  </a:txBody>
                  <a:tcPr marL="45195" marR="4519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200" kern="100">
                          <a:effectLst/>
                          <a:latin typeface="Palatino Linotype" panose="02040502050505030304" pitchFamily="18" charset="0"/>
                          <a:ea typeface="Calibri" panose="020F0502020204030204" pitchFamily="34" charset="0"/>
                          <a:cs typeface="Times New Roman" panose="02020603050405020304" pitchFamily="18" charset="0"/>
                        </a:rPr>
                        <a:t>120</a:t>
                      </a:r>
                    </a:p>
                  </a:txBody>
                  <a:tcPr marL="45195" marR="4519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200" kern="100">
                          <a:effectLst/>
                          <a:latin typeface="Palatino Linotype" panose="02040502050505030304" pitchFamily="18" charset="0"/>
                          <a:ea typeface="Calibri" panose="020F0502020204030204" pitchFamily="34" charset="0"/>
                          <a:cs typeface="Times New Roman" panose="02020603050405020304" pitchFamily="18" charset="0"/>
                        </a:rPr>
                        <a:t>2.50      </a:t>
                      </a:r>
                    </a:p>
                  </a:txBody>
                  <a:tcPr marL="45195" marR="4519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200" kern="100">
                          <a:effectLst/>
                          <a:latin typeface="Palatino Linotype" panose="02040502050505030304" pitchFamily="18" charset="0"/>
                          <a:ea typeface="Calibri" panose="020F0502020204030204" pitchFamily="34" charset="0"/>
                          <a:cs typeface="Times New Roman" panose="02020603050405020304" pitchFamily="18" charset="0"/>
                        </a:rPr>
                        <a:t>1.16</a:t>
                      </a:r>
                    </a:p>
                  </a:txBody>
                  <a:tcPr marL="45195" marR="4519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786684597"/>
                  </a:ext>
                </a:extLst>
              </a:tr>
              <a:tr h="384437">
                <a:tc>
                  <a:txBody>
                    <a:bodyPr/>
                    <a:lstStyle/>
                    <a:p>
                      <a:pPr marL="0" marR="0">
                        <a:lnSpc>
                          <a:spcPct val="107000"/>
                        </a:lnSpc>
                        <a:spcBef>
                          <a:spcPts val="0"/>
                        </a:spcBef>
                        <a:spcAft>
                          <a:spcPts val="0"/>
                        </a:spcAft>
                      </a:pPr>
                      <a:r>
                        <a:rPr lang="en-US" sz="1200" kern="100" dirty="0">
                          <a:effectLst/>
                          <a:latin typeface="Palatino Linotype" panose="02040502050505030304" pitchFamily="18" charset="0"/>
                          <a:ea typeface="Calibri" panose="020F0502020204030204" pitchFamily="34" charset="0"/>
                          <a:cs typeface="Times New Roman" panose="02020603050405020304" pitchFamily="18" charset="0"/>
                        </a:rPr>
                        <a:t>4. Act according to the law, and you can't go wrong morally.</a:t>
                      </a:r>
                    </a:p>
                  </a:txBody>
                  <a:tcPr marL="45195" marR="4519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200" kern="100">
                          <a:effectLst/>
                          <a:latin typeface="Palatino Linotype" panose="02040502050505030304" pitchFamily="18" charset="0"/>
                          <a:ea typeface="Calibri" panose="020F0502020204030204" pitchFamily="34" charset="0"/>
                          <a:cs typeface="Times New Roman" panose="02020603050405020304" pitchFamily="18" charset="0"/>
                        </a:rPr>
                        <a:t>120</a:t>
                      </a:r>
                    </a:p>
                  </a:txBody>
                  <a:tcPr marL="45195" marR="4519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200" kern="100">
                          <a:effectLst/>
                          <a:latin typeface="Palatino Linotype" panose="02040502050505030304" pitchFamily="18" charset="0"/>
                          <a:ea typeface="Calibri" panose="020F0502020204030204" pitchFamily="34" charset="0"/>
                          <a:cs typeface="Times New Roman" panose="02020603050405020304" pitchFamily="18" charset="0"/>
                        </a:rPr>
                        <a:t>3.10       </a:t>
                      </a:r>
                    </a:p>
                  </a:txBody>
                  <a:tcPr marL="45195" marR="4519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200" kern="100">
                          <a:effectLst/>
                          <a:latin typeface="Palatino Linotype" panose="02040502050505030304" pitchFamily="18" charset="0"/>
                          <a:ea typeface="Calibri" panose="020F0502020204030204" pitchFamily="34" charset="0"/>
                          <a:cs typeface="Times New Roman" panose="02020603050405020304" pitchFamily="18" charset="0"/>
                        </a:rPr>
                        <a:t>0.94  </a:t>
                      </a:r>
                    </a:p>
                  </a:txBody>
                  <a:tcPr marL="45195" marR="4519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014671600"/>
                  </a:ext>
                </a:extLst>
              </a:tr>
              <a:tr h="384437">
                <a:tc>
                  <a:txBody>
                    <a:bodyPr/>
                    <a:lstStyle/>
                    <a:p>
                      <a:pPr marL="0" marR="0">
                        <a:lnSpc>
                          <a:spcPct val="107000"/>
                        </a:lnSpc>
                        <a:spcBef>
                          <a:spcPts val="0"/>
                        </a:spcBef>
                        <a:spcAft>
                          <a:spcPts val="0"/>
                        </a:spcAft>
                      </a:pPr>
                      <a:r>
                        <a:rPr lang="en-US" sz="1200" kern="100" dirty="0">
                          <a:effectLst/>
                          <a:latin typeface="Palatino Linotype" panose="02040502050505030304" pitchFamily="18" charset="0"/>
                          <a:ea typeface="Calibri" panose="020F0502020204030204" pitchFamily="34" charset="0"/>
                          <a:cs typeface="Times New Roman" panose="02020603050405020304" pitchFamily="18" charset="0"/>
                        </a:rPr>
                        <a:t>5. Ethics in business is basically an adjustment between expectations and the way people behave.</a:t>
                      </a:r>
                    </a:p>
                  </a:txBody>
                  <a:tcPr marL="45195" marR="4519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200" kern="100">
                          <a:effectLst/>
                          <a:latin typeface="Palatino Linotype" panose="02040502050505030304" pitchFamily="18" charset="0"/>
                          <a:ea typeface="Calibri" panose="020F0502020204030204" pitchFamily="34" charset="0"/>
                          <a:cs typeface="Times New Roman" panose="02020603050405020304" pitchFamily="18" charset="0"/>
                        </a:rPr>
                        <a:t>120</a:t>
                      </a:r>
                    </a:p>
                  </a:txBody>
                  <a:tcPr marL="45195" marR="4519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200" kern="100">
                          <a:effectLst/>
                          <a:latin typeface="Palatino Linotype" panose="02040502050505030304" pitchFamily="18" charset="0"/>
                          <a:ea typeface="Calibri" panose="020F0502020204030204" pitchFamily="34" charset="0"/>
                          <a:cs typeface="Times New Roman" panose="02020603050405020304" pitchFamily="18" charset="0"/>
                        </a:rPr>
                        <a:t>3.41       </a:t>
                      </a:r>
                    </a:p>
                  </a:txBody>
                  <a:tcPr marL="45195" marR="4519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200" kern="100">
                          <a:effectLst/>
                          <a:latin typeface="Palatino Linotype" panose="02040502050505030304" pitchFamily="18" charset="0"/>
                          <a:ea typeface="Calibri" panose="020F0502020204030204" pitchFamily="34" charset="0"/>
                          <a:cs typeface="Times New Roman" panose="02020603050405020304" pitchFamily="18" charset="0"/>
                        </a:rPr>
                        <a:t>0.93</a:t>
                      </a:r>
                    </a:p>
                  </a:txBody>
                  <a:tcPr marL="45195" marR="4519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384971343"/>
                  </a:ext>
                </a:extLst>
              </a:tr>
              <a:tr h="384437">
                <a:tc>
                  <a:txBody>
                    <a:bodyPr/>
                    <a:lstStyle/>
                    <a:p>
                      <a:pPr marL="0" marR="0">
                        <a:lnSpc>
                          <a:spcPct val="107000"/>
                        </a:lnSpc>
                        <a:spcBef>
                          <a:spcPts val="0"/>
                        </a:spcBef>
                        <a:spcAft>
                          <a:spcPts val="0"/>
                        </a:spcAft>
                      </a:pPr>
                      <a:r>
                        <a:rPr lang="en-US" sz="1200" kern="100">
                          <a:effectLst/>
                          <a:latin typeface="Palatino Linotype" panose="02040502050505030304" pitchFamily="18" charset="0"/>
                          <a:ea typeface="Calibri" panose="020F0502020204030204" pitchFamily="34" charset="0"/>
                          <a:cs typeface="Times New Roman" panose="02020603050405020304" pitchFamily="18" charset="0"/>
                        </a:rPr>
                        <a:t>6. Business decisions involve a realistic economic attitude and not a moral philosophy.</a:t>
                      </a:r>
                    </a:p>
                  </a:txBody>
                  <a:tcPr marL="45195" marR="4519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200" kern="100">
                          <a:effectLst/>
                          <a:latin typeface="Palatino Linotype" panose="02040502050505030304" pitchFamily="18" charset="0"/>
                          <a:ea typeface="Calibri" panose="020F0502020204030204" pitchFamily="34" charset="0"/>
                          <a:cs typeface="Times New Roman" panose="02020603050405020304" pitchFamily="18" charset="0"/>
                        </a:rPr>
                        <a:t>120</a:t>
                      </a:r>
                    </a:p>
                  </a:txBody>
                  <a:tcPr marL="45195" marR="4519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200" kern="100">
                          <a:effectLst/>
                          <a:latin typeface="Palatino Linotype" panose="02040502050505030304" pitchFamily="18" charset="0"/>
                          <a:ea typeface="Calibri" panose="020F0502020204030204" pitchFamily="34" charset="0"/>
                          <a:cs typeface="Times New Roman" panose="02020603050405020304" pitchFamily="18" charset="0"/>
                        </a:rPr>
                        <a:t>2.44       </a:t>
                      </a:r>
                    </a:p>
                  </a:txBody>
                  <a:tcPr marL="45195" marR="4519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200" kern="100">
                          <a:effectLst/>
                          <a:latin typeface="Palatino Linotype" panose="02040502050505030304" pitchFamily="18" charset="0"/>
                          <a:ea typeface="Calibri" panose="020F0502020204030204" pitchFamily="34" charset="0"/>
                          <a:cs typeface="Times New Roman" panose="02020603050405020304" pitchFamily="18" charset="0"/>
                        </a:rPr>
                        <a:t>1.11</a:t>
                      </a:r>
                    </a:p>
                  </a:txBody>
                  <a:tcPr marL="45195" marR="4519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599476813"/>
                  </a:ext>
                </a:extLst>
              </a:tr>
              <a:tr h="185003">
                <a:tc>
                  <a:txBody>
                    <a:bodyPr/>
                    <a:lstStyle/>
                    <a:p>
                      <a:pPr marL="0" marR="0">
                        <a:lnSpc>
                          <a:spcPct val="107000"/>
                        </a:lnSpc>
                        <a:spcBef>
                          <a:spcPts val="0"/>
                        </a:spcBef>
                        <a:spcAft>
                          <a:spcPts val="0"/>
                        </a:spcAft>
                      </a:pPr>
                      <a:r>
                        <a:rPr lang="en-US" sz="1200" kern="100">
                          <a:effectLst/>
                          <a:latin typeface="Palatino Linotype" panose="02040502050505030304" pitchFamily="18" charset="0"/>
                          <a:ea typeface="Calibri" panose="020F0502020204030204" pitchFamily="34" charset="0"/>
                          <a:cs typeface="Times New Roman" panose="02020603050405020304" pitchFamily="18" charset="0"/>
                        </a:rPr>
                        <a:t>7. Moral values are irrelevant to the business world.        </a:t>
                      </a:r>
                    </a:p>
                  </a:txBody>
                  <a:tcPr marL="45195" marR="4519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200" kern="100">
                          <a:effectLst/>
                          <a:latin typeface="Palatino Linotype" panose="02040502050505030304" pitchFamily="18" charset="0"/>
                          <a:ea typeface="Calibri" panose="020F0502020204030204" pitchFamily="34" charset="0"/>
                          <a:cs typeface="Times New Roman" panose="02020603050405020304" pitchFamily="18" charset="0"/>
                        </a:rPr>
                        <a:t>120       </a:t>
                      </a:r>
                    </a:p>
                  </a:txBody>
                  <a:tcPr marL="45195" marR="4519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200" kern="100">
                          <a:effectLst/>
                          <a:latin typeface="Palatino Linotype" panose="02040502050505030304" pitchFamily="18" charset="0"/>
                          <a:ea typeface="Calibri" panose="020F0502020204030204" pitchFamily="34" charset="0"/>
                          <a:cs typeface="Times New Roman" panose="02020603050405020304" pitchFamily="18" charset="0"/>
                        </a:rPr>
                        <a:t>2.12       </a:t>
                      </a:r>
                    </a:p>
                  </a:txBody>
                  <a:tcPr marL="45195" marR="4519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200" kern="100">
                          <a:effectLst/>
                          <a:latin typeface="Palatino Linotype" panose="02040502050505030304" pitchFamily="18" charset="0"/>
                          <a:ea typeface="Calibri" panose="020F0502020204030204" pitchFamily="34" charset="0"/>
                          <a:cs typeface="Times New Roman" panose="02020603050405020304" pitchFamily="18" charset="0"/>
                        </a:rPr>
                        <a:t>1.12    </a:t>
                      </a:r>
                    </a:p>
                  </a:txBody>
                  <a:tcPr marL="45195" marR="4519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547774402"/>
                  </a:ext>
                </a:extLst>
              </a:tr>
              <a:tr h="384437">
                <a:tc>
                  <a:txBody>
                    <a:bodyPr/>
                    <a:lstStyle/>
                    <a:p>
                      <a:pPr marL="0" marR="0">
                        <a:lnSpc>
                          <a:spcPct val="107000"/>
                        </a:lnSpc>
                        <a:spcBef>
                          <a:spcPts val="0"/>
                        </a:spcBef>
                        <a:spcAft>
                          <a:spcPts val="0"/>
                        </a:spcAft>
                      </a:pPr>
                      <a:r>
                        <a:rPr lang="en-US" sz="1200" kern="100">
                          <a:effectLst/>
                          <a:latin typeface="Palatino Linotype" panose="02040502050505030304" pitchFamily="18" charset="0"/>
                          <a:ea typeface="Calibri" panose="020F0502020204030204" pitchFamily="34" charset="0"/>
                          <a:cs typeface="Times New Roman" panose="02020603050405020304" pitchFamily="18" charset="0"/>
                        </a:rPr>
                        <a:t>8. The lack of public confidence in the ethics of business people is not justified.</a:t>
                      </a:r>
                    </a:p>
                  </a:txBody>
                  <a:tcPr marL="45195" marR="4519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200" kern="100">
                          <a:effectLst/>
                          <a:latin typeface="Palatino Linotype" panose="02040502050505030304" pitchFamily="18" charset="0"/>
                          <a:ea typeface="Calibri" panose="020F0502020204030204" pitchFamily="34" charset="0"/>
                          <a:cs typeface="Times New Roman" panose="02020603050405020304" pitchFamily="18" charset="0"/>
                        </a:rPr>
                        <a:t>120</a:t>
                      </a:r>
                    </a:p>
                  </a:txBody>
                  <a:tcPr marL="45195" marR="4519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200" kern="100">
                          <a:effectLst/>
                          <a:latin typeface="Palatino Linotype" panose="02040502050505030304" pitchFamily="18" charset="0"/>
                          <a:ea typeface="Calibri" panose="020F0502020204030204" pitchFamily="34" charset="0"/>
                          <a:cs typeface="Times New Roman" panose="02020603050405020304" pitchFamily="18" charset="0"/>
                        </a:rPr>
                        <a:t>3.40       </a:t>
                      </a:r>
                    </a:p>
                  </a:txBody>
                  <a:tcPr marL="45195" marR="4519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200" kern="100">
                          <a:effectLst/>
                          <a:latin typeface="Palatino Linotype" panose="02040502050505030304" pitchFamily="18" charset="0"/>
                          <a:ea typeface="Calibri" panose="020F0502020204030204" pitchFamily="34" charset="0"/>
                          <a:cs typeface="Times New Roman" panose="02020603050405020304" pitchFamily="18" charset="0"/>
                        </a:rPr>
                        <a:t>0.91</a:t>
                      </a:r>
                    </a:p>
                  </a:txBody>
                  <a:tcPr marL="45195" marR="4519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844397855"/>
                  </a:ext>
                </a:extLst>
              </a:tr>
              <a:tr h="217052">
                <a:tc>
                  <a:txBody>
                    <a:bodyPr/>
                    <a:lstStyle/>
                    <a:p>
                      <a:pPr marL="0" marR="0">
                        <a:lnSpc>
                          <a:spcPct val="107000"/>
                        </a:lnSpc>
                        <a:spcBef>
                          <a:spcPts val="0"/>
                        </a:spcBef>
                        <a:spcAft>
                          <a:spcPts val="0"/>
                        </a:spcAft>
                      </a:pPr>
                      <a:r>
                        <a:rPr lang="en-US" sz="1200" kern="100" dirty="0">
                          <a:effectLst/>
                          <a:latin typeface="Palatino Linotype" panose="02040502050505030304" pitchFamily="18" charset="0"/>
                          <a:ea typeface="Calibri" panose="020F0502020204030204" pitchFamily="34" charset="0"/>
                          <a:cs typeface="Times New Roman" panose="02020603050405020304" pitchFamily="18" charset="0"/>
                        </a:rPr>
                        <a:t>9. "Business Ethics" is a concept for public relations only.       </a:t>
                      </a:r>
                    </a:p>
                  </a:txBody>
                  <a:tcPr marL="45195" marR="4519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200" kern="100">
                          <a:effectLst/>
                          <a:latin typeface="Palatino Linotype" panose="02040502050505030304" pitchFamily="18" charset="0"/>
                          <a:ea typeface="Calibri" panose="020F0502020204030204" pitchFamily="34" charset="0"/>
                          <a:cs typeface="Times New Roman" panose="02020603050405020304" pitchFamily="18" charset="0"/>
                        </a:rPr>
                        <a:t>120</a:t>
                      </a:r>
                    </a:p>
                  </a:txBody>
                  <a:tcPr marL="45195" marR="4519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200" kern="100">
                          <a:effectLst/>
                          <a:latin typeface="Palatino Linotype" panose="02040502050505030304" pitchFamily="18" charset="0"/>
                          <a:ea typeface="Calibri" panose="020F0502020204030204" pitchFamily="34" charset="0"/>
                          <a:cs typeface="Times New Roman" panose="02020603050405020304" pitchFamily="18" charset="0"/>
                        </a:rPr>
                        <a:t>1.70       </a:t>
                      </a:r>
                    </a:p>
                  </a:txBody>
                  <a:tcPr marL="45195" marR="4519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200" kern="100">
                          <a:effectLst/>
                          <a:latin typeface="Palatino Linotype" panose="02040502050505030304" pitchFamily="18" charset="0"/>
                          <a:ea typeface="Calibri" panose="020F0502020204030204" pitchFamily="34" charset="0"/>
                          <a:cs typeface="Times New Roman" panose="02020603050405020304" pitchFamily="18" charset="0"/>
                        </a:rPr>
                        <a:t>0.98</a:t>
                      </a:r>
                    </a:p>
                  </a:txBody>
                  <a:tcPr marL="45195" marR="4519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908936243"/>
                  </a:ext>
                </a:extLst>
              </a:tr>
              <a:tr h="422031">
                <a:tc>
                  <a:txBody>
                    <a:bodyPr/>
                    <a:lstStyle/>
                    <a:p>
                      <a:pPr marL="0" marR="0">
                        <a:lnSpc>
                          <a:spcPct val="107000"/>
                        </a:lnSpc>
                        <a:spcBef>
                          <a:spcPts val="0"/>
                        </a:spcBef>
                        <a:spcAft>
                          <a:spcPts val="0"/>
                        </a:spcAft>
                      </a:pPr>
                      <a:r>
                        <a:rPr lang="en-US" sz="1200" kern="100">
                          <a:effectLst/>
                          <a:latin typeface="Palatino Linotype" panose="02040502050505030304" pitchFamily="18" charset="0"/>
                          <a:ea typeface="Calibri" panose="020F0502020204030204" pitchFamily="34" charset="0"/>
                          <a:cs typeface="Times New Roman" panose="02020603050405020304" pitchFamily="18" charset="0"/>
                        </a:rPr>
                        <a:t>10. The business world today is not different from what it used to be in the past. There is nothing new under the sun.</a:t>
                      </a:r>
                    </a:p>
                  </a:txBody>
                  <a:tcPr marL="45195" marR="4519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200" kern="100">
                          <a:effectLst/>
                          <a:latin typeface="Palatino Linotype" panose="02040502050505030304" pitchFamily="18" charset="0"/>
                          <a:ea typeface="Calibri" panose="020F0502020204030204" pitchFamily="34" charset="0"/>
                          <a:cs typeface="Times New Roman" panose="02020603050405020304" pitchFamily="18" charset="0"/>
                        </a:rPr>
                        <a:t>120              </a:t>
                      </a:r>
                    </a:p>
                  </a:txBody>
                  <a:tcPr marL="45195" marR="4519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200" kern="100">
                          <a:effectLst/>
                          <a:latin typeface="Palatino Linotype" panose="02040502050505030304" pitchFamily="18" charset="0"/>
                          <a:ea typeface="Calibri" panose="020F0502020204030204" pitchFamily="34" charset="0"/>
                          <a:cs typeface="Times New Roman" panose="02020603050405020304" pitchFamily="18" charset="0"/>
                        </a:rPr>
                        <a:t> 1.83        </a:t>
                      </a:r>
                    </a:p>
                  </a:txBody>
                  <a:tcPr marL="45195" marR="4519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200" kern="100">
                          <a:effectLst/>
                          <a:latin typeface="Palatino Linotype" panose="02040502050505030304" pitchFamily="18" charset="0"/>
                          <a:ea typeface="Calibri" panose="020F0502020204030204" pitchFamily="34" charset="0"/>
                          <a:cs typeface="Times New Roman" panose="02020603050405020304" pitchFamily="18" charset="0"/>
                        </a:rPr>
                        <a:t>1.12 </a:t>
                      </a:r>
                    </a:p>
                  </a:txBody>
                  <a:tcPr marL="45195" marR="4519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70954350"/>
                  </a:ext>
                </a:extLst>
              </a:tr>
              <a:tr h="384437">
                <a:tc>
                  <a:txBody>
                    <a:bodyPr/>
                    <a:lstStyle/>
                    <a:p>
                      <a:pPr marL="0" marR="0">
                        <a:lnSpc>
                          <a:spcPct val="107000"/>
                        </a:lnSpc>
                        <a:spcBef>
                          <a:spcPts val="0"/>
                        </a:spcBef>
                        <a:spcAft>
                          <a:spcPts val="0"/>
                        </a:spcAft>
                      </a:pPr>
                      <a:r>
                        <a:rPr lang="en-US" sz="1200" kern="100">
                          <a:effectLst/>
                          <a:latin typeface="Palatino Linotype" panose="02040502050505030304" pitchFamily="18" charset="0"/>
                          <a:ea typeface="Calibri" panose="020F0502020204030204" pitchFamily="34" charset="0"/>
                          <a:cs typeface="Times New Roman" panose="02020603050405020304" pitchFamily="18" charset="0"/>
                        </a:rPr>
                        <a:t>11. Competitiveness and profitability are independent values (existing on their own).</a:t>
                      </a:r>
                    </a:p>
                  </a:txBody>
                  <a:tcPr marL="45195" marR="4519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200" kern="100">
                          <a:effectLst/>
                          <a:latin typeface="Palatino Linotype" panose="02040502050505030304" pitchFamily="18" charset="0"/>
                          <a:ea typeface="Calibri" panose="020F0502020204030204" pitchFamily="34" charset="0"/>
                          <a:cs typeface="Times New Roman" panose="02020603050405020304" pitchFamily="18" charset="0"/>
                        </a:rPr>
                        <a:t>120</a:t>
                      </a:r>
                    </a:p>
                  </a:txBody>
                  <a:tcPr marL="45195" marR="4519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200" kern="100">
                          <a:effectLst/>
                          <a:latin typeface="Palatino Linotype" panose="02040502050505030304" pitchFamily="18" charset="0"/>
                          <a:ea typeface="Calibri" panose="020F0502020204030204" pitchFamily="34" charset="0"/>
                          <a:cs typeface="Times New Roman" panose="02020603050405020304" pitchFamily="18" charset="0"/>
                        </a:rPr>
                        <a:t>2.00        </a:t>
                      </a:r>
                    </a:p>
                  </a:txBody>
                  <a:tcPr marL="45195" marR="4519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200" kern="100">
                          <a:effectLst/>
                          <a:latin typeface="Palatino Linotype" panose="02040502050505030304" pitchFamily="18" charset="0"/>
                          <a:ea typeface="Calibri" panose="020F0502020204030204" pitchFamily="34" charset="0"/>
                          <a:cs typeface="Times New Roman" panose="02020603050405020304" pitchFamily="18" charset="0"/>
                        </a:rPr>
                        <a:t>0.98</a:t>
                      </a:r>
                    </a:p>
                  </a:txBody>
                  <a:tcPr marL="45195" marR="4519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09325892"/>
                  </a:ext>
                </a:extLst>
              </a:tr>
              <a:tr h="583870">
                <a:tc>
                  <a:txBody>
                    <a:bodyPr/>
                    <a:lstStyle/>
                    <a:p>
                      <a:pPr marL="0" marR="0">
                        <a:lnSpc>
                          <a:spcPct val="107000"/>
                        </a:lnSpc>
                        <a:spcBef>
                          <a:spcPts val="0"/>
                        </a:spcBef>
                        <a:spcAft>
                          <a:spcPts val="0"/>
                        </a:spcAft>
                      </a:pPr>
                      <a:r>
                        <a:rPr lang="en-US" sz="1200" kern="100">
                          <a:effectLst/>
                          <a:latin typeface="Palatino Linotype" panose="02040502050505030304" pitchFamily="18" charset="0"/>
                          <a:ea typeface="Calibri" panose="020F0502020204030204" pitchFamily="34" charset="0"/>
                          <a:cs typeface="Times New Roman" panose="02020603050405020304" pitchFamily="18" charset="0"/>
                        </a:rPr>
                        <a:t>12.Conditions of free economy will serve best the needs of society. Limiting competition can only hurt society and violates basic natural laws.</a:t>
                      </a:r>
                    </a:p>
                  </a:txBody>
                  <a:tcPr marL="45195" marR="4519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200" kern="100">
                          <a:effectLst/>
                          <a:latin typeface="Palatino Linotype" panose="02040502050505030304" pitchFamily="18" charset="0"/>
                          <a:ea typeface="Calibri" panose="020F0502020204030204" pitchFamily="34" charset="0"/>
                          <a:cs typeface="Times New Roman" panose="02020603050405020304" pitchFamily="18" charset="0"/>
                        </a:rPr>
                        <a:t>120</a:t>
                      </a:r>
                    </a:p>
                  </a:txBody>
                  <a:tcPr marL="45195" marR="4519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200" kern="100">
                          <a:effectLst/>
                          <a:latin typeface="Palatino Linotype" panose="02040502050505030304" pitchFamily="18" charset="0"/>
                          <a:ea typeface="Calibri" panose="020F0502020204030204" pitchFamily="34" charset="0"/>
                          <a:cs typeface="Times New Roman" panose="02020603050405020304" pitchFamily="18" charset="0"/>
                        </a:rPr>
                        <a:t>3.45        </a:t>
                      </a:r>
                    </a:p>
                  </a:txBody>
                  <a:tcPr marL="45195" marR="4519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200" kern="100" dirty="0">
                          <a:effectLst/>
                          <a:latin typeface="Palatino Linotype" panose="02040502050505030304" pitchFamily="18" charset="0"/>
                          <a:ea typeface="Calibri" panose="020F0502020204030204" pitchFamily="34" charset="0"/>
                          <a:cs typeface="Times New Roman" panose="02020603050405020304" pitchFamily="18" charset="0"/>
                        </a:rPr>
                        <a:t>1.11</a:t>
                      </a:r>
                    </a:p>
                  </a:txBody>
                  <a:tcPr marL="45195" marR="4519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64788037"/>
                  </a:ext>
                </a:extLst>
              </a:tr>
              <a:tr h="412085">
                <a:tc>
                  <a:txBody>
                    <a:bodyPr/>
                    <a:lstStyle/>
                    <a:p>
                      <a:pPr marL="0" marR="0">
                        <a:lnSpc>
                          <a:spcPct val="107000"/>
                        </a:lnSpc>
                        <a:spcBef>
                          <a:spcPts val="0"/>
                        </a:spcBef>
                        <a:spcAft>
                          <a:spcPts val="0"/>
                        </a:spcAft>
                      </a:pPr>
                      <a:r>
                        <a:rPr lang="en-US" sz="1200" kern="100">
                          <a:effectLst/>
                          <a:latin typeface="Palatino Linotype" panose="02040502050505030304" pitchFamily="18" charset="0"/>
                          <a:ea typeface="Calibri" panose="020F0502020204030204" pitchFamily="34" charset="0"/>
                          <a:cs typeface="Times New Roman" panose="02020603050405020304" pitchFamily="18" charset="0"/>
                        </a:rPr>
                        <a:t>13. As a consumer, when making a car insurance claim, I try to get as much as possible regardless of the damage.		</a:t>
                      </a:r>
                    </a:p>
                  </a:txBody>
                  <a:tcPr marL="45195" marR="4519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200" kern="100">
                          <a:effectLst/>
                          <a:latin typeface="Palatino Linotype" panose="02040502050505030304" pitchFamily="18" charset="0"/>
                          <a:ea typeface="Calibri" panose="020F0502020204030204" pitchFamily="34" charset="0"/>
                          <a:cs typeface="Times New Roman" panose="02020603050405020304" pitchFamily="18" charset="0"/>
                        </a:rPr>
                        <a:t>120       </a:t>
                      </a:r>
                    </a:p>
                  </a:txBody>
                  <a:tcPr marL="45195" marR="4519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200" kern="100">
                          <a:effectLst/>
                          <a:latin typeface="Palatino Linotype" panose="02040502050505030304" pitchFamily="18" charset="0"/>
                          <a:ea typeface="Calibri" panose="020F0502020204030204" pitchFamily="34" charset="0"/>
                          <a:cs typeface="Times New Roman" panose="02020603050405020304" pitchFamily="18" charset="0"/>
                        </a:rPr>
                        <a:t>2.81       </a:t>
                      </a:r>
                    </a:p>
                  </a:txBody>
                  <a:tcPr marL="45195" marR="4519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200" kern="100">
                          <a:effectLst/>
                          <a:latin typeface="Palatino Linotype" panose="02040502050505030304" pitchFamily="18" charset="0"/>
                          <a:ea typeface="Calibri" panose="020F0502020204030204" pitchFamily="34" charset="0"/>
                          <a:cs typeface="Times New Roman" panose="02020603050405020304" pitchFamily="18" charset="0"/>
                        </a:rPr>
                        <a:t>1.31    </a:t>
                      </a:r>
                    </a:p>
                  </a:txBody>
                  <a:tcPr marL="45195" marR="4519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518114572"/>
                  </a:ext>
                </a:extLst>
              </a:tr>
              <a:tr h="404446">
                <a:tc>
                  <a:txBody>
                    <a:bodyPr/>
                    <a:lstStyle/>
                    <a:p>
                      <a:pPr marL="0" marR="0">
                        <a:lnSpc>
                          <a:spcPct val="107000"/>
                        </a:lnSpc>
                        <a:spcBef>
                          <a:spcPts val="0"/>
                        </a:spcBef>
                        <a:spcAft>
                          <a:spcPts val="0"/>
                        </a:spcAft>
                      </a:pPr>
                      <a:r>
                        <a:rPr lang="en-US" sz="1200" kern="100" dirty="0">
                          <a:effectLst/>
                          <a:latin typeface="Palatino Linotype" panose="02040502050505030304" pitchFamily="18" charset="0"/>
                          <a:ea typeface="Calibri" panose="020F0502020204030204" pitchFamily="34" charset="0"/>
                          <a:cs typeface="Times New Roman" panose="02020603050405020304" pitchFamily="18" charset="0"/>
                        </a:rPr>
                        <a:t>14.. While shopping at the supermarket, it is appropriate to switch price tags or packages.	</a:t>
                      </a:r>
                    </a:p>
                  </a:txBody>
                  <a:tcPr marL="45195" marR="4519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200" kern="100">
                          <a:effectLst/>
                          <a:latin typeface="Palatino Linotype" panose="02040502050505030304" pitchFamily="18" charset="0"/>
                          <a:ea typeface="Calibri" panose="020F0502020204030204" pitchFamily="34" charset="0"/>
                          <a:cs typeface="Times New Roman" panose="02020603050405020304" pitchFamily="18" charset="0"/>
                        </a:rPr>
                        <a:t>120</a:t>
                      </a:r>
                    </a:p>
                  </a:txBody>
                  <a:tcPr marL="45195" marR="4519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200" kern="100">
                          <a:effectLst/>
                          <a:latin typeface="Palatino Linotype" panose="02040502050505030304" pitchFamily="18" charset="0"/>
                          <a:ea typeface="Calibri" panose="020F0502020204030204" pitchFamily="34" charset="0"/>
                          <a:cs typeface="Times New Roman" panose="02020603050405020304" pitchFamily="18" charset="0"/>
                        </a:rPr>
                        <a:t>1.22     </a:t>
                      </a:r>
                    </a:p>
                  </a:txBody>
                  <a:tcPr marL="45195" marR="4519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200" kern="100">
                          <a:effectLst/>
                          <a:latin typeface="Palatino Linotype" panose="02040502050505030304" pitchFamily="18" charset="0"/>
                          <a:ea typeface="Calibri" panose="020F0502020204030204" pitchFamily="34" charset="0"/>
                          <a:cs typeface="Times New Roman" panose="02020603050405020304" pitchFamily="18" charset="0"/>
                        </a:rPr>
                        <a:t>0.98</a:t>
                      </a:r>
                    </a:p>
                  </a:txBody>
                  <a:tcPr marL="45195" marR="4519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430753935"/>
                  </a:ext>
                </a:extLst>
              </a:tr>
              <a:tr h="384437">
                <a:tc>
                  <a:txBody>
                    <a:bodyPr/>
                    <a:lstStyle/>
                    <a:p>
                      <a:pPr marL="0" marR="0">
                        <a:lnSpc>
                          <a:spcPct val="107000"/>
                        </a:lnSpc>
                        <a:spcBef>
                          <a:spcPts val="0"/>
                        </a:spcBef>
                        <a:spcAft>
                          <a:spcPts val="0"/>
                        </a:spcAft>
                      </a:pPr>
                      <a:r>
                        <a:rPr lang="en-US" sz="1200" kern="100">
                          <a:effectLst/>
                          <a:latin typeface="Palatino Linotype" panose="02040502050505030304" pitchFamily="18" charset="0"/>
                          <a:ea typeface="Calibri" panose="020F0502020204030204" pitchFamily="34" charset="0"/>
                          <a:cs typeface="Times New Roman" panose="02020603050405020304" pitchFamily="18" charset="0"/>
                        </a:rPr>
                        <a:t>15. As an employee, I take office supplies home; it doesn't hurt anyone.					       </a:t>
                      </a:r>
                    </a:p>
                  </a:txBody>
                  <a:tcPr marL="45195" marR="4519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200" kern="100">
                          <a:effectLst/>
                          <a:latin typeface="Palatino Linotype" panose="02040502050505030304" pitchFamily="18" charset="0"/>
                          <a:ea typeface="Calibri" panose="020F0502020204030204" pitchFamily="34" charset="0"/>
                          <a:cs typeface="Times New Roman" panose="02020603050405020304" pitchFamily="18" charset="0"/>
                        </a:rPr>
                        <a:t>120</a:t>
                      </a:r>
                    </a:p>
                  </a:txBody>
                  <a:tcPr marL="45195" marR="4519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200" kern="100">
                          <a:effectLst/>
                          <a:latin typeface="Palatino Linotype" panose="02040502050505030304" pitchFamily="18" charset="0"/>
                          <a:ea typeface="Calibri" panose="020F0502020204030204" pitchFamily="34" charset="0"/>
                          <a:cs typeface="Times New Roman" panose="02020603050405020304" pitchFamily="18" charset="0"/>
                        </a:rPr>
                        <a:t>1.43       </a:t>
                      </a:r>
                    </a:p>
                  </a:txBody>
                  <a:tcPr marL="45195" marR="4519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200" kern="100" dirty="0">
                          <a:effectLst/>
                          <a:latin typeface="Palatino Linotype" panose="02040502050505030304" pitchFamily="18" charset="0"/>
                          <a:ea typeface="Calibri" panose="020F0502020204030204" pitchFamily="34" charset="0"/>
                          <a:cs typeface="Times New Roman" panose="02020603050405020304" pitchFamily="18" charset="0"/>
                        </a:rPr>
                        <a:t>0.88</a:t>
                      </a:r>
                    </a:p>
                  </a:txBody>
                  <a:tcPr marL="45195" marR="4519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330975875"/>
                  </a:ext>
                </a:extLst>
              </a:tr>
              <a:tr h="185003">
                <a:tc>
                  <a:txBody>
                    <a:bodyPr/>
                    <a:lstStyle/>
                    <a:p>
                      <a:pPr marL="0" marR="0">
                        <a:lnSpc>
                          <a:spcPct val="107000"/>
                        </a:lnSpc>
                        <a:spcBef>
                          <a:spcPts val="0"/>
                        </a:spcBef>
                        <a:spcAft>
                          <a:spcPts val="0"/>
                        </a:spcAft>
                      </a:pPr>
                      <a:r>
                        <a:rPr lang="en-US" sz="1200" kern="100">
                          <a:effectLst/>
                          <a:latin typeface="Palatino Linotype" panose="02040502050505030304" pitchFamily="18" charset="0"/>
                          <a:ea typeface="Calibri" panose="020F0502020204030204" pitchFamily="34" charset="0"/>
                          <a:cs typeface="Arial" panose="020B0604020202020204" pitchFamily="34" charset="0"/>
                        </a:rPr>
                        <a:t>16. I view sick days as vacation days that I deserve. 	     </a:t>
                      </a:r>
                    </a:p>
                  </a:txBody>
                  <a:tcPr marL="45195" marR="4519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200" kern="100">
                          <a:effectLst/>
                          <a:latin typeface="Palatino Linotype" panose="02040502050505030304" pitchFamily="18" charset="0"/>
                          <a:ea typeface="Calibri" panose="020F0502020204030204" pitchFamily="34" charset="0"/>
                          <a:cs typeface="Arial" panose="020B0604020202020204" pitchFamily="34" charset="0"/>
                        </a:rPr>
                        <a:t>120              </a:t>
                      </a:r>
                    </a:p>
                  </a:txBody>
                  <a:tcPr marL="45195" marR="4519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200" kern="100">
                          <a:effectLst/>
                          <a:latin typeface="Palatino Linotype" panose="02040502050505030304" pitchFamily="18" charset="0"/>
                          <a:ea typeface="Calibri" panose="020F0502020204030204" pitchFamily="34" charset="0"/>
                          <a:cs typeface="Arial" panose="020B0604020202020204" pitchFamily="34" charset="0"/>
                        </a:rPr>
                        <a:t> 1.80        </a:t>
                      </a:r>
                    </a:p>
                  </a:txBody>
                  <a:tcPr marL="45195" marR="4519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200" kern="100">
                          <a:effectLst/>
                          <a:latin typeface="Palatino Linotype" panose="02040502050505030304" pitchFamily="18" charset="0"/>
                          <a:ea typeface="Calibri" panose="020F0502020204030204" pitchFamily="34" charset="0"/>
                          <a:cs typeface="Arial" panose="020B0604020202020204" pitchFamily="34" charset="0"/>
                        </a:rPr>
                        <a:t>0.80 </a:t>
                      </a:r>
                    </a:p>
                  </a:txBody>
                  <a:tcPr marL="45195" marR="4519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395527629"/>
                  </a:ext>
                </a:extLst>
              </a:tr>
              <a:tr h="384437">
                <a:tc>
                  <a:txBody>
                    <a:bodyPr/>
                    <a:lstStyle/>
                    <a:p>
                      <a:pPr marL="0" marR="0">
                        <a:lnSpc>
                          <a:spcPct val="107000"/>
                        </a:lnSpc>
                        <a:spcBef>
                          <a:spcPts val="0"/>
                        </a:spcBef>
                        <a:spcAft>
                          <a:spcPts val="0"/>
                        </a:spcAft>
                      </a:pPr>
                      <a:r>
                        <a:rPr lang="en-US" sz="1200" kern="100" dirty="0">
                          <a:effectLst/>
                          <a:latin typeface="Palatino Linotype" panose="02040502050505030304" pitchFamily="18" charset="0"/>
                          <a:ea typeface="Calibri" panose="020F0502020204030204" pitchFamily="34" charset="0"/>
                          <a:cs typeface="Arial" panose="020B0604020202020204" pitchFamily="34" charset="0"/>
                        </a:rPr>
                        <a:t>17. Employee wages should be determined according</a:t>
                      </a:r>
                    </a:p>
                    <a:p>
                      <a:pPr marL="0" marR="0">
                        <a:lnSpc>
                          <a:spcPct val="107000"/>
                        </a:lnSpc>
                        <a:spcBef>
                          <a:spcPts val="0"/>
                        </a:spcBef>
                        <a:spcAft>
                          <a:spcPts val="0"/>
                        </a:spcAft>
                      </a:pPr>
                      <a:r>
                        <a:rPr lang="en-US" sz="1200" kern="100" dirty="0">
                          <a:effectLst/>
                          <a:latin typeface="Palatino Linotype" panose="02040502050505030304" pitchFamily="18" charset="0"/>
                          <a:ea typeface="Calibri" panose="020F0502020204030204" pitchFamily="34" charset="0"/>
                          <a:cs typeface="Arial" panose="020B0604020202020204" pitchFamily="34" charset="0"/>
                        </a:rPr>
                        <a:t>      to the laws of supply and demand.                                 </a:t>
                      </a:r>
                    </a:p>
                  </a:txBody>
                  <a:tcPr marL="45195" marR="4519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200" kern="100" dirty="0">
                          <a:effectLst/>
                          <a:latin typeface="Palatino Linotype" panose="02040502050505030304" pitchFamily="18" charset="0"/>
                          <a:ea typeface="Calibri" panose="020F0502020204030204" pitchFamily="34" charset="0"/>
                          <a:cs typeface="Arial" panose="020B0604020202020204" pitchFamily="34" charset="0"/>
                        </a:rPr>
                        <a:t>120</a:t>
                      </a:r>
                    </a:p>
                  </a:txBody>
                  <a:tcPr marL="45195" marR="4519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200" kern="100" dirty="0">
                          <a:effectLst/>
                          <a:latin typeface="Palatino Linotype" panose="02040502050505030304" pitchFamily="18" charset="0"/>
                          <a:ea typeface="Calibri" panose="020F0502020204030204" pitchFamily="34" charset="0"/>
                          <a:cs typeface="Arial" panose="020B0604020202020204" pitchFamily="34" charset="0"/>
                        </a:rPr>
                        <a:t>2.10        </a:t>
                      </a:r>
                    </a:p>
                  </a:txBody>
                  <a:tcPr marL="45195" marR="4519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200" kern="100" dirty="0">
                          <a:effectLst/>
                          <a:latin typeface="Palatino Linotype" panose="02040502050505030304" pitchFamily="18" charset="0"/>
                          <a:ea typeface="Calibri" panose="020F0502020204030204" pitchFamily="34" charset="0"/>
                          <a:cs typeface="Arial" panose="020B0604020202020204" pitchFamily="34" charset="0"/>
                        </a:rPr>
                        <a:t>0.97</a:t>
                      </a:r>
                    </a:p>
                  </a:txBody>
                  <a:tcPr marL="45195" marR="4519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181599775"/>
                  </a:ext>
                </a:extLst>
              </a:tr>
            </a:tbl>
          </a:graphicData>
        </a:graphic>
      </p:graphicFrame>
      <p:sp>
        <p:nvSpPr>
          <p:cNvPr id="8" name="TextBox 7">
            <a:extLst>
              <a:ext uri="{FF2B5EF4-FFF2-40B4-BE49-F238E27FC236}">
                <a16:creationId xmlns:a16="http://schemas.microsoft.com/office/drawing/2014/main" id="{38BB359F-1CC9-5036-21E0-32A5047EBCB9}"/>
              </a:ext>
            </a:extLst>
          </p:cNvPr>
          <p:cNvSpPr txBox="1"/>
          <p:nvPr/>
        </p:nvSpPr>
        <p:spPr>
          <a:xfrm>
            <a:off x="2101362" y="57036"/>
            <a:ext cx="6101860" cy="442750"/>
          </a:xfrm>
          <a:prstGeom prst="rect">
            <a:avLst/>
          </a:prstGeom>
          <a:noFill/>
        </p:spPr>
        <p:txBody>
          <a:bodyPr wrap="square">
            <a:spAutoFit/>
          </a:bodyPr>
          <a:lstStyle/>
          <a:p>
            <a:pPr marL="0" marR="0" lvl="0" indent="0" algn="l" defTabSz="457200" rtl="0" eaLnBrk="1" fontAlgn="auto" latinLnBrk="0" hangingPunct="1">
              <a:lnSpc>
                <a:spcPct val="107000"/>
              </a:lnSpc>
              <a:spcBef>
                <a:spcPts val="0"/>
              </a:spcBef>
              <a:spcAft>
                <a:spcPts val="0"/>
              </a:spcAft>
              <a:buClrTx/>
              <a:buSzTx/>
              <a:buFontTx/>
              <a:buNone/>
              <a:tabLst/>
              <a:defRPr/>
            </a:pPr>
            <a:r>
              <a:rPr kumimoji="0" lang="en-US" sz="1100" b="0" i="0" u="none" strike="noStrike" kern="100" cap="none" spc="0" normalizeH="0" baseline="0" noProof="0" dirty="0">
                <a:ln>
                  <a:noFill/>
                </a:ln>
                <a:solidFill>
                  <a:prstClr val="black"/>
                </a:solidFill>
                <a:effectLst/>
                <a:uLnTx/>
                <a:uFillTx/>
                <a:latin typeface="Palatino Linotype" panose="02040502050505030304" pitchFamily="18" charset="0"/>
                <a:ea typeface="Calibri" panose="020F0502020204030204" pitchFamily="34" charset="0"/>
                <a:cs typeface="Times New Roman" panose="02020603050405020304" pitchFamily="18" charset="0"/>
              </a:rPr>
              <a:t>Table 2</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prstClr val="black"/>
                </a:solidFill>
                <a:effectLst/>
                <a:uLnTx/>
                <a:uFillTx/>
                <a:latin typeface="Palatino Linotype" panose="02040502050505030304" pitchFamily="18" charset="0"/>
                <a:ea typeface="Calibri" panose="020F0502020204030204" pitchFamily="34" charset="0"/>
                <a:cs typeface="+mn-cs"/>
              </a:rPr>
              <a:t>Nigerian students’ attitudes towards business ethics: Descriptive statistics </a:t>
            </a:r>
            <a:endParaRPr kumimoji="0" lang="en-US" sz="1100" b="0" i="0" u="none" strike="noStrike" kern="1200" cap="none" spc="0" normalizeH="0" baseline="0" noProof="0" dirty="0">
              <a:ln>
                <a:noFill/>
              </a:ln>
              <a:solidFill>
                <a:prstClr val="black"/>
              </a:solidFill>
              <a:effectLst/>
              <a:uLnTx/>
              <a:uFillTx/>
              <a:latin typeface="Palatino Linotype" panose="02040502050505030304" pitchFamily="18" charset="0"/>
              <a:ea typeface="+mn-ea"/>
              <a:cs typeface="+mn-cs"/>
            </a:endParaRPr>
          </a:p>
        </p:txBody>
      </p:sp>
    </p:spTree>
    <p:extLst>
      <p:ext uri="{BB962C8B-B14F-4D97-AF65-F5344CB8AC3E}">
        <p14:creationId xmlns:p14="http://schemas.microsoft.com/office/powerpoint/2010/main" val="264268787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id="{E5087B82-D6B2-69E6-C11C-D3E2CB9792CD}"/>
              </a:ext>
            </a:extLst>
          </p:cNvPr>
          <p:cNvGraphicFramePr>
            <a:graphicFrameLocks noGrp="1"/>
          </p:cNvGraphicFramePr>
          <p:nvPr/>
        </p:nvGraphicFramePr>
        <p:xfrm>
          <a:off x="2066192" y="1129878"/>
          <a:ext cx="5715000" cy="5157403"/>
        </p:xfrm>
        <a:graphic>
          <a:graphicData uri="http://schemas.openxmlformats.org/drawingml/2006/table">
            <a:tbl>
              <a:tblPr firstRow="1" firstCol="1" bandRow="1"/>
              <a:tblGrid>
                <a:gridCol w="4255226">
                  <a:extLst>
                    <a:ext uri="{9D8B030D-6E8A-4147-A177-3AD203B41FA5}">
                      <a16:colId xmlns:a16="http://schemas.microsoft.com/office/drawing/2014/main" val="2412311273"/>
                    </a:ext>
                  </a:extLst>
                </a:gridCol>
                <a:gridCol w="386840">
                  <a:extLst>
                    <a:ext uri="{9D8B030D-6E8A-4147-A177-3AD203B41FA5}">
                      <a16:colId xmlns:a16="http://schemas.microsoft.com/office/drawing/2014/main" val="3554523268"/>
                    </a:ext>
                  </a:extLst>
                </a:gridCol>
                <a:gridCol w="580564">
                  <a:extLst>
                    <a:ext uri="{9D8B030D-6E8A-4147-A177-3AD203B41FA5}">
                      <a16:colId xmlns:a16="http://schemas.microsoft.com/office/drawing/2014/main" val="3455422211"/>
                    </a:ext>
                  </a:extLst>
                </a:gridCol>
                <a:gridCol w="492370">
                  <a:extLst>
                    <a:ext uri="{9D8B030D-6E8A-4147-A177-3AD203B41FA5}">
                      <a16:colId xmlns:a16="http://schemas.microsoft.com/office/drawing/2014/main" val="1240582733"/>
                    </a:ext>
                  </a:extLst>
                </a:gridCol>
              </a:tblGrid>
              <a:tr h="207228">
                <a:tc>
                  <a:txBody>
                    <a:bodyPr/>
                    <a:lstStyle/>
                    <a:p>
                      <a:pPr marL="0" marR="0">
                        <a:lnSpc>
                          <a:spcPct val="107000"/>
                        </a:lnSpc>
                        <a:spcBef>
                          <a:spcPts val="0"/>
                        </a:spcBef>
                        <a:spcAft>
                          <a:spcPts val="0"/>
                        </a:spcAft>
                      </a:pPr>
                      <a:r>
                        <a:rPr lang="en-US" sz="1200" b="1" kern="100">
                          <a:effectLst/>
                          <a:latin typeface="Palatino Linotype" panose="02040502050505030304" pitchFamily="18" charset="0"/>
                          <a:ea typeface="Calibri" panose="020F0502020204030204" pitchFamily="34" charset="0"/>
                          <a:cs typeface="Arial" panose="020B0604020202020204" pitchFamily="34" charset="0"/>
                        </a:rPr>
                        <a:t>Question</a:t>
                      </a:r>
                      <a:endParaRPr lang="en-US" sz="1200" kern="100">
                        <a:effectLst/>
                        <a:latin typeface="Palatino Linotype" panose="02040502050505030304" pitchFamily="18" charset="0"/>
                        <a:ea typeface="Calibri" panose="020F0502020204030204" pitchFamily="34" charset="0"/>
                        <a:cs typeface="Times New Roman" panose="02020603050405020304" pitchFamily="18" charset="0"/>
                      </a:endParaRPr>
                    </a:p>
                  </a:txBody>
                  <a:tcPr marL="50393" marR="5039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lnSpc>
                          <a:spcPct val="107000"/>
                        </a:lnSpc>
                        <a:spcBef>
                          <a:spcPts val="0"/>
                        </a:spcBef>
                        <a:spcAft>
                          <a:spcPts val="0"/>
                        </a:spcAft>
                      </a:pPr>
                      <a:r>
                        <a:rPr lang="en-US" sz="1200" b="1" kern="100" dirty="0">
                          <a:effectLst/>
                          <a:latin typeface="Palatino Linotype" panose="02040502050505030304" pitchFamily="18" charset="0"/>
                          <a:ea typeface="Calibri" panose="020F0502020204030204" pitchFamily="34" charset="0"/>
                          <a:cs typeface="Arial" panose="020B0604020202020204" pitchFamily="34" charset="0"/>
                        </a:rPr>
                        <a:t>n</a:t>
                      </a:r>
                      <a:endParaRPr lang="en-US" sz="1200" kern="100" dirty="0">
                        <a:effectLst/>
                        <a:latin typeface="Palatino Linotype" panose="02040502050505030304" pitchFamily="18" charset="0"/>
                        <a:ea typeface="Calibri" panose="020F0502020204030204" pitchFamily="34" charset="0"/>
                        <a:cs typeface="Times New Roman" panose="02020603050405020304" pitchFamily="18" charset="0"/>
                      </a:endParaRPr>
                    </a:p>
                  </a:txBody>
                  <a:tcPr marL="50393" marR="5039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lnSpc>
                          <a:spcPct val="107000"/>
                        </a:lnSpc>
                        <a:spcBef>
                          <a:spcPts val="0"/>
                        </a:spcBef>
                        <a:spcAft>
                          <a:spcPts val="0"/>
                        </a:spcAft>
                      </a:pPr>
                      <a:r>
                        <a:rPr lang="en-US" sz="1200" b="1" kern="100" dirty="0">
                          <a:effectLst/>
                          <a:latin typeface="Palatino Linotype" panose="02040502050505030304" pitchFamily="18" charset="0"/>
                          <a:ea typeface="Calibri" panose="020F0502020204030204" pitchFamily="34" charset="0"/>
                          <a:cs typeface="Arial" panose="020B0604020202020204" pitchFamily="34" charset="0"/>
                        </a:rPr>
                        <a:t>Mean</a:t>
                      </a:r>
                      <a:endParaRPr lang="en-US" sz="1200" kern="100" dirty="0">
                        <a:effectLst/>
                        <a:latin typeface="Palatino Linotype" panose="02040502050505030304" pitchFamily="18" charset="0"/>
                        <a:ea typeface="Calibri" panose="020F0502020204030204" pitchFamily="34" charset="0"/>
                        <a:cs typeface="Times New Roman" panose="02020603050405020304" pitchFamily="18" charset="0"/>
                      </a:endParaRPr>
                    </a:p>
                  </a:txBody>
                  <a:tcPr marL="50393" marR="5039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lnSpc>
                          <a:spcPct val="107000"/>
                        </a:lnSpc>
                        <a:spcBef>
                          <a:spcPts val="0"/>
                        </a:spcBef>
                        <a:spcAft>
                          <a:spcPts val="0"/>
                        </a:spcAft>
                      </a:pPr>
                      <a:r>
                        <a:rPr lang="en-US" sz="1200" b="1" kern="100">
                          <a:effectLst/>
                          <a:latin typeface="Palatino Linotype" panose="02040502050505030304" pitchFamily="18" charset="0"/>
                          <a:ea typeface="Calibri" panose="020F0502020204030204" pitchFamily="34" charset="0"/>
                          <a:cs typeface="Arial" panose="020B0604020202020204" pitchFamily="34" charset="0"/>
                        </a:rPr>
                        <a:t>SD</a:t>
                      </a:r>
                      <a:endParaRPr lang="en-US" sz="1200" kern="100">
                        <a:effectLst/>
                        <a:latin typeface="Palatino Linotype" panose="02040502050505030304" pitchFamily="18" charset="0"/>
                        <a:ea typeface="Calibri" panose="020F0502020204030204" pitchFamily="34" charset="0"/>
                        <a:cs typeface="Times New Roman" panose="02020603050405020304" pitchFamily="18" charset="0"/>
                      </a:endParaRPr>
                    </a:p>
                  </a:txBody>
                  <a:tcPr marL="50393" marR="5039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676279678"/>
                  </a:ext>
                </a:extLst>
              </a:tr>
              <a:tr h="307055">
                <a:tc>
                  <a:txBody>
                    <a:bodyPr/>
                    <a:lstStyle/>
                    <a:p>
                      <a:pPr marL="0" marR="0">
                        <a:lnSpc>
                          <a:spcPct val="107000"/>
                        </a:lnSpc>
                        <a:spcBef>
                          <a:spcPts val="0"/>
                        </a:spcBef>
                        <a:spcAft>
                          <a:spcPts val="800"/>
                        </a:spcAft>
                      </a:pPr>
                      <a:r>
                        <a:rPr lang="en-US" sz="1200" kern="100">
                          <a:effectLst/>
                          <a:latin typeface="Palatino Linotype" panose="02040502050505030304" pitchFamily="18" charset="0"/>
                          <a:ea typeface="Calibri" panose="020F0502020204030204" pitchFamily="34" charset="0"/>
                          <a:cs typeface="Arial" panose="020B0604020202020204" pitchFamily="34" charset="0"/>
                        </a:rPr>
                        <a:t>18. The main interest of shareholders is maximum return on their investment.  </a:t>
                      </a:r>
                      <a:endParaRPr lang="en-US" sz="1200" kern="100">
                        <a:effectLst/>
                        <a:latin typeface="Palatino Linotype" panose="02040502050505030304" pitchFamily="18" charset="0"/>
                        <a:ea typeface="Calibri" panose="020F0502020204030204" pitchFamily="34" charset="0"/>
                        <a:cs typeface="Times New Roman" panose="02020603050405020304" pitchFamily="18" charset="0"/>
                      </a:endParaRPr>
                    </a:p>
                  </a:txBody>
                  <a:tcPr marL="50393" marR="5039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lnSpc>
                          <a:spcPct val="107000"/>
                        </a:lnSpc>
                        <a:spcBef>
                          <a:spcPts val="0"/>
                        </a:spcBef>
                        <a:spcAft>
                          <a:spcPts val="0"/>
                        </a:spcAft>
                      </a:pPr>
                      <a:r>
                        <a:rPr lang="en-US" sz="1200" kern="100">
                          <a:effectLst/>
                          <a:latin typeface="Palatino Linotype" panose="02040502050505030304" pitchFamily="18" charset="0"/>
                          <a:ea typeface="Calibri" panose="020F0502020204030204" pitchFamily="34" charset="0"/>
                          <a:cs typeface="Arial" panose="020B0604020202020204" pitchFamily="34" charset="0"/>
                        </a:rPr>
                        <a:t>120</a:t>
                      </a:r>
                      <a:endParaRPr lang="en-US" sz="1200" kern="100">
                        <a:effectLst/>
                        <a:latin typeface="Palatino Linotype" panose="02040502050505030304" pitchFamily="18" charset="0"/>
                        <a:ea typeface="Calibri" panose="020F0502020204030204" pitchFamily="34" charset="0"/>
                        <a:cs typeface="Times New Roman" panose="02020603050405020304" pitchFamily="18" charset="0"/>
                      </a:endParaRPr>
                    </a:p>
                  </a:txBody>
                  <a:tcPr marL="50393" marR="5039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lnSpc>
                          <a:spcPct val="107000"/>
                        </a:lnSpc>
                        <a:spcBef>
                          <a:spcPts val="0"/>
                        </a:spcBef>
                        <a:spcAft>
                          <a:spcPts val="0"/>
                        </a:spcAft>
                      </a:pPr>
                      <a:r>
                        <a:rPr lang="en-US" sz="1200" kern="100">
                          <a:effectLst/>
                          <a:latin typeface="Palatino Linotype" panose="02040502050505030304" pitchFamily="18" charset="0"/>
                          <a:ea typeface="Calibri" panose="020F0502020204030204" pitchFamily="34" charset="0"/>
                          <a:cs typeface="Arial" panose="020B0604020202020204" pitchFamily="34" charset="0"/>
                        </a:rPr>
                        <a:t>3.10</a:t>
                      </a:r>
                      <a:endParaRPr lang="en-US" sz="1200" kern="100">
                        <a:effectLst/>
                        <a:latin typeface="Palatino Linotype" panose="02040502050505030304" pitchFamily="18" charset="0"/>
                        <a:ea typeface="Calibri" panose="020F0502020204030204" pitchFamily="34" charset="0"/>
                        <a:cs typeface="Times New Roman" panose="02020603050405020304" pitchFamily="18" charset="0"/>
                      </a:endParaRPr>
                    </a:p>
                  </a:txBody>
                  <a:tcPr marL="50393" marR="5039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lnSpc>
                          <a:spcPct val="107000"/>
                        </a:lnSpc>
                        <a:spcBef>
                          <a:spcPts val="0"/>
                        </a:spcBef>
                        <a:spcAft>
                          <a:spcPts val="0"/>
                        </a:spcAft>
                      </a:pPr>
                      <a:r>
                        <a:rPr lang="en-US" sz="1200" kern="100" dirty="0">
                          <a:effectLst/>
                          <a:latin typeface="Palatino Linotype" panose="02040502050505030304" pitchFamily="18" charset="0"/>
                          <a:ea typeface="Calibri" panose="020F0502020204030204" pitchFamily="34" charset="0"/>
                          <a:cs typeface="Arial" panose="020B0604020202020204" pitchFamily="34" charset="0"/>
                        </a:rPr>
                        <a:t>0.88</a:t>
                      </a:r>
                      <a:endParaRPr lang="en-US" sz="1200" kern="100" dirty="0">
                        <a:effectLst/>
                        <a:latin typeface="Palatino Linotype" panose="02040502050505030304" pitchFamily="18" charset="0"/>
                        <a:ea typeface="Calibri" panose="020F0502020204030204" pitchFamily="34" charset="0"/>
                        <a:cs typeface="Times New Roman" panose="02020603050405020304" pitchFamily="18" charset="0"/>
                      </a:endParaRPr>
                    </a:p>
                  </a:txBody>
                  <a:tcPr marL="50393" marR="5039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549370058"/>
                  </a:ext>
                </a:extLst>
              </a:tr>
              <a:tr h="759615">
                <a:tc>
                  <a:txBody>
                    <a:bodyPr/>
                    <a:lstStyle/>
                    <a:p>
                      <a:pPr marL="0" marR="0">
                        <a:lnSpc>
                          <a:spcPct val="107000"/>
                        </a:lnSpc>
                        <a:spcBef>
                          <a:spcPts val="0"/>
                        </a:spcBef>
                        <a:spcAft>
                          <a:spcPts val="800"/>
                        </a:spcAft>
                      </a:pPr>
                      <a:r>
                        <a:rPr lang="en-US" sz="1200" kern="100" dirty="0">
                          <a:effectLst/>
                          <a:latin typeface="Palatino Linotype" panose="02040502050505030304" pitchFamily="18" charset="0"/>
                          <a:ea typeface="Calibri" panose="020F0502020204030204" pitchFamily="34" charset="0"/>
                          <a:cs typeface="Arial" panose="020B0604020202020204" pitchFamily="34" charset="0"/>
                        </a:rPr>
                        <a:t>19. George X says of himself. "I work long, hard hours and do a good job, but it seems to me that other people are progressing faster. But I know my efforts will pay off in the end." Yes, George works hard, but he's not realistic. </a:t>
                      </a:r>
                      <a:endParaRPr lang="en-US" sz="1200" kern="100" dirty="0">
                        <a:effectLst/>
                        <a:latin typeface="Palatino Linotype" panose="02040502050505030304" pitchFamily="18" charset="0"/>
                        <a:ea typeface="Calibri" panose="020F0502020204030204" pitchFamily="34" charset="0"/>
                        <a:cs typeface="Times New Roman" panose="02020603050405020304" pitchFamily="18" charset="0"/>
                      </a:endParaRPr>
                    </a:p>
                  </a:txBody>
                  <a:tcPr marL="50393" marR="5039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lnSpc>
                          <a:spcPct val="107000"/>
                        </a:lnSpc>
                        <a:spcBef>
                          <a:spcPts val="0"/>
                        </a:spcBef>
                        <a:spcAft>
                          <a:spcPts val="0"/>
                        </a:spcAft>
                      </a:pPr>
                      <a:r>
                        <a:rPr lang="en-US" sz="1200" kern="100">
                          <a:effectLst/>
                          <a:latin typeface="Palatino Linotype" panose="02040502050505030304" pitchFamily="18" charset="0"/>
                          <a:ea typeface="Calibri" panose="020F0502020204030204" pitchFamily="34" charset="0"/>
                          <a:cs typeface="Arial" panose="020B0604020202020204" pitchFamily="34" charset="0"/>
                        </a:rPr>
                        <a:t>120</a:t>
                      </a:r>
                      <a:endParaRPr lang="en-US" sz="1200" kern="100">
                        <a:effectLst/>
                        <a:latin typeface="Palatino Linotype" panose="02040502050505030304" pitchFamily="18" charset="0"/>
                        <a:ea typeface="Calibri" panose="020F0502020204030204" pitchFamily="34" charset="0"/>
                        <a:cs typeface="Times New Roman" panose="02020603050405020304" pitchFamily="18" charset="0"/>
                      </a:endParaRPr>
                    </a:p>
                  </a:txBody>
                  <a:tcPr marL="50393" marR="5039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lnSpc>
                          <a:spcPct val="107000"/>
                        </a:lnSpc>
                        <a:spcBef>
                          <a:spcPts val="0"/>
                        </a:spcBef>
                        <a:spcAft>
                          <a:spcPts val="0"/>
                        </a:spcAft>
                      </a:pPr>
                      <a:r>
                        <a:rPr lang="en-US" sz="1200" kern="100">
                          <a:effectLst/>
                          <a:latin typeface="Palatino Linotype" panose="02040502050505030304" pitchFamily="18" charset="0"/>
                          <a:ea typeface="Calibri" panose="020F0502020204030204" pitchFamily="34" charset="0"/>
                          <a:cs typeface="Arial" panose="020B0604020202020204" pitchFamily="34" charset="0"/>
                        </a:rPr>
                        <a:t>2.79 </a:t>
                      </a:r>
                      <a:endParaRPr lang="en-US" sz="1200" kern="100">
                        <a:effectLst/>
                        <a:latin typeface="Palatino Linotype" panose="02040502050505030304" pitchFamily="18" charset="0"/>
                        <a:ea typeface="Calibri" panose="020F0502020204030204" pitchFamily="34" charset="0"/>
                        <a:cs typeface="Times New Roman" panose="02020603050405020304" pitchFamily="18" charset="0"/>
                      </a:endParaRPr>
                    </a:p>
                  </a:txBody>
                  <a:tcPr marL="50393" marR="5039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lnSpc>
                          <a:spcPct val="107000"/>
                        </a:lnSpc>
                        <a:spcBef>
                          <a:spcPts val="0"/>
                        </a:spcBef>
                        <a:spcAft>
                          <a:spcPts val="0"/>
                        </a:spcAft>
                      </a:pPr>
                      <a:r>
                        <a:rPr lang="en-US" sz="1200" kern="100" dirty="0">
                          <a:effectLst/>
                          <a:latin typeface="Palatino Linotype" panose="02040502050505030304" pitchFamily="18" charset="0"/>
                          <a:ea typeface="Calibri" panose="020F0502020204030204" pitchFamily="34" charset="0"/>
                          <a:cs typeface="Arial" panose="020B0604020202020204" pitchFamily="34" charset="0"/>
                        </a:rPr>
                        <a:t>0.92 </a:t>
                      </a:r>
                      <a:endParaRPr lang="en-US" sz="1200" kern="100" dirty="0">
                        <a:effectLst/>
                        <a:latin typeface="Palatino Linotype" panose="02040502050505030304" pitchFamily="18" charset="0"/>
                        <a:ea typeface="Calibri" panose="020F0502020204030204" pitchFamily="34" charset="0"/>
                        <a:cs typeface="Times New Roman" panose="02020603050405020304" pitchFamily="18" charset="0"/>
                      </a:endParaRPr>
                    </a:p>
                  </a:txBody>
                  <a:tcPr marL="50393" marR="5039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396509112"/>
                  </a:ext>
                </a:extLst>
              </a:tr>
              <a:tr h="565606">
                <a:tc>
                  <a:txBody>
                    <a:bodyPr/>
                    <a:lstStyle/>
                    <a:p>
                      <a:pPr marL="0" marR="0">
                        <a:lnSpc>
                          <a:spcPct val="107000"/>
                        </a:lnSpc>
                        <a:spcBef>
                          <a:spcPts val="0"/>
                        </a:spcBef>
                        <a:spcAft>
                          <a:spcPts val="800"/>
                        </a:spcAft>
                      </a:pPr>
                      <a:r>
                        <a:rPr lang="en-US" sz="1200" kern="100" dirty="0">
                          <a:effectLst/>
                          <a:latin typeface="Palatino Linotype" panose="02040502050505030304" pitchFamily="18" charset="0"/>
                          <a:ea typeface="Calibri" panose="020F0502020204030204" pitchFamily="34" charset="0"/>
                          <a:cs typeface="Arial" panose="020B0604020202020204" pitchFamily="34" charset="0"/>
                        </a:rPr>
                        <a:t>20. For every decision in business the only question I ask is, "Will it be profitable?" If yes? I will act according; if not it is irrelevant and a waste of time. </a:t>
                      </a:r>
                      <a:endParaRPr lang="en-US" sz="1200" kern="100" dirty="0">
                        <a:effectLst/>
                        <a:latin typeface="Palatino Linotype" panose="02040502050505030304" pitchFamily="18" charset="0"/>
                        <a:ea typeface="Calibri" panose="020F0502020204030204" pitchFamily="34" charset="0"/>
                        <a:cs typeface="Times New Roman" panose="02020603050405020304" pitchFamily="18" charset="0"/>
                      </a:endParaRPr>
                    </a:p>
                  </a:txBody>
                  <a:tcPr marL="50393" marR="5039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lnSpc>
                          <a:spcPct val="107000"/>
                        </a:lnSpc>
                        <a:spcBef>
                          <a:spcPts val="0"/>
                        </a:spcBef>
                        <a:spcAft>
                          <a:spcPts val="0"/>
                        </a:spcAft>
                      </a:pPr>
                      <a:r>
                        <a:rPr lang="en-US" sz="1200" kern="100">
                          <a:effectLst/>
                          <a:latin typeface="Palatino Linotype" panose="02040502050505030304" pitchFamily="18" charset="0"/>
                          <a:ea typeface="Calibri" panose="020F0502020204030204" pitchFamily="34" charset="0"/>
                          <a:cs typeface="Arial" panose="020B0604020202020204" pitchFamily="34" charset="0"/>
                        </a:rPr>
                        <a:t>120</a:t>
                      </a:r>
                      <a:endParaRPr lang="en-US" sz="1200" kern="100">
                        <a:effectLst/>
                        <a:latin typeface="Palatino Linotype" panose="02040502050505030304" pitchFamily="18" charset="0"/>
                        <a:ea typeface="Calibri" panose="020F0502020204030204" pitchFamily="34" charset="0"/>
                        <a:cs typeface="Times New Roman" panose="02020603050405020304" pitchFamily="18" charset="0"/>
                      </a:endParaRPr>
                    </a:p>
                  </a:txBody>
                  <a:tcPr marL="50393" marR="5039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lnSpc>
                          <a:spcPct val="107000"/>
                        </a:lnSpc>
                        <a:spcBef>
                          <a:spcPts val="0"/>
                        </a:spcBef>
                        <a:spcAft>
                          <a:spcPts val="0"/>
                        </a:spcAft>
                      </a:pPr>
                      <a:r>
                        <a:rPr lang="en-US" sz="1200" kern="100">
                          <a:effectLst/>
                          <a:latin typeface="Palatino Linotype" panose="02040502050505030304" pitchFamily="18" charset="0"/>
                          <a:ea typeface="Calibri" panose="020F0502020204030204" pitchFamily="34" charset="0"/>
                          <a:cs typeface="Arial" panose="020B0604020202020204" pitchFamily="34" charset="0"/>
                        </a:rPr>
                        <a:t>2.55</a:t>
                      </a:r>
                      <a:endParaRPr lang="en-US" sz="1200" kern="100">
                        <a:effectLst/>
                        <a:latin typeface="Palatino Linotype" panose="02040502050505030304" pitchFamily="18" charset="0"/>
                        <a:ea typeface="Calibri" panose="020F0502020204030204" pitchFamily="34" charset="0"/>
                        <a:cs typeface="Times New Roman" panose="02020603050405020304" pitchFamily="18" charset="0"/>
                      </a:endParaRPr>
                    </a:p>
                  </a:txBody>
                  <a:tcPr marL="50393" marR="5039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lnSpc>
                          <a:spcPct val="107000"/>
                        </a:lnSpc>
                        <a:spcBef>
                          <a:spcPts val="0"/>
                        </a:spcBef>
                        <a:spcAft>
                          <a:spcPts val="0"/>
                        </a:spcAft>
                      </a:pPr>
                      <a:r>
                        <a:rPr lang="en-US" sz="1200" kern="100" dirty="0">
                          <a:effectLst/>
                          <a:latin typeface="Palatino Linotype" panose="02040502050505030304" pitchFamily="18" charset="0"/>
                          <a:ea typeface="Calibri" panose="020F0502020204030204" pitchFamily="34" charset="0"/>
                          <a:cs typeface="Arial" panose="020B0604020202020204" pitchFamily="34" charset="0"/>
                        </a:rPr>
                        <a:t>1.26</a:t>
                      </a:r>
                      <a:endParaRPr lang="en-US" sz="1200" kern="100" dirty="0">
                        <a:effectLst/>
                        <a:latin typeface="Palatino Linotype" panose="02040502050505030304" pitchFamily="18" charset="0"/>
                        <a:ea typeface="Calibri" panose="020F0502020204030204" pitchFamily="34" charset="0"/>
                        <a:cs typeface="Times New Roman" panose="02020603050405020304" pitchFamily="18" charset="0"/>
                      </a:endParaRPr>
                    </a:p>
                  </a:txBody>
                  <a:tcPr marL="50393" marR="5039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776080830"/>
                  </a:ext>
                </a:extLst>
              </a:tr>
              <a:tr h="420250">
                <a:tc>
                  <a:txBody>
                    <a:bodyPr/>
                    <a:lstStyle/>
                    <a:p>
                      <a:pPr marL="0" marR="0">
                        <a:lnSpc>
                          <a:spcPct val="107000"/>
                        </a:lnSpc>
                        <a:spcBef>
                          <a:spcPts val="0"/>
                        </a:spcBef>
                        <a:spcAft>
                          <a:spcPts val="800"/>
                        </a:spcAft>
                      </a:pPr>
                      <a:r>
                        <a:rPr lang="en-US" sz="1200" kern="100" dirty="0">
                          <a:effectLst/>
                          <a:latin typeface="Palatino Linotype" panose="02040502050505030304" pitchFamily="18" charset="0"/>
                          <a:ea typeface="Calibri" panose="020F0502020204030204" pitchFamily="34" charset="0"/>
                          <a:cs typeface="Arial" panose="020B0604020202020204" pitchFamily="34" charset="0"/>
                        </a:rPr>
                        <a:t>21. In my grocery store every week I raise the price of a certain product and mark it "on sale." There is nothing wrong with doing this. </a:t>
                      </a:r>
                      <a:endParaRPr lang="en-US" sz="1200" kern="100" dirty="0">
                        <a:effectLst/>
                        <a:latin typeface="Palatino Linotype" panose="02040502050505030304" pitchFamily="18" charset="0"/>
                        <a:ea typeface="Calibri" panose="020F0502020204030204" pitchFamily="34" charset="0"/>
                        <a:cs typeface="Times New Roman" panose="02020603050405020304" pitchFamily="18" charset="0"/>
                      </a:endParaRPr>
                    </a:p>
                  </a:txBody>
                  <a:tcPr marL="50393" marR="5039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lnSpc>
                          <a:spcPct val="107000"/>
                        </a:lnSpc>
                        <a:spcBef>
                          <a:spcPts val="0"/>
                        </a:spcBef>
                        <a:spcAft>
                          <a:spcPts val="0"/>
                        </a:spcAft>
                      </a:pPr>
                      <a:r>
                        <a:rPr lang="en-US" sz="1200" kern="100">
                          <a:effectLst/>
                          <a:latin typeface="Palatino Linotype" panose="02040502050505030304" pitchFamily="18" charset="0"/>
                          <a:ea typeface="Calibri" panose="020F0502020204030204" pitchFamily="34" charset="0"/>
                          <a:cs typeface="Arial" panose="020B0604020202020204" pitchFamily="34" charset="0"/>
                        </a:rPr>
                        <a:t>120</a:t>
                      </a:r>
                      <a:endParaRPr lang="en-US" sz="1200" kern="100">
                        <a:effectLst/>
                        <a:latin typeface="Palatino Linotype" panose="02040502050505030304" pitchFamily="18" charset="0"/>
                        <a:ea typeface="Calibri" panose="020F0502020204030204" pitchFamily="34" charset="0"/>
                        <a:cs typeface="Times New Roman" panose="02020603050405020304" pitchFamily="18" charset="0"/>
                      </a:endParaRPr>
                    </a:p>
                  </a:txBody>
                  <a:tcPr marL="50393" marR="5039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lnSpc>
                          <a:spcPct val="107000"/>
                        </a:lnSpc>
                        <a:spcBef>
                          <a:spcPts val="0"/>
                        </a:spcBef>
                        <a:spcAft>
                          <a:spcPts val="0"/>
                        </a:spcAft>
                      </a:pPr>
                      <a:r>
                        <a:rPr lang="en-US" sz="1200" kern="100">
                          <a:effectLst/>
                          <a:latin typeface="Palatino Linotype" panose="02040502050505030304" pitchFamily="18" charset="0"/>
                          <a:ea typeface="Calibri" panose="020F0502020204030204" pitchFamily="34" charset="0"/>
                          <a:cs typeface="Arial" panose="020B0604020202020204" pitchFamily="34" charset="0"/>
                        </a:rPr>
                        <a:t>1.44</a:t>
                      </a:r>
                      <a:endParaRPr lang="en-US" sz="1200" kern="100">
                        <a:effectLst/>
                        <a:latin typeface="Palatino Linotype" panose="02040502050505030304" pitchFamily="18" charset="0"/>
                        <a:ea typeface="Calibri" panose="020F0502020204030204" pitchFamily="34" charset="0"/>
                        <a:cs typeface="Times New Roman" panose="02020603050405020304" pitchFamily="18" charset="0"/>
                      </a:endParaRPr>
                    </a:p>
                  </a:txBody>
                  <a:tcPr marL="50393" marR="5039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lnSpc>
                          <a:spcPct val="107000"/>
                        </a:lnSpc>
                        <a:spcBef>
                          <a:spcPts val="0"/>
                        </a:spcBef>
                        <a:spcAft>
                          <a:spcPts val="0"/>
                        </a:spcAft>
                      </a:pPr>
                      <a:r>
                        <a:rPr lang="en-US" sz="1200" kern="100" dirty="0">
                          <a:effectLst/>
                          <a:latin typeface="Palatino Linotype" panose="02040502050505030304" pitchFamily="18" charset="0"/>
                          <a:ea typeface="Calibri" panose="020F0502020204030204" pitchFamily="34" charset="0"/>
                          <a:cs typeface="Arial" panose="020B0604020202020204" pitchFamily="34" charset="0"/>
                        </a:rPr>
                        <a:t>0.97  </a:t>
                      </a:r>
                      <a:endParaRPr lang="en-US" sz="1200" kern="100" dirty="0">
                        <a:effectLst/>
                        <a:latin typeface="Palatino Linotype" panose="02040502050505030304" pitchFamily="18" charset="0"/>
                        <a:ea typeface="Calibri" panose="020F0502020204030204" pitchFamily="34" charset="0"/>
                        <a:cs typeface="Times New Roman" panose="02020603050405020304" pitchFamily="18" charset="0"/>
                      </a:endParaRPr>
                    </a:p>
                  </a:txBody>
                  <a:tcPr marL="50393" marR="5039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129244442"/>
                  </a:ext>
                </a:extLst>
              </a:tr>
              <a:tr h="216838">
                <a:tc>
                  <a:txBody>
                    <a:bodyPr/>
                    <a:lstStyle/>
                    <a:p>
                      <a:pPr marL="0" marR="0">
                        <a:lnSpc>
                          <a:spcPct val="107000"/>
                        </a:lnSpc>
                        <a:spcBef>
                          <a:spcPts val="0"/>
                        </a:spcBef>
                        <a:spcAft>
                          <a:spcPts val="800"/>
                        </a:spcAft>
                      </a:pPr>
                      <a:r>
                        <a:rPr lang="en-US" sz="1200" kern="100">
                          <a:effectLst/>
                          <a:latin typeface="Palatino Linotype" panose="02040502050505030304" pitchFamily="18" charset="0"/>
                          <a:ea typeface="Calibri" panose="020F0502020204030204" pitchFamily="34" charset="0"/>
                          <a:cs typeface="Arial" panose="020B0604020202020204" pitchFamily="34" charset="0"/>
                        </a:rPr>
                        <a:t>22. A business person can't afford to get hung up on details.</a:t>
                      </a:r>
                      <a:endParaRPr lang="en-US" sz="1200" kern="100">
                        <a:effectLst/>
                        <a:latin typeface="Palatino Linotype" panose="02040502050505030304" pitchFamily="18" charset="0"/>
                        <a:ea typeface="Calibri" panose="020F0502020204030204" pitchFamily="34" charset="0"/>
                        <a:cs typeface="Times New Roman" panose="02020603050405020304" pitchFamily="18" charset="0"/>
                      </a:endParaRPr>
                    </a:p>
                  </a:txBody>
                  <a:tcPr marL="50393" marR="5039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lnSpc>
                          <a:spcPct val="107000"/>
                        </a:lnSpc>
                        <a:spcBef>
                          <a:spcPts val="0"/>
                        </a:spcBef>
                        <a:spcAft>
                          <a:spcPts val="0"/>
                        </a:spcAft>
                      </a:pPr>
                      <a:r>
                        <a:rPr lang="en-US" sz="1200" kern="100">
                          <a:effectLst/>
                          <a:latin typeface="Palatino Linotype" panose="02040502050505030304" pitchFamily="18" charset="0"/>
                          <a:ea typeface="Calibri" panose="020F0502020204030204" pitchFamily="34" charset="0"/>
                          <a:cs typeface="Arial" panose="020B0604020202020204" pitchFamily="34" charset="0"/>
                        </a:rPr>
                        <a:t>120</a:t>
                      </a:r>
                      <a:endParaRPr lang="en-US" sz="1200" kern="100">
                        <a:effectLst/>
                        <a:latin typeface="Palatino Linotype" panose="02040502050505030304" pitchFamily="18" charset="0"/>
                        <a:ea typeface="Calibri" panose="020F0502020204030204" pitchFamily="34" charset="0"/>
                        <a:cs typeface="Times New Roman" panose="02020603050405020304" pitchFamily="18" charset="0"/>
                      </a:endParaRPr>
                    </a:p>
                  </a:txBody>
                  <a:tcPr marL="50393" marR="5039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lnSpc>
                          <a:spcPct val="107000"/>
                        </a:lnSpc>
                        <a:spcBef>
                          <a:spcPts val="0"/>
                        </a:spcBef>
                        <a:spcAft>
                          <a:spcPts val="0"/>
                        </a:spcAft>
                      </a:pPr>
                      <a:r>
                        <a:rPr lang="en-US" sz="1200" kern="100">
                          <a:effectLst/>
                          <a:latin typeface="Palatino Linotype" panose="02040502050505030304" pitchFamily="18" charset="0"/>
                          <a:ea typeface="Calibri" panose="020F0502020204030204" pitchFamily="34" charset="0"/>
                          <a:cs typeface="Arial" panose="020B0604020202020204" pitchFamily="34" charset="0"/>
                        </a:rPr>
                        <a:t>3.54</a:t>
                      </a:r>
                      <a:endParaRPr lang="en-US" sz="1200" kern="100">
                        <a:effectLst/>
                        <a:latin typeface="Palatino Linotype" panose="02040502050505030304" pitchFamily="18" charset="0"/>
                        <a:ea typeface="Calibri" panose="020F0502020204030204" pitchFamily="34" charset="0"/>
                        <a:cs typeface="Times New Roman" panose="02020603050405020304" pitchFamily="18" charset="0"/>
                      </a:endParaRPr>
                    </a:p>
                  </a:txBody>
                  <a:tcPr marL="50393" marR="5039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lnSpc>
                          <a:spcPct val="107000"/>
                        </a:lnSpc>
                        <a:spcBef>
                          <a:spcPts val="0"/>
                        </a:spcBef>
                        <a:spcAft>
                          <a:spcPts val="0"/>
                        </a:spcAft>
                      </a:pPr>
                      <a:r>
                        <a:rPr lang="en-US" sz="1200" kern="100" dirty="0">
                          <a:effectLst/>
                          <a:latin typeface="Palatino Linotype" panose="02040502050505030304" pitchFamily="18" charset="0"/>
                          <a:ea typeface="Calibri" panose="020F0502020204030204" pitchFamily="34" charset="0"/>
                          <a:cs typeface="Arial" panose="020B0604020202020204" pitchFamily="34" charset="0"/>
                        </a:rPr>
                        <a:t>1.20</a:t>
                      </a:r>
                      <a:endParaRPr lang="en-US" sz="1200" kern="100" dirty="0">
                        <a:effectLst/>
                        <a:latin typeface="Palatino Linotype" panose="02040502050505030304" pitchFamily="18" charset="0"/>
                        <a:ea typeface="Calibri" panose="020F0502020204030204" pitchFamily="34" charset="0"/>
                        <a:cs typeface="Times New Roman" panose="02020603050405020304" pitchFamily="18" charset="0"/>
                      </a:endParaRPr>
                    </a:p>
                  </a:txBody>
                  <a:tcPr marL="50393" marR="5039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630501452"/>
                  </a:ext>
                </a:extLst>
              </a:tr>
              <a:tr h="409086">
                <a:tc>
                  <a:txBody>
                    <a:bodyPr/>
                    <a:lstStyle/>
                    <a:p>
                      <a:pPr marL="0" marR="0">
                        <a:lnSpc>
                          <a:spcPct val="107000"/>
                        </a:lnSpc>
                        <a:spcBef>
                          <a:spcPts val="0"/>
                        </a:spcBef>
                        <a:spcAft>
                          <a:spcPts val="800"/>
                        </a:spcAft>
                      </a:pPr>
                      <a:r>
                        <a:rPr lang="en-US" sz="1200" kern="100">
                          <a:effectLst/>
                          <a:latin typeface="Palatino Linotype" panose="02040502050505030304" pitchFamily="18" charset="0"/>
                          <a:ea typeface="Calibri" panose="020F0502020204030204" pitchFamily="34" charset="0"/>
                          <a:cs typeface="Arial" panose="020B0604020202020204" pitchFamily="34" charset="0"/>
                        </a:rPr>
                        <a:t>23. If you want a specific goal, you have got to take the necessary means to achieve it.  </a:t>
                      </a:r>
                      <a:endParaRPr lang="en-US" sz="1200" kern="100">
                        <a:effectLst/>
                        <a:latin typeface="Palatino Linotype" panose="02040502050505030304" pitchFamily="18" charset="0"/>
                        <a:ea typeface="Calibri" panose="020F0502020204030204" pitchFamily="34" charset="0"/>
                        <a:cs typeface="Times New Roman" panose="02020603050405020304" pitchFamily="18" charset="0"/>
                      </a:endParaRPr>
                    </a:p>
                  </a:txBody>
                  <a:tcPr marL="50393" marR="5039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lnSpc>
                          <a:spcPct val="107000"/>
                        </a:lnSpc>
                        <a:spcBef>
                          <a:spcPts val="0"/>
                        </a:spcBef>
                        <a:spcAft>
                          <a:spcPts val="0"/>
                        </a:spcAft>
                      </a:pPr>
                      <a:r>
                        <a:rPr lang="en-US" sz="1200" kern="100">
                          <a:effectLst/>
                          <a:latin typeface="Palatino Linotype" panose="02040502050505030304" pitchFamily="18" charset="0"/>
                          <a:ea typeface="Calibri" panose="020F0502020204030204" pitchFamily="34" charset="0"/>
                          <a:cs typeface="Arial" panose="020B0604020202020204" pitchFamily="34" charset="0"/>
                        </a:rPr>
                        <a:t>120</a:t>
                      </a:r>
                      <a:endParaRPr lang="en-US" sz="1200" kern="100">
                        <a:effectLst/>
                        <a:latin typeface="Palatino Linotype" panose="02040502050505030304" pitchFamily="18" charset="0"/>
                        <a:ea typeface="Calibri" panose="020F0502020204030204" pitchFamily="34" charset="0"/>
                        <a:cs typeface="Times New Roman" panose="02020603050405020304" pitchFamily="18" charset="0"/>
                      </a:endParaRPr>
                    </a:p>
                  </a:txBody>
                  <a:tcPr marL="50393" marR="5039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lnSpc>
                          <a:spcPct val="107000"/>
                        </a:lnSpc>
                        <a:spcBef>
                          <a:spcPts val="0"/>
                        </a:spcBef>
                        <a:spcAft>
                          <a:spcPts val="0"/>
                        </a:spcAft>
                      </a:pPr>
                      <a:r>
                        <a:rPr lang="en-US" sz="1200" kern="100">
                          <a:effectLst/>
                          <a:latin typeface="Palatino Linotype" panose="02040502050505030304" pitchFamily="18" charset="0"/>
                          <a:ea typeface="Calibri" panose="020F0502020204030204" pitchFamily="34" charset="0"/>
                          <a:cs typeface="Arial" panose="020B0604020202020204" pitchFamily="34" charset="0"/>
                        </a:rPr>
                        <a:t>3.33</a:t>
                      </a:r>
                      <a:endParaRPr lang="en-US" sz="1200" kern="100">
                        <a:effectLst/>
                        <a:latin typeface="Palatino Linotype" panose="02040502050505030304" pitchFamily="18" charset="0"/>
                        <a:ea typeface="Calibri" panose="020F0502020204030204" pitchFamily="34" charset="0"/>
                        <a:cs typeface="Times New Roman" panose="02020603050405020304" pitchFamily="18" charset="0"/>
                      </a:endParaRPr>
                    </a:p>
                  </a:txBody>
                  <a:tcPr marL="50393" marR="5039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lnSpc>
                          <a:spcPct val="107000"/>
                        </a:lnSpc>
                        <a:spcBef>
                          <a:spcPts val="0"/>
                        </a:spcBef>
                        <a:spcAft>
                          <a:spcPts val="0"/>
                        </a:spcAft>
                      </a:pPr>
                      <a:r>
                        <a:rPr lang="en-US" sz="1200" kern="100" dirty="0">
                          <a:effectLst/>
                          <a:latin typeface="Palatino Linotype" panose="02040502050505030304" pitchFamily="18" charset="0"/>
                          <a:ea typeface="Calibri" panose="020F0502020204030204" pitchFamily="34" charset="0"/>
                          <a:cs typeface="Arial" panose="020B0604020202020204" pitchFamily="34" charset="0"/>
                        </a:rPr>
                        <a:t>1.18</a:t>
                      </a:r>
                      <a:endParaRPr lang="en-US" sz="1200" kern="100" dirty="0">
                        <a:effectLst/>
                        <a:latin typeface="Palatino Linotype" panose="02040502050505030304" pitchFamily="18" charset="0"/>
                        <a:ea typeface="Calibri" panose="020F0502020204030204" pitchFamily="34" charset="0"/>
                        <a:cs typeface="Times New Roman" panose="02020603050405020304" pitchFamily="18" charset="0"/>
                      </a:endParaRPr>
                    </a:p>
                  </a:txBody>
                  <a:tcPr marL="50393" marR="5039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938373648"/>
                  </a:ext>
                </a:extLst>
              </a:tr>
              <a:tr h="219695">
                <a:tc>
                  <a:txBody>
                    <a:bodyPr/>
                    <a:lstStyle/>
                    <a:p>
                      <a:pPr marL="0" marR="0">
                        <a:lnSpc>
                          <a:spcPct val="107000"/>
                        </a:lnSpc>
                        <a:spcBef>
                          <a:spcPts val="0"/>
                        </a:spcBef>
                        <a:spcAft>
                          <a:spcPts val="800"/>
                        </a:spcAft>
                      </a:pPr>
                      <a:r>
                        <a:rPr lang="en-US" sz="1200" kern="100">
                          <a:effectLst/>
                          <a:latin typeface="Palatino Linotype" panose="02040502050505030304" pitchFamily="18" charset="0"/>
                          <a:ea typeface="Calibri" panose="020F0502020204030204" pitchFamily="34" charset="0"/>
                          <a:cs typeface="Arial" panose="020B0604020202020204" pitchFamily="34" charset="0"/>
                        </a:rPr>
                        <a:t>24. The business world has its own rules. </a:t>
                      </a:r>
                      <a:endParaRPr lang="en-US" sz="1200" kern="100">
                        <a:effectLst/>
                        <a:latin typeface="Palatino Linotype" panose="02040502050505030304" pitchFamily="18" charset="0"/>
                        <a:ea typeface="Calibri" panose="020F0502020204030204" pitchFamily="34" charset="0"/>
                        <a:cs typeface="Times New Roman" panose="02020603050405020304" pitchFamily="18" charset="0"/>
                      </a:endParaRPr>
                    </a:p>
                  </a:txBody>
                  <a:tcPr marL="50393" marR="5039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lnSpc>
                          <a:spcPct val="107000"/>
                        </a:lnSpc>
                        <a:spcBef>
                          <a:spcPts val="0"/>
                        </a:spcBef>
                        <a:spcAft>
                          <a:spcPts val="0"/>
                        </a:spcAft>
                      </a:pPr>
                      <a:r>
                        <a:rPr lang="en-US" sz="1200" kern="100">
                          <a:effectLst/>
                          <a:latin typeface="Palatino Linotype" panose="02040502050505030304" pitchFamily="18" charset="0"/>
                          <a:ea typeface="Calibri" panose="020F0502020204030204" pitchFamily="34" charset="0"/>
                          <a:cs typeface="Arial" panose="020B0604020202020204" pitchFamily="34" charset="0"/>
                        </a:rPr>
                        <a:t>120</a:t>
                      </a:r>
                      <a:endParaRPr lang="en-US" sz="1200" kern="100">
                        <a:effectLst/>
                        <a:latin typeface="Palatino Linotype" panose="02040502050505030304" pitchFamily="18" charset="0"/>
                        <a:ea typeface="Calibri" panose="020F0502020204030204" pitchFamily="34" charset="0"/>
                        <a:cs typeface="Times New Roman" panose="02020603050405020304" pitchFamily="18" charset="0"/>
                      </a:endParaRPr>
                    </a:p>
                  </a:txBody>
                  <a:tcPr marL="50393" marR="5039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lnSpc>
                          <a:spcPct val="107000"/>
                        </a:lnSpc>
                        <a:spcBef>
                          <a:spcPts val="0"/>
                        </a:spcBef>
                        <a:spcAft>
                          <a:spcPts val="0"/>
                        </a:spcAft>
                      </a:pPr>
                      <a:r>
                        <a:rPr lang="en-US" sz="1200" kern="100">
                          <a:effectLst/>
                          <a:latin typeface="Palatino Linotype" panose="02040502050505030304" pitchFamily="18" charset="0"/>
                          <a:ea typeface="Calibri" panose="020F0502020204030204" pitchFamily="34" charset="0"/>
                          <a:cs typeface="Arial" panose="020B0604020202020204" pitchFamily="34" charset="0"/>
                        </a:rPr>
                        <a:t>4.00  </a:t>
                      </a:r>
                      <a:endParaRPr lang="en-US" sz="1200" kern="100">
                        <a:effectLst/>
                        <a:latin typeface="Palatino Linotype" panose="02040502050505030304" pitchFamily="18" charset="0"/>
                        <a:ea typeface="Calibri" panose="020F0502020204030204" pitchFamily="34" charset="0"/>
                        <a:cs typeface="Times New Roman" panose="02020603050405020304" pitchFamily="18" charset="0"/>
                      </a:endParaRPr>
                    </a:p>
                  </a:txBody>
                  <a:tcPr marL="50393" marR="5039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lnSpc>
                          <a:spcPct val="107000"/>
                        </a:lnSpc>
                        <a:spcBef>
                          <a:spcPts val="0"/>
                        </a:spcBef>
                        <a:spcAft>
                          <a:spcPts val="0"/>
                        </a:spcAft>
                      </a:pPr>
                      <a:r>
                        <a:rPr lang="en-US" sz="1200" kern="100" dirty="0">
                          <a:effectLst/>
                          <a:latin typeface="Palatino Linotype" panose="02040502050505030304" pitchFamily="18" charset="0"/>
                          <a:ea typeface="Calibri" panose="020F0502020204030204" pitchFamily="34" charset="0"/>
                          <a:cs typeface="Arial" panose="020B0604020202020204" pitchFamily="34" charset="0"/>
                        </a:rPr>
                        <a:t>1.00 </a:t>
                      </a:r>
                      <a:endParaRPr lang="en-US" sz="1200" kern="100" dirty="0">
                        <a:effectLst/>
                        <a:latin typeface="Palatino Linotype" panose="02040502050505030304" pitchFamily="18" charset="0"/>
                        <a:ea typeface="Calibri" panose="020F0502020204030204" pitchFamily="34" charset="0"/>
                        <a:cs typeface="Times New Roman" panose="02020603050405020304" pitchFamily="18" charset="0"/>
                      </a:endParaRPr>
                    </a:p>
                  </a:txBody>
                  <a:tcPr marL="50393" marR="5039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49307669"/>
                  </a:ext>
                </a:extLst>
              </a:tr>
              <a:tr h="216838">
                <a:tc>
                  <a:txBody>
                    <a:bodyPr/>
                    <a:lstStyle/>
                    <a:p>
                      <a:pPr marL="0" marR="0">
                        <a:lnSpc>
                          <a:spcPct val="107000"/>
                        </a:lnSpc>
                        <a:spcBef>
                          <a:spcPts val="0"/>
                        </a:spcBef>
                        <a:spcAft>
                          <a:spcPts val="800"/>
                        </a:spcAft>
                      </a:pPr>
                      <a:r>
                        <a:rPr lang="en-US" sz="1200" kern="100">
                          <a:effectLst/>
                          <a:latin typeface="Palatino Linotype" panose="02040502050505030304" pitchFamily="18" charset="0"/>
                          <a:ea typeface="Calibri" panose="020F0502020204030204" pitchFamily="34" charset="0"/>
                          <a:cs typeface="Arial" panose="020B0604020202020204" pitchFamily="34" charset="0"/>
                        </a:rPr>
                        <a:t>25. A good business person is a successful business person. </a:t>
                      </a:r>
                      <a:endParaRPr lang="en-US" sz="1200" kern="100">
                        <a:effectLst/>
                        <a:latin typeface="Palatino Linotype" panose="02040502050505030304" pitchFamily="18" charset="0"/>
                        <a:ea typeface="Calibri" panose="020F0502020204030204" pitchFamily="34" charset="0"/>
                        <a:cs typeface="Times New Roman" panose="02020603050405020304" pitchFamily="18" charset="0"/>
                      </a:endParaRPr>
                    </a:p>
                  </a:txBody>
                  <a:tcPr marL="50393" marR="5039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lnSpc>
                          <a:spcPct val="107000"/>
                        </a:lnSpc>
                        <a:spcBef>
                          <a:spcPts val="0"/>
                        </a:spcBef>
                        <a:spcAft>
                          <a:spcPts val="0"/>
                        </a:spcAft>
                      </a:pPr>
                      <a:r>
                        <a:rPr lang="en-US" sz="1200" kern="100">
                          <a:effectLst/>
                          <a:latin typeface="Palatino Linotype" panose="02040502050505030304" pitchFamily="18" charset="0"/>
                          <a:ea typeface="Calibri" panose="020F0502020204030204" pitchFamily="34" charset="0"/>
                          <a:cs typeface="Arial" panose="020B0604020202020204" pitchFamily="34" charset="0"/>
                        </a:rPr>
                        <a:t>120</a:t>
                      </a:r>
                      <a:endParaRPr lang="en-US" sz="1200" kern="100">
                        <a:effectLst/>
                        <a:latin typeface="Palatino Linotype" panose="02040502050505030304" pitchFamily="18" charset="0"/>
                        <a:ea typeface="Calibri" panose="020F0502020204030204" pitchFamily="34" charset="0"/>
                        <a:cs typeface="Times New Roman" panose="02020603050405020304" pitchFamily="18" charset="0"/>
                      </a:endParaRPr>
                    </a:p>
                  </a:txBody>
                  <a:tcPr marL="50393" marR="5039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lnSpc>
                          <a:spcPct val="107000"/>
                        </a:lnSpc>
                        <a:spcBef>
                          <a:spcPts val="0"/>
                        </a:spcBef>
                        <a:spcAft>
                          <a:spcPts val="0"/>
                        </a:spcAft>
                      </a:pPr>
                      <a:r>
                        <a:rPr lang="en-US" sz="1200" kern="100">
                          <a:effectLst/>
                          <a:latin typeface="Palatino Linotype" panose="02040502050505030304" pitchFamily="18" charset="0"/>
                          <a:ea typeface="Calibri" panose="020F0502020204030204" pitchFamily="34" charset="0"/>
                          <a:cs typeface="Arial" panose="020B0604020202020204" pitchFamily="34" charset="0"/>
                        </a:rPr>
                        <a:t>3.10  </a:t>
                      </a:r>
                      <a:endParaRPr lang="en-US" sz="1200" kern="100">
                        <a:effectLst/>
                        <a:latin typeface="Palatino Linotype" panose="02040502050505030304" pitchFamily="18" charset="0"/>
                        <a:ea typeface="Calibri" panose="020F0502020204030204" pitchFamily="34" charset="0"/>
                        <a:cs typeface="Times New Roman" panose="02020603050405020304" pitchFamily="18" charset="0"/>
                      </a:endParaRPr>
                    </a:p>
                  </a:txBody>
                  <a:tcPr marL="50393" marR="5039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lnSpc>
                          <a:spcPct val="107000"/>
                        </a:lnSpc>
                        <a:spcBef>
                          <a:spcPts val="0"/>
                        </a:spcBef>
                        <a:spcAft>
                          <a:spcPts val="0"/>
                        </a:spcAft>
                      </a:pPr>
                      <a:r>
                        <a:rPr lang="en-US" sz="1200" kern="100" dirty="0">
                          <a:effectLst/>
                          <a:latin typeface="Palatino Linotype" panose="02040502050505030304" pitchFamily="18" charset="0"/>
                          <a:ea typeface="Calibri" panose="020F0502020204030204" pitchFamily="34" charset="0"/>
                          <a:cs typeface="Arial" panose="020B0604020202020204" pitchFamily="34" charset="0"/>
                        </a:rPr>
                        <a:t>1.20 </a:t>
                      </a:r>
                      <a:endParaRPr lang="en-US" sz="1200" kern="100" dirty="0">
                        <a:effectLst/>
                        <a:latin typeface="Palatino Linotype" panose="02040502050505030304" pitchFamily="18" charset="0"/>
                        <a:ea typeface="Calibri" panose="020F0502020204030204" pitchFamily="34" charset="0"/>
                        <a:cs typeface="Times New Roman" panose="02020603050405020304" pitchFamily="18" charset="0"/>
                      </a:endParaRPr>
                    </a:p>
                  </a:txBody>
                  <a:tcPr marL="50393" marR="5039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587376557"/>
                  </a:ext>
                </a:extLst>
              </a:tr>
              <a:tr h="443384">
                <a:tc>
                  <a:txBody>
                    <a:bodyPr/>
                    <a:lstStyle/>
                    <a:p>
                      <a:pPr marL="0" marR="0">
                        <a:lnSpc>
                          <a:spcPct val="107000"/>
                        </a:lnSpc>
                        <a:spcBef>
                          <a:spcPts val="0"/>
                        </a:spcBef>
                        <a:spcAft>
                          <a:spcPts val="800"/>
                        </a:spcAft>
                      </a:pPr>
                      <a:r>
                        <a:rPr lang="en-US" sz="1200" kern="100">
                          <a:effectLst/>
                          <a:latin typeface="Palatino Linotype" panose="02040502050505030304" pitchFamily="18" charset="0"/>
                          <a:ea typeface="Calibri" panose="020F0502020204030204" pitchFamily="34" charset="0"/>
                          <a:cs typeface="Arial" panose="020B0604020202020204" pitchFamily="34" charset="0"/>
                        </a:rPr>
                        <a:t>26. I would rather have truth and personal responsibility than unconditional love and belongingness. </a:t>
                      </a:r>
                      <a:endParaRPr lang="en-US" sz="1200" kern="100">
                        <a:effectLst/>
                        <a:latin typeface="Palatino Linotype" panose="02040502050505030304" pitchFamily="18" charset="0"/>
                        <a:ea typeface="Calibri" panose="020F0502020204030204" pitchFamily="34" charset="0"/>
                        <a:cs typeface="Times New Roman" panose="02020603050405020304" pitchFamily="18" charset="0"/>
                      </a:endParaRPr>
                    </a:p>
                  </a:txBody>
                  <a:tcPr marL="50393" marR="5039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lnSpc>
                          <a:spcPct val="107000"/>
                        </a:lnSpc>
                        <a:spcBef>
                          <a:spcPts val="0"/>
                        </a:spcBef>
                        <a:spcAft>
                          <a:spcPts val="0"/>
                        </a:spcAft>
                      </a:pPr>
                      <a:r>
                        <a:rPr lang="en-US" sz="1200" kern="100">
                          <a:effectLst/>
                          <a:latin typeface="Palatino Linotype" panose="02040502050505030304" pitchFamily="18" charset="0"/>
                          <a:ea typeface="Calibri" panose="020F0502020204030204" pitchFamily="34" charset="0"/>
                          <a:cs typeface="Arial" panose="020B0604020202020204" pitchFamily="34" charset="0"/>
                        </a:rPr>
                        <a:t>120</a:t>
                      </a:r>
                      <a:endParaRPr lang="en-US" sz="1200" kern="100">
                        <a:effectLst/>
                        <a:latin typeface="Palatino Linotype" panose="02040502050505030304" pitchFamily="18" charset="0"/>
                        <a:ea typeface="Calibri" panose="020F0502020204030204" pitchFamily="34" charset="0"/>
                        <a:cs typeface="Times New Roman" panose="02020603050405020304" pitchFamily="18" charset="0"/>
                      </a:endParaRPr>
                    </a:p>
                  </a:txBody>
                  <a:tcPr marL="50393" marR="5039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lnSpc>
                          <a:spcPct val="107000"/>
                        </a:lnSpc>
                        <a:spcBef>
                          <a:spcPts val="0"/>
                        </a:spcBef>
                        <a:spcAft>
                          <a:spcPts val="0"/>
                        </a:spcAft>
                      </a:pPr>
                      <a:r>
                        <a:rPr lang="en-US" sz="1200" kern="100">
                          <a:effectLst/>
                          <a:latin typeface="Palatino Linotype" panose="02040502050505030304" pitchFamily="18" charset="0"/>
                          <a:ea typeface="Calibri" panose="020F0502020204030204" pitchFamily="34" charset="0"/>
                          <a:cs typeface="Arial" panose="020B0604020202020204" pitchFamily="34" charset="0"/>
                        </a:rPr>
                        <a:t>3.11  </a:t>
                      </a:r>
                      <a:endParaRPr lang="en-US" sz="1200" kern="100">
                        <a:effectLst/>
                        <a:latin typeface="Palatino Linotype" panose="02040502050505030304" pitchFamily="18" charset="0"/>
                        <a:ea typeface="Calibri" panose="020F0502020204030204" pitchFamily="34" charset="0"/>
                        <a:cs typeface="Times New Roman" panose="02020603050405020304" pitchFamily="18" charset="0"/>
                      </a:endParaRPr>
                    </a:p>
                  </a:txBody>
                  <a:tcPr marL="50393" marR="5039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lnSpc>
                          <a:spcPct val="107000"/>
                        </a:lnSpc>
                        <a:spcBef>
                          <a:spcPts val="0"/>
                        </a:spcBef>
                        <a:spcAft>
                          <a:spcPts val="0"/>
                        </a:spcAft>
                      </a:pPr>
                      <a:r>
                        <a:rPr lang="en-US" sz="1200" kern="100" dirty="0">
                          <a:effectLst/>
                          <a:latin typeface="Palatino Linotype" panose="02040502050505030304" pitchFamily="18" charset="0"/>
                          <a:ea typeface="Calibri" panose="020F0502020204030204" pitchFamily="34" charset="0"/>
                          <a:cs typeface="Arial" panose="020B0604020202020204" pitchFamily="34" charset="0"/>
                        </a:rPr>
                        <a:t>1.18 </a:t>
                      </a:r>
                      <a:endParaRPr lang="en-US" sz="1200" kern="100" dirty="0">
                        <a:effectLst/>
                        <a:latin typeface="Palatino Linotype" panose="02040502050505030304" pitchFamily="18" charset="0"/>
                        <a:ea typeface="Calibri" panose="020F0502020204030204" pitchFamily="34" charset="0"/>
                        <a:cs typeface="Times New Roman" panose="02020603050405020304" pitchFamily="18" charset="0"/>
                      </a:endParaRPr>
                    </a:p>
                  </a:txBody>
                  <a:tcPr marL="50393" marR="5039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274693258"/>
                  </a:ext>
                </a:extLst>
              </a:tr>
              <a:tr h="200103">
                <a:tc>
                  <a:txBody>
                    <a:bodyPr/>
                    <a:lstStyle/>
                    <a:p>
                      <a:pPr marL="0" marR="0">
                        <a:lnSpc>
                          <a:spcPct val="107000"/>
                        </a:lnSpc>
                        <a:spcBef>
                          <a:spcPts val="0"/>
                        </a:spcBef>
                        <a:spcAft>
                          <a:spcPts val="800"/>
                        </a:spcAft>
                      </a:pPr>
                      <a:r>
                        <a:rPr lang="en-US" sz="1200" kern="100">
                          <a:effectLst/>
                          <a:latin typeface="Palatino Linotype" panose="02040502050505030304" pitchFamily="18" charset="0"/>
                          <a:ea typeface="Calibri" panose="020F0502020204030204" pitchFamily="34" charset="0"/>
                          <a:cs typeface="Arial" panose="020B0604020202020204" pitchFamily="34" charset="0"/>
                        </a:rPr>
                        <a:t>27. True morality is first and foremost 5e//-interested. </a:t>
                      </a:r>
                      <a:endParaRPr lang="en-US" sz="1200" kern="100">
                        <a:effectLst/>
                        <a:latin typeface="Palatino Linotype" panose="02040502050505030304" pitchFamily="18" charset="0"/>
                        <a:ea typeface="Calibri" panose="020F0502020204030204" pitchFamily="34" charset="0"/>
                        <a:cs typeface="Times New Roman" panose="02020603050405020304" pitchFamily="18" charset="0"/>
                      </a:endParaRPr>
                    </a:p>
                  </a:txBody>
                  <a:tcPr marL="50393" marR="5039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lnSpc>
                          <a:spcPct val="107000"/>
                        </a:lnSpc>
                        <a:spcBef>
                          <a:spcPts val="0"/>
                        </a:spcBef>
                        <a:spcAft>
                          <a:spcPts val="0"/>
                        </a:spcAft>
                      </a:pPr>
                      <a:r>
                        <a:rPr lang="en-US" sz="1200" kern="100">
                          <a:effectLst/>
                          <a:latin typeface="Palatino Linotype" panose="02040502050505030304" pitchFamily="18" charset="0"/>
                          <a:ea typeface="Calibri" panose="020F0502020204030204" pitchFamily="34" charset="0"/>
                          <a:cs typeface="Arial" panose="020B0604020202020204" pitchFamily="34" charset="0"/>
                        </a:rPr>
                        <a:t>120</a:t>
                      </a:r>
                      <a:endParaRPr lang="en-US" sz="1200" kern="100">
                        <a:effectLst/>
                        <a:latin typeface="Palatino Linotype" panose="02040502050505030304" pitchFamily="18" charset="0"/>
                        <a:ea typeface="Calibri" panose="020F0502020204030204" pitchFamily="34" charset="0"/>
                        <a:cs typeface="Times New Roman" panose="02020603050405020304" pitchFamily="18" charset="0"/>
                      </a:endParaRPr>
                    </a:p>
                  </a:txBody>
                  <a:tcPr marL="50393" marR="5039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lnSpc>
                          <a:spcPct val="107000"/>
                        </a:lnSpc>
                        <a:spcBef>
                          <a:spcPts val="0"/>
                        </a:spcBef>
                        <a:spcAft>
                          <a:spcPts val="0"/>
                        </a:spcAft>
                      </a:pPr>
                      <a:r>
                        <a:rPr lang="en-US" sz="1200" kern="100">
                          <a:effectLst/>
                          <a:latin typeface="Palatino Linotype" panose="02040502050505030304" pitchFamily="18" charset="0"/>
                          <a:ea typeface="Calibri" panose="020F0502020204030204" pitchFamily="34" charset="0"/>
                          <a:cs typeface="Arial" panose="020B0604020202020204" pitchFamily="34" charset="0"/>
                        </a:rPr>
                        <a:t>4.12  </a:t>
                      </a:r>
                      <a:endParaRPr lang="en-US" sz="1200" kern="100">
                        <a:effectLst/>
                        <a:latin typeface="Palatino Linotype" panose="02040502050505030304" pitchFamily="18" charset="0"/>
                        <a:ea typeface="Calibri" panose="020F0502020204030204" pitchFamily="34" charset="0"/>
                        <a:cs typeface="Times New Roman" panose="02020603050405020304" pitchFamily="18" charset="0"/>
                      </a:endParaRPr>
                    </a:p>
                  </a:txBody>
                  <a:tcPr marL="50393" marR="5039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lnSpc>
                          <a:spcPct val="107000"/>
                        </a:lnSpc>
                        <a:spcBef>
                          <a:spcPts val="0"/>
                        </a:spcBef>
                        <a:spcAft>
                          <a:spcPts val="0"/>
                        </a:spcAft>
                      </a:pPr>
                      <a:r>
                        <a:rPr lang="en-US" sz="1200" kern="100" dirty="0">
                          <a:effectLst/>
                          <a:latin typeface="Palatino Linotype" panose="02040502050505030304" pitchFamily="18" charset="0"/>
                          <a:ea typeface="Calibri" panose="020F0502020204030204" pitchFamily="34" charset="0"/>
                          <a:cs typeface="Arial" panose="020B0604020202020204" pitchFamily="34" charset="0"/>
                        </a:rPr>
                        <a:t>1.00 </a:t>
                      </a:r>
                      <a:endParaRPr lang="en-US" sz="1200" kern="100" dirty="0">
                        <a:effectLst/>
                        <a:latin typeface="Palatino Linotype" panose="02040502050505030304" pitchFamily="18" charset="0"/>
                        <a:ea typeface="Calibri" panose="020F0502020204030204" pitchFamily="34" charset="0"/>
                        <a:cs typeface="Times New Roman" panose="02020603050405020304" pitchFamily="18" charset="0"/>
                      </a:endParaRPr>
                    </a:p>
                  </a:txBody>
                  <a:tcPr marL="50393" marR="5039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44485215"/>
                  </a:ext>
                </a:extLst>
              </a:tr>
              <a:tr h="216838">
                <a:tc>
                  <a:txBody>
                    <a:bodyPr/>
                    <a:lstStyle/>
                    <a:p>
                      <a:pPr marL="0" marR="0">
                        <a:lnSpc>
                          <a:spcPct val="107000"/>
                        </a:lnSpc>
                        <a:spcBef>
                          <a:spcPts val="0"/>
                        </a:spcBef>
                        <a:spcAft>
                          <a:spcPts val="800"/>
                        </a:spcAft>
                      </a:pPr>
                      <a:r>
                        <a:rPr lang="en-US" sz="1200" kern="100">
                          <a:effectLst/>
                          <a:latin typeface="Palatino Linotype" panose="02040502050505030304" pitchFamily="18" charset="0"/>
                          <a:ea typeface="Calibri" panose="020F0502020204030204" pitchFamily="34" charset="0"/>
                          <a:cs typeface="Arial" panose="020B0604020202020204" pitchFamily="34" charset="0"/>
                        </a:rPr>
                        <a:t>28. Self-sacrifice is immoral. </a:t>
                      </a:r>
                      <a:endParaRPr lang="en-US" sz="1200" kern="100">
                        <a:effectLst/>
                        <a:latin typeface="Palatino Linotype" panose="02040502050505030304" pitchFamily="18" charset="0"/>
                        <a:ea typeface="Calibri" panose="020F0502020204030204" pitchFamily="34" charset="0"/>
                        <a:cs typeface="Times New Roman" panose="02020603050405020304" pitchFamily="18" charset="0"/>
                      </a:endParaRPr>
                    </a:p>
                  </a:txBody>
                  <a:tcPr marL="50393" marR="5039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lnSpc>
                          <a:spcPct val="107000"/>
                        </a:lnSpc>
                        <a:spcBef>
                          <a:spcPts val="0"/>
                        </a:spcBef>
                        <a:spcAft>
                          <a:spcPts val="0"/>
                        </a:spcAft>
                      </a:pPr>
                      <a:r>
                        <a:rPr lang="en-US" sz="1200" kern="100">
                          <a:effectLst/>
                          <a:latin typeface="Palatino Linotype" panose="02040502050505030304" pitchFamily="18" charset="0"/>
                          <a:ea typeface="Calibri" panose="020F0502020204030204" pitchFamily="34" charset="0"/>
                          <a:cs typeface="Arial" panose="020B0604020202020204" pitchFamily="34" charset="0"/>
                        </a:rPr>
                        <a:t>120</a:t>
                      </a:r>
                      <a:endParaRPr lang="en-US" sz="1200" kern="100">
                        <a:effectLst/>
                        <a:latin typeface="Palatino Linotype" panose="02040502050505030304" pitchFamily="18" charset="0"/>
                        <a:ea typeface="Calibri" panose="020F0502020204030204" pitchFamily="34" charset="0"/>
                        <a:cs typeface="Times New Roman" panose="02020603050405020304" pitchFamily="18" charset="0"/>
                      </a:endParaRPr>
                    </a:p>
                  </a:txBody>
                  <a:tcPr marL="50393" marR="5039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lnSpc>
                          <a:spcPct val="107000"/>
                        </a:lnSpc>
                        <a:spcBef>
                          <a:spcPts val="0"/>
                        </a:spcBef>
                        <a:spcAft>
                          <a:spcPts val="0"/>
                        </a:spcAft>
                      </a:pPr>
                      <a:r>
                        <a:rPr lang="en-US" sz="1200" kern="100">
                          <a:effectLst/>
                          <a:latin typeface="Palatino Linotype" panose="02040502050505030304" pitchFamily="18" charset="0"/>
                          <a:ea typeface="Calibri" panose="020F0502020204030204" pitchFamily="34" charset="0"/>
                          <a:cs typeface="Arial" panose="020B0604020202020204" pitchFamily="34" charset="0"/>
                        </a:rPr>
                        <a:t>1.60  </a:t>
                      </a:r>
                      <a:endParaRPr lang="en-US" sz="1200" kern="100">
                        <a:effectLst/>
                        <a:latin typeface="Palatino Linotype" panose="02040502050505030304" pitchFamily="18" charset="0"/>
                        <a:ea typeface="Calibri" panose="020F0502020204030204" pitchFamily="34" charset="0"/>
                        <a:cs typeface="Times New Roman" panose="02020603050405020304" pitchFamily="18" charset="0"/>
                      </a:endParaRPr>
                    </a:p>
                  </a:txBody>
                  <a:tcPr marL="50393" marR="5039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lnSpc>
                          <a:spcPct val="107000"/>
                        </a:lnSpc>
                        <a:spcBef>
                          <a:spcPts val="0"/>
                        </a:spcBef>
                        <a:spcAft>
                          <a:spcPts val="0"/>
                        </a:spcAft>
                      </a:pPr>
                      <a:r>
                        <a:rPr lang="en-US" sz="1200" kern="100">
                          <a:effectLst/>
                          <a:latin typeface="Palatino Linotype" panose="02040502050505030304" pitchFamily="18" charset="0"/>
                          <a:ea typeface="Calibri" panose="020F0502020204030204" pitchFamily="34" charset="0"/>
                          <a:cs typeface="Arial" panose="020B0604020202020204" pitchFamily="34" charset="0"/>
                        </a:rPr>
                        <a:t>1.12 </a:t>
                      </a:r>
                      <a:endParaRPr lang="en-US" sz="1200" kern="100">
                        <a:effectLst/>
                        <a:latin typeface="Palatino Linotype" panose="02040502050505030304" pitchFamily="18" charset="0"/>
                        <a:ea typeface="Calibri" panose="020F0502020204030204" pitchFamily="34" charset="0"/>
                        <a:cs typeface="Times New Roman" panose="02020603050405020304" pitchFamily="18" charset="0"/>
                      </a:endParaRPr>
                    </a:p>
                  </a:txBody>
                  <a:tcPr marL="50393" marR="5039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930601318"/>
                  </a:ext>
                </a:extLst>
              </a:tr>
              <a:tr h="283289">
                <a:tc>
                  <a:txBody>
                    <a:bodyPr/>
                    <a:lstStyle/>
                    <a:p>
                      <a:pPr marL="0" marR="0">
                        <a:lnSpc>
                          <a:spcPct val="107000"/>
                        </a:lnSpc>
                        <a:spcBef>
                          <a:spcPts val="0"/>
                        </a:spcBef>
                        <a:spcAft>
                          <a:spcPts val="800"/>
                        </a:spcAft>
                      </a:pPr>
                      <a:r>
                        <a:rPr lang="en-US" sz="1200" kern="100" dirty="0">
                          <a:effectLst/>
                          <a:latin typeface="Palatino Linotype" panose="02040502050505030304" pitchFamily="18" charset="0"/>
                          <a:ea typeface="Calibri" panose="020F0502020204030204" pitchFamily="34" charset="0"/>
                          <a:cs typeface="Arial" panose="020B0604020202020204" pitchFamily="34" charset="0"/>
                        </a:rPr>
                        <a:t>29. You can judge a person according to his/her work and decisions. </a:t>
                      </a:r>
                      <a:endParaRPr lang="en-US" sz="1200" kern="100" dirty="0">
                        <a:effectLst/>
                        <a:latin typeface="Palatino Linotype" panose="02040502050505030304" pitchFamily="18" charset="0"/>
                        <a:ea typeface="Calibri" panose="020F0502020204030204" pitchFamily="34" charset="0"/>
                        <a:cs typeface="Times New Roman" panose="02020603050405020304" pitchFamily="18" charset="0"/>
                      </a:endParaRPr>
                    </a:p>
                  </a:txBody>
                  <a:tcPr marL="50393" marR="5039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lnSpc>
                          <a:spcPct val="107000"/>
                        </a:lnSpc>
                        <a:spcBef>
                          <a:spcPts val="0"/>
                        </a:spcBef>
                        <a:spcAft>
                          <a:spcPts val="0"/>
                        </a:spcAft>
                      </a:pPr>
                      <a:r>
                        <a:rPr lang="en-US" sz="1200" kern="100">
                          <a:effectLst/>
                          <a:latin typeface="Palatino Linotype" panose="02040502050505030304" pitchFamily="18" charset="0"/>
                          <a:ea typeface="Calibri" panose="020F0502020204030204" pitchFamily="34" charset="0"/>
                          <a:cs typeface="Arial" panose="020B0604020202020204" pitchFamily="34" charset="0"/>
                        </a:rPr>
                        <a:t>120</a:t>
                      </a:r>
                      <a:endParaRPr lang="en-US" sz="1200" kern="100">
                        <a:effectLst/>
                        <a:latin typeface="Palatino Linotype" panose="02040502050505030304" pitchFamily="18" charset="0"/>
                        <a:ea typeface="Calibri" panose="020F0502020204030204" pitchFamily="34" charset="0"/>
                        <a:cs typeface="Times New Roman" panose="02020603050405020304" pitchFamily="18" charset="0"/>
                      </a:endParaRPr>
                    </a:p>
                  </a:txBody>
                  <a:tcPr marL="50393" marR="5039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lnSpc>
                          <a:spcPct val="107000"/>
                        </a:lnSpc>
                        <a:spcBef>
                          <a:spcPts val="0"/>
                        </a:spcBef>
                        <a:spcAft>
                          <a:spcPts val="0"/>
                        </a:spcAft>
                      </a:pPr>
                      <a:r>
                        <a:rPr lang="en-US" sz="1200" kern="100">
                          <a:effectLst/>
                          <a:latin typeface="Palatino Linotype" panose="02040502050505030304" pitchFamily="18" charset="0"/>
                          <a:ea typeface="Calibri" panose="020F0502020204030204" pitchFamily="34" charset="0"/>
                          <a:cs typeface="Arial" panose="020B0604020202020204" pitchFamily="34" charset="0"/>
                        </a:rPr>
                        <a:t>3.20 </a:t>
                      </a:r>
                      <a:endParaRPr lang="en-US" sz="1200" kern="100">
                        <a:effectLst/>
                        <a:latin typeface="Palatino Linotype" panose="02040502050505030304" pitchFamily="18" charset="0"/>
                        <a:ea typeface="Calibri" panose="020F0502020204030204" pitchFamily="34" charset="0"/>
                        <a:cs typeface="Times New Roman" panose="02020603050405020304" pitchFamily="18" charset="0"/>
                      </a:endParaRPr>
                    </a:p>
                  </a:txBody>
                  <a:tcPr marL="50393" marR="5039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lnSpc>
                          <a:spcPct val="107000"/>
                        </a:lnSpc>
                        <a:spcBef>
                          <a:spcPts val="0"/>
                        </a:spcBef>
                        <a:spcAft>
                          <a:spcPts val="0"/>
                        </a:spcAft>
                      </a:pPr>
                      <a:r>
                        <a:rPr lang="en-US" sz="1200" kern="100" dirty="0">
                          <a:effectLst/>
                          <a:latin typeface="Palatino Linotype" panose="02040502050505030304" pitchFamily="18" charset="0"/>
                          <a:ea typeface="Calibri" panose="020F0502020204030204" pitchFamily="34" charset="0"/>
                          <a:cs typeface="Arial" panose="020B0604020202020204" pitchFamily="34" charset="0"/>
                        </a:rPr>
                        <a:t>1.11 </a:t>
                      </a:r>
                      <a:endParaRPr lang="en-US" sz="1200" kern="100" dirty="0">
                        <a:effectLst/>
                        <a:latin typeface="Palatino Linotype" panose="02040502050505030304" pitchFamily="18" charset="0"/>
                        <a:ea typeface="Calibri" panose="020F0502020204030204" pitchFamily="34" charset="0"/>
                        <a:cs typeface="Times New Roman" panose="02020603050405020304" pitchFamily="18" charset="0"/>
                      </a:endParaRPr>
                    </a:p>
                  </a:txBody>
                  <a:tcPr marL="50393" marR="5039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705996870"/>
                  </a:ext>
                </a:extLst>
              </a:tr>
              <a:tr h="329085">
                <a:tc>
                  <a:txBody>
                    <a:bodyPr/>
                    <a:lstStyle/>
                    <a:p>
                      <a:pPr marL="0" marR="0">
                        <a:lnSpc>
                          <a:spcPct val="107000"/>
                        </a:lnSpc>
                        <a:spcBef>
                          <a:spcPts val="0"/>
                        </a:spcBef>
                        <a:spcAft>
                          <a:spcPts val="0"/>
                        </a:spcAft>
                      </a:pPr>
                      <a:r>
                        <a:rPr lang="en-US" sz="1200" kern="100" dirty="0">
                          <a:effectLst/>
                          <a:latin typeface="Palatino Linotype" panose="02040502050505030304" pitchFamily="18" charset="0"/>
                          <a:ea typeface="Calibri" panose="020F0502020204030204" pitchFamily="34" charset="0"/>
                          <a:cs typeface="Arial" panose="020B0604020202020204" pitchFamily="34" charset="0"/>
                        </a:rPr>
                        <a:t>30. You should not consume more than you produce. </a:t>
                      </a:r>
                      <a:endParaRPr lang="en-US" sz="1200" kern="100" dirty="0">
                        <a:effectLst/>
                        <a:latin typeface="Palatino Linotype" panose="02040502050505030304" pitchFamily="18" charset="0"/>
                        <a:ea typeface="Calibri" panose="020F0502020204030204" pitchFamily="34" charset="0"/>
                        <a:cs typeface="Times New Roman" panose="02020603050405020304" pitchFamily="18" charset="0"/>
                      </a:endParaRPr>
                    </a:p>
                  </a:txBody>
                  <a:tcPr marL="50393" marR="5039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lnSpc>
                          <a:spcPct val="107000"/>
                        </a:lnSpc>
                        <a:spcBef>
                          <a:spcPts val="0"/>
                        </a:spcBef>
                        <a:spcAft>
                          <a:spcPts val="0"/>
                        </a:spcAft>
                      </a:pPr>
                      <a:r>
                        <a:rPr lang="en-US" sz="1200" kern="100">
                          <a:effectLst/>
                          <a:latin typeface="Palatino Linotype" panose="02040502050505030304" pitchFamily="18" charset="0"/>
                          <a:ea typeface="Calibri" panose="020F0502020204030204" pitchFamily="34" charset="0"/>
                          <a:cs typeface="Arial" panose="020B0604020202020204" pitchFamily="34" charset="0"/>
                        </a:rPr>
                        <a:t>120</a:t>
                      </a:r>
                      <a:endParaRPr lang="en-US" sz="1200" kern="100">
                        <a:effectLst/>
                        <a:latin typeface="Palatino Linotype" panose="02040502050505030304" pitchFamily="18" charset="0"/>
                        <a:ea typeface="Calibri" panose="020F0502020204030204" pitchFamily="34" charset="0"/>
                        <a:cs typeface="Times New Roman" panose="02020603050405020304" pitchFamily="18" charset="0"/>
                      </a:endParaRPr>
                    </a:p>
                  </a:txBody>
                  <a:tcPr marL="50393" marR="5039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lnSpc>
                          <a:spcPct val="107000"/>
                        </a:lnSpc>
                        <a:spcBef>
                          <a:spcPts val="0"/>
                        </a:spcBef>
                        <a:spcAft>
                          <a:spcPts val="0"/>
                        </a:spcAft>
                      </a:pPr>
                      <a:r>
                        <a:rPr lang="en-US" sz="1200" kern="100">
                          <a:effectLst/>
                          <a:latin typeface="Palatino Linotype" panose="02040502050505030304" pitchFamily="18" charset="0"/>
                          <a:ea typeface="Calibri" panose="020F0502020204030204" pitchFamily="34" charset="0"/>
                          <a:cs typeface="Arial" panose="020B0604020202020204" pitchFamily="34" charset="0"/>
                        </a:rPr>
                        <a:t>3.88  </a:t>
                      </a:r>
                      <a:endParaRPr lang="en-US" sz="1200" kern="100">
                        <a:effectLst/>
                        <a:latin typeface="Palatino Linotype" panose="02040502050505030304" pitchFamily="18" charset="0"/>
                        <a:ea typeface="Calibri" panose="020F0502020204030204" pitchFamily="34" charset="0"/>
                        <a:cs typeface="Times New Roman" panose="02020603050405020304" pitchFamily="18" charset="0"/>
                      </a:endParaRPr>
                    </a:p>
                  </a:txBody>
                  <a:tcPr marL="50393" marR="5039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lnSpc>
                          <a:spcPct val="107000"/>
                        </a:lnSpc>
                        <a:spcBef>
                          <a:spcPts val="0"/>
                        </a:spcBef>
                        <a:spcAft>
                          <a:spcPts val="0"/>
                        </a:spcAft>
                      </a:pPr>
                      <a:r>
                        <a:rPr lang="en-US" sz="1200" kern="100" dirty="0">
                          <a:effectLst/>
                          <a:latin typeface="Palatino Linotype" panose="02040502050505030304" pitchFamily="18" charset="0"/>
                          <a:ea typeface="Calibri" panose="020F0502020204030204" pitchFamily="34" charset="0"/>
                          <a:cs typeface="Arial" panose="020B0604020202020204" pitchFamily="34" charset="0"/>
                        </a:rPr>
                        <a:t>1.20 </a:t>
                      </a:r>
                      <a:endParaRPr lang="en-US" sz="1200" kern="100" dirty="0">
                        <a:effectLst/>
                        <a:latin typeface="Palatino Linotype" panose="02040502050505030304" pitchFamily="18" charset="0"/>
                        <a:ea typeface="Calibri" panose="020F0502020204030204" pitchFamily="34" charset="0"/>
                        <a:cs typeface="Times New Roman" panose="02020603050405020304" pitchFamily="18" charset="0"/>
                      </a:endParaRPr>
                    </a:p>
                  </a:txBody>
                  <a:tcPr marL="50393" marR="5039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516050634"/>
                  </a:ext>
                </a:extLst>
              </a:tr>
            </a:tbl>
          </a:graphicData>
        </a:graphic>
      </p:graphicFrame>
      <p:sp>
        <p:nvSpPr>
          <p:cNvPr id="4" name="TextBox 3">
            <a:extLst>
              <a:ext uri="{FF2B5EF4-FFF2-40B4-BE49-F238E27FC236}">
                <a16:creationId xmlns:a16="http://schemas.microsoft.com/office/drawing/2014/main" id="{23F4060D-8811-4FB4-B9FF-13D12BE5E47C}"/>
              </a:ext>
            </a:extLst>
          </p:cNvPr>
          <p:cNvSpPr txBox="1"/>
          <p:nvPr/>
        </p:nvSpPr>
        <p:spPr>
          <a:xfrm>
            <a:off x="2444262" y="450876"/>
            <a:ext cx="4958861" cy="312971"/>
          </a:xfrm>
          <a:prstGeom prst="rect">
            <a:avLst/>
          </a:prstGeom>
          <a:noFill/>
        </p:spPr>
        <p:txBody>
          <a:bodyPr wrap="square">
            <a:spAutoFit/>
          </a:bodyPr>
          <a:lstStyle/>
          <a:p>
            <a:pPr marL="0" marR="0" lvl="0" indent="0" algn="l" defTabSz="457200" rtl="0" eaLnBrk="1" fontAlgn="auto" latinLnBrk="0" hangingPunct="1">
              <a:lnSpc>
                <a:spcPct val="107000"/>
              </a:lnSpc>
              <a:spcBef>
                <a:spcPts val="0"/>
              </a:spcBef>
              <a:spcAft>
                <a:spcPts val="800"/>
              </a:spcAft>
              <a:buClrTx/>
              <a:buSzTx/>
              <a:buFontTx/>
              <a:buNone/>
              <a:tabLst/>
              <a:defRPr/>
            </a:pPr>
            <a:r>
              <a:rPr kumimoji="0" lang="en-US" sz="1400" b="1" i="0" u="none" strike="noStrike" kern="100" cap="none" spc="0" normalizeH="0" baseline="0" noProof="0" dirty="0">
                <a:ln>
                  <a:noFill/>
                </a:ln>
                <a:solidFill>
                  <a:prstClr val="black"/>
                </a:solidFill>
                <a:effectLst/>
                <a:uLnTx/>
                <a:uFillTx/>
                <a:latin typeface="Palatino Linotype" panose="02040502050505030304" pitchFamily="18" charset="0"/>
                <a:ea typeface="Calibri" panose="020F0502020204030204" pitchFamily="34" charset="0"/>
                <a:cs typeface="Arial" panose="020B0604020202020204" pitchFamily="34" charset="0"/>
              </a:rPr>
              <a:t>TABLE 2 (Continued) </a:t>
            </a:r>
            <a:endParaRPr kumimoji="0" lang="en-US" sz="1400" b="0" i="0" u="none" strike="noStrike" kern="1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98659632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81B53D-7562-D934-F12C-E6B82B9B07BC}"/>
              </a:ext>
            </a:extLst>
          </p:cNvPr>
          <p:cNvSpPr>
            <a:spLocks noGrp="1"/>
          </p:cNvSpPr>
          <p:nvPr>
            <p:ph type="title"/>
          </p:nvPr>
        </p:nvSpPr>
        <p:spPr>
          <a:xfrm>
            <a:off x="747673" y="354623"/>
            <a:ext cx="8596668" cy="744415"/>
          </a:xfrm>
        </p:spPr>
        <p:txBody>
          <a:bodyPr/>
          <a:lstStyle/>
          <a:p>
            <a:r>
              <a:rPr lang="en-US" dirty="0"/>
              <a:t>Results</a:t>
            </a:r>
          </a:p>
        </p:txBody>
      </p:sp>
      <p:sp>
        <p:nvSpPr>
          <p:cNvPr id="3" name="Content Placeholder 2">
            <a:extLst>
              <a:ext uri="{FF2B5EF4-FFF2-40B4-BE49-F238E27FC236}">
                <a16:creationId xmlns:a16="http://schemas.microsoft.com/office/drawing/2014/main" id="{122E608E-C9B9-05A2-175F-1DDE07E8C056}"/>
              </a:ext>
            </a:extLst>
          </p:cNvPr>
          <p:cNvSpPr>
            <a:spLocks noGrp="1"/>
          </p:cNvSpPr>
          <p:nvPr>
            <p:ph idx="1"/>
          </p:nvPr>
        </p:nvSpPr>
        <p:spPr>
          <a:xfrm>
            <a:off x="378070" y="1166447"/>
            <a:ext cx="9425354" cy="5243146"/>
          </a:xfrm>
          <a:ln w="57150">
            <a:solidFill>
              <a:schemeClr val="tx1"/>
            </a:solidFill>
          </a:ln>
        </p:spPr>
        <p:txBody>
          <a:bodyPr>
            <a:noAutofit/>
          </a:bodyPr>
          <a:lstStyle/>
          <a:p>
            <a:r>
              <a:rPr lang="en-US" sz="2400" dirty="0">
                <a:latin typeface="Arial" panose="020B0604020202020204" pitchFamily="34" charset="0"/>
                <a:cs typeface="Arial" panose="020B0604020202020204" pitchFamily="34" charset="0"/>
              </a:rPr>
              <a:t>Hypothesis two proposed that there would be significant differences in reported attitudes toward business ethics between male and female respondents in Nigeria. </a:t>
            </a:r>
          </a:p>
          <a:p>
            <a:r>
              <a:rPr lang="en-US" sz="2400" dirty="0">
                <a:latin typeface="Arial" panose="020B0604020202020204" pitchFamily="34" charset="0"/>
                <a:cs typeface="Arial" panose="020B0604020202020204" pitchFamily="34" charset="0"/>
              </a:rPr>
              <a:t>The results of the t-tests of two means indicate that, on average,  respondents reported the same levels of agreement for items 3, 22, 23, 24, 27, and 30 and on items 1, 6, 9, 10, 11, 16, 20, 25, and 28 the same level of agreement was reported.</a:t>
            </a:r>
          </a:p>
          <a:p>
            <a:r>
              <a:rPr lang="en-US" sz="2400" dirty="0">
                <a:latin typeface="Arial" panose="020B0604020202020204" pitchFamily="34" charset="0"/>
                <a:cs typeface="Arial" panose="020B0604020202020204" pitchFamily="34" charset="0"/>
              </a:rPr>
              <a:t>Given that there were significant differences in reported attitudes towards business ethics for of the 30 ATBEQ items, hypothesis two is rejected. </a:t>
            </a:r>
          </a:p>
          <a:p>
            <a:r>
              <a:rPr lang="en-US" sz="2400" dirty="0">
                <a:latin typeface="Arial" panose="020B0604020202020204" pitchFamily="34" charset="0"/>
                <a:cs typeface="Arial" panose="020B0604020202020204" pitchFamily="34" charset="0"/>
              </a:rPr>
              <a:t>Thus, it is concluded that reported attitudes toward business ethics between male and female respondents in the sample are not significantly different.</a:t>
            </a:r>
          </a:p>
        </p:txBody>
      </p:sp>
    </p:spTree>
    <p:extLst>
      <p:ext uri="{BB962C8B-B14F-4D97-AF65-F5344CB8AC3E}">
        <p14:creationId xmlns:p14="http://schemas.microsoft.com/office/powerpoint/2010/main" val="189074218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27CF6030-AC4E-23C2-3121-416FF95AA20B}"/>
              </a:ext>
            </a:extLst>
          </p:cNvPr>
          <p:cNvSpPr txBox="1"/>
          <p:nvPr/>
        </p:nvSpPr>
        <p:spPr>
          <a:xfrm>
            <a:off x="1749670" y="203257"/>
            <a:ext cx="6101860" cy="376000"/>
          </a:xfrm>
          <a:prstGeom prst="rect">
            <a:avLst/>
          </a:prstGeom>
          <a:noFill/>
        </p:spPr>
        <p:txBody>
          <a:bodyPr wrap="square">
            <a:spAutoFit/>
          </a:bodyPr>
          <a:lstStyle/>
          <a:p>
            <a:pPr marL="0" marR="0" lvl="0" indent="0" algn="l" defTabSz="457200" rtl="0" eaLnBrk="1" fontAlgn="auto" latinLnBrk="0" hangingPunct="1">
              <a:lnSpc>
                <a:spcPct val="107000"/>
              </a:lnSpc>
              <a:spcBef>
                <a:spcPts val="0"/>
              </a:spcBef>
              <a:spcAft>
                <a:spcPts val="800"/>
              </a:spcAft>
              <a:buClrTx/>
              <a:buSzTx/>
              <a:buFontTx/>
              <a:buNone/>
              <a:tabLst/>
              <a:defRPr/>
            </a:pPr>
            <a:r>
              <a:rPr kumimoji="0" lang="en-US" sz="1800" b="0" i="0" u="none" strike="noStrike" kern="100" cap="none" spc="0" normalizeH="0" baseline="0" noProof="0" dirty="0">
                <a:ln>
                  <a:noFill/>
                </a:ln>
                <a:solidFill>
                  <a:prstClr val="black"/>
                </a:solidFill>
                <a:effectLst/>
                <a:uLnTx/>
                <a:uFillTx/>
                <a:latin typeface="Palatino Linotype" panose="02040502050505030304" pitchFamily="18" charset="0"/>
                <a:ea typeface="Calibri" panose="020F0502020204030204" pitchFamily="34" charset="0"/>
                <a:cs typeface="Arial" panose="020B0604020202020204" pitchFamily="34" charset="0"/>
              </a:rPr>
              <a:t>Table 3:   T-tests for ATBEQ. Male and female respondents </a:t>
            </a:r>
            <a:endParaRPr kumimoji="0" lang="en-US" sz="1600" b="0" i="0" u="none" strike="noStrike" kern="1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endParaRPr>
          </a:p>
        </p:txBody>
      </p:sp>
      <p:graphicFrame>
        <p:nvGraphicFramePr>
          <p:cNvPr id="4" name="Table 3">
            <a:extLst>
              <a:ext uri="{FF2B5EF4-FFF2-40B4-BE49-F238E27FC236}">
                <a16:creationId xmlns:a16="http://schemas.microsoft.com/office/drawing/2014/main" id="{380DF243-9DD5-892A-6EE7-31CA822673B9}"/>
              </a:ext>
            </a:extLst>
          </p:cNvPr>
          <p:cNvGraphicFramePr>
            <a:graphicFrameLocks noGrp="1"/>
          </p:cNvGraphicFramePr>
          <p:nvPr/>
        </p:nvGraphicFramePr>
        <p:xfrm>
          <a:off x="1987061" y="641542"/>
          <a:ext cx="6321668" cy="6013201"/>
        </p:xfrm>
        <a:graphic>
          <a:graphicData uri="http://schemas.openxmlformats.org/drawingml/2006/table">
            <a:tbl>
              <a:tblPr firstRow="1" firstCol="1" bandRow="1"/>
              <a:tblGrid>
                <a:gridCol w="890926">
                  <a:extLst>
                    <a:ext uri="{9D8B030D-6E8A-4147-A177-3AD203B41FA5}">
                      <a16:colId xmlns:a16="http://schemas.microsoft.com/office/drawing/2014/main" val="883252865"/>
                    </a:ext>
                  </a:extLst>
                </a:gridCol>
                <a:gridCol w="638910">
                  <a:extLst>
                    <a:ext uri="{9D8B030D-6E8A-4147-A177-3AD203B41FA5}">
                      <a16:colId xmlns:a16="http://schemas.microsoft.com/office/drawing/2014/main" val="1876753552"/>
                    </a:ext>
                  </a:extLst>
                </a:gridCol>
                <a:gridCol w="702803">
                  <a:extLst>
                    <a:ext uri="{9D8B030D-6E8A-4147-A177-3AD203B41FA5}">
                      <a16:colId xmlns:a16="http://schemas.microsoft.com/office/drawing/2014/main" val="1063479084"/>
                    </a:ext>
                  </a:extLst>
                </a:gridCol>
                <a:gridCol w="830584">
                  <a:extLst>
                    <a:ext uri="{9D8B030D-6E8A-4147-A177-3AD203B41FA5}">
                      <a16:colId xmlns:a16="http://schemas.microsoft.com/office/drawing/2014/main" val="2130799941"/>
                    </a:ext>
                  </a:extLst>
                </a:gridCol>
                <a:gridCol w="702803">
                  <a:extLst>
                    <a:ext uri="{9D8B030D-6E8A-4147-A177-3AD203B41FA5}">
                      <a16:colId xmlns:a16="http://schemas.microsoft.com/office/drawing/2014/main" val="861273827"/>
                    </a:ext>
                  </a:extLst>
                </a:gridCol>
                <a:gridCol w="830584">
                  <a:extLst>
                    <a:ext uri="{9D8B030D-6E8A-4147-A177-3AD203B41FA5}">
                      <a16:colId xmlns:a16="http://schemas.microsoft.com/office/drawing/2014/main" val="1409670862"/>
                    </a:ext>
                  </a:extLst>
                </a:gridCol>
                <a:gridCol w="638910">
                  <a:extLst>
                    <a:ext uri="{9D8B030D-6E8A-4147-A177-3AD203B41FA5}">
                      <a16:colId xmlns:a16="http://schemas.microsoft.com/office/drawing/2014/main" val="2024864627"/>
                    </a:ext>
                  </a:extLst>
                </a:gridCol>
                <a:gridCol w="1086148">
                  <a:extLst>
                    <a:ext uri="{9D8B030D-6E8A-4147-A177-3AD203B41FA5}">
                      <a16:colId xmlns:a16="http://schemas.microsoft.com/office/drawing/2014/main" val="1528727070"/>
                    </a:ext>
                  </a:extLst>
                </a:gridCol>
              </a:tblGrid>
              <a:tr h="183834">
                <a:tc>
                  <a:txBody>
                    <a:bodyPr/>
                    <a:lstStyle/>
                    <a:p>
                      <a:pPr marL="0" marR="0">
                        <a:lnSpc>
                          <a:spcPct val="107000"/>
                        </a:lnSpc>
                        <a:spcBef>
                          <a:spcPts val="0"/>
                        </a:spcBef>
                        <a:spcAft>
                          <a:spcPts val="0"/>
                        </a:spcAft>
                      </a:pPr>
                      <a:r>
                        <a:rPr lang="en-US" sz="1200" kern="100" dirty="0">
                          <a:effectLst/>
                          <a:latin typeface="Palatino Linotype" panose="02040502050505030304" pitchFamily="18" charset="0"/>
                          <a:ea typeface="Calibri" panose="020F0502020204030204" pitchFamily="34" charset="0"/>
                          <a:cs typeface="Arial" panose="020B0604020202020204" pitchFamily="34" charset="0"/>
                        </a:rPr>
                        <a:t>Question</a:t>
                      </a:r>
                      <a:endParaRPr lang="en-US" sz="12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44056" marR="4405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200" kern="100" dirty="0">
                          <a:effectLst/>
                          <a:latin typeface="Palatino Linotype" panose="02040502050505030304" pitchFamily="18" charset="0"/>
                          <a:ea typeface="Calibri" panose="020F0502020204030204" pitchFamily="34" charset="0"/>
                          <a:cs typeface="Arial" panose="020B0604020202020204" pitchFamily="34" charset="0"/>
                        </a:rPr>
                        <a:t>Male</a:t>
                      </a:r>
                      <a:endParaRPr lang="en-US" sz="12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44056" marR="44056" marT="0" marB="0">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200" kern="100">
                          <a:effectLst/>
                          <a:latin typeface="Palatino Linotype" panose="02040502050505030304" pitchFamily="18" charset="0"/>
                          <a:ea typeface="Calibri" panose="020F0502020204030204" pitchFamily="34" charset="0"/>
                          <a:cs typeface="Arial" panose="020B0604020202020204" pitchFamily="34" charset="0"/>
                        </a:rPr>
                        <a:t>n = 80</a:t>
                      </a:r>
                      <a:endParaRPr lang="en-US" sz="1200" kern="100">
                        <a:effectLst/>
                        <a:latin typeface="Calibri" panose="020F0502020204030204" pitchFamily="34" charset="0"/>
                        <a:ea typeface="Calibri" panose="020F0502020204030204" pitchFamily="34" charset="0"/>
                        <a:cs typeface="Times New Roman" panose="02020603050405020304" pitchFamily="18" charset="0"/>
                      </a:endParaRPr>
                    </a:p>
                  </a:txBody>
                  <a:tcPr marL="44056" marR="44056" marT="0" marB="0">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200" kern="100">
                          <a:effectLst/>
                          <a:latin typeface="Palatino Linotype" panose="02040502050505030304" pitchFamily="18" charset="0"/>
                          <a:ea typeface="Calibri" panose="020F0502020204030204" pitchFamily="34" charset="0"/>
                          <a:cs typeface="Arial" panose="020B0604020202020204" pitchFamily="34" charset="0"/>
                        </a:rPr>
                        <a:t>Female</a:t>
                      </a:r>
                      <a:endParaRPr lang="en-US" sz="1200" kern="100">
                        <a:effectLst/>
                        <a:latin typeface="Calibri" panose="020F0502020204030204" pitchFamily="34" charset="0"/>
                        <a:ea typeface="Calibri" panose="020F0502020204030204" pitchFamily="34" charset="0"/>
                        <a:cs typeface="Times New Roman" panose="02020603050405020304" pitchFamily="18" charset="0"/>
                      </a:endParaRPr>
                    </a:p>
                  </a:txBody>
                  <a:tcPr marL="44056" marR="44056" marT="0" marB="0">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200" kern="100">
                          <a:effectLst/>
                          <a:latin typeface="Palatino Linotype" panose="02040502050505030304" pitchFamily="18" charset="0"/>
                          <a:ea typeface="Calibri" panose="020F0502020204030204" pitchFamily="34" charset="0"/>
                          <a:cs typeface="Arial" panose="020B0604020202020204" pitchFamily="34" charset="0"/>
                        </a:rPr>
                        <a:t>n = 40</a:t>
                      </a:r>
                      <a:endParaRPr lang="en-US" sz="1200" kern="100">
                        <a:effectLst/>
                        <a:latin typeface="Calibri" panose="020F0502020204030204" pitchFamily="34" charset="0"/>
                        <a:ea typeface="Calibri" panose="020F0502020204030204" pitchFamily="34" charset="0"/>
                        <a:cs typeface="Times New Roman" panose="02020603050405020304" pitchFamily="18" charset="0"/>
                      </a:endParaRPr>
                    </a:p>
                  </a:txBody>
                  <a:tcPr marL="44056" marR="44056" marT="0" marB="0">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200" kern="100">
                          <a:effectLst/>
                          <a:latin typeface="Palatino Linotype" panose="02040502050505030304" pitchFamily="18" charset="0"/>
                          <a:ea typeface="Calibri" panose="020F0502020204030204" pitchFamily="34" charset="0"/>
                          <a:cs typeface="Arial" panose="020B0604020202020204" pitchFamily="34" charset="0"/>
                        </a:rPr>
                        <a:t>t-value</a:t>
                      </a:r>
                      <a:endParaRPr lang="en-US" sz="1200" kern="100">
                        <a:effectLst/>
                        <a:latin typeface="Calibri" panose="020F0502020204030204" pitchFamily="34" charset="0"/>
                        <a:ea typeface="Calibri" panose="020F0502020204030204" pitchFamily="34" charset="0"/>
                        <a:cs typeface="Times New Roman" panose="02020603050405020304" pitchFamily="18" charset="0"/>
                      </a:endParaRPr>
                    </a:p>
                  </a:txBody>
                  <a:tcPr marL="44056" marR="4405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200" i="1" kern="100">
                          <a:effectLst/>
                          <a:latin typeface="Palatino Linotype" panose="02040502050505030304" pitchFamily="18" charset="0"/>
                          <a:ea typeface="Calibri" panose="020F0502020204030204" pitchFamily="34" charset="0"/>
                          <a:cs typeface="Arial" panose="020B0604020202020204" pitchFamily="34" charset="0"/>
                        </a:rPr>
                        <a:t>df</a:t>
                      </a:r>
                      <a:endParaRPr lang="en-US" sz="1200" kern="100">
                        <a:effectLst/>
                        <a:latin typeface="Calibri" panose="020F0502020204030204" pitchFamily="34" charset="0"/>
                        <a:ea typeface="Calibri" panose="020F0502020204030204" pitchFamily="34" charset="0"/>
                        <a:cs typeface="Times New Roman" panose="02020603050405020304" pitchFamily="18" charset="0"/>
                      </a:endParaRPr>
                    </a:p>
                  </a:txBody>
                  <a:tcPr marL="44056" marR="4405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200" kern="100">
                          <a:effectLst/>
                          <a:latin typeface="Palatino Linotype" panose="02040502050505030304" pitchFamily="18" charset="0"/>
                          <a:ea typeface="Calibri" panose="020F0502020204030204" pitchFamily="34" charset="0"/>
                          <a:cs typeface="Arial" panose="020B0604020202020204" pitchFamily="34" charset="0"/>
                        </a:rPr>
                        <a:t>p</a:t>
                      </a:r>
                      <a:endParaRPr lang="en-US" sz="1200" kern="100">
                        <a:effectLst/>
                        <a:latin typeface="Calibri" panose="020F0502020204030204" pitchFamily="34" charset="0"/>
                        <a:ea typeface="Calibri" panose="020F0502020204030204" pitchFamily="34" charset="0"/>
                        <a:cs typeface="Times New Roman" panose="02020603050405020304" pitchFamily="18" charset="0"/>
                      </a:endParaRPr>
                    </a:p>
                  </a:txBody>
                  <a:tcPr marL="44056" marR="4405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129422214"/>
                  </a:ext>
                </a:extLst>
              </a:tr>
              <a:tr h="183833">
                <a:tc>
                  <a:txBody>
                    <a:bodyPr/>
                    <a:lstStyle/>
                    <a:p>
                      <a:pPr marL="0" marR="0" algn="ctr">
                        <a:lnSpc>
                          <a:spcPct val="107000"/>
                        </a:lnSpc>
                        <a:spcBef>
                          <a:spcPts val="0"/>
                        </a:spcBef>
                        <a:spcAft>
                          <a:spcPts val="0"/>
                        </a:spcAft>
                      </a:pPr>
                      <a:r>
                        <a:rPr lang="en-US" sz="1200" kern="100" dirty="0">
                          <a:effectLst/>
                          <a:latin typeface="Palatino Linotype" panose="02040502050505030304" pitchFamily="18" charset="0"/>
                          <a:ea typeface="Calibri" panose="020F0502020204030204" pitchFamily="34" charset="0"/>
                          <a:cs typeface="Arial" panose="020B0604020202020204" pitchFamily="34" charset="0"/>
                        </a:rPr>
                        <a:t> </a:t>
                      </a:r>
                      <a:endParaRPr lang="en-US" sz="12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44056" marR="4405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200" kern="100" dirty="0">
                          <a:effectLst/>
                          <a:latin typeface="Palatino Linotype" panose="02040502050505030304" pitchFamily="18" charset="0"/>
                          <a:ea typeface="Calibri" panose="020F0502020204030204" pitchFamily="34" charset="0"/>
                          <a:cs typeface="Arial" panose="020B0604020202020204" pitchFamily="34" charset="0"/>
                        </a:rPr>
                        <a:t>Mean</a:t>
                      </a:r>
                      <a:endParaRPr lang="en-US" sz="12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44056" marR="4405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200" kern="100" dirty="0">
                          <a:effectLst/>
                          <a:latin typeface="Palatino Linotype" panose="02040502050505030304" pitchFamily="18" charset="0"/>
                          <a:ea typeface="Calibri" panose="020F0502020204030204" pitchFamily="34" charset="0"/>
                          <a:cs typeface="Arial" panose="020B0604020202020204" pitchFamily="34" charset="0"/>
                        </a:rPr>
                        <a:t>S.D.</a:t>
                      </a:r>
                      <a:endParaRPr lang="en-US" sz="12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44056" marR="4405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200" kern="100" dirty="0">
                          <a:effectLst/>
                          <a:latin typeface="Palatino Linotype" panose="02040502050505030304" pitchFamily="18" charset="0"/>
                          <a:ea typeface="Calibri" panose="020F0502020204030204" pitchFamily="34" charset="0"/>
                          <a:cs typeface="Arial" panose="020B0604020202020204" pitchFamily="34" charset="0"/>
                        </a:rPr>
                        <a:t>Mean</a:t>
                      </a:r>
                      <a:endParaRPr lang="en-US" sz="12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44056" marR="4405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200" kern="100" dirty="0">
                          <a:effectLst/>
                          <a:latin typeface="Palatino Linotype" panose="02040502050505030304" pitchFamily="18" charset="0"/>
                          <a:ea typeface="Calibri" panose="020F0502020204030204" pitchFamily="34" charset="0"/>
                          <a:cs typeface="Arial" panose="020B0604020202020204" pitchFamily="34" charset="0"/>
                        </a:rPr>
                        <a:t>S.D.</a:t>
                      </a:r>
                      <a:endParaRPr lang="en-US" sz="12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44056" marR="4405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200" kern="100">
                          <a:effectLst/>
                          <a:latin typeface="Palatino Linotype" panose="02040502050505030304" pitchFamily="18" charset="0"/>
                          <a:ea typeface="Calibri" panose="020F0502020204030204" pitchFamily="34" charset="0"/>
                          <a:cs typeface="Arial" panose="020B0604020202020204" pitchFamily="34" charset="0"/>
                        </a:rPr>
                        <a:t> </a:t>
                      </a:r>
                      <a:endParaRPr lang="en-US" sz="1200" kern="100">
                        <a:effectLst/>
                        <a:latin typeface="Calibri" panose="020F0502020204030204" pitchFamily="34" charset="0"/>
                        <a:ea typeface="Calibri" panose="020F0502020204030204" pitchFamily="34" charset="0"/>
                        <a:cs typeface="Times New Roman" panose="02020603050405020304" pitchFamily="18" charset="0"/>
                      </a:endParaRPr>
                    </a:p>
                  </a:txBody>
                  <a:tcPr marL="44056" marR="4405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200" kern="100">
                          <a:effectLst/>
                          <a:latin typeface="Palatino Linotype" panose="02040502050505030304" pitchFamily="18" charset="0"/>
                          <a:ea typeface="Calibri" panose="020F0502020204030204" pitchFamily="34" charset="0"/>
                          <a:cs typeface="Arial" panose="020B0604020202020204" pitchFamily="34" charset="0"/>
                        </a:rPr>
                        <a:t> </a:t>
                      </a:r>
                      <a:endParaRPr lang="en-US" sz="1200" kern="100">
                        <a:effectLst/>
                        <a:latin typeface="Calibri" panose="020F0502020204030204" pitchFamily="34" charset="0"/>
                        <a:ea typeface="Calibri" panose="020F0502020204030204" pitchFamily="34" charset="0"/>
                        <a:cs typeface="Times New Roman" panose="02020603050405020304" pitchFamily="18" charset="0"/>
                      </a:endParaRPr>
                    </a:p>
                  </a:txBody>
                  <a:tcPr marL="44056" marR="4405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200" kern="100">
                          <a:effectLst/>
                          <a:latin typeface="Palatino Linotype" panose="02040502050505030304" pitchFamily="18" charset="0"/>
                          <a:ea typeface="Calibri" panose="020F0502020204030204" pitchFamily="34" charset="0"/>
                          <a:cs typeface="Arial" panose="020B0604020202020204" pitchFamily="34" charset="0"/>
                        </a:rPr>
                        <a:t> </a:t>
                      </a:r>
                      <a:endParaRPr lang="en-US" sz="1200" kern="100">
                        <a:effectLst/>
                        <a:latin typeface="Calibri" panose="020F0502020204030204" pitchFamily="34" charset="0"/>
                        <a:ea typeface="Calibri" panose="020F0502020204030204" pitchFamily="34" charset="0"/>
                        <a:cs typeface="Times New Roman" panose="02020603050405020304" pitchFamily="18" charset="0"/>
                      </a:endParaRPr>
                    </a:p>
                  </a:txBody>
                  <a:tcPr marL="44056" marR="4405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507319376"/>
                  </a:ext>
                </a:extLst>
              </a:tr>
              <a:tr h="183833">
                <a:tc>
                  <a:txBody>
                    <a:bodyPr/>
                    <a:lstStyle/>
                    <a:p>
                      <a:pPr marL="0" marR="0" algn="ctr">
                        <a:lnSpc>
                          <a:spcPct val="107000"/>
                        </a:lnSpc>
                        <a:spcBef>
                          <a:spcPts val="0"/>
                        </a:spcBef>
                        <a:spcAft>
                          <a:spcPts val="0"/>
                        </a:spcAft>
                      </a:pPr>
                      <a:r>
                        <a:rPr lang="en-US" sz="1200" kern="100" dirty="0">
                          <a:effectLst/>
                          <a:latin typeface="Palatino Linotype" panose="02040502050505030304" pitchFamily="18" charset="0"/>
                          <a:ea typeface="Calibri" panose="020F0502020204030204" pitchFamily="34" charset="0"/>
                          <a:cs typeface="Arial" panose="020B0604020202020204" pitchFamily="34" charset="0"/>
                        </a:rPr>
                        <a:t>1</a:t>
                      </a:r>
                      <a:endParaRPr lang="en-US" sz="12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44056" marR="4405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200" kern="100">
                          <a:effectLst/>
                          <a:latin typeface="Palatino Linotype" panose="02040502050505030304" pitchFamily="18" charset="0"/>
                          <a:ea typeface="Calibri" panose="020F0502020204030204" pitchFamily="34" charset="0"/>
                          <a:cs typeface="Arial" panose="020B0604020202020204" pitchFamily="34" charset="0"/>
                        </a:rPr>
                        <a:t>2.11</a:t>
                      </a:r>
                      <a:endParaRPr lang="en-US" sz="1200" kern="100">
                        <a:effectLst/>
                        <a:latin typeface="Calibri" panose="020F0502020204030204" pitchFamily="34" charset="0"/>
                        <a:ea typeface="Calibri" panose="020F0502020204030204" pitchFamily="34" charset="0"/>
                        <a:cs typeface="Times New Roman" panose="02020603050405020304" pitchFamily="18" charset="0"/>
                      </a:endParaRPr>
                    </a:p>
                  </a:txBody>
                  <a:tcPr marL="44056" marR="4405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200" kern="100" dirty="0">
                          <a:effectLst/>
                          <a:latin typeface="Palatino Linotype" panose="02040502050505030304" pitchFamily="18" charset="0"/>
                          <a:ea typeface="Calibri" panose="020F0502020204030204" pitchFamily="34" charset="0"/>
                          <a:cs typeface="Arial" panose="020B0604020202020204" pitchFamily="34" charset="0"/>
                        </a:rPr>
                        <a:t>1.22</a:t>
                      </a:r>
                      <a:endParaRPr lang="en-US" sz="12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44056" marR="4405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200" kern="100" dirty="0">
                          <a:effectLst/>
                          <a:latin typeface="Palatino Linotype" panose="02040502050505030304" pitchFamily="18" charset="0"/>
                          <a:ea typeface="Calibri" panose="020F0502020204030204" pitchFamily="34" charset="0"/>
                          <a:cs typeface="Arial" panose="020B0604020202020204" pitchFamily="34" charset="0"/>
                        </a:rPr>
                        <a:t>2.90</a:t>
                      </a:r>
                      <a:endParaRPr lang="en-US" sz="12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44056" marR="4405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200" kern="100" dirty="0">
                          <a:effectLst/>
                          <a:latin typeface="Palatino Linotype" panose="02040502050505030304" pitchFamily="18" charset="0"/>
                          <a:ea typeface="Calibri" panose="020F0502020204030204" pitchFamily="34" charset="0"/>
                          <a:cs typeface="Arial" panose="020B0604020202020204" pitchFamily="34" charset="0"/>
                        </a:rPr>
                        <a:t>0.860</a:t>
                      </a:r>
                      <a:endParaRPr lang="en-US" sz="12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44056" marR="4405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200" kern="100" dirty="0">
                          <a:effectLst/>
                          <a:latin typeface="Palatino Linotype" panose="02040502050505030304" pitchFamily="18" charset="0"/>
                          <a:ea typeface="Calibri" panose="020F0502020204030204" pitchFamily="34" charset="0"/>
                          <a:cs typeface="Arial" panose="020B0604020202020204" pitchFamily="34" charset="0"/>
                        </a:rPr>
                        <a:t>1.8214</a:t>
                      </a:r>
                      <a:endParaRPr lang="en-US" sz="12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44056" marR="4405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200" kern="100">
                          <a:effectLst/>
                          <a:latin typeface="Palatino Linotype" panose="02040502050505030304" pitchFamily="18" charset="0"/>
                          <a:ea typeface="Calibri" panose="020F0502020204030204" pitchFamily="34" charset="0"/>
                          <a:cs typeface="Arial" panose="020B0604020202020204" pitchFamily="34" charset="0"/>
                        </a:rPr>
                        <a:t>118</a:t>
                      </a:r>
                      <a:endParaRPr lang="en-US" sz="1200" kern="100">
                        <a:effectLst/>
                        <a:latin typeface="Calibri" panose="020F0502020204030204" pitchFamily="34" charset="0"/>
                        <a:ea typeface="Calibri" panose="020F0502020204030204" pitchFamily="34" charset="0"/>
                        <a:cs typeface="Times New Roman" panose="02020603050405020304" pitchFamily="18" charset="0"/>
                      </a:endParaRPr>
                    </a:p>
                  </a:txBody>
                  <a:tcPr marL="44056" marR="4405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200" kern="100">
                          <a:effectLst/>
                          <a:latin typeface="Palatino Linotype" panose="02040502050505030304" pitchFamily="18" charset="0"/>
                          <a:ea typeface="Calibri" panose="020F0502020204030204" pitchFamily="34" charset="0"/>
                          <a:cs typeface="Arial" panose="020B0604020202020204" pitchFamily="34" charset="0"/>
                        </a:rPr>
                        <a:t>0.06973</a:t>
                      </a:r>
                      <a:endParaRPr lang="en-US" sz="1200" kern="100">
                        <a:effectLst/>
                        <a:latin typeface="Calibri" panose="020F0502020204030204" pitchFamily="34" charset="0"/>
                        <a:ea typeface="Calibri" panose="020F0502020204030204" pitchFamily="34" charset="0"/>
                        <a:cs typeface="Times New Roman" panose="02020603050405020304" pitchFamily="18" charset="0"/>
                      </a:endParaRPr>
                    </a:p>
                  </a:txBody>
                  <a:tcPr marL="44056" marR="4405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593070165"/>
                  </a:ext>
                </a:extLst>
              </a:tr>
              <a:tr h="183833">
                <a:tc>
                  <a:txBody>
                    <a:bodyPr/>
                    <a:lstStyle/>
                    <a:p>
                      <a:pPr marL="0" marR="0" algn="ctr">
                        <a:lnSpc>
                          <a:spcPct val="107000"/>
                        </a:lnSpc>
                        <a:spcBef>
                          <a:spcPts val="0"/>
                        </a:spcBef>
                        <a:spcAft>
                          <a:spcPts val="0"/>
                        </a:spcAft>
                      </a:pPr>
                      <a:r>
                        <a:rPr lang="en-US" sz="1200" kern="100" dirty="0">
                          <a:effectLst/>
                          <a:latin typeface="Palatino Linotype" panose="02040502050505030304" pitchFamily="18" charset="0"/>
                          <a:ea typeface="Calibri" panose="020F0502020204030204" pitchFamily="34" charset="0"/>
                          <a:cs typeface="Arial" panose="020B0604020202020204" pitchFamily="34" charset="0"/>
                        </a:rPr>
                        <a:t>2</a:t>
                      </a:r>
                      <a:endParaRPr lang="en-US" sz="12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44056" marR="4405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200" kern="100">
                          <a:effectLst/>
                          <a:latin typeface="Palatino Linotype" panose="02040502050505030304" pitchFamily="18" charset="0"/>
                          <a:ea typeface="Calibri" panose="020F0502020204030204" pitchFamily="34" charset="0"/>
                          <a:cs typeface="Arial" panose="020B0604020202020204" pitchFamily="34" charset="0"/>
                        </a:rPr>
                        <a:t>2.05</a:t>
                      </a:r>
                      <a:endParaRPr lang="en-US" sz="1200" kern="100">
                        <a:effectLst/>
                        <a:latin typeface="Calibri" panose="020F0502020204030204" pitchFamily="34" charset="0"/>
                        <a:ea typeface="Calibri" panose="020F0502020204030204" pitchFamily="34" charset="0"/>
                        <a:cs typeface="Times New Roman" panose="02020603050405020304" pitchFamily="18" charset="0"/>
                      </a:endParaRPr>
                    </a:p>
                  </a:txBody>
                  <a:tcPr marL="44056" marR="4405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200" kern="100">
                          <a:effectLst/>
                          <a:latin typeface="Palatino Linotype" panose="02040502050505030304" pitchFamily="18" charset="0"/>
                          <a:ea typeface="Calibri" panose="020F0502020204030204" pitchFamily="34" charset="0"/>
                          <a:cs typeface="Arial" panose="020B0604020202020204" pitchFamily="34" charset="0"/>
                        </a:rPr>
                        <a:t>1.16</a:t>
                      </a:r>
                      <a:endParaRPr lang="en-US" sz="1200" kern="100">
                        <a:effectLst/>
                        <a:latin typeface="Calibri" panose="020F0502020204030204" pitchFamily="34" charset="0"/>
                        <a:ea typeface="Calibri" panose="020F0502020204030204" pitchFamily="34" charset="0"/>
                        <a:cs typeface="Times New Roman" panose="02020603050405020304" pitchFamily="18" charset="0"/>
                      </a:endParaRPr>
                    </a:p>
                  </a:txBody>
                  <a:tcPr marL="44056" marR="4405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200" kern="100">
                          <a:effectLst/>
                          <a:latin typeface="Palatino Linotype" panose="02040502050505030304" pitchFamily="18" charset="0"/>
                          <a:ea typeface="Calibri" panose="020F0502020204030204" pitchFamily="34" charset="0"/>
                          <a:cs typeface="Arial" panose="020B0604020202020204" pitchFamily="34" charset="0"/>
                        </a:rPr>
                        <a:t>2.60</a:t>
                      </a:r>
                      <a:endParaRPr lang="en-US" sz="1200" kern="100">
                        <a:effectLst/>
                        <a:latin typeface="Calibri" panose="020F0502020204030204" pitchFamily="34" charset="0"/>
                        <a:ea typeface="Calibri" panose="020F0502020204030204" pitchFamily="34" charset="0"/>
                        <a:cs typeface="Times New Roman" panose="02020603050405020304" pitchFamily="18" charset="0"/>
                      </a:endParaRPr>
                    </a:p>
                  </a:txBody>
                  <a:tcPr marL="44056" marR="4405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200" kern="100" dirty="0">
                          <a:effectLst/>
                          <a:latin typeface="Palatino Linotype" panose="02040502050505030304" pitchFamily="18" charset="0"/>
                          <a:ea typeface="Calibri" panose="020F0502020204030204" pitchFamily="34" charset="0"/>
                          <a:cs typeface="Arial" panose="020B0604020202020204" pitchFamily="34" charset="0"/>
                        </a:rPr>
                        <a:t>0.692</a:t>
                      </a:r>
                      <a:endParaRPr lang="en-US" sz="12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44056" marR="4405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200" kern="100" dirty="0">
                          <a:effectLst/>
                          <a:latin typeface="Palatino Linotype" panose="02040502050505030304" pitchFamily="18" charset="0"/>
                          <a:ea typeface="Calibri" panose="020F0502020204030204" pitchFamily="34" charset="0"/>
                          <a:cs typeface="Arial" panose="020B0604020202020204" pitchFamily="34" charset="0"/>
                        </a:rPr>
                        <a:t>3.7400</a:t>
                      </a:r>
                      <a:endParaRPr lang="en-US" sz="12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44056" marR="4405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200" kern="100">
                          <a:effectLst/>
                          <a:latin typeface="Palatino Linotype" panose="02040502050505030304" pitchFamily="18" charset="0"/>
                          <a:ea typeface="Calibri" panose="020F0502020204030204" pitchFamily="34" charset="0"/>
                          <a:cs typeface="Arial" panose="020B0604020202020204" pitchFamily="34" charset="0"/>
                        </a:rPr>
                        <a:t>118</a:t>
                      </a:r>
                      <a:endParaRPr lang="en-US" sz="1200" kern="100">
                        <a:effectLst/>
                        <a:latin typeface="Calibri" panose="020F0502020204030204" pitchFamily="34" charset="0"/>
                        <a:ea typeface="Calibri" panose="020F0502020204030204" pitchFamily="34" charset="0"/>
                        <a:cs typeface="Times New Roman" panose="02020603050405020304" pitchFamily="18" charset="0"/>
                      </a:endParaRPr>
                    </a:p>
                  </a:txBody>
                  <a:tcPr marL="44056" marR="4405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200" kern="100">
                          <a:effectLst/>
                          <a:latin typeface="Palatino Linotype" panose="02040502050505030304" pitchFamily="18" charset="0"/>
                          <a:ea typeface="Calibri" panose="020F0502020204030204" pitchFamily="34" charset="0"/>
                          <a:cs typeface="Arial" panose="020B0604020202020204" pitchFamily="34" charset="0"/>
                        </a:rPr>
                        <a:t>0.00023</a:t>
                      </a:r>
                      <a:endParaRPr lang="en-US" sz="1200" kern="100">
                        <a:effectLst/>
                        <a:latin typeface="Calibri" panose="020F0502020204030204" pitchFamily="34" charset="0"/>
                        <a:ea typeface="Calibri" panose="020F0502020204030204" pitchFamily="34" charset="0"/>
                        <a:cs typeface="Times New Roman" panose="02020603050405020304" pitchFamily="18" charset="0"/>
                      </a:endParaRPr>
                    </a:p>
                  </a:txBody>
                  <a:tcPr marL="44056" marR="4405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003612378"/>
                  </a:ext>
                </a:extLst>
              </a:tr>
              <a:tr h="183833">
                <a:tc>
                  <a:txBody>
                    <a:bodyPr/>
                    <a:lstStyle/>
                    <a:p>
                      <a:pPr marL="0" marR="0" algn="ctr">
                        <a:lnSpc>
                          <a:spcPct val="107000"/>
                        </a:lnSpc>
                        <a:spcBef>
                          <a:spcPts val="0"/>
                        </a:spcBef>
                        <a:spcAft>
                          <a:spcPts val="0"/>
                        </a:spcAft>
                      </a:pPr>
                      <a:r>
                        <a:rPr lang="en-US" sz="1200" kern="100" dirty="0">
                          <a:effectLst/>
                          <a:latin typeface="Palatino Linotype" panose="02040502050505030304" pitchFamily="18" charset="0"/>
                          <a:ea typeface="Calibri" panose="020F0502020204030204" pitchFamily="34" charset="0"/>
                          <a:cs typeface="Arial" panose="020B0604020202020204" pitchFamily="34" charset="0"/>
                        </a:rPr>
                        <a:t>3</a:t>
                      </a:r>
                      <a:endParaRPr lang="en-US" sz="12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44056" marR="4405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200" kern="100">
                          <a:effectLst/>
                          <a:latin typeface="Palatino Linotype" panose="02040502050505030304" pitchFamily="18" charset="0"/>
                          <a:ea typeface="Calibri" panose="020F0502020204030204" pitchFamily="34" charset="0"/>
                          <a:cs typeface="Arial" panose="020B0604020202020204" pitchFamily="34" charset="0"/>
                        </a:rPr>
                        <a:t>2.82</a:t>
                      </a:r>
                      <a:endParaRPr lang="en-US" sz="1200" kern="100">
                        <a:effectLst/>
                        <a:latin typeface="Calibri" panose="020F0502020204030204" pitchFamily="34" charset="0"/>
                        <a:ea typeface="Calibri" panose="020F0502020204030204" pitchFamily="34" charset="0"/>
                        <a:cs typeface="Times New Roman" panose="02020603050405020304" pitchFamily="18" charset="0"/>
                      </a:endParaRPr>
                    </a:p>
                  </a:txBody>
                  <a:tcPr marL="44056" marR="4405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200" kern="100" dirty="0">
                          <a:effectLst/>
                          <a:latin typeface="Palatino Linotype" panose="02040502050505030304" pitchFamily="18" charset="0"/>
                          <a:ea typeface="Calibri" panose="020F0502020204030204" pitchFamily="34" charset="0"/>
                          <a:cs typeface="Arial" panose="020B0604020202020204" pitchFamily="34" charset="0"/>
                        </a:rPr>
                        <a:t>1.19</a:t>
                      </a:r>
                      <a:endParaRPr lang="en-US" sz="12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44056" marR="4405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200" kern="100">
                          <a:effectLst/>
                          <a:latin typeface="Palatino Linotype" panose="02040502050505030304" pitchFamily="18" charset="0"/>
                          <a:ea typeface="Calibri" panose="020F0502020204030204" pitchFamily="34" charset="0"/>
                          <a:cs typeface="Arial" panose="020B0604020202020204" pitchFamily="34" charset="0"/>
                        </a:rPr>
                        <a:t>2.90</a:t>
                      </a:r>
                      <a:endParaRPr lang="en-US" sz="1200" kern="100">
                        <a:effectLst/>
                        <a:latin typeface="Calibri" panose="020F0502020204030204" pitchFamily="34" charset="0"/>
                        <a:ea typeface="Calibri" panose="020F0502020204030204" pitchFamily="34" charset="0"/>
                        <a:cs typeface="Times New Roman" panose="02020603050405020304" pitchFamily="18" charset="0"/>
                      </a:endParaRPr>
                    </a:p>
                  </a:txBody>
                  <a:tcPr marL="44056" marR="4405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200" kern="100" dirty="0">
                          <a:effectLst/>
                          <a:latin typeface="Palatino Linotype" panose="02040502050505030304" pitchFamily="18" charset="0"/>
                          <a:ea typeface="Calibri" panose="020F0502020204030204" pitchFamily="34" charset="0"/>
                          <a:cs typeface="Arial" panose="020B0604020202020204" pitchFamily="34" charset="0"/>
                        </a:rPr>
                        <a:t>1.141</a:t>
                      </a:r>
                      <a:endParaRPr lang="en-US" sz="12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44056" marR="4405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200" kern="100" dirty="0">
                          <a:effectLst/>
                          <a:latin typeface="Palatino Linotype" panose="02040502050505030304" pitchFamily="18" charset="0"/>
                          <a:ea typeface="Calibri" panose="020F0502020204030204" pitchFamily="34" charset="0"/>
                          <a:cs typeface="Arial" panose="020B0604020202020204" pitchFamily="34" charset="0"/>
                        </a:rPr>
                        <a:t>0.5466</a:t>
                      </a:r>
                      <a:endParaRPr lang="en-US" sz="12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44056" marR="4405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200" kern="100">
                          <a:effectLst/>
                          <a:latin typeface="Palatino Linotype" panose="02040502050505030304" pitchFamily="18" charset="0"/>
                          <a:ea typeface="Calibri" panose="020F0502020204030204" pitchFamily="34" charset="0"/>
                          <a:cs typeface="Arial" panose="020B0604020202020204" pitchFamily="34" charset="0"/>
                        </a:rPr>
                        <a:t>118</a:t>
                      </a:r>
                      <a:endParaRPr lang="en-US" sz="1200" kern="100">
                        <a:effectLst/>
                        <a:latin typeface="Calibri" panose="020F0502020204030204" pitchFamily="34" charset="0"/>
                        <a:ea typeface="Calibri" panose="020F0502020204030204" pitchFamily="34" charset="0"/>
                        <a:cs typeface="Times New Roman" panose="02020603050405020304" pitchFamily="18" charset="0"/>
                      </a:endParaRPr>
                    </a:p>
                  </a:txBody>
                  <a:tcPr marL="44056" marR="4405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200" kern="100">
                          <a:effectLst/>
                          <a:latin typeface="Palatino Linotype" panose="02040502050505030304" pitchFamily="18" charset="0"/>
                          <a:ea typeface="Calibri" panose="020F0502020204030204" pitchFamily="34" charset="0"/>
                          <a:cs typeface="Arial" panose="020B0604020202020204" pitchFamily="34" charset="0"/>
                        </a:rPr>
                        <a:t>0.58514</a:t>
                      </a:r>
                      <a:endParaRPr lang="en-US" sz="1200" kern="100">
                        <a:effectLst/>
                        <a:latin typeface="Calibri" panose="020F0502020204030204" pitchFamily="34" charset="0"/>
                        <a:ea typeface="Calibri" panose="020F0502020204030204" pitchFamily="34" charset="0"/>
                        <a:cs typeface="Times New Roman" panose="02020603050405020304" pitchFamily="18" charset="0"/>
                      </a:endParaRPr>
                    </a:p>
                  </a:txBody>
                  <a:tcPr marL="44056" marR="4405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338689262"/>
                  </a:ext>
                </a:extLst>
              </a:tr>
              <a:tr h="183833">
                <a:tc>
                  <a:txBody>
                    <a:bodyPr/>
                    <a:lstStyle/>
                    <a:p>
                      <a:pPr marL="0" marR="0" algn="ctr">
                        <a:lnSpc>
                          <a:spcPct val="107000"/>
                        </a:lnSpc>
                        <a:spcBef>
                          <a:spcPts val="0"/>
                        </a:spcBef>
                        <a:spcAft>
                          <a:spcPts val="0"/>
                        </a:spcAft>
                      </a:pPr>
                      <a:r>
                        <a:rPr lang="en-US" sz="1200" kern="100" dirty="0">
                          <a:effectLst/>
                          <a:latin typeface="Palatino Linotype" panose="02040502050505030304" pitchFamily="18" charset="0"/>
                          <a:ea typeface="Calibri" panose="020F0502020204030204" pitchFamily="34" charset="0"/>
                          <a:cs typeface="Arial" panose="020B0604020202020204" pitchFamily="34" charset="0"/>
                        </a:rPr>
                        <a:t>4</a:t>
                      </a:r>
                      <a:endParaRPr lang="en-US" sz="12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44056" marR="4405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200" kern="100">
                          <a:effectLst/>
                          <a:latin typeface="Palatino Linotype" panose="02040502050505030304" pitchFamily="18" charset="0"/>
                          <a:ea typeface="Calibri" panose="020F0502020204030204" pitchFamily="34" charset="0"/>
                          <a:cs typeface="Arial" panose="020B0604020202020204" pitchFamily="34" charset="0"/>
                        </a:rPr>
                        <a:t>2.48</a:t>
                      </a:r>
                      <a:endParaRPr lang="en-US" sz="1200" kern="100">
                        <a:effectLst/>
                        <a:latin typeface="Calibri" panose="020F0502020204030204" pitchFamily="34" charset="0"/>
                        <a:ea typeface="Calibri" panose="020F0502020204030204" pitchFamily="34" charset="0"/>
                        <a:cs typeface="Times New Roman" panose="02020603050405020304" pitchFamily="18" charset="0"/>
                      </a:endParaRPr>
                    </a:p>
                  </a:txBody>
                  <a:tcPr marL="44056" marR="4405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200" kern="100">
                          <a:effectLst/>
                          <a:latin typeface="Palatino Linotype" panose="02040502050505030304" pitchFamily="18" charset="0"/>
                          <a:ea typeface="Calibri" panose="020F0502020204030204" pitchFamily="34" charset="0"/>
                          <a:cs typeface="Arial" panose="020B0604020202020204" pitchFamily="34" charset="0"/>
                        </a:rPr>
                        <a:t>1.15</a:t>
                      </a:r>
                      <a:endParaRPr lang="en-US" sz="1200" kern="100">
                        <a:effectLst/>
                        <a:latin typeface="Calibri" panose="020F0502020204030204" pitchFamily="34" charset="0"/>
                        <a:ea typeface="Calibri" panose="020F0502020204030204" pitchFamily="34" charset="0"/>
                        <a:cs typeface="Times New Roman" panose="02020603050405020304" pitchFamily="18" charset="0"/>
                      </a:endParaRPr>
                    </a:p>
                  </a:txBody>
                  <a:tcPr marL="44056" marR="4405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200" kern="100">
                          <a:effectLst/>
                          <a:latin typeface="Palatino Linotype" panose="02040502050505030304" pitchFamily="18" charset="0"/>
                          <a:ea typeface="Calibri" panose="020F0502020204030204" pitchFamily="34" charset="0"/>
                          <a:cs typeface="Arial" panose="020B0604020202020204" pitchFamily="34" charset="0"/>
                        </a:rPr>
                        <a:t>2.90</a:t>
                      </a:r>
                      <a:endParaRPr lang="en-US" sz="1200" kern="100">
                        <a:effectLst/>
                        <a:latin typeface="Calibri" panose="020F0502020204030204" pitchFamily="34" charset="0"/>
                        <a:ea typeface="Calibri" panose="020F0502020204030204" pitchFamily="34" charset="0"/>
                        <a:cs typeface="Times New Roman" panose="02020603050405020304" pitchFamily="18" charset="0"/>
                      </a:endParaRPr>
                    </a:p>
                  </a:txBody>
                  <a:tcPr marL="44056" marR="4405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200" kern="100">
                          <a:effectLst/>
                          <a:latin typeface="Palatino Linotype" panose="02040502050505030304" pitchFamily="18" charset="0"/>
                          <a:ea typeface="Calibri" panose="020F0502020204030204" pitchFamily="34" charset="0"/>
                          <a:cs typeface="Arial" panose="020B0604020202020204" pitchFamily="34" charset="0"/>
                        </a:rPr>
                        <a:t>0.641</a:t>
                      </a:r>
                      <a:endParaRPr lang="en-US" sz="1200" kern="100">
                        <a:effectLst/>
                        <a:latin typeface="Calibri" panose="020F0502020204030204" pitchFamily="34" charset="0"/>
                        <a:ea typeface="Calibri" panose="020F0502020204030204" pitchFamily="34" charset="0"/>
                        <a:cs typeface="Times New Roman" panose="02020603050405020304" pitchFamily="18" charset="0"/>
                      </a:endParaRPr>
                    </a:p>
                  </a:txBody>
                  <a:tcPr marL="44056" marR="4405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200" kern="100" dirty="0">
                          <a:effectLst/>
                          <a:latin typeface="Palatino Linotype" panose="02040502050505030304" pitchFamily="18" charset="0"/>
                          <a:ea typeface="Calibri" panose="020F0502020204030204" pitchFamily="34" charset="0"/>
                          <a:cs typeface="Arial" panose="020B0604020202020204" pitchFamily="34" charset="0"/>
                        </a:rPr>
                        <a:t>4.9435</a:t>
                      </a:r>
                      <a:endParaRPr lang="en-US" sz="12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44056" marR="4405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200" kern="100" dirty="0">
                          <a:effectLst/>
                          <a:latin typeface="Palatino Linotype" panose="02040502050505030304" pitchFamily="18" charset="0"/>
                          <a:ea typeface="Calibri" panose="020F0502020204030204" pitchFamily="34" charset="0"/>
                          <a:cs typeface="Arial" panose="020B0604020202020204" pitchFamily="34" charset="0"/>
                        </a:rPr>
                        <a:t>118</a:t>
                      </a:r>
                      <a:endParaRPr lang="en-US" sz="12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44056" marR="4405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200" kern="100">
                          <a:effectLst/>
                          <a:latin typeface="Palatino Linotype" panose="02040502050505030304" pitchFamily="18" charset="0"/>
                          <a:ea typeface="Calibri" panose="020F0502020204030204" pitchFamily="34" charset="0"/>
                          <a:cs typeface="Arial" panose="020B0604020202020204" pitchFamily="34" charset="0"/>
                        </a:rPr>
                        <a:t>0.00000</a:t>
                      </a:r>
                      <a:endParaRPr lang="en-US" sz="1200" kern="100">
                        <a:effectLst/>
                        <a:latin typeface="Calibri" panose="020F0502020204030204" pitchFamily="34" charset="0"/>
                        <a:ea typeface="Calibri" panose="020F0502020204030204" pitchFamily="34" charset="0"/>
                        <a:cs typeface="Times New Roman" panose="02020603050405020304" pitchFamily="18" charset="0"/>
                      </a:endParaRPr>
                    </a:p>
                  </a:txBody>
                  <a:tcPr marL="44056" marR="4405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688204892"/>
                  </a:ext>
                </a:extLst>
              </a:tr>
              <a:tr h="183833">
                <a:tc>
                  <a:txBody>
                    <a:bodyPr/>
                    <a:lstStyle/>
                    <a:p>
                      <a:pPr marL="0" marR="0" algn="ctr">
                        <a:lnSpc>
                          <a:spcPct val="107000"/>
                        </a:lnSpc>
                        <a:spcBef>
                          <a:spcPts val="0"/>
                        </a:spcBef>
                        <a:spcAft>
                          <a:spcPts val="0"/>
                        </a:spcAft>
                      </a:pPr>
                      <a:r>
                        <a:rPr lang="en-US" sz="1200" kern="100" dirty="0">
                          <a:effectLst/>
                          <a:latin typeface="Palatino Linotype" panose="02040502050505030304" pitchFamily="18" charset="0"/>
                          <a:ea typeface="Calibri" panose="020F0502020204030204" pitchFamily="34" charset="0"/>
                          <a:cs typeface="Arial" panose="020B0604020202020204" pitchFamily="34" charset="0"/>
                        </a:rPr>
                        <a:t>5</a:t>
                      </a:r>
                      <a:endParaRPr lang="en-US" sz="12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44056" marR="4405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200" kern="100">
                          <a:effectLst/>
                          <a:latin typeface="Palatino Linotype" panose="02040502050505030304" pitchFamily="18" charset="0"/>
                          <a:ea typeface="Calibri" panose="020F0502020204030204" pitchFamily="34" charset="0"/>
                          <a:cs typeface="Arial" panose="020B0604020202020204" pitchFamily="34" charset="0"/>
                        </a:rPr>
                        <a:t>3.41</a:t>
                      </a:r>
                      <a:endParaRPr lang="en-US" sz="1200" kern="100">
                        <a:effectLst/>
                        <a:latin typeface="Calibri" panose="020F0502020204030204" pitchFamily="34" charset="0"/>
                        <a:ea typeface="Calibri" panose="020F0502020204030204" pitchFamily="34" charset="0"/>
                        <a:cs typeface="Times New Roman" panose="02020603050405020304" pitchFamily="18" charset="0"/>
                      </a:endParaRPr>
                    </a:p>
                  </a:txBody>
                  <a:tcPr marL="44056" marR="4405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200" kern="100">
                          <a:effectLst/>
                          <a:latin typeface="Palatino Linotype" panose="02040502050505030304" pitchFamily="18" charset="0"/>
                          <a:ea typeface="Calibri" panose="020F0502020204030204" pitchFamily="34" charset="0"/>
                          <a:cs typeface="Arial" panose="020B0604020202020204" pitchFamily="34" charset="0"/>
                        </a:rPr>
                        <a:t>0.93</a:t>
                      </a:r>
                      <a:endParaRPr lang="en-US" sz="1200" kern="100">
                        <a:effectLst/>
                        <a:latin typeface="Calibri" panose="020F0502020204030204" pitchFamily="34" charset="0"/>
                        <a:ea typeface="Calibri" panose="020F0502020204030204" pitchFamily="34" charset="0"/>
                        <a:cs typeface="Times New Roman" panose="02020603050405020304" pitchFamily="18" charset="0"/>
                      </a:endParaRPr>
                    </a:p>
                  </a:txBody>
                  <a:tcPr marL="44056" marR="4405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200" kern="100" dirty="0">
                          <a:effectLst/>
                          <a:latin typeface="Palatino Linotype" panose="02040502050505030304" pitchFamily="18" charset="0"/>
                          <a:ea typeface="Calibri" panose="020F0502020204030204" pitchFamily="34" charset="0"/>
                          <a:cs typeface="Arial" panose="020B0604020202020204" pitchFamily="34" charset="0"/>
                        </a:rPr>
                        <a:t>3.00</a:t>
                      </a:r>
                      <a:endParaRPr lang="en-US" sz="12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44056" marR="4405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200" kern="100">
                          <a:effectLst/>
                          <a:latin typeface="Palatino Linotype" panose="02040502050505030304" pitchFamily="18" charset="0"/>
                          <a:ea typeface="Calibri" panose="020F0502020204030204" pitchFamily="34" charset="0"/>
                          <a:cs typeface="Arial" panose="020B0604020202020204" pitchFamily="34" charset="0"/>
                        </a:rPr>
                        <a:t>0.741</a:t>
                      </a:r>
                      <a:endParaRPr lang="en-US" sz="1200" kern="100">
                        <a:effectLst/>
                        <a:latin typeface="Calibri" panose="020F0502020204030204" pitchFamily="34" charset="0"/>
                        <a:ea typeface="Calibri" panose="020F0502020204030204" pitchFamily="34" charset="0"/>
                        <a:cs typeface="Times New Roman" panose="02020603050405020304" pitchFamily="18" charset="0"/>
                      </a:endParaRPr>
                    </a:p>
                  </a:txBody>
                  <a:tcPr marL="44056" marR="4405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200" kern="100" dirty="0">
                          <a:effectLst/>
                          <a:latin typeface="Palatino Linotype" panose="02040502050505030304" pitchFamily="18" charset="0"/>
                          <a:ea typeface="Calibri" panose="020F0502020204030204" pitchFamily="34" charset="0"/>
                          <a:cs typeface="Arial" panose="020B0604020202020204" pitchFamily="34" charset="0"/>
                        </a:rPr>
                        <a:t>3.8784</a:t>
                      </a:r>
                      <a:endParaRPr lang="en-US" sz="12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44056" marR="4405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200" kern="100" dirty="0">
                          <a:effectLst/>
                          <a:latin typeface="Palatino Linotype" panose="02040502050505030304" pitchFamily="18" charset="0"/>
                          <a:ea typeface="Calibri" panose="020F0502020204030204" pitchFamily="34" charset="0"/>
                          <a:cs typeface="Arial" panose="020B0604020202020204" pitchFamily="34" charset="0"/>
                        </a:rPr>
                        <a:t>118</a:t>
                      </a:r>
                      <a:endParaRPr lang="en-US" sz="12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44056" marR="4405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200" kern="100" dirty="0">
                          <a:effectLst/>
                          <a:latin typeface="Palatino Linotype" panose="02040502050505030304" pitchFamily="18" charset="0"/>
                          <a:ea typeface="Calibri" panose="020F0502020204030204" pitchFamily="34" charset="0"/>
                          <a:cs typeface="Arial" panose="020B0604020202020204" pitchFamily="34" charset="0"/>
                        </a:rPr>
                        <a:t>0.00013</a:t>
                      </a:r>
                      <a:endParaRPr lang="en-US" sz="12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44056" marR="4405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008642396"/>
                  </a:ext>
                </a:extLst>
              </a:tr>
              <a:tr h="183833">
                <a:tc>
                  <a:txBody>
                    <a:bodyPr/>
                    <a:lstStyle/>
                    <a:p>
                      <a:pPr marL="0" marR="0" algn="ctr">
                        <a:lnSpc>
                          <a:spcPct val="107000"/>
                        </a:lnSpc>
                        <a:spcBef>
                          <a:spcPts val="0"/>
                        </a:spcBef>
                        <a:spcAft>
                          <a:spcPts val="0"/>
                        </a:spcAft>
                      </a:pPr>
                      <a:r>
                        <a:rPr lang="en-US" sz="1200" kern="100" dirty="0">
                          <a:effectLst/>
                          <a:latin typeface="Palatino Linotype" panose="02040502050505030304" pitchFamily="18" charset="0"/>
                          <a:ea typeface="Calibri" panose="020F0502020204030204" pitchFamily="34" charset="0"/>
                          <a:cs typeface="Arial" panose="020B0604020202020204" pitchFamily="34" charset="0"/>
                        </a:rPr>
                        <a:t>6</a:t>
                      </a:r>
                      <a:endParaRPr lang="en-US" sz="12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44056" marR="4405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200" kern="100">
                          <a:effectLst/>
                          <a:latin typeface="Palatino Linotype" panose="02040502050505030304" pitchFamily="18" charset="0"/>
                          <a:ea typeface="Calibri" panose="020F0502020204030204" pitchFamily="34" charset="0"/>
                          <a:cs typeface="Arial" panose="020B0604020202020204" pitchFamily="34" charset="0"/>
                        </a:rPr>
                        <a:t>2.35</a:t>
                      </a:r>
                      <a:endParaRPr lang="en-US" sz="1200" kern="100">
                        <a:effectLst/>
                        <a:latin typeface="Calibri" panose="020F0502020204030204" pitchFamily="34" charset="0"/>
                        <a:ea typeface="Calibri" panose="020F0502020204030204" pitchFamily="34" charset="0"/>
                        <a:cs typeface="Times New Roman" panose="02020603050405020304" pitchFamily="18" charset="0"/>
                      </a:endParaRPr>
                    </a:p>
                  </a:txBody>
                  <a:tcPr marL="44056" marR="4405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200" kern="100">
                          <a:effectLst/>
                          <a:latin typeface="Palatino Linotype" panose="02040502050505030304" pitchFamily="18" charset="0"/>
                          <a:ea typeface="Calibri" panose="020F0502020204030204" pitchFamily="34" charset="0"/>
                          <a:cs typeface="Arial" panose="020B0604020202020204" pitchFamily="34" charset="0"/>
                        </a:rPr>
                        <a:t>1.00</a:t>
                      </a:r>
                      <a:endParaRPr lang="en-US" sz="1200" kern="100">
                        <a:effectLst/>
                        <a:latin typeface="Calibri" panose="020F0502020204030204" pitchFamily="34" charset="0"/>
                        <a:ea typeface="Calibri" panose="020F0502020204030204" pitchFamily="34" charset="0"/>
                        <a:cs typeface="Times New Roman" panose="02020603050405020304" pitchFamily="18" charset="0"/>
                      </a:endParaRPr>
                    </a:p>
                  </a:txBody>
                  <a:tcPr marL="44056" marR="4405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200" kern="100">
                          <a:effectLst/>
                          <a:latin typeface="Palatino Linotype" panose="02040502050505030304" pitchFamily="18" charset="0"/>
                          <a:ea typeface="Calibri" panose="020F0502020204030204" pitchFamily="34" charset="0"/>
                          <a:cs typeface="Arial" panose="020B0604020202020204" pitchFamily="34" charset="0"/>
                        </a:rPr>
                        <a:t> 2.31</a:t>
                      </a:r>
                      <a:endParaRPr lang="en-US" sz="1200" kern="100">
                        <a:effectLst/>
                        <a:latin typeface="Calibri" panose="020F0502020204030204" pitchFamily="34" charset="0"/>
                        <a:ea typeface="Calibri" panose="020F0502020204030204" pitchFamily="34" charset="0"/>
                        <a:cs typeface="Times New Roman" panose="02020603050405020304" pitchFamily="18" charset="0"/>
                      </a:endParaRPr>
                    </a:p>
                  </a:txBody>
                  <a:tcPr marL="44056" marR="4405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200" kern="100" dirty="0">
                          <a:effectLst/>
                          <a:latin typeface="Palatino Linotype" panose="02040502050505030304" pitchFamily="18" charset="0"/>
                          <a:ea typeface="Calibri" panose="020F0502020204030204" pitchFamily="34" charset="0"/>
                          <a:cs typeface="Arial" panose="020B0604020202020204" pitchFamily="34" charset="0"/>
                        </a:rPr>
                        <a:t>0.743</a:t>
                      </a:r>
                      <a:endParaRPr lang="en-US" sz="12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44056" marR="4405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200" kern="100">
                          <a:effectLst/>
                          <a:latin typeface="Palatino Linotype" panose="02040502050505030304" pitchFamily="18" charset="0"/>
                          <a:ea typeface="Calibri" panose="020F0502020204030204" pitchFamily="34" charset="0"/>
                          <a:cs typeface="Arial" panose="020B0604020202020204" pitchFamily="34" charset="0"/>
                        </a:rPr>
                        <a:t>1.9505</a:t>
                      </a:r>
                      <a:endParaRPr lang="en-US" sz="1200" kern="100">
                        <a:effectLst/>
                        <a:latin typeface="Calibri" panose="020F0502020204030204" pitchFamily="34" charset="0"/>
                        <a:ea typeface="Calibri" panose="020F0502020204030204" pitchFamily="34" charset="0"/>
                        <a:cs typeface="Times New Roman" panose="02020603050405020304" pitchFamily="18" charset="0"/>
                      </a:endParaRPr>
                    </a:p>
                  </a:txBody>
                  <a:tcPr marL="44056" marR="4405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200" kern="100">
                          <a:effectLst/>
                          <a:latin typeface="Palatino Linotype" panose="02040502050505030304" pitchFamily="18" charset="0"/>
                          <a:ea typeface="Calibri" panose="020F0502020204030204" pitchFamily="34" charset="0"/>
                          <a:cs typeface="Arial" panose="020B0604020202020204" pitchFamily="34" charset="0"/>
                        </a:rPr>
                        <a:t>118</a:t>
                      </a:r>
                      <a:endParaRPr lang="en-US" sz="1200" kern="100">
                        <a:effectLst/>
                        <a:latin typeface="Calibri" panose="020F0502020204030204" pitchFamily="34" charset="0"/>
                        <a:ea typeface="Calibri" panose="020F0502020204030204" pitchFamily="34" charset="0"/>
                        <a:cs typeface="Times New Roman" panose="02020603050405020304" pitchFamily="18" charset="0"/>
                      </a:endParaRPr>
                    </a:p>
                  </a:txBody>
                  <a:tcPr marL="44056" marR="4405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200" kern="100" dirty="0">
                          <a:effectLst/>
                          <a:latin typeface="Palatino Linotype" panose="02040502050505030304" pitchFamily="18" charset="0"/>
                          <a:ea typeface="Calibri" panose="020F0502020204030204" pitchFamily="34" charset="0"/>
                          <a:cs typeface="Arial" panose="020B0604020202020204" pitchFamily="34" charset="0"/>
                        </a:rPr>
                        <a:t>0.04121</a:t>
                      </a:r>
                      <a:endParaRPr lang="en-US" sz="12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44056" marR="4405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678088006"/>
                  </a:ext>
                </a:extLst>
              </a:tr>
              <a:tr h="183833">
                <a:tc>
                  <a:txBody>
                    <a:bodyPr/>
                    <a:lstStyle/>
                    <a:p>
                      <a:pPr marL="0" marR="0" algn="ctr">
                        <a:lnSpc>
                          <a:spcPct val="107000"/>
                        </a:lnSpc>
                        <a:spcBef>
                          <a:spcPts val="0"/>
                        </a:spcBef>
                        <a:spcAft>
                          <a:spcPts val="0"/>
                        </a:spcAft>
                      </a:pPr>
                      <a:r>
                        <a:rPr lang="en-US" sz="1200" kern="100">
                          <a:effectLst/>
                          <a:latin typeface="Palatino Linotype" panose="02040502050505030304" pitchFamily="18" charset="0"/>
                          <a:ea typeface="Calibri" panose="020F0502020204030204" pitchFamily="34" charset="0"/>
                          <a:cs typeface="Arial" panose="020B0604020202020204" pitchFamily="34" charset="0"/>
                        </a:rPr>
                        <a:t>7</a:t>
                      </a:r>
                      <a:endParaRPr lang="en-US" sz="1200" kern="100">
                        <a:effectLst/>
                        <a:latin typeface="Calibri" panose="020F0502020204030204" pitchFamily="34" charset="0"/>
                        <a:ea typeface="Calibri" panose="020F0502020204030204" pitchFamily="34" charset="0"/>
                        <a:cs typeface="Times New Roman" panose="02020603050405020304" pitchFamily="18" charset="0"/>
                      </a:endParaRPr>
                    </a:p>
                  </a:txBody>
                  <a:tcPr marL="44056" marR="4405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200" kern="100">
                          <a:effectLst/>
                          <a:latin typeface="Palatino Linotype" panose="02040502050505030304" pitchFamily="18" charset="0"/>
                          <a:ea typeface="Calibri" panose="020F0502020204030204" pitchFamily="34" charset="0"/>
                          <a:cs typeface="Arial" panose="020B0604020202020204" pitchFamily="34" charset="0"/>
                        </a:rPr>
                        <a:t>2.12</a:t>
                      </a:r>
                      <a:endParaRPr lang="en-US" sz="1200" kern="100">
                        <a:effectLst/>
                        <a:latin typeface="Calibri" panose="020F0502020204030204" pitchFamily="34" charset="0"/>
                        <a:ea typeface="Calibri" panose="020F0502020204030204" pitchFamily="34" charset="0"/>
                        <a:cs typeface="Times New Roman" panose="02020603050405020304" pitchFamily="18" charset="0"/>
                      </a:endParaRPr>
                    </a:p>
                  </a:txBody>
                  <a:tcPr marL="44056" marR="4405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200" kern="100">
                          <a:effectLst/>
                          <a:latin typeface="Palatino Linotype" panose="02040502050505030304" pitchFamily="18" charset="0"/>
                          <a:ea typeface="Calibri" panose="020F0502020204030204" pitchFamily="34" charset="0"/>
                          <a:cs typeface="Arial" panose="020B0604020202020204" pitchFamily="34" charset="0"/>
                        </a:rPr>
                        <a:t>1.12</a:t>
                      </a:r>
                      <a:endParaRPr lang="en-US" sz="1200" kern="100">
                        <a:effectLst/>
                        <a:latin typeface="Calibri" panose="020F0502020204030204" pitchFamily="34" charset="0"/>
                        <a:ea typeface="Calibri" panose="020F0502020204030204" pitchFamily="34" charset="0"/>
                        <a:cs typeface="Times New Roman" panose="02020603050405020304" pitchFamily="18" charset="0"/>
                      </a:endParaRPr>
                    </a:p>
                  </a:txBody>
                  <a:tcPr marL="44056" marR="4405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200" kern="100">
                          <a:effectLst/>
                          <a:latin typeface="Palatino Linotype" panose="02040502050505030304" pitchFamily="18" charset="0"/>
                          <a:ea typeface="Calibri" panose="020F0502020204030204" pitchFamily="34" charset="0"/>
                          <a:cs typeface="Arial" panose="020B0604020202020204" pitchFamily="34" charset="0"/>
                        </a:rPr>
                        <a:t>2.30</a:t>
                      </a:r>
                      <a:endParaRPr lang="en-US" sz="1200" kern="100">
                        <a:effectLst/>
                        <a:latin typeface="Calibri" panose="020F0502020204030204" pitchFamily="34" charset="0"/>
                        <a:ea typeface="Calibri" panose="020F0502020204030204" pitchFamily="34" charset="0"/>
                        <a:cs typeface="Times New Roman" panose="02020603050405020304" pitchFamily="18" charset="0"/>
                      </a:endParaRPr>
                    </a:p>
                  </a:txBody>
                  <a:tcPr marL="44056" marR="4405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200" kern="100">
                          <a:effectLst/>
                          <a:latin typeface="Palatino Linotype" panose="02040502050505030304" pitchFamily="18" charset="0"/>
                          <a:ea typeface="Calibri" panose="020F0502020204030204" pitchFamily="34" charset="0"/>
                          <a:cs typeface="Arial" panose="020B0604020202020204" pitchFamily="34" charset="0"/>
                        </a:rPr>
                        <a:t>0.421</a:t>
                      </a:r>
                      <a:endParaRPr lang="en-US" sz="1200" kern="100">
                        <a:effectLst/>
                        <a:latin typeface="Calibri" panose="020F0502020204030204" pitchFamily="34" charset="0"/>
                        <a:ea typeface="Calibri" panose="020F0502020204030204" pitchFamily="34" charset="0"/>
                        <a:cs typeface="Times New Roman" panose="02020603050405020304" pitchFamily="18" charset="0"/>
                      </a:endParaRPr>
                    </a:p>
                  </a:txBody>
                  <a:tcPr marL="44056" marR="4405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200" kern="100" dirty="0">
                          <a:effectLst/>
                          <a:latin typeface="Palatino Linotype" panose="02040502050505030304" pitchFamily="18" charset="0"/>
                          <a:ea typeface="Calibri" panose="020F0502020204030204" pitchFamily="34" charset="0"/>
                          <a:cs typeface="Arial" panose="020B0604020202020204" pitchFamily="34" charset="0"/>
                        </a:rPr>
                        <a:t>5.4122</a:t>
                      </a:r>
                      <a:endParaRPr lang="en-US" sz="12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44056" marR="4405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200" kern="100">
                          <a:effectLst/>
                          <a:latin typeface="Palatino Linotype" panose="02040502050505030304" pitchFamily="18" charset="0"/>
                          <a:ea typeface="Calibri" panose="020F0502020204030204" pitchFamily="34" charset="0"/>
                          <a:cs typeface="Arial" panose="020B0604020202020204" pitchFamily="34" charset="0"/>
                        </a:rPr>
                        <a:t>118</a:t>
                      </a:r>
                      <a:endParaRPr lang="en-US" sz="1200" kern="100">
                        <a:effectLst/>
                        <a:latin typeface="Calibri" panose="020F0502020204030204" pitchFamily="34" charset="0"/>
                        <a:ea typeface="Calibri" panose="020F0502020204030204" pitchFamily="34" charset="0"/>
                        <a:cs typeface="Times New Roman" panose="02020603050405020304" pitchFamily="18" charset="0"/>
                      </a:endParaRPr>
                    </a:p>
                  </a:txBody>
                  <a:tcPr marL="44056" marR="4405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200" kern="100" dirty="0">
                          <a:effectLst/>
                          <a:latin typeface="Palatino Linotype" panose="02040502050505030304" pitchFamily="18" charset="0"/>
                          <a:ea typeface="Calibri" panose="020F0502020204030204" pitchFamily="34" charset="0"/>
                          <a:cs typeface="Arial" panose="020B0604020202020204" pitchFamily="34" charset="0"/>
                        </a:rPr>
                        <a:t>0.00000</a:t>
                      </a:r>
                      <a:endParaRPr lang="en-US" sz="12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44056" marR="4405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398167160"/>
                  </a:ext>
                </a:extLst>
              </a:tr>
              <a:tr h="183833">
                <a:tc>
                  <a:txBody>
                    <a:bodyPr/>
                    <a:lstStyle/>
                    <a:p>
                      <a:pPr marL="0" marR="0" algn="ctr">
                        <a:lnSpc>
                          <a:spcPct val="107000"/>
                        </a:lnSpc>
                        <a:spcBef>
                          <a:spcPts val="0"/>
                        </a:spcBef>
                        <a:spcAft>
                          <a:spcPts val="0"/>
                        </a:spcAft>
                      </a:pPr>
                      <a:r>
                        <a:rPr lang="en-US" sz="1200" kern="100" dirty="0">
                          <a:effectLst/>
                          <a:latin typeface="Palatino Linotype" panose="02040502050505030304" pitchFamily="18" charset="0"/>
                          <a:ea typeface="Calibri" panose="020F0502020204030204" pitchFamily="34" charset="0"/>
                          <a:cs typeface="Arial" panose="020B0604020202020204" pitchFamily="34" charset="0"/>
                        </a:rPr>
                        <a:t>8</a:t>
                      </a:r>
                      <a:endParaRPr lang="en-US" sz="12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44056" marR="4405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200" kern="100">
                          <a:effectLst/>
                          <a:latin typeface="Palatino Linotype" panose="02040502050505030304" pitchFamily="18" charset="0"/>
                          <a:ea typeface="Calibri" panose="020F0502020204030204" pitchFamily="34" charset="0"/>
                          <a:cs typeface="Arial" panose="020B0604020202020204" pitchFamily="34" charset="0"/>
                        </a:rPr>
                        <a:t>2.97</a:t>
                      </a:r>
                      <a:endParaRPr lang="en-US" sz="1200" kern="100">
                        <a:effectLst/>
                        <a:latin typeface="Calibri" panose="020F0502020204030204" pitchFamily="34" charset="0"/>
                        <a:ea typeface="Calibri" panose="020F0502020204030204" pitchFamily="34" charset="0"/>
                        <a:cs typeface="Times New Roman" panose="02020603050405020304" pitchFamily="18" charset="0"/>
                      </a:endParaRPr>
                    </a:p>
                  </a:txBody>
                  <a:tcPr marL="44056" marR="4405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200" kern="100">
                          <a:effectLst/>
                          <a:latin typeface="Palatino Linotype" panose="02040502050505030304" pitchFamily="18" charset="0"/>
                          <a:ea typeface="Calibri" panose="020F0502020204030204" pitchFamily="34" charset="0"/>
                          <a:cs typeface="Arial" panose="020B0604020202020204" pitchFamily="34" charset="0"/>
                        </a:rPr>
                        <a:t>1.06</a:t>
                      </a:r>
                      <a:endParaRPr lang="en-US" sz="1200" kern="100">
                        <a:effectLst/>
                        <a:latin typeface="Calibri" panose="020F0502020204030204" pitchFamily="34" charset="0"/>
                        <a:ea typeface="Calibri" panose="020F0502020204030204" pitchFamily="34" charset="0"/>
                        <a:cs typeface="Times New Roman" panose="02020603050405020304" pitchFamily="18" charset="0"/>
                      </a:endParaRPr>
                    </a:p>
                  </a:txBody>
                  <a:tcPr marL="44056" marR="4405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200" kern="100">
                          <a:effectLst/>
                          <a:latin typeface="Palatino Linotype" panose="02040502050505030304" pitchFamily="18" charset="0"/>
                          <a:ea typeface="Calibri" panose="020F0502020204030204" pitchFamily="34" charset="0"/>
                          <a:cs typeface="Arial" panose="020B0604020202020204" pitchFamily="34" charset="0"/>
                        </a:rPr>
                        <a:t>2.50</a:t>
                      </a:r>
                      <a:endParaRPr lang="en-US" sz="1200" kern="100">
                        <a:effectLst/>
                        <a:latin typeface="Calibri" panose="020F0502020204030204" pitchFamily="34" charset="0"/>
                        <a:ea typeface="Calibri" panose="020F0502020204030204" pitchFamily="34" charset="0"/>
                        <a:cs typeface="Times New Roman" panose="02020603050405020304" pitchFamily="18" charset="0"/>
                      </a:endParaRPr>
                    </a:p>
                  </a:txBody>
                  <a:tcPr marL="44056" marR="4405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200" kern="100">
                          <a:effectLst/>
                          <a:latin typeface="Palatino Linotype" panose="02040502050505030304" pitchFamily="18" charset="0"/>
                          <a:ea typeface="Calibri" panose="020F0502020204030204" pitchFamily="34" charset="0"/>
                          <a:cs typeface="Arial" panose="020B0604020202020204" pitchFamily="34" charset="0"/>
                        </a:rPr>
                        <a:t>0.848</a:t>
                      </a:r>
                      <a:endParaRPr lang="en-US" sz="1200" kern="100">
                        <a:effectLst/>
                        <a:latin typeface="Calibri" panose="020F0502020204030204" pitchFamily="34" charset="0"/>
                        <a:ea typeface="Calibri" panose="020F0502020204030204" pitchFamily="34" charset="0"/>
                        <a:cs typeface="Times New Roman" panose="02020603050405020304" pitchFamily="18" charset="0"/>
                      </a:endParaRPr>
                    </a:p>
                  </a:txBody>
                  <a:tcPr marL="44056" marR="4405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200" kern="100" dirty="0">
                          <a:effectLst/>
                          <a:latin typeface="Palatino Linotype" panose="02040502050505030304" pitchFamily="18" charset="0"/>
                          <a:ea typeface="Calibri" panose="020F0502020204030204" pitchFamily="34" charset="0"/>
                          <a:cs typeface="Arial" panose="020B0604020202020204" pitchFamily="34" charset="0"/>
                        </a:rPr>
                        <a:t>3.8947</a:t>
                      </a:r>
                      <a:endParaRPr lang="en-US" sz="12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44056" marR="4405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200" kern="100">
                          <a:effectLst/>
                          <a:latin typeface="Palatino Linotype" panose="02040502050505030304" pitchFamily="18" charset="0"/>
                          <a:ea typeface="Calibri" panose="020F0502020204030204" pitchFamily="34" charset="0"/>
                          <a:cs typeface="Arial" panose="020B0604020202020204" pitchFamily="34" charset="0"/>
                        </a:rPr>
                        <a:t>118</a:t>
                      </a:r>
                      <a:endParaRPr lang="en-US" sz="1200" kern="100">
                        <a:effectLst/>
                        <a:latin typeface="Calibri" panose="020F0502020204030204" pitchFamily="34" charset="0"/>
                        <a:ea typeface="Calibri" panose="020F0502020204030204" pitchFamily="34" charset="0"/>
                        <a:cs typeface="Times New Roman" panose="02020603050405020304" pitchFamily="18" charset="0"/>
                      </a:endParaRPr>
                    </a:p>
                  </a:txBody>
                  <a:tcPr marL="44056" marR="4405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200" kern="100" dirty="0">
                          <a:effectLst/>
                          <a:latin typeface="Palatino Linotype" panose="02040502050505030304" pitchFamily="18" charset="0"/>
                          <a:ea typeface="Calibri" panose="020F0502020204030204" pitchFamily="34" charset="0"/>
                          <a:cs typeface="Arial" panose="020B0604020202020204" pitchFamily="34" charset="0"/>
                        </a:rPr>
                        <a:t>0.00011</a:t>
                      </a:r>
                      <a:endParaRPr lang="en-US" sz="12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44056" marR="4405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056432263"/>
                  </a:ext>
                </a:extLst>
              </a:tr>
              <a:tr h="183833">
                <a:tc>
                  <a:txBody>
                    <a:bodyPr/>
                    <a:lstStyle/>
                    <a:p>
                      <a:pPr marL="0" marR="0" algn="ctr">
                        <a:lnSpc>
                          <a:spcPct val="107000"/>
                        </a:lnSpc>
                        <a:spcBef>
                          <a:spcPts val="0"/>
                        </a:spcBef>
                        <a:spcAft>
                          <a:spcPts val="0"/>
                        </a:spcAft>
                      </a:pPr>
                      <a:r>
                        <a:rPr lang="en-US" sz="1200" kern="100" dirty="0">
                          <a:effectLst/>
                          <a:latin typeface="Palatino Linotype" panose="02040502050505030304" pitchFamily="18" charset="0"/>
                          <a:ea typeface="Calibri" panose="020F0502020204030204" pitchFamily="34" charset="0"/>
                          <a:cs typeface="Arial" panose="020B0604020202020204" pitchFamily="34" charset="0"/>
                        </a:rPr>
                        <a:t>9</a:t>
                      </a:r>
                      <a:endParaRPr lang="en-US" sz="12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44056" marR="4405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200" kern="100">
                          <a:effectLst/>
                          <a:latin typeface="Palatino Linotype" panose="02040502050505030304" pitchFamily="18" charset="0"/>
                          <a:ea typeface="Calibri" panose="020F0502020204030204" pitchFamily="34" charset="0"/>
                          <a:cs typeface="Arial" panose="020B0604020202020204" pitchFamily="34" charset="0"/>
                        </a:rPr>
                        <a:t>1.75</a:t>
                      </a:r>
                      <a:endParaRPr lang="en-US" sz="1200" kern="100">
                        <a:effectLst/>
                        <a:latin typeface="Calibri" panose="020F0502020204030204" pitchFamily="34" charset="0"/>
                        <a:ea typeface="Calibri" panose="020F0502020204030204" pitchFamily="34" charset="0"/>
                        <a:cs typeface="Times New Roman" panose="02020603050405020304" pitchFamily="18" charset="0"/>
                      </a:endParaRPr>
                    </a:p>
                  </a:txBody>
                  <a:tcPr marL="44056" marR="4405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200" kern="100">
                          <a:effectLst/>
                          <a:latin typeface="Palatino Linotype" panose="02040502050505030304" pitchFamily="18" charset="0"/>
                          <a:ea typeface="Calibri" panose="020F0502020204030204" pitchFamily="34" charset="0"/>
                          <a:cs typeface="Arial" panose="020B0604020202020204" pitchFamily="34" charset="0"/>
                        </a:rPr>
                        <a:t>1.01</a:t>
                      </a:r>
                      <a:endParaRPr lang="en-US" sz="1200" kern="100">
                        <a:effectLst/>
                        <a:latin typeface="Calibri" panose="020F0502020204030204" pitchFamily="34" charset="0"/>
                        <a:ea typeface="Calibri" panose="020F0502020204030204" pitchFamily="34" charset="0"/>
                        <a:cs typeface="Times New Roman" panose="02020603050405020304" pitchFamily="18" charset="0"/>
                      </a:endParaRPr>
                    </a:p>
                  </a:txBody>
                  <a:tcPr marL="44056" marR="4405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200" kern="100">
                          <a:effectLst/>
                          <a:latin typeface="Palatino Linotype" panose="02040502050505030304" pitchFamily="18" charset="0"/>
                          <a:ea typeface="Calibri" panose="020F0502020204030204" pitchFamily="34" charset="0"/>
                          <a:cs typeface="Arial" panose="020B0604020202020204" pitchFamily="34" charset="0"/>
                        </a:rPr>
                        <a:t>1.80</a:t>
                      </a:r>
                      <a:endParaRPr lang="en-US" sz="1200" kern="100">
                        <a:effectLst/>
                        <a:latin typeface="Calibri" panose="020F0502020204030204" pitchFamily="34" charset="0"/>
                        <a:ea typeface="Calibri" panose="020F0502020204030204" pitchFamily="34" charset="0"/>
                        <a:cs typeface="Times New Roman" panose="02020603050405020304" pitchFamily="18" charset="0"/>
                      </a:endParaRPr>
                    </a:p>
                  </a:txBody>
                  <a:tcPr marL="44056" marR="4405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200" kern="100">
                          <a:effectLst/>
                          <a:latin typeface="Palatino Linotype" panose="02040502050505030304" pitchFamily="18" charset="0"/>
                          <a:ea typeface="Calibri" panose="020F0502020204030204" pitchFamily="34" charset="0"/>
                          <a:cs typeface="Arial" panose="020B0604020202020204" pitchFamily="34" charset="0"/>
                        </a:rPr>
                        <a:t>0.570</a:t>
                      </a:r>
                      <a:endParaRPr lang="en-US" sz="1200" kern="100">
                        <a:effectLst/>
                        <a:latin typeface="Calibri" panose="020F0502020204030204" pitchFamily="34" charset="0"/>
                        <a:ea typeface="Calibri" panose="020F0502020204030204" pitchFamily="34" charset="0"/>
                        <a:cs typeface="Times New Roman" panose="02020603050405020304" pitchFamily="18" charset="0"/>
                      </a:endParaRPr>
                    </a:p>
                  </a:txBody>
                  <a:tcPr marL="44056" marR="4405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200" kern="100" dirty="0">
                          <a:effectLst/>
                          <a:latin typeface="Palatino Linotype" panose="02040502050505030304" pitchFamily="18" charset="0"/>
                          <a:ea typeface="Calibri" panose="020F0502020204030204" pitchFamily="34" charset="0"/>
                          <a:cs typeface="Arial" panose="020B0604020202020204" pitchFamily="34" charset="0"/>
                        </a:rPr>
                        <a:t>0.4838</a:t>
                      </a:r>
                      <a:endParaRPr lang="en-US" sz="12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44056" marR="4405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200" kern="100">
                          <a:effectLst/>
                          <a:latin typeface="Palatino Linotype" panose="02040502050505030304" pitchFamily="18" charset="0"/>
                          <a:ea typeface="Calibri" panose="020F0502020204030204" pitchFamily="34" charset="0"/>
                          <a:cs typeface="Arial" panose="020B0604020202020204" pitchFamily="34" charset="0"/>
                        </a:rPr>
                        <a:t>118</a:t>
                      </a:r>
                      <a:endParaRPr lang="en-US" sz="1200" kern="100">
                        <a:effectLst/>
                        <a:latin typeface="Calibri" panose="020F0502020204030204" pitchFamily="34" charset="0"/>
                        <a:ea typeface="Calibri" panose="020F0502020204030204" pitchFamily="34" charset="0"/>
                        <a:cs typeface="Times New Roman" panose="02020603050405020304" pitchFamily="18" charset="0"/>
                      </a:endParaRPr>
                    </a:p>
                  </a:txBody>
                  <a:tcPr marL="44056" marR="4405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200" kern="100" dirty="0">
                          <a:effectLst/>
                          <a:latin typeface="Palatino Linotype" panose="02040502050505030304" pitchFamily="18" charset="0"/>
                          <a:ea typeface="Calibri" panose="020F0502020204030204" pitchFamily="34" charset="0"/>
                          <a:cs typeface="Arial" panose="020B0604020202020204" pitchFamily="34" charset="0"/>
                        </a:rPr>
                        <a:t>0.62895</a:t>
                      </a:r>
                      <a:endParaRPr lang="en-US" sz="12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44056" marR="4405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085788685"/>
                  </a:ext>
                </a:extLst>
              </a:tr>
              <a:tr h="183833">
                <a:tc>
                  <a:txBody>
                    <a:bodyPr/>
                    <a:lstStyle/>
                    <a:p>
                      <a:pPr marL="0" marR="0" algn="ctr">
                        <a:lnSpc>
                          <a:spcPct val="107000"/>
                        </a:lnSpc>
                        <a:spcBef>
                          <a:spcPts val="0"/>
                        </a:spcBef>
                        <a:spcAft>
                          <a:spcPts val="0"/>
                        </a:spcAft>
                      </a:pPr>
                      <a:r>
                        <a:rPr lang="en-US" sz="1200" kern="100">
                          <a:effectLst/>
                          <a:latin typeface="Palatino Linotype" panose="02040502050505030304" pitchFamily="18" charset="0"/>
                          <a:ea typeface="Calibri" panose="020F0502020204030204" pitchFamily="34" charset="0"/>
                          <a:cs typeface="Arial" panose="020B0604020202020204" pitchFamily="34" charset="0"/>
                        </a:rPr>
                        <a:t>10</a:t>
                      </a:r>
                      <a:endParaRPr lang="en-US" sz="1200" kern="100">
                        <a:effectLst/>
                        <a:latin typeface="Calibri" panose="020F0502020204030204" pitchFamily="34" charset="0"/>
                        <a:ea typeface="Calibri" panose="020F0502020204030204" pitchFamily="34" charset="0"/>
                        <a:cs typeface="Times New Roman" panose="02020603050405020304" pitchFamily="18" charset="0"/>
                      </a:endParaRPr>
                    </a:p>
                  </a:txBody>
                  <a:tcPr marL="44056" marR="4405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200" kern="100">
                          <a:effectLst/>
                          <a:latin typeface="Palatino Linotype" panose="02040502050505030304" pitchFamily="18" charset="0"/>
                          <a:ea typeface="Calibri" panose="020F0502020204030204" pitchFamily="34" charset="0"/>
                          <a:cs typeface="Arial" panose="020B0604020202020204" pitchFamily="34" charset="0"/>
                        </a:rPr>
                        <a:t>1.97</a:t>
                      </a:r>
                      <a:endParaRPr lang="en-US" sz="1200" kern="100">
                        <a:effectLst/>
                        <a:latin typeface="Calibri" panose="020F0502020204030204" pitchFamily="34" charset="0"/>
                        <a:ea typeface="Calibri" panose="020F0502020204030204" pitchFamily="34" charset="0"/>
                        <a:cs typeface="Times New Roman" panose="02020603050405020304" pitchFamily="18" charset="0"/>
                      </a:endParaRPr>
                    </a:p>
                  </a:txBody>
                  <a:tcPr marL="44056" marR="4405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200" kern="100">
                          <a:effectLst/>
                          <a:latin typeface="Palatino Linotype" panose="02040502050505030304" pitchFamily="18" charset="0"/>
                          <a:ea typeface="Calibri" panose="020F0502020204030204" pitchFamily="34" charset="0"/>
                          <a:cs typeface="Arial" panose="020B0604020202020204" pitchFamily="34" charset="0"/>
                        </a:rPr>
                        <a:t>1.20</a:t>
                      </a:r>
                      <a:endParaRPr lang="en-US" sz="1200" kern="100">
                        <a:effectLst/>
                        <a:latin typeface="Calibri" panose="020F0502020204030204" pitchFamily="34" charset="0"/>
                        <a:ea typeface="Calibri" panose="020F0502020204030204" pitchFamily="34" charset="0"/>
                        <a:cs typeface="Times New Roman" panose="02020603050405020304" pitchFamily="18" charset="0"/>
                      </a:endParaRPr>
                    </a:p>
                  </a:txBody>
                  <a:tcPr marL="44056" marR="4405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200" kern="100">
                          <a:effectLst/>
                          <a:latin typeface="Palatino Linotype" panose="02040502050505030304" pitchFamily="18" charset="0"/>
                          <a:ea typeface="Calibri" panose="020F0502020204030204" pitchFamily="34" charset="0"/>
                          <a:cs typeface="Arial" panose="020B0604020202020204" pitchFamily="34" charset="0"/>
                        </a:rPr>
                        <a:t>1.90</a:t>
                      </a:r>
                      <a:endParaRPr lang="en-US" sz="1200" kern="100">
                        <a:effectLst/>
                        <a:latin typeface="Calibri" panose="020F0502020204030204" pitchFamily="34" charset="0"/>
                        <a:ea typeface="Calibri" panose="020F0502020204030204" pitchFamily="34" charset="0"/>
                        <a:cs typeface="Times New Roman" panose="02020603050405020304" pitchFamily="18" charset="0"/>
                      </a:endParaRPr>
                    </a:p>
                  </a:txBody>
                  <a:tcPr marL="44056" marR="4405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200" kern="100">
                          <a:effectLst/>
                          <a:latin typeface="Palatino Linotype" panose="02040502050505030304" pitchFamily="18" charset="0"/>
                          <a:ea typeface="Calibri" panose="020F0502020204030204" pitchFamily="34" charset="0"/>
                          <a:cs typeface="Arial" panose="020B0604020202020204" pitchFamily="34" charset="0"/>
                        </a:rPr>
                        <a:t>0.971</a:t>
                      </a:r>
                      <a:endParaRPr lang="en-US" sz="1200" kern="100">
                        <a:effectLst/>
                        <a:latin typeface="Calibri" panose="020F0502020204030204" pitchFamily="34" charset="0"/>
                        <a:ea typeface="Calibri" panose="020F0502020204030204" pitchFamily="34" charset="0"/>
                        <a:cs typeface="Times New Roman" panose="02020603050405020304" pitchFamily="18" charset="0"/>
                      </a:endParaRPr>
                    </a:p>
                  </a:txBody>
                  <a:tcPr marL="44056" marR="4405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200" kern="100" dirty="0">
                          <a:effectLst/>
                          <a:latin typeface="Palatino Linotype" panose="02040502050505030304" pitchFamily="18" charset="0"/>
                          <a:ea typeface="Calibri" panose="020F0502020204030204" pitchFamily="34" charset="0"/>
                          <a:cs typeface="Arial" panose="020B0604020202020204" pitchFamily="34" charset="0"/>
                        </a:rPr>
                        <a:t>0.5101</a:t>
                      </a:r>
                      <a:endParaRPr lang="en-US" sz="12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44056" marR="4405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200" kern="100">
                          <a:effectLst/>
                          <a:latin typeface="Palatino Linotype" panose="02040502050505030304" pitchFamily="18" charset="0"/>
                          <a:ea typeface="Calibri" panose="020F0502020204030204" pitchFamily="34" charset="0"/>
                          <a:cs typeface="Arial" panose="020B0604020202020204" pitchFamily="34" charset="0"/>
                        </a:rPr>
                        <a:t>118</a:t>
                      </a:r>
                      <a:endParaRPr lang="en-US" sz="1200" kern="100">
                        <a:effectLst/>
                        <a:latin typeface="Calibri" panose="020F0502020204030204" pitchFamily="34" charset="0"/>
                        <a:ea typeface="Calibri" panose="020F0502020204030204" pitchFamily="34" charset="0"/>
                        <a:cs typeface="Times New Roman" panose="02020603050405020304" pitchFamily="18" charset="0"/>
                      </a:endParaRPr>
                    </a:p>
                  </a:txBody>
                  <a:tcPr marL="44056" marR="4405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200" kern="100" dirty="0">
                          <a:effectLst/>
                          <a:latin typeface="Palatino Linotype" panose="02040502050505030304" pitchFamily="18" charset="0"/>
                          <a:ea typeface="Calibri" panose="020F0502020204030204" pitchFamily="34" charset="0"/>
                          <a:cs typeface="Arial" panose="020B0604020202020204" pitchFamily="34" charset="0"/>
                        </a:rPr>
                        <a:t>0.61043</a:t>
                      </a:r>
                      <a:endParaRPr lang="en-US" sz="12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44056" marR="4405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652853466"/>
                  </a:ext>
                </a:extLst>
              </a:tr>
              <a:tr h="183833">
                <a:tc>
                  <a:txBody>
                    <a:bodyPr/>
                    <a:lstStyle/>
                    <a:p>
                      <a:pPr marL="0" marR="0" algn="ctr">
                        <a:lnSpc>
                          <a:spcPct val="107000"/>
                        </a:lnSpc>
                        <a:spcBef>
                          <a:spcPts val="0"/>
                        </a:spcBef>
                        <a:spcAft>
                          <a:spcPts val="0"/>
                        </a:spcAft>
                      </a:pPr>
                      <a:r>
                        <a:rPr lang="en-US" sz="1200" kern="100" dirty="0">
                          <a:effectLst/>
                          <a:latin typeface="Palatino Linotype" panose="02040502050505030304" pitchFamily="18" charset="0"/>
                          <a:ea typeface="Calibri" panose="020F0502020204030204" pitchFamily="34" charset="0"/>
                          <a:cs typeface="Arial" panose="020B0604020202020204" pitchFamily="34" charset="0"/>
                        </a:rPr>
                        <a:t>11</a:t>
                      </a:r>
                      <a:endParaRPr lang="en-US" sz="12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44056" marR="4405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200" kern="100">
                          <a:effectLst/>
                          <a:latin typeface="Palatino Linotype" panose="02040502050505030304" pitchFamily="18" charset="0"/>
                          <a:ea typeface="Calibri" panose="020F0502020204030204" pitchFamily="34" charset="0"/>
                          <a:cs typeface="Arial" panose="020B0604020202020204" pitchFamily="34" charset="0"/>
                        </a:rPr>
                        <a:t>2.20</a:t>
                      </a:r>
                      <a:endParaRPr lang="en-US" sz="1200" kern="100">
                        <a:effectLst/>
                        <a:latin typeface="Calibri" panose="020F0502020204030204" pitchFamily="34" charset="0"/>
                        <a:ea typeface="Calibri" panose="020F0502020204030204" pitchFamily="34" charset="0"/>
                        <a:cs typeface="Times New Roman" panose="02020603050405020304" pitchFamily="18" charset="0"/>
                      </a:endParaRPr>
                    </a:p>
                  </a:txBody>
                  <a:tcPr marL="44056" marR="4405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200" kern="100">
                          <a:effectLst/>
                          <a:latin typeface="Palatino Linotype" panose="02040502050505030304" pitchFamily="18" charset="0"/>
                          <a:ea typeface="Calibri" panose="020F0502020204030204" pitchFamily="34" charset="0"/>
                          <a:cs typeface="Arial" panose="020B0604020202020204" pitchFamily="34" charset="0"/>
                        </a:rPr>
                        <a:t>1.20</a:t>
                      </a:r>
                      <a:endParaRPr lang="en-US" sz="1200" kern="100">
                        <a:effectLst/>
                        <a:latin typeface="Calibri" panose="020F0502020204030204" pitchFamily="34" charset="0"/>
                        <a:ea typeface="Calibri" panose="020F0502020204030204" pitchFamily="34" charset="0"/>
                        <a:cs typeface="Times New Roman" panose="02020603050405020304" pitchFamily="18" charset="0"/>
                      </a:endParaRPr>
                    </a:p>
                  </a:txBody>
                  <a:tcPr marL="44056" marR="4405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200" kern="100">
                          <a:effectLst/>
                          <a:latin typeface="Palatino Linotype" panose="02040502050505030304" pitchFamily="18" charset="0"/>
                          <a:ea typeface="Calibri" panose="020F0502020204030204" pitchFamily="34" charset="0"/>
                          <a:cs typeface="Arial" panose="020B0604020202020204" pitchFamily="34" charset="0"/>
                        </a:rPr>
                        <a:t>2.30</a:t>
                      </a:r>
                      <a:endParaRPr lang="en-US" sz="1200" kern="100">
                        <a:effectLst/>
                        <a:latin typeface="Calibri" panose="020F0502020204030204" pitchFamily="34" charset="0"/>
                        <a:ea typeface="Calibri" panose="020F0502020204030204" pitchFamily="34" charset="0"/>
                        <a:cs typeface="Times New Roman" panose="02020603050405020304" pitchFamily="18" charset="0"/>
                      </a:endParaRPr>
                    </a:p>
                  </a:txBody>
                  <a:tcPr marL="44056" marR="4405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200" kern="100">
                          <a:effectLst/>
                          <a:latin typeface="Palatino Linotype" panose="02040502050505030304" pitchFamily="18" charset="0"/>
                          <a:ea typeface="Calibri" panose="020F0502020204030204" pitchFamily="34" charset="0"/>
                          <a:cs typeface="Arial" panose="020B0604020202020204" pitchFamily="34" charset="0"/>
                        </a:rPr>
                        <a:t>1.047</a:t>
                      </a:r>
                      <a:endParaRPr lang="en-US" sz="1200" kern="100">
                        <a:effectLst/>
                        <a:latin typeface="Calibri" panose="020F0502020204030204" pitchFamily="34" charset="0"/>
                        <a:ea typeface="Calibri" panose="020F0502020204030204" pitchFamily="34" charset="0"/>
                        <a:cs typeface="Times New Roman" panose="02020603050405020304" pitchFamily="18" charset="0"/>
                      </a:endParaRPr>
                    </a:p>
                  </a:txBody>
                  <a:tcPr marL="44056" marR="4405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200" kern="100">
                          <a:effectLst/>
                          <a:latin typeface="Palatino Linotype" panose="02040502050505030304" pitchFamily="18" charset="0"/>
                          <a:ea typeface="Calibri" panose="020F0502020204030204" pitchFamily="34" charset="0"/>
                          <a:cs typeface="Arial" panose="020B0604020202020204" pitchFamily="34" charset="0"/>
                        </a:rPr>
                        <a:t>0.7068</a:t>
                      </a:r>
                      <a:endParaRPr lang="en-US" sz="1200" kern="100">
                        <a:effectLst/>
                        <a:latin typeface="Calibri" panose="020F0502020204030204" pitchFamily="34" charset="0"/>
                        <a:ea typeface="Calibri" panose="020F0502020204030204" pitchFamily="34" charset="0"/>
                        <a:cs typeface="Times New Roman" panose="02020603050405020304" pitchFamily="18" charset="0"/>
                      </a:endParaRPr>
                    </a:p>
                  </a:txBody>
                  <a:tcPr marL="44056" marR="4405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200" kern="100">
                          <a:effectLst/>
                          <a:latin typeface="Palatino Linotype" panose="02040502050505030304" pitchFamily="18" charset="0"/>
                          <a:ea typeface="Calibri" panose="020F0502020204030204" pitchFamily="34" charset="0"/>
                          <a:cs typeface="Arial" panose="020B0604020202020204" pitchFamily="34" charset="0"/>
                        </a:rPr>
                        <a:t>118</a:t>
                      </a:r>
                      <a:endParaRPr lang="en-US" sz="1200" kern="100">
                        <a:effectLst/>
                        <a:latin typeface="Calibri" panose="020F0502020204030204" pitchFamily="34" charset="0"/>
                        <a:ea typeface="Calibri" panose="020F0502020204030204" pitchFamily="34" charset="0"/>
                        <a:cs typeface="Times New Roman" panose="02020603050405020304" pitchFamily="18" charset="0"/>
                      </a:endParaRPr>
                    </a:p>
                  </a:txBody>
                  <a:tcPr marL="44056" marR="4405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200" kern="100" dirty="0">
                          <a:effectLst/>
                          <a:latin typeface="Palatino Linotype" panose="02040502050505030304" pitchFamily="18" charset="0"/>
                          <a:ea typeface="Calibri" panose="020F0502020204030204" pitchFamily="34" charset="0"/>
                          <a:cs typeface="Arial" panose="020B0604020202020204" pitchFamily="34" charset="0"/>
                        </a:rPr>
                        <a:t>0.48034</a:t>
                      </a:r>
                      <a:endParaRPr lang="en-US" sz="12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44056" marR="4405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751355391"/>
                  </a:ext>
                </a:extLst>
              </a:tr>
              <a:tr h="183833">
                <a:tc>
                  <a:txBody>
                    <a:bodyPr/>
                    <a:lstStyle/>
                    <a:p>
                      <a:pPr marL="0" marR="0" algn="ctr">
                        <a:lnSpc>
                          <a:spcPct val="107000"/>
                        </a:lnSpc>
                        <a:spcBef>
                          <a:spcPts val="0"/>
                        </a:spcBef>
                        <a:spcAft>
                          <a:spcPts val="0"/>
                        </a:spcAft>
                      </a:pPr>
                      <a:r>
                        <a:rPr lang="en-US" sz="1200" kern="100">
                          <a:effectLst/>
                          <a:latin typeface="Palatino Linotype" panose="02040502050505030304" pitchFamily="18" charset="0"/>
                          <a:ea typeface="Calibri" panose="020F0502020204030204" pitchFamily="34" charset="0"/>
                          <a:cs typeface="Arial" panose="020B0604020202020204" pitchFamily="34" charset="0"/>
                        </a:rPr>
                        <a:t>12</a:t>
                      </a:r>
                      <a:endParaRPr lang="en-US" sz="1200" kern="100">
                        <a:effectLst/>
                        <a:latin typeface="Calibri" panose="020F0502020204030204" pitchFamily="34" charset="0"/>
                        <a:ea typeface="Calibri" panose="020F0502020204030204" pitchFamily="34" charset="0"/>
                        <a:cs typeface="Times New Roman" panose="02020603050405020304" pitchFamily="18" charset="0"/>
                      </a:endParaRPr>
                    </a:p>
                  </a:txBody>
                  <a:tcPr marL="44056" marR="4405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200" kern="100">
                          <a:effectLst/>
                          <a:latin typeface="Palatino Linotype" panose="02040502050505030304" pitchFamily="18" charset="0"/>
                          <a:ea typeface="Calibri" panose="020F0502020204030204" pitchFamily="34" charset="0"/>
                          <a:cs typeface="Arial" panose="020B0604020202020204" pitchFamily="34" charset="0"/>
                        </a:rPr>
                        <a:t>3.45</a:t>
                      </a:r>
                      <a:endParaRPr lang="en-US" sz="1200" kern="100">
                        <a:effectLst/>
                        <a:latin typeface="Calibri" panose="020F0502020204030204" pitchFamily="34" charset="0"/>
                        <a:ea typeface="Calibri" panose="020F0502020204030204" pitchFamily="34" charset="0"/>
                        <a:cs typeface="Times New Roman" panose="02020603050405020304" pitchFamily="18" charset="0"/>
                      </a:endParaRPr>
                    </a:p>
                  </a:txBody>
                  <a:tcPr marL="44056" marR="4405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200" kern="100">
                          <a:effectLst/>
                          <a:latin typeface="Palatino Linotype" panose="02040502050505030304" pitchFamily="18" charset="0"/>
                          <a:ea typeface="Calibri" panose="020F0502020204030204" pitchFamily="34" charset="0"/>
                          <a:cs typeface="Arial" panose="020B0604020202020204" pitchFamily="34" charset="0"/>
                        </a:rPr>
                        <a:t>1.18</a:t>
                      </a:r>
                      <a:endParaRPr lang="en-US" sz="1200" kern="100">
                        <a:effectLst/>
                        <a:latin typeface="Calibri" panose="020F0502020204030204" pitchFamily="34" charset="0"/>
                        <a:ea typeface="Calibri" panose="020F0502020204030204" pitchFamily="34" charset="0"/>
                        <a:cs typeface="Times New Roman" panose="02020603050405020304" pitchFamily="18" charset="0"/>
                      </a:endParaRPr>
                    </a:p>
                  </a:txBody>
                  <a:tcPr marL="44056" marR="4405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200" kern="100">
                          <a:effectLst/>
                          <a:latin typeface="Palatino Linotype" panose="02040502050505030304" pitchFamily="18" charset="0"/>
                          <a:ea typeface="Calibri" panose="020F0502020204030204" pitchFamily="34" charset="0"/>
                          <a:cs typeface="Arial" panose="020B0604020202020204" pitchFamily="34" charset="0"/>
                        </a:rPr>
                        <a:t>3.20</a:t>
                      </a:r>
                      <a:endParaRPr lang="en-US" sz="1200" kern="100">
                        <a:effectLst/>
                        <a:latin typeface="Calibri" panose="020F0502020204030204" pitchFamily="34" charset="0"/>
                        <a:ea typeface="Calibri" panose="020F0502020204030204" pitchFamily="34" charset="0"/>
                        <a:cs typeface="Times New Roman" panose="02020603050405020304" pitchFamily="18" charset="0"/>
                      </a:endParaRPr>
                    </a:p>
                  </a:txBody>
                  <a:tcPr marL="44056" marR="4405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200" kern="100">
                          <a:effectLst/>
                          <a:latin typeface="Palatino Linotype" panose="02040502050505030304" pitchFamily="18" charset="0"/>
                          <a:ea typeface="Calibri" panose="020F0502020204030204" pitchFamily="34" charset="0"/>
                          <a:cs typeface="Arial" panose="020B0604020202020204" pitchFamily="34" charset="0"/>
                        </a:rPr>
                        <a:t>1.210</a:t>
                      </a:r>
                      <a:endParaRPr lang="en-US" sz="1200" kern="100">
                        <a:effectLst/>
                        <a:latin typeface="Calibri" panose="020F0502020204030204" pitchFamily="34" charset="0"/>
                        <a:ea typeface="Calibri" panose="020F0502020204030204" pitchFamily="34" charset="0"/>
                        <a:cs typeface="Times New Roman" panose="02020603050405020304" pitchFamily="18" charset="0"/>
                      </a:endParaRPr>
                    </a:p>
                  </a:txBody>
                  <a:tcPr marL="44056" marR="4405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200" kern="100" dirty="0">
                          <a:effectLst/>
                          <a:latin typeface="Palatino Linotype" panose="02040502050505030304" pitchFamily="18" charset="0"/>
                          <a:ea typeface="Calibri" panose="020F0502020204030204" pitchFamily="34" charset="0"/>
                          <a:cs typeface="Arial" panose="020B0604020202020204" pitchFamily="34" charset="0"/>
                        </a:rPr>
                        <a:t>-1.6671</a:t>
                      </a:r>
                      <a:endParaRPr lang="en-US" sz="12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44056" marR="4405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200" kern="100">
                          <a:effectLst/>
                          <a:latin typeface="Palatino Linotype" panose="02040502050505030304" pitchFamily="18" charset="0"/>
                          <a:ea typeface="Calibri" panose="020F0502020204030204" pitchFamily="34" charset="0"/>
                          <a:cs typeface="Arial" panose="020B0604020202020204" pitchFamily="34" charset="0"/>
                        </a:rPr>
                        <a:t>118</a:t>
                      </a:r>
                      <a:endParaRPr lang="en-US" sz="1200" kern="100">
                        <a:effectLst/>
                        <a:latin typeface="Calibri" panose="020F0502020204030204" pitchFamily="34" charset="0"/>
                        <a:ea typeface="Calibri" panose="020F0502020204030204" pitchFamily="34" charset="0"/>
                        <a:cs typeface="Times New Roman" panose="02020603050405020304" pitchFamily="18" charset="0"/>
                      </a:endParaRPr>
                    </a:p>
                  </a:txBody>
                  <a:tcPr marL="44056" marR="4405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200" kern="100" dirty="0">
                          <a:effectLst/>
                          <a:latin typeface="Palatino Linotype" panose="02040502050505030304" pitchFamily="18" charset="0"/>
                          <a:ea typeface="Calibri" panose="020F0502020204030204" pitchFamily="34" charset="0"/>
                          <a:cs typeface="Arial" panose="020B0604020202020204" pitchFamily="34" charset="0"/>
                        </a:rPr>
                        <a:t>0.09674</a:t>
                      </a:r>
                      <a:endParaRPr lang="en-US" sz="12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44056" marR="4405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216928250"/>
                  </a:ext>
                </a:extLst>
              </a:tr>
              <a:tr h="183833">
                <a:tc>
                  <a:txBody>
                    <a:bodyPr/>
                    <a:lstStyle/>
                    <a:p>
                      <a:pPr marL="0" marR="0" algn="ctr">
                        <a:lnSpc>
                          <a:spcPct val="107000"/>
                        </a:lnSpc>
                        <a:spcBef>
                          <a:spcPts val="0"/>
                        </a:spcBef>
                        <a:spcAft>
                          <a:spcPts val="0"/>
                        </a:spcAft>
                      </a:pPr>
                      <a:r>
                        <a:rPr lang="en-US" sz="1200" kern="100" dirty="0">
                          <a:effectLst/>
                          <a:latin typeface="Palatino Linotype" panose="02040502050505030304" pitchFamily="18" charset="0"/>
                          <a:ea typeface="Calibri" panose="020F0502020204030204" pitchFamily="34" charset="0"/>
                          <a:cs typeface="Arial" panose="020B0604020202020204" pitchFamily="34" charset="0"/>
                        </a:rPr>
                        <a:t>13</a:t>
                      </a:r>
                      <a:endParaRPr lang="en-US" sz="12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44056" marR="4405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200" kern="100">
                          <a:effectLst/>
                          <a:latin typeface="Palatino Linotype" panose="02040502050505030304" pitchFamily="18" charset="0"/>
                          <a:ea typeface="Calibri" panose="020F0502020204030204" pitchFamily="34" charset="0"/>
                          <a:cs typeface="Arial" panose="020B0604020202020204" pitchFamily="34" charset="0"/>
                        </a:rPr>
                        <a:t>2.71</a:t>
                      </a:r>
                      <a:endParaRPr lang="en-US" sz="1200" kern="100">
                        <a:effectLst/>
                        <a:latin typeface="Calibri" panose="020F0502020204030204" pitchFamily="34" charset="0"/>
                        <a:ea typeface="Calibri" panose="020F0502020204030204" pitchFamily="34" charset="0"/>
                        <a:cs typeface="Times New Roman" panose="02020603050405020304" pitchFamily="18" charset="0"/>
                      </a:endParaRPr>
                    </a:p>
                  </a:txBody>
                  <a:tcPr marL="44056" marR="4405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200" kern="100">
                          <a:effectLst/>
                          <a:latin typeface="Palatino Linotype" panose="02040502050505030304" pitchFamily="18" charset="0"/>
                          <a:ea typeface="Calibri" panose="020F0502020204030204" pitchFamily="34" charset="0"/>
                          <a:cs typeface="Arial" panose="020B0604020202020204" pitchFamily="34" charset="0"/>
                        </a:rPr>
                        <a:t>1.46</a:t>
                      </a:r>
                      <a:endParaRPr lang="en-US" sz="1200" kern="100">
                        <a:effectLst/>
                        <a:latin typeface="Calibri" panose="020F0502020204030204" pitchFamily="34" charset="0"/>
                        <a:ea typeface="Calibri" panose="020F0502020204030204" pitchFamily="34" charset="0"/>
                        <a:cs typeface="Times New Roman" panose="02020603050405020304" pitchFamily="18" charset="0"/>
                      </a:endParaRPr>
                    </a:p>
                  </a:txBody>
                  <a:tcPr marL="44056" marR="4405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200" kern="100">
                          <a:effectLst/>
                          <a:latin typeface="Palatino Linotype" panose="02040502050505030304" pitchFamily="18" charset="0"/>
                          <a:ea typeface="Calibri" panose="020F0502020204030204" pitchFamily="34" charset="0"/>
                          <a:cs typeface="Arial" panose="020B0604020202020204" pitchFamily="34" charset="0"/>
                        </a:rPr>
                        <a:t>3.00</a:t>
                      </a:r>
                      <a:endParaRPr lang="en-US" sz="1200" kern="100">
                        <a:effectLst/>
                        <a:latin typeface="Calibri" panose="020F0502020204030204" pitchFamily="34" charset="0"/>
                        <a:ea typeface="Calibri" panose="020F0502020204030204" pitchFamily="34" charset="0"/>
                        <a:cs typeface="Times New Roman" panose="02020603050405020304" pitchFamily="18" charset="0"/>
                      </a:endParaRPr>
                    </a:p>
                  </a:txBody>
                  <a:tcPr marL="44056" marR="4405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200" kern="100">
                          <a:effectLst/>
                          <a:latin typeface="Palatino Linotype" panose="02040502050505030304" pitchFamily="18" charset="0"/>
                          <a:ea typeface="Calibri" panose="020F0502020204030204" pitchFamily="34" charset="0"/>
                          <a:cs typeface="Arial" panose="020B0604020202020204" pitchFamily="34" charset="0"/>
                        </a:rPr>
                        <a:t>1.176</a:t>
                      </a:r>
                      <a:endParaRPr lang="en-US" sz="1200" kern="100">
                        <a:effectLst/>
                        <a:latin typeface="Calibri" panose="020F0502020204030204" pitchFamily="34" charset="0"/>
                        <a:ea typeface="Calibri" panose="020F0502020204030204" pitchFamily="34" charset="0"/>
                        <a:cs typeface="Times New Roman" panose="02020603050405020304" pitchFamily="18" charset="0"/>
                      </a:endParaRPr>
                    </a:p>
                  </a:txBody>
                  <a:tcPr marL="44056" marR="4405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200" kern="100">
                          <a:effectLst/>
                          <a:latin typeface="Palatino Linotype" panose="02040502050505030304" pitchFamily="18" charset="0"/>
                          <a:ea typeface="Calibri" panose="020F0502020204030204" pitchFamily="34" charset="0"/>
                          <a:cs typeface="Arial" panose="020B0604020202020204" pitchFamily="34" charset="0"/>
                        </a:rPr>
                        <a:t>-1.7401</a:t>
                      </a:r>
                      <a:endParaRPr lang="en-US" sz="1200" kern="100">
                        <a:effectLst/>
                        <a:latin typeface="Calibri" panose="020F0502020204030204" pitchFamily="34" charset="0"/>
                        <a:ea typeface="Calibri" panose="020F0502020204030204" pitchFamily="34" charset="0"/>
                        <a:cs typeface="Times New Roman" panose="02020603050405020304" pitchFamily="18" charset="0"/>
                      </a:endParaRPr>
                    </a:p>
                  </a:txBody>
                  <a:tcPr marL="44056" marR="4405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200" kern="100" dirty="0">
                          <a:effectLst/>
                          <a:latin typeface="Palatino Linotype" panose="02040502050505030304" pitchFamily="18" charset="0"/>
                          <a:ea typeface="Calibri" panose="020F0502020204030204" pitchFamily="34" charset="0"/>
                          <a:cs typeface="Arial" panose="020B0604020202020204" pitchFamily="34" charset="0"/>
                        </a:rPr>
                        <a:t>118</a:t>
                      </a:r>
                      <a:endParaRPr lang="en-US" sz="12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44056" marR="4405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200" kern="100" dirty="0">
                          <a:effectLst/>
                          <a:latin typeface="Palatino Linotype" panose="02040502050505030304" pitchFamily="18" charset="0"/>
                          <a:ea typeface="Calibri" panose="020F0502020204030204" pitchFamily="34" charset="0"/>
                          <a:cs typeface="Arial" panose="020B0604020202020204" pitchFamily="34" charset="0"/>
                        </a:rPr>
                        <a:t>0.08306</a:t>
                      </a:r>
                      <a:endParaRPr lang="en-US" sz="12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44056" marR="4405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71994307"/>
                  </a:ext>
                </a:extLst>
              </a:tr>
              <a:tr h="183833">
                <a:tc>
                  <a:txBody>
                    <a:bodyPr/>
                    <a:lstStyle/>
                    <a:p>
                      <a:pPr marL="0" marR="0" algn="ctr">
                        <a:lnSpc>
                          <a:spcPct val="107000"/>
                        </a:lnSpc>
                        <a:spcBef>
                          <a:spcPts val="0"/>
                        </a:spcBef>
                        <a:spcAft>
                          <a:spcPts val="0"/>
                        </a:spcAft>
                      </a:pPr>
                      <a:r>
                        <a:rPr lang="en-US" sz="1200" kern="100">
                          <a:effectLst/>
                          <a:latin typeface="Palatino Linotype" panose="02040502050505030304" pitchFamily="18" charset="0"/>
                          <a:ea typeface="Calibri" panose="020F0502020204030204" pitchFamily="34" charset="0"/>
                          <a:cs typeface="Arial" panose="020B0604020202020204" pitchFamily="34" charset="0"/>
                        </a:rPr>
                        <a:t>14</a:t>
                      </a:r>
                      <a:endParaRPr lang="en-US" sz="1200" kern="100">
                        <a:effectLst/>
                        <a:latin typeface="Calibri" panose="020F0502020204030204" pitchFamily="34" charset="0"/>
                        <a:ea typeface="Calibri" panose="020F0502020204030204" pitchFamily="34" charset="0"/>
                        <a:cs typeface="Times New Roman" panose="02020603050405020304" pitchFamily="18" charset="0"/>
                      </a:endParaRPr>
                    </a:p>
                  </a:txBody>
                  <a:tcPr marL="44056" marR="4405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200" kern="100">
                          <a:effectLst/>
                          <a:latin typeface="Palatino Linotype" panose="02040502050505030304" pitchFamily="18" charset="0"/>
                          <a:ea typeface="Calibri" panose="020F0502020204030204" pitchFamily="34" charset="0"/>
                          <a:cs typeface="Arial" panose="020B0604020202020204" pitchFamily="34" charset="0"/>
                        </a:rPr>
                        <a:t>1.37</a:t>
                      </a:r>
                      <a:endParaRPr lang="en-US" sz="1200" kern="100">
                        <a:effectLst/>
                        <a:latin typeface="Calibri" panose="020F0502020204030204" pitchFamily="34" charset="0"/>
                        <a:ea typeface="Calibri" panose="020F0502020204030204" pitchFamily="34" charset="0"/>
                        <a:cs typeface="Times New Roman" panose="02020603050405020304" pitchFamily="18" charset="0"/>
                      </a:endParaRPr>
                    </a:p>
                  </a:txBody>
                  <a:tcPr marL="44056" marR="4405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200" kern="100">
                          <a:effectLst/>
                          <a:latin typeface="Palatino Linotype" panose="02040502050505030304" pitchFamily="18" charset="0"/>
                          <a:ea typeface="Calibri" panose="020F0502020204030204" pitchFamily="34" charset="0"/>
                          <a:cs typeface="Arial" panose="020B0604020202020204" pitchFamily="34" charset="0"/>
                        </a:rPr>
                        <a:t>0.98</a:t>
                      </a:r>
                      <a:endParaRPr lang="en-US" sz="1200" kern="100">
                        <a:effectLst/>
                        <a:latin typeface="Calibri" panose="020F0502020204030204" pitchFamily="34" charset="0"/>
                        <a:ea typeface="Calibri" panose="020F0502020204030204" pitchFamily="34" charset="0"/>
                        <a:cs typeface="Times New Roman" panose="02020603050405020304" pitchFamily="18" charset="0"/>
                      </a:endParaRPr>
                    </a:p>
                  </a:txBody>
                  <a:tcPr marL="44056" marR="4405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200" kern="100">
                          <a:effectLst/>
                          <a:latin typeface="Palatino Linotype" panose="02040502050505030304" pitchFamily="18" charset="0"/>
                          <a:ea typeface="Calibri" panose="020F0502020204030204" pitchFamily="34" charset="0"/>
                          <a:cs typeface="Arial" panose="020B0604020202020204" pitchFamily="34" charset="0"/>
                        </a:rPr>
                        <a:t>1.50</a:t>
                      </a:r>
                      <a:endParaRPr lang="en-US" sz="1200" kern="100">
                        <a:effectLst/>
                        <a:latin typeface="Calibri" panose="020F0502020204030204" pitchFamily="34" charset="0"/>
                        <a:ea typeface="Calibri" panose="020F0502020204030204" pitchFamily="34" charset="0"/>
                        <a:cs typeface="Times New Roman" panose="02020603050405020304" pitchFamily="18" charset="0"/>
                      </a:endParaRPr>
                    </a:p>
                  </a:txBody>
                  <a:tcPr marL="44056" marR="4405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200" kern="100">
                          <a:effectLst/>
                          <a:latin typeface="Palatino Linotype" panose="02040502050505030304" pitchFamily="18" charset="0"/>
                          <a:ea typeface="Calibri" panose="020F0502020204030204" pitchFamily="34" charset="0"/>
                          <a:cs typeface="Arial" panose="020B0604020202020204" pitchFamily="34" charset="0"/>
                        </a:rPr>
                        <a:t>0.719</a:t>
                      </a:r>
                      <a:endParaRPr lang="en-US" sz="1200" kern="100">
                        <a:effectLst/>
                        <a:latin typeface="Calibri" panose="020F0502020204030204" pitchFamily="34" charset="0"/>
                        <a:ea typeface="Calibri" panose="020F0502020204030204" pitchFamily="34" charset="0"/>
                        <a:cs typeface="Times New Roman" panose="02020603050405020304" pitchFamily="18" charset="0"/>
                      </a:endParaRPr>
                    </a:p>
                  </a:txBody>
                  <a:tcPr marL="44056" marR="4405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200" kern="100">
                          <a:effectLst/>
                          <a:latin typeface="Palatino Linotype" panose="02040502050505030304" pitchFamily="18" charset="0"/>
                          <a:ea typeface="Calibri" panose="020F0502020204030204" pitchFamily="34" charset="0"/>
                          <a:cs typeface="Arial" panose="020B0604020202020204" pitchFamily="34" charset="0"/>
                        </a:rPr>
                        <a:t>-1.2023</a:t>
                      </a:r>
                      <a:endParaRPr lang="en-US" sz="1200" kern="100">
                        <a:effectLst/>
                        <a:latin typeface="Calibri" panose="020F0502020204030204" pitchFamily="34" charset="0"/>
                        <a:ea typeface="Calibri" panose="020F0502020204030204" pitchFamily="34" charset="0"/>
                        <a:cs typeface="Times New Roman" panose="02020603050405020304" pitchFamily="18" charset="0"/>
                      </a:endParaRPr>
                    </a:p>
                  </a:txBody>
                  <a:tcPr marL="44056" marR="4405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200" kern="100" dirty="0">
                          <a:effectLst/>
                          <a:latin typeface="Palatino Linotype" panose="02040502050505030304" pitchFamily="18" charset="0"/>
                          <a:ea typeface="Calibri" panose="020F0502020204030204" pitchFamily="34" charset="0"/>
                          <a:cs typeface="Arial" panose="020B0604020202020204" pitchFamily="34" charset="0"/>
                        </a:rPr>
                        <a:t>118</a:t>
                      </a:r>
                      <a:endParaRPr lang="en-US" sz="12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44056" marR="4405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200" kern="100" dirty="0">
                          <a:effectLst/>
                          <a:latin typeface="Palatino Linotype" panose="02040502050505030304" pitchFamily="18" charset="0"/>
                          <a:ea typeface="Calibri" panose="020F0502020204030204" pitchFamily="34" charset="0"/>
                          <a:cs typeface="Arial" panose="020B0604020202020204" pitchFamily="34" charset="0"/>
                        </a:rPr>
                        <a:t>0.23038</a:t>
                      </a:r>
                      <a:endParaRPr lang="en-US" sz="12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44056" marR="4405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34270410"/>
                  </a:ext>
                </a:extLst>
              </a:tr>
              <a:tr h="183833">
                <a:tc>
                  <a:txBody>
                    <a:bodyPr/>
                    <a:lstStyle/>
                    <a:p>
                      <a:pPr marL="0" marR="0" algn="ctr">
                        <a:lnSpc>
                          <a:spcPct val="107000"/>
                        </a:lnSpc>
                        <a:spcBef>
                          <a:spcPts val="0"/>
                        </a:spcBef>
                        <a:spcAft>
                          <a:spcPts val="0"/>
                        </a:spcAft>
                      </a:pPr>
                      <a:r>
                        <a:rPr lang="en-US" sz="1200" kern="100">
                          <a:effectLst/>
                          <a:latin typeface="Palatino Linotype" panose="02040502050505030304" pitchFamily="18" charset="0"/>
                          <a:ea typeface="Calibri" panose="020F0502020204030204" pitchFamily="34" charset="0"/>
                          <a:cs typeface="Arial" panose="020B0604020202020204" pitchFamily="34" charset="0"/>
                        </a:rPr>
                        <a:t>15</a:t>
                      </a:r>
                      <a:endParaRPr lang="en-US" sz="1200" kern="100">
                        <a:effectLst/>
                        <a:latin typeface="Calibri" panose="020F0502020204030204" pitchFamily="34" charset="0"/>
                        <a:ea typeface="Calibri" panose="020F0502020204030204" pitchFamily="34" charset="0"/>
                        <a:cs typeface="Times New Roman" panose="02020603050405020304" pitchFamily="18" charset="0"/>
                      </a:endParaRPr>
                    </a:p>
                  </a:txBody>
                  <a:tcPr marL="44056" marR="4405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200" kern="100">
                          <a:effectLst/>
                          <a:latin typeface="Palatino Linotype" panose="02040502050505030304" pitchFamily="18" charset="0"/>
                          <a:ea typeface="Calibri" panose="020F0502020204030204" pitchFamily="34" charset="0"/>
                          <a:cs typeface="Arial" panose="020B0604020202020204" pitchFamily="34" charset="0"/>
                        </a:rPr>
                        <a:t>1.57</a:t>
                      </a:r>
                      <a:endParaRPr lang="en-US" sz="1200" kern="100">
                        <a:effectLst/>
                        <a:latin typeface="Calibri" panose="020F0502020204030204" pitchFamily="34" charset="0"/>
                        <a:ea typeface="Calibri" panose="020F0502020204030204" pitchFamily="34" charset="0"/>
                        <a:cs typeface="Times New Roman" panose="02020603050405020304" pitchFamily="18" charset="0"/>
                      </a:endParaRPr>
                    </a:p>
                  </a:txBody>
                  <a:tcPr marL="44056" marR="4405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200" kern="100">
                          <a:effectLst/>
                          <a:latin typeface="Palatino Linotype" panose="02040502050505030304" pitchFamily="18" charset="0"/>
                          <a:ea typeface="Calibri" panose="020F0502020204030204" pitchFamily="34" charset="0"/>
                          <a:cs typeface="Arial" panose="020B0604020202020204" pitchFamily="34" charset="0"/>
                        </a:rPr>
                        <a:t>0.85</a:t>
                      </a:r>
                      <a:endParaRPr lang="en-US" sz="1200" kern="100">
                        <a:effectLst/>
                        <a:latin typeface="Calibri" panose="020F0502020204030204" pitchFamily="34" charset="0"/>
                        <a:ea typeface="Calibri" panose="020F0502020204030204" pitchFamily="34" charset="0"/>
                        <a:cs typeface="Times New Roman" panose="02020603050405020304" pitchFamily="18" charset="0"/>
                      </a:endParaRPr>
                    </a:p>
                  </a:txBody>
                  <a:tcPr marL="44056" marR="4405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200" kern="100">
                          <a:effectLst/>
                          <a:latin typeface="Palatino Linotype" panose="02040502050505030304" pitchFamily="18" charset="0"/>
                          <a:ea typeface="Calibri" panose="020F0502020204030204" pitchFamily="34" charset="0"/>
                          <a:cs typeface="Arial" panose="020B0604020202020204" pitchFamily="34" charset="0"/>
                        </a:rPr>
                        <a:t>2.20</a:t>
                      </a:r>
                      <a:endParaRPr lang="en-US" sz="1200" kern="100">
                        <a:effectLst/>
                        <a:latin typeface="Calibri" panose="020F0502020204030204" pitchFamily="34" charset="0"/>
                        <a:ea typeface="Calibri" panose="020F0502020204030204" pitchFamily="34" charset="0"/>
                        <a:cs typeface="Times New Roman" panose="02020603050405020304" pitchFamily="18" charset="0"/>
                      </a:endParaRPr>
                    </a:p>
                  </a:txBody>
                  <a:tcPr marL="44056" marR="4405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200" kern="100">
                          <a:effectLst/>
                          <a:latin typeface="Palatino Linotype" panose="02040502050505030304" pitchFamily="18" charset="0"/>
                          <a:ea typeface="Calibri" panose="020F0502020204030204" pitchFamily="34" charset="0"/>
                          <a:cs typeface="Arial" panose="020B0604020202020204" pitchFamily="34" charset="0"/>
                        </a:rPr>
                        <a:t>0.912</a:t>
                      </a:r>
                      <a:endParaRPr lang="en-US" sz="1200" kern="100">
                        <a:effectLst/>
                        <a:latin typeface="Calibri" panose="020F0502020204030204" pitchFamily="34" charset="0"/>
                        <a:ea typeface="Calibri" panose="020F0502020204030204" pitchFamily="34" charset="0"/>
                        <a:cs typeface="Times New Roman" panose="02020603050405020304" pitchFamily="18" charset="0"/>
                      </a:endParaRPr>
                    </a:p>
                  </a:txBody>
                  <a:tcPr marL="44056" marR="4405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200" kern="100">
                          <a:effectLst/>
                          <a:latin typeface="Palatino Linotype" panose="02040502050505030304" pitchFamily="18" charset="0"/>
                          <a:ea typeface="Calibri" panose="020F0502020204030204" pitchFamily="34" charset="0"/>
                          <a:cs typeface="Arial" panose="020B0604020202020204" pitchFamily="34" charset="0"/>
                        </a:rPr>
                        <a:t>-5.6973</a:t>
                      </a:r>
                      <a:endParaRPr lang="en-US" sz="1200" kern="100">
                        <a:effectLst/>
                        <a:latin typeface="Calibri" panose="020F0502020204030204" pitchFamily="34" charset="0"/>
                        <a:ea typeface="Calibri" panose="020F0502020204030204" pitchFamily="34" charset="0"/>
                        <a:cs typeface="Times New Roman" panose="02020603050405020304" pitchFamily="18" charset="0"/>
                      </a:endParaRPr>
                    </a:p>
                  </a:txBody>
                  <a:tcPr marL="44056" marR="4405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200" kern="100" dirty="0">
                          <a:effectLst/>
                          <a:latin typeface="Palatino Linotype" panose="02040502050505030304" pitchFamily="18" charset="0"/>
                          <a:ea typeface="Calibri" panose="020F0502020204030204" pitchFamily="34" charset="0"/>
                          <a:cs typeface="Arial" panose="020B0604020202020204" pitchFamily="34" charset="0"/>
                        </a:rPr>
                        <a:t>118</a:t>
                      </a:r>
                      <a:endParaRPr lang="en-US" sz="12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44056" marR="4405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200" kern="100">
                          <a:effectLst/>
                          <a:latin typeface="Palatino Linotype" panose="02040502050505030304" pitchFamily="18" charset="0"/>
                          <a:ea typeface="Calibri" panose="020F0502020204030204" pitchFamily="34" charset="0"/>
                          <a:cs typeface="Arial" panose="020B0604020202020204" pitchFamily="34" charset="0"/>
                        </a:rPr>
                        <a:t>0.00000</a:t>
                      </a:r>
                      <a:endParaRPr lang="en-US" sz="1200" kern="100">
                        <a:effectLst/>
                        <a:latin typeface="Calibri" panose="020F0502020204030204" pitchFamily="34" charset="0"/>
                        <a:ea typeface="Calibri" panose="020F0502020204030204" pitchFamily="34" charset="0"/>
                        <a:cs typeface="Times New Roman" panose="02020603050405020304" pitchFamily="18" charset="0"/>
                      </a:endParaRPr>
                    </a:p>
                  </a:txBody>
                  <a:tcPr marL="44056" marR="4405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864839443"/>
                  </a:ext>
                </a:extLst>
              </a:tr>
              <a:tr h="183833">
                <a:tc>
                  <a:txBody>
                    <a:bodyPr/>
                    <a:lstStyle/>
                    <a:p>
                      <a:pPr marL="0" marR="0" algn="ctr">
                        <a:lnSpc>
                          <a:spcPct val="107000"/>
                        </a:lnSpc>
                        <a:spcBef>
                          <a:spcPts val="0"/>
                        </a:spcBef>
                        <a:spcAft>
                          <a:spcPts val="0"/>
                        </a:spcAft>
                      </a:pPr>
                      <a:r>
                        <a:rPr lang="en-US" sz="1200" kern="100" dirty="0">
                          <a:effectLst/>
                          <a:latin typeface="Palatino Linotype" panose="02040502050505030304" pitchFamily="18" charset="0"/>
                          <a:ea typeface="Calibri" panose="020F0502020204030204" pitchFamily="34" charset="0"/>
                          <a:cs typeface="Arial" panose="020B0604020202020204" pitchFamily="34" charset="0"/>
                        </a:rPr>
                        <a:t>16</a:t>
                      </a:r>
                      <a:endParaRPr lang="en-US" sz="12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44056" marR="4405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200" kern="100">
                          <a:effectLst/>
                          <a:latin typeface="Palatino Linotype" panose="02040502050505030304" pitchFamily="18" charset="0"/>
                          <a:ea typeface="Calibri" panose="020F0502020204030204" pitchFamily="34" charset="0"/>
                          <a:cs typeface="Arial" panose="020B0604020202020204" pitchFamily="34" charset="0"/>
                        </a:rPr>
                        <a:t>1.91</a:t>
                      </a:r>
                      <a:endParaRPr lang="en-US" sz="1200" kern="100">
                        <a:effectLst/>
                        <a:latin typeface="Calibri" panose="020F0502020204030204" pitchFamily="34" charset="0"/>
                        <a:ea typeface="Calibri" panose="020F0502020204030204" pitchFamily="34" charset="0"/>
                        <a:cs typeface="Times New Roman" panose="02020603050405020304" pitchFamily="18" charset="0"/>
                      </a:endParaRPr>
                    </a:p>
                  </a:txBody>
                  <a:tcPr marL="44056" marR="4405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200" kern="100">
                          <a:effectLst/>
                          <a:latin typeface="Palatino Linotype" panose="02040502050505030304" pitchFamily="18" charset="0"/>
                          <a:ea typeface="Calibri" panose="020F0502020204030204" pitchFamily="34" charset="0"/>
                          <a:cs typeface="Arial" panose="020B0604020202020204" pitchFamily="34" charset="0"/>
                        </a:rPr>
                        <a:t>1.20</a:t>
                      </a:r>
                      <a:endParaRPr lang="en-US" sz="1200" kern="100">
                        <a:effectLst/>
                        <a:latin typeface="Calibri" panose="020F0502020204030204" pitchFamily="34" charset="0"/>
                        <a:ea typeface="Calibri" panose="020F0502020204030204" pitchFamily="34" charset="0"/>
                        <a:cs typeface="Times New Roman" panose="02020603050405020304" pitchFamily="18" charset="0"/>
                      </a:endParaRPr>
                    </a:p>
                  </a:txBody>
                  <a:tcPr marL="44056" marR="4405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200" kern="100">
                          <a:effectLst/>
                          <a:latin typeface="Palatino Linotype" panose="02040502050505030304" pitchFamily="18" charset="0"/>
                          <a:ea typeface="Calibri" panose="020F0502020204030204" pitchFamily="34" charset="0"/>
                          <a:cs typeface="Arial" panose="020B0604020202020204" pitchFamily="34" charset="0"/>
                        </a:rPr>
                        <a:t>2.30</a:t>
                      </a:r>
                      <a:endParaRPr lang="en-US" sz="1200" kern="100">
                        <a:effectLst/>
                        <a:latin typeface="Calibri" panose="020F0502020204030204" pitchFamily="34" charset="0"/>
                        <a:ea typeface="Calibri" panose="020F0502020204030204" pitchFamily="34" charset="0"/>
                        <a:cs typeface="Times New Roman" panose="02020603050405020304" pitchFamily="18" charset="0"/>
                      </a:endParaRPr>
                    </a:p>
                  </a:txBody>
                  <a:tcPr marL="44056" marR="4405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200" kern="100">
                          <a:effectLst/>
                          <a:latin typeface="Palatino Linotype" panose="02040502050505030304" pitchFamily="18" charset="0"/>
                          <a:ea typeface="Calibri" panose="020F0502020204030204" pitchFamily="34" charset="0"/>
                          <a:cs typeface="Arial" panose="020B0604020202020204" pitchFamily="34" charset="0"/>
                        </a:rPr>
                        <a:t>0.877</a:t>
                      </a:r>
                      <a:endParaRPr lang="en-US" sz="1200" kern="100">
                        <a:effectLst/>
                        <a:latin typeface="Calibri" panose="020F0502020204030204" pitchFamily="34" charset="0"/>
                        <a:ea typeface="Calibri" panose="020F0502020204030204" pitchFamily="34" charset="0"/>
                        <a:cs typeface="Times New Roman" panose="02020603050405020304" pitchFamily="18" charset="0"/>
                      </a:endParaRPr>
                    </a:p>
                  </a:txBody>
                  <a:tcPr marL="44056" marR="4405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200" kern="100">
                          <a:effectLst/>
                          <a:latin typeface="Palatino Linotype" panose="02040502050505030304" pitchFamily="18" charset="0"/>
                          <a:ea typeface="Calibri" panose="020F0502020204030204" pitchFamily="34" charset="0"/>
                          <a:cs typeface="Arial" panose="020B0604020202020204" pitchFamily="34" charset="0"/>
                        </a:rPr>
                        <a:t>-2.9496</a:t>
                      </a:r>
                      <a:endParaRPr lang="en-US" sz="1200" kern="100">
                        <a:effectLst/>
                        <a:latin typeface="Calibri" panose="020F0502020204030204" pitchFamily="34" charset="0"/>
                        <a:ea typeface="Calibri" panose="020F0502020204030204" pitchFamily="34" charset="0"/>
                        <a:cs typeface="Times New Roman" panose="02020603050405020304" pitchFamily="18" charset="0"/>
                      </a:endParaRPr>
                    </a:p>
                  </a:txBody>
                  <a:tcPr marL="44056" marR="4405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200" kern="100" dirty="0">
                          <a:effectLst/>
                          <a:latin typeface="Palatino Linotype" panose="02040502050505030304" pitchFamily="18" charset="0"/>
                          <a:ea typeface="Calibri" panose="020F0502020204030204" pitchFamily="34" charset="0"/>
                          <a:cs typeface="Arial" panose="020B0604020202020204" pitchFamily="34" charset="0"/>
                        </a:rPr>
                        <a:t>118</a:t>
                      </a:r>
                      <a:endParaRPr lang="en-US" sz="12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44056" marR="4405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200" kern="100" dirty="0">
                          <a:effectLst/>
                          <a:latin typeface="Palatino Linotype" panose="02040502050505030304" pitchFamily="18" charset="0"/>
                          <a:ea typeface="Calibri" panose="020F0502020204030204" pitchFamily="34" charset="0"/>
                          <a:cs typeface="Arial" panose="020B0604020202020204" pitchFamily="34" charset="0"/>
                        </a:rPr>
                        <a:t>0.00348</a:t>
                      </a:r>
                      <a:endParaRPr lang="en-US" sz="12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44056" marR="4405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447924227"/>
                  </a:ext>
                </a:extLst>
              </a:tr>
              <a:tr h="183833">
                <a:tc>
                  <a:txBody>
                    <a:bodyPr/>
                    <a:lstStyle/>
                    <a:p>
                      <a:pPr marL="0" marR="0" algn="ctr">
                        <a:lnSpc>
                          <a:spcPct val="107000"/>
                        </a:lnSpc>
                        <a:spcBef>
                          <a:spcPts val="0"/>
                        </a:spcBef>
                        <a:spcAft>
                          <a:spcPts val="0"/>
                        </a:spcAft>
                      </a:pPr>
                      <a:r>
                        <a:rPr lang="en-US" sz="1200" kern="100">
                          <a:effectLst/>
                          <a:latin typeface="Palatino Linotype" panose="02040502050505030304" pitchFamily="18" charset="0"/>
                          <a:ea typeface="Calibri" panose="020F0502020204030204" pitchFamily="34" charset="0"/>
                          <a:cs typeface="Arial" panose="020B0604020202020204" pitchFamily="34" charset="0"/>
                        </a:rPr>
                        <a:t>17</a:t>
                      </a:r>
                      <a:endParaRPr lang="en-US" sz="1200" kern="100">
                        <a:effectLst/>
                        <a:latin typeface="Calibri" panose="020F0502020204030204" pitchFamily="34" charset="0"/>
                        <a:ea typeface="Calibri" panose="020F0502020204030204" pitchFamily="34" charset="0"/>
                        <a:cs typeface="Times New Roman" panose="02020603050405020304" pitchFamily="18" charset="0"/>
                      </a:endParaRPr>
                    </a:p>
                  </a:txBody>
                  <a:tcPr marL="44056" marR="4405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200" kern="100">
                          <a:effectLst/>
                          <a:latin typeface="Palatino Linotype" panose="02040502050505030304" pitchFamily="18" charset="0"/>
                          <a:ea typeface="Calibri" panose="020F0502020204030204" pitchFamily="34" charset="0"/>
                          <a:cs typeface="Arial" panose="020B0604020202020204" pitchFamily="34" charset="0"/>
                        </a:rPr>
                        <a:t>2.90</a:t>
                      </a:r>
                      <a:endParaRPr lang="en-US" sz="1200" kern="100">
                        <a:effectLst/>
                        <a:latin typeface="Calibri" panose="020F0502020204030204" pitchFamily="34" charset="0"/>
                        <a:ea typeface="Calibri" panose="020F0502020204030204" pitchFamily="34" charset="0"/>
                        <a:cs typeface="Times New Roman" panose="02020603050405020304" pitchFamily="18" charset="0"/>
                      </a:endParaRPr>
                    </a:p>
                  </a:txBody>
                  <a:tcPr marL="44056" marR="4405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200" kern="100">
                          <a:effectLst/>
                          <a:latin typeface="Palatino Linotype" panose="02040502050505030304" pitchFamily="18" charset="0"/>
                          <a:ea typeface="Calibri" panose="020F0502020204030204" pitchFamily="34" charset="0"/>
                          <a:cs typeface="Arial" panose="020B0604020202020204" pitchFamily="34" charset="0"/>
                        </a:rPr>
                        <a:t>1.37</a:t>
                      </a:r>
                      <a:endParaRPr lang="en-US" sz="1200" kern="100">
                        <a:effectLst/>
                        <a:latin typeface="Calibri" panose="020F0502020204030204" pitchFamily="34" charset="0"/>
                        <a:ea typeface="Calibri" panose="020F0502020204030204" pitchFamily="34" charset="0"/>
                        <a:cs typeface="Times New Roman" panose="02020603050405020304" pitchFamily="18" charset="0"/>
                      </a:endParaRPr>
                    </a:p>
                  </a:txBody>
                  <a:tcPr marL="44056" marR="4405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200" kern="100">
                          <a:effectLst/>
                          <a:latin typeface="Palatino Linotype" panose="02040502050505030304" pitchFamily="18" charset="0"/>
                          <a:ea typeface="Calibri" panose="020F0502020204030204" pitchFamily="34" charset="0"/>
                          <a:cs typeface="Arial" panose="020B0604020202020204" pitchFamily="34" charset="0"/>
                        </a:rPr>
                        <a:t>2.90</a:t>
                      </a:r>
                      <a:endParaRPr lang="en-US" sz="1200" kern="100">
                        <a:effectLst/>
                        <a:latin typeface="Calibri" panose="020F0502020204030204" pitchFamily="34" charset="0"/>
                        <a:ea typeface="Calibri" panose="020F0502020204030204" pitchFamily="34" charset="0"/>
                        <a:cs typeface="Times New Roman" panose="02020603050405020304" pitchFamily="18" charset="0"/>
                      </a:endParaRPr>
                    </a:p>
                  </a:txBody>
                  <a:tcPr marL="44056" marR="4405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200" kern="100">
                          <a:effectLst/>
                          <a:latin typeface="Palatino Linotype" panose="02040502050505030304" pitchFamily="18" charset="0"/>
                          <a:ea typeface="Calibri" panose="020F0502020204030204" pitchFamily="34" charset="0"/>
                          <a:cs typeface="Arial" panose="020B0604020202020204" pitchFamily="34" charset="0"/>
                        </a:rPr>
                        <a:t>1.060</a:t>
                      </a:r>
                      <a:endParaRPr lang="en-US" sz="1200" kern="100">
                        <a:effectLst/>
                        <a:latin typeface="Calibri" panose="020F0502020204030204" pitchFamily="34" charset="0"/>
                        <a:ea typeface="Calibri" panose="020F0502020204030204" pitchFamily="34" charset="0"/>
                        <a:cs typeface="Times New Roman" panose="02020603050405020304" pitchFamily="18" charset="0"/>
                      </a:endParaRPr>
                    </a:p>
                  </a:txBody>
                  <a:tcPr marL="44056" marR="4405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200" kern="100">
                          <a:effectLst/>
                          <a:latin typeface="Palatino Linotype" panose="02040502050505030304" pitchFamily="18" charset="0"/>
                          <a:ea typeface="Calibri" panose="020F0502020204030204" pitchFamily="34" charset="0"/>
                          <a:cs typeface="Arial" panose="020B0604020202020204" pitchFamily="34" charset="0"/>
                        </a:rPr>
                        <a:t>0.0000</a:t>
                      </a:r>
                      <a:endParaRPr lang="en-US" sz="1200" kern="100">
                        <a:effectLst/>
                        <a:latin typeface="Calibri" panose="020F0502020204030204" pitchFamily="34" charset="0"/>
                        <a:ea typeface="Calibri" panose="020F0502020204030204" pitchFamily="34" charset="0"/>
                        <a:cs typeface="Times New Roman" panose="02020603050405020304" pitchFamily="18" charset="0"/>
                      </a:endParaRPr>
                    </a:p>
                  </a:txBody>
                  <a:tcPr marL="44056" marR="4405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200" kern="100">
                          <a:effectLst/>
                          <a:latin typeface="Palatino Linotype" panose="02040502050505030304" pitchFamily="18" charset="0"/>
                          <a:ea typeface="Calibri" panose="020F0502020204030204" pitchFamily="34" charset="0"/>
                          <a:cs typeface="Arial" panose="020B0604020202020204" pitchFamily="34" charset="0"/>
                        </a:rPr>
                        <a:t>118</a:t>
                      </a:r>
                      <a:endParaRPr lang="en-US" sz="1200" kern="100">
                        <a:effectLst/>
                        <a:latin typeface="Calibri" panose="020F0502020204030204" pitchFamily="34" charset="0"/>
                        <a:ea typeface="Calibri" panose="020F0502020204030204" pitchFamily="34" charset="0"/>
                        <a:cs typeface="Times New Roman" panose="02020603050405020304" pitchFamily="18" charset="0"/>
                      </a:endParaRPr>
                    </a:p>
                  </a:txBody>
                  <a:tcPr marL="44056" marR="4405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200" kern="100" dirty="0">
                          <a:effectLst/>
                          <a:latin typeface="Palatino Linotype" panose="02040502050505030304" pitchFamily="18" charset="0"/>
                          <a:ea typeface="Calibri" panose="020F0502020204030204" pitchFamily="34" charset="0"/>
                          <a:cs typeface="Arial" panose="020B0604020202020204" pitchFamily="34" charset="0"/>
                        </a:rPr>
                        <a:t>1.00000</a:t>
                      </a:r>
                      <a:endParaRPr lang="en-US" sz="12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44056" marR="4405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066787786"/>
                  </a:ext>
                </a:extLst>
              </a:tr>
              <a:tr h="194023">
                <a:tc>
                  <a:txBody>
                    <a:bodyPr/>
                    <a:lstStyle/>
                    <a:p>
                      <a:pPr marL="0" marR="0" algn="ctr">
                        <a:lnSpc>
                          <a:spcPct val="107000"/>
                        </a:lnSpc>
                        <a:spcBef>
                          <a:spcPts val="0"/>
                        </a:spcBef>
                        <a:spcAft>
                          <a:spcPts val="0"/>
                        </a:spcAft>
                      </a:pPr>
                      <a:r>
                        <a:rPr lang="en-US" sz="1200" kern="100" dirty="0">
                          <a:effectLst/>
                          <a:latin typeface="Palatino Linotype" panose="02040502050505030304" pitchFamily="18" charset="0"/>
                          <a:ea typeface="Calibri" panose="020F0502020204030204" pitchFamily="34" charset="0"/>
                          <a:cs typeface="Arial" panose="020B0604020202020204" pitchFamily="34" charset="0"/>
                        </a:rPr>
                        <a:t>18</a:t>
                      </a:r>
                      <a:endParaRPr lang="en-US" sz="12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44056" marR="4405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200" kern="100">
                          <a:effectLst/>
                          <a:latin typeface="Palatino Linotype" panose="02040502050505030304" pitchFamily="18" charset="0"/>
                          <a:ea typeface="Calibri" panose="020F0502020204030204" pitchFamily="34" charset="0"/>
                          <a:cs typeface="Arial" panose="020B0604020202020204" pitchFamily="34" charset="0"/>
                        </a:rPr>
                        <a:t>3.80</a:t>
                      </a:r>
                      <a:endParaRPr lang="en-US" sz="1200" kern="100">
                        <a:effectLst/>
                        <a:latin typeface="Calibri" panose="020F0502020204030204" pitchFamily="34" charset="0"/>
                        <a:ea typeface="Calibri" panose="020F0502020204030204" pitchFamily="34" charset="0"/>
                        <a:cs typeface="Times New Roman" panose="02020603050405020304" pitchFamily="18" charset="0"/>
                      </a:endParaRPr>
                    </a:p>
                  </a:txBody>
                  <a:tcPr marL="44056" marR="4405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200" kern="100">
                          <a:effectLst/>
                          <a:latin typeface="Palatino Linotype" panose="02040502050505030304" pitchFamily="18" charset="0"/>
                          <a:ea typeface="Calibri" panose="020F0502020204030204" pitchFamily="34" charset="0"/>
                          <a:cs typeface="Arial" panose="020B0604020202020204" pitchFamily="34" charset="0"/>
                        </a:rPr>
                        <a:t>1.01</a:t>
                      </a:r>
                      <a:endParaRPr lang="en-US" sz="1200" kern="100">
                        <a:effectLst/>
                        <a:latin typeface="Calibri" panose="020F0502020204030204" pitchFamily="34" charset="0"/>
                        <a:ea typeface="Calibri" panose="020F0502020204030204" pitchFamily="34" charset="0"/>
                        <a:cs typeface="Times New Roman" panose="02020603050405020304" pitchFamily="18" charset="0"/>
                      </a:endParaRPr>
                    </a:p>
                  </a:txBody>
                  <a:tcPr marL="44056" marR="4405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200" kern="100">
                          <a:effectLst/>
                          <a:latin typeface="Palatino Linotype" panose="02040502050505030304" pitchFamily="18" charset="0"/>
                          <a:ea typeface="Calibri" panose="020F0502020204030204" pitchFamily="34" charset="0"/>
                          <a:cs typeface="Arial" panose="020B0604020202020204" pitchFamily="34" charset="0"/>
                        </a:rPr>
                        <a:t>4.00</a:t>
                      </a:r>
                      <a:endParaRPr lang="en-US" sz="1200" kern="100">
                        <a:effectLst/>
                        <a:latin typeface="Calibri" panose="020F0502020204030204" pitchFamily="34" charset="0"/>
                        <a:ea typeface="Calibri" panose="020F0502020204030204" pitchFamily="34" charset="0"/>
                        <a:cs typeface="Times New Roman" panose="02020603050405020304" pitchFamily="18" charset="0"/>
                      </a:endParaRPr>
                    </a:p>
                  </a:txBody>
                  <a:tcPr marL="44056" marR="4405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200" kern="100">
                          <a:effectLst/>
                          <a:latin typeface="Palatino Linotype" panose="02040502050505030304" pitchFamily="18" charset="0"/>
                          <a:ea typeface="Calibri" panose="020F0502020204030204" pitchFamily="34" charset="0"/>
                          <a:cs typeface="Arial" panose="020B0604020202020204" pitchFamily="34" charset="0"/>
                        </a:rPr>
                        <a:t>0.789</a:t>
                      </a:r>
                      <a:endParaRPr lang="en-US" sz="1200" kern="100">
                        <a:effectLst/>
                        <a:latin typeface="Calibri" panose="020F0502020204030204" pitchFamily="34" charset="0"/>
                        <a:ea typeface="Calibri" panose="020F0502020204030204" pitchFamily="34" charset="0"/>
                        <a:cs typeface="Times New Roman" panose="02020603050405020304" pitchFamily="18" charset="0"/>
                      </a:endParaRPr>
                    </a:p>
                  </a:txBody>
                  <a:tcPr marL="44056" marR="4405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200" kern="100">
                          <a:effectLst/>
                          <a:latin typeface="Palatino Linotype" panose="02040502050505030304" pitchFamily="18" charset="0"/>
                          <a:ea typeface="Calibri" panose="020F0502020204030204" pitchFamily="34" charset="0"/>
                          <a:cs typeface="Arial" panose="020B0604020202020204" pitchFamily="34" charset="0"/>
                        </a:rPr>
                        <a:t>-1.7550</a:t>
                      </a:r>
                      <a:endParaRPr lang="en-US" sz="1200" kern="100">
                        <a:effectLst/>
                        <a:latin typeface="Calibri" panose="020F0502020204030204" pitchFamily="34" charset="0"/>
                        <a:ea typeface="Calibri" panose="020F0502020204030204" pitchFamily="34" charset="0"/>
                        <a:cs typeface="Times New Roman" panose="02020603050405020304" pitchFamily="18" charset="0"/>
                      </a:endParaRPr>
                    </a:p>
                  </a:txBody>
                  <a:tcPr marL="44056" marR="4405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200" kern="100">
                          <a:effectLst/>
                          <a:latin typeface="Palatino Linotype" panose="02040502050505030304" pitchFamily="18" charset="0"/>
                          <a:ea typeface="Calibri" panose="020F0502020204030204" pitchFamily="34" charset="0"/>
                          <a:cs typeface="Arial" panose="020B0604020202020204" pitchFamily="34" charset="0"/>
                        </a:rPr>
                        <a:t>118</a:t>
                      </a:r>
                      <a:endParaRPr lang="en-US" sz="1200" kern="100">
                        <a:effectLst/>
                        <a:latin typeface="Calibri" panose="020F0502020204030204" pitchFamily="34" charset="0"/>
                        <a:ea typeface="Calibri" panose="020F0502020204030204" pitchFamily="34" charset="0"/>
                        <a:cs typeface="Times New Roman" panose="02020603050405020304" pitchFamily="18" charset="0"/>
                      </a:endParaRPr>
                    </a:p>
                  </a:txBody>
                  <a:tcPr marL="44056" marR="4405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200" kern="100">
                          <a:effectLst/>
                          <a:latin typeface="Palatino Linotype" panose="02040502050505030304" pitchFamily="18" charset="0"/>
                          <a:ea typeface="Calibri" panose="020F0502020204030204" pitchFamily="34" charset="0"/>
                          <a:cs typeface="Arial" panose="020B0604020202020204" pitchFamily="34" charset="0"/>
                        </a:rPr>
                        <a:t>0.08047</a:t>
                      </a:r>
                      <a:endParaRPr lang="en-US" sz="1200" kern="100">
                        <a:effectLst/>
                        <a:latin typeface="Calibri" panose="020F0502020204030204" pitchFamily="34" charset="0"/>
                        <a:ea typeface="Calibri" panose="020F0502020204030204" pitchFamily="34" charset="0"/>
                        <a:cs typeface="Times New Roman" panose="02020603050405020304" pitchFamily="18" charset="0"/>
                      </a:endParaRPr>
                    </a:p>
                  </a:txBody>
                  <a:tcPr marL="44056" marR="4405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454705877"/>
                  </a:ext>
                </a:extLst>
              </a:tr>
              <a:tr h="183833">
                <a:tc>
                  <a:txBody>
                    <a:bodyPr/>
                    <a:lstStyle/>
                    <a:p>
                      <a:pPr marL="0" marR="0" algn="ctr">
                        <a:lnSpc>
                          <a:spcPct val="107000"/>
                        </a:lnSpc>
                        <a:spcBef>
                          <a:spcPts val="0"/>
                        </a:spcBef>
                        <a:spcAft>
                          <a:spcPts val="0"/>
                        </a:spcAft>
                      </a:pPr>
                      <a:r>
                        <a:rPr lang="en-US" sz="1200" kern="100" dirty="0">
                          <a:effectLst/>
                          <a:latin typeface="Palatino Linotype" panose="02040502050505030304" pitchFamily="18" charset="0"/>
                          <a:ea typeface="Calibri" panose="020F0502020204030204" pitchFamily="34" charset="0"/>
                          <a:cs typeface="Arial" panose="020B0604020202020204" pitchFamily="34" charset="0"/>
                        </a:rPr>
                        <a:t>19</a:t>
                      </a:r>
                      <a:endParaRPr lang="en-US" sz="12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44056" marR="4405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200" kern="100">
                          <a:effectLst/>
                          <a:latin typeface="Palatino Linotype" panose="02040502050505030304" pitchFamily="18" charset="0"/>
                          <a:ea typeface="Calibri" panose="020F0502020204030204" pitchFamily="34" charset="0"/>
                          <a:cs typeface="Arial" panose="020B0604020202020204" pitchFamily="34" charset="0"/>
                        </a:rPr>
                        <a:t>2.99</a:t>
                      </a:r>
                      <a:endParaRPr lang="en-US" sz="1200" kern="100">
                        <a:effectLst/>
                        <a:latin typeface="Calibri" panose="020F0502020204030204" pitchFamily="34" charset="0"/>
                        <a:ea typeface="Calibri" panose="020F0502020204030204" pitchFamily="34" charset="0"/>
                        <a:cs typeface="Times New Roman" panose="02020603050405020304" pitchFamily="18" charset="0"/>
                      </a:endParaRPr>
                    </a:p>
                  </a:txBody>
                  <a:tcPr marL="44056" marR="4405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200" kern="100">
                          <a:effectLst/>
                          <a:latin typeface="Palatino Linotype" panose="02040502050505030304" pitchFamily="18" charset="0"/>
                          <a:ea typeface="Calibri" panose="020F0502020204030204" pitchFamily="34" charset="0"/>
                          <a:cs typeface="Arial" panose="020B0604020202020204" pitchFamily="34" charset="0"/>
                        </a:rPr>
                        <a:t>1.19</a:t>
                      </a:r>
                      <a:endParaRPr lang="en-US" sz="1200" kern="100">
                        <a:effectLst/>
                        <a:latin typeface="Calibri" panose="020F0502020204030204" pitchFamily="34" charset="0"/>
                        <a:ea typeface="Calibri" panose="020F0502020204030204" pitchFamily="34" charset="0"/>
                        <a:cs typeface="Times New Roman" panose="02020603050405020304" pitchFamily="18" charset="0"/>
                      </a:endParaRPr>
                    </a:p>
                  </a:txBody>
                  <a:tcPr marL="44056" marR="4405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200" kern="100">
                          <a:effectLst/>
                          <a:latin typeface="Palatino Linotype" panose="02040502050505030304" pitchFamily="18" charset="0"/>
                          <a:ea typeface="Calibri" panose="020F0502020204030204" pitchFamily="34" charset="0"/>
                          <a:cs typeface="Arial" panose="020B0604020202020204" pitchFamily="34" charset="0"/>
                        </a:rPr>
                        <a:t>3.00</a:t>
                      </a:r>
                      <a:endParaRPr lang="en-US" sz="1200" kern="100">
                        <a:effectLst/>
                        <a:latin typeface="Calibri" panose="020F0502020204030204" pitchFamily="34" charset="0"/>
                        <a:ea typeface="Calibri" panose="020F0502020204030204" pitchFamily="34" charset="0"/>
                        <a:cs typeface="Times New Roman" panose="02020603050405020304" pitchFamily="18" charset="0"/>
                      </a:endParaRPr>
                    </a:p>
                  </a:txBody>
                  <a:tcPr marL="44056" marR="4405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200" kern="100">
                          <a:effectLst/>
                          <a:latin typeface="Palatino Linotype" panose="02040502050505030304" pitchFamily="18" charset="0"/>
                          <a:ea typeface="Calibri" panose="020F0502020204030204" pitchFamily="34" charset="0"/>
                          <a:cs typeface="Arial" panose="020B0604020202020204" pitchFamily="34" charset="0"/>
                        </a:rPr>
                        <a:t>0.935</a:t>
                      </a:r>
                      <a:endParaRPr lang="en-US" sz="1200" kern="100">
                        <a:effectLst/>
                        <a:latin typeface="Calibri" panose="020F0502020204030204" pitchFamily="34" charset="0"/>
                        <a:ea typeface="Calibri" panose="020F0502020204030204" pitchFamily="34" charset="0"/>
                        <a:cs typeface="Times New Roman" panose="02020603050405020304" pitchFamily="18" charset="0"/>
                      </a:endParaRPr>
                    </a:p>
                  </a:txBody>
                  <a:tcPr marL="44056" marR="4405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200" kern="100">
                          <a:effectLst/>
                          <a:latin typeface="Palatino Linotype" panose="02040502050505030304" pitchFamily="18" charset="0"/>
                          <a:ea typeface="Calibri" panose="020F0502020204030204" pitchFamily="34" charset="0"/>
                          <a:cs typeface="Arial" panose="020B0604020202020204" pitchFamily="34" charset="0"/>
                        </a:rPr>
                        <a:t>-0.0743</a:t>
                      </a:r>
                      <a:endParaRPr lang="en-US" sz="1200" kern="100">
                        <a:effectLst/>
                        <a:latin typeface="Calibri" panose="020F0502020204030204" pitchFamily="34" charset="0"/>
                        <a:ea typeface="Calibri" panose="020F0502020204030204" pitchFamily="34" charset="0"/>
                        <a:cs typeface="Times New Roman" panose="02020603050405020304" pitchFamily="18" charset="0"/>
                      </a:endParaRPr>
                    </a:p>
                  </a:txBody>
                  <a:tcPr marL="44056" marR="4405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200" kern="100">
                          <a:effectLst/>
                          <a:latin typeface="Palatino Linotype" panose="02040502050505030304" pitchFamily="18" charset="0"/>
                          <a:ea typeface="Calibri" panose="020F0502020204030204" pitchFamily="34" charset="0"/>
                          <a:cs typeface="Arial" panose="020B0604020202020204" pitchFamily="34" charset="0"/>
                        </a:rPr>
                        <a:t>118</a:t>
                      </a:r>
                      <a:endParaRPr lang="en-US" sz="1200" kern="100">
                        <a:effectLst/>
                        <a:latin typeface="Calibri" panose="020F0502020204030204" pitchFamily="34" charset="0"/>
                        <a:ea typeface="Calibri" panose="020F0502020204030204" pitchFamily="34" charset="0"/>
                        <a:cs typeface="Times New Roman" panose="02020603050405020304" pitchFamily="18" charset="0"/>
                      </a:endParaRPr>
                    </a:p>
                  </a:txBody>
                  <a:tcPr marL="44056" marR="4405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200" kern="100" dirty="0">
                          <a:effectLst/>
                          <a:latin typeface="Palatino Linotype" panose="02040502050505030304" pitchFamily="18" charset="0"/>
                          <a:ea typeface="Calibri" panose="020F0502020204030204" pitchFamily="34" charset="0"/>
                          <a:cs typeface="Arial" panose="020B0604020202020204" pitchFamily="34" charset="0"/>
                        </a:rPr>
                        <a:t>0.94083</a:t>
                      </a:r>
                      <a:endParaRPr lang="en-US" sz="12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44056" marR="4405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146735722"/>
                  </a:ext>
                </a:extLst>
              </a:tr>
              <a:tr h="183833">
                <a:tc>
                  <a:txBody>
                    <a:bodyPr/>
                    <a:lstStyle/>
                    <a:p>
                      <a:pPr marL="0" marR="0" algn="ctr">
                        <a:lnSpc>
                          <a:spcPct val="107000"/>
                        </a:lnSpc>
                        <a:spcBef>
                          <a:spcPts val="0"/>
                        </a:spcBef>
                        <a:spcAft>
                          <a:spcPts val="0"/>
                        </a:spcAft>
                      </a:pPr>
                      <a:r>
                        <a:rPr lang="en-US" sz="1200" kern="100" dirty="0">
                          <a:effectLst/>
                          <a:latin typeface="Palatino Linotype" panose="02040502050505030304" pitchFamily="18" charset="0"/>
                          <a:ea typeface="Calibri" panose="020F0502020204030204" pitchFamily="34" charset="0"/>
                          <a:cs typeface="Arial" panose="020B0604020202020204" pitchFamily="34" charset="0"/>
                        </a:rPr>
                        <a:t>20</a:t>
                      </a:r>
                      <a:endParaRPr lang="en-US" sz="12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44056" marR="4405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200" kern="100">
                          <a:effectLst/>
                          <a:latin typeface="Palatino Linotype" panose="02040502050505030304" pitchFamily="18" charset="0"/>
                          <a:ea typeface="Calibri" panose="020F0502020204030204" pitchFamily="34" charset="0"/>
                          <a:cs typeface="Arial" panose="020B0604020202020204" pitchFamily="34" charset="0"/>
                        </a:rPr>
                        <a:t>2.71</a:t>
                      </a:r>
                      <a:endParaRPr lang="en-US" sz="1200" kern="100">
                        <a:effectLst/>
                        <a:latin typeface="Calibri" panose="020F0502020204030204" pitchFamily="34" charset="0"/>
                        <a:ea typeface="Calibri" panose="020F0502020204030204" pitchFamily="34" charset="0"/>
                        <a:cs typeface="Times New Roman" panose="02020603050405020304" pitchFamily="18" charset="0"/>
                      </a:endParaRPr>
                    </a:p>
                  </a:txBody>
                  <a:tcPr marL="44056" marR="4405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200" kern="100">
                          <a:effectLst/>
                          <a:latin typeface="Palatino Linotype" panose="02040502050505030304" pitchFamily="18" charset="0"/>
                          <a:ea typeface="Calibri" panose="020F0502020204030204" pitchFamily="34" charset="0"/>
                          <a:cs typeface="Arial" panose="020B0604020202020204" pitchFamily="34" charset="0"/>
                        </a:rPr>
                        <a:t>1.26</a:t>
                      </a:r>
                      <a:endParaRPr lang="en-US" sz="1200" kern="100">
                        <a:effectLst/>
                        <a:latin typeface="Calibri" panose="020F0502020204030204" pitchFamily="34" charset="0"/>
                        <a:ea typeface="Calibri" panose="020F0502020204030204" pitchFamily="34" charset="0"/>
                        <a:cs typeface="Times New Roman" panose="02020603050405020304" pitchFamily="18" charset="0"/>
                      </a:endParaRPr>
                    </a:p>
                  </a:txBody>
                  <a:tcPr marL="44056" marR="4405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200" kern="100">
                          <a:effectLst/>
                          <a:latin typeface="Palatino Linotype" panose="02040502050505030304" pitchFamily="18" charset="0"/>
                          <a:ea typeface="Calibri" panose="020F0502020204030204" pitchFamily="34" charset="0"/>
                          <a:cs typeface="Arial" panose="020B0604020202020204" pitchFamily="34" charset="0"/>
                        </a:rPr>
                        <a:t>2.00</a:t>
                      </a:r>
                      <a:endParaRPr lang="en-US" sz="1200" kern="100">
                        <a:effectLst/>
                        <a:latin typeface="Calibri" panose="020F0502020204030204" pitchFamily="34" charset="0"/>
                        <a:ea typeface="Calibri" panose="020F0502020204030204" pitchFamily="34" charset="0"/>
                        <a:cs typeface="Times New Roman" panose="02020603050405020304" pitchFamily="18" charset="0"/>
                      </a:endParaRPr>
                    </a:p>
                  </a:txBody>
                  <a:tcPr marL="44056" marR="4405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200" kern="100">
                          <a:effectLst/>
                          <a:latin typeface="Palatino Linotype" panose="02040502050505030304" pitchFamily="18" charset="0"/>
                          <a:ea typeface="Calibri" panose="020F0502020204030204" pitchFamily="34" charset="0"/>
                          <a:cs typeface="Arial" panose="020B0604020202020204" pitchFamily="34" charset="0"/>
                        </a:rPr>
                        <a:t>0.951</a:t>
                      </a:r>
                      <a:endParaRPr lang="en-US" sz="1200" kern="100">
                        <a:effectLst/>
                        <a:latin typeface="Calibri" panose="020F0502020204030204" pitchFamily="34" charset="0"/>
                        <a:ea typeface="Calibri" panose="020F0502020204030204" pitchFamily="34" charset="0"/>
                        <a:cs typeface="Times New Roman" panose="02020603050405020304" pitchFamily="18" charset="0"/>
                      </a:endParaRPr>
                    </a:p>
                  </a:txBody>
                  <a:tcPr marL="44056" marR="4405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200" kern="100">
                          <a:effectLst/>
                          <a:latin typeface="Palatino Linotype" panose="02040502050505030304" pitchFamily="18" charset="0"/>
                          <a:ea typeface="Calibri" panose="020F0502020204030204" pitchFamily="34" charset="0"/>
                          <a:cs typeface="Arial" panose="020B0604020202020204" pitchFamily="34" charset="0"/>
                        </a:rPr>
                        <a:t>5.0570</a:t>
                      </a:r>
                      <a:endParaRPr lang="en-US" sz="1200" kern="100">
                        <a:effectLst/>
                        <a:latin typeface="Calibri" panose="020F0502020204030204" pitchFamily="34" charset="0"/>
                        <a:ea typeface="Calibri" panose="020F0502020204030204" pitchFamily="34" charset="0"/>
                        <a:cs typeface="Times New Roman" panose="02020603050405020304" pitchFamily="18" charset="0"/>
                      </a:endParaRPr>
                    </a:p>
                  </a:txBody>
                  <a:tcPr marL="44056" marR="4405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200" kern="100">
                          <a:effectLst/>
                          <a:latin typeface="Palatino Linotype" panose="02040502050505030304" pitchFamily="18" charset="0"/>
                          <a:ea typeface="Calibri" panose="020F0502020204030204" pitchFamily="34" charset="0"/>
                          <a:cs typeface="Arial" panose="020B0604020202020204" pitchFamily="34" charset="0"/>
                        </a:rPr>
                        <a:t>118</a:t>
                      </a:r>
                      <a:endParaRPr lang="en-US" sz="1200" kern="100">
                        <a:effectLst/>
                        <a:latin typeface="Calibri" panose="020F0502020204030204" pitchFamily="34" charset="0"/>
                        <a:ea typeface="Calibri" panose="020F0502020204030204" pitchFamily="34" charset="0"/>
                        <a:cs typeface="Times New Roman" panose="02020603050405020304" pitchFamily="18" charset="0"/>
                      </a:endParaRPr>
                    </a:p>
                  </a:txBody>
                  <a:tcPr marL="44056" marR="4405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200" kern="100" dirty="0">
                          <a:effectLst/>
                          <a:latin typeface="Palatino Linotype" panose="02040502050505030304" pitchFamily="18" charset="0"/>
                          <a:ea typeface="Calibri" panose="020F0502020204030204" pitchFamily="34" charset="0"/>
                          <a:cs typeface="Arial" panose="020B0604020202020204" pitchFamily="34" charset="0"/>
                        </a:rPr>
                        <a:t>0.00000</a:t>
                      </a:r>
                      <a:endParaRPr lang="en-US" sz="12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44056" marR="4405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348884896"/>
                  </a:ext>
                </a:extLst>
              </a:tr>
              <a:tr h="183833">
                <a:tc>
                  <a:txBody>
                    <a:bodyPr/>
                    <a:lstStyle/>
                    <a:p>
                      <a:pPr marL="0" marR="0" algn="ctr">
                        <a:lnSpc>
                          <a:spcPct val="107000"/>
                        </a:lnSpc>
                        <a:spcBef>
                          <a:spcPts val="0"/>
                        </a:spcBef>
                        <a:spcAft>
                          <a:spcPts val="0"/>
                        </a:spcAft>
                      </a:pPr>
                      <a:r>
                        <a:rPr lang="en-US" sz="1200" kern="100" dirty="0">
                          <a:effectLst/>
                          <a:latin typeface="Palatino Linotype" panose="02040502050505030304" pitchFamily="18" charset="0"/>
                          <a:ea typeface="Calibri" panose="020F0502020204030204" pitchFamily="34" charset="0"/>
                          <a:cs typeface="Arial" panose="020B0604020202020204" pitchFamily="34" charset="0"/>
                        </a:rPr>
                        <a:t>21</a:t>
                      </a:r>
                      <a:endParaRPr lang="en-US" sz="12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44056" marR="4405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200" kern="100">
                          <a:effectLst/>
                          <a:latin typeface="Palatino Linotype" panose="02040502050505030304" pitchFamily="18" charset="0"/>
                          <a:ea typeface="Calibri" panose="020F0502020204030204" pitchFamily="34" charset="0"/>
                          <a:cs typeface="Arial" panose="020B0604020202020204" pitchFamily="34" charset="0"/>
                        </a:rPr>
                        <a:t>1.54</a:t>
                      </a:r>
                      <a:endParaRPr lang="en-US" sz="1200" kern="100">
                        <a:effectLst/>
                        <a:latin typeface="Calibri" panose="020F0502020204030204" pitchFamily="34" charset="0"/>
                        <a:ea typeface="Calibri" panose="020F0502020204030204" pitchFamily="34" charset="0"/>
                        <a:cs typeface="Times New Roman" panose="02020603050405020304" pitchFamily="18" charset="0"/>
                      </a:endParaRPr>
                    </a:p>
                  </a:txBody>
                  <a:tcPr marL="44056" marR="4405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200" kern="100">
                          <a:effectLst/>
                          <a:latin typeface="Palatino Linotype" panose="02040502050505030304" pitchFamily="18" charset="0"/>
                          <a:ea typeface="Calibri" panose="020F0502020204030204" pitchFamily="34" charset="0"/>
                          <a:cs typeface="Arial" panose="020B0604020202020204" pitchFamily="34" charset="0"/>
                        </a:rPr>
                        <a:t>0.97</a:t>
                      </a:r>
                      <a:endParaRPr lang="en-US" sz="1200" kern="100">
                        <a:effectLst/>
                        <a:latin typeface="Calibri" panose="020F0502020204030204" pitchFamily="34" charset="0"/>
                        <a:ea typeface="Calibri" panose="020F0502020204030204" pitchFamily="34" charset="0"/>
                        <a:cs typeface="Times New Roman" panose="02020603050405020304" pitchFamily="18" charset="0"/>
                      </a:endParaRPr>
                    </a:p>
                  </a:txBody>
                  <a:tcPr marL="44056" marR="4405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200" kern="100">
                          <a:effectLst/>
                          <a:latin typeface="Palatino Linotype" panose="02040502050505030304" pitchFamily="18" charset="0"/>
                          <a:ea typeface="Calibri" panose="020F0502020204030204" pitchFamily="34" charset="0"/>
                          <a:cs typeface="Arial" panose="020B0604020202020204" pitchFamily="34" charset="0"/>
                        </a:rPr>
                        <a:t>2.00</a:t>
                      </a:r>
                      <a:endParaRPr lang="en-US" sz="1200" kern="100">
                        <a:effectLst/>
                        <a:latin typeface="Calibri" panose="020F0502020204030204" pitchFamily="34" charset="0"/>
                        <a:ea typeface="Calibri" panose="020F0502020204030204" pitchFamily="34" charset="0"/>
                        <a:cs typeface="Times New Roman" panose="02020603050405020304" pitchFamily="18" charset="0"/>
                      </a:endParaRPr>
                    </a:p>
                  </a:txBody>
                  <a:tcPr marL="44056" marR="4405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200" kern="100">
                          <a:effectLst/>
                          <a:latin typeface="Palatino Linotype" panose="02040502050505030304" pitchFamily="18" charset="0"/>
                          <a:ea typeface="Calibri" panose="020F0502020204030204" pitchFamily="34" charset="0"/>
                          <a:cs typeface="Arial" panose="020B0604020202020204" pitchFamily="34" charset="0"/>
                        </a:rPr>
                        <a:t>0.951</a:t>
                      </a:r>
                      <a:endParaRPr lang="en-US" sz="1200" kern="100">
                        <a:effectLst/>
                        <a:latin typeface="Calibri" panose="020F0502020204030204" pitchFamily="34" charset="0"/>
                        <a:ea typeface="Calibri" panose="020F0502020204030204" pitchFamily="34" charset="0"/>
                        <a:cs typeface="Times New Roman" panose="02020603050405020304" pitchFamily="18" charset="0"/>
                      </a:endParaRPr>
                    </a:p>
                  </a:txBody>
                  <a:tcPr marL="44056" marR="4405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200" kern="100">
                          <a:effectLst/>
                          <a:latin typeface="Palatino Linotype" panose="02040502050505030304" pitchFamily="18" charset="0"/>
                          <a:ea typeface="Calibri" panose="020F0502020204030204" pitchFamily="34" charset="0"/>
                          <a:cs typeface="Arial" panose="020B0604020202020204" pitchFamily="34" charset="0"/>
                        </a:rPr>
                        <a:t>-3.8151</a:t>
                      </a:r>
                      <a:endParaRPr lang="en-US" sz="1200" kern="100">
                        <a:effectLst/>
                        <a:latin typeface="Calibri" panose="020F0502020204030204" pitchFamily="34" charset="0"/>
                        <a:ea typeface="Calibri" panose="020F0502020204030204" pitchFamily="34" charset="0"/>
                        <a:cs typeface="Times New Roman" panose="02020603050405020304" pitchFamily="18" charset="0"/>
                      </a:endParaRPr>
                    </a:p>
                  </a:txBody>
                  <a:tcPr marL="44056" marR="4405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200" kern="100">
                          <a:effectLst/>
                          <a:latin typeface="Palatino Linotype" panose="02040502050505030304" pitchFamily="18" charset="0"/>
                          <a:ea typeface="Calibri" panose="020F0502020204030204" pitchFamily="34" charset="0"/>
                          <a:cs typeface="Arial" panose="020B0604020202020204" pitchFamily="34" charset="0"/>
                        </a:rPr>
                        <a:t>118</a:t>
                      </a:r>
                      <a:endParaRPr lang="en-US" sz="1200" kern="100">
                        <a:effectLst/>
                        <a:latin typeface="Calibri" panose="020F0502020204030204" pitchFamily="34" charset="0"/>
                        <a:ea typeface="Calibri" panose="020F0502020204030204" pitchFamily="34" charset="0"/>
                        <a:cs typeface="Times New Roman" panose="02020603050405020304" pitchFamily="18" charset="0"/>
                      </a:endParaRPr>
                    </a:p>
                  </a:txBody>
                  <a:tcPr marL="44056" marR="4405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200" kern="100" dirty="0">
                          <a:effectLst/>
                          <a:latin typeface="Palatino Linotype" panose="02040502050505030304" pitchFamily="18" charset="0"/>
                          <a:ea typeface="Calibri" panose="020F0502020204030204" pitchFamily="34" charset="0"/>
                          <a:cs typeface="Arial" panose="020B0604020202020204" pitchFamily="34" charset="0"/>
                        </a:rPr>
                        <a:t>0.00017</a:t>
                      </a:r>
                      <a:endParaRPr lang="en-US" sz="12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44056" marR="4405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185886997"/>
                  </a:ext>
                </a:extLst>
              </a:tr>
              <a:tr h="183833">
                <a:tc>
                  <a:txBody>
                    <a:bodyPr/>
                    <a:lstStyle/>
                    <a:p>
                      <a:pPr marL="0" marR="0" algn="ctr">
                        <a:lnSpc>
                          <a:spcPct val="107000"/>
                        </a:lnSpc>
                        <a:spcBef>
                          <a:spcPts val="0"/>
                        </a:spcBef>
                        <a:spcAft>
                          <a:spcPts val="0"/>
                        </a:spcAft>
                      </a:pPr>
                      <a:r>
                        <a:rPr lang="en-US" sz="1200" kern="100" dirty="0">
                          <a:effectLst/>
                          <a:latin typeface="Palatino Linotype" panose="02040502050505030304" pitchFamily="18" charset="0"/>
                          <a:ea typeface="Calibri" panose="020F0502020204030204" pitchFamily="34" charset="0"/>
                          <a:cs typeface="Arial" panose="020B0604020202020204" pitchFamily="34" charset="0"/>
                        </a:rPr>
                        <a:t>22</a:t>
                      </a:r>
                      <a:endParaRPr lang="en-US" sz="12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44056" marR="4405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200" kern="100">
                          <a:effectLst/>
                          <a:latin typeface="Palatino Linotype" panose="02040502050505030304" pitchFamily="18" charset="0"/>
                          <a:ea typeface="Calibri" panose="020F0502020204030204" pitchFamily="34" charset="0"/>
                          <a:cs typeface="Arial" panose="020B0604020202020204" pitchFamily="34" charset="0"/>
                        </a:rPr>
                        <a:t>3.64</a:t>
                      </a:r>
                      <a:endParaRPr lang="en-US" sz="1200" kern="100">
                        <a:effectLst/>
                        <a:latin typeface="Calibri" panose="020F0502020204030204" pitchFamily="34" charset="0"/>
                        <a:ea typeface="Calibri" panose="020F0502020204030204" pitchFamily="34" charset="0"/>
                        <a:cs typeface="Times New Roman" panose="02020603050405020304" pitchFamily="18" charset="0"/>
                      </a:endParaRPr>
                    </a:p>
                  </a:txBody>
                  <a:tcPr marL="44056" marR="4405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200" kern="100">
                          <a:effectLst/>
                          <a:latin typeface="Palatino Linotype" panose="02040502050505030304" pitchFamily="18" charset="0"/>
                          <a:ea typeface="Calibri" panose="020F0502020204030204" pitchFamily="34" charset="0"/>
                          <a:cs typeface="Arial" panose="020B0604020202020204" pitchFamily="34" charset="0"/>
                        </a:rPr>
                        <a:t>1.39</a:t>
                      </a:r>
                      <a:endParaRPr lang="en-US" sz="1200" kern="100">
                        <a:effectLst/>
                        <a:latin typeface="Calibri" panose="020F0502020204030204" pitchFamily="34" charset="0"/>
                        <a:ea typeface="Calibri" panose="020F0502020204030204" pitchFamily="34" charset="0"/>
                        <a:cs typeface="Times New Roman" panose="02020603050405020304" pitchFamily="18" charset="0"/>
                      </a:endParaRPr>
                    </a:p>
                  </a:txBody>
                  <a:tcPr marL="44056" marR="4405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200" kern="100">
                          <a:effectLst/>
                          <a:latin typeface="Palatino Linotype" panose="02040502050505030304" pitchFamily="18" charset="0"/>
                          <a:ea typeface="Calibri" panose="020F0502020204030204" pitchFamily="34" charset="0"/>
                          <a:cs typeface="Arial" panose="020B0604020202020204" pitchFamily="34" charset="0"/>
                        </a:rPr>
                        <a:t>8.21</a:t>
                      </a:r>
                      <a:endParaRPr lang="en-US" sz="1200" kern="100">
                        <a:effectLst/>
                        <a:latin typeface="Calibri" panose="020F0502020204030204" pitchFamily="34" charset="0"/>
                        <a:ea typeface="Calibri" panose="020F0502020204030204" pitchFamily="34" charset="0"/>
                        <a:cs typeface="Times New Roman" panose="02020603050405020304" pitchFamily="18" charset="0"/>
                      </a:endParaRPr>
                    </a:p>
                  </a:txBody>
                  <a:tcPr marL="44056" marR="4405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200" kern="100">
                          <a:effectLst/>
                          <a:latin typeface="Palatino Linotype" panose="02040502050505030304" pitchFamily="18" charset="0"/>
                          <a:ea typeface="Calibri" panose="020F0502020204030204" pitchFamily="34" charset="0"/>
                          <a:cs typeface="Arial" panose="020B0604020202020204" pitchFamily="34" charset="0"/>
                        </a:rPr>
                        <a:t>0.974</a:t>
                      </a:r>
                      <a:endParaRPr lang="en-US" sz="1200" kern="100">
                        <a:effectLst/>
                        <a:latin typeface="Calibri" panose="020F0502020204030204" pitchFamily="34" charset="0"/>
                        <a:ea typeface="Calibri" panose="020F0502020204030204" pitchFamily="34" charset="0"/>
                        <a:cs typeface="Times New Roman" panose="02020603050405020304" pitchFamily="18" charset="0"/>
                      </a:endParaRPr>
                    </a:p>
                  </a:txBody>
                  <a:tcPr marL="44056" marR="4405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200" kern="100">
                          <a:effectLst/>
                          <a:latin typeface="Palatino Linotype" panose="02040502050505030304" pitchFamily="18" charset="0"/>
                          <a:ea typeface="Calibri" panose="020F0502020204030204" pitchFamily="34" charset="0"/>
                          <a:cs typeface="Arial" panose="020B0604020202020204" pitchFamily="34" charset="0"/>
                        </a:rPr>
                        <a:t>8.2101</a:t>
                      </a:r>
                      <a:endParaRPr lang="en-US" sz="1200" kern="100">
                        <a:effectLst/>
                        <a:latin typeface="Calibri" panose="020F0502020204030204" pitchFamily="34" charset="0"/>
                        <a:ea typeface="Calibri" panose="020F0502020204030204" pitchFamily="34" charset="0"/>
                        <a:cs typeface="Times New Roman" panose="02020603050405020304" pitchFamily="18" charset="0"/>
                      </a:endParaRPr>
                    </a:p>
                  </a:txBody>
                  <a:tcPr marL="44056" marR="4405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200" kern="100">
                          <a:effectLst/>
                          <a:latin typeface="Palatino Linotype" panose="02040502050505030304" pitchFamily="18" charset="0"/>
                          <a:ea typeface="Calibri" panose="020F0502020204030204" pitchFamily="34" charset="0"/>
                          <a:cs typeface="Arial" panose="020B0604020202020204" pitchFamily="34" charset="0"/>
                        </a:rPr>
                        <a:t>118</a:t>
                      </a:r>
                      <a:endParaRPr lang="en-US" sz="1200" kern="100">
                        <a:effectLst/>
                        <a:latin typeface="Calibri" panose="020F0502020204030204" pitchFamily="34" charset="0"/>
                        <a:ea typeface="Calibri" panose="020F0502020204030204" pitchFamily="34" charset="0"/>
                        <a:cs typeface="Times New Roman" panose="02020603050405020304" pitchFamily="18" charset="0"/>
                      </a:endParaRPr>
                    </a:p>
                  </a:txBody>
                  <a:tcPr marL="44056" marR="4405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200" kern="100" dirty="0">
                          <a:effectLst/>
                          <a:latin typeface="Palatino Linotype" panose="02040502050505030304" pitchFamily="18" charset="0"/>
                          <a:ea typeface="Calibri" panose="020F0502020204030204" pitchFamily="34" charset="0"/>
                          <a:cs typeface="Arial" panose="020B0604020202020204" pitchFamily="34" charset="0"/>
                        </a:rPr>
                        <a:t>0.00000</a:t>
                      </a:r>
                      <a:endParaRPr lang="en-US" sz="12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44056" marR="4405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030807660"/>
                  </a:ext>
                </a:extLst>
              </a:tr>
              <a:tr h="183833">
                <a:tc>
                  <a:txBody>
                    <a:bodyPr/>
                    <a:lstStyle/>
                    <a:p>
                      <a:pPr marL="0" marR="0" algn="ctr">
                        <a:lnSpc>
                          <a:spcPct val="107000"/>
                        </a:lnSpc>
                        <a:spcBef>
                          <a:spcPts val="0"/>
                        </a:spcBef>
                        <a:spcAft>
                          <a:spcPts val="0"/>
                        </a:spcAft>
                      </a:pPr>
                      <a:r>
                        <a:rPr lang="en-US" sz="1200" kern="100" dirty="0">
                          <a:effectLst/>
                          <a:latin typeface="Palatino Linotype" panose="02040502050505030304" pitchFamily="18" charset="0"/>
                          <a:ea typeface="Calibri" panose="020F0502020204030204" pitchFamily="34" charset="0"/>
                          <a:cs typeface="Arial" panose="020B0604020202020204" pitchFamily="34" charset="0"/>
                        </a:rPr>
                        <a:t>23</a:t>
                      </a:r>
                      <a:endParaRPr lang="en-US" sz="12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44056" marR="4405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200" kern="100">
                          <a:effectLst/>
                          <a:latin typeface="Palatino Linotype" panose="02040502050505030304" pitchFamily="18" charset="0"/>
                          <a:ea typeface="Calibri" panose="020F0502020204030204" pitchFamily="34" charset="0"/>
                          <a:cs typeface="Arial" panose="020B0604020202020204" pitchFamily="34" charset="0"/>
                        </a:rPr>
                        <a:t>3.98</a:t>
                      </a:r>
                      <a:endParaRPr lang="en-US" sz="1200" kern="100">
                        <a:effectLst/>
                        <a:latin typeface="Calibri" panose="020F0502020204030204" pitchFamily="34" charset="0"/>
                        <a:ea typeface="Calibri" panose="020F0502020204030204" pitchFamily="34" charset="0"/>
                        <a:cs typeface="Times New Roman" panose="02020603050405020304" pitchFamily="18" charset="0"/>
                      </a:endParaRPr>
                    </a:p>
                  </a:txBody>
                  <a:tcPr marL="44056" marR="4405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200" kern="100">
                          <a:effectLst/>
                          <a:latin typeface="Palatino Linotype" panose="02040502050505030304" pitchFamily="18" charset="0"/>
                          <a:ea typeface="Calibri" panose="020F0502020204030204" pitchFamily="34" charset="0"/>
                          <a:cs typeface="Arial" panose="020B0604020202020204" pitchFamily="34" charset="0"/>
                        </a:rPr>
                        <a:t>1.18</a:t>
                      </a:r>
                      <a:endParaRPr lang="en-US" sz="1200" kern="100">
                        <a:effectLst/>
                        <a:latin typeface="Calibri" panose="020F0502020204030204" pitchFamily="34" charset="0"/>
                        <a:ea typeface="Calibri" panose="020F0502020204030204" pitchFamily="34" charset="0"/>
                        <a:cs typeface="Times New Roman" panose="02020603050405020304" pitchFamily="18" charset="0"/>
                      </a:endParaRPr>
                    </a:p>
                  </a:txBody>
                  <a:tcPr marL="44056" marR="4405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200" kern="100">
                          <a:effectLst/>
                          <a:latin typeface="Palatino Linotype" panose="02040502050505030304" pitchFamily="18" charset="0"/>
                          <a:ea typeface="Calibri" panose="020F0502020204030204" pitchFamily="34" charset="0"/>
                          <a:cs typeface="Arial" panose="020B0604020202020204" pitchFamily="34" charset="0"/>
                        </a:rPr>
                        <a:t>3.60</a:t>
                      </a:r>
                      <a:endParaRPr lang="en-US" sz="1200" kern="100">
                        <a:effectLst/>
                        <a:latin typeface="Calibri" panose="020F0502020204030204" pitchFamily="34" charset="0"/>
                        <a:ea typeface="Calibri" panose="020F0502020204030204" pitchFamily="34" charset="0"/>
                        <a:cs typeface="Times New Roman" panose="02020603050405020304" pitchFamily="18" charset="0"/>
                      </a:endParaRPr>
                    </a:p>
                  </a:txBody>
                  <a:tcPr marL="44056" marR="4405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200" kern="100">
                          <a:effectLst/>
                          <a:latin typeface="Palatino Linotype" panose="02040502050505030304" pitchFamily="18" charset="0"/>
                          <a:ea typeface="Calibri" panose="020F0502020204030204" pitchFamily="34" charset="0"/>
                          <a:cs typeface="Arial" panose="020B0604020202020204" pitchFamily="34" charset="0"/>
                        </a:rPr>
                        <a:t>0.977</a:t>
                      </a:r>
                      <a:endParaRPr lang="en-US" sz="1200" kern="100">
                        <a:effectLst/>
                        <a:latin typeface="Calibri" panose="020F0502020204030204" pitchFamily="34" charset="0"/>
                        <a:ea typeface="Calibri" panose="020F0502020204030204" pitchFamily="34" charset="0"/>
                        <a:cs typeface="Times New Roman" panose="02020603050405020304" pitchFamily="18" charset="0"/>
                      </a:endParaRPr>
                    </a:p>
                  </a:txBody>
                  <a:tcPr marL="44056" marR="4405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200" kern="100">
                          <a:effectLst/>
                          <a:latin typeface="Palatino Linotype" panose="02040502050505030304" pitchFamily="18" charset="0"/>
                          <a:ea typeface="Calibri" panose="020F0502020204030204" pitchFamily="34" charset="0"/>
                          <a:cs typeface="Arial" panose="020B0604020202020204" pitchFamily="34" charset="0"/>
                        </a:rPr>
                        <a:t>2.7909</a:t>
                      </a:r>
                      <a:endParaRPr lang="en-US" sz="1200" kern="100">
                        <a:effectLst/>
                        <a:latin typeface="Calibri" panose="020F0502020204030204" pitchFamily="34" charset="0"/>
                        <a:ea typeface="Calibri" panose="020F0502020204030204" pitchFamily="34" charset="0"/>
                        <a:cs typeface="Times New Roman" panose="02020603050405020304" pitchFamily="18" charset="0"/>
                      </a:endParaRPr>
                    </a:p>
                  </a:txBody>
                  <a:tcPr marL="44056" marR="4405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200" kern="100">
                          <a:effectLst/>
                          <a:latin typeface="Palatino Linotype" panose="02040502050505030304" pitchFamily="18" charset="0"/>
                          <a:ea typeface="Calibri" panose="020F0502020204030204" pitchFamily="34" charset="0"/>
                          <a:cs typeface="Arial" panose="020B0604020202020204" pitchFamily="34" charset="0"/>
                        </a:rPr>
                        <a:t>118</a:t>
                      </a:r>
                      <a:endParaRPr lang="en-US" sz="1200" kern="100">
                        <a:effectLst/>
                        <a:latin typeface="Calibri" panose="020F0502020204030204" pitchFamily="34" charset="0"/>
                        <a:ea typeface="Calibri" panose="020F0502020204030204" pitchFamily="34" charset="0"/>
                        <a:cs typeface="Times New Roman" panose="02020603050405020304" pitchFamily="18" charset="0"/>
                      </a:endParaRPr>
                    </a:p>
                  </a:txBody>
                  <a:tcPr marL="44056" marR="4405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200" kern="100" dirty="0">
                          <a:effectLst/>
                          <a:latin typeface="Palatino Linotype" panose="02040502050505030304" pitchFamily="18" charset="0"/>
                          <a:ea typeface="Calibri" panose="020F0502020204030204" pitchFamily="34" charset="0"/>
                          <a:cs typeface="Arial" panose="020B0604020202020204" pitchFamily="34" charset="0"/>
                        </a:rPr>
                        <a:t>0.00566</a:t>
                      </a:r>
                      <a:endParaRPr lang="en-US" sz="12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44056" marR="4405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488370705"/>
                  </a:ext>
                </a:extLst>
              </a:tr>
              <a:tr h="183833">
                <a:tc>
                  <a:txBody>
                    <a:bodyPr/>
                    <a:lstStyle/>
                    <a:p>
                      <a:pPr marL="0" marR="0" algn="ctr">
                        <a:lnSpc>
                          <a:spcPct val="107000"/>
                        </a:lnSpc>
                        <a:spcBef>
                          <a:spcPts val="0"/>
                        </a:spcBef>
                        <a:spcAft>
                          <a:spcPts val="0"/>
                        </a:spcAft>
                      </a:pPr>
                      <a:r>
                        <a:rPr lang="en-US" sz="1200" kern="100" dirty="0">
                          <a:effectLst/>
                          <a:latin typeface="Palatino Linotype" panose="02040502050505030304" pitchFamily="18" charset="0"/>
                          <a:ea typeface="Calibri" panose="020F0502020204030204" pitchFamily="34" charset="0"/>
                          <a:cs typeface="Arial" panose="020B0604020202020204" pitchFamily="34" charset="0"/>
                        </a:rPr>
                        <a:t>24</a:t>
                      </a:r>
                      <a:endParaRPr lang="en-US" sz="12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44056" marR="4405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200" kern="100">
                          <a:effectLst/>
                          <a:latin typeface="Palatino Linotype" panose="02040502050505030304" pitchFamily="18" charset="0"/>
                          <a:ea typeface="Calibri" panose="020F0502020204030204" pitchFamily="34" charset="0"/>
                          <a:cs typeface="Arial" panose="020B0604020202020204" pitchFamily="34" charset="0"/>
                        </a:rPr>
                        <a:t>4.11</a:t>
                      </a:r>
                      <a:endParaRPr lang="en-US" sz="1200" kern="100">
                        <a:effectLst/>
                        <a:latin typeface="Calibri" panose="020F0502020204030204" pitchFamily="34" charset="0"/>
                        <a:ea typeface="Calibri" panose="020F0502020204030204" pitchFamily="34" charset="0"/>
                        <a:cs typeface="Times New Roman" panose="02020603050405020304" pitchFamily="18" charset="0"/>
                      </a:endParaRPr>
                    </a:p>
                  </a:txBody>
                  <a:tcPr marL="44056" marR="4405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200" kern="100">
                          <a:effectLst/>
                          <a:latin typeface="Palatino Linotype" panose="02040502050505030304" pitchFamily="18" charset="0"/>
                          <a:ea typeface="Calibri" panose="020F0502020204030204" pitchFamily="34" charset="0"/>
                          <a:cs typeface="Arial" panose="020B0604020202020204" pitchFamily="34" charset="0"/>
                        </a:rPr>
                        <a:t>1.04</a:t>
                      </a:r>
                      <a:endParaRPr lang="en-US" sz="1200" kern="100">
                        <a:effectLst/>
                        <a:latin typeface="Calibri" panose="020F0502020204030204" pitchFamily="34" charset="0"/>
                        <a:ea typeface="Calibri" panose="020F0502020204030204" pitchFamily="34" charset="0"/>
                        <a:cs typeface="Times New Roman" panose="02020603050405020304" pitchFamily="18" charset="0"/>
                      </a:endParaRPr>
                    </a:p>
                  </a:txBody>
                  <a:tcPr marL="44056" marR="4405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200" kern="100">
                          <a:effectLst/>
                          <a:latin typeface="Palatino Linotype" panose="02040502050505030304" pitchFamily="18" charset="0"/>
                          <a:ea typeface="Calibri" panose="020F0502020204030204" pitchFamily="34" charset="0"/>
                          <a:cs typeface="Arial" panose="020B0604020202020204" pitchFamily="34" charset="0"/>
                        </a:rPr>
                        <a:t>3.30</a:t>
                      </a:r>
                      <a:endParaRPr lang="en-US" sz="1200" kern="100">
                        <a:effectLst/>
                        <a:latin typeface="Calibri" panose="020F0502020204030204" pitchFamily="34" charset="0"/>
                        <a:ea typeface="Calibri" panose="020F0502020204030204" pitchFamily="34" charset="0"/>
                        <a:cs typeface="Times New Roman" panose="02020603050405020304" pitchFamily="18" charset="0"/>
                      </a:endParaRPr>
                    </a:p>
                  </a:txBody>
                  <a:tcPr marL="44056" marR="4405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200" kern="100">
                          <a:effectLst/>
                          <a:latin typeface="Palatino Linotype" panose="02040502050505030304" pitchFamily="18" charset="0"/>
                          <a:ea typeface="Calibri" panose="020F0502020204030204" pitchFamily="34" charset="0"/>
                          <a:cs typeface="Arial" panose="020B0604020202020204" pitchFamily="34" charset="0"/>
                        </a:rPr>
                        <a:t>0.980</a:t>
                      </a:r>
                      <a:endParaRPr lang="en-US" sz="1200" kern="100">
                        <a:effectLst/>
                        <a:latin typeface="Calibri" panose="020F0502020204030204" pitchFamily="34" charset="0"/>
                        <a:ea typeface="Calibri" panose="020F0502020204030204" pitchFamily="34" charset="0"/>
                        <a:cs typeface="Times New Roman" panose="02020603050405020304" pitchFamily="18" charset="0"/>
                      </a:endParaRPr>
                    </a:p>
                  </a:txBody>
                  <a:tcPr marL="44056" marR="4405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200" kern="100">
                          <a:effectLst/>
                          <a:latin typeface="Palatino Linotype" panose="02040502050505030304" pitchFamily="18" charset="0"/>
                          <a:ea typeface="Calibri" panose="020F0502020204030204" pitchFamily="34" charset="0"/>
                          <a:cs typeface="Arial" panose="020B0604020202020204" pitchFamily="34" charset="0"/>
                        </a:rPr>
                        <a:t>6.3841</a:t>
                      </a:r>
                      <a:endParaRPr lang="en-US" sz="1200" kern="100">
                        <a:effectLst/>
                        <a:latin typeface="Calibri" panose="020F0502020204030204" pitchFamily="34" charset="0"/>
                        <a:ea typeface="Calibri" panose="020F0502020204030204" pitchFamily="34" charset="0"/>
                        <a:cs typeface="Times New Roman" panose="02020603050405020304" pitchFamily="18" charset="0"/>
                      </a:endParaRPr>
                    </a:p>
                  </a:txBody>
                  <a:tcPr marL="44056" marR="4405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200" kern="100">
                          <a:effectLst/>
                          <a:latin typeface="Palatino Linotype" panose="02040502050505030304" pitchFamily="18" charset="0"/>
                          <a:ea typeface="Calibri" panose="020F0502020204030204" pitchFamily="34" charset="0"/>
                          <a:cs typeface="Arial" panose="020B0604020202020204" pitchFamily="34" charset="0"/>
                        </a:rPr>
                        <a:t>118</a:t>
                      </a:r>
                      <a:endParaRPr lang="en-US" sz="1200" kern="100">
                        <a:effectLst/>
                        <a:latin typeface="Calibri" panose="020F0502020204030204" pitchFamily="34" charset="0"/>
                        <a:ea typeface="Calibri" panose="020F0502020204030204" pitchFamily="34" charset="0"/>
                        <a:cs typeface="Times New Roman" panose="02020603050405020304" pitchFamily="18" charset="0"/>
                      </a:endParaRPr>
                    </a:p>
                  </a:txBody>
                  <a:tcPr marL="44056" marR="4405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200" kern="100" dirty="0">
                          <a:effectLst/>
                          <a:latin typeface="Palatino Linotype" panose="02040502050505030304" pitchFamily="18" charset="0"/>
                          <a:ea typeface="Calibri" panose="020F0502020204030204" pitchFamily="34" charset="0"/>
                          <a:cs typeface="Arial" panose="020B0604020202020204" pitchFamily="34" charset="0"/>
                        </a:rPr>
                        <a:t>0.00000</a:t>
                      </a:r>
                      <a:endParaRPr lang="en-US" sz="12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44056" marR="4405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48349548"/>
                  </a:ext>
                </a:extLst>
              </a:tr>
              <a:tr h="183833">
                <a:tc>
                  <a:txBody>
                    <a:bodyPr/>
                    <a:lstStyle/>
                    <a:p>
                      <a:pPr marL="0" marR="0" algn="ctr">
                        <a:lnSpc>
                          <a:spcPct val="107000"/>
                        </a:lnSpc>
                        <a:spcBef>
                          <a:spcPts val="0"/>
                        </a:spcBef>
                        <a:spcAft>
                          <a:spcPts val="0"/>
                        </a:spcAft>
                      </a:pPr>
                      <a:r>
                        <a:rPr lang="en-US" sz="1200" kern="100" dirty="0">
                          <a:effectLst/>
                          <a:latin typeface="Palatino Linotype" panose="02040502050505030304" pitchFamily="18" charset="0"/>
                          <a:ea typeface="Calibri" panose="020F0502020204030204" pitchFamily="34" charset="0"/>
                          <a:cs typeface="Arial" panose="020B0604020202020204" pitchFamily="34" charset="0"/>
                        </a:rPr>
                        <a:t>25</a:t>
                      </a:r>
                      <a:endParaRPr lang="en-US" sz="12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44056" marR="4405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200" kern="100">
                          <a:effectLst/>
                          <a:latin typeface="Palatino Linotype" panose="02040502050505030304" pitchFamily="18" charset="0"/>
                          <a:ea typeface="Calibri" panose="020F0502020204030204" pitchFamily="34" charset="0"/>
                          <a:cs typeface="Arial" panose="020B0604020202020204" pitchFamily="34" charset="0"/>
                        </a:rPr>
                        <a:t>3.10</a:t>
                      </a:r>
                      <a:endParaRPr lang="en-US" sz="1200" kern="100">
                        <a:effectLst/>
                        <a:latin typeface="Calibri" panose="020F0502020204030204" pitchFamily="34" charset="0"/>
                        <a:ea typeface="Calibri" panose="020F0502020204030204" pitchFamily="34" charset="0"/>
                        <a:cs typeface="Times New Roman" panose="02020603050405020304" pitchFamily="18" charset="0"/>
                      </a:endParaRPr>
                    </a:p>
                  </a:txBody>
                  <a:tcPr marL="44056" marR="4405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200" kern="100">
                          <a:effectLst/>
                          <a:latin typeface="Palatino Linotype" panose="02040502050505030304" pitchFamily="18" charset="0"/>
                          <a:ea typeface="Calibri" panose="020F0502020204030204" pitchFamily="34" charset="0"/>
                          <a:cs typeface="Arial" panose="020B0604020202020204" pitchFamily="34" charset="0"/>
                        </a:rPr>
                        <a:t>1.24</a:t>
                      </a:r>
                      <a:endParaRPr lang="en-US" sz="1200" kern="100">
                        <a:effectLst/>
                        <a:latin typeface="Calibri" panose="020F0502020204030204" pitchFamily="34" charset="0"/>
                        <a:ea typeface="Calibri" panose="020F0502020204030204" pitchFamily="34" charset="0"/>
                        <a:cs typeface="Times New Roman" panose="02020603050405020304" pitchFamily="18" charset="0"/>
                      </a:endParaRPr>
                    </a:p>
                  </a:txBody>
                  <a:tcPr marL="44056" marR="4405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200" kern="100">
                          <a:effectLst/>
                          <a:latin typeface="Palatino Linotype" panose="02040502050505030304" pitchFamily="18" charset="0"/>
                          <a:ea typeface="Calibri" panose="020F0502020204030204" pitchFamily="34" charset="0"/>
                          <a:cs typeface="Arial" panose="020B0604020202020204" pitchFamily="34" charset="0"/>
                        </a:rPr>
                        <a:t>3.00</a:t>
                      </a:r>
                      <a:endParaRPr lang="en-US" sz="1200" kern="100">
                        <a:effectLst/>
                        <a:latin typeface="Calibri" panose="020F0502020204030204" pitchFamily="34" charset="0"/>
                        <a:ea typeface="Calibri" panose="020F0502020204030204" pitchFamily="34" charset="0"/>
                        <a:cs typeface="Times New Roman" panose="02020603050405020304" pitchFamily="18" charset="0"/>
                      </a:endParaRPr>
                    </a:p>
                  </a:txBody>
                  <a:tcPr marL="44056" marR="4405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200" kern="100">
                          <a:effectLst/>
                          <a:latin typeface="Palatino Linotype" panose="02040502050505030304" pitchFamily="18" charset="0"/>
                          <a:ea typeface="Calibri" panose="020F0502020204030204" pitchFamily="34" charset="0"/>
                          <a:cs typeface="Arial" panose="020B0604020202020204" pitchFamily="34" charset="0"/>
                        </a:rPr>
                        <a:t>1.068</a:t>
                      </a:r>
                      <a:endParaRPr lang="en-US" sz="1200" kern="100">
                        <a:effectLst/>
                        <a:latin typeface="Calibri" panose="020F0502020204030204" pitchFamily="34" charset="0"/>
                        <a:ea typeface="Calibri" panose="020F0502020204030204" pitchFamily="34" charset="0"/>
                        <a:cs typeface="Times New Roman" panose="02020603050405020304" pitchFamily="18" charset="0"/>
                      </a:endParaRPr>
                    </a:p>
                  </a:txBody>
                  <a:tcPr marL="44056" marR="4405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200" kern="100">
                          <a:effectLst/>
                          <a:latin typeface="Palatino Linotype" panose="02040502050505030304" pitchFamily="18" charset="0"/>
                          <a:ea typeface="Calibri" panose="020F0502020204030204" pitchFamily="34" charset="0"/>
                          <a:cs typeface="Arial" panose="020B0604020202020204" pitchFamily="34" charset="0"/>
                        </a:rPr>
                        <a:t>0.6877</a:t>
                      </a:r>
                      <a:endParaRPr lang="en-US" sz="1200" kern="100">
                        <a:effectLst/>
                        <a:latin typeface="Calibri" panose="020F0502020204030204" pitchFamily="34" charset="0"/>
                        <a:ea typeface="Calibri" panose="020F0502020204030204" pitchFamily="34" charset="0"/>
                        <a:cs typeface="Times New Roman" panose="02020603050405020304" pitchFamily="18" charset="0"/>
                      </a:endParaRPr>
                    </a:p>
                  </a:txBody>
                  <a:tcPr marL="44056" marR="4405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200" kern="100">
                          <a:effectLst/>
                          <a:latin typeface="Palatino Linotype" panose="02040502050505030304" pitchFamily="18" charset="0"/>
                          <a:ea typeface="Calibri" panose="020F0502020204030204" pitchFamily="34" charset="0"/>
                          <a:cs typeface="Arial" panose="020B0604020202020204" pitchFamily="34" charset="0"/>
                        </a:rPr>
                        <a:t>118</a:t>
                      </a:r>
                      <a:endParaRPr lang="en-US" sz="1200" kern="100">
                        <a:effectLst/>
                        <a:latin typeface="Calibri" panose="020F0502020204030204" pitchFamily="34" charset="0"/>
                        <a:ea typeface="Calibri" panose="020F0502020204030204" pitchFamily="34" charset="0"/>
                        <a:cs typeface="Times New Roman" panose="02020603050405020304" pitchFamily="18" charset="0"/>
                      </a:endParaRPr>
                    </a:p>
                  </a:txBody>
                  <a:tcPr marL="44056" marR="4405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200" kern="100" dirty="0">
                          <a:effectLst/>
                          <a:latin typeface="Palatino Linotype" panose="02040502050505030304" pitchFamily="18" charset="0"/>
                          <a:ea typeface="Calibri" panose="020F0502020204030204" pitchFamily="34" charset="0"/>
                          <a:cs typeface="Arial" panose="020B0604020202020204" pitchFamily="34" charset="0"/>
                        </a:rPr>
                        <a:t>0.49227</a:t>
                      </a:r>
                      <a:endParaRPr lang="en-US" sz="12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44056" marR="4405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648653233"/>
                  </a:ext>
                </a:extLst>
              </a:tr>
              <a:tr h="183833">
                <a:tc>
                  <a:txBody>
                    <a:bodyPr/>
                    <a:lstStyle/>
                    <a:p>
                      <a:pPr marL="0" marR="0" algn="ctr">
                        <a:lnSpc>
                          <a:spcPct val="107000"/>
                        </a:lnSpc>
                        <a:spcBef>
                          <a:spcPts val="0"/>
                        </a:spcBef>
                        <a:spcAft>
                          <a:spcPts val="0"/>
                        </a:spcAft>
                      </a:pPr>
                      <a:r>
                        <a:rPr lang="en-US" sz="1200" kern="100" dirty="0">
                          <a:effectLst/>
                          <a:latin typeface="Palatino Linotype" panose="02040502050505030304" pitchFamily="18" charset="0"/>
                          <a:ea typeface="Calibri" panose="020F0502020204030204" pitchFamily="34" charset="0"/>
                          <a:cs typeface="Arial" panose="020B0604020202020204" pitchFamily="34" charset="0"/>
                        </a:rPr>
                        <a:t>26</a:t>
                      </a:r>
                      <a:endParaRPr lang="en-US" sz="12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44056" marR="4405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200" kern="100">
                          <a:effectLst/>
                          <a:latin typeface="Palatino Linotype" panose="02040502050505030304" pitchFamily="18" charset="0"/>
                          <a:ea typeface="Calibri" panose="020F0502020204030204" pitchFamily="34" charset="0"/>
                          <a:cs typeface="Arial" panose="020B0604020202020204" pitchFamily="34" charset="0"/>
                        </a:rPr>
                        <a:t>3.15</a:t>
                      </a:r>
                      <a:endParaRPr lang="en-US" sz="1200" kern="100">
                        <a:effectLst/>
                        <a:latin typeface="Calibri" panose="020F0502020204030204" pitchFamily="34" charset="0"/>
                        <a:ea typeface="Calibri" panose="020F0502020204030204" pitchFamily="34" charset="0"/>
                        <a:cs typeface="Times New Roman" panose="02020603050405020304" pitchFamily="18" charset="0"/>
                      </a:endParaRPr>
                    </a:p>
                  </a:txBody>
                  <a:tcPr marL="44056" marR="4405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200" kern="100">
                          <a:effectLst/>
                          <a:latin typeface="Palatino Linotype" panose="02040502050505030304" pitchFamily="18" charset="0"/>
                          <a:ea typeface="Calibri" panose="020F0502020204030204" pitchFamily="34" charset="0"/>
                          <a:cs typeface="Arial" panose="020B0604020202020204" pitchFamily="34" charset="0"/>
                        </a:rPr>
                        <a:t>1.18</a:t>
                      </a:r>
                      <a:endParaRPr lang="en-US" sz="1200" kern="100">
                        <a:effectLst/>
                        <a:latin typeface="Calibri" panose="020F0502020204030204" pitchFamily="34" charset="0"/>
                        <a:ea typeface="Calibri" panose="020F0502020204030204" pitchFamily="34" charset="0"/>
                        <a:cs typeface="Times New Roman" panose="02020603050405020304" pitchFamily="18" charset="0"/>
                      </a:endParaRPr>
                    </a:p>
                  </a:txBody>
                  <a:tcPr marL="44056" marR="4405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200" kern="100">
                          <a:effectLst/>
                          <a:latin typeface="Palatino Linotype" panose="02040502050505030304" pitchFamily="18" charset="0"/>
                          <a:ea typeface="Calibri" panose="020F0502020204030204" pitchFamily="34" charset="0"/>
                          <a:cs typeface="Arial" panose="020B0604020202020204" pitchFamily="34" charset="0"/>
                        </a:rPr>
                        <a:t>3.40</a:t>
                      </a:r>
                      <a:endParaRPr lang="en-US" sz="1200" kern="100">
                        <a:effectLst/>
                        <a:latin typeface="Calibri" panose="020F0502020204030204" pitchFamily="34" charset="0"/>
                        <a:ea typeface="Calibri" panose="020F0502020204030204" pitchFamily="34" charset="0"/>
                        <a:cs typeface="Times New Roman" panose="02020603050405020304" pitchFamily="18" charset="0"/>
                      </a:endParaRPr>
                    </a:p>
                  </a:txBody>
                  <a:tcPr marL="44056" marR="4405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200" kern="100">
                          <a:effectLst/>
                          <a:latin typeface="Palatino Linotype" panose="02040502050505030304" pitchFamily="18" charset="0"/>
                          <a:ea typeface="Calibri" panose="020F0502020204030204" pitchFamily="34" charset="0"/>
                          <a:cs typeface="Arial" panose="020B0604020202020204" pitchFamily="34" charset="0"/>
                        </a:rPr>
                        <a:t>0.911</a:t>
                      </a:r>
                      <a:endParaRPr lang="en-US" sz="1200" kern="100">
                        <a:effectLst/>
                        <a:latin typeface="Calibri" panose="020F0502020204030204" pitchFamily="34" charset="0"/>
                        <a:ea typeface="Calibri" panose="020F0502020204030204" pitchFamily="34" charset="0"/>
                        <a:cs typeface="Times New Roman" panose="02020603050405020304" pitchFamily="18" charset="0"/>
                      </a:endParaRPr>
                    </a:p>
                  </a:txBody>
                  <a:tcPr marL="44056" marR="4405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200" kern="100">
                          <a:effectLst/>
                          <a:latin typeface="Palatino Linotype" panose="02040502050505030304" pitchFamily="18" charset="0"/>
                          <a:ea typeface="Calibri" panose="020F0502020204030204" pitchFamily="34" charset="0"/>
                          <a:cs typeface="Arial" panose="020B0604020202020204" pitchFamily="34" charset="0"/>
                        </a:rPr>
                        <a:t>-1.8859</a:t>
                      </a:r>
                      <a:endParaRPr lang="en-US" sz="1200" kern="100">
                        <a:effectLst/>
                        <a:latin typeface="Calibri" panose="020F0502020204030204" pitchFamily="34" charset="0"/>
                        <a:ea typeface="Calibri" panose="020F0502020204030204" pitchFamily="34" charset="0"/>
                        <a:cs typeface="Times New Roman" panose="02020603050405020304" pitchFamily="18" charset="0"/>
                      </a:endParaRPr>
                    </a:p>
                  </a:txBody>
                  <a:tcPr marL="44056" marR="4405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200" kern="100">
                          <a:effectLst/>
                          <a:latin typeface="Palatino Linotype" panose="02040502050505030304" pitchFamily="18" charset="0"/>
                          <a:ea typeface="Calibri" panose="020F0502020204030204" pitchFamily="34" charset="0"/>
                          <a:cs typeface="Arial" panose="020B0604020202020204" pitchFamily="34" charset="0"/>
                        </a:rPr>
                        <a:t>118</a:t>
                      </a:r>
                      <a:endParaRPr lang="en-US" sz="1200" kern="100">
                        <a:effectLst/>
                        <a:latin typeface="Calibri" panose="020F0502020204030204" pitchFamily="34" charset="0"/>
                        <a:ea typeface="Calibri" panose="020F0502020204030204" pitchFamily="34" charset="0"/>
                        <a:cs typeface="Times New Roman" panose="02020603050405020304" pitchFamily="18" charset="0"/>
                      </a:endParaRPr>
                    </a:p>
                  </a:txBody>
                  <a:tcPr marL="44056" marR="4405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200" kern="100" dirty="0">
                          <a:effectLst/>
                          <a:latin typeface="Palatino Linotype" panose="02040502050505030304" pitchFamily="18" charset="0"/>
                          <a:ea typeface="Calibri" panose="020F0502020204030204" pitchFamily="34" charset="0"/>
                          <a:cs typeface="Arial" panose="020B0604020202020204" pitchFamily="34" charset="0"/>
                        </a:rPr>
                        <a:t>0.06046</a:t>
                      </a:r>
                      <a:endParaRPr lang="en-US" sz="12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44056" marR="4405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10745857"/>
                  </a:ext>
                </a:extLst>
              </a:tr>
              <a:tr h="183833">
                <a:tc>
                  <a:txBody>
                    <a:bodyPr/>
                    <a:lstStyle/>
                    <a:p>
                      <a:pPr marL="0" marR="0" algn="ctr">
                        <a:lnSpc>
                          <a:spcPct val="107000"/>
                        </a:lnSpc>
                        <a:spcBef>
                          <a:spcPts val="0"/>
                        </a:spcBef>
                        <a:spcAft>
                          <a:spcPts val="0"/>
                        </a:spcAft>
                      </a:pPr>
                      <a:r>
                        <a:rPr lang="en-US" sz="1200" kern="100" dirty="0">
                          <a:effectLst/>
                          <a:latin typeface="Palatino Linotype" panose="02040502050505030304" pitchFamily="18" charset="0"/>
                          <a:ea typeface="Calibri" panose="020F0502020204030204" pitchFamily="34" charset="0"/>
                          <a:cs typeface="Arial" panose="020B0604020202020204" pitchFamily="34" charset="0"/>
                        </a:rPr>
                        <a:t>27</a:t>
                      </a:r>
                      <a:endParaRPr lang="en-US" sz="12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44056" marR="4405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200" kern="100">
                          <a:effectLst/>
                          <a:latin typeface="Palatino Linotype" panose="02040502050505030304" pitchFamily="18" charset="0"/>
                          <a:ea typeface="Calibri" panose="020F0502020204030204" pitchFamily="34" charset="0"/>
                          <a:cs typeface="Arial" panose="020B0604020202020204" pitchFamily="34" charset="0"/>
                        </a:rPr>
                        <a:t>4.12</a:t>
                      </a:r>
                      <a:endParaRPr lang="en-US" sz="1200" kern="100">
                        <a:effectLst/>
                        <a:latin typeface="Calibri" panose="020F0502020204030204" pitchFamily="34" charset="0"/>
                        <a:ea typeface="Calibri" panose="020F0502020204030204" pitchFamily="34" charset="0"/>
                        <a:cs typeface="Times New Roman" panose="02020603050405020304" pitchFamily="18" charset="0"/>
                      </a:endParaRPr>
                    </a:p>
                  </a:txBody>
                  <a:tcPr marL="44056" marR="4405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200" kern="100">
                          <a:effectLst/>
                          <a:latin typeface="Palatino Linotype" panose="02040502050505030304" pitchFamily="18" charset="0"/>
                          <a:ea typeface="Calibri" panose="020F0502020204030204" pitchFamily="34" charset="0"/>
                          <a:cs typeface="Arial" panose="020B0604020202020204" pitchFamily="34" charset="0"/>
                        </a:rPr>
                        <a:t>1.07</a:t>
                      </a:r>
                      <a:endParaRPr lang="en-US" sz="1200" kern="100">
                        <a:effectLst/>
                        <a:latin typeface="Calibri" panose="020F0502020204030204" pitchFamily="34" charset="0"/>
                        <a:ea typeface="Calibri" panose="020F0502020204030204" pitchFamily="34" charset="0"/>
                        <a:cs typeface="Times New Roman" panose="02020603050405020304" pitchFamily="18" charset="0"/>
                      </a:endParaRPr>
                    </a:p>
                  </a:txBody>
                  <a:tcPr marL="44056" marR="4405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200" kern="100">
                          <a:effectLst/>
                          <a:latin typeface="Palatino Linotype" panose="02040502050505030304" pitchFamily="18" charset="0"/>
                          <a:ea typeface="Calibri" panose="020F0502020204030204" pitchFamily="34" charset="0"/>
                          <a:cs typeface="Arial" panose="020B0604020202020204" pitchFamily="34" charset="0"/>
                        </a:rPr>
                        <a:t>2.70</a:t>
                      </a:r>
                      <a:endParaRPr lang="en-US" sz="1200" kern="100">
                        <a:effectLst/>
                        <a:latin typeface="Calibri" panose="020F0502020204030204" pitchFamily="34" charset="0"/>
                        <a:ea typeface="Calibri" panose="020F0502020204030204" pitchFamily="34" charset="0"/>
                        <a:cs typeface="Times New Roman" panose="02020603050405020304" pitchFamily="18" charset="0"/>
                      </a:endParaRPr>
                    </a:p>
                  </a:txBody>
                  <a:tcPr marL="44056" marR="4405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200" kern="100">
                          <a:effectLst/>
                          <a:latin typeface="Palatino Linotype" panose="02040502050505030304" pitchFamily="18" charset="0"/>
                          <a:ea typeface="Calibri" panose="020F0502020204030204" pitchFamily="34" charset="0"/>
                          <a:cs typeface="Arial" panose="020B0604020202020204" pitchFamily="34" charset="0"/>
                        </a:rPr>
                        <a:t>1.089</a:t>
                      </a:r>
                      <a:endParaRPr lang="en-US" sz="1200" kern="100">
                        <a:effectLst/>
                        <a:latin typeface="Calibri" panose="020F0502020204030204" pitchFamily="34" charset="0"/>
                        <a:ea typeface="Calibri" panose="020F0502020204030204" pitchFamily="34" charset="0"/>
                        <a:cs typeface="Times New Roman" panose="02020603050405020304" pitchFamily="18" charset="0"/>
                      </a:endParaRPr>
                    </a:p>
                  </a:txBody>
                  <a:tcPr marL="44056" marR="4405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200" kern="100">
                          <a:effectLst/>
                          <a:latin typeface="Palatino Linotype" panose="02040502050505030304" pitchFamily="18" charset="0"/>
                          <a:ea typeface="Calibri" panose="020F0502020204030204" pitchFamily="34" charset="0"/>
                          <a:cs typeface="Arial" panose="020B0604020202020204" pitchFamily="34" charset="0"/>
                        </a:rPr>
                        <a:t>10.4819</a:t>
                      </a:r>
                      <a:endParaRPr lang="en-US" sz="1200" kern="100">
                        <a:effectLst/>
                        <a:latin typeface="Calibri" panose="020F0502020204030204" pitchFamily="34" charset="0"/>
                        <a:ea typeface="Calibri" panose="020F0502020204030204" pitchFamily="34" charset="0"/>
                        <a:cs typeface="Times New Roman" panose="02020603050405020304" pitchFamily="18" charset="0"/>
                      </a:endParaRPr>
                    </a:p>
                  </a:txBody>
                  <a:tcPr marL="44056" marR="4405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200" kern="100">
                          <a:effectLst/>
                          <a:latin typeface="Palatino Linotype" panose="02040502050505030304" pitchFamily="18" charset="0"/>
                          <a:ea typeface="Calibri" panose="020F0502020204030204" pitchFamily="34" charset="0"/>
                          <a:cs typeface="Arial" panose="020B0604020202020204" pitchFamily="34" charset="0"/>
                        </a:rPr>
                        <a:t>118</a:t>
                      </a:r>
                      <a:endParaRPr lang="en-US" sz="1200" kern="100">
                        <a:effectLst/>
                        <a:latin typeface="Calibri" panose="020F0502020204030204" pitchFamily="34" charset="0"/>
                        <a:ea typeface="Calibri" panose="020F0502020204030204" pitchFamily="34" charset="0"/>
                        <a:cs typeface="Times New Roman" panose="02020603050405020304" pitchFamily="18" charset="0"/>
                      </a:endParaRPr>
                    </a:p>
                  </a:txBody>
                  <a:tcPr marL="44056" marR="4405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200" kern="100" dirty="0">
                          <a:effectLst/>
                          <a:latin typeface="Palatino Linotype" panose="02040502050505030304" pitchFamily="18" charset="0"/>
                          <a:ea typeface="Calibri" panose="020F0502020204030204" pitchFamily="34" charset="0"/>
                          <a:cs typeface="Arial" panose="020B0604020202020204" pitchFamily="34" charset="0"/>
                        </a:rPr>
                        <a:t>0.00000</a:t>
                      </a:r>
                      <a:endParaRPr lang="en-US" sz="12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44056" marR="4405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510392489"/>
                  </a:ext>
                </a:extLst>
              </a:tr>
              <a:tr h="183833">
                <a:tc>
                  <a:txBody>
                    <a:bodyPr/>
                    <a:lstStyle/>
                    <a:p>
                      <a:pPr marL="0" marR="0" algn="ctr">
                        <a:lnSpc>
                          <a:spcPct val="107000"/>
                        </a:lnSpc>
                        <a:spcBef>
                          <a:spcPts val="0"/>
                        </a:spcBef>
                        <a:spcAft>
                          <a:spcPts val="0"/>
                        </a:spcAft>
                      </a:pPr>
                      <a:r>
                        <a:rPr lang="en-US" sz="1200" kern="100" dirty="0">
                          <a:effectLst/>
                          <a:latin typeface="Palatino Linotype" panose="02040502050505030304" pitchFamily="18" charset="0"/>
                          <a:ea typeface="Calibri" panose="020F0502020204030204" pitchFamily="34" charset="0"/>
                          <a:cs typeface="Arial" panose="020B0604020202020204" pitchFamily="34" charset="0"/>
                        </a:rPr>
                        <a:t>28</a:t>
                      </a:r>
                      <a:endParaRPr lang="en-US" sz="12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44056" marR="4405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200" kern="100">
                          <a:effectLst/>
                          <a:latin typeface="Palatino Linotype" panose="02040502050505030304" pitchFamily="18" charset="0"/>
                          <a:ea typeface="Calibri" panose="020F0502020204030204" pitchFamily="34" charset="0"/>
                          <a:cs typeface="Arial" panose="020B0604020202020204" pitchFamily="34" charset="0"/>
                        </a:rPr>
                        <a:t>1.88</a:t>
                      </a:r>
                      <a:endParaRPr lang="en-US" sz="1200" kern="100">
                        <a:effectLst/>
                        <a:latin typeface="Calibri" panose="020F0502020204030204" pitchFamily="34" charset="0"/>
                        <a:ea typeface="Calibri" panose="020F0502020204030204" pitchFamily="34" charset="0"/>
                        <a:cs typeface="Times New Roman" panose="02020603050405020304" pitchFamily="18" charset="0"/>
                      </a:endParaRPr>
                    </a:p>
                  </a:txBody>
                  <a:tcPr marL="44056" marR="4405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200" kern="100">
                          <a:effectLst/>
                          <a:latin typeface="Palatino Linotype" panose="02040502050505030304" pitchFamily="18" charset="0"/>
                          <a:ea typeface="Calibri" panose="020F0502020204030204" pitchFamily="34" charset="0"/>
                          <a:cs typeface="Arial" panose="020B0604020202020204" pitchFamily="34" charset="0"/>
                        </a:rPr>
                        <a:t>1.13</a:t>
                      </a:r>
                      <a:endParaRPr lang="en-US" sz="1200" kern="100">
                        <a:effectLst/>
                        <a:latin typeface="Calibri" panose="020F0502020204030204" pitchFamily="34" charset="0"/>
                        <a:ea typeface="Calibri" panose="020F0502020204030204" pitchFamily="34" charset="0"/>
                        <a:cs typeface="Times New Roman" panose="02020603050405020304" pitchFamily="18" charset="0"/>
                      </a:endParaRPr>
                    </a:p>
                  </a:txBody>
                  <a:tcPr marL="44056" marR="4405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200" kern="100">
                          <a:effectLst/>
                          <a:latin typeface="Palatino Linotype" panose="02040502050505030304" pitchFamily="18" charset="0"/>
                          <a:ea typeface="Calibri" panose="020F0502020204030204" pitchFamily="34" charset="0"/>
                          <a:cs typeface="Arial" panose="020B0604020202020204" pitchFamily="34" charset="0"/>
                        </a:rPr>
                        <a:t>2.10</a:t>
                      </a:r>
                      <a:endParaRPr lang="en-US" sz="1200" kern="100">
                        <a:effectLst/>
                        <a:latin typeface="Calibri" panose="020F0502020204030204" pitchFamily="34" charset="0"/>
                        <a:ea typeface="Calibri" panose="020F0502020204030204" pitchFamily="34" charset="0"/>
                        <a:cs typeface="Times New Roman" panose="02020603050405020304" pitchFamily="18" charset="0"/>
                      </a:endParaRPr>
                    </a:p>
                  </a:txBody>
                  <a:tcPr marL="44056" marR="4405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200" kern="100">
                          <a:effectLst/>
                          <a:latin typeface="Palatino Linotype" panose="02040502050505030304" pitchFamily="18" charset="0"/>
                          <a:ea typeface="Calibri" panose="020F0502020204030204" pitchFamily="34" charset="0"/>
                          <a:cs typeface="Arial" panose="020B0604020202020204" pitchFamily="34" charset="0"/>
                        </a:rPr>
                        <a:t>0.839</a:t>
                      </a:r>
                      <a:endParaRPr lang="en-US" sz="1200" kern="100">
                        <a:effectLst/>
                        <a:latin typeface="Calibri" panose="020F0502020204030204" pitchFamily="34" charset="0"/>
                        <a:ea typeface="Calibri" panose="020F0502020204030204" pitchFamily="34" charset="0"/>
                        <a:cs typeface="Times New Roman" panose="02020603050405020304" pitchFamily="18" charset="0"/>
                      </a:endParaRPr>
                    </a:p>
                  </a:txBody>
                  <a:tcPr marL="44056" marR="4405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200" kern="100">
                          <a:effectLst/>
                          <a:latin typeface="Palatino Linotype" panose="02040502050505030304" pitchFamily="18" charset="0"/>
                          <a:ea typeface="Calibri" panose="020F0502020204030204" pitchFamily="34" charset="0"/>
                          <a:cs typeface="Arial" panose="020B0604020202020204" pitchFamily="34" charset="0"/>
                        </a:rPr>
                        <a:t>-1.7574</a:t>
                      </a:r>
                      <a:endParaRPr lang="en-US" sz="1200" kern="100">
                        <a:effectLst/>
                        <a:latin typeface="Calibri" panose="020F0502020204030204" pitchFamily="34" charset="0"/>
                        <a:ea typeface="Calibri" panose="020F0502020204030204" pitchFamily="34" charset="0"/>
                        <a:cs typeface="Times New Roman" panose="02020603050405020304" pitchFamily="18" charset="0"/>
                      </a:endParaRPr>
                    </a:p>
                  </a:txBody>
                  <a:tcPr marL="44056" marR="4405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200" kern="100">
                          <a:effectLst/>
                          <a:latin typeface="Palatino Linotype" panose="02040502050505030304" pitchFamily="18" charset="0"/>
                          <a:ea typeface="Calibri" panose="020F0502020204030204" pitchFamily="34" charset="0"/>
                          <a:cs typeface="Arial" panose="020B0604020202020204" pitchFamily="34" charset="0"/>
                        </a:rPr>
                        <a:t>118</a:t>
                      </a:r>
                      <a:endParaRPr lang="en-US" sz="1200" kern="100">
                        <a:effectLst/>
                        <a:latin typeface="Calibri" panose="020F0502020204030204" pitchFamily="34" charset="0"/>
                        <a:ea typeface="Calibri" panose="020F0502020204030204" pitchFamily="34" charset="0"/>
                        <a:cs typeface="Times New Roman" panose="02020603050405020304" pitchFamily="18" charset="0"/>
                      </a:endParaRPr>
                    </a:p>
                  </a:txBody>
                  <a:tcPr marL="44056" marR="4405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200" kern="100" dirty="0">
                          <a:effectLst/>
                          <a:latin typeface="Palatino Linotype" panose="02040502050505030304" pitchFamily="18" charset="0"/>
                          <a:ea typeface="Calibri" panose="020F0502020204030204" pitchFamily="34" charset="0"/>
                          <a:cs typeface="Arial" panose="020B0604020202020204" pitchFamily="34" charset="0"/>
                        </a:rPr>
                        <a:t>0.08006</a:t>
                      </a:r>
                      <a:endParaRPr lang="en-US" sz="12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44056" marR="4405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908291298"/>
                  </a:ext>
                </a:extLst>
              </a:tr>
              <a:tr h="199428">
                <a:tc>
                  <a:txBody>
                    <a:bodyPr/>
                    <a:lstStyle/>
                    <a:p>
                      <a:pPr marL="0" marR="0" algn="ctr">
                        <a:lnSpc>
                          <a:spcPct val="107000"/>
                        </a:lnSpc>
                        <a:spcBef>
                          <a:spcPts val="0"/>
                        </a:spcBef>
                        <a:spcAft>
                          <a:spcPts val="0"/>
                        </a:spcAft>
                      </a:pPr>
                      <a:r>
                        <a:rPr lang="en-US" sz="1200" kern="100" dirty="0">
                          <a:effectLst/>
                          <a:latin typeface="Palatino Linotype" panose="02040502050505030304" pitchFamily="18" charset="0"/>
                          <a:ea typeface="Calibri" panose="020F0502020204030204" pitchFamily="34" charset="0"/>
                          <a:cs typeface="Arial" panose="020B0604020202020204" pitchFamily="34" charset="0"/>
                        </a:rPr>
                        <a:t>29</a:t>
                      </a:r>
                      <a:endParaRPr lang="en-US" sz="12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44056" marR="4405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200" kern="100">
                          <a:effectLst/>
                          <a:latin typeface="Palatino Linotype" panose="02040502050505030304" pitchFamily="18" charset="0"/>
                          <a:ea typeface="Calibri" panose="020F0502020204030204" pitchFamily="34" charset="0"/>
                          <a:cs typeface="Arial" panose="020B0604020202020204" pitchFamily="34" charset="0"/>
                        </a:rPr>
                        <a:t>3.44</a:t>
                      </a:r>
                      <a:endParaRPr lang="en-US" sz="1200" kern="100">
                        <a:effectLst/>
                        <a:latin typeface="Calibri" panose="020F0502020204030204" pitchFamily="34" charset="0"/>
                        <a:ea typeface="Calibri" panose="020F0502020204030204" pitchFamily="34" charset="0"/>
                        <a:cs typeface="Times New Roman" panose="02020603050405020304" pitchFamily="18" charset="0"/>
                      </a:endParaRPr>
                    </a:p>
                  </a:txBody>
                  <a:tcPr marL="44056" marR="4405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200" kern="100">
                          <a:effectLst/>
                          <a:latin typeface="Palatino Linotype" panose="02040502050505030304" pitchFamily="18" charset="0"/>
                          <a:ea typeface="Calibri" panose="020F0502020204030204" pitchFamily="34" charset="0"/>
                          <a:cs typeface="Arial" panose="020B0604020202020204" pitchFamily="34" charset="0"/>
                        </a:rPr>
                        <a:t>1.14</a:t>
                      </a:r>
                      <a:endParaRPr lang="en-US" sz="1200" kern="100">
                        <a:effectLst/>
                        <a:latin typeface="Calibri" panose="020F0502020204030204" pitchFamily="34" charset="0"/>
                        <a:ea typeface="Calibri" panose="020F0502020204030204" pitchFamily="34" charset="0"/>
                        <a:cs typeface="Times New Roman" panose="02020603050405020304" pitchFamily="18" charset="0"/>
                      </a:endParaRPr>
                    </a:p>
                  </a:txBody>
                  <a:tcPr marL="44056" marR="4405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200" kern="100" dirty="0">
                          <a:effectLst/>
                          <a:latin typeface="Palatino Linotype" panose="02040502050505030304" pitchFamily="18" charset="0"/>
                          <a:ea typeface="Calibri" panose="020F0502020204030204" pitchFamily="34" charset="0"/>
                          <a:cs typeface="Arial" panose="020B0604020202020204" pitchFamily="34" charset="0"/>
                        </a:rPr>
                        <a:t>3.30</a:t>
                      </a:r>
                      <a:endParaRPr lang="en-US" sz="12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44056" marR="4405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200" kern="100">
                          <a:effectLst/>
                          <a:latin typeface="Palatino Linotype" panose="02040502050505030304" pitchFamily="18" charset="0"/>
                          <a:ea typeface="Calibri" panose="020F0502020204030204" pitchFamily="34" charset="0"/>
                          <a:cs typeface="Arial" panose="020B0604020202020204" pitchFamily="34" charset="0"/>
                        </a:rPr>
                        <a:t>1.106</a:t>
                      </a:r>
                      <a:endParaRPr lang="en-US" sz="1200" kern="100">
                        <a:effectLst/>
                        <a:latin typeface="Calibri" panose="020F0502020204030204" pitchFamily="34" charset="0"/>
                        <a:ea typeface="Calibri" panose="020F0502020204030204" pitchFamily="34" charset="0"/>
                        <a:cs typeface="Times New Roman" panose="02020603050405020304" pitchFamily="18" charset="0"/>
                      </a:endParaRPr>
                    </a:p>
                  </a:txBody>
                  <a:tcPr marL="44056" marR="4405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200" kern="100">
                          <a:effectLst/>
                          <a:latin typeface="Palatino Linotype" panose="02040502050505030304" pitchFamily="18" charset="0"/>
                          <a:ea typeface="Calibri" panose="020F0502020204030204" pitchFamily="34" charset="0"/>
                          <a:cs typeface="Arial" panose="020B0604020202020204" pitchFamily="34" charset="0"/>
                        </a:rPr>
                        <a:t>0.9930</a:t>
                      </a:r>
                      <a:endParaRPr lang="en-US" sz="1200" kern="100">
                        <a:effectLst/>
                        <a:latin typeface="Calibri" panose="020F0502020204030204" pitchFamily="34" charset="0"/>
                        <a:ea typeface="Calibri" panose="020F0502020204030204" pitchFamily="34" charset="0"/>
                        <a:cs typeface="Times New Roman" panose="02020603050405020304" pitchFamily="18" charset="0"/>
                      </a:endParaRPr>
                    </a:p>
                  </a:txBody>
                  <a:tcPr marL="44056" marR="4405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200" kern="100">
                          <a:effectLst/>
                          <a:latin typeface="Palatino Linotype" panose="02040502050505030304" pitchFamily="18" charset="0"/>
                          <a:ea typeface="Calibri" panose="020F0502020204030204" pitchFamily="34" charset="0"/>
                          <a:cs typeface="Arial" panose="020B0604020202020204" pitchFamily="34" charset="0"/>
                        </a:rPr>
                        <a:t>118</a:t>
                      </a:r>
                      <a:endParaRPr lang="en-US" sz="1200" kern="100">
                        <a:effectLst/>
                        <a:latin typeface="Calibri" panose="020F0502020204030204" pitchFamily="34" charset="0"/>
                        <a:ea typeface="Calibri" panose="020F0502020204030204" pitchFamily="34" charset="0"/>
                        <a:cs typeface="Times New Roman" panose="02020603050405020304" pitchFamily="18" charset="0"/>
                      </a:endParaRPr>
                    </a:p>
                  </a:txBody>
                  <a:tcPr marL="44056" marR="4405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200" kern="100" dirty="0">
                          <a:effectLst/>
                          <a:latin typeface="Palatino Linotype" panose="02040502050505030304" pitchFamily="18" charset="0"/>
                          <a:ea typeface="Calibri" panose="020F0502020204030204" pitchFamily="34" charset="0"/>
                          <a:cs typeface="Arial" panose="020B0604020202020204" pitchFamily="34" charset="0"/>
                        </a:rPr>
                        <a:t>0.32166</a:t>
                      </a:r>
                      <a:endParaRPr lang="en-US" sz="12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44056" marR="4405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94572045"/>
                  </a:ext>
                </a:extLst>
              </a:tr>
              <a:tr h="183833">
                <a:tc>
                  <a:txBody>
                    <a:bodyPr/>
                    <a:lstStyle/>
                    <a:p>
                      <a:pPr marL="0" marR="0" algn="ctr">
                        <a:lnSpc>
                          <a:spcPct val="107000"/>
                        </a:lnSpc>
                        <a:spcBef>
                          <a:spcPts val="0"/>
                        </a:spcBef>
                        <a:spcAft>
                          <a:spcPts val="0"/>
                        </a:spcAft>
                      </a:pPr>
                      <a:r>
                        <a:rPr lang="en-US" sz="1200" kern="100" dirty="0">
                          <a:effectLst/>
                          <a:latin typeface="Palatino Linotype" panose="02040502050505030304" pitchFamily="18" charset="0"/>
                          <a:ea typeface="Calibri" panose="020F0502020204030204" pitchFamily="34" charset="0"/>
                          <a:cs typeface="Arial" panose="020B0604020202020204" pitchFamily="34" charset="0"/>
                        </a:rPr>
                        <a:t>30</a:t>
                      </a:r>
                      <a:endParaRPr lang="en-US" sz="12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44056" marR="4405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200" kern="100">
                          <a:effectLst/>
                          <a:latin typeface="Palatino Linotype" panose="02040502050505030304" pitchFamily="18" charset="0"/>
                          <a:ea typeface="Calibri" panose="020F0502020204030204" pitchFamily="34" charset="0"/>
                          <a:cs typeface="Arial" panose="020B0604020202020204" pitchFamily="34" charset="0"/>
                        </a:rPr>
                        <a:t>3.88</a:t>
                      </a:r>
                      <a:endParaRPr lang="en-US" sz="1200" kern="100">
                        <a:effectLst/>
                        <a:latin typeface="Calibri" panose="020F0502020204030204" pitchFamily="34" charset="0"/>
                        <a:ea typeface="Calibri" panose="020F0502020204030204" pitchFamily="34" charset="0"/>
                        <a:cs typeface="Times New Roman" panose="02020603050405020304" pitchFamily="18" charset="0"/>
                      </a:endParaRPr>
                    </a:p>
                  </a:txBody>
                  <a:tcPr marL="44056" marR="4405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200" kern="100">
                          <a:effectLst/>
                          <a:latin typeface="Palatino Linotype" panose="02040502050505030304" pitchFamily="18" charset="0"/>
                          <a:ea typeface="Calibri" panose="020F0502020204030204" pitchFamily="34" charset="0"/>
                          <a:cs typeface="Arial" panose="020B0604020202020204" pitchFamily="34" charset="0"/>
                        </a:rPr>
                        <a:t>1.20</a:t>
                      </a:r>
                      <a:endParaRPr lang="en-US" sz="1200" kern="100">
                        <a:effectLst/>
                        <a:latin typeface="Calibri" panose="020F0502020204030204" pitchFamily="34" charset="0"/>
                        <a:ea typeface="Calibri" panose="020F0502020204030204" pitchFamily="34" charset="0"/>
                        <a:cs typeface="Times New Roman" panose="02020603050405020304" pitchFamily="18" charset="0"/>
                      </a:endParaRPr>
                    </a:p>
                  </a:txBody>
                  <a:tcPr marL="44056" marR="4405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200" kern="100">
                          <a:effectLst/>
                          <a:latin typeface="Palatino Linotype" panose="02040502050505030304" pitchFamily="18" charset="0"/>
                          <a:ea typeface="Calibri" panose="020F0502020204030204" pitchFamily="34" charset="0"/>
                          <a:cs typeface="Arial" panose="020B0604020202020204" pitchFamily="34" charset="0"/>
                        </a:rPr>
                        <a:t>2.70</a:t>
                      </a:r>
                      <a:endParaRPr lang="en-US" sz="1200" kern="100">
                        <a:effectLst/>
                        <a:latin typeface="Calibri" panose="020F0502020204030204" pitchFamily="34" charset="0"/>
                        <a:ea typeface="Calibri" panose="020F0502020204030204" pitchFamily="34" charset="0"/>
                        <a:cs typeface="Times New Roman" panose="02020603050405020304" pitchFamily="18" charset="0"/>
                      </a:endParaRPr>
                    </a:p>
                  </a:txBody>
                  <a:tcPr marL="44056" marR="4405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200" kern="100">
                          <a:effectLst/>
                          <a:latin typeface="Palatino Linotype" panose="02040502050505030304" pitchFamily="18" charset="0"/>
                          <a:ea typeface="Calibri" panose="020F0502020204030204" pitchFamily="34" charset="0"/>
                          <a:cs typeface="Arial" panose="020B0604020202020204" pitchFamily="34" charset="0"/>
                        </a:rPr>
                        <a:t>0.935</a:t>
                      </a:r>
                      <a:endParaRPr lang="en-US" sz="1200" kern="100">
                        <a:effectLst/>
                        <a:latin typeface="Calibri" panose="020F0502020204030204" pitchFamily="34" charset="0"/>
                        <a:ea typeface="Calibri" panose="020F0502020204030204" pitchFamily="34" charset="0"/>
                        <a:cs typeface="Times New Roman" panose="02020603050405020304" pitchFamily="18" charset="0"/>
                      </a:endParaRPr>
                    </a:p>
                  </a:txBody>
                  <a:tcPr marL="44056" marR="4405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200" kern="100">
                          <a:effectLst/>
                          <a:latin typeface="Palatino Linotype" panose="02040502050505030304" pitchFamily="18" charset="0"/>
                          <a:ea typeface="Calibri" panose="020F0502020204030204" pitchFamily="34" charset="0"/>
                          <a:cs typeface="Arial" panose="020B0604020202020204" pitchFamily="34" charset="0"/>
                        </a:rPr>
                        <a:t>8.7235</a:t>
                      </a:r>
                      <a:endParaRPr lang="en-US" sz="1200" kern="100">
                        <a:effectLst/>
                        <a:latin typeface="Calibri" panose="020F0502020204030204" pitchFamily="34" charset="0"/>
                        <a:ea typeface="Calibri" panose="020F0502020204030204" pitchFamily="34" charset="0"/>
                        <a:cs typeface="Times New Roman" panose="02020603050405020304" pitchFamily="18" charset="0"/>
                      </a:endParaRPr>
                    </a:p>
                  </a:txBody>
                  <a:tcPr marL="44056" marR="4405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200" kern="100">
                          <a:effectLst/>
                          <a:latin typeface="Palatino Linotype" panose="02040502050505030304" pitchFamily="18" charset="0"/>
                          <a:ea typeface="Calibri" panose="020F0502020204030204" pitchFamily="34" charset="0"/>
                          <a:cs typeface="Arial" panose="020B0604020202020204" pitchFamily="34" charset="0"/>
                        </a:rPr>
                        <a:t>118</a:t>
                      </a:r>
                      <a:endParaRPr lang="en-US" sz="1200" kern="100">
                        <a:effectLst/>
                        <a:latin typeface="Calibri" panose="020F0502020204030204" pitchFamily="34" charset="0"/>
                        <a:ea typeface="Calibri" panose="020F0502020204030204" pitchFamily="34" charset="0"/>
                        <a:cs typeface="Times New Roman" panose="02020603050405020304" pitchFamily="18" charset="0"/>
                      </a:endParaRPr>
                    </a:p>
                  </a:txBody>
                  <a:tcPr marL="44056" marR="4405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200" kern="100" dirty="0">
                          <a:effectLst/>
                          <a:latin typeface="Palatino Linotype" panose="02040502050505030304" pitchFamily="18" charset="0"/>
                          <a:ea typeface="Calibri" panose="020F0502020204030204" pitchFamily="34" charset="0"/>
                          <a:cs typeface="Arial" panose="020B0604020202020204" pitchFamily="34" charset="0"/>
                        </a:rPr>
                        <a:t>0.00000</a:t>
                      </a:r>
                      <a:endParaRPr lang="en-US" sz="12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44056" marR="4405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428381137"/>
                  </a:ext>
                </a:extLst>
              </a:tr>
            </a:tbl>
          </a:graphicData>
        </a:graphic>
      </p:graphicFrame>
    </p:spTree>
    <p:extLst>
      <p:ext uri="{BB962C8B-B14F-4D97-AF65-F5344CB8AC3E}">
        <p14:creationId xmlns:p14="http://schemas.microsoft.com/office/powerpoint/2010/main" val="255105462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D699F2-C884-03F3-6D9F-30FAB6719DE2}"/>
              </a:ext>
            </a:extLst>
          </p:cNvPr>
          <p:cNvSpPr>
            <a:spLocks noGrp="1"/>
          </p:cNvSpPr>
          <p:nvPr>
            <p:ph type="title"/>
          </p:nvPr>
        </p:nvSpPr>
        <p:spPr>
          <a:xfrm>
            <a:off x="633372" y="381000"/>
            <a:ext cx="8596668" cy="673030"/>
          </a:xfrm>
        </p:spPr>
        <p:txBody>
          <a:bodyPr/>
          <a:lstStyle/>
          <a:p>
            <a:r>
              <a:rPr lang="en-US" dirty="0"/>
              <a:t>Introduction</a:t>
            </a:r>
          </a:p>
        </p:txBody>
      </p:sp>
      <p:sp>
        <p:nvSpPr>
          <p:cNvPr id="3" name="Content Placeholder 2">
            <a:extLst>
              <a:ext uri="{FF2B5EF4-FFF2-40B4-BE49-F238E27FC236}">
                <a16:creationId xmlns:a16="http://schemas.microsoft.com/office/drawing/2014/main" id="{A63C8707-52A2-765E-10E9-E2C2C522E830}"/>
              </a:ext>
            </a:extLst>
          </p:cNvPr>
          <p:cNvSpPr>
            <a:spLocks noGrp="1"/>
          </p:cNvSpPr>
          <p:nvPr>
            <p:ph idx="1"/>
          </p:nvPr>
        </p:nvSpPr>
        <p:spPr>
          <a:xfrm>
            <a:off x="518746" y="1925515"/>
            <a:ext cx="8871439" cy="3332285"/>
          </a:xfrm>
          <a:ln w="57150">
            <a:solidFill>
              <a:schemeClr val="tx1"/>
            </a:solidFill>
          </a:ln>
        </p:spPr>
        <p:txBody>
          <a:bodyPr>
            <a:normAutofit/>
          </a:bodyPr>
          <a:lstStyle/>
          <a:p>
            <a:pPr marL="804863" lvl="2" indent="-342900">
              <a:buFont typeface="Wingdings" panose="05000000000000000000" pitchFamily="2" charset="2"/>
              <a:buChar char="§"/>
            </a:pPr>
            <a:endParaRPr lang="en-US" sz="2800" dirty="0">
              <a:latin typeface="Arial" panose="020B0604020202020204" pitchFamily="34" charset="0"/>
              <a:cs typeface="Arial" panose="020B0604020202020204" pitchFamily="34" charset="0"/>
            </a:endParaRPr>
          </a:p>
          <a:p>
            <a:pPr marL="804863" lvl="2" indent="-342900">
              <a:buFont typeface="Wingdings" panose="05000000000000000000" pitchFamily="2" charset="2"/>
              <a:buChar char="§"/>
            </a:pPr>
            <a:r>
              <a:rPr lang="en-US" sz="2800" dirty="0">
                <a:latin typeface="Arial" panose="020B0604020202020204" pitchFamily="34" charset="0"/>
                <a:cs typeface="Arial" panose="020B0604020202020204" pitchFamily="34" charset="0"/>
              </a:rPr>
              <a:t>Interest in business ethics has increased markedly over the past few years due to considerable adverse publicity surrounding reports of unethical business practices by corporate managers. </a:t>
            </a:r>
          </a:p>
          <a:p>
            <a:endParaRPr lang="en-US" dirty="0"/>
          </a:p>
        </p:txBody>
      </p:sp>
    </p:spTree>
    <p:extLst>
      <p:ext uri="{BB962C8B-B14F-4D97-AF65-F5344CB8AC3E}">
        <p14:creationId xmlns:p14="http://schemas.microsoft.com/office/powerpoint/2010/main" val="92708503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CC3827-84C1-203C-2C01-BC619A21B3D4}"/>
              </a:ext>
            </a:extLst>
          </p:cNvPr>
          <p:cNvSpPr>
            <a:spLocks noGrp="1"/>
          </p:cNvSpPr>
          <p:nvPr>
            <p:ph type="title"/>
          </p:nvPr>
        </p:nvSpPr>
        <p:spPr>
          <a:xfrm>
            <a:off x="677334" y="389792"/>
            <a:ext cx="8596668" cy="814754"/>
          </a:xfrm>
        </p:spPr>
        <p:txBody>
          <a:bodyPr/>
          <a:lstStyle/>
          <a:p>
            <a:r>
              <a:rPr lang="en-US" dirty="0"/>
              <a:t>Results</a:t>
            </a:r>
          </a:p>
        </p:txBody>
      </p:sp>
      <p:sp>
        <p:nvSpPr>
          <p:cNvPr id="3" name="Content Placeholder 2">
            <a:extLst>
              <a:ext uri="{FF2B5EF4-FFF2-40B4-BE49-F238E27FC236}">
                <a16:creationId xmlns:a16="http://schemas.microsoft.com/office/drawing/2014/main" id="{AE447EAA-3882-67EF-A92C-09F118B03D53}"/>
              </a:ext>
            </a:extLst>
          </p:cNvPr>
          <p:cNvSpPr>
            <a:spLocks noGrp="1"/>
          </p:cNvSpPr>
          <p:nvPr>
            <p:ph idx="1"/>
          </p:nvPr>
        </p:nvSpPr>
        <p:spPr>
          <a:xfrm>
            <a:off x="219809" y="1116622"/>
            <a:ext cx="9680329" cy="5213840"/>
          </a:xfrm>
          <a:ln w="57150">
            <a:solidFill>
              <a:schemeClr val="tx1"/>
            </a:solidFill>
          </a:ln>
        </p:spPr>
        <p:txBody>
          <a:bodyPr>
            <a:noAutofit/>
          </a:bodyPr>
          <a:lstStyle/>
          <a:p>
            <a:r>
              <a:rPr lang="en-US" sz="2400" dirty="0">
                <a:latin typeface="Arial" panose="020B0604020202020204" pitchFamily="34" charset="0"/>
                <a:cs typeface="Arial" panose="020B0604020202020204" pitchFamily="34" charset="0"/>
              </a:rPr>
              <a:t>Hypothesis three proposed that there would be significant differences in reported attitudes toward business ethics between respondents in public and private universities </a:t>
            </a:r>
          </a:p>
          <a:p>
            <a:r>
              <a:rPr lang="en-US" sz="2400" dirty="0">
                <a:latin typeface="Arial" panose="020B0604020202020204" pitchFamily="34" charset="0"/>
                <a:cs typeface="Arial" panose="020B0604020202020204" pitchFamily="34" charset="0"/>
              </a:rPr>
              <a:t>The results of the t-tests of two means indicate that, on average, private university respondents reported the same levels of agreement for items 2, 5, 7, 8, 17, 22, 24, 27, and 30 and the same level of  agreement for items 11, 13, 15, 18, 21, and 28. </a:t>
            </a:r>
          </a:p>
          <a:p>
            <a:r>
              <a:rPr lang="en-US" sz="2400" dirty="0">
                <a:latin typeface="Arial" panose="020B0604020202020204" pitchFamily="34" charset="0"/>
                <a:cs typeface="Arial" panose="020B0604020202020204" pitchFamily="34" charset="0"/>
              </a:rPr>
              <a:t>Given that there were no significant differences in reported attitudes towards business ethics for 15 of the 30 ATBEQ items, hypothesis three is rejected. </a:t>
            </a:r>
          </a:p>
          <a:p>
            <a:r>
              <a:rPr lang="en-US" sz="2400" dirty="0">
                <a:latin typeface="Arial" panose="020B0604020202020204" pitchFamily="34" charset="0"/>
                <a:cs typeface="Arial" panose="020B0604020202020204" pitchFamily="34" charset="0"/>
              </a:rPr>
              <a:t>Thus, it is concluded that reported attitudes toward business ethics between respondents in private universities and public universities do not differ. </a:t>
            </a:r>
          </a:p>
        </p:txBody>
      </p:sp>
    </p:spTree>
    <p:extLst>
      <p:ext uri="{BB962C8B-B14F-4D97-AF65-F5344CB8AC3E}">
        <p14:creationId xmlns:p14="http://schemas.microsoft.com/office/powerpoint/2010/main" val="424757687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403E26-2876-99F5-AD96-E84487CAD25C}"/>
              </a:ext>
            </a:extLst>
          </p:cNvPr>
          <p:cNvSpPr>
            <a:spLocks noGrp="1"/>
          </p:cNvSpPr>
          <p:nvPr>
            <p:ph type="title"/>
          </p:nvPr>
        </p:nvSpPr>
        <p:spPr>
          <a:xfrm>
            <a:off x="677334" y="435638"/>
            <a:ext cx="8596668" cy="762000"/>
          </a:xfrm>
        </p:spPr>
        <p:txBody>
          <a:bodyPr>
            <a:normAutofit fontScale="90000"/>
          </a:bodyPr>
          <a:lstStyle/>
          <a:p>
            <a:r>
              <a:rPr lang="en-US" dirty="0"/>
              <a:t>DISCUSSION, CONCLUSION, AND IMPLICATIONS </a:t>
            </a:r>
          </a:p>
        </p:txBody>
      </p:sp>
      <p:sp>
        <p:nvSpPr>
          <p:cNvPr id="3" name="Content Placeholder 2">
            <a:extLst>
              <a:ext uri="{FF2B5EF4-FFF2-40B4-BE49-F238E27FC236}">
                <a16:creationId xmlns:a16="http://schemas.microsoft.com/office/drawing/2014/main" id="{9F31126C-85D2-4C3E-7046-76ED73C04D9B}"/>
              </a:ext>
            </a:extLst>
          </p:cNvPr>
          <p:cNvSpPr>
            <a:spLocks noGrp="1"/>
          </p:cNvSpPr>
          <p:nvPr>
            <p:ph idx="1"/>
          </p:nvPr>
        </p:nvSpPr>
        <p:spPr>
          <a:xfrm>
            <a:off x="474786" y="1635369"/>
            <a:ext cx="9284676" cy="3903785"/>
          </a:xfrm>
          <a:ln w="57150">
            <a:solidFill>
              <a:schemeClr val="tx1"/>
            </a:solidFill>
          </a:ln>
        </p:spPr>
        <p:txBody>
          <a:bodyPr>
            <a:normAutofit/>
          </a:bodyPr>
          <a:lstStyle/>
          <a:p>
            <a:pPr>
              <a:buFont typeface="Wingdings" panose="05000000000000000000" pitchFamily="2" charset="2"/>
              <a:buChar char="Ø"/>
            </a:pPr>
            <a:r>
              <a:rPr lang="en-US" sz="2400" dirty="0">
                <a:latin typeface="Arial" panose="020B0604020202020204" pitchFamily="34" charset="0"/>
                <a:cs typeface="Arial" panose="020B0604020202020204" pitchFamily="34" charset="0"/>
              </a:rPr>
              <a:t>Businesses have a great impact on social and economic developments. </a:t>
            </a:r>
          </a:p>
          <a:p>
            <a:pPr>
              <a:buFont typeface="Wingdings" panose="05000000000000000000" pitchFamily="2" charset="2"/>
              <a:buChar char="Ø"/>
            </a:pPr>
            <a:r>
              <a:rPr lang="en-US" sz="2400" dirty="0">
                <a:latin typeface="Arial" panose="020B0604020202020204" pitchFamily="34" charset="0"/>
                <a:cs typeface="Arial" panose="020B0604020202020204" pitchFamily="34" charset="0"/>
              </a:rPr>
              <a:t>Both the researchers and practitioners have regarded business ethics as an extremely important matter and the subject of business ethics and ethical leadership and managerial practices has been and will be one of the most important topics to research. </a:t>
            </a:r>
          </a:p>
          <a:p>
            <a:pPr>
              <a:buFont typeface="Wingdings" panose="05000000000000000000" pitchFamily="2" charset="2"/>
              <a:buChar char="Ø"/>
            </a:pPr>
            <a:r>
              <a:rPr lang="en-US" sz="2400" dirty="0">
                <a:latin typeface="Arial" panose="020B0604020202020204" pitchFamily="34" charset="0"/>
                <a:cs typeface="Arial" panose="020B0604020202020204" pitchFamily="34" charset="0"/>
              </a:rPr>
              <a:t>In addition, ethics has a major influence in strategic decision-making of modern business. </a:t>
            </a:r>
          </a:p>
          <a:p>
            <a:endParaRPr lang="en-US" dirty="0"/>
          </a:p>
        </p:txBody>
      </p:sp>
    </p:spTree>
    <p:extLst>
      <p:ext uri="{BB962C8B-B14F-4D97-AF65-F5344CB8AC3E}">
        <p14:creationId xmlns:p14="http://schemas.microsoft.com/office/powerpoint/2010/main" val="34745831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32099F-F1AE-5E53-9691-2384DC0A82FF}"/>
              </a:ext>
            </a:extLst>
          </p:cNvPr>
          <p:cNvSpPr>
            <a:spLocks noGrp="1"/>
          </p:cNvSpPr>
          <p:nvPr>
            <p:ph type="title"/>
          </p:nvPr>
        </p:nvSpPr>
        <p:spPr>
          <a:xfrm>
            <a:off x="677334" y="609600"/>
            <a:ext cx="8596668" cy="911469"/>
          </a:xfrm>
        </p:spPr>
        <p:txBody>
          <a:bodyPr>
            <a:normAutofit fontScale="90000"/>
          </a:bodyPr>
          <a:lstStyle/>
          <a:p>
            <a:r>
              <a:rPr lang="en-US" dirty="0"/>
              <a:t>DISCUSSION, CONCLUSION, AND IMPLICATIONS </a:t>
            </a:r>
          </a:p>
        </p:txBody>
      </p:sp>
      <p:sp>
        <p:nvSpPr>
          <p:cNvPr id="3" name="Content Placeholder 2">
            <a:extLst>
              <a:ext uri="{FF2B5EF4-FFF2-40B4-BE49-F238E27FC236}">
                <a16:creationId xmlns:a16="http://schemas.microsoft.com/office/drawing/2014/main" id="{CDCBB866-5064-0856-1B4E-E55892831315}"/>
              </a:ext>
            </a:extLst>
          </p:cNvPr>
          <p:cNvSpPr>
            <a:spLocks noGrp="1"/>
          </p:cNvSpPr>
          <p:nvPr>
            <p:ph idx="1"/>
          </p:nvPr>
        </p:nvSpPr>
        <p:spPr>
          <a:xfrm>
            <a:off x="677333" y="1591409"/>
            <a:ext cx="9020581" cy="3921368"/>
          </a:xfrm>
          <a:ln w="57150">
            <a:solidFill>
              <a:schemeClr val="tx1"/>
            </a:solidFill>
          </a:ln>
        </p:spPr>
        <p:txBody>
          <a:bodyPr/>
          <a:lstStyle/>
          <a:p>
            <a:pPr>
              <a:buFont typeface="Wingdings" panose="05000000000000000000" pitchFamily="2" charset="2"/>
              <a:buChar char="Ø"/>
            </a:pPr>
            <a:r>
              <a:rPr lang="en-US" sz="2400" dirty="0">
                <a:latin typeface="Arial" panose="020B0604020202020204" pitchFamily="34" charset="0"/>
                <a:cs typeface="Arial" panose="020B0604020202020204" pitchFamily="34" charset="0"/>
              </a:rPr>
              <a:t>In the last few decades many corporate scandals, as well as the economic and financial crises, have attracted public interest in the managerial responsibilities of the society. </a:t>
            </a:r>
          </a:p>
          <a:p>
            <a:pPr>
              <a:buFont typeface="Wingdings" panose="05000000000000000000" pitchFamily="2" charset="2"/>
              <a:buChar char="Ø"/>
            </a:pPr>
            <a:r>
              <a:rPr lang="en-US" sz="2400" dirty="0">
                <a:latin typeface="Arial" panose="020B0604020202020204" pitchFamily="34" charset="0"/>
                <a:cs typeface="Arial" panose="020B0604020202020204" pitchFamily="34" charset="0"/>
              </a:rPr>
              <a:t>In this scenario, business students are at the center of attention to bring about positive changes, they are citizens, customers, and future managers of organizations and can affect corporate decisions more than other employees. </a:t>
            </a:r>
          </a:p>
          <a:p>
            <a:pPr>
              <a:buFont typeface="Wingdings" panose="05000000000000000000" pitchFamily="2" charset="2"/>
              <a:buChar char="Ø"/>
            </a:pPr>
            <a:r>
              <a:rPr lang="en-US" sz="2400" dirty="0">
                <a:latin typeface="Arial" panose="020B0604020202020204" pitchFamily="34" charset="0"/>
                <a:cs typeface="Arial" panose="020B0604020202020204" pitchFamily="34" charset="0"/>
              </a:rPr>
              <a:t>Therefore, top business schools have introduced business ethics in various courses</a:t>
            </a:r>
            <a:endParaRPr lang="en-US" sz="2400" dirty="0"/>
          </a:p>
          <a:p>
            <a:endParaRPr lang="en-US" dirty="0"/>
          </a:p>
        </p:txBody>
      </p:sp>
    </p:spTree>
    <p:extLst>
      <p:ext uri="{BB962C8B-B14F-4D97-AF65-F5344CB8AC3E}">
        <p14:creationId xmlns:p14="http://schemas.microsoft.com/office/powerpoint/2010/main" val="239381852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179D98-217E-7D5E-E726-BC25444DC7D4}"/>
              </a:ext>
            </a:extLst>
          </p:cNvPr>
          <p:cNvSpPr>
            <a:spLocks noGrp="1"/>
          </p:cNvSpPr>
          <p:nvPr>
            <p:ph type="title"/>
          </p:nvPr>
        </p:nvSpPr>
        <p:spPr>
          <a:xfrm>
            <a:off x="677334" y="609600"/>
            <a:ext cx="8596668" cy="770792"/>
          </a:xfrm>
        </p:spPr>
        <p:txBody>
          <a:bodyPr>
            <a:normAutofit fontScale="90000"/>
          </a:bodyPr>
          <a:lstStyle/>
          <a:p>
            <a:r>
              <a:rPr lang="en-US" dirty="0"/>
              <a:t>DISCUSSION, CONCLUSION, AND IMPLICATIONS  </a:t>
            </a:r>
          </a:p>
        </p:txBody>
      </p:sp>
      <p:sp>
        <p:nvSpPr>
          <p:cNvPr id="3" name="Content Placeholder 2">
            <a:extLst>
              <a:ext uri="{FF2B5EF4-FFF2-40B4-BE49-F238E27FC236}">
                <a16:creationId xmlns:a16="http://schemas.microsoft.com/office/drawing/2014/main" id="{F559405E-BF38-2F04-6E3C-5CF231FDD70D}"/>
              </a:ext>
            </a:extLst>
          </p:cNvPr>
          <p:cNvSpPr>
            <a:spLocks noGrp="1"/>
          </p:cNvSpPr>
          <p:nvPr>
            <p:ph idx="1"/>
          </p:nvPr>
        </p:nvSpPr>
        <p:spPr>
          <a:xfrm>
            <a:off x="527865" y="1480344"/>
            <a:ext cx="9222804" cy="3897311"/>
          </a:xfrm>
          <a:ln w="57150">
            <a:solidFill>
              <a:schemeClr val="tx1"/>
            </a:solidFill>
          </a:ln>
        </p:spPr>
        <p:txBody>
          <a:bodyPr>
            <a:noAutofit/>
          </a:bodyPr>
          <a:lstStyle/>
          <a:p>
            <a:r>
              <a:rPr lang="en-US" sz="2400" dirty="0">
                <a:latin typeface="Arial" panose="020B0604020202020204" pitchFamily="34" charset="0"/>
                <a:cs typeface="Arial" panose="020B0604020202020204" pitchFamily="34" charset="0"/>
              </a:rPr>
              <a:t>Business ethics has a significant role in fostering ethical decision-making in students as they prepare to enter the workforce. </a:t>
            </a:r>
          </a:p>
          <a:p>
            <a:r>
              <a:rPr lang="en-US" sz="2400" dirty="0">
                <a:latin typeface="Arial" panose="020B0604020202020204" pitchFamily="34" charset="0"/>
                <a:cs typeface="Arial" panose="020B0604020202020204" pitchFamily="34" charset="0"/>
              </a:rPr>
              <a:t>Social responsibility of business and the impact of business on society have also proved immensely important during the last decade. </a:t>
            </a:r>
          </a:p>
          <a:p>
            <a:r>
              <a:rPr lang="en-US" sz="2400" dirty="0">
                <a:latin typeface="Arial" panose="020B0604020202020204" pitchFamily="34" charset="0"/>
                <a:cs typeface="Arial" panose="020B0604020202020204" pitchFamily="34" charset="0"/>
              </a:rPr>
              <a:t>Also, the ethical problems are similar with the ongoing situation in Nigeria. Recent socio-political situation could be also taken into consideration while studying ethical business attitudes. </a:t>
            </a:r>
          </a:p>
        </p:txBody>
      </p:sp>
    </p:spTree>
    <p:extLst>
      <p:ext uri="{BB962C8B-B14F-4D97-AF65-F5344CB8AC3E}">
        <p14:creationId xmlns:p14="http://schemas.microsoft.com/office/powerpoint/2010/main" val="3698410128"/>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D34328-7C3F-78C8-E41E-4CB2C17386B2}"/>
              </a:ext>
            </a:extLst>
          </p:cNvPr>
          <p:cNvSpPr>
            <a:spLocks noGrp="1"/>
          </p:cNvSpPr>
          <p:nvPr>
            <p:ph type="title"/>
          </p:nvPr>
        </p:nvSpPr>
        <p:spPr>
          <a:xfrm>
            <a:off x="677334" y="609600"/>
            <a:ext cx="8596668" cy="674077"/>
          </a:xfrm>
        </p:spPr>
        <p:txBody>
          <a:bodyPr>
            <a:normAutofit fontScale="90000"/>
          </a:bodyPr>
          <a:lstStyle/>
          <a:p>
            <a:r>
              <a:rPr lang="en-US" dirty="0"/>
              <a:t>DISCUSSION, CONCLUSION, AND IMPLICATIONS </a:t>
            </a:r>
          </a:p>
        </p:txBody>
      </p:sp>
      <p:sp>
        <p:nvSpPr>
          <p:cNvPr id="3" name="Content Placeholder 2">
            <a:extLst>
              <a:ext uri="{FF2B5EF4-FFF2-40B4-BE49-F238E27FC236}">
                <a16:creationId xmlns:a16="http://schemas.microsoft.com/office/drawing/2014/main" id="{7D699159-DA87-9C65-504C-B72A1019F86F}"/>
              </a:ext>
            </a:extLst>
          </p:cNvPr>
          <p:cNvSpPr>
            <a:spLocks noGrp="1"/>
          </p:cNvSpPr>
          <p:nvPr>
            <p:ph idx="1"/>
          </p:nvPr>
        </p:nvSpPr>
        <p:spPr>
          <a:xfrm>
            <a:off x="677334" y="1696915"/>
            <a:ext cx="9143674" cy="4018085"/>
          </a:xfrm>
          <a:ln w="57150">
            <a:solidFill>
              <a:schemeClr val="tx1"/>
            </a:solidFill>
          </a:ln>
        </p:spPr>
        <p:txBody>
          <a:bodyPr>
            <a:normAutofit/>
          </a:bodyPr>
          <a:lstStyle/>
          <a:p>
            <a:r>
              <a:rPr lang="en-US" sz="2400" dirty="0">
                <a:latin typeface="Arial" panose="020B0604020202020204" pitchFamily="34" charset="0"/>
                <a:cs typeface="Arial" panose="020B0604020202020204" pitchFamily="34" charset="0"/>
              </a:rPr>
              <a:t>It would be interesting for a future research to investigate the factors that have a negative impact on students’ attitudes toward business ethics in order to create a more moral and healthier economy in the future. </a:t>
            </a:r>
          </a:p>
          <a:p>
            <a:r>
              <a:rPr lang="en-US" sz="2400" dirty="0">
                <a:latin typeface="Arial" panose="020B0604020202020204" pitchFamily="34" charset="0"/>
                <a:cs typeface="Arial" panose="020B0604020202020204" pitchFamily="34" charset="0"/>
              </a:rPr>
              <a:t>Also, students need to adopt ethics standard in order to make responsible and moral decision as future leaders. </a:t>
            </a:r>
          </a:p>
          <a:p>
            <a:r>
              <a:rPr lang="en-US" sz="2400" dirty="0">
                <a:latin typeface="Arial" panose="020B0604020202020204" pitchFamily="34" charset="0"/>
                <a:cs typeface="Arial" panose="020B0604020202020204" pitchFamily="34" charset="0"/>
              </a:rPr>
              <a:t>Therefore, this information can be useful to the university management to prepare students to be aware that they need to make business decisions that are morally correct and ethical. </a:t>
            </a:r>
          </a:p>
          <a:p>
            <a:endParaRPr lang="en-US" sz="1800" dirty="0">
              <a:latin typeface="Arial" panose="020B0604020202020204" pitchFamily="34" charset="0"/>
              <a:cs typeface="Arial" panose="020B0604020202020204" pitchFamily="34" charset="0"/>
            </a:endParaRPr>
          </a:p>
          <a:p>
            <a:endParaRPr lang="en-US" dirty="0"/>
          </a:p>
        </p:txBody>
      </p:sp>
    </p:spTree>
    <p:extLst>
      <p:ext uri="{BB962C8B-B14F-4D97-AF65-F5344CB8AC3E}">
        <p14:creationId xmlns:p14="http://schemas.microsoft.com/office/powerpoint/2010/main" val="1567661914"/>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57C618-B4E4-0A8F-2FAD-36279B6D17DB}"/>
              </a:ext>
            </a:extLst>
          </p:cNvPr>
          <p:cNvSpPr>
            <a:spLocks noGrp="1"/>
          </p:cNvSpPr>
          <p:nvPr>
            <p:ph type="title"/>
          </p:nvPr>
        </p:nvSpPr>
        <p:spPr>
          <a:xfrm>
            <a:off x="677334" y="609600"/>
            <a:ext cx="8596668" cy="735623"/>
          </a:xfrm>
        </p:spPr>
        <p:txBody>
          <a:bodyPr>
            <a:normAutofit fontScale="90000"/>
          </a:bodyPr>
          <a:lstStyle/>
          <a:p>
            <a:r>
              <a:rPr lang="en-US" dirty="0"/>
              <a:t>DISCUSSION, CONCLUSION, AND IMPLICATIONS </a:t>
            </a:r>
          </a:p>
        </p:txBody>
      </p:sp>
      <p:sp>
        <p:nvSpPr>
          <p:cNvPr id="3" name="Content Placeholder 2">
            <a:extLst>
              <a:ext uri="{FF2B5EF4-FFF2-40B4-BE49-F238E27FC236}">
                <a16:creationId xmlns:a16="http://schemas.microsoft.com/office/drawing/2014/main" id="{80C121E7-10A3-272C-8051-DA29A8EEAA5A}"/>
              </a:ext>
            </a:extLst>
          </p:cNvPr>
          <p:cNvSpPr>
            <a:spLocks noGrp="1"/>
          </p:cNvSpPr>
          <p:nvPr>
            <p:ph idx="1"/>
          </p:nvPr>
        </p:nvSpPr>
        <p:spPr>
          <a:xfrm>
            <a:off x="483577" y="1861651"/>
            <a:ext cx="9135208" cy="2552087"/>
          </a:xfrm>
          <a:ln w="57150">
            <a:solidFill>
              <a:schemeClr val="tx1"/>
            </a:solidFill>
          </a:ln>
        </p:spPr>
        <p:txBody>
          <a:bodyPr>
            <a:normAutofit/>
          </a:bodyPr>
          <a:lstStyle/>
          <a:p>
            <a:r>
              <a:rPr lang="en-US" sz="2400" dirty="0">
                <a:latin typeface="Arial" panose="020B0604020202020204" pitchFamily="34" charset="0"/>
                <a:cs typeface="Arial" panose="020B0604020202020204" pitchFamily="34" charset="0"/>
              </a:rPr>
              <a:t>This is the first time that a comprehensive study, of this size and type, has been conducted at universities in Nigeria. </a:t>
            </a:r>
          </a:p>
          <a:p>
            <a:r>
              <a:rPr lang="en-US" sz="2400" dirty="0">
                <a:latin typeface="Arial" panose="020B0604020202020204" pitchFamily="34" charset="0"/>
                <a:cs typeface="Arial" panose="020B0604020202020204" pitchFamily="34" charset="0"/>
              </a:rPr>
              <a:t>However, the findings should be considered in the light of their limitations and should be viewed as largely exploratory. First of all, they refer to a sample selection, i.e. university business students.</a:t>
            </a:r>
          </a:p>
          <a:p>
            <a:endParaRPr lang="en-US" dirty="0"/>
          </a:p>
        </p:txBody>
      </p:sp>
    </p:spTree>
    <p:extLst>
      <p:ext uri="{BB962C8B-B14F-4D97-AF65-F5344CB8AC3E}">
        <p14:creationId xmlns:p14="http://schemas.microsoft.com/office/powerpoint/2010/main" val="19940538"/>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E89D54-6670-3FD3-5E6F-12902CE71DA4}"/>
              </a:ext>
            </a:extLst>
          </p:cNvPr>
          <p:cNvSpPr>
            <a:spLocks noGrp="1"/>
          </p:cNvSpPr>
          <p:nvPr>
            <p:ph type="title"/>
          </p:nvPr>
        </p:nvSpPr>
        <p:spPr>
          <a:xfrm>
            <a:off x="677334" y="265235"/>
            <a:ext cx="8596668" cy="438150"/>
          </a:xfrm>
        </p:spPr>
        <p:txBody>
          <a:bodyPr>
            <a:normAutofit fontScale="90000"/>
          </a:bodyPr>
          <a:lstStyle/>
          <a:p>
            <a:r>
              <a:rPr lang="en-US" dirty="0"/>
              <a:t>DISCUSSION, CONCLUSION, AND IMPLICATIONS </a:t>
            </a:r>
          </a:p>
        </p:txBody>
      </p:sp>
      <p:sp>
        <p:nvSpPr>
          <p:cNvPr id="3" name="Content Placeholder 2">
            <a:extLst>
              <a:ext uri="{FF2B5EF4-FFF2-40B4-BE49-F238E27FC236}">
                <a16:creationId xmlns:a16="http://schemas.microsoft.com/office/drawing/2014/main" id="{6D9877E7-3B97-3BE8-742B-3ABC495911B7}"/>
              </a:ext>
            </a:extLst>
          </p:cNvPr>
          <p:cNvSpPr>
            <a:spLocks noGrp="1"/>
          </p:cNvSpPr>
          <p:nvPr>
            <p:ph idx="1"/>
          </p:nvPr>
        </p:nvSpPr>
        <p:spPr>
          <a:xfrm>
            <a:off x="342898" y="1362811"/>
            <a:ext cx="9601201" cy="3490544"/>
          </a:xfrm>
          <a:ln w="57150">
            <a:solidFill>
              <a:schemeClr val="tx1"/>
            </a:solidFill>
          </a:ln>
        </p:spPr>
        <p:txBody>
          <a:bodyPr>
            <a:noAutofit/>
          </a:bodyPr>
          <a:lstStyle/>
          <a:p>
            <a:r>
              <a:rPr lang="en-US" sz="2400" dirty="0">
                <a:latin typeface="Arial" panose="020B0604020202020204" pitchFamily="34" charset="0"/>
                <a:cs typeface="Arial" panose="020B0604020202020204" pitchFamily="34" charset="0"/>
              </a:rPr>
              <a:t>This limited sampling frame may affect the generalization of findings. </a:t>
            </a:r>
          </a:p>
          <a:p>
            <a:r>
              <a:rPr lang="en-US" sz="2400" dirty="0">
                <a:latin typeface="Arial" panose="020B0604020202020204" pitchFamily="34" charset="0"/>
                <a:cs typeface="Arial" panose="020B0604020202020204" pitchFamily="34" charset="0"/>
              </a:rPr>
              <a:t>This paper suggests a number of opportunities for future researches.</a:t>
            </a:r>
          </a:p>
          <a:p>
            <a:r>
              <a:rPr lang="en-US" sz="2400" dirty="0">
                <a:latin typeface="Arial" panose="020B0604020202020204" pitchFamily="34" charset="0"/>
                <a:cs typeface="Arial" panose="020B0604020202020204" pitchFamily="34" charset="0"/>
              </a:rPr>
              <a:t> Future research samples should be extended by including other population groups such as students from other faculties not only business economics, managers or other employees due to the absence of managerial experience in the student population. </a:t>
            </a:r>
          </a:p>
        </p:txBody>
      </p:sp>
    </p:spTree>
    <p:extLst>
      <p:ext uri="{BB962C8B-B14F-4D97-AF65-F5344CB8AC3E}">
        <p14:creationId xmlns:p14="http://schemas.microsoft.com/office/powerpoint/2010/main" val="467199157"/>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195D4A-607D-5E60-4C5A-ED26DEB19066}"/>
              </a:ext>
            </a:extLst>
          </p:cNvPr>
          <p:cNvSpPr>
            <a:spLocks noGrp="1"/>
          </p:cNvSpPr>
          <p:nvPr>
            <p:ph type="title"/>
          </p:nvPr>
        </p:nvSpPr>
        <p:spPr>
          <a:xfrm>
            <a:off x="677333" y="609600"/>
            <a:ext cx="8827151" cy="1320800"/>
          </a:xfrm>
        </p:spPr>
        <p:txBody>
          <a:bodyPr/>
          <a:lstStyle/>
          <a:p>
            <a:r>
              <a:rPr lang="en-US" dirty="0"/>
              <a:t>DISCUSSION, CONCLUSION, AND IMPLICATIONS </a:t>
            </a:r>
          </a:p>
        </p:txBody>
      </p:sp>
      <p:sp>
        <p:nvSpPr>
          <p:cNvPr id="3" name="Content Placeholder 2">
            <a:extLst>
              <a:ext uri="{FF2B5EF4-FFF2-40B4-BE49-F238E27FC236}">
                <a16:creationId xmlns:a16="http://schemas.microsoft.com/office/drawing/2014/main" id="{D734A8A9-45B6-4A5A-BB51-D8DB809D96D7}"/>
              </a:ext>
            </a:extLst>
          </p:cNvPr>
          <p:cNvSpPr>
            <a:spLocks noGrp="1"/>
          </p:cNvSpPr>
          <p:nvPr>
            <p:ph idx="1"/>
          </p:nvPr>
        </p:nvSpPr>
        <p:spPr>
          <a:xfrm>
            <a:off x="677333" y="2160589"/>
            <a:ext cx="8897489" cy="3440111"/>
          </a:xfrm>
          <a:ln w="57150">
            <a:solidFill>
              <a:schemeClr val="tx1"/>
            </a:solidFill>
          </a:ln>
        </p:spPr>
        <p:txBody>
          <a:bodyPr/>
          <a:lstStyle/>
          <a:p>
            <a:r>
              <a:rPr lang="en-US" sz="2400" dirty="0">
                <a:latin typeface="Arial" panose="020B0604020202020204" pitchFamily="34" charset="0"/>
                <a:cs typeface="Arial" panose="020B0604020202020204" pitchFamily="34" charset="0"/>
              </a:rPr>
              <a:t>Future studies could also use a comparative study to determine differences or similarities in attitudes towards business ethics between other countries or universities (state and private). </a:t>
            </a:r>
          </a:p>
          <a:p>
            <a:r>
              <a:rPr lang="en-US" sz="2400" dirty="0">
                <a:latin typeface="Arial" panose="020B0604020202020204" pitchFamily="34" charset="0"/>
                <a:cs typeface="Arial" panose="020B0604020202020204" pitchFamily="34" charset="0"/>
              </a:rPr>
              <a:t>It would also be useful to include some other factors that could contribute to better identifying and understanding attitudes towards business ethics such as work experience, religion, etc. </a:t>
            </a:r>
          </a:p>
          <a:p>
            <a:endParaRPr lang="en-US" dirty="0"/>
          </a:p>
        </p:txBody>
      </p:sp>
    </p:spTree>
    <p:extLst>
      <p:ext uri="{BB962C8B-B14F-4D97-AF65-F5344CB8AC3E}">
        <p14:creationId xmlns:p14="http://schemas.microsoft.com/office/powerpoint/2010/main" val="1962326725"/>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8EC87E-2D33-24DA-1A84-4E5DB4F6FCE2}"/>
              </a:ext>
            </a:extLst>
          </p:cNvPr>
          <p:cNvSpPr>
            <a:spLocks noGrp="1"/>
          </p:cNvSpPr>
          <p:nvPr>
            <p:ph type="title"/>
          </p:nvPr>
        </p:nvSpPr>
        <p:spPr>
          <a:xfrm>
            <a:off x="677334" y="609601"/>
            <a:ext cx="8596668" cy="814754"/>
          </a:xfrm>
        </p:spPr>
        <p:txBody>
          <a:bodyPr>
            <a:normAutofit fontScale="90000"/>
          </a:bodyPr>
          <a:lstStyle/>
          <a:p>
            <a:r>
              <a:rPr lang="en-US" dirty="0"/>
              <a:t>DISCUSSION, CONCLUSION, AND IMPLICATIONS </a:t>
            </a:r>
          </a:p>
        </p:txBody>
      </p:sp>
      <p:sp>
        <p:nvSpPr>
          <p:cNvPr id="3" name="Content Placeholder 2">
            <a:extLst>
              <a:ext uri="{FF2B5EF4-FFF2-40B4-BE49-F238E27FC236}">
                <a16:creationId xmlns:a16="http://schemas.microsoft.com/office/drawing/2014/main" id="{3A689D5A-E48A-8A8D-F22D-1DD7DE5E1ECE}"/>
              </a:ext>
            </a:extLst>
          </p:cNvPr>
          <p:cNvSpPr>
            <a:spLocks noGrp="1"/>
          </p:cNvSpPr>
          <p:nvPr>
            <p:ph idx="1"/>
          </p:nvPr>
        </p:nvSpPr>
        <p:spPr>
          <a:xfrm>
            <a:off x="483903" y="1562712"/>
            <a:ext cx="9196428" cy="4213834"/>
          </a:xfrm>
          <a:ln w="57150">
            <a:solidFill>
              <a:schemeClr val="tx1"/>
            </a:solidFill>
          </a:ln>
        </p:spPr>
        <p:txBody>
          <a:bodyPr>
            <a:normAutofit/>
          </a:bodyPr>
          <a:lstStyle/>
          <a:p>
            <a:r>
              <a:rPr lang="en-US" sz="2400" dirty="0">
                <a:latin typeface="Arial" panose="020B0604020202020204" pitchFamily="34" charset="0"/>
                <a:cs typeface="Arial" panose="020B0604020202020204" pitchFamily="34" charset="0"/>
              </a:rPr>
              <a:t>Finally, business ethics is a form of professional ethics that examines ethical principles and moral or ethical problems that arise in a business environment. </a:t>
            </a:r>
          </a:p>
          <a:p>
            <a:r>
              <a:rPr lang="en-US" sz="2400" dirty="0">
                <a:latin typeface="Arial" panose="020B0604020202020204" pitchFamily="34" charset="0"/>
                <a:cs typeface="Arial" panose="020B0604020202020204" pitchFamily="34" charset="0"/>
              </a:rPr>
              <a:t>From this prospective business students who are future leaders, entrepreneurs, managers, and employees can play a vital role in the development of a better society. </a:t>
            </a:r>
          </a:p>
          <a:p>
            <a:r>
              <a:rPr lang="en-US" sz="2400" dirty="0">
                <a:latin typeface="Arial" panose="020B0604020202020204" pitchFamily="34" charset="0"/>
                <a:cs typeface="Arial" panose="020B0604020202020204" pitchFamily="34" charset="0"/>
              </a:rPr>
              <a:t>Therefore, it is necessary to take into consideration the importance of this issue, because university students need to develop better awareness towards business ethics because they are the future managers and leaders in the business world</a:t>
            </a:r>
          </a:p>
          <a:p>
            <a:endParaRPr lang="en-US" dirty="0"/>
          </a:p>
        </p:txBody>
      </p:sp>
    </p:spTree>
    <p:extLst>
      <p:ext uri="{BB962C8B-B14F-4D97-AF65-F5344CB8AC3E}">
        <p14:creationId xmlns:p14="http://schemas.microsoft.com/office/powerpoint/2010/main" val="1865680495"/>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CFE571-DEBD-EB32-2516-3452752B3DD3}"/>
              </a:ext>
            </a:extLst>
          </p:cNvPr>
          <p:cNvSpPr>
            <a:spLocks noGrp="1"/>
          </p:cNvSpPr>
          <p:nvPr>
            <p:ph type="title"/>
          </p:nvPr>
        </p:nvSpPr>
        <p:spPr>
          <a:xfrm>
            <a:off x="677334" y="609600"/>
            <a:ext cx="8596668" cy="1131736"/>
          </a:xfrm>
        </p:spPr>
        <p:txBody>
          <a:bodyPr>
            <a:normAutofit fontScale="90000"/>
          </a:bodyPr>
          <a:lstStyle/>
          <a:p>
            <a:r>
              <a:rPr kumimoji="0" lang="en-US" sz="3600" b="0" i="0" u="none" strike="noStrike" kern="1200" cap="none" spc="0" normalizeH="0" baseline="0" noProof="0" dirty="0">
                <a:ln>
                  <a:noFill/>
                </a:ln>
                <a:solidFill>
                  <a:srgbClr val="212529"/>
                </a:solidFill>
                <a:effectLst/>
                <a:uLnTx/>
                <a:uFillTx/>
                <a:latin typeface="-apple-system"/>
                <a:ea typeface="+mn-ea"/>
                <a:cs typeface="+mn-cs"/>
              </a:rPr>
              <a:t>References</a:t>
            </a:r>
            <a:br>
              <a:rPr kumimoji="0" lang="en-US" sz="3600" b="0" i="0" u="none" strike="noStrike" kern="1200" cap="none" spc="0" normalizeH="0" baseline="0" noProof="0" dirty="0">
                <a:ln>
                  <a:noFill/>
                </a:ln>
                <a:solidFill>
                  <a:srgbClr val="212529"/>
                </a:solidFill>
                <a:effectLst/>
                <a:uLnTx/>
                <a:uFillTx/>
                <a:latin typeface="-apple-system"/>
                <a:ea typeface="+mn-ea"/>
                <a:cs typeface="+mn-cs"/>
              </a:rPr>
            </a:br>
            <a:endParaRPr lang="en-US" dirty="0"/>
          </a:p>
        </p:txBody>
      </p:sp>
      <p:sp>
        <p:nvSpPr>
          <p:cNvPr id="3" name="Content Placeholder 2">
            <a:extLst>
              <a:ext uri="{FF2B5EF4-FFF2-40B4-BE49-F238E27FC236}">
                <a16:creationId xmlns:a16="http://schemas.microsoft.com/office/drawing/2014/main" id="{DF542083-3B72-4E4A-5171-24BB384DE0E2}"/>
              </a:ext>
            </a:extLst>
          </p:cNvPr>
          <p:cNvSpPr>
            <a:spLocks noGrp="1"/>
          </p:cNvSpPr>
          <p:nvPr>
            <p:ph idx="1"/>
          </p:nvPr>
        </p:nvSpPr>
        <p:spPr>
          <a:xfrm>
            <a:off x="589869" y="1741336"/>
            <a:ext cx="9126625" cy="5116664"/>
          </a:xfrm>
        </p:spPr>
        <p:txBody>
          <a:bodyPr>
            <a:normAutofit/>
          </a:bodyPr>
          <a:lstStyle/>
          <a:p>
            <a:pPr marL="0" marR="0" lvl="0" indent="0" algn="l" defTabSz="457200" rtl="0" eaLnBrk="1" fontAlgn="auto" latinLnBrk="0" hangingPunct="1">
              <a:lnSpc>
                <a:spcPct val="100000"/>
              </a:lnSpc>
              <a:spcBef>
                <a:spcPts val="1000"/>
              </a:spcBef>
              <a:spcAft>
                <a:spcPts val="0"/>
              </a:spcAft>
              <a:buClr>
                <a:srgbClr val="90C226"/>
              </a:buClr>
              <a:buSzPct val="80000"/>
              <a:buNone/>
              <a:tabLst/>
              <a:defRPr/>
            </a:pPr>
            <a:r>
              <a:rPr kumimoji="0" lang="en-US" sz="1400" b="0" i="0" u="none" strike="noStrike" kern="1200" cap="none" spc="0" normalizeH="0" baseline="0" noProof="0" dirty="0">
                <a:ln>
                  <a:noFill/>
                </a:ln>
                <a:solidFill>
                  <a:srgbClr val="212529"/>
                </a:solidFill>
                <a:effectLst/>
                <a:uLnTx/>
                <a:uFillTx/>
                <a:latin typeface="Arial" panose="020B0604020202020204" pitchFamily="34" charset="0"/>
                <a:cs typeface="Arial" panose="020B0604020202020204" pitchFamily="34" charset="0"/>
              </a:rPr>
              <a:t>Adhikary, B.K., &amp; Mitra, R.K. (2015). Perceptions of ethics in Business: A study of business students in Bangladesh. </a:t>
            </a:r>
            <a:r>
              <a:rPr kumimoji="0" lang="en-US" sz="1400" b="0" i="1" u="none" strike="noStrike" kern="1200" cap="none" spc="0" normalizeH="0" baseline="0" noProof="0" dirty="0">
                <a:ln>
                  <a:noFill/>
                </a:ln>
                <a:solidFill>
                  <a:srgbClr val="212529"/>
                </a:solidFill>
                <a:effectLst/>
                <a:uLnTx/>
                <a:uFillTx/>
                <a:latin typeface="Arial" panose="020B0604020202020204" pitchFamily="34" charset="0"/>
                <a:cs typeface="Arial" panose="020B0604020202020204" pitchFamily="34" charset="0"/>
              </a:rPr>
              <a:t>Journal of Business Theory and Practice, 3</a:t>
            </a:r>
            <a:r>
              <a:rPr kumimoji="0" lang="en-US" sz="1400" b="0" i="0" u="none" strike="noStrike" kern="1200" cap="none" spc="0" normalizeH="0" baseline="0" noProof="0" dirty="0">
                <a:ln>
                  <a:noFill/>
                </a:ln>
                <a:solidFill>
                  <a:srgbClr val="212529"/>
                </a:solidFill>
                <a:effectLst/>
                <a:uLnTx/>
                <a:uFillTx/>
                <a:latin typeface="Arial" panose="020B0604020202020204" pitchFamily="34" charset="0"/>
                <a:cs typeface="Arial" panose="020B0604020202020204" pitchFamily="34" charset="0"/>
              </a:rPr>
              <a:t>(2), 252-265.</a:t>
            </a:r>
          </a:p>
          <a:p>
            <a:pPr marL="0" marR="0" lvl="0" indent="0" algn="l" defTabSz="457200" rtl="0" eaLnBrk="1" fontAlgn="auto" latinLnBrk="0" hangingPunct="1">
              <a:lnSpc>
                <a:spcPct val="100000"/>
              </a:lnSpc>
              <a:spcBef>
                <a:spcPts val="1000"/>
              </a:spcBef>
              <a:spcAft>
                <a:spcPts val="0"/>
              </a:spcAft>
              <a:buClr>
                <a:srgbClr val="90C226"/>
              </a:buClr>
              <a:buSzPct val="80000"/>
              <a:buNone/>
              <a:tabLst/>
              <a:defRPr/>
            </a:pPr>
            <a:r>
              <a:rPr kumimoji="0" lang="en-US" sz="1400" b="0" i="0" u="none" strike="noStrike" kern="1200" cap="none" spc="0" normalizeH="0" baseline="0" noProof="0" dirty="0">
                <a:ln>
                  <a:noFill/>
                </a:ln>
                <a:solidFill>
                  <a:srgbClr val="212529"/>
                </a:solidFill>
                <a:effectLst/>
                <a:uLnTx/>
                <a:uFillTx/>
                <a:latin typeface="Arial" panose="020B0604020202020204" pitchFamily="34" charset="0"/>
                <a:cs typeface="Arial" panose="020B0604020202020204" pitchFamily="34" charset="0"/>
              </a:rPr>
              <a:t>Alam, K. (1995). Attitudes towards business ethics of business students in Malaysia. </a:t>
            </a:r>
            <a:r>
              <a:rPr kumimoji="0" lang="en-US" sz="1400" b="0" i="1" u="none" strike="noStrike" kern="1200" cap="none" spc="0" normalizeH="0" baseline="0" noProof="0" dirty="0">
                <a:ln>
                  <a:noFill/>
                </a:ln>
                <a:solidFill>
                  <a:srgbClr val="212529"/>
                </a:solidFill>
                <a:effectLst/>
                <a:uLnTx/>
                <a:uFillTx/>
                <a:latin typeface="Arial" panose="020B0604020202020204" pitchFamily="34" charset="0"/>
                <a:cs typeface="Arial" panose="020B0604020202020204" pitchFamily="34" charset="0"/>
              </a:rPr>
              <a:t>Journal of Business Ethics</a:t>
            </a:r>
            <a:r>
              <a:rPr kumimoji="0" lang="en-US" sz="1400" b="0" i="0" u="none" strike="noStrike" kern="1200" cap="none" spc="0" normalizeH="0" baseline="0" noProof="0" dirty="0">
                <a:ln>
                  <a:noFill/>
                </a:ln>
                <a:solidFill>
                  <a:srgbClr val="212529"/>
                </a:solidFill>
                <a:effectLst/>
                <a:uLnTx/>
                <a:uFillTx/>
                <a:latin typeface="Arial" panose="020B0604020202020204" pitchFamily="34" charset="0"/>
                <a:cs typeface="Arial" panose="020B0604020202020204" pitchFamily="34" charset="0"/>
              </a:rPr>
              <a:t>, </a:t>
            </a:r>
            <a:r>
              <a:rPr kumimoji="0" lang="en-US" sz="1400" b="0" i="1" u="none" strike="noStrike" kern="1200" cap="none" spc="0" normalizeH="0" baseline="0" noProof="0" dirty="0">
                <a:ln>
                  <a:noFill/>
                </a:ln>
                <a:solidFill>
                  <a:srgbClr val="212529"/>
                </a:solidFill>
                <a:effectLst/>
                <a:uLnTx/>
                <a:uFillTx/>
                <a:latin typeface="Arial" panose="020B0604020202020204" pitchFamily="34" charset="0"/>
                <a:cs typeface="Arial" panose="020B0604020202020204" pitchFamily="34" charset="0"/>
              </a:rPr>
              <a:t>14</a:t>
            </a:r>
            <a:r>
              <a:rPr kumimoji="0" lang="en-US" sz="1400" b="0" i="0" u="none" strike="noStrike" kern="1200" cap="none" spc="0" normalizeH="0" baseline="0" noProof="0" dirty="0">
                <a:ln>
                  <a:noFill/>
                </a:ln>
                <a:solidFill>
                  <a:srgbClr val="212529"/>
                </a:solidFill>
                <a:effectLst/>
                <a:uLnTx/>
                <a:uFillTx/>
                <a:latin typeface="Arial" panose="020B0604020202020204" pitchFamily="34" charset="0"/>
                <a:cs typeface="Arial" panose="020B0604020202020204" pitchFamily="34" charset="0"/>
              </a:rPr>
              <a:t>(4), 309-313.</a:t>
            </a:r>
          </a:p>
          <a:p>
            <a:pPr marL="0" marR="0" lvl="0" indent="0" algn="l" defTabSz="457200" rtl="0" eaLnBrk="1" fontAlgn="auto" latinLnBrk="0" hangingPunct="1">
              <a:lnSpc>
                <a:spcPct val="100000"/>
              </a:lnSpc>
              <a:spcBef>
                <a:spcPts val="1000"/>
              </a:spcBef>
              <a:spcAft>
                <a:spcPts val="0"/>
              </a:spcAft>
              <a:buClr>
                <a:srgbClr val="90C226"/>
              </a:buClr>
              <a:buSzPct val="80000"/>
              <a:buNone/>
              <a:tabLst/>
              <a:defRPr/>
            </a:pPr>
            <a:r>
              <a:rPr kumimoji="0" lang="en-US" sz="1400" b="0" i="0" u="none" strike="noStrike" kern="1200" cap="none" spc="0" normalizeH="0" baseline="0" noProof="0" dirty="0">
                <a:ln>
                  <a:noFill/>
                </a:ln>
                <a:solidFill>
                  <a:srgbClr val="212529"/>
                </a:solidFill>
                <a:effectLst/>
                <a:uLnTx/>
                <a:uFillTx/>
                <a:latin typeface="Arial" panose="020B0604020202020204" pitchFamily="34" charset="0"/>
                <a:cs typeface="Arial" panose="020B0604020202020204" pitchFamily="34" charset="0"/>
              </a:rPr>
              <a:t>Al-Shaik, F., Elian, M., &amp; Tahat, L. (2013). Business students’ attitudes towards business ethics: Evidence from Kuwait. </a:t>
            </a:r>
            <a:r>
              <a:rPr kumimoji="0" lang="en-US" sz="1400" b="0" i="1" u="none" strike="noStrike" kern="1200" cap="none" spc="0" normalizeH="0" baseline="0" noProof="0" dirty="0">
                <a:ln>
                  <a:noFill/>
                </a:ln>
                <a:solidFill>
                  <a:srgbClr val="212529"/>
                </a:solidFill>
                <a:effectLst/>
                <a:uLnTx/>
                <a:uFillTx/>
                <a:latin typeface="Arial" panose="020B0604020202020204" pitchFamily="34" charset="0"/>
                <a:cs typeface="Arial" panose="020B0604020202020204" pitchFamily="34" charset="0"/>
              </a:rPr>
              <a:t>International Journal of Education Research</a:t>
            </a:r>
            <a:r>
              <a:rPr kumimoji="0" lang="en-US" sz="1400" b="0" i="0" u="none" strike="noStrike" kern="1200" cap="none" spc="0" normalizeH="0" baseline="0" noProof="0" dirty="0">
                <a:ln>
                  <a:noFill/>
                </a:ln>
                <a:solidFill>
                  <a:srgbClr val="212529"/>
                </a:solidFill>
                <a:effectLst/>
                <a:uLnTx/>
                <a:uFillTx/>
                <a:latin typeface="Arial" panose="020B0604020202020204" pitchFamily="34" charset="0"/>
                <a:cs typeface="Arial" panose="020B0604020202020204" pitchFamily="34" charset="0"/>
              </a:rPr>
              <a:t>, </a:t>
            </a:r>
            <a:r>
              <a:rPr kumimoji="0" lang="en-US" sz="1400" b="0" i="1" u="none" strike="noStrike" kern="1200" cap="none" spc="0" normalizeH="0" baseline="0" noProof="0" dirty="0">
                <a:ln>
                  <a:noFill/>
                </a:ln>
                <a:solidFill>
                  <a:srgbClr val="212529"/>
                </a:solidFill>
                <a:effectLst/>
                <a:uLnTx/>
                <a:uFillTx/>
                <a:latin typeface="Arial" panose="020B0604020202020204" pitchFamily="34" charset="0"/>
                <a:cs typeface="Arial" panose="020B0604020202020204" pitchFamily="34" charset="0"/>
              </a:rPr>
              <a:t>8</a:t>
            </a:r>
            <a:r>
              <a:rPr kumimoji="0" lang="en-US" sz="1400" b="0" i="0" u="none" strike="noStrike" kern="1200" cap="none" spc="0" normalizeH="0" baseline="0" noProof="0" dirty="0">
                <a:ln>
                  <a:noFill/>
                </a:ln>
                <a:solidFill>
                  <a:srgbClr val="212529"/>
                </a:solidFill>
                <a:effectLst/>
                <a:uLnTx/>
                <a:uFillTx/>
                <a:latin typeface="Arial" panose="020B0604020202020204" pitchFamily="34" charset="0"/>
                <a:cs typeface="Arial" panose="020B0604020202020204" pitchFamily="34" charset="0"/>
              </a:rPr>
              <a:t>(1), 59-75.</a:t>
            </a:r>
          </a:p>
          <a:p>
            <a:pPr marL="0" marR="0" lvl="0" indent="0" algn="l" defTabSz="457200" rtl="0" eaLnBrk="1" fontAlgn="auto" latinLnBrk="0" hangingPunct="1">
              <a:lnSpc>
                <a:spcPct val="100000"/>
              </a:lnSpc>
              <a:spcBef>
                <a:spcPts val="1000"/>
              </a:spcBef>
              <a:spcAft>
                <a:spcPts val="0"/>
              </a:spcAft>
              <a:buClr>
                <a:srgbClr val="90C226"/>
              </a:buClr>
              <a:buSzPct val="80000"/>
              <a:buNone/>
              <a:tabLst/>
              <a:defRPr/>
            </a:pPr>
            <a:r>
              <a:rPr kumimoji="0" lang="en-US" sz="1400" b="0" i="0" u="none" strike="noStrike" kern="1200" cap="none" spc="0" normalizeH="0" baseline="0" noProof="0" dirty="0">
                <a:ln>
                  <a:noFill/>
                </a:ln>
                <a:solidFill>
                  <a:srgbClr val="212529"/>
                </a:solidFill>
                <a:effectLst/>
                <a:uLnTx/>
                <a:uFillTx/>
                <a:latin typeface="Arial" panose="020B0604020202020204" pitchFamily="34" charset="0"/>
                <a:cs typeface="Arial" panose="020B0604020202020204" pitchFamily="34" charset="0"/>
              </a:rPr>
              <a:t>Amberla, T., Wang, L., Juslin, H., Panwar, R., Hansen, E. &amp; Anderson, R. (2010).  Students’ perceptions of forest industries business ethics-A comparative analysis of Finland and the USA. </a:t>
            </a:r>
            <a:r>
              <a:rPr kumimoji="0" lang="en-US" sz="1400" b="0" i="1" u="none" strike="noStrike" kern="1200" cap="none" spc="0" normalizeH="0" baseline="0" noProof="0" dirty="0">
                <a:ln>
                  <a:noFill/>
                </a:ln>
                <a:solidFill>
                  <a:srgbClr val="212529"/>
                </a:solidFill>
                <a:effectLst/>
                <a:uLnTx/>
                <a:uFillTx/>
                <a:latin typeface="Arial" panose="020B0604020202020204" pitchFamily="34" charset="0"/>
                <a:cs typeface="Arial" panose="020B0604020202020204" pitchFamily="34" charset="0"/>
              </a:rPr>
              <a:t>Electronic Journal of Business Ethics and Organization Studies</a:t>
            </a:r>
            <a:r>
              <a:rPr kumimoji="0" lang="en-US" sz="1400" b="0" i="0" u="none" strike="noStrike" kern="1200" cap="none" spc="0" normalizeH="0" baseline="0" noProof="0" dirty="0">
                <a:ln>
                  <a:noFill/>
                </a:ln>
                <a:solidFill>
                  <a:srgbClr val="212529"/>
                </a:solidFill>
                <a:effectLst/>
                <a:uLnTx/>
                <a:uFillTx/>
                <a:latin typeface="Arial" panose="020B0604020202020204" pitchFamily="34" charset="0"/>
                <a:cs typeface="Arial" panose="020B0604020202020204" pitchFamily="34" charset="0"/>
              </a:rPr>
              <a:t>, </a:t>
            </a:r>
            <a:r>
              <a:rPr kumimoji="0" lang="en-US" sz="1400" b="0" i="1" u="none" strike="noStrike" kern="1200" cap="none" spc="0" normalizeH="0" baseline="0" noProof="0" dirty="0">
                <a:ln>
                  <a:noFill/>
                </a:ln>
                <a:solidFill>
                  <a:srgbClr val="212529"/>
                </a:solidFill>
                <a:effectLst/>
                <a:uLnTx/>
                <a:uFillTx/>
                <a:latin typeface="Arial" panose="020B0604020202020204" pitchFamily="34" charset="0"/>
                <a:cs typeface="Arial" panose="020B0604020202020204" pitchFamily="34" charset="0"/>
              </a:rPr>
              <a:t>15</a:t>
            </a:r>
            <a:r>
              <a:rPr kumimoji="0" lang="en-US" sz="1400" b="0" i="0" u="none" strike="noStrike" kern="1200" cap="none" spc="0" normalizeH="0" baseline="0" noProof="0" dirty="0">
                <a:ln>
                  <a:noFill/>
                </a:ln>
                <a:solidFill>
                  <a:srgbClr val="212529"/>
                </a:solidFill>
                <a:effectLst/>
                <a:uLnTx/>
                <a:uFillTx/>
                <a:latin typeface="Arial" panose="020B0604020202020204" pitchFamily="34" charset="0"/>
                <a:cs typeface="Arial" panose="020B0604020202020204" pitchFamily="34" charset="0"/>
              </a:rPr>
              <a:t>(1), 44-54.</a:t>
            </a:r>
          </a:p>
          <a:p>
            <a:pPr marL="0" marR="0" lvl="0" indent="0" algn="l" defTabSz="457200" rtl="0" eaLnBrk="1" fontAlgn="auto" latinLnBrk="0" hangingPunct="1">
              <a:lnSpc>
                <a:spcPct val="100000"/>
              </a:lnSpc>
              <a:spcBef>
                <a:spcPts val="1000"/>
              </a:spcBef>
              <a:spcAft>
                <a:spcPts val="0"/>
              </a:spcAft>
              <a:buClr>
                <a:srgbClr val="90C226"/>
              </a:buClr>
              <a:buSzPct val="80000"/>
              <a:buNone/>
              <a:tabLst/>
              <a:defRPr/>
            </a:pPr>
            <a:r>
              <a:rPr kumimoji="0" lang="en-US" sz="1400" b="0" i="0" u="none" strike="noStrike" kern="1200" cap="none" spc="0" normalizeH="0" baseline="0" noProof="0" dirty="0">
                <a:ln>
                  <a:noFill/>
                </a:ln>
                <a:solidFill>
                  <a:srgbClr val="212529"/>
                </a:solidFill>
                <a:effectLst/>
                <a:uLnTx/>
                <a:uFillTx/>
                <a:latin typeface="Arial" panose="020B0604020202020204" pitchFamily="34" charset="0"/>
                <a:cs typeface="Arial" panose="020B0604020202020204" pitchFamily="34" charset="0"/>
              </a:rPr>
              <a:t>Bageac, D., </a:t>
            </a:r>
            <a:r>
              <a:rPr kumimoji="0" lang="en-US" sz="1400" b="0" i="0" u="none" strike="noStrike" kern="1200" cap="none" spc="0" normalizeH="0" baseline="0" noProof="0" dirty="0" err="1">
                <a:ln>
                  <a:noFill/>
                </a:ln>
                <a:solidFill>
                  <a:srgbClr val="212529"/>
                </a:solidFill>
                <a:effectLst/>
                <a:uLnTx/>
                <a:uFillTx/>
                <a:latin typeface="Arial" panose="020B0604020202020204" pitchFamily="34" charset="0"/>
                <a:cs typeface="Arial" panose="020B0604020202020204" pitchFamily="34" charset="0"/>
              </a:rPr>
              <a:t>Furrer</a:t>
            </a:r>
            <a:r>
              <a:rPr kumimoji="0" lang="en-US" sz="1400" b="0" i="0" u="none" strike="noStrike" kern="1200" cap="none" spc="0" normalizeH="0" baseline="0" noProof="0" dirty="0">
                <a:ln>
                  <a:noFill/>
                </a:ln>
                <a:solidFill>
                  <a:srgbClr val="212529"/>
                </a:solidFill>
                <a:effectLst/>
                <a:uLnTx/>
                <a:uFillTx/>
                <a:latin typeface="Arial" panose="020B0604020202020204" pitchFamily="34" charset="0"/>
                <a:cs typeface="Arial" panose="020B0604020202020204" pitchFamily="34" charset="0"/>
              </a:rPr>
              <a:t>, O., &amp; Reynaud E. (2011). Management students’ attitudes toward business ethics: A comparison between France and Romania. </a:t>
            </a:r>
            <a:r>
              <a:rPr kumimoji="0" lang="en-US" sz="1400" b="0" i="1" u="none" strike="noStrike" kern="1200" cap="none" spc="0" normalizeH="0" baseline="0" noProof="0" dirty="0">
                <a:ln>
                  <a:noFill/>
                </a:ln>
                <a:solidFill>
                  <a:srgbClr val="212529"/>
                </a:solidFill>
                <a:effectLst/>
                <a:uLnTx/>
                <a:uFillTx/>
                <a:latin typeface="Arial" panose="020B0604020202020204" pitchFamily="34" charset="0"/>
                <a:cs typeface="Arial" panose="020B0604020202020204" pitchFamily="34" charset="0"/>
              </a:rPr>
              <a:t>Journal of Business Ethics</a:t>
            </a:r>
            <a:r>
              <a:rPr kumimoji="0" lang="en-US" sz="1400" b="0" i="0" u="none" strike="noStrike" kern="1200" cap="none" spc="0" normalizeH="0" baseline="0" noProof="0" dirty="0">
                <a:ln>
                  <a:noFill/>
                </a:ln>
                <a:solidFill>
                  <a:srgbClr val="212529"/>
                </a:solidFill>
                <a:effectLst/>
                <a:uLnTx/>
                <a:uFillTx/>
                <a:latin typeface="Arial" panose="020B0604020202020204" pitchFamily="34" charset="0"/>
                <a:cs typeface="Arial" panose="020B0604020202020204" pitchFamily="34" charset="0"/>
              </a:rPr>
              <a:t>, </a:t>
            </a:r>
            <a:r>
              <a:rPr kumimoji="0" lang="en-US" sz="1400" b="0" i="1" u="none" strike="noStrike" kern="1200" cap="none" spc="0" normalizeH="0" baseline="0" noProof="0" dirty="0">
                <a:ln>
                  <a:noFill/>
                </a:ln>
                <a:solidFill>
                  <a:srgbClr val="212529"/>
                </a:solidFill>
                <a:effectLst/>
                <a:uLnTx/>
                <a:uFillTx/>
                <a:latin typeface="Arial" panose="020B0604020202020204" pitchFamily="34" charset="0"/>
                <a:cs typeface="Arial" panose="020B0604020202020204" pitchFamily="34" charset="0"/>
              </a:rPr>
              <a:t>98</a:t>
            </a:r>
            <a:r>
              <a:rPr kumimoji="0" lang="en-US" sz="1400" b="0" i="0" u="none" strike="noStrike" kern="1200" cap="none" spc="0" normalizeH="0" baseline="0" noProof="0" dirty="0">
                <a:ln>
                  <a:noFill/>
                </a:ln>
                <a:solidFill>
                  <a:srgbClr val="212529"/>
                </a:solidFill>
                <a:effectLst/>
                <a:uLnTx/>
                <a:uFillTx/>
                <a:latin typeface="Arial" panose="020B0604020202020204" pitchFamily="34" charset="0"/>
                <a:cs typeface="Arial" panose="020B0604020202020204" pitchFamily="34" charset="0"/>
              </a:rPr>
              <a:t>(3), 391–406.</a:t>
            </a:r>
          </a:p>
          <a:p>
            <a:pPr marL="0" marR="0" lvl="0" indent="0" algn="l" defTabSz="457200" rtl="0" eaLnBrk="1" fontAlgn="auto" latinLnBrk="0" hangingPunct="1">
              <a:lnSpc>
                <a:spcPct val="100000"/>
              </a:lnSpc>
              <a:spcBef>
                <a:spcPts val="1000"/>
              </a:spcBef>
              <a:spcAft>
                <a:spcPts val="0"/>
              </a:spcAft>
              <a:buClr>
                <a:srgbClr val="90C226"/>
              </a:buClr>
              <a:buSzPct val="80000"/>
              <a:buNone/>
              <a:tabLst/>
              <a:defRPr/>
            </a:pPr>
            <a:r>
              <a:rPr kumimoji="0" lang="en-US" sz="1400" b="0" i="0" u="none" strike="noStrike" kern="1200" cap="none" spc="0" normalizeH="0" baseline="0" noProof="0" dirty="0">
                <a:ln>
                  <a:noFill/>
                </a:ln>
                <a:solidFill>
                  <a:srgbClr val="212529"/>
                </a:solidFill>
                <a:effectLst/>
                <a:uLnTx/>
                <a:uFillTx/>
                <a:latin typeface="Arial" panose="020B0604020202020204" pitchFamily="34" charset="0"/>
                <a:cs typeface="Arial" panose="020B0604020202020204" pitchFamily="34" charset="0"/>
              </a:rPr>
              <a:t>Carroll, A. (1991). The pyramid of corporate social responsibility: Toward the moral management of organizational stakeholders. </a:t>
            </a:r>
            <a:r>
              <a:rPr kumimoji="0" lang="en-US" sz="1400" b="0" i="1" u="none" strike="noStrike" kern="1200" cap="none" spc="0" normalizeH="0" baseline="0" noProof="0" dirty="0">
                <a:ln>
                  <a:noFill/>
                </a:ln>
                <a:solidFill>
                  <a:srgbClr val="212529"/>
                </a:solidFill>
                <a:effectLst/>
                <a:uLnTx/>
                <a:uFillTx/>
                <a:latin typeface="Arial" panose="020B0604020202020204" pitchFamily="34" charset="0"/>
                <a:cs typeface="Arial" panose="020B0604020202020204" pitchFamily="34" charset="0"/>
              </a:rPr>
              <a:t>Business Horizons</a:t>
            </a:r>
            <a:r>
              <a:rPr kumimoji="0" lang="en-US" sz="1400" b="0" i="0" u="none" strike="noStrike" kern="1200" cap="none" spc="0" normalizeH="0" baseline="0" noProof="0" dirty="0">
                <a:ln>
                  <a:noFill/>
                </a:ln>
                <a:solidFill>
                  <a:srgbClr val="212529"/>
                </a:solidFill>
                <a:effectLst/>
                <a:uLnTx/>
                <a:uFillTx/>
                <a:latin typeface="Arial" panose="020B0604020202020204" pitchFamily="34" charset="0"/>
                <a:cs typeface="Arial" panose="020B0604020202020204" pitchFamily="34" charset="0"/>
              </a:rPr>
              <a:t>, </a:t>
            </a:r>
            <a:r>
              <a:rPr kumimoji="0" lang="en-US" sz="1400" b="0" i="1" u="none" strike="noStrike" kern="1200" cap="none" spc="0" normalizeH="0" baseline="0" noProof="0" dirty="0">
                <a:ln>
                  <a:noFill/>
                </a:ln>
                <a:solidFill>
                  <a:srgbClr val="212529"/>
                </a:solidFill>
                <a:effectLst/>
                <a:uLnTx/>
                <a:uFillTx/>
                <a:latin typeface="Arial" panose="020B0604020202020204" pitchFamily="34" charset="0"/>
                <a:cs typeface="Arial" panose="020B0604020202020204" pitchFamily="34" charset="0"/>
              </a:rPr>
              <a:t>29</a:t>
            </a:r>
            <a:r>
              <a:rPr kumimoji="0" lang="en-US" sz="1400" b="0" i="0" u="none" strike="noStrike" kern="1200" cap="none" spc="0" normalizeH="0" baseline="0" noProof="0" dirty="0">
                <a:ln>
                  <a:noFill/>
                </a:ln>
                <a:solidFill>
                  <a:srgbClr val="212529"/>
                </a:solidFill>
                <a:effectLst/>
                <a:uLnTx/>
                <a:uFillTx/>
                <a:latin typeface="Arial" panose="020B0604020202020204" pitchFamily="34" charset="0"/>
                <a:cs typeface="Arial" panose="020B0604020202020204" pitchFamily="34" charset="0"/>
              </a:rPr>
              <a:t>(4), 22-27.</a:t>
            </a:r>
          </a:p>
          <a:p>
            <a:pPr marL="0" marR="0" lvl="0" indent="0" algn="l" defTabSz="457200" rtl="0" eaLnBrk="1" fontAlgn="auto" latinLnBrk="0" hangingPunct="1">
              <a:lnSpc>
                <a:spcPct val="100000"/>
              </a:lnSpc>
              <a:spcBef>
                <a:spcPts val="1000"/>
              </a:spcBef>
              <a:spcAft>
                <a:spcPts val="0"/>
              </a:spcAft>
              <a:buClr>
                <a:srgbClr val="90C226"/>
              </a:buClr>
              <a:buSzPct val="80000"/>
              <a:buNone/>
              <a:tabLst/>
              <a:defRPr/>
            </a:pPr>
            <a:r>
              <a:rPr kumimoji="0" lang="en-US" sz="1400" b="0" i="0" u="none" strike="noStrike" kern="1200" cap="none" spc="0" normalizeH="0" baseline="0" noProof="0" dirty="0">
                <a:ln>
                  <a:noFill/>
                </a:ln>
                <a:solidFill>
                  <a:srgbClr val="212529"/>
                </a:solidFill>
                <a:effectLst/>
                <a:uLnTx/>
                <a:uFillTx/>
                <a:latin typeface="Arial" panose="020B0604020202020204" pitchFamily="34" charset="0"/>
                <a:cs typeface="Arial" panose="020B0604020202020204" pitchFamily="34" charset="0"/>
              </a:rPr>
              <a:t>Cortina, J.M. (1993). What is coefficient alpha? An examination of theory and applications. </a:t>
            </a:r>
            <a:r>
              <a:rPr kumimoji="0" lang="en-US" sz="1400" b="0" i="1" u="none" strike="noStrike" kern="1200" cap="none" spc="0" normalizeH="0" baseline="0" noProof="0" dirty="0">
                <a:ln>
                  <a:noFill/>
                </a:ln>
                <a:solidFill>
                  <a:srgbClr val="212529"/>
                </a:solidFill>
                <a:effectLst/>
                <a:uLnTx/>
                <a:uFillTx/>
                <a:latin typeface="Arial" panose="020B0604020202020204" pitchFamily="34" charset="0"/>
                <a:cs typeface="Arial" panose="020B0604020202020204" pitchFamily="34" charset="0"/>
              </a:rPr>
              <a:t>Journal of Applied Psychology</a:t>
            </a:r>
            <a:r>
              <a:rPr kumimoji="0" lang="en-US" sz="1400" b="0" i="0" u="none" strike="noStrike" kern="1200" cap="none" spc="0" normalizeH="0" baseline="0" noProof="0" dirty="0">
                <a:ln>
                  <a:noFill/>
                </a:ln>
                <a:solidFill>
                  <a:srgbClr val="212529"/>
                </a:solidFill>
                <a:effectLst/>
                <a:uLnTx/>
                <a:uFillTx/>
                <a:latin typeface="Arial" panose="020B0604020202020204" pitchFamily="34" charset="0"/>
                <a:cs typeface="Arial" panose="020B0604020202020204" pitchFamily="34" charset="0"/>
              </a:rPr>
              <a:t>, </a:t>
            </a:r>
            <a:r>
              <a:rPr kumimoji="0" lang="en-US" sz="1400" b="0" i="1" u="none" strike="noStrike" kern="1200" cap="none" spc="0" normalizeH="0" baseline="0" noProof="0" dirty="0">
                <a:ln>
                  <a:noFill/>
                </a:ln>
                <a:solidFill>
                  <a:srgbClr val="212529"/>
                </a:solidFill>
                <a:effectLst/>
                <a:uLnTx/>
                <a:uFillTx/>
                <a:latin typeface="Arial" panose="020B0604020202020204" pitchFamily="34" charset="0"/>
                <a:cs typeface="Arial" panose="020B0604020202020204" pitchFamily="34" charset="0"/>
              </a:rPr>
              <a:t>78</a:t>
            </a:r>
            <a:r>
              <a:rPr kumimoji="0" lang="en-US" sz="1400" b="0" i="0" u="none" strike="noStrike" kern="1200" cap="none" spc="0" normalizeH="0" baseline="0" noProof="0" dirty="0">
                <a:ln>
                  <a:noFill/>
                </a:ln>
                <a:solidFill>
                  <a:srgbClr val="212529"/>
                </a:solidFill>
                <a:effectLst/>
                <a:uLnTx/>
                <a:uFillTx/>
                <a:latin typeface="Arial" panose="020B0604020202020204" pitchFamily="34" charset="0"/>
                <a:cs typeface="Arial" panose="020B0604020202020204" pitchFamily="34" charset="0"/>
              </a:rPr>
              <a:t>(1), 98-106.</a:t>
            </a:r>
          </a:p>
          <a:p>
            <a:pPr marL="0" marR="0" lvl="0" indent="0" algn="l" defTabSz="457200" rtl="0" eaLnBrk="1" fontAlgn="auto" latinLnBrk="0" hangingPunct="1">
              <a:lnSpc>
                <a:spcPct val="100000"/>
              </a:lnSpc>
              <a:spcBef>
                <a:spcPts val="1000"/>
              </a:spcBef>
              <a:spcAft>
                <a:spcPts val="0"/>
              </a:spcAft>
              <a:buClr>
                <a:srgbClr val="90C226"/>
              </a:buClr>
              <a:buSzPct val="80000"/>
              <a:buNone/>
              <a:tabLst/>
              <a:defRPr/>
            </a:pPr>
            <a:r>
              <a:rPr kumimoji="0" lang="en-US" sz="1400" b="0" i="0" u="none" strike="noStrike" kern="1200" cap="none" spc="0" normalizeH="0" baseline="0" noProof="0" dirty="0">
                <a:ln>
                  <a:noFill/>
                </a:ln>
                <a:solidFill>
                  <a:srgbClr val="212529"/>
                </a:solidFill>
                <a:effectLst/>
                <a:uLnTx/>
                <a:uFillTx/>
                <a:latin typeface="Arial" panose="020B0604020202020204" pitchFamily="34" charset="0"/>
                <a:cs typeface="Arial" panose="020B0604020202020204" pitchFamily="34" charset="0"/>
              </a:rPr>
              <a:t>Fatoki, O., &amp; Marembo, M. (2012). An investigation into the attitudes toward business ethics by university students in South Africa. </a:t>
            </a:r>
            <a:r>
              <a:rPr kumimoji="0" lang="en-US" sz="1400" b="0" i="1" u="none" strike="noStrike" kern="1200" cap="none" spc="0" normalizeH="0" baseline="0" noProof="0" dirty="0">
                <a:ln>
                  <a:noFill/>
                </a:ln>
                <a:solidFill>
                  <a:srgbClr val="212529"/>
                </a:solidFill>
                <a:effectLst/>
                <a:uLnTx/>
                <a:uFillTx/>
                <a:latin typeface="Arial" panose="020B0604020202020204" pitchFamily="34" charset="0"/>
                <a:cs typeface="Arial" panose="020B0604020202020204" pitchFamily="34" charset="0"/>
              </a:rPr>
              <a:t>African Journal of Business Management</a:t>
            </a:r>
            <a:r>
              <a:rPr kumimoji="0" lang="en-US" sz="1400" b="0" i="0" u="none" strike="noStrike" kern="1200" cap="none" spc="0" normalizeH="0" baseline="0" noProof="0" dirty="0">
                <a:ln>
                  <a:noFill/>
                </a:ln>
                <a:solidFill>
                  <a:srgbClr val="212529"/>
                </a:solidFill>
                <a:effectLst/>
                <a:uLnTx/>
                <a:uFillTx/>
                <a:latin typeface="Arial" panose="020B0604020202020204" pitchFamily="34" charset="0"/>
                <a:cs typeface="Arial" panose="020B0604020202020204" pitchFamily="34" charset="0"/>
              </a:rPr>
              <a:t>,</a:t>
            </a:r>
            <a:r>
              <a:rPr kumimoji="0" lang="en-US" sz="1400" b="0" i="1" u="none" strike="noStrike" kern="1200" cap="none" spc="0" normalizeH="0" baseline="0" noProof="0" dirty="0">
                <a:ln>
                  <a:noFill/>
                </a:ln>
                <a:solidFill>
                  <a:srgbClr val="212529"/>
                </a:solidFill>
                <a:effectLst/>
                <a:uLnTx/>
                <a:uFillTx/>
                <a:latin typeface="Arial" panose="020B0604020202020204" pitchFamily="34" charset="0"/>
                <a:cs typeface="Arial" panose="020B0604020202020204" pitchFamily="34" charset="0"/>
              </a:rPr>
              <a:t> 6</a:t>
            </a:r>
            <a:r>
              <a:rPr kumimoji="0" lang="en-US" sz="1400" b="0" i="0" u="none" strike="noStrike" kern="1200" cap="none" spc="0" normalizeH="0" baseline="0" noProof="0" dirty="0">
                <a:ln>
                  <a:noFill/>
                </a:ln>
                <a:solidFill>
                  <a:srgbClr val="212529"/>
                </a:solidFill>
                <a:effectLst/>
                <a:uLnTx/>
                <a:uFillTx/>
                <a:latin typeface="Arial" panose="020B0604020202020204" pitchFamily="34" charset="0"/>
                <a:cs typeface="Arial" panose="020B0604020202020204" pitchFamily="34" charset="0"/>
              </a:rPr>
              <a:t>(18), 5865-5871.</a:t>
            </a:r>
          </a:p>
          <a:p>
            <a:pPr marL="342900" marR="0" lvl="0" indent="-342900" algn="l" defTabSz="457200" rtl="0" eaLnBrk="1" fontAlgn="auto" latinLnBrk="0" hangingPunct="1">
              <a:lnSpc>
                <a:spcPct val="100000"/>
              </a:lnSpc>
              <a:spcBef>
                <a:spcPts val="1000"/>
              </a:spcBef>
              <a:spcAft>
                <a:spcPts val="0"/>
              </a:spcAft>
              <a:buClr>
                <a:srgbClr val="90C226"/>
              </a:buClr>
              <a:buSzPct val="80000"/>
              <a:buFont typeface="+mj-lt"/>
              <a:buAutoNum type="arabicPeriod"/>
              <a:tabLst/>
              <a:defRPr/>
            </a:pPr>
            <a:endParaRPr lang="en-US" dirty="0"/>
          </a:p>
        </p:txBody>
      </p:sp>
    </p:spTree>
    <p:extLst>
      <p:ext uri="{BB962C8B-B14F-4D97-AF65-F5344CB8AC3E}">
        <p14:creationId xmlns:p14="http://schemas.microsoft.com/office/powerpoint/2010/main" val="154686344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F9BF2E-64CB-9BC0-B748-0CB5B22AC330}"/>
              </a:ext>
            </a:extLst>
          </p:cNvPr>
          <p:cNvSpPr>
            <a:spLocks noGrp="1"/>
          </p:cNvSpPr>
          <p:nvPr>
            <p:ph type="title"/>
          </p:nvPr>
        </p:nvSpPr>
        <p:spPr/>
        <p:txBody>
          <a:bodyPr/>
          <a:lstStyle/>
          <a:p>
            <a:r>
              <a:rPr lang="en-US" dirty="0"/>
              <a:t>Introduction</a:t>
            </a:r>
          </a:p>
        </p:txBody>
      </p:sp>
      <p:sp>
        <p:nvSpPr>
          <p:cNvPr id="3" name="Content Placeholder 2">
            <a:extLst>
              <a:ext uri="{FF2B5EF4-FFF2-40B4-BE49-F238E27FC236}">
                <a16:creationId xmlns:a16="http://schemas.microsoft.com/office/drawing/2014/main" id="{03D9A2F2-CF5B-38C5-9C7A-BB57ED2ECDDC}"/>
              </a:ext>
            </a:extLst>
          </p:cNvPr>
          <p:cNvSpPr>
            <a:spLocks noGrp="1"/>
          </p:cNvSpPr>
          <p:nvPr>
            <p:ph idx="1"/>
          </p:nvPr>
        </p:nvSpPr>
        <p:spPr>
          <a:xfrm>
            <a:off x="501162" y="1930401"/>
            <a:ext cx="8913191" cy="3740638"/>
          </a:xfrm>
          <a:ln w="57150">
            <a:solidFill>
              <a:schemeClr val="tx1"/>
            </a:solidFill>
          </a:ln>
        </p:spPr>
        <p:txBody>
          <a:bodyPr/>
          <a:lstStyle/>
          <a:p>
            <a:pPr marL="804863" lvl="2" indent="-342900">
              <a:buFont typeface="Wingdings" panose="05000000000000000000" pitchFamily="2" charset="2"/>
              <a:buChar char="§"/>
            </a:pPr>
            <a:r>
              <a:rPr lang="en-US" sz="2800" dirty="0">
                <a:latin typeface="Arial" panose="020B0604020202020204" pitchFamily="34" charset="0"/>
                <a:cs typeface="Arial" panose="020B0604020202020204" pitchFamily="34" charset="0"/>
              </a:rPr>
              <a:t>The number of improprieties appears to be on the increase and this has seemingly resulted in a plethora of studies on the topic of business ethics.</a:t>
            </a:r>
          </a:p>
          <a:p>
            <a:pPr marL="804863" lvl="2" indent="-342900">
              <a:buFont typeface="Wingdings" panose="05000000000000000000" pitchFamily="2" charset="2"/>
              <a:buChar char="§"/>
            </a:pPr>
            <a:endParaRPr lang="en-US" sz="2800" dirty="0">
              <a:latin typeface="Arial" panose="020B0604020202020204" pitchFamily="34" charset="0"/>
              <a:cs typeface="Arial" panose="020B0604020202020204" pitchFamily="34" charset="0"/>
            </a:endParaRPr>
          </a:p>
          <a:p>
            <a:pPr marL="804863" lvl="2" indent="-342900">
              <a:buFont typeface="Wingdings" panose="05000000000000000000" pitchFamily="2" charset="2"/>
              <a:buChar char="§"/>
            </a:pPr>
            <a:r>
              <a:rPr lang="en-US" sz="2800" dirty="0">
                <a:latin typeface="Arial" panose="020B0604020202020204" pitchFamily="34" charset="0"/>
                <a:cs typeface="Arial" panose="020B0604020202020204" pitchFamily="34" charset="0"/>
              </a:rPr>
              <a:t>Educational institutions are not exempt from these ethical problems and evidence of academic dishonesty abounds.</a:t>
            </a:r>
          </a:p>
          <a:p>
            <a:endParaRPr lang="en-US" dirty="0"/>
          </a:p>
        </p:txBody>
      </p:sp>
    </p:spTree>
    <p:extLst>
      <p:ext uri="{BB962C8B-B14F-4D97-AF65-F5344CB8AC3E}">
        <p14:creationId xmlns:p14="http://schemas.microsoft.com/office/powerpoint/2010/main" val="1632564967"/>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DD780A-14A2-3E33-09FE-789BA522B9C7}"/>
              </a:ext>
            </a:extLst>
          </p:cNvPr>
          <p:cNvSpPr>
            <a:spLocks noGrp="1"/>
          </p:cNvSpPr>
          <p:nvPr>
            <p:ph type="title"/>
          </p:nvPr>
        </p:nvSpPr>
        <p:spPr/>
        <p:txBody>
          <a:bodyPr/>
          <a:lstStyle/>
          <a:p>
            <a:r>
              <a:rPr kumimoji="0" lang="en-US" sz="3600" b="0" i="0" u="none" strike="noStrike" kern="1200" cap="none" spc="0" normalizeH="0" baseline="0" noProof="0" dirty="0">
                <a:ln>
                  <a:noFill/>
                </a:ln>
                <a:solidFill>
                  <a:srgbClr val="212529"/>
                </a:solidFill>
                <a:effectLst/>
                <a:uLnTx/>
                <a:uFillTx/>
                <a:latin typeface="-apple-system"/>
                <a:ea typeface="+mn-ea"/>
                <a:cs typeface="+mn-cs"/>
              </a:rPr>
              <a:t>References</a:t>
            </a:r>
            <a:br>
              <a:rPr kumimoji="0" lang="en-US" sz="3600" b="0" i="0" u="none" strike="noStrike" kern="1200" cap="none" spc="0" normalizeH="0" baseline="0" noProof="0" dirty="0">
                <a:ln>
                  <a:noFill/>
                </a:ln>
                <a:solidFill>
                  <a:srgbClr val="212529"/>
                </a:solidFill>
                <a:effectLst/>
                <a:uLnTx/>
                <a:uFillTx/>
                <a:latin typeface="-apple-system"/>
                <a:ea typeface="+mn-ea"/>
                <a:cs typeface="+mn-cs"/>
              </a:rPr>
            </a:br>
            <a:endParaRPr lang="en-US" dirty="0"/>
          </a:p>
        </p:txBody>
      </p:sp>
      <p:sp>
        <p:nvSpPr>
          <p:cNvPr id="3" name="Content Placeholder 2">
            <a:extLst>
              <a:ext uri="{FF2B5EF4-FFF2-40B4-BE49-F238E27FC236}">
                <a16:creationId xmlns:a16="http://schemas.microsoft.com/office/drawing/2014/main" id="{9CA5BF59-3E87-7F74-136A-D047983EA33D}"/>
              </a:ext>
            </a:extLst>
          </p:cNvPr>
          <p:cNvSpPr>
            <a:spLocks noGrp="1"/>
          </p:cNvSpPr>
          <p:nvPr>
            <p:ph idx="1"/>
          </p:nvPr>
        </p:nvSpPr>
        <p:spPr>
          <a:xfrm>
            <a:off x="677334" y="1431234"/>
            <a:ext cx="9086868" cy="5335326"/>
          </a:xfrm>
        </p:spPr>
        <p:txBody>
          <a:bodyPr>
            <a:normAutofit fontScale="25000" lnSpcReduction="20000"/>
          </a:bodyPr>
          <a:lstStyle/>
          <a:p>
            <a:pPr marL="342900" marR="0" lvl="0" indent="-342900" algn="l" defTabSz="457200" rtl="0" eaLnBrk="1" fontAlgn="auto" latinLnBrk="0" hangingPunct="1">
              <a:lnSpc>
                <a:spcPct val="100000"/>
              </a:lnSpc>
              <a:spcBef>
                <a:spcPts val="1000"/>
              </a:spcBef>
              <a:spcAft>
                <a:spcPts val="0"/>
              </a:spcAft>
              <a:buClr>
                <a:srgbClr val="90C226"/>
              </a:buClr>
              <a:buSzPct val="80000"/>
              <a:buFont typeface="+mj-lt"/>
              <a:buAutoNum type="arabicPeriod"/>
              <a:tabLst/>
              <a:defRPr/>
            </a:pPr>
            <a:endParaRPr kumimoji="0" lang="en-US" sz="4900" b="0" i="0" u="none" strike="noStrike" kern="1200" cap="none" spc="0" normalizeH="0" baseline="0" noProof="0" dirty="0">
              <a:ln>
                <a:noFill/>
              </a:ln>
              <a:solidFill>
                <a:srgbClr val="212529"/>
              </a:solidFill>
              <a:effectLst/>
              <a:uLnTx/>
              <a:uFillTx/>
              <a:latin typeface="Arial" panose="020B0604020202020204" pitchFamily="34" charset="0"/>
              <a:cs typeface="Arial" panose="020B0604020202020204" pitchFamily="34" charset="0"/>
            </a:endParaRPr>
          </a:p>
          <a:p>
            <a:pPr marL="0" marR="0" lvl="0" indent="0" algn="l" defTabSz="457200" rtl="0" eaLnBrk="1" fontAlgn="auto" latinLnBrk="0" hangingPunct="1">
              <a:lnSpc>
                <a:spcPct val="100000"/>
              </a:lnSpc>
              <a:spcBef>
                <a:spcPts val="1000"/>
              </a:spcBef>
              <a:spcAft>
                <a:spcPts val="0"/>
              </a:spcAft>
              <a:buClr>
                <a:srgbClr val="90C226"/>
              </a:buClr>
              <a:buSzPct val="80000"/>
              <a:buFont typeface="Wingdings 3" charset="2"/>
              <a:buNone/>
              <a:tabLst/>
              <a:defRPr/>
            </a:pPr>
            <a:r>
              <a:rPr kumimoji="0" lang="en-US" sz="5600" b="0" i="0" u="none" strike="noStrike" kern="1200" cap="none" spc="0" normalizeH="0" baseline="0" noProof="0" dirty="0">
                <a:ln>
                  <a:noFill/>
                </a:ln>
                <a:solidFill>
                  <a:srgbClr val="212529"/>
                </a:solidFill>
                <a:effectLst/>
                <a:uLnTx/>
                <a:uFillTx/>
                <a:latin typeface="Arial" panose="020B0604020202020204" pitchFamily="34" charset="0"/>
                <a:cs typeface="Arial" panose="020B0604020202020204" pitchFamily="34" charset="0"/>
              </a:rPr>
              <a:t>Grünbaum, L. (1997). Attitudes of future managers towards business ethics: A comparison of Finnish and American business students. </a:t>
            </a:r>
            <a:r>
              <a:rPr kumimoji="0" lang="en-US" sz="5600" b="0" i="1" u="none" strike="noStrike" kern="1200" cap="none" spc="0" normalizeH="0" baseline="0" noProof="0" dirty="0">
                <a:ln>
                  <a:noFill/>
                </a:ln>
                <a:solidFill>
                  <a:srgbClr val="212529"/>
                </a:solidFill>
                <a:effectLst/>
                <a:uLnTx/>
                <a:uFillTx/>
                <a:latin typeface="Arial" panose="020B0604020202020204" pitchFamily="34" charset="0"/>
                <a:cs typeface="Arial" panose="020B0604020202020204" pitchFamily="34" charset="0"/>
              </a:rPr>
              <a:t>Journal of Business Ethics,</a:t>
            </a:r>
            <a:r>
              <a:rPr kumimoji="0" lang="en-US" sz="5600" b="0" i="0" u="none" strike="noStrike" kern="1200" cap="none" spc="0" normalizeH="0" baseline="0" noProof="0" dirty="0">
                <a:ln>
                  <a:noFill/>
                </a:ln>
                <a:solidFill>
                  <a:srgbClr val="212529"/>
                </a:solidFill>
                <a:effectLst/>
                <a:uLnTx/>
                <a:uFillTx/>
                <a:latin typeface="Arial" panose="020B0604020202020204" pitchFamily="34" charset="0"/>
                <a:cs typeface="Arial" panose="020B0604020202020204" pitchFamily="34" charset="0"/>
              </a:rPr>
              <a:t> </a:t>
            </a:r>
            <a:r>
              <a:rPr kumimoji="0" lang="en-US" sz="5600" b="0" i="1" u="none" strike="noStrike" kern="1200" cap="none" spc="0" normalizeH="0" baseline="0" noProof="0" dirty="0">
                <a:ln>
                  <a:noFill/>
                </a:ln>
                <a:solidFill>
                  <a:srgbClr val="212529"/>
                </a:solidFill>
                <a:effectLst/>
                <a:uLnTx/>
                <a:uFillTx/>
                <a:latin typeface="Arial" panose="020B0604020202020204" pitchFamily="34" charset="0"/>
                <a:cs typeface="Arial" panose="020B0604020202020204" pitchFamily="34" charset="0"/>
              </a:rPr>
              <a:t>16</a:t>
            </a:r>
            <a:r>
              <a:rPr kumimoji="0" lang="en-US" sz="5600" b="0" i="0" u="none" strike="noStrike" kern="1200" cap="none" spc="0" normalizeH="0" baseline="0" noProof="0" dirty="0">
                <a:ln>
                  <a:noFill/>
                </a:ln>
                <a:solidFill>
                  <a:srgbClr val="212529"/>
                </a:solidFill>
                <a:effectLst/>
                <a:uLnTx/>
                <a:uFillTx/>
                <a:latin typeface="Arial" panose="020B0604020202020204" pitchFamily="34" charset="0"/>
                <a:cs typeface="Arial" panose="020B0604020202020204" pitchFamily="34" charset="0"/>
              </a:rPr>
              <a:t>(4), 451–463.</a:t>
            </a:r>
          </a:p>
          <a:p>
            <a:pPr marL="0" marR="0" lvl="0" indent="0" algn="l" defTabSz="457200" rtl="0" eaLnBrk="1" fontAlgn="auto" latinLnBrk="0" hangingPunct="1">
              <a:lnSpc>
                <a:spcPct val="100000"/>
              </a:lnSpc>
              <a:spcBef>
                <a:spcPts val="1000"/>
              </a:spcBef>
              <a:spcAft>
                <a:spcPts val="0"/>
              </a:spcAft>
              <a:buClr>
                <a:srgbClr val="90C226"/>
              </a:buClr>
              <a:buSzPct val="80000"/>
              <a:buFont typeface="Wingdings 3" charset="2"/>
              <a:buNone/>
              <a:tabLst/>
              <a:defRPr/>
            </a:pPr>
            <a:r>
              <a:rPr kumimoji="0" lang="en-US" sz="5600" b="0" i="0" u="none" strike="noStrike" kern="1200" cap="none" spc="0" normalizeH="0" baseline="0" noProof="0" dirty="0">
                <a:ln>
                  <a:noFill/>
                </a:ln>
                <a:solidFill>
                  <a:srgbClr val="212529"/>
                </a:solidFill>
                <a:effectLst/>
                <a:uLnTx/>
                <a:uFillTx/>
                <a:latin typeface="Arial" panose="020B0604020202020204" pitchFamily="34" charset="0"/>
                <a:cs typeface="Arial" panose="020B0604020202020204" pitchFamily="34" charset="0"/>
              </a:rPr>
              <a:t>Haloub, R., Samawi, J., Refai, D., &amp; Beddewela, E. (2016). Attitudes toward business ethics in different contexts: a cross cultural comparison between professionals in Jordan and UK. In: </a:t>
            </a:r>
            <a:r>
              <a:rPr kumimoji="0" lang="en-US" sz="5600" b="0" i="1" u="none" strike="noStrike" kern="1200" cap="none" spc="0" normalizeH="0" baseline="0" noProof="0" dirty="0">
                <a:ln>
                  <a:noFill/>
                </a:ln>
                <a:solidFill>
                  <a:srgbClr val="212529"/>
                </a:solidFill>
                <a:effectLst/>
                <a:uLnTx/>
                <a:uFillTx/>
                <a:latin typeface="Arial" panose="020B0604020202020204" pitchFamily="34" charset="0"/>
                <a:cs typeface="Arial" panose="020B0604020202020204" pitchFamily="34" charset="0"/>
              </a:rPr>
              <a:t>19</a:t>
            </a:r>
            <a:r>
              <a:rPr kumimoji="0" lang="en-US" sz="5600" b="0" i="1" u="none" strike="noStrike" kern="1200" cap="none" spc="0" normalizeH="0" baseline="30000" noProof="0" dirty="0">
                <a:ln>
                  <a:noFill/>
                </a:ln>
                <a:solidFill>
                  <a:srgbClr val="212529"/>
                </a:solidFill>
                <a:effectLst/>
                <a:uLnTx/>
                <a:uFillTx/>
                <a:latin typeface="Arial" panose="020B0604020202020204" pitchFamily="34" charset="0"/>
                <a:cs typeface="Arial" panose="020B0604020202020204" pitchFamily="34" charset="0"/>
              </a:rPr>
              <a:t>th</a:t>
            </a:r>
            <a:r>
              <a:rPr kumimoji="0" lang="en-US" sz="5600" b="0" i="1" u="none" strike="noStrike" kern="1200" cap="none" spc="0" normalizeH="0" baseline="0" noProof="0" dirty="0">
                <a:ln>
                  <a:noFill/>
                </a:ln>
                <a:solidFill>
                  <a:srgbClr val="212529"/>
                </a:solidFill>
                <a:effectLst/>
                <a:uLnTx/>
                <a:uFillTx/>
                <a:latin typeface="Arial" panose="020B0604020202020204" pitchFamily="34" charset="0"/>
                <a:cs typeface="Arial" panose="020B0604020202020204" pitchFamily="34" charset="0"/>
              </a:rPr>
              <a:t> International Symposium on Ethics, Business and Society, 4</a:t>
            </a:r>
            <a:r>
              <a:rPr kumimoji="0" lang="en-US" sz="5600" b="0" i="1" u="none" strike="noStrike" kern="1200" cap="none" spc="0" normalizeH="0" baseline="30000" noProof="0" dirty="0">
                <a:ln>
                  <a:noFill/>
                </a:ln>
                <a:solidFill>
                  <a:srgbClr val="212529"/>
                </a:solidFill>
                <a:effectLst/>
                <a:uLnTx/>
                <a:uFillTx/>
                <a:latin typeface="Arial" panose="020B0604020202020204" pitchFamily="34" charset="0"/>
                <a:cs typeface="Arial" panose="020B0604020202020204" pitchFamily="34" charset="0"/>
              </a:rPr>
              <a:t>th</a:t>
            </a:r>
            <a:r>
              <a:rPr kumimoji="0" lang="en-US" sz="5600" b="0" i="1" u="none" strike="noStrike" kern="1200" cap="none" spc="0" normalizeH="0" baseline="0" noProof="0" dirty="0">
                <a:ln>
                  <a:noFill/>
                </a:ln>
                <a:solidFill>
                  <a:srgbClr val="212529"/>
                </a:solidFill>
                <a:effectLst/>
                <a:uLnTx/>
                <a:uFillTx/>
                <a:latin typeface="Arial" panose="020B0604020202020204" pitchFamily="34" charset="0"/>
                <a:cs typeface="Arial" panose="020B0604020202020204" pitchFamily="34" charset="0"/>
              </a:rPr>
              <a:t> 5</a:t>
            </a:r>
            <a:r>
              <a:rPr kumimoji="0" lang="en-US" sz="5600" b="0" i="1" u="none" strike="noStrike" kern="1200" cap="none" spc="0" normalizeH="0" baseline="30000" noProof="0" dirty="0">
                <a:ln>
                  <a:noFill/>
                </a:ln>
                <a:solidFill>
                  <a:srgbClr val="212529"/>
                </a:solidFill>
                <a:effectLst/>
                <a:uLnTx/>
                <a:uFillTx/>
                <a:latin typeface="Arial" panose="020B0604020202020204" pitchFamily="34" charset="0"/>
                <a:cs typeface="Arial" panose="020B0604020202020204" pitchFamily="34" charset="0"/>
              </a:rPr>
              <a:t>th</a:t>
            </a:r>
            <a:r>
              <a:rPr kumimoji="0" lang="en-US" sz="5600" b="0" i="1" u="none" strike="noStrike" kern="1200" cap="none" spc="0" normalizeH="0" baseline="0" noProof="0" dirty="0">
                <a:ln>
                  <a:noFill/>
                </a:ln>
                <a:solidFill>
                  <a:srgbClr val="212529"/>
                </a:solidFill>
                <a:effectLst/>
                <a:uLnTx/>
                <a:uFillTx/>
                <a:latin typeface="Arial" panose="020B0604020202020204" pitchFamily="34" charset="0"/>
                <a:cs typeface="Arial" panose="020B0604020202020204" pitchFamily="34" charset="0"/>
              </a:rPr>
              <a:t> July 2016</a:t>
            </a:r>
            <a:r>
              <a:rPr kumimoji="0" lang="en-US" sz="5600" b="0" i="0" u="none" strike="noStrike" kern="1200" cap="none" spc="0" normalizeH="0" baseline="0" noProof="0" dirty="0">
                <a:ln>
                  <a:noFill/>
                </a:ln>
                <a:solidFill>
                  <a:srgbClr val="212529"/>
                </a:solidFill>
                <a:effectLst/>
                <a:uLnTx/>
                <a:uFillTx/>
                <a:latin typeface="Arial" panose="020B0604020202020204" pitchFamily="34" charset="0"/>
                <a:cs typeface="Arial" panose="020B0604020202020204" pitchFamily="34" charset="0"/>
              </a:rPr>
              <a:t>, Barcelona, Spain</a:t>
            </a:r>
          </a:p>
          <a:p>
            <a:pPr marL="0" marR="0" lvl="0" indent="0" algn="l" defTabSz="457200" rtl="0" eaLnBrk="1" fontAlgn="auto" latinLnBrk="0" hangingPunct="1">
              <a:lnSpc>
                <a:spcPct val="100000"/>
              </a:lnSpc>
              <a:spcBef>
                <a:spcPts val="1000"/>
              </a:spcBef>
              <a:spcAft>
                <a:spcPts val="0"/>
              </a:spcAft>
              <a:buClr>
                <a:srgbClr val="90C226"/>
              </a:buClr>
              <a:buSzPct val="80000"/>
              <a:buNone/>
              <a:tabLst/>
              <a:defRPr/>
            </a:pPr>
            <a:r>
              <a:rPr kumimoji="0" lang="en-US" sz="5600" b="0" i="0" u="none" strike="noStrike" kern="1200" cap="none" spc="0" normalizeH="0" baseline="0" noProof="0" dirty="0">
                <a:ln>
                  <a:noFill/>
                </a:ln>
                <a:solidFill>
                  <a:srgbClr val="212529"/>
                </a:solidFill>
                <a:effectLst/>
                <a:uLnTx/>
                <a:uFillTx/>
                <a:latin typeface="Arial" panose="020B0604020202020204" pitchFamily="34" charset="0"/>
                <a:cs typeface="Arial" panose="020B0604020202020204" pitchFamily="34" charset="0"/>
              </a:rPr>
              <a:t>Ho, Y. &amp; Lin, C. (2006).  Can business ethics be taught. </a:t>
            </a:r>
            <a:r>
              <a:rPr kumimoji="0" lang="en-US" sz="5600" b="0" i="1" u="none" strike="noStrike" kern="1200" cap="none" spc="0" normalizeH="0" baseline="0" noProof="0" dirty="0">
                <a:ln>
                  <a:noFill/>
                </a:ln>
                <a:solidFill>
                  <a:srgbClr val="212529"/>
                </a:solidFill>
                <a:effectLst/>
                <a:uLnTx/>
                <a:uFillTx/>
                <a:latin typeface="Arial" panose="020B0604020202020204" pitchFamily="34" charset="0"/>
                <a:cs typeface="Arial" panose="020B0604020202020204" pitchFamily="34" charset="0"/>
              </a:rPr>
              <a:t>The Journal of Human Resource and Adult Learning, 7(1), </a:t>
            </a:r>
            <a:r>
              <a:rPr kumimoji="0" lang="en-US" sz="5600" b="0" i="0" u="none" strike="noStrike" kern="1200" cap="none" spc="0" normalizeH="0" baseline="0" noProof="0" dirty="0">
                <a:ln>
                  <a:noFill/>
                </a:ln>
                <a:solidFill>
                  <a:srgbClr val="212529"/>
                </a:solidFill>
                <a:effectLst/>
                <a:uLnTx/>
                <a:uFillTx/>
                <a:latin typeface="Arial" panose="020B0604020202020204" pitchFamily="34" charset="0"/>
                <a:cs typeface="Arial" panose="020B0604020202020204" pitchFamily="34" charset="0"/>
              </a:rPr>
              <a:t>33-38.</a:t>
            </a:r>
          </a:p>
          <a:p>
            <a:pPr marL="0" marR="0" lvl="0" indent="0" algn="l" defTabSz="457200" rtl="0" eaLnBrk="1" fontAlgn="auto" latinLnBrk="0" hangingPunct="1">
              <a:lnSpc>
                <a:spcPct val="100000"/>
              </a:lnSpc>
              <a:spcBef>
                <a:spcPts val="1000"/>
              </a:spcBef>
              <a:spcAft>
                <a:spcPts val="0"/>
              </a:spcAft>
              <a:buClr>
                <a:srgbClr val="90C226"/>
              </a:buClr>
              <a:buSzPct val="80000"/>
              <a:buNone/>
              <a:tabLst/>
              <a:defRPr/>
            </a:pPr>
            <a:r>
              <a:rPr kumimoji="0" lang="en-US" sz="5600" b="0" i="0" u="none" strike="noStrike" kern="1200" cap="none" spc="0" normalizeH="0" baseline="0" noProof="0" dirty="0">
                <a:ln>
                  <a:noFill/>
                </a:ln>
                <a:solidFill>
                  <a:srgbClr val="212529"/>
                </a:solidFill>
                <a:effectLst/>
                <a:uLnTx/>
                <a:uFillTx/>
                <a:latin typeface="Arial" panose="020B0604020202020204" pitchFamily="34" charset="0"/>
                <a:cs typeface="Arial" panose="020B0604020202020204" pitchFamily="34" charset="0"/>
              </a:rPr>
              <a:t>Hussain, M., Hussain, B., Rahman, M., &amp; Khalil, Z. (2012) Perception of business students toward the study of social business. </a:t>
            </a:r>
            <a:r>
              <a:rPr kumimoji="0" lang="en-US" sz="5600" b="0" i="1" u="none" strike="noStrike" kern="1200" cap="none" spc="0" normalizeH="0" baseline="0" noProof="0" dirty="0">
                <a:ln>
                  <a:noFill/>
                </a:ln>
                <a:solidFill>
                  <a:srgbClr val="212529"/>
                </a:solidFill>
                <a:effectLst/>
                <a:uLnTx/>
                <a:uFillTx/>
                <a:latin typeface="Arial" panose="020B0604020202020204" pitchFamily="34" charset="0"/>
                <a:cs typeface="Arial" panose="020B0604020202020204" pitchFamily="34" charset="0"/>
              </a:rPr>
              <a:t>Journal of Business and Economics</a:t>
            </a:r>
            <a:r>
              <a:rPr kumimoji="0" lang="en-US" sz="5600" b="0" i="0" u="none" strike="noStrike" kern="1200" cap="none" spc="0" normalizeH="0" baseline="0" noProof="0" dirty="0">
                <a:ln>
                  <a:noFill/>
                </a:ln>
                <a:solidFill>
                  <a:srgbClr val="212529"/>
                </a:solidFill>
                <a:effectLst/>
                <a:uLnTx/>
                <a:uFillTx/>
                <a:latin typeface="Arial" panose="020B0604020202020204" pitchFamily="34" charset="0"/>
                <a:cs typeface="Arial" panose="020B0604020202020204" pitchFamily="34" charset="0"/>
              </a:rPr>
              <a:t>,</a:t>
            </a:r>
            <a:r>
              <a:rPr kumimoji="0" lang="en-US" sz="5600" b="0" i="1" u="none" strike="noStrike" kern="1200" cap="none" spc="0" normalizeH="0" baseline="0" noProof="0" dirty="0">
                <a:ln>
                  <a:noFill/>
                </a:ln>
                <a:solidFill>
                  <a:srgbClr val="212529"/>
                </a:solidFill>
                <a:effectLst/>
                <a:uLnTx/>
                <a:uFillTx/>
                <a:latin typeface="Arial" panose="020B0604020202020204" pitchFamily="34" charset="0"/>
                <a:cs typeface="Arial" panose="020B0604020202020204" pitchFamily="34" charset="0"/>
              </a:rPr>
              <a:t> 3</a:t>
            </a:r>
            <a:r>
              <a:rPr kumimoji="0" lang="en-US" sz="5600" b="0" i="0" u="none" strike="noStrike" kern="1200" cap="none" spc="0" normalizeH="0" baseline="0" noProof="0" dirty="0">
                <a:ln>
                  <a:noFill/>
                </a:ln>
                <a:solidFill>
                  <a:srgbClr val="212529"/>
                </a:solidFill>
                <a:effectLst/>
                <a:uLnTx/>
                <a:uFillTx/>
                <a:latin typeface="Arial" panose="020B0604020202020204" pitchFamily="34" charset="0"/>
                <a:cs typeface="Arial" panose="020B0604020202020204" pitchFamily="34" charset="0"/>
              </a:rPr>
              <a:t>(3), 212-221.</a:t>
            </a:r>
          </a:p>
          <a:p>
            <a:pPr marL="0" marR="0" lvl="0" indent="0" algn="l" defTabSz="457200" rtl="0" eaLnBrk="1" fontAlgn="auto" latinLnBrk="0" hangingPunct="1">
              <a:lnSpc>
                <a:spcPct val="100000"/>
              </a:lnSpc>
              <a:spcBef>
                <a:spcPts val="1000"/>
              </a:spcBef>
              <a:spcAft>
                <a:spcPts val="0"/>
              </a:spcAft>
              <a:buClr>
                <a:srgbClr val="90C226"/>
              </a:buClr>
              <a:buSzPct val="80000"/>
              <a:buNone/>
              <a:tabLst/>
              <a:defRPr/>
            </a:pPr>
            <a:r>
              <a:rPr kumimoji="0" lang="en-US" sz="5600" b="0" i="0" u="none" strike="noStrike" kern="1200" cap="none" spc="0" normalizeH="0" baseline="0" noProof="0" dirty="0">
                <a:ln>
                  <a:noFill/>
                </a:ln>
                <a:solidFill>
                  <a:srgbClr val="212529"/>
                </a:solidFill>
                <a:effectLst/>
                <a:uLnTx/>
                <a:uFillTx/>
                <a:latin typeface="Arial" panose="020B0604020202020204" pitchFamily="34" charset="0"/>
                <a:cs typeface="Arial" panose="020B0604020202020204" pitchFamily="34" charset="0"/>
              </a:rPr>
              <a:t>Hutaibat, K. (2012). Interest in the management accounting profession: Accounting students’ perceptions in Jordanian universities. </a:t>
            </a:r>
            <a:r>
              <a:rPr kumimoji="0" lang="en-US" sz="5600" b="0" i="1" u="none" strike="noStrike" kern="1200" cap="none" spc="0" normalizeH="0" baseline="0" noProof="0" dirty="0">
                <a:ln>
                  <a:noFill/>
                </a:ln>
                <a:solidFill>
                  <a:srgbClr val="212529"/>
                </a:solidFill>
                <a:effectLst/>
                <a:uLnTx/>
                <a:uFillTx/>
                <a:latin typeface="Arial" panose="020B0604020202020204" pitchFamily="34" charset="0"/>
                <a:cs typeface="Arial" panose="020B0604020202020204" pitchFamily="34" charset="0"/>
              </a:rPr>
              <a:t>Asian Social Science</a:t>
            </a:r>
            <a:r>
              <a:rPr kumimoji="0" lang="en-US" sz="5600" b="0" i="0" u="none" strike="noStrike" kern="1200" cap="none" spc="0" normalizeH="0" baseline="0" noProof="0" dirty="0">
                <a:ln>
                  <a:noFill/>
                </a:ln>
                <a:solidFill>
                  <a:srgbClr val="212529"/>
                </a:solidFill>
                <a:effectLst/>
                <a:uLnTx/>
                <a:uFillTx/>
                <a:latin typeface="Arial" panose="020B0604020202020204" pitchFamily="34" charset="0"/>
                <a:cs typeface="Arial" panose="020B0604020202020204" pitchFamily="34" charset="0"/>
              </a:rPr>
              <a:t>, </a:t>
            </a:r>
            <a:r>
              <a:rPr kumimoji="0" lang="en-US" sz="5600" b="0" i="1" u="none" strike="noStrike" kern="1200" cap="none" spc="0" normalizeH="0" baseline="0" noProof="0" dirty="0">
                <a:ln>
                  <a:noFill/>
                </a:ln>
                <a:solidFill>
                  <a:srgbClr val="212529"/>
                </a:solidFill>
                <a:effectLst/>
                <a:uLnTx/>
                <a:uFillTx/>
                <a:latin typeface="Arial" panose="020B0604020202020204" pitchFamily="34" charset="0"/>
                <a:cs typeface="Arial" panose="020B0604020202020204" pitchFamily="34" charset="0"/>
              </a:rPr>
              <a:t>8</a:t>
            </a:r>
            <a:r>
              <a:rPr kumimoji="0" lang="en-US" sz="5600" b="0" i="0" u="none" strike="noStrike" kern="1200" cap="none" spc="0" normalizeH="0" baseline="0" noProof="0" dirty="0">
                <a:ln>
                  <a:noFill/>
                </a:ln>
                <a:solidFill>
                  <a:srgbClr val="212529"/>
                </a:solidFill>
                <a:effectLst/>
                <a:uLnTx/>
                <a:uFillTx/>
                <a:latin typeface="Arial" panose="020B0604020202020204" pitchFamily="34" charset="0"/>
                <a:cs typeface="Arial" panose="020B0604020202020204" pitchFamily="34" charset="0"/>
              </a:rPr>
              <a:t>(3), 303-316</a:t>
            </a:r>
            <a:endParaRPr lang="en-US" sz="5600" b="0" i="0" dirty="0">
              <a:solidFill>
                <a:srgbClr val="212529"/>
              </a:solidFill>
              <a:effectLst/>
              <a:latin typeface="Arial" panose="020B0604020202020204" pitchFamily="34" charset="0"/>
              <a:cs typeface="Arial" panose="020B0604020202020204" pitchFamily="34" charset="0"/>
            </a:endParaRPr>
          </a:p>
          <a:p>
            <a:pPr marL="0" indent="0" algn="l">
              <a:buNone/>
            </a:pPr>
            <a:r>
              <a:rPr lang="en-US" sz="5600" b="0" i="0" dirty="0">
                <a:solidFill>
                  <a:srgbClr val="212529"/>
                </a:solidFill>
                <a:effectLst/>
                <a:latin typeface="Arial" panose="020B0604020202020204" pitchFamily="34" charset="0"/>
                <a:cs typeface="Arial" panose="020B0604020202020204" pitchFamily="34" charset="0"/>
              </a:rPr>
              <a:t>Izzo, G., &amp; Ezzi, S. (2013). A study of business students’ attitudes in Saudi Arabia: Generation C, Islamic values, and Westernized educational video. </a:t>
            </a:r>
            <a:r>
              <a:rPr lang="en-US" sz="5600" b="0" i="1" dirty="0">
                <a:solidFill>
                  <a:srgbClr val="212529"/>
                </a:solidFill>
                <a:effectLst/>
                <a:latin typeface="Arial" panose="020B0604020202020204" pitchFamily="34" charset="0"/>
                <a:cs typeface="Arial" panose="020B0604020202020204" pitchFamily="34" charset="0"/>
              </a:rPr>
              <a:t>Journal of Business &amp; Financial Affairs</a:t>
            </a:r>
            <a:r>
              <a:rPr lang="en-US" sz="5600" b="0" i="0" dirty="0">
                <a:solidFill>
                  <a:srgbClr val="212529"/>
                </a:solidFill>
                <a:effectLst/>
                <a:latin typeface="Arial" panose="020B0604020202020204" pitchFamily="34" charset="0"/>
                <a:cs typeface="Arial" panose="020B0604020202020204" pitchFamily="34" charset="0"/>
              </a:rPr>
              <a:t>, </a:t>
            </a:r>
            <a:r>
              <a:rPr lang="en-US" sz="5600" b="0" i="1" dirty="0">
                <a:solidFill>
                  <a:srgbClr val="212529"/>
                </a:solidFill>
                <a:effectLst/>
                <a:latin typeface="Arial" panose="020B0604020202020204" pitchFamily="34" charset="0"/>
                <a:cs typeface="Arial" panose="020B0604020202020204" pitchFamily="34" charset="0"/>
              </a:rPr>
              <a:t>2</a:t>
            </a:r>
            <a:r>
              <a:rPr lang="en-US" sz="5600" b="0" i="0" dirty="0">
                <a:solidFill>
                  <a:srgbClr val="212529"/>
                </a:solidFill>
                <a:effectLst/>
                <a:latin typeface="Arial" panose="020B0604020202020204" pitchFamily="34" charset="0"/>
                <a:cs typeface="Arial" panose="020B0604020202020204" pitchFamily="34" charset="0"/>
              </a:rPr>
              <a:t>(2), 1-6.</a:t>
            </a:r>
          </a:p>
          <a:p>
            <a:pPr marL="0" indent="0" algn="l">
              <a:buNone/>
            </a:pPr>
            <a:r>
              <a:rPr lang="en-US" sz="5600" b="0" i="0" dirty="0">
                <a:solidFill>
                  <a:srgbClr val="212529"/>
                </a:solidFill>
                <a:effectLst/>
                <a:latin typeface="Arial" panose="020B0604020202020204" pitchFamily="34" charset="0"/>
                <a:cs typeface="Arial" panose="020B0604020202020204" pitchFamily="34" charset="0"/>
              </a:rPr>
              <a:t>Khalil, O., &amp; Seleim, A. (2012). Attitudes towards information ethics: a view from Egypt. </a:t>
            </a:r>
            <a:r>
              <a:rPr lang="en-US" sz="5600" b="0" i="1" dirty="0">
                <a:solidFill>
                  <a:srgbClr val="212529"/>
                </a:solidFill>
                <a:effectLst/>
                <a:latin typeface="Arial" panose="020B0604020202020204" pitchFamily="34" charset="0"/>
                <a:cs typeface="Arial" panose="020B0604020202020204" pitchFamily="34" charset="0"/>
              </a:rPr>
              <a:t>Journal of Information, Communication and Ethics in Society</a:t>
            </a:r>
            <a:r>
              <a:rPr lang="en-US" sz="5600" b="0" i="0" dirty="0">
                <a:solidFill>
                  <a:srgbClr val="212529"/>
                </a:solidFill>
                <a:effectLst/>
                <a:latin typeface="Arial" panose="020B0604020202020204" pitchFamily="34" charset="0"/>
                <a:cs typeface="Arial" panose="020B0604020202020204" pitchFamily="34" charset="0"/>
              </a:rPr>
              <a:t>, </a:t>
            </a:r>
            <a:r>
              <a:rPr lang="en-US" sz="5600" b="0" i="1" dirty="0">
                <a:solidFill>
                  <a:srgbClr val="212529"/>
                </a:solidFill>
                <a:effectLst/>
                <a:latin typeface="Arial" panose="020B0604020202020204" pitchFamily="34" charset="0"/>
                <a:cs typeface="Arial" panose="020B0604020202020204" pitchFamily="34" charset="0"/>
              </a:rPr>
              <a:t>10</a:t>
            </a:r>
            <a:r>
              <a:rPr lang="en-US" sz="5600" b="0" i="0" dirty="0">
                <a:solidFill>
                  <a:srgbClr val="212529"/>
                </a:solidFill>
                <a:effectLst/>
                <a:latin typeface="Arial" panose="020B0604020202020204" pitchFamily="34" charset="0"/>
                <a:cs typeface="Arial" panose="020B0604020202020204" pitchFamily="34" charset="0"/>
              </a:rPr>
              <a:t>(4), 240-261.</a:t>
            </a:r>
          </a:p>
          <a:p>
            <a:pPr marL="0" indent="0" algn="l">
              <a:buNone/>
            </a:pPr>
            <a:r>
              <a:rPr lang="en-US" sz="5600" b="0" i="0" dirty="0">
                <a:solidFill>
                  <a:srgbClr val="212529"/>
                </a:solidFill>
                <a:effectLst/>
                <a:latin typeface="Arial" panose="020B0604020202020204" pitchFamily="34" charset="0"/>
                <a:cs typeface="Arial" panose="020B0604020202020204" pitchFamily="34" charset="0"/>
              </a:rPr>
              <a:t>Khalizani, K., Omar, S., &amp; Khalisanni, K. (2011). Graduate students’ perceptions on business ethics and capitalism: A study in Malaysian universities. </a:t>
            </a:r>
            <a:r>
              <a:rPr lang="en-US" sz="5600" b="0" i="1" dirty="0">
                <a:solidFill>
                  <a:srgbClr val="212529"/>
                </a:solidFill>
                <a:effectLst/>
                <a:latin typeface="Arial" panose="020B0604020202020204" pitchFamily="34" charset="0"/>
                <a:cs typeface="Arial" panose="020B0604020202020204" pitchFamily="34" charset="0"/>
              </a:rPr>
              <a:t>International Journal of Education Administration and Policy Studies</a:t>
            </a:r>
            <a:r>
              <a:rPr lang="en-US" sz="5600" b="0" i="0" dirty="0">
                <a:solidFill>
                  <a:srgbClr val="212529"/>
                </a:solidFill>
                <a:effectLst/>
                <a:latin typeface="Arial" panose="020B0604020202020204" pitchFamily="34" charset="0"/>
                <a:cs typeface="Arial" panose="020B0604020202020204" pitchFamily="34" charset="0"/>
              </a:rPr>
              <a:t>, </a:t>
            </a:r>
            <a:r>
              <a:rPr lang="en-US" sz="5600" b="0" i="1" dirty="0">
                <a:solidFill>
                  <a:srgbClr val="212529"/>
                </a:solidFill>
                <a:effectLst/>
                <a:latin typeface="Arial" panose="020B0604020202020204" pitchFamily="34" charset="0"/>
                <a:cs typeface="Arial" panose="020B0604020202020204" pitchFamily="34" charset="0"/>
              </a:rPr>
              <a:t>3</a:t>
            </a:r>
            <a:r>
              <a:rPr lang="en-US" sz="5600" b="0" i="0" dirty="0">
                <a:solidFill>
                  <a:srgbClr val="212529"/>
                </a:solidFill>
                <a:effectLst/>
                <a:latin typeface="Arial" panose="020B0604020202020204" pitchFamily="34" charset="0"/>
                <a:cs typeface="Arial" panose="020B0604020202020204" pitchFamily="34" charset="0"/>
              </a:rPr>
              <a:t>(6), 85-93</a:t>
            </a:r>
          </a:p>
          <a:p>
            <a:endParaRPr lang="en-US" dirty="0"/>
          </a:p>
        </p:txBody>
      </p:sp>
    </p:spTree>
    <p:extLst>
      <p:ext uri="{BB962C8B-B14F-4D97-AF65-F5344CB8AC3E}">
        <p14:creationId xmlns:p14="http://schemas.microsoft.com/office/powerpoint/2010/main" val="330210559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17DF7E-F5B4-8FDD-D0A5-F6AEC8233C3E}"/>
              </a:ext>
            </a:extLst>
          </p:cNvPr>
          <p:cNvSpPr>
            <a:spLocks noGrp="1"/>
          </p:cNvSpPr>
          <p:nvPr>
            <p:ph type="title"/>
          </p:nvPr>
        </p:nvSpPr>
        <p:spPr>
          <a:xfrm>
            <a:off x="677334" y="134815"/>
            <a:ext cx="8596668" cy="779585"/>
          </a:xfrm>
        </p:spPr>
        <p:txBody>
          <a:bodyPr/>
          <a:lstStyle/>
          <a:p>
            <a:r>
              <a:rPr lang="en-US" dirty="0"/>
              <a:t>Introduction</a:t>
            </a:r>
          </a:p>
        </p:txBody>
      </p:sp>
      <p:sp>
        <p:nvSpPr>
          <p:cNvPr id="3" name="Content Placeholder 2">
            <a:extLst>
              <a:ext uri="{FF2B5EF4-FFF2-40B4-BE49-F238E27FC236}">
                <a16:creationId xmlns:a16="http://schemas.microsoft.com/office/drawing/2014/main" id="{0CC3F43A-7F37-F0B7-473B-F3B6F52B7301}"/>
              </a:ext>
            </a:extLst>
          </p:cNvPr>
          <p:cNvSpPr>
            <a:spLocks noGrp="1"/>
          </p:cNvSpPr>
          <p:nvPr>
            <p:ph idx="1"/>
          </p:nvPr>
        </p:nvSpPr>
        <p:spPr>
          <a:xfrm>
            <a:off x="844062" y="1720973"/>
            <a:ext cx="8229600" cy="3018081"/>
          </a:xfrm>
          <a:ln w="57150">
            <a:solidFill>
              <a:schemeClr val="tx1"/>
            </a:solidFill>
          </a:ln>
        </p:spPr>
        <p:txBody>
          <a:bodyPr>
            <a:noAutofit/>
          </a:bodyPr>
          <a:lstStyle/>
          <a:p>
            <a:pPr>
              <a:buFont typeface="Wingdings" panose="05000000000000000000" pitchFamily="2" charset="2"/>
              <a:buChar char="§"/>
            </a:pPr>
            <a:endParaRPr lang="en-US" sz="2800" dirty="0">
              <a:latin typeface="Arial" panose="020B0604020202020204" pitchFamily="34" charset="0"/>
              <a:cs typeface="Arial" panose="020B0604020202020204" pitchFamily="34" charset="0"/>
            </a:endParaRPr>
          </a:p>
          <a:p>
            <a:pPr>
              <a:buFont typeface="Wingdings" panose="05000000000000000000" pitchFamily="2" charset="2"/>
              <a:buChar char="§"/>
            </a:pPr>
            <a:r>
              <a:rPr lang="en-US" sz="2800" dirty="0">
                <a:latin typeface="Arial" panose="020B0604020202020204" pitchFamily="34" charset="0"/>
                <a:cs typeface="Arial" panose="020B0604020202020204" pitchFamily="34" charset="0"/>
              </a:rPr>
              <a:t>The critical role of business ethics in the governance of corporations has been strengthened by the expansion of transnational and multinational corporations influence on the global society (Choe &amp; Lau, 2010). </a:t>
            </a:r>
          </a:p>
          <a:p>
            <a:pPr marL="0" indent="0">
              <a:buNone/>
            </a:pPr>
            <a:endParaRPr lang="en-US" sz="28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3158772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D24ACA-63A4-D28A-498F-D01E3BF1DD55}"/>
              </a:ext>
            </a:extLst>
          </p:cNvPr>
          <p:cNvSpPr>
            <a:spLocks noGrp="1"/>
          </p:cNvSpPr>
          <p:nvPr>
            <p:ph type="title"/>
          </p:nvPr>
        </p:nvSpPr>
        <p:spPr/>
        <p:txBody>
          <a:bodyPr/>
          <a:lstStyle/>
          <a:p>
            <a:r>
              <a:rPr lang="en-US" dirty="0"/>
              <a:t>Introduction</a:t>
            </a:r>
          </a:p>
        </p:txBody>
      </p:sp>
      <p:sp>
        <p:nvSpPr>
          <p:cNvPr id="3" name="Content Placeholder 2">
            <a:extLst>
              <a:ext uri="{FF2B5EF4-FFF2-40B4-BE49-F238E27FC236}">
                <a16:creationId xmlns:a16="http://schemas.microsoft.com/office/drawing/2014/main" id="{8F042B6D-3C49-4D10-2C9F-11E30669DFF2}"/>
              </a:ext>
            </a:extLst>
          </p:cNvPr>
          <p:cNvSpPr>
            <a:spLocks noGrp="1"/>
          </p:cNvSpPr>
          <p:nvPr>
            <p:ph idx="1"/>
          </p:nvPr>
        </p:nvSpPr>
        <p:spPr>
          <a:xfrm>
            <a:off x="677334" y="1930400"/>
            <a:ext cx="8429940" cy="3492865"/>
          </a:xfrm>
          <a:ln w="57150">
            <a:solidFill>
              <a:schemeClr val="tx1"/>
            </a:solidFill>
          </a:ln>
        </p:spPr>
        <p:txBody>
          <a:bodyPr/>
          <a:lstStyle/>
          <a:p>
            <a:endParaRPr lang="en-US" sz="2800" dirty="0">
              <a:latin typeface="Arial" panose="020B0604020202020204" pitchFamily="34" charset="0"/>
              <a:cs typeface="Arial" panose="020B0604020202020204" pitchFamily="34" charset="0"/>
            </a:endParaRPr>
          </a:p>
          <a:p>
            <a:r>
              <a:rPr lang="en-US" sz="2800" dirty="0">
                <a:latin typeface="Arial" panose="020B0604020202020204" pitchFamily="34" charset="0"/>
                <a:cs typeface="Arial" panose="020B0604020202020204" pitchFamily="34" charset="0"/>
              </a:rPr>
              <a:t>Furthermore, business ethics is also very important because research has showed that the cost of business operation in a corrupted setting is much higher than in an environment with high integrity (Phau &amp; Kea, 2007). </a:t>
            </a:r>
          </a:p>
          <a:p>
            <a:endParaRPr lang="en-US" dirty="0"/>
          </a:p>
        </p:txBody>
      </p:sp>
    </p:spTree>
    <p:extLst>
      <p:ext uri="{BB962C8B-B14F-4D97-AF65-F5344CB8AC3E}">
        <p14:creationId xmlns:p14="http://schemas.microsoft.com/office/powerpoint/2010/main" val="50835921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8CE3DD-1E1C-A5A1-9472-A248453197E6}"/>
              </a:ext>
            </a:extLst>
          </p:cNvPr>
          <p:cNvSpPr>
            <a:spLocks noGrp="1"/>
          </p:cNvSpPr>
          <p:nvPr>
            <p:ph type="title"/>
          </p:nvPr>
        </p:nvSpPr>
        <p:spPr/>
        <p:txBody>
          <a:bodyPr/>
          <a:lstStyle/>
          <a:p>
            <a:r>
              <a:rPr lang="en-US" dirty="0"/>
              <a:t>Introduction</a:t>
            </a:r>
          </a:p>
        </p:txBody>
      </p:sp>
      <p:sp>
        <p:nvSpPr>
          <p:cNvPr id="3" name="Content Placeholder 2">
            <a:extLst>
              <a:ext uri="{FF2B5EF4-FFF2-40B4-BE49-F238E27FC236}">
                <a16:creationId xmlns:a16="http://schemas.microsoft.com/office/drawing/2014/main" id="{9270CF92-8844-71AB-17FB-282E1A26DE34}"/>
              </a:ext>
            </a:extLst>
          </p:cNvPr>
          <p:cNvSpPr>
            <a:spLocks noGrp="1"/>
          </p:cNvSpPr>
          <p:nvPr>
            <p:ph idx="1"/>
          </p:nvPr>
        </p:nvSpPr>
        <p:spPr>
          <a:xfrm>
            <a:off x="914401" y="1846385"/>
            <a:ext cx="8596668" cy="3886200"/>
          </a:xfrm>
          <a:ln w="57150">
            <a:solidFill>
              <a:schemeClr val="tx1"/>
            </a:solidFill>
          </a:ln>
        </p:spPr>
        <p:txBody>
          <a:bodyPr>
            <a:normAutofit/>
          </a:bodyPr>
          <a:lstStyle/>
          <a:p>
            <a:endParaRPr lang="en-US" sz="2400" dirty="0">
              <a:latin typeface="Arial" panose="020B0604020202020204" pitchFamily="34" charset="0"/>
              <a:cs typeface="Arial" panose="020B0604020202020204" pitchFamily="34" charset="0"/>
            </a:endParaRPr>
          </a:p>
          <a:p>
            <a:r>
              <a:rPr lang="en-US" sz="2400" dirty="0">
                <a:latin typeface="Arial" panose="020B0604020202020204" pitchFamily="34" charset="0"/>
                <a:cs typeface="Arial" panose="020B0604020202020204" pitchFamily="34" charset="0"/>
              </a:rPr>
              <a:t>Several studies on perspectives of attitudes towards business students business ethics have been carried out. Many of these studies have been conducted in the West and other regions of the world. </a:t>
            </a:r>
          </a:p>
          <a:p>
            <a:r>
              <a:rPr lang="en-US" sz="2400" dirty="0">
                <a:latin typeface="Arial" panose="020B0604020202020204" pitchFamily="34" charset="0"/>
                <a:cs typeface="Arial" panose="020B0604020202020204" pitchFamily="34" charset="0"/>
              </a:rPr>
              <a:t>However, very little, research on this topic have been conducted in sub-Saharan Africa particularly in Nigeria </a:t>
            </a:r>
          </a:p>
          <a:p>
            <a:r>
              <a:rPr lang="en-US" sz="2400" dirty="0">
                <a:latin typeface="Arial" panose="020B0604020202020204" pitchFamily="34" charset="0"/>
                <a:cs typeface="Arial" panose="020B0604020202020204" pitchFamily="34" charset="0"/>
              </a:rPr>
              <a:t>Most sub-Saharan African countries  including Nigeria are corrupt and have ethical issues</a:t>
            </a:r>
          </a:p>
        </p:txBody>
      </p:sp>
    </p:spTree>
    <p:extLst>
      <p:ext uri="{BB962C8B-B14F-4D97-AF65-F5344CB8AC3E}">
        <p14:creationId xmlns:p14="http://schemas.microsoft.com/office/powerpoint/2010/main" val="319447779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C74193-62EA-56CA-FE7A-4967F434FA3F}"/>
              </a:ext>
            </a:extLst>
          </p:cNvPr>
          <p:cNvSpPr>
            <a:spLocks noGrp="1"/>
          </p:cNvSpPr>
          <p:nvPr>
            <p:ph type="title"/>
          </p:nvPr>
        </p:nvSpPr>
        <p:spPr/>
        <p:txBody>
          <a:bodyPr/>
          <a:lstStyle/>
          <a:p>
            <a:r>
              <a:rPr lang="en-US" dirty="0"/>
              <a:t>Introduction </a:t>
            </a:r>
          </a:p>
        </p:txBody>
      </p:sp>
      <p:sp>
        <p:nvSpPr>
          <p:cNvPr id="3" name="Content Placeholder 2">
            <a:extLst>
              <a:ext uri="{FF2B5EF4-FFF2-40B4-BE49-F238E27FC236}">
                <a16:creationId xmlns:a16="http://schemas.microsoft.com/office/drawing/2014/main" id="{C65EE045-B01C-2489-391F-A2F39DD246D9}"/>
              </a:ext>
            </a:extLst>
          </p:cNvPr>
          <p:cNvSpPr>
            <a:spLocks noGrp="1"/>
          </p:cNvSpPr>
          <p:nvPr>
            <p:ph idx="1"/>
          </p:nvPr>
        </p:nvSpPr>
        <p:spPr>
          <a:xfrm>
            <a:off x="403831" y="1926491"/>
            <a:ext cx="9143674" cy="4034693"/>
          </a:xfrm>
          <a:ln w="57150">
            <a:solidFill>
              <a:schemeClr val="tx1"/>
            </a:solidFill>
          </a:ln>
        </p:spPr>
        <p:txBody>
          <a:bodyPr>
            <a:normAutofit/>
          </a:bodyPr>
          <a:lstStyle/>
          <a:p>
            <a:endParaRPr lang="en-US" sz="2400" dirty="0">
              <a:latin typeface="Arial" panose="020B0604020202020204" pitchFamily="34" charset="0"/>
              <a:cs typeface="Arial" panose="020B0604020202020204" pitchFamily="34" charset="0"/>
            </a:endParaRPr>
          </a:p>
          <a:p>
            <a:r>
              <a:rPr lang="en-US" sz="2800" dirty="0">
                <a:latin typeface="Arial" panose="020B0604020202020204" pitchFamily="34" charset="0"/>
                <a:cs typeface="Arial" panose="020B0604020202020204" pitchFamily="34" charset="0"/>
              </a:rPr>
              <a:t>Businesses have a great impact on social and economic developments. </a:t>
            </a:r>
          </a:p>
          <a:p>
            <a:r>
              <a:rPr lang="en-US" sz="2800" dirty="0">
                <a:latin typeface="Arial" panose="020B0604020202020204" pitchFamily="34" charset="0"/>
                <a:cs typeface="Arial" panose="020B0604020202020204" pitchFamily="34" charset="0"/>
              </a:rPr>
              <a:t>Both researchers and practitioners have regarded business ethics as an extremely important matter and the subject of business ethics and ethical leadership and managerial practices has been and will be one of the most important topics to research. </a:t>
            </a:r>
          </a:p>
        </p:txBody>
      </p:sp>
    </p:spTree>
    <p:extLst>
      <p:ext uri="{BB962C8B-B14F-4D97-AF65-F5344CB8AC3E}">
        <p14:creationId xmlns:p14="http://schemas.microsoft.com/office/powerpoint/2010/main" val="152100481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94A7FE-67CB-DC55-3A49-346BE5FD3C62}"/>
              </a:ext>
            </a:extLst>
          </p:cNvPr>
          <p:cNvSpPr>
            <a:spLocks noGrp="1"/>
          </p:cNvSpPr>
          <p:nvPr>
            <p:ph type="title"/>
          </p:nvPr>
        </p:nvSpPr>
        <p:spPr>
          <a:xfrm>
            <a:off x="677334" y="609600"/>
            <a:ext cx="8596668" cy="893885"/>
          </a:xfrm>
        </p:spPr>
        <p:txBody>
          <a:bodyPr/>
          <a:lstStyle/>
          <a:p>
            <a:r>
              <a:rPr lang="en-US" dirty="0"/>
              <a:t>Introduction</a:t>
            </a:r>
          </a:p>
        </p:txBody>
      </p:sp>
      <p:sp>
        <p:nvSpPr>
          <p:cNvPr id="3" name="Content Placeholder 2">
            <a:extLst>
              <a:ext uri="{FF2B5EF4-FFF2-40B4-BE49-F238E27FC236}">
                <a16:creationId xmlns:a16="http://schemas.microsoft.com/office/drawing/2014/main" id="{76BAC6A3-37A1-EDE5-4685-4A879BAC6EC8}"/>
              </a:ext>
            </a:extLst>
          </p:cNvPr>
          <p:cNvSpPr>
            <a:spLocks noGrp="1"/>
          </p:cNvSpPr>
          <p:nvPr>
            <p:ph idx="1"/>
          </p:nvPr>
        </p:nvSpPr>
        <p:spPr>
          <a:xfrm>
            <a:off x="608878" y="1839547"/>
            <a:ext cx="8596668" cy="3374291"/>
          </a:xfrm>
          <a:ln w="57150">
            <a:solidFill>
              <a:schemeClr val="tx1"/>
            </a:solidFill>
          </a:ln>
        </p:spPr>
        <p:txBody>
          <a:bodyPr>
            <a:normAutofit/>
          </a:bodyPr>
          <a:lstStyle/>
          <a:p>
            <a:r>
              <a:rPr lang="en-US" sz="2800" dirty="0">
                <a:latin typeface="Arial" panose="020B0604020202020204" pitchFamily="34" charset="0"/>
                <a:cs typeface="Arial" panose="020B0604020202020204" pitchFamily="34" charset="0"/>
              </a:rPr>
              <a:t>The Corruption Perception Index (CPI) for 2022 shows Nigeria as among the more corrupt nations in the world with a ranking of 150 among 180 countries surveyed. </a:t>
            </a:r>
          </a:p>
          <a:p>
            <a:r>
              <a:rPr lang="en-US" sz="2800" dirty="0">
                <a:latin typeface="Arial" panose="020B0604020202020204" pitchFamily="34" charset="0"/>
                <a:cs typeface="Arial" panose="020B0604020202020204" pitchFamily="34" charset="0"/>
              </a:rPr>
              <a:t>This situation raises concerns about members of the society and especially about the business communities.</a:t>
            </a:r>
          </a:p>
          <a:p>
            <a:endParaRPr lang="en-US" dirty="0"/>
          </a:p>
        </p:txBody>
      </p:sp>
    </p:spTree>
    <p:extLst>
      <p:ext uri="{BB962C8B-B14F-4D97-AF65-F5344CB8AC3E}">
        <p14:creationId xmlns:p14="http://schemas.microsoft.com/office/powerpoint/2010/main" val="1365266445"/>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otalTime>37</TotalTime>
  <Words>4518</Words>
  <Application>Microsoft Office PowerPoint</Application>
  <PresentationFormat>Widescreen</PresentationFormat>
  <Paragraphs>671</Paragraphs>
  <Slides>40</Slides>
  <Notes>0</Notes>
  <HiddenSlides>0</HiddenSlides>
  <MMClips>0</MMClips>
  <ScaleCrop>false</ScaleCrop>
  <HeadingPairs>
    <vt:vector size="6" baseType="variant">
      <vt:variant>
        <vt:lpstr>Fonts Used</vt:lpstr>
      </vt:variant>
      <vt:variant>
        <vt:i4>10</vt:i4>
      </vt:variant>
      <vt:variant>
        <vt:lpstr>Theme</vt:lpstr>
      </vt:variant>
      <vt:variant>
        <vt:i4>1</vt:i4>
      </vt:variant>
      <vt:variant>
        <vt:lpstr>Slide Titles</vt:lpstr>
      </vt:variant>
      <vt:variant>
        <vt:i4>40</vt:i4>
      </vt:variant>
    </vt:vector>
  </HeadingPairs>
  <TitlesOfParts>
    <vt:vector size="51" baseType="lpstr">
      <vt:lpstr>-apple-system</vt:lpstr>
      <vt:lpstr>Arial</vt:lpstr>
      <vt:lpstr>Calibri</vt:lpstr>
      <vt:lpstr>LiberationSerif-Bold_2e_2</vt:lpstr>
      <vt:lpstr>Palatino Linotype</vt:lpstr>
      <vt:lpstr>Roboto</vt:lpstr>
      <vt:lpstr>Times New Roman</vt:lpstr>
      <vt:lpstr>Trebuchet MS</vt:lpstr>
      <vt:lpstr>Wingdings</vt:lpstr>
      <vt:lpstr>Wingdings 3</vt:lpstr>
      <vt:lpstr>Facet</vt:lpstr>
      <vt:lpstr>Business Students Attitudes Towards Business Ethics: Empirical Evidence from Nigeria </vt:lpstr>
      <vt:lpstr>TABLE OF CONTENTS</vt:lpstr>
      <vt:lpstr>Introduction</vt:lpstr>
      <vt:lpstr>Introduction</vt:lpstr>
      <vt:lpstr>Introduction</vt:lpstr>
      <vt:lpstr>Introduction</vt:lpstr>
      <vt:lpstr>Introduction</vt:lpstr>
      <vt:lpstr>Introduction </vt:lpstr>
      <vt:lpstr>Introduction</vt:lpstr>
      <vt:lpstr>Introduction </vt:lpstr>
      <vt:lpstr>Introduction</vt:lpstr>
      <vt:lpstr>Introduction</vt:lpstr>
      <vt:lpstr>LITERATURE REVIEW</vt:lpstr>
      <vt:lpstr>LITERATURE REVIEW</vt:lpstr>
      <vt:lpstr>PowerPoint Presentation</vt:lpstr>
      <vt:lpstr>PowerPoint Presentation</vt:lpstr>
      <vt:lpstr>PowerPoint Presentation</vt:lpstr>
      <vt:lpstr>Hypotheses </vt:lpstr>
      <vt:lpstr>METHODOLOGY</vt:lpstr>
      <vt:lpstr>Map of Nigeria showing the 36 states and Federal Capital Territory (FCT), Abuja. </vt:lpstr>
      <vt:lpstr>METHODOLOGY</vt:lpstr>
      <vt:lpstr>METHODOLOGY</vt:lpstr>
      <vt:lpstr>Results </vt:lpstr>
      <vt:lpstr>PowerPoint Presentation</vt:lpstr>
      <vt:lpstr>Results</vt:lpstr>
      <vt:lpstr>PowerPoint Presentation</vt:lpstr>
      <vt:lpstr>PowerPoint Presentation</vt:lpstr>
      <vt:lpstr>Results</vt:lpstr>
      <vt:lpstr>PowerPoint Presentation</vt:lpstr>
      <vt:lpstr>Results</vt:lpstr>
      <vt:lpstr>DISCUSSION, CONCLUSION, AND IMPLICATIONS </vt:lpstr>
      <vt:lpstr>DISCUSSION, CONCLUSION, AND IMPLICATIONS </vt:lpstr>
      <vt:lpstr>DISCUSSION, CONCLUSION, AND IMPLICATIONS  </vt:lpstr>
      <vt:lpstr>DISCUSSION, CONCLUSION, AND IMPLICATIONS </vt:lpstr>
      <vt:lpstr>DISCUSSION, CONCLUSION, AND IMPLICATIONS </vt:lpstr>
      <vt:lpstr>DISCUSSION, CONCLUSION, AND IMPLICATIONS </vt:lpstr>
      <vt:lpstr>DISCUSSION, CONCLUSION, AND IMPLICATIONS </vt:lpstr>
      <vt:lpstr>DISCUSSION, CONCLUSION, AND IMPLICATIONS </vt:lpstr>
      <vt:lpstr>References </vt:lpstr>
      <vt:lpstr>References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Business Students Attitudes Towards Business Ethics: Empirical Evidence from Nigeria</dc:title>
  <dc:creator>Okpara Okpara</dc:creator>
  <cp:lastModifiedBy>Shani Carter</cp:lastModifiedBy>
  <cp:revision>2</cp:revision>
  <dcterms:created xsi:type="dcterms:W3CDTF">2023-05-03T13:33:13Z</dcterms:created>
  <dcterms:modified xsi:type="dcterms:W3CDTF">2023-05-05T02:20:38Z</dcterms:modified>
</cp:coreProperties>
</file>