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75" r:id="rId4"/>
    <p:sldId id="397" r:id="rId5"/>
    <p:sldId id="276" r:id="rId6"/>
    <p:sldId id="269" r:id="rId7"/>
    <p:sldId id="394" r:id="rId8"/>
    <p:sldId id="287" r:id="rId9"/>
    <p:sldId id="392" r:id="rId10"/>
    <p:sldId id="289" r:id="rId11"/>
    <p:sldId id="271" r:id="rId12"/>
    <p:sldId id="270" r:id="rId13"/>
    <p:sldId id="288" r:id="rId14"/>
    <p:sldId id="277" r:id="rId15"/>
    <p:sldId id="396" r:id="rId16"/>
    <p:sldId id="39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A"/>
    <a:srgbClr val="404040"/>
    <a:srgbClr val="486113"/>
    <a:srgbClr val="FFC000"/>
    <a:srgbClr val="052C34"/>
    <a:srgbClr val="084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94317" autoAdjust="0"/>
  </p:normalViewPr>
  <p:slideViewPr>
    <p:cSldViewPr snapToGrid="0">
      <p:cViewPr varScale="1">
        <p:scale>
          <a:sx n="75" d="100"/>
          <a:sy n="75" d="100"/>
        </p:scale>
        <p:origin x="89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8D7A6-1E75-8C4D-BABA-441CD9A883E0}"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904C-4612-3949-B3E4-FF686AA3E208}" type="slidenum">
              <a:rPr lang="en-US" smtClean="0"/>
              <a:t>‹#›</a:t>
            </a:fld>
            <a:endParaRPr lang="en-US"/>
          </a:p>
        </p:txBody>
      </p:sp>
    </p:spTree>
    <p:extLst>
      <p:ext uri="{BB962C8B-B14F-4D97-AF65-F5344CB8AC3E}">
        <p14:creationId xmlns:p14="http://schemas.microsoft.com/office/powerpoint/2010/main" val="98375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dyad</a:t>
            </a:r>
            <a:r>
              <a:rPr lang="en-US" baseline="0" dirty="0"/>
              <a:t> is an illusion.  There is always a third person.</a:t>
            </a:r>
            <a:endParaRPr lang="en-US" dirty="0"/>
          </a:p>
        </p:txBody>
      </p:sp>
      <p:sp>
        <p:nvSpPr>
          <p:cNvPr id="4" name="Slide Number Placeholder 3"/>
          <p:cNvSpPr>
            <a:spLocks noGrp="1"/>
          </p:cNvSpPr>
          <p:nvPr>
            <p:ph type="sldNum" sz="quarter" idx="10"/>
          </p:nvPr>
        </p:nvSpPr>
        <p:spPr/>
        <p:txBody>
          <a:bodyPr/>
          <a:lstStyle/>
          <a:p>
            <a:fld id="{D166D406-2210-2541-B7F0-F50674034908}" type="slidenum">
              <a:rPr lang="en-US" smtClean="0"/>
              <a:t>6</a:t>
            </a:fld>
            <a:endParaRPr lang="en-US"/>
          </a:p>
        </p:txBody>
      </p:sp>
    </p:spTree>
    <p:extLst>
      <p:ext uri="{BB962C8B-B14F-4D97-AF65-F5344CB8AC3E}">
        <p14:creationId xmlns:p14="http://schemas.microsoft.com/office/powerpoint/2010/main" val="143263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B5CE00-69F0-95C6-1EFB-2BD50469BF5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0636270-0DCA-AA4C-A192-5CFDD49B26DE}" type="slidenum">
              <a:rPr lang="fr-FR" altLang="en-US" sz="1200"/>
              <a:pPr/>
              <a:t>10</a:t>
            </a:fld>
            <a:endParaRPr lang="fr-FR" altLang="en-US" sz="1200"/>
          </a:p>
        </p:txBody>
      </p:sp>
      <p:sp>
        <p:nvSpPr>
          <p:cNvPr id="339970" name="Rectangle 2">
            <a:extLst>
              <a:ext uri="{FF2B5EF4-FFF2-40B4-BE49-F238E27FC236}">
                <a16:creationId xmlns:a16="http://schemas.microsoft.com/office/drawing/2014/main" id="{3B0DB31F-B1F0-2F04-CD8E-F5C4780D4B0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9971" name="Rectangle 3">
            <a:extLst>
              <a:ext uri="{FF2B5EF4-FFF2-40B4-BE49-F238E27FC236}">
                <a16:creationId xmlns:a16="http://schemas.microsoft.com/office/drawing/2014/main" id="{551B3718-27D8-BDA7-9F49-E76A83BEFD3A}"/>
              </a:ext>
            </a:extLst>
          </p:cNvPr>
          <p:cNvSpPr>
            <a:spLocks noGrp="1" noChangeArrowheads="1"/>
          </p:cNvSpPr>
          <p:nvPr>
            <p:ph type="body" idx="1"/>
          </p:nvPr>
        </p:nvSpPr>
        <p:spPr/>
        <p:txBody>
          <a:bodyPr/>
          <a:lstStyle/>
          <a:p>
            <a:pPr eaLnBrk="1" hangingPunct="1">
              <a:defRPr/>
            </a:pPr>
            <a:endParaRPr lang="fr-FR">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52C3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52C34">
              <a:alpha val="84706"/>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52C34"/>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52C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514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6131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63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47559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956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29600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16854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04734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52C3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52C3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38964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87507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0812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4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43738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87752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29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57735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5"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08445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5DEF1B-B4B9-4258-9044-B025F3EAA999}" type="datetimeFigureOut">
              <a:rPr lang="en-US" smtClean="0"/>
              <a:t>4/28/2023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4AC45-F167-457F-AF5A-70E55A853683}" type="slidenum">
              <a:rPr lang="en-US" smtClean="0"/>
              <a:t>‹#›</a:t>
            </a:fld>
            <a:endParaRPr lang="en-US" dirty="0"/>
          </a:p>
        </p:txBody>
      </p:sp>
    </p:spTree>
    <p:extLst>
      <p:ext uri="{BB962C8B-B14F-4D97-AF65-F5344CB8AC3E}">
        <p14:creationId xmlns:p14="http://schemas.microsoft.com/office/powerpoint/2010/main" val="38316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ornegayKonsulting@gmail.com" TargetMode="External"/><Relationship Id="rId7" Type="http://schemas.openxmlformats.org/officeDocument/2006/relationships/hyperlink" Target="mailto:mercyburtonrussell@gmail.com" TargetMode="External"/><Relationship Id="rId2" Type="http://schemas.openxmlformats.org/officeDocument/2006/relationships/hyperlink" Target="mailto:lkornegay@champlain.edu" TargetMode="External"/><Relationship Id="rId1" Type="http://schemas.openxmlformats.org/officeDocument/2006/relationships/slideLayout" Target="../slideLayouts/slideLayout2.xml"/><Relationship Id="rId6" Type="http://schemas.openxmlformats.org/officeDocument/2006/relationships/hyperlink" Target="mailto:mercy@leadershipwithmercy.com" TargetMode="External"/><Relationship Id="rId5" Type="http://schemas.openxmlformats.org/officeDocument/2006/relationships/hyperlink" Target="http://www.leadershipwithmercy.com/" TargetMode="External"/><Relationship Id="rId4" Type="http://schemas.openxmlformats.org/officeDocument/2006/relationships/hyperlink" Target="mailto:leslyekornegay@gmail.co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drive.google.com/file/d/1D27wIOlaaAQygPxcLl_qFkcmsLsacI70/view?usp=drivesd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835-EF54-43E3-B71C-DF722C15A1D8}"/>
              </a:ext>
            </a:extLst>
          </p:cNvPr>
          <p:cNvSpPr>
            <a:spLocks noGrp="1"/>
          </p:cNvSpPr>
          <p:nvPr>
            <p:ph type="ctrTitle"/>
          </p:nvPr>
        </p:nvSpPr>
        <p:spPr>
          <a:xfrm>
            <a:off x="1328497" y="1148090"/>
            <a:ext cx="8124076" cy="1877068"/>
          </a:xfrm>
        </p:spPr>
        <p:txBody>
          <a:bodyPr/>
          <a:lstStyle/>
          <a:p>
            <a:pPr algn="ct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Path for Black Women in Leadership: </a:t>
            </a:r>
            <a:b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Lessons </a:t>
            </a: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a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Black Woman Leading as an Outsider in Publicly White Institutions</a:t>
            </a:r>
            <a:br>
              <a:rPr lang="en-US" sz="24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3" name="Subtitle 2">
            <a:extLst>
              <a:ext uri="{FF2B5EF4-FFF2-40B4-BE49-F238E27FC236}">
                <a16:creationId xmlns:a16="http://schemas.microsoft.com/office/drawing/2014/main" id="{8C717C95-9903-4188-8F64-626D1C4CB9CB}"/>
              </a:ext>
            </a:extLst>
          </p:cNvPr>
          <p:cNvSpPr>
            <a:spLocks noGrp="1"/>
          </p:cNvSpPr>
          <p:nvPr>
            <p:ph type="subTitle" idx="1"/>
          </p:nvPr>
        </p:nvSpPr>
        <p:spPr/>
        <p:txBody>
          <a:bodyPr>
            <a:normAutofit fontScale="92500"/>
          </a:bodyPr>
          <a:lstStyle/>
          <a:p>
            <a:r>
              <a:rPr lang="en-US" sz="2800" dirty="0" err="1"/>
              <a:t>Leslye</a:t>
            </a:r>
            <a:r>
              <a:rPr lang="en-US" sz="2800" dirty="0"/>
              <a:t> Kornegay, EdD, Champlain College</a:t>
            </a:r>
          </a:p>
          <a:p>
            <a:r>
              <a:rPr lang="en-US" sz="2800" dirty="0"/>
              <a:t>Mercy Burton Russell, EdD, Leadership with Mercy</a:t>
            </a:r>
          </a:p>
        </p:txBody>
      </p:sp>
      <p:grpSp>
        <p:nvGrpSpPr>
          <p:cNvPr id="4" name="Group 3">
            <a:extLst>
              <a:ext uri="{FF2B5EF4-FFF2-40B4-BE49-F238E27FC236}">
                <a16:creationId xmlns:a16="http://schemas.microsoft.com/office/drawing/2014/main" id="{CB8848C2-59F6-4E68-BA29-10277D305B91}"/>
              </a:ext>
            </a:extLst>
          </p:cNvPr>
          <p:cNvGrpSpPr>
            <a:grpSpLocks noChangeAspect="1"/>
          </p:cNvGrpSpPr>
          <p:nvPr/>
        </p:nvGrpSpPr>
        <p:grpSpPr>
          <a:xfrm>
            <a:off x="-20272" y="0"/>
            <a:ext cx="1257300" cy="1226820"/>
            <a:chOff x="3736278" y="3130586"/>
            <a:chExt cx="1842894" cy="1852413"/>
          </a:xfrm>
        </p:grpSpPr>
        <p:grpSp>
          <p:nvGrpSpPr>
            <p:cNvPr id="5" name="Group 4">
              <a:extLst>
                <a:ext uri="{FF2B5EF4-FFF2-40B4-BE49-F238E27FC236}">
                  <a16:creationId xmlns:a16="http://schemas.microsoft.com/office/drawing/2014/main" id="{A37BC240-7993-412A-91E6-CF44D7F66547}"/>
                </a:ext>
              </a:extLst>
            </p:cNvPr>
            <p:cNvGrpSpPr/>
            <p:nvPr/>
          </p:nvGrpSpPr>
          <p:grpSpPr>
            <a:xfrm>
              <a:off x="3736278" y="3130586"/>
              <a:ext cx="1842894" cy="1852413"/>
              <a:chOff x="907473" y="684700"/>
              <a:chExt cx="1842894" cy="1852413"/>
            </a:xfrm>
          </p:grpSpPr>
          <p:sp>
            <p:nvSpPr>
              <p:cNvPr id="7" name="Star: 4 Points 6">
                <a:extLst>
                  <a:ext uri="{FF2B5EF4-FFF2-40B4-BE49-F238E27FC236}">
                    <a16:creationId xmlns:a16="http://schemas.microsoft.com/office/drawing/2014/main" id="{3ED85B3E-F034-4B30-88E6-E8D6B97634A3}"/>
                  </a:ext>
                </a:extLst>
              </p:cNvPr>
              <p:cNvSpPr/>
              <p:nvPr/>
            </p:nvSpPr>
            <p:spPr>
              <a:xfrm rot="3473835">
                <a:off x="921567" y="705361"/>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4 Points 7">
                <a:extLst>
                  <a:ext uri="{FF2B5EF4-FFF2-40B4-BE49-F238E27FC236}">
                    <a16:creationId xmlns:a16="http://schemas.microsoft.com/office/drawing/2014/main" id="{D0E1AF4B-A7A7-408F-BBF3-703D4169254D}"/>
                  </a:ext>
                </a:extLst>
              </p:cNvPr>
              <p:cNvSpPr/>
              <p:nvPr/>
            </p:nvSpPr>
            <p:spPr>
              <a:xfrm rot="6168132">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4 Points 8">
                <a:extLst>
                  <a:ext uri="{FF2B5EF4-FFF2-40B4-BE49-F238E27FC236}">
                    <a16:creationId xmlns:a16="http://schemas.microsoft.com/office/drawing/2014/main" id="{607680E3-04D7-4DA3-B98D-C5C446491FED}"/>
                  </a:ext>
                </a:extLst>
              </p:cNvPr>
              <p:cNvSpPr/>
              <p:nvPr/>
            </p:nvSpPr>
            <p:spPr>
              <a:xfrm>
                <a:off x="907473" y="694458"/>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4 Points 9">
                <a:extLst>
                  <a:ext uri="{FF2B5EF4-FFF2-40B4-BE49-F238E27FC236}">
                    <a16:creationId xmlns:a16="http://schemas.microsoft.com/office/drawing/2014/main" id="{B68F7462-56BC-4E1D-BA00-ED04C0580716}"/>
                  </a:ext>
                </a:extLst>
              </p:cNvPr>
              <p:cNvSpPr/>
              <p:nvPr/>
            </p:nvSpPr>
            <p:spPr>
              <a:xfrm rot="1649553">
                <a:off x="907473" y="694457"/>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4 Points 10">
                <a:extLst>
                  <a:ext uri="{FF2B5EF4-FFF2-40B4-BE49-F238E27FC236}">
                    <a16:creationId xmlns:a16="http://schemas.microsoft.com/office/drawing/2014/main" id="{82262F71-FE68-41B1-8054-87E2DA38AA06}"/>
                  </a:ext>
                </a:extLst>
              </p:cNvPr>
              <p:cNvSpPr/>
              <p:nvPr/>
            </p:nvSpPr>
            <p:spPr>
              <a:xfrm rot="4197730">
                <a:off x="921567" y="694456"/>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4 Points 11">
                <a:extLst>
                  <a:ext uri="{FF2B5EF4-FFF2-40B4-BE49-F238E27FC236}">
                    <a16:creationId xmlns:a16="http://schemas.microsoft.com/office/drawing/2014/main" id="{7D1C77C7-06D2-4850-AD66-4287C2C2149A}"/>
                  </a:ext>
                </a:extLst>
              </p:cNvPr>
              <p:cNvSpPr/>
              <p:nvPr/>
            </p:nvSpPr>
            <p:spPr>
              <a:xfrm rot="2751814">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8D8F6A-FD18-4D13-9A51-D43182C1106A}"/>
                  </a:ext>
                </a:extLst>
              </p:cNvPr>
              <p:cNvSpPr/>
              <p:nvPr/>
            </p:nvSpPr>
            <p:spPr>
              <a:xfrm>
                <a:off x="1316182" y="1108363"/>
                <a:ext cx="1011381" cy="9836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Africa">
              <a:extLst>
                <a:ext uri="{FF2B5EF4-FFF2-40B4-BE49-F238E27FC236}">
                  <a16:creationId xmlns:a16="http://schemas.microsoft.com/office/drawing/2014/main" id="{0B053D53-7E78-4A99-B5C1-964F99946F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1968" y="3606972"/>
              <a:ext cx="914400" cy="914400"/>
            </a:xfrm>
            <a:prstGeom prst="rect">
              <a:avLst/>
            </a:prstGeom>
          </p:spPr>
        </p:pic>
      </p:grpSp>
      <p:sp>
        <p:nvSpPr>
          <p:cNvPr id="15" name="TextBox 14">
            <a:extLst>
              <a:ext uri="{FF2B5EF4-FFF2-40B4-BE49-F238E27FC236}">
                <a16:creationId xmlns:a16="http://schemas.microsoft.com/office/drawing/2014/main" id="{CEDEE7B9-D6F6-4814-9EE5-87E9E28F0666}"/>
              </a:ext>
            </a:extLst>
          </p:cNvPr>
          <p:cNvSpPr txBox="1"/>
          <p:nvPr/>
        </p:nvSpPr>
        <p:spPr>
          <a:xfrm>
            <a:off x="1227413" y="180161"/>
            <a:ext cx="6127954" cy="1015663"/>
          </a:xfrm>
          <a:prstGeom prst="rect">
            <a:avLst/>
          </a:prstGeom>
          <a:noFill/>
        </p:spPr>
        <p:txBody>
          <a:bodyPr wrap="square">
            <a:spAutoFit/>
          </a:bodyPr>
          <a:lstStyle/>
          <a:p>
            <a:r>
              <a:rPr lang="en-US" sz="2000" b="1" dirty="0">
                <a:solidFill>
                  <a:srgbClr val="FFC000"/>
                </a:solidFill>
              </a:rPr>
              <a:t>4</a:t>
            </a:r>
            <a:r>
              <a:rPr lang="en-US" sz="2000" b="1" baseline="30000" dirty="0">
                <a:solidFill>
                  <a:srgbClr val="FFC000"/>
                </a:solidFill>
              </a:rPr>
              <a:t>th</a:t>
            </a:r>
            <a:r>
              <a:rPr lang="en-US" sz="2000" b="1" dirty="0">
                <a:solidFill>
                  <a:srgbClr val="FFC000"/>
                </a:solidFill>
              </a:rPr>
              <a:t> Current Business Issues </a:t>
            </a:r>
          </a:p>
          <a:p>
            <a:r>
              <a:rPr lang="en-US" sz="2000" b="1" dirty="0">
                <a:solidFill>
                  <a:srgbClr val="FFC000"/>
                </a:solidFill>
              </a:rPr>
              <a:t>in African Countries</a:t>
            </a:r>
          </a:p>
          <a:p>
            <a:r>
              <a:rPr lang="en-US" sz="2000" b="1" dirty="0">
                <a:solidFill>
                  <a:srgbClr val="FFC000"/>
                </a:solidFill>
              </a:rPr>
              <a:t>2023</a:t>
            </a:r>
          </a:p>
        </p:txBody>
      </p:sp>
      <p:pic>
        <p:nvPicPr>
          <p:cNvPr id="16" name="Picture 15">
            <a:extLst>
              <a:ext uri="{FF2B5EF4-FFF2-40B4-BE49-F238E27FC236}">
                <a16:creationId xmlns:a16="http://schemas.microsoft.com/office/drawing/2014/main" id="{5CD95CE5-9AA3-483C-A6BD-0C4E9782CD03}"/>
              </a:ext>
            </a:extLst>
          </p:cNvPr>
          <p:cNvPicPr>
            <a:picLocks noChangeAspect="1"/>
          </p:cNvPicPr>
          <p:nvPr/>
        </p:nvPicPr>
        <p:blipFill>
          <a:blip r:embed="rId4"/>
          <a:stretch>
            <a:fillRect/>
          </a:stretch>
        </p:blipFill>
        <p:spPr>
          <a:xfrm>
            <a:off x="-20272" y="5860646"/>
            <a:ext cx="1614488" cy="611981"/>
          </a:xfrm>
          <a:prstGeom prst="rect">
            <a:avLst/>
          </a:prstGeom>
        </p:spPr>
      </p:pic>
      <p:sp>
        <p:nvSpPr>
          <p:cNvPr id="18" name="TextBox 17">
            <a:extLst>
              <a:ext uri="{FF2B5EF4-FFF2-40B4-BE49-F238E27FC236}">
                <a16:creationId xmlns:a16="http://schemas.microsoft.com/office/drawing/2014/main" id="{A0651FE2-9273-4BCD-862E-6C55365B7D2F}"/>
              </a:ext>
            </a:extLst>
          </p:cNvPr>
          <p:cNvSpPr txBox="1"/>
          <p:nvPr/>
        </p:nvSpPr>
        <p:spPr>
          <a:xfrm>
            <a:off x="-1" y="6493173"/>
            <a:ext cx="8878529" cy="369332"/>
          </a:xfrm>
          <a:prstGeom prst="rect">
            <a:avLst/>
          </a:prstGeom>
          <a:solidFill>
            <a:srgbClr val="FFC000"/>
          </a:solidFill>
        </p:spPr>
        <p:txBody>
          <a:bodyPr wrap="square">
            <a:spAutoFit/>
          </a:bodyPr>
          <a:lstStyle/>
          <a:p>
            <a:r>
              <a:rPr lang="en-US" sz="1800" b="1" dirty="0">
                <a:solidFill>
                  <a:srgbClr val="052C34"/>
                </a:solidFill>
              </a:rPr>
              <a:t>April 27 – 28, 2023                 WWW.</a:t>
            </a:r>
            <a:r>
              <a:rPr lang="en-US" sz="1800" b="1" dirty="0">
                <a:solidFill>
                  <a:srgbClr val="052C34"/>
                </a:solidFill>
                <a:highlight>
                  <a:srgbClr val="FFC000"/>
                </a:highlight>
              </a:rPr>
              <a:t>CBIAC.NET</a:t>
            </a:r>
          </a:p>
        </p:txBody>
      </p:sp>
      <p:pic>
        <p:nvPicPr>
          <p:cNvPr id="14" name="Image 4" descr="Une image contenant texte&#10;&#10;Description générée automatiquement">
            <a:extLst>
              <a:ext uri="{FF2B5EF4-FFF2-40B4-BE49-F238E27FC236}">
                <a16:creationId xmlns:a16="http://schemas.microsoft.com/office/drawing/2014/main" id="{65778D19-2F77-AB27-E36E-DF475CC52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529" y="5709910"/>
            <a:ext cx="2708241" cy="762717"/>
          </a:xfrm>
          <a:prstGeom prst="rect">
            <a:avLst/>
          </a:prstGeom>
        </p:spPr>
      </p:pic>
    </p:spTree>
    <p:extLst>
      <p:ext uri="{BB962C8B-B14F-4D97-AF65-F5344CB8AC3E}">
        <p14:creationId xmlns:p14="http://schemas.microsoft.com/office/powerpoint/2010/main" val="49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Line 2">
            <a:extLst>
              <a:ext uri="{FF2B5EF4-FFF2-40B4-BE49-F238E27FC236}">
                <a16:creationId xmlns:a16="http://schemas.microsoft.com/office/drawing/2014/main" id="{19E3F4FC-B8A7-18F9-5E5E-E45947C911CE}"/>
              </a:ext>
            </a:extLst>
          </p:cNvPr>
          <p:cNvSpPr>
            <a:spLocks noChangeShapeType="1"/>
          </p:cNvSpPr>
          <p:nvPr/>
        </p:nvSpPr>
        <p:spPr bwMode="auto">
          <a:xfrm>
            <a:off x="2971800" y="3657600"/>
            <a:ext cx="7162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51" name="Line 3">
            <a:extLst>
              <a:ext uri="{FF2B5EF4-FFF2-40B4-BE49-F238E27FC236}">
                <a16:creationId xmlns:a16="http://schemas.microsoft.com/office/drawing/2014/main" id="{1240019C-618E-E6A1-8DAC-8B3DB557F30D}"/>
              </a:ext>
            </a:extLst>
          </p:cNvPr>
          <p:cNvSpPr>
            <a:spLocks noChangeShapeType="1"/>
          </p:cNvSpPr>
          <p:nvPr/>
        </p:nvSpPr>
        <p:spPr bwMode="auto">
          <a:xfrm flipV="1">
            <a:off x="2971800" y="29718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52" name="Rectangle 4">
            <a:extLst>
              <a:ext uri="{FF2B5EF4-FFF2-40B4-BE49-F238E27FC236}">
                <a16:creationId xmlns:a16="http://schemas.microsoft.com/office/drawing/2014/main" id="{B76A113E-CD48-E63B-A0ED-1FEC8AB21AAB}"/>
              </a:ext>
            </a:extLst>
          </p:cNvPr>
          <p:cNvSpPr>
            <a:spLocks noChangeArrowheads="1"/>
          </p:cNvSpPr>
          <p:nvPr/>
        </p:nvSpPr>
        <p:spPr bwMode="auto">
          <a:xfrm>
            <a:off x="2743200" y="2590801"/>
            <a:ext cx="457200" cy="47466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65</a:t>
            </a:r>
          </a:p>
        </p:txBody>
      </p:sp>
      <p:sp>
        <p:nvSpPr>
          <p:cNvPr id="309253" name="Line 5">
            <a:extLst>
              <a:ext uri="{FF2B5EF4-FFF2-40B4-BE49-F238E27FC236}">
                <a16:creationId xmlns:a16="http://schemas.microsoft.com/office/drawing/2014/main" id="{670A8ED1-171D-C959-9D07-13382FD69D0B}"/>
              </a:ext>
            </a:extLst>
          </p:cNvPr>
          <p:cNvSpPr>
            <a:spLocks noChangeShapeType="1"/>
          </p:cNvSpPr>
          <p:nvPr/>
        </p:nvSpPr>
        <p:spPr bwMode="auto">
          <a:xfrm flipV="1">
            <a:off x="3352800" y="36576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54" name="Line 6">
            <a:extLst>
              <a:ext uri="{FF2B5EF4-FFF2-40B4-BE49-F238E27FC236}">
                <a16:creationId xmlns:a16="http://schemas.microsoft.com/office/drawing/2014/main" id="{2291E114-5DDE-1DD4-3FBD-4996E2135DA4}"/>
              </a:ext>
            </a:extLst>
          </p:cNvPr>
          <p:cNvSpPr>
            <a:spLocks noChangeShapeType="1"/>
          </p:cNvSpPr>
          <p:nvPr/>
        </p:nvSpPr>
        <p:spPr bwMode="auto">
          <a:xfrm flipV="1">
            <a:off x="4495800" y="36576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55" name="Line 7">
            <a:extLst>
              <a:ext uri="{FF2B5EF4-FFF2-40B4-BE49-F238E27FC236}">
                <a16:creationId xmlns:a16="http://schemas.microsoft.com/office/drawing/2014/main" id="{D2CC3E66-9901-B9F7-3E84-ACA60BB7F267}"/>
              </a:ext>
            </a:extLst>
          </p:cNvPr>
          <p:cNvSpPr>
            <a:spLocks noChangeShapeType="1"/>
          </p:cNvSpPr>
          <p:nvPr/>
        </p:nvSpPr>
        <p:spPr bwMode="auto">
          <a:xfrm flipV="1">
            <a:off x="5867400" y="36576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56" name="Line 8">
            <a:extLst>
              <a:ext uri="{FF2B5EF4-FFF2-40B4-BE49-F238E27FC236}">
                <a16:creationId xmlns:a16="http://schemas.microsoft.com/office/drawing/2014/main" id="{F0F8ED50-08A4-2D2D-481E-4FEDFA1DDCEF}"/>
              </a:ext>
            </a:extLst>
          </p:cNvPr>
          <p:cNvSpPr>
            <a:spLocks noChangeShapeType="1"/>
          </p:cNvSpPr>
          <p:nvPr/>
        </p:nvSpPr>
        <p:spPr bwMode="auto">
          <a:xfrm flipV="1">
            <a:off x="6629400" y="36576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57" name="Line 9">
            <a:extLst>
              <a:ext uri="{FF2B5EF4-FFF2-40B4-BE49-F238E27FC236}">
                <a16:creationId xmlns:a16="http://schemas.microsoft.com/office/drawing/2014/main" id="{C7BED28A-74F4-51B8-A403-CB66D71428A3}"/>
              </a:ext>
            </a:extLst>
          </p:cNvPr>
          <p:cNvSpPr>
            <a:spLocks noChangeShapeType="1"/>
          </p:cNvSpPr>
          <p:nvPr/>
        </p:nvSpPr>
        <p:spPr bwMode="auto">
          <a:xfrm flipV="1">
            <a:off x="7543800" y="36576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58" name="Line 10">
            <a:extLst>
              <a:ext uri="{FF2B5EF4-FFF2-40B4-BE49-F238E27FC236}">
                <a16:creationId xmlns:a16="http://schemas.microsoft.com/office/drawing/2014/main" id="{B3761282-430B-09D5-5260-23AC24BB5AB1}"/>
              </a:ext>
            </a:extLst>
          </p:cNvPr>
          <p:cNvSpPr>
            <a:spLocks noChangeShapeType="1"/>
          </p:cNvSpPr>
          <p:nvPr/>
        </p:nvSpPr>
        <p:spPr bwMode="auto">
          <a:xfrm flipV="1">
            <a:off x="8686800" y="36576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59" name="Line 11">
            <a:extLst>
              <a:ext uri="{FF2B5EF4-FFF2-40B4-BE49-F238E27FC236}">
                <a16:creationId xmlns:a16="http://schemas.microsoft.com/office/drawing/2014/main" id="{D081CB36-5B85-7F17-CBE3-28B70F2FC123}"/>
              </a:ext>
            </a:extLst>
          </p:cNvPr>
          <p:cNvSpPr>
            <a:spLocks noChangeShapeType="1"/>
          </p:cNvSpPr>
          <p:nvPr/>
        </p:nvSpPr>
        <p:spPr bwMode="auto">
          <a:xfrm flipV="1">
            <a:off x="8991600" y="29718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60" name="Oval 12">
            <a:extLst>
              <a:ext uri="{FF2B5EF4-FFF2-40B4-BE49-F238E27FC236}">
                <a16:creationId xmlns:a16="http://schemas.microsoft.com/office/drawing/2014/main" id="{73CDAA5F-8C58-500C-D13B-9E2AB56DC2CB}"/>
              </a:ext>
            </a:extLst>
          </p:cNvPr>
          <p:cNvSpPr>
            <a:spLocks noChangeArrowheads="1"/>
          </p:cNvSpPr>
          <p:nvPr/>
        </p:nvSpPr>
        <p:spPr bwMode="auto">
          <a:xfrm>
            <a:off x="8763000" y="2438400"/>
            <a:ext cx="547688" cy="547688"/>
          </a:xfrm>
          <a:prstGeom prst="ellipse">
            <a:avLst/>
          </a:prstGeom>
          <a:solidFill>
            <a:srgbClr val="00CC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63</a:t>
            </a:r>
          </a:p>
        </p:txBody>
      </p:sp>
      <p:sp>
        <p:nvSpPr>
          <p:cNvPr id="309261" name="Oval 13">
            <a:extLst>
              <a:ext uri="{FF2B5EF4-FFF2-40B4-BE49-F238E27FC236}">
                <a16:creationId xmlns:a16="http://schemas.microsoft.com/office/drawing/2014/main" id="{384FEF00-CEB9-D348-E5BC-DB3DDEE71A07}"/>
              </a:ext>
            </a:extLst>
          </p:cNvPr>
          <p:cNvSpPr>
            <a:spLocks noChangeArrowheads="1"/>
          </p:cNvSpPr>
          <p:nvPr/>
        </p:nvSpPr>
        <p:spPr bwMode="auto">
          <a:xfrm>
            <a:off x="3048000" y="4343400"/>
            <a:ext cx="547688" cy="547688"/>
          </a:xfrm>
          <a:prstGeom prst="ellipse">
            <a:avLst/>
          </a:prstGeom>
          <a:solidFill>
            <a:schemeClr val="tx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chemeClr val="accent1"/>
                </a:solidFill>
                <a:latin typeface="Times New Roman" charset="0"/>
                <a:ea typeface="ＭＳ Ｐゴシック" charset="0"/>
              </a:rPr>
              <a:t>40</a:t>
            </a:r>
          </a:p>
        </p:txBody>
      </p:sp>
      <p:sp>
        <p:nvSpPr>
          <p:cNvPr id="309262" name="Oval 14">
            <a:extLst>
              <a:ext uri="{FF2B5EF4-FFF2-40B4-BE49-F238E27FC236}">
                <a16:creationId xmlns:a16="http://schemas.microsoft.com/office/drawing/2014/main" id="{D6414D9A-932C-8CB4-439F-BAD5FB11C582}"/>
              </a:ext>
            </a:extLst>
          </p:cNvPr>
          <p:cNvSpPr>
            <a:spLocks noChangeArrowheads="1"/>
          </p:cNvSpPr>
          <p:nvPr/>
        </p:nvSpPr>
        <p:spPr bwMode="auto">
          <a:xfrm>
            <a:off x="4191000" y="4343400"/>
            <a:ext cx="547688" cy="54768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imes New Roman" charset="0"/>
                <a:ea typeface="ＭＳ Ｐゴシック" charset="0"/>
              </a:rPr>
              <a:t>38</a:t>
            </a:r>
          </a:p>
        </p:txBody>
      </p:sp>
      <p:sp>
        <p:nvSpPr>
          <p:cNvPr id="309263" name="Oval 15">
            <a:extLst>
              <a:ext uri="{FF2B5EF4-FFF2-40B4-BE49-F238E27FC236}">
                <a16:creationId xmlns:a16="http://schemas.microsoft.com/office/drawing/2014/main" id="{818E2516-4A75-BD6F-D361-D29F7E9461BB}"/>
              </a:ext>
            </a:extLst>
          </p:cNvPr>
          <p:cNvSpPr>
            <a:spLocks noChangeArrowheads="1"/>
          </p:cNvSpPr>
          <p:nvPr/>
        </p:nvSpPr>
        <p:spPr bwMode="auto">
          <a:xfrm>
            <a:off x="5562600" y="4343400"/>
            <a:ext cx="547688" cy="54768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35</a:t>
            </a:r>
          </a:p>
        </p:txBody>
      </p:sp>
      <p:sp>
        <p:nvSpPr>
          <p:cNvPr id="309264" name="Oval 16">
            <a:extLst>
              <a:ext uri="{FF2B5EF4-FFF2-40B4-BE49-F238E27FC236}">
                <a16:creationId xmlns:a16="http://schemas.microsoft.com/office/drawing/2014/main" id="{75C9E7EE-D2D3-8A52-C10D-884F80CAC9D3}"/>
              </a:ext>
            </a:extLst>
          </p:cNvPr>
          <p:cNvSpPr>
            <a:spLocks noChangeArrowheads="1"/>
          </p:cNvSpPr>
          <p:nvPr/>
        </p:nvSpPr>
        <p:spPr bwMode="auto">
          <a:xfrm>
            <a:off x="7239000" y="4343400"/>
            <a:ext cx="547688" cy="54768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31</a:t>
            </a:r>
          </a:p>
        </p:txBody>
      </p:sp>
      <p:sp>
        <p:nvSpPr>
          <p:cNvPr id="309265" name="Rectangle 17">
            <a:extLst>
              <a:ext uri="{FF2B5EF4-FFF2-40B4-BE49-F238E27FC236}">
                <a16:creationId xmlns:a16="http://schemas.microsoft.com/office/drawing/2014/main" id="{12EC4E21-CE9B-55D0-49A0-2D643C6FC263}"/>
              </a:ext>
            </a:extLst>
          </p:cNvPr>
          <p:cNvSpPr>
            <a:spLocks noChangeArrowheads="1"/>
          </p:cNvSpPr>
          <p:nvPr/>
        </p:nvSpPr>
        <p:spPr bwMode="auto">
          <a:xfrm>
            <a:off x="6400800" y="4343401"/>
            <a:ext cx="457200" cy="47466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34</a:t>
            </a:r>
          </a:p>
        </p:txBody>
      </p:sp>
      <p:sp>
        <p:nvSpPr>
          <p:cNvPr id="309266" name="Rectangle 18">
            <a:extLst>
              <a:ext uri="{FF2B5EF4-FFF2-40B4-BE49-F238E27FC236}">
                <a16:creationId xmlns:a16="http://schemas.microsoft.com/office/drawing/2014/main" id="{FF10FB70-F5BF-B88E-7098-838CB75533D6}"/>
              </a:ext>
            </a:extLst>
          </p:cNvPr>
          <p:cNvSpPr>
            <a:spLocks noChangeArrowheads="1"/>
          </p:cNvSpPr>
          <p:nvPr/>
        </p:nvSpPr>
        <p:spPr bwMode="auto">
          <a:xfrm>
            <a:off x="8570458" y="4419599"/>
            <a:ext cx="457200" cy="47466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26</a:t>
            </a:r>
          </a:p>
        </p:txBody>
      </p:sp>
      <p:sp>
        <p:nvSpPr>
          <p:cNvPr id="309267" name="Line 19">
            <a:extLst>
              <a:ext uri="{FF2B5EF4-FFF2-40B4-BE49-F238E27FC236}">
                <a16:creationId xmlns:a16="http://schemas.microsoft.com/office/drawing/2014/main" id="{D3985E35-E67D-9497-9F0B-6D4FB929091E}"/>
              </a:ext>
            </a:extLst>
          </p:cNvPr>
          <p:cNvSpPr>
            <a:spLocks noChangeShapeType="1"/>
          </p:cNvSpPr>
          <p:nvPr/>
        </p:nvSpPr>
        <p:spPr bwMode="auto">
          <a:xfrm flipV="1">
            <a:off x="9067800" y="17526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68" name="Line 20">
            <a:extLst>
              <a:ext uri="{FF2B5EF4-FFF2-40B4-BE49-F238E27FC236}">
                <a16:creationId xmlns:a16="http://schemas.microsoft.com/office/drawing/2014/main" id="{B62A2977-1BF6-B005-1FAB-9C39E08491FF}"/>
              </a:ext>
            </a:extLst>
          </p:cNvPr>
          <p:cNvSpPr>
            <a:spLocks noChangeShapeType="1"/>
          </p:cNvSpPr>
          <p:nvPr/>
        </p:nvSpPr>
        <p:spPr bwMode="auto">
          <a:xfrm>
            <a:off x="5943600" y="1752600"/>
            <a:ext cx="4343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69" name="Line 21">
            <a:extLst>
              <a:ext uri="{FF2B5EF4-FFF2-40B4-BE49-F238E27FC236}">
                <a16:creationId xmlns:a16="http://schemas.microsoft.com/office/drawing/2014/main" id="{7FFF5B81-CAA1-70AE-A452-13653B45B72A}"/>
              </a:ext>
            </a:extLst>
          </p:cNvPr>
          <p:cNvSpPr>
            <a:spLocks noChangeShapeType="1"/>
          </p:cNvSpPr>
          <p:nvPr/>
        </p:nvSpPr>
        <p:spPr bwMode="auto">
          <a:xfrm flipV="1">
            <a:off x="10244636" y="864014"/>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70" name="Rectangle 22">
            <a:extLst>
              <a:ext uri="{FF2B5EF4-FFF2-40B4-BE49-F238E27FC236}">
                <a16:creationId xmlns:a16="http://schemas.microsoft.com/office/drawing/2014/main" id="{210E3183-56D6-D952-7C4B-48E9BD85864A}"/>
              </a:ext>
            </a:extLst>
          </p:cNvPr>
          <p:cNvSpPr>
            <a:spLocks noChangeArrowheads="1"/>
          </p:cNvSpPr>
          <p:nvPr/>
        </p:nvSpPr>
        <p:spPr bwMode="auto">
          <a:xfrm>
            <a:off x="10058400" y="609601"/>
            <a:ext cx="457200" cy="47466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86</a:t>
            </a:r>
          </a:p>
        </p:txBody>
      </p:sp>
      <p:sp>
        <p:nvSpPr>
          <p:cNvPr id="309271" name="Line 23">
            <a:extLst>
              <a:ext uri="{FF2B5EF4-FFF2-40B4-BE49-F238E27FC236}">
                <a16:creationId xmlns:a16="http://schemas.microsoft.com/office/drawing/2014/main" id="{22BC00F5-8290-3B60-75F0-289BE7346E12}"/>
              </a:ext>
            </a:extLst>
          </p:cNvPr>
          <p:cNvSpPr>
            <a:spLocks noChangeShapeType="1"/>
          </p:cNvSpPr>
          <p:nvPr/>
        </p:nvSpPr>
        <p:spPr bwMode="auto">
          <a:xfrm flipV="1">
            <a:off x="9753600" y="10668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72" name="Rectangle 24" descr="Wide upward diagonal">
            <a:extLst>
              <a:ext uri="{FF2B5EF4-FFF2-40B4-BE49-F238E27FC236}">
                <a16:creationId xmlns:a16="http://schemas.microsoft.com/office/drawing/2014/main" id="{D2F54301-CE3A-F1C6-A46E-0233A96FE0FD}"/>
              </a:ext>
            </a:extLst>
          </p:cNvPr>
          <p:cNvSpPr>
            <a:spLocks noChangeArrowheads="1"/>
          </p:cNvSpPr>
          <p:nvPr/>
        </p:nvSpPr>
        <p:spPr bwMode="auto">
          <a:xfrm>
            <a:off x="9525000" y="609601"/>
            <a:ext cx="457200" cy="474663"/>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9273" name="Line 25">
            <a:extLst>
              <a:ext uri="{FF2B5EF4-FFF2-40B4-BE49-F238E27FC236}">
                <a16:creationId xmlns:a16="http://schemas.microsoft.com/office/drawing/2014/main" id="{627E1700-49A1-D3E1-A7C2-EE5FA17A64EF}"/>
              </a:ext>
            </a:extLst>
          </p:cNvPr>
          <p:cNvSpPr>
            <a:spLocks noChangeShapeType="1"/>
          </p:cNvSpPr>
          <p:nvPr/>
        </p:nvSpPr>
        <p:spPr bwMode="auto">
          <a:xfrm flipV="1">
            <a:off x="6705600" y="1752600"/>
            <a:ext cx="0" cy="533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74" name="Line 26">
            <a:extLst>
              <a:ext uri="{FF2B5EF4-FFF2-40B4-BE49-F238E27FC236}">
                <a16:creationId xmlns:a16="http://schemas.microsoft.com/office/drawing/2014/main" id="{4F0E3047-EA10-748A-6ED5-9C0B80583BED}"/>
              </a:ext>
            </a:extLst>
          </p:cNvPr>
          <p:cNvSpPr>
            <a:spLocks noChangeShapeType="1"/>
          </p:cNvSpPr>
          <p:nvPr/>
        </p:nvSpPr>
        <p:spPr bwMode="auto">
          <a:xfrm flipV="1">
            <a:off x="9220200" y="10668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75" name="Line 27">
            <a:extLst>
              <a:ext uri="{FF2B5EF4-FFF2-40B4-BE49-F238E27FC236}">
                <a16:creationId xmlns:a16="http://schemas.microsoft.com/office/drawing/2014/main" id="{566C8ABA-BB39-02FF-E01C-D7E9E71307D3}"/>
              </a:ext>
            </a:extLst>
          </p:cNvPr>
          <p:cNvSpPr>
            <a:spLocks noChangeShapeType="1"/>
          </p:cNvSpPr>
          <p:nvPr/>
        </p:nvSpPr>
        <p:spPr bwMode="auto">
          <a:xfrm flipV="1">
            <a:off x="5943600" y="10668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76" name="Rectangle 28">
            <a:extLst>
              <a:ext uri="{FF2B5EF4-FFF2-40B4-BE49-F238E27FC236}">
                <a16:creationId xmlns:a16="http://schemas.microsoft.com/office/drawing/2014/main" id="{D0F5F062-CED0-7D26-3C22-D41721A7FAA2}"/>
              </a:ext>
            </a:extLst>
          </p:cNvPr>
          <p:cNvSpPr>
            <a:spLocks noChangeArrowheads="1"/>
          </p:cNvSpPr>
          <p:nvPr/>
        </p:nvSpPr>
        <p:spPr bwMode="auto">
          <a:xfrm>
            <a:off x="8991600" y="609601"/>
            <a:ext cx="457200" cy="474663"/>
          </a:xfrm>
          <a:prstGeom prst="rect">
            <a:avLst/>
          </a:prstGeom>
          <a:solidFill>
            <a:srgbClr val="0000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9277" name="Oval 29">
            <a:extLst>
              <a:ext uri="{FF2B5EF4-FFF2-40B4-BE49-F238E27FC236}">
                <a16:creationId xmlns:a16="http://schemas.microsoft.com/office/drawing/2014/main" id="{C7AC584C-9D59-7259-206C-DB90C42AA853}"/>
              </a:ext>
            </a:extLst>
          </p:cNvPr>
          <p:cNvSpPr>
            <a:spLocks noChangeArrowheads="1"/>
          </p:cNvSpPr>
          <p:nvPr/>
        </p:nvSpPr>
        <p:spPr bwMode="auto">
          <a:xfrm>
            <a:off x="5638800" y="533400"/>
            <a:ext cx="547688" cy="54768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81</a:t>
            </a:r>
          </a:p>
        </p:txBody>
      </p:sp>
      <p:sp>
        <p:nvSpPr>
          <p:cNvPr id="309278" name="Rectangle 30">
            <a:extLst>
              <a:ext uri="{FF2B5EF4-FFF2-40B4-BE49-F238E27FC236}">
                <a16:creationId xmlns:a16="http://schemas.microsoft.com/office/drawing/2014/main" id="{92E85156-150C-A4C8-12AC-C963FC74235A}"/>
              </a:ext>
            </a:extLst>
          </p:cNvPr>
          <p:cNvSpPr>
            <a:spLocks noChangeArrowheads="1"/>
          </p:cNvSpPr>
          <p:nvPr/>
        </p:nvSpPr>
        <p:spPr bwMode="auto">
          <a:xfrm>
            <a:off x="6477000" y="2209801"/>
            <a:ext cx="457200" cy="47466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65</a:t>
            </a:r>
          </a:p>
        </p:txBody>
      </p:sp>
      <p:sp>
        <p:nvSpPr>
          <p:cNvPr id="309279" name="Line 31">
            <a:extLst>
              <a:ext uri="{FF2B5EF4-FFF2-40B4-BE49-F238E27FC236}">
                <a16:creationId xmlns:a16="http://schemas.microsoft.com/office/drawing/2014/main" id="{B32ADECA-5A2B-1E07-38B5-F9E589B49DAA}"/>
              </a:ext>
            </a:extLst>
          </p:cNvPr>
          <p:cNvSpPr>
            <a:spLocks noChangeShapeType="1"/>
          </p:cNvSpPr>
          <p:nvPr/>
        </p:nvSpPr>
        <p:spPr bwMode="auto">
          <a:xfrm flipV="1">
            <a:off x="10134600" y="2971800"/>
            <a:ext cx="0" cy="685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80" name="Oval 32">
            <a:extLst>
              <a:ext uri="{FF2B5EF4-FFF2-40B4-BE49-F238E27FC236}">
                <a16:creationId xmlns:a16="http://schemas.microsoft.com/office/drawing/2014/main" id="{BF35E07E-98CB-A6BB-A587-B045B141ACB6}"/>
              </a:ext>
            </a:extLst>
          </p:cNvPr>
          <p:cNvSpPr>
            <a:spLocks noChangeArrowheads="1"/>
          </p:cNvSpPr>
          <p:nvPr/>
        </p:nvSpPr>
        <p:spPr bwMode="auto">
          <a:xfrm>
            <a:off x="9906000" y="2438400"/>
            <a:ext cx="547688" cy="54768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56</a:t>
            </a:r>
          </a:p>
        </p:txBody>
      </p:sp>
      <p:sp>
        <p:nvSpPr>
          <p:cNvPr id="309281" name="Line 33">
            <a:extLst>
              <a:ext uri="{FF2B5EF4-FFF2-40B4-BE49-F238E27FC236}">
                <a16:creationId xmlns:a16="http://schemas.microsoft.com/office/drawing/2014/main" id="{CC982B33-210A-0EC9-404D-B2D92AD623A7}"/>
              </a:ext>
            </a:extLst>
          </p:cNvPr>
          <p:cNvSpPr>
            <a:spLocks noChangeShapeType="1"/>
          </p:cNvSpPr>
          <p:nvPr/>
        </p:nvSpPr>
        <p:spPr bwMode="auto">
          <a:xfrm flipV="1">
            <a:off x="6705600" y="26670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82" name="Line 34">
            <a:extLst>
              <a:ext uri="{FF2B5EF4-FFF2-40B4-BE49-F238E27FC236}">
                <a16:creationId xmlns:a16="http://schemas.microsoft.com/office/drawing/2014/main" id="{813AB225-9542-3214-3F28-672B26219861}"/>
              </a:ext>
            </a:extLst>
          </p:cNvPr>
          <p:cNvSpPr>
            <a:spLocks noChangeShapeType="1"/>
          </p:cNvSpPr>
          <p:nvPr/>
        </p:nvSpPr>
        <p:spPr bwMode="auto">
          <a:xfrm>
            <a:off x="6705600" y="2895600"/>
            <a:ext cx="1676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83" name="Line 35">
            <a:extLst>
              <a:ext uri="{FF2B5EF4-FFF2-40B4-BE49-F238E27FC236}">
                <a16:creationId xmlns:a16="http://schemas.microsoft.com/office/drawing/2014/main" id="{4C1A6C9C-3882-1008-919D-1BAF8D34B1D5}"/>
              </a:ext>
            </a:extLst>
          </p:cNvPr>
          <p:cNvSpPr>
            <a:spLocks noChangeShapeType="1"/>
          </p:cNvSpPr>
          <p:nvPr/>
        </p:nvSpPr>
        <p:spPr bwMode="auto">
          <a:xfrm flipV="1">
            <a:off x="8382000" y="26670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84" name="Oval 36">
            <a:extLst>
              <a:ext uri="{FF2B5EF4-FFF2-40B4-BE49-F238E27FC236}">
                <a16:creationId xmlns:a16="http://schemas.microsoft.com/office/drawing/2014/main" id="{248BEA45-2162-EC94-DAD2-4D7B18C56E8B}"/>
              </a:ext>
            </a:extLst>
          </p:cNvPr>
          <p:cNvSpPr>
            <a:spLocks noChangeArrowheads="1"/>
          </p:cNvSpPr>
          <p:nvPr/>
        </p:nvSpPr>
        <p:spPr bwMode="auto">
          <a:xfrm>
            <a:off x="8077200" y="2133600"/>
            <a:ext cx="547688" cy="54768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65</a:t>
            </a:r>
          </a:p>
        </p:txBody>
      </p:sp>
      <p:sp>
        <p:nvSpPr>
          <p:cNvPr id="309285" name="Line 37">
            <a:extLst>
              <a:ext uri="{FF2B5EF4-FFF2-40B4-BE49-F238E27FC236}">
                <a16:creationId xmlns:a16="http://schemas.microsoft.com/office/drawing/2014/main" id="{822A0D4F-BBF4-B89B-E4F1-F784B7665898}"/>
              </a:ext>
            </a:extLst>
          </p:cNvPr>
          <p:cNvSpPr>
            <a:spLocks noChangeShapeType="1"/>
          </p:cNvSpPr>
          <p:nvPr/>
        </p:nvSpPr>
        <p:spPr bwMode="auto">
          <a:xfrm flipV="1">
            <a:off x="6858000" y="28956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86" name="Line 38">
            <a:extLst>
              <a:ext uri="{FF2B5EF4-FFF2-40B4-BE49-F238E27FC236}">
                <a16:creationId xmlns:a16="http://schemas.microsoft.com/office/drawing/2014/main" id="{636BA564-7D60-7181-75FB-8F537174844B}"/>
              </a:ext>
            </a:extLst>
          </p:cNvPr>
          <p:cNvSpPr>
            <a:spLocks noChangeShapeType="1"/>
          </p:cNvSpPr>
          <p:nvPr/>
        </p:nvSpPr>
        <p:spPr bwMode="auto">
          <a:xfrm flipV="1">
            <a:off x="7239000" y="28956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87" name="Line 39">
            <a:extLst>
              <a:ext uri="{FF2B5EF4-FFF2-40B4-BE49-F238E27FC236}">
                <a16:creationId xmlns:a16="http://schemas.microsoft.com/office/drawing/2014/main" id="{E4EBE81D-BDA4-7AFC-9202-3EC15F3C0395}"/>
              </a:ext>
            </a:extLst>
          </p:cNvPr>
          <p:cNvSpPr>
            <a:spLocks noChangeShapeType="1"/>
          </p:cNvSpPr>
          <p:nvPr/>
        </p:nvSpPr>
        <p:spPr bwMode="auto">
          <a:xfrm flipV="1">
            <a:off x="7696200" y="28956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88" name="Line 40">
            <a:extLst>
              <a:ext uri="{FF2B5EF4-FFF2-40B4-BE49-F238E27FC236}">
                <a16:creationId xmlns:a16="http://schemas.microsoft.com/office/drawing/2014/main" id="{363311D6-510C-0A55-CE8D-E093F2F694C8}"/>
              </a:ext>
            </a:extLst>
          </p:cNvPr>
          <p:cNvSpPr>
            <a:spLocks noChangeShapeType="1"/>
          </p:cNvSpPr>
          <p:nvPr/>
        </p:nvSpPr>
        <p:spPr bwMode="auto">
          <a:xfrm flipV="1">
            <a:off x="8153400" y="28956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89" name="Rectangle 41">
            <a:extLst>
              <a:ext uri="{FF2B5EF4-FFF2-40B4-BE49-F238E27FC236}">
                <a16:creationId xmlns:a16="http://schemas.microsoft.com/office/drawing/2014/main" id="{07A3E1B9-3AC1-8F4D-AD4C-0FF6D3778954}"/>
              </a:ext>
            </a:extLst>
          </p:cNvPr>
          <p:cNvSpPr>
            <a:spLocks noChangeArrowheads="1"/>
          </p:cNvSpPr>
          <p:nvPr/>
        </p:nvSpPr>
        <p:spPr bwMode="auto">
          <a:xfrm>
            <a:off x="6705600" y="3124200"/>
            <a:ext cx="274638" cy="2921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42</a:t>
            </a:r>
          </a:p>
        </p:txBody>
      </p:sp>
      <p:sp>
        <p:nvSpPr>
          <p:cNvPr id="309290" name="Rectangle 42">
            <a:extLst>
              <a:ext uri="{FF2B5EF4-FFF2-40B4-BE49-F238E27FC236}">
                <a16:creationId xmlns:a16="http://schemas.microsoft.com/office/drawing/2014/main" id="{347E275D-6B33-4919-1B36-D00D4C33E29B}"/>
              </a:ext>
            </a:extLst>
          </p:cNvPr>
          <p:cNvSpPr>
            <a:spLocks noChangeArrowheads="1"/>
          </p:cNvSpPr>
          <p:nvPr/>
        </p:nvSpPr>
        <p:spPr bwMode="auto">
          <a:xfrm>
            <a:off x="7086600" y="3124200"/>
            <a:ext cx="274638" cy="2921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39</a:t>
            </a:r>
          </a:p>
        </p:txBody>
      </p:sp>
      <p:sp>
        <p:nvSpPr>
          <p:cNvPr id="309291" name="Rectangle 43">
            <a:extLst>
              <a:ext uri="{FF2B5EF4-FFF2-40B4-BE49-F238E27FC236}">
                <a16:creationId xmlns:a16="http://schemas.microsoft.com/office/drawing/2014/main" id="{4AC4F1BF-AB1A-942B-0B92-B99DBF968475}"/>
              </a:ext>
            </a:extLst>
          </p:cNvPr>
          <p:cNvSpPr>
            <a:spLocks noChangeArrowheads="1"/>
          </p:cNvSpPr>
          <p:nvPr/>
        </p:nvSpPr>
        <p:spPr bwMode="auto">
          <a:xfrm>
            <a:off x="7543800" y="3124200"/>
            <a:ext cx="274638" cy="2921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36</a:t>
            </a:r>
          </a:p>
        </p:txBody>
      </p:sp>
      <p:sp>
        <p:nvSpPr>
          <p:cNvPr id="309292" name="Rectangle 44">
            <a:extLst>
              <a:ext uri="{FF2B5EF4-FFF2-40B4-BE49-F238E27FC236}">
                <a16:creationId xmlns:a16="http://schemas.microsoft.com/office/drawing/2014/main" id="{AF24135D-706D-FDA2-3420-C8C641AB9288}"/>
              </a:ext>
            </a:extLst>
          </p:cNvPr>
          <p:cNvSpPr>
            <a:spLocks noChangeArrowheads="1"/>
          </p:cNvSpPr>
          <p:nvPr/>
        </p:nvSpPr>
        <p:spPr bwMode="auto">
          <a:xfrm>
            <a:off x="8001000" y="3124200"/>
            <a:ext cx="274638" cy="2921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33</a:t>
            </a:r>
          </a:p>
        </p:txBody>
      </p:sp>
      <p:sp>
        <p:nvSpPr>
          <p:cNvPr id="309293" name="Line 45">
            <a:extLst>
              <a:ext uri="{FF2B5EF4-FFF2-40B4-BE49-F238E27FC236}">
                <a16:creationId xmlns:a16="http://schemas.microsoft.com/office/drawing/2014/main" id="{DA80156C-81DB-9CD0-E3DD-E1F98FDFFCCB}"/>
              </a:ext>
            </a:extLst>
          </p:cNvPr>
          <p:cNvSpPr>
            <a:spLocks noChangeShapeType="1"/>
          </p:cNvSpPr>
          <p:nvPr/>
        </p:nvSpPr>
        <p:spPr bwMode="auto">
          <a:xfrm>
            <a:off x="8686800" y="3429000"/>
            <a:ext cx="304800" cy="45720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94" name="Line 46">
            <a:extLst>
              <a:ext uri="{FF2B5EF4-FFF2-40B4-BE49-F238E27FC236}">
                <a16:creationId xmlns:a16="http://schemas.microsoft.com/office/drawing/2014/main" id="{E79817F8-90A8-36C3-D169-6248D2851678}"/>
              </a:ext>
            </a:extLst>
          </p:cNvPr>
          <p:cNvSpPr>
            <a:spLocks noChangeShapeType="1"/>
          </p:cNvSpPr>
          <p:nvPr/>
        </p:nvSpPr>
        <p:spPr bwMode="auto">
          <a:xfrm>
            <a:off x="8991600" y="1524000"/>
            <a:ext cx="304800" cy="457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95" name="Line 47">
            <a:extLst>
              <a:ext uri="{FF2B5EF4-FFF2-40B4-BE49-F238E27FC236}">
                <a16:creationId xmlns:a16="http://schemas.microsoft.com/office/drawing/2014/main" id="{28F34ADC-59C8-A802-23F7-2FAD46286072}"/>
              </a:ext>
            </a:extLst>
          </p:cNvPr>
          <p:cNvSpPr>
            <a:spLocks noChangeShapeType="1"/>
          </p:cNvSpPr>
          <p:nvPr/>
        </p:nvSpPr>
        <p:spPr bwMode="auto">
          <a:xfrm>
            <a:off x="9448800" y="1524000"/>
            <a:ext cx="304800" cy="457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96" name="Line 48">
            <a:extLst>
              <a:ext uri="{FF2B5EF4-FFF2-40B4-BE49-F238E27FC236}">
                <a16:creationId xmlns:a16="http://schemas.microsoft.com/office/drawing/2014/main" id="{A2338D92-8E12-9CF4-4AC8-145A16E5DA99}"/>
              </a:ext>
            </a:extLst>
          </p:cNvPr>
          <p:cNvSpPr>
            <a:spLocks noChangeShapeType="1"/>
          </p:cNvSpPr>
          <p:nvPr/>
        </p:nvSpPr>
        <p:spPr bwMode="auto">
          <a:xfrm flipV="1">
            <a:off x="3276600" y="48768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97" name="Line 49">
            <a:extLst>
              <a:ext uri="{FF2B5EF4-FFF2-40B4-BE49-F238E27FC236}">
                <a16:creationId xmlns:a16="http://schemas.microsoft.com/office/drawing/2014/main" id="{7EFD000D-F6DA-C370-DDC8-B6E6309EDB80}"/>
              </a:ext>
            </a:extLst>
          </p:cNvPr>
          <p:cNvSpPr>
            <a:spLocks noChangeShapeType="1"/>
          </p:cNvSpPr>
          <p:nvPr/>
        </p:nvSpPr>
        <p:spPr bwMode="auto">
          <a:xfrm flipV="1">
            <a:off x="4495800" y="48768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98" name="Line 50">
            <a:extLst>
              <a:ext uri="{FF2B5EF4-FFF2-40B4-BE49-F238E27FC236}">
                <a16:creationId xmlns:a16="http://schemas.microsoft.com/office/drawing/2014/main" id="{F598DE83-67EF-6CAA-B9B8-77673470AADF}"/>
              </a:ext>
            </a:extLst>
          </p:cNvPr>
          <p:cNvSpPr>
            <a:spLocks noChangeShapeType="1"/>
          </p:cNvSpPr>
          <p:nvPr/>
        </p:nvSpPr>
        <p:spPr bwMode="auto">
          <a:xfrm flipV="1">
            <a:off x="8686800" y="48006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299" name="Line 51">
            <a:extLst>
              <a:ext uri="{FF2B5EF4-FFF2-40B4-BE49-F238E27FC236}">
                <a16:creationId xmlns:a16="http://schemas.microsoft.com/office/drawing/2014/main" id="{EFCAA8C2-C6AD-02B7-C79C-B976AC383CA6}"/>
              </a:ext>
            </a:extLst>
          </p:cNvPr>
          <p:cNvSpPr>
            <a:spLocks noChangeShapeType="1"/>
          </p:cNvSpPr>
          <p:nvPr/>
        </p:nvSpPr>
        <p:spPr bwMode="auto">
          <a:xfrm>
            <a:off x="4495800" y="5105400"/>
            <a:ext cx="685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00" name="Line 52">
            <a:extLst>
              <a:ext uri="{FF2B5EF4-FFF2-40B4-BE49-F238E27FC236}">
                <a16:creationId xmlns:a16="http://schemas.microsoft.com/office/drawing/2014/main" id="{9FBDCC96-0AAA-A379-25F0-9AB13AC782C3}"/>
              </a:ext>
            </a:extLst>
          </p:cNvPr>
          <p:cNvSpPr>
            <a:spLocks noChangeShapeType="1"/>
          </p:cNvSpPr>
          <p:nvPr/>
        </p:nvSpPr>
        <p:spPr bwMode="auto">
          <a:xfrm>
            <a:off x="8686800" y="5029200"/>
            <a:ext cx="762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01" name="Line 53">
            <a:extLst>
              <a:ext uri="{FF2B5EF4-FFF2-40B4-BE49-F238E27FC236}">
                <a16:creationId xmlns:a16="http://schemas.microsoft.com/office/drawing/2014/main" id="{EC2E5358-91DC-CE29-B431-52CF18576028}"/>
              </a:ext>
            </a:extLst>
          </p:cNvPr>
          <p:cNvSpPr>
            <a:spLocks noChangeShapeType="1"/>
          </p:cNvSpPr>
          <p:nvPr/>
        </p:nvSpPr>
        <p:spPr bwMode="auto">
          <a:xfrm>
            <a:off x="3276600" y="5105400"/>
            <a:ext cx="533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02" name="Line 54">
            <a:extLst>
              <a:ext uri="{FF2B5EF4-FFF2-40B4-BE49-F238E27FC236}">
                <a16:creationId xmlns:a16="http://schemas.microsoft.com/office/drawing/2014/main" id="{680CB73A-860F-9742-C62C-720C1AC0CF9B}"/>
              </a:ext>
            </a:extLst>
          </p:cNvPr>
          <p:cNvSpPr>
            <a:spLocks noChangeShapeType="1"/>
          </p:cNvSpPr>
          <p:nvPr/>
        </p:nvSpPr>
        <p:spPr bwMode="auto">
          <a:xfrm flipV="1">
            <a:off x="9448800" y="48006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03" name="Oval 55">
            <a:extLst>
              <a:ext uri="{FF2B5EF4-FFF2-40B4-BE49-F238E27FC236}">
                <a16:creationId xmlns:a16="http://schemas.microsoft.com/office/drawing/2014/main" id="{75AC02E0-1B0B-3866-9E80-2CCABE11988B}"/>
              </a:ext>
            </a:extLst>
          </p:cNvPr>
          <p:cNvSpPr>
            <a:spLocks noChangeArrowheads="1"/>
          </p:cNvSpPr>
          <p:nvPr/>
        </p:nvSpPr>
        <p:spPr bwMode="auto">
          <a:xfrm>
            <a:off x="9220200" y="4343400"/>
            <a:ext cx="457200" cy="4572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28</a:t>
            </a:r>
          </a:p>
        </p:txBody>
      </p:sp>
      <p:sp>
        <p:nvSpPr>
          <p:cNvPr id="309304" name="Line 56">
            <a:extLst>
              <a:ext uri="{FF2B5EF4-FFF2-40B4-BE49-F238E27FC236}">
                <a16:creationId xmlns:a16="http://schemas.microsoft.com/office/drawing/2014/main" id="{440B00E8-6461-4161-8FCC-C598175A1677}"/>
              </a:ext>
            </a:extLst>
          </p:cNvPr>
          <p:cNvSpPr>
            <a:spLocks noChangeShapeType="1"/>
          </p:cNvSpPr>
          <p:nvPr/>
        </p:nvSpPr>
        <p:spPr bwMode="auto">
          <a:xfrm flipV="1">
            <a:off x="3810000" y="4876800"/>
            <a:ext cx="0" cy="228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05" name="Line 57">
            <a:extLst>
              <a:ext uri="{FF2B5EF4-FFF2-40B4-BE49-F238E27FC236}">
                <a16:creationId xmlns:a16="http://schemas.microsoft.com/office/drawing/2014/main" id="{32366785-9135-882B-1443-A79E2D4E1D3C}"/>
              </a:ext>
            </a:extLst>
          </p:cNvPr>
          <p:cNvSpPr>
            <a:spLocks noChangeShapeType="1"/>
          </p:cNvSpPr>
          <p:nvPr/>
        </p:nvSpPr>
        <p:spPr bwMode="auto">
          <a:xfrm flipV="1">
            <a:off x="4876800" y="4800600"/>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06" name="Line 58">
            <a:extLst>
              <a:ext uri="{FF2B5EF4-FFF2-40B4-BE49-F238E27FC236}">
                <a16:creationId xmlns:a16="http://schemas.microsoft.com/office/drawing/2014/main" id="{010867C3-F18D-76D9-61E5-DA3C80DE78AF}"/>
              </a:ext>
            </a:extLst>
          </p:cNvPr>
          <p:cNvSpPr>
            <a:spLocks noChangeShapeType="1"/>
          </p:cNvSpPr>
          <p:nvPr/>
        </p:nvSpPr>
        <p:spPr bwMode="auto">
          <a:xfrm flipV="1">
            <a:off x="5181600" y="4800600"/>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07" name="Rectangle 59">
            <a:extLst>
              <a:ext uri="{FF2B5EF4-FFF2-40B4-BE49-F238E27FC236}">
                <a16:creationId xmlns:a16="http://schemas.microsoft.com/office/drawing/2014/main" id="{1C6FE4FD-32CA-4217-3DA0-305B00EB6596}"/>
              </a:ext>
            </a:extLst>
          </p:cNvPr>
          <p:cNvSpPr>
            <a:spLocks noChangeArrowheads="1"/>
          </p:cNvSpPr>
          <p:nvPr/>
        </p:nvSpPr>
        <p:spPr bwMode="auto">
          <a:xfrm>
            <a:off x="4724400" y="4495800"/>
            <a:ext cx="274638" cy="2921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40</a:t>
            </a:r>
          </a:p>
        </p:txBody>
      </p:sp>
      <p:sp>
        <p:nvSpPr>
          <p:cNvPr id="309308" name="Rectangle 60">
            <a:extLst>
              <a:ext uri="{FF2B5EF4-FFF2-40B4-BE49-F238E27FC236}">
                <a16:creationId xmlns:a16="http://schemas.microsoft.com/office/drawing/2014/main" id="{EFD62F2D-F8C3-E53C-FFE8-CECDB00CDAB0}"/>
              </a:ext>
            </a:extLst>
          </p:cNvPr>
          <p:cNvSpPr>
            <a:spLocks noChangeArrowheads="1"/>
          </p:cNvSpPr>
          <p:nvPr/>
        </p:nvSpPr>
        <p:spPr bwMode="auto">
          <a:xfrm>
            <a:off x="5029200" y="4495800"/>
            <a:ext cx="274638" cy="2921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35</a:t>
            </a:r>
          </a:p>
        </p:txBody>
      </p:sp>
      <p:sp>
        <p:nvSpPr>
          <p:cNvPr id="309309" name="Line 61">
            <a:extLst>
              <a:ext uri="{FF2B5EF4-FFF2-40B4-BE49-F238E27FC236}">
                <a16:creationId xmlns:a16="http://schemas.microsoft.com/office/drawing/2014/main" id="{C2CD4B11-1251-F23C-FA55-20D66C6A008C}"/>
              </a:ext>
            </a:extLst>
          </p:cNvPr>
          <p:cNvSpPr>
            <a:spLocks noChangeShapeType="1"/>
          </p:cNvSpPr>
          <p:nvPr/>
        </p:nvSpPr>
        <p:spPr bwMode="auto">
          <a:xfrm>
            <a:off x="4648200" y="4953000"/>
            <a:ext cx="22860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10" name="Line 62">
            <a:extLst>
              <a:ext uri="{FF2B5EF4-FFF2-40B4-BE49-F238E27FC236}">
                <a16:creationId xmlns:a16="http://schemas.microsoft.com/office/drawing/2014/main" id="{597DC07E-F0F2-5052-BEE7-4DD93E0FE9DB}"/>
              </a:ext>
            </a:extLst>
          </p:cNvPr>
          <p:cNvSpPr>
            <a:spLocks noChangeShapeType="1"/>
          </p:cNvSpPr>
          <p:nvPr/>
        </p:nvSpPr>
        <p:spPr bwMode="auto">
          <a:xfrm>
            <a:off x="3505200" y="4953000"/>
            <a:ext cx="22860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11" name="Rectangle 63">
            <a:extLst>
              <a:ext uri="{FF2B5EF4-FFF2-40B4-BE49-F238E27FC236}">
                <a16:creationId xmlns:a16="http://schemas.microsoft.com/office/drawing/2014/main" id="{97EDDABB-E073-E7D2-CD85-215A6D0AC892}"/>
              </a:ext>
            </a:extLst>
          </p:cNvPr>
          <p:cNvSpPr>
            <a:spLocks noChangeArrowheads="1"/>
          </p:cNvSpPr>
          <p:nvPr/>
        </p:nvSpPr>
        <p:spPr bwMode="auto">
          <a:xfrm>
            <a:off x="3657600" y="4572000"/>
            <a:ext cx="274638" cy="2921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47</a:t>
            </a:r>
          </a:p>
        </p:txBody>
      </p:sp>
      <p:sp>
        <p:nvSpPr>
          <p:cNvPr id="309312" name="Rectangle 64">
            <a:extLst>
              <a:ext uri="{FF2B5EF4-FFF2-40B4-BE49-F238E27FC236}">
                <a16:creationId xmlns:a16="http://schemas.microsoft.com/office/drawing/2014/main" id="{3BE7206B-F778-A5D9-D0EF-90D60447F611}"/>
              </a:ext>
            </a:extLst>
          </p:cNvPr>
          <p:cNvSpPr>
            <a:spLocks noChangeArrowheads="1"/>
          </p:cNvSpPr>
          <p:nvPr/>
        </p:nvSpPr>
        <p:spPr bwMode="auto">
          <a:xfrm>
            <a:off x="3429000" y="5410200"/>
            <a:ext cx="274638" cy="304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ea typeface="ＭＳ Ｐゴシック" charset="0"/>
              </a:rPr>
              <a:t>9</a:t>
            </a:r>
          </a:p>
        </p:txBody>
      </p:sp>
      <p:sp>
        <p:nvSpPr>
          <p:cNvPr id="309313" name="Line 65">
            <a:extLst>
              <a:ext uri="{FF2B5EF4-FFF2-40B4-BE49-F238E27FC236}">
                <a16:creationId xmlns:a16="http://schemas.microsoft.com/office/drawing/2014/main" id="{29298091-0E6D-6C82-B7A7-496D1A610C00}"/>
              </a:ext>
            </a:extLst>
          </p:cNvPr>
          <p:cNvSpPr>
            <a:spLocks noChangeShapeType="1"/>
          </p:cNvSpPr>
          <p:nvPr/>
        </p:nvSpPr>
        <p:spPr bwMode="auto">
          <a:xfrm flipV="1">
            <a:off x="3581400" y="5105400"/>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14" name="Text Box 66">
            <a:extLst>
              <a:ext uri="{FF2B5EF4-FFF2-40B4-BE49-F238E27FC236}">
                <a16:creationId xmlns:a16="http://schemas.microsoft.com/office/drawing/2014/main" id="{E04EFA12-49DD-8915-6246-81993A2CA63A}"/>
              </a:ext>
            </a:extLst>
          </p:cNvPr>
          <p:cNvSpPr txBox="1">
            <a:spLocks noChangeArrowheads="1"/>
          </p:cNvSpPr>
          <p:nvPr/>
        </p:nvSpPr>
        <p:spPr bwMode="auto">
          <a:xfrm>
            <a:off x="318655" y="354970"/>
            <a:ext cx="5091545"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a:effectLst>
                  <a:outerShdw blurRad="38100" dist="38100" dir="2700000" algn="tl">
                    <a:srgbClr val="000000"/>
                  </a:outerShdw>
                </a:effectLst>
                <a:latin typeface="Times New Roman" charset="0"/>
                <a:ea typeface="ＭＳ Ｐゴシック" charset="0"/>
              </a:rPr>
              <a:t>Every relationship system is a complex set of interlocking triangles.</a:t>
            </a:r>
          </a:p>
          <a:p>
            <a:pPr>
              <a:defRPr/>
            </a:pPr>
            <a:endParaRPr lang="en-US" dirty="0">
              <a:latin typeface="Times New Roman" charset="0"/>
              <a:ea typeface="ＭＳ Ｐゴシック" charset="0"/>
            </a:endParaRPr>
          </a:p>
        </p:txBody>
      </p:sp>
      <p:sp>
        <p:nvSpPr>
          <p:cNvPr id="309316" name="Text Box 68">
            <a:extLst>
              <a:ext uri="{FF2B5EF4-FFF2-40B4-BE49-F238E27FC236}">
                <a16:creationId xmlns:a16="http://schemas.microsoft.com/office/drawing/2014/main" id="{825A8271-7D08-6288-F7B6-0307ACD53251}"/>
              </a:ext>
            </a:extLst>
          </p:cNvPr>
          <p:cNvSpPr txBox="1">
            <a:spLocks noChangeArrowheads="1"/>
          </p:cNvSpPr>
          <p:nvPr/>
        </p:nvSpPr>
        <p:spPr bwMode="auto">
          <a:xfrm>
            <a:off x="4876801" y="3124201"/>
            <a:ext cx="1116013"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a:latin typeface="Times New Roman" charset="0"/>
                <a:ea typeface="ＭＳ Ｐゴシック" charset="0"/>
              </a:rPr>
              <a:t>d. 7/1/83</a:t>
            </a:r>
          </a:p>
          <a:p>
            <a:pPr>
              <a:defRPr/>
            </a:pPr>
            <a:r>
              <a:rPr lang="en-US" sz="1600">
                <a:latin typeface="Times New Roman" charset="0"/>
                <a:ea typeface="ＭＳ Ｐゴシック" charset="0"/>
              </a:rPr>
              <a:t>m. 4/12/52</a:t>
            </a:r>
          </a:p>
        </p:txBody>
      </p:sp>
      <p:sp>
        <p:nvSpPr>
          <p:cNvPr id="309321" name="Line 73">
            <a:extLst>
              <a:ext uri="{FF2B5EF4-FFF2-40B4-BE49-F238E27FC236}">
                <a16:creationId xmlns:a16="http://schemas.microsoft.com/office/drawing/2014/main" id="{B064BC42-4287-C34E-2A54-CC5D2C58D325}"/>
              </a:ext>
            </a:extLst>
          </p:cNvPr>
          <p:cNvSpPr>
            <a:spLocks noChangeShapeType="1"/>
          </p:cNvSpPr>
          <p:nvPr/>
        </p:nvSpPr>
        <p:spPr bwMode="auto">
          <a:xfrm>
            <a:off x="6096000" y="914400"/>
            <a:ext cx="2743200" cy="16002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23" name="Line 75">
            <a:extLst>
              <a:ext uri="{FF2B5EF4-FFF2-40B4-BE49-F238E27FC236}">
                <a16:creationId xmlns:a16="http://schemas.microsoft.com/office/drawing/2014/main" id="{4FD65426-9680-FCEA-7163-A583E5E82615}"/>
              </a:ext>
            </a:extLst>
          </p:cNvPr>
          <p:cNvSpPr>
            <a:spLocks noChangeShapeType="1"/>
          </p:cNvSpPr>
          <p:nvPr/>
        </p:nvSpPr>
        <p:spPr bwMode="auto">
          <a:xfrm>
            <a:off x="5486400" y="0"/>
            <a:ext cx="381000" cy="533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24" name="Line 76">
            <a:extLst>
              <a:ext uri="{FF2B5EF4-FFF2-40B4-BE49-F238E27FC236}">
                <a16:creationId xmlns:a16="http://schemas.microsoft.com/office/drawing/2014/main" id="{529B0999-0CA5-5D48-AB02-0E111529D7BC}"/>
              </a:ext>
            </a:extLst>
          </p:cNvPr>
          <p:cNvSpPr>
            <a:spLocks noChangeShapeType="1"/>
          </p:cNvSpPr>
          <p:nvPr/>
        </p:nvSpPr>
        <p:spPr bwMode="auto">
          <a:xfrm flipH="1">
            <a:off x="5943600" y="0"/>
            <a:ext cx="304800" cy="533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25" name="Line 77">
            <a:extLst>
              <a:ext uri="{FF2B5EF4-FFF2-40B4-BE49-F238E27FC236}">
                <a16:creationId xmlns:a16="http://schemas.microsoft.com/office/drawing/2014/main" id="{68F79C19-30FE-3909-0366-8D9AAA71C520}"/>
              </a:ext>
            </a:extLst>
          </p:cNvPr>
          <p:cNvSpPr>
            <a:spLocks noChangeShapeType="1"/>
          </p:cNvSpPr>
          <p:nvPr/>
        </p:nvSpPr>
        <p:spPr bwMode="auto">
          <a:xfrm flipH="1">
            <a:off x="9372600" y="0"/>
            <a:ext cx="228600" cy="533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27" name="Line 79">
            <a:extLst>
              <a:ext uri="{FF2B5EF4-FFF2-40B4-BE49-F238E27FC236}">
                <a16:creationId xmlns:a16="http://schemas.microsoft.com/office/drawing/2014/main" id="{C47C3469-851C-1163-BC45-7604D88C766E}"/>
              </a:ext>
            </a:extLst>
          </p:cNvPr>
          <p:cNvSpPr>
            <a:spLocks noChangeShapeType="1"/>
          </p:cNvSpPr>
          <p:nvPr/>
        </p:nvSpPr>
        <p:spPr bwMode="auto">
          <a:xfrm>
            <a:off x="6248400" y="762000"/>
            <a:ext cx="2667000"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28" name="Line 80">
            <a:extLst>
              <a:ext uri="{FF2B5EF4-FFF2-40B4-BE49-F238E27FC236}">
                <a16:creationId xmlns:a16="http://schemas.microsoft.com/office/drawing/2014/main" id="{9E41E505-0596-21E4-F3F1-F57ECEF1EAB8}"/>
              </a:ext>
            </a:extLst>
          </p:cNvPr>
          <p:cNvSpPr>
            <a:spLocks noChangeShapeType="1"/>
          </p:cNvSpPr>
          <p:nvPr/>
        </p:nvSpPr>
        <p:spPr bwMode="auto">
          <a:xfrm flipH="1" flipV="1">
            <a:off x="6248400" y="838200"/>
            <a:ext cx="2667000" cy="76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30" name="Line 82">
            <a:extLst>
              <a:ext uri="{FF2B5EF4-FFF2-40B4-BE49-F238E27FC236}">
                <a16:creationId xmlns:a16="http://schemas.microsoft.com/office/drawing/2014/main" id="{5AC1F77A-E76F-BE56-FF6A-856568580F14}"/>
              </a:ext>
            </a:extLst>
          </p:cNvPr>
          <p:cNvSpPr>
            <a:spLocks noChangeShapeType="1"/>
          </p:cNvSpPr>
          <p:nvPr/>
        </p:nvSpPr>
        <p:spPr bwMode="auto">
          <a:xfrm flipH="1">
            <a:off x="3276600" y="2819400"/>
            <a:ext cx="5410200"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31" name="Line 83">
            <a:extLst>
              <a:ext uri="{FF2B5EF4-FFF2-40B4-BE49-F238E27FC236}">
                <a16:creationId xmlns:a16="http://schemas.microsoft.com/office/drawing/2014/main" id="{CE7170F7-CB4A-0B34-07F1-6A8DA9CBF44D}"/>
              </a:ext>
            </a:extLst>
          </p:cNvPr>
          <p:cNvSpPr>
            <a:spLocks noChangeShapeType="1"/>
          </p:cNvSpPr>
          <p:nvPr/>
        </p:nvSpPr>
        <p:spPr bwMode="auto">
          <a:xfrm>
            <a:off x="3352800" y="2895600"/>
            <a:ext cx="5257800"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32" name="Line 84">
            <a:extLst>
              <a:ext uri="{FF2B5EF4-FFF2-40B4-BE49-F238E27FC236}">
                <a16:creationId xmlns:a16="http://schemas.microsoft.com/office/drawing/2014/main" id="{67833173-8E6B-5070-79AC-FB7208AB5859}"/>
              </a:ext>
            </a:extLst>
          </p:cNvPr>
          <p:cNvSpPr>
            <a:spLocks noChangeShapeType="1"/>
          </p:cNvSpPr>
          <p:nvPr/>
        </p:nvSpPr>
        <p:spPr bwMode="auto">
          <a:xfrm>
            <a:off x="3124200" y="3048000"/>
            <a:ext cx="228600" cy="1295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33" name="Line 85">
            <a:extLst>
              <a:ext uri="{FF2B5EF4-FFF2-40B4-BE49-F238E27FC236}">
                <a16:creationId xmlns:a16="http://schemas.microsoft.com/office/drawing/2014/main" id="{9A362B23-1744-1079-94D6-92254460A5A3}"/>
              </a:ext>
            </a:extLst>
          </p:cNvPr>
          <p:cNvSpPr>
            <a:spLocks noChangeShapeType="1"/>
          </p:cNvSpPr>
          <p:nvPr/>
        </p:nvSpPr>
        <p:spPr bwMode="auto">
          <a:xfrm flipH="1">
            <a:off x="3505200" y="2895600"/>
            <a:ext cx="5257800" cy="14478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34" name="Line 86">
            <a:extLst>
              <a:ext uri="{FF2B5EF4-FFF2-40B4-BE49-F238E27FC236}">
                <a16:creationId xmlns:a16="http://schemas.microsoft.com/office/drawing/2014/main" id="{4FD66126-B3ED-2A4D-3A95-878B521ECD45}"/>
              </a:ext>
            </a:extLst>
          </p:cNvPr>
          <p:cNvSpPr>
            <a:spLocks noChangeShapeType="1"/>
          </p:cNvSpPr>
          <p:nvPr/>
        </p:nvSpPr>
        <p:spPr bwMode="auto">
          <a:xfrm>
            <a:off x="3276600" y="2895600"/>
            <a:ext cx="1066800" cy="15240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35" name="Line 87">
            <a:extLst>
              <a:ext uri="{FF2B5EF4-FFF2-40B4-BE49-F238E27FC236}">
                <a16:creationId xmlns:a16="http://schemas.microsoft.com/office/drawing/2014/main" id="{ADFCA30C-679A-DD39-6C8D-D6D544503F54}"/>
              </a:ext>
            </a:extLst>
          </p:cNvPr>
          <p:cNvSpPr>
            <a:spLocks noChangeShapeType="1"/>
          </p:cNvSpPr>
          <p:nvPr/>
        </p:nvSpPr>
        <p:spPr bwMode="auto">
          <a:xfrm flipH="1">
            <a:off x="4495800" y="2971800"/>
            <a:ext cx="4343400" cy="1295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36" name="Line 88">
            <a:extLst>
              <a:ext uri="{FF2B5EF4-FFF2-40B4-BE49-F238E27FC236}">
                <a16:creationId xmlns:a16="http://schemas.microsoft.com/office/drawing/2014/main" id="{4192D56C-9813-D8AA-9065-B5BAA1AE796D}"/>
              </a:ext>
            </a:extLst>
          </p:cNvPr>
          <p:cNvSpPr>
            <a:spLocks noChangeShapeType="1"/>
          </p:cNvSpPr>
          <p:nvPr/>
        </p:nvSpPr>
        <p:spPr bwMode="auto">
          <a:xfrm>
            <a:off x="3352800" y="3124200"/>
            <a:ext cx="2362200" cy="1219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37" name="Line 89">
            <a:extLst>
              <a:ext uri="{FF2B5EF4-FFF2-40B4-BE49-F238E27FC236}">
                <a16:creationId xmlns:a16="http://schemas.microsoft.com/office/drawing/2014/main" id="{6A759898-3F26-4B4B-C8F8-58D2C1DDE4EB}"/>
              </a:ext>
            </a:extLst>
          </p:cNvPr>
          <p:cNvSpPr>
            <a:spLocks noChangeShapeType="1"/>
          </p:cNvSpPr>
          <p:nvPr/>
        </p:nvSpPr>
        <p:spPr bwMode="auto">
          <a:xfrm flipH="1">
            <a:off x="5943599" y="2986088"/>
            <a:ext cx="2827671" cy="1378801"/>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309338" name="Line 90">
            <a:extLst>
              <a:ext uri="{FF2B5EF4-FFF2-40B4-BE49-F238E27FC236}">
                <a16:creationId xmlns:a16="http://schemas.microsoft.com/office/drawing/2014/main" id="{AE695822-8144-B9A9-4B35-D6609245A426}"/>
              </a:ext>
            </a:extLst>
          </p:cNvPr>
          <p:cNvSpPr>
            <a:spLocks noChangeShapeType="1"/>
          </p:cNvSpPr>
          <p:nvPr/>
        </p:nvSpPr>
        <p:spPr bwMode="auto">
          <a:xfrm>
            <a:off x="8763000" y="0"/>
            <a:ext cx="30480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39" name="Line 91">
            <a:extLst>
              <a:ext uri="{FF2B5EF4-FFF2-40B4-BE49-F238E27FC236}">
                <a16:creationId xmlns:a16="http://schemas.microsoft.com/office/drawing/2014/main" id="{BE81B2E8-620F-2F22-FFCD-B276E7FD37AD}"/>
              </a:ext>
            </a:extLst>
          </p:cNvPr>
          <p:cNvSpPr>
            <a:spLocks noChangeShapeType="1"/>
          </p:cNvSpPr>
          <p:nvPr/>
        </p:nvSpPr>
        <p:spPr bwMode="auto">
          <a:xfrm>
            <a:off x="3276600" y="3189181"/>
            <a:ext cx="3048000" cy="1295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40" name="Line 92">
            <a:extLst>
              <a:ext uri="{FF2B5EF4-FFF2-40B4-BE49-F238E27FC236}">
                <a16:creationId xmlns:a16="http://schemas.microsoft.com/office/drawing/2014/main" id="{79D882D4-7903-F60F-6F4F-DA1CC80A27F4}"/>
              </a:ext>
            </a:extLst>
          </p:cNvPr>
          <p:cNvSpPr>
            <a:spLocks noChangeShapeType="1"/>
          </p:cNvSpPr>
          <p:nvPr/>
        </p:nvSpPr>
        <p:spPr bwMode="auto">
          <a:xfrm>
            <a:off x="3429000" y="2971800"/>
            <a:ext cx="4038600" cy="1295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43" name="Line 95">
            <a:extLst>
              <a:ext uri="{FF2B5EF4-FFF2-40B4-BE49-F238E27FC236}">
                <a16:creationId xmlns:a16="http://schemas.microsoft.com/office/drawing/2014/main" id="{5761A38B-36E5-838B-55A0-1A66916CCD2A}"/>
              </a:ext>
            </a:extLst>
          </p:cNvPr>
          <p:cNvSpPr>
            <a:spLocks noChangeShapeType="1"/>
          </p:cNvSpPr>
          <p:nvPr/>
        </p:nvSpPr>
        <p:spPr bwMode="auto">
          <a:xfrm>
            <a:off x="3581400" y="2971800"/>
            <a:ext cx="5105400" cy="12954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45" name="Line 97">
            <a:extLst>
              <a:ext uri="{FF2B5EF4-FFF2-40B4-BE49-F238E27FC236}">
                <a16:creationId xmlns:a16="http://schemas.microsoft.com/office/drawing/2014/main" id="{E5A97163-2A7E-B700-30A0-8B7DB04870C9}"/>
              </a:ext>
            </a:extLst>
          </p:cNvPr>
          <p:cNvSpPr>
            <a:spLocks noChangeShapeType="1"/>
          </p:cNvSpPr>
          <p:nvPr/>
        </p:nvSpPr>
        <p:spPr bwMode="auto">
          <a:xfrm flipH="1">
            <a:off x="6751724" y="2971799"/>
            <a:ext cx="2114461" cy="1382487"/>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46" name="Line 98">
            <a:extLst>
              <a:ext uri="{FF2B5EF4-FFF2-40B4-BE49-F238E27FC236}">
                <a16:creationId xmlns:a16="http://schemas.microsoft.com/office/drawing/2014/main" id="{D42B5BC7-EC59-8932-95BC-4699AED7E456}"/>
              </a:ext>
            </a:extLst>
          </p:cNvPr>
          <p:cNvSpPr>
            <a:spLocks noChangeShapeType="1"/>
          </p:cNvSpPr>
          <p:nvPr/>
        </p:nvSpPr>
        <p:spPr bwMode="auto">
          <a:xfrm flipH="1">
            <a:off x="7610360" y="3005141"/>
            <a:ext cx="1315020" cy="134699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47" name="Line 99">
            <a:extLst>
              <a:ext uri="{FF2B5EF4-FFF2-40B4-BE49-F238E27FC236}">
                <a16:creationId xmlns:a16="http://schemas.microsoft.com/office/drawing/2014/main" id="{31E85085-1163-BA3B-4FA8-92A81B6A84E7}"/>
              </a:ext>
            </a:extLst>
          </p:cNvPr>
          <p:cNvSpPr>
            <a:spLocks noChangeShapeType="1"/>
          </p:cNvSpPr>
          <p:nvPr/>
        </p:nvSpPr>
        <p:spPr bwMode="auto">
          <a:xfrm flipH="1">
            <a:off x="8830467" y="3030536"/>
            <a:ext cx="197191" cy="1366728"/>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48" name="Line 100">
            <a:extLst>
              <a:ext uri="{FF2B5EF4-FFF2-40B4-BE49-F238E27FC236}">
                <a16:creationId xmlns:a16="http://schemas.microsoft.com/office/drawing/2014/main" id="{2870F829-E906-ABCD-3BE3-661CC0454371}"/>
              </a:ext>
            </a:extLst>
          </p:cNvPr>
          <p:cNvSpPr>
            <a:spLocks noChangeShapeType="1"/>
          </p:cNvSpPr>
          <p:nvPr/>
        </p:nvSpPr>
        <p:spPr bwMode="auto">
          <a:xfrm flipH="1">
            <a:off x="3124200" y="1001819"/>
            <a:ext cx="2576510" cy="1512781"/>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49" name="Line 101">
            <a:extLst>
              <a:ext uri="{FF2B5EF4-FFF2-40B4-BE49-F238E27FC236}">
                <a16:creationId xmlns:a16="http://schemas.microsoft.com/office/drawing/2014/main" id="{718B0EAD-B8AE-F510-94DC-F2AC11729A96}"/>
              </a:ext>
            </a:extLst>
          </p:cNvPr>
          <p:cNvSpPr>
            <a:spLocks noChangeShapeType="1"/>
          </p:cNvSpPr>
          <p:nvPr/>
        </p:nvSpPr>
        <p:spPr bwMode="auto">
          <a:xfrm>
            <a:off x="2514600" y="2133600"/>
            <a:ext cx="381000" cy="3810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50" name="Line 102">
            <a:extLst>
              <a:ext uri="{FF2B5EF4-FFF2-40B4-BE49-F238E27FC236}">
                <a16:creationId xmlns:a16="http://schemas.microsoft.com/office/drawing/2014/main" id="{266453D9-EACC-4FD3-EC18-907639F08BD8}"/>
              </a:ext>
            </a:extLst>
          </p:cNvPr>
          <p:cNvSpPr>
            <a:spLocks noChangeShapeType="1"/>
          </p:cNvSpPr>
          <p:nvPr/>
        </p:nvSpPr>
        <p:spPr bwMode="auto">
          <a:xfrm>
            <a:off x="3352800" y="4953000"/>
            <a:ext cx="152400" cy="3810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51" name="Line 103">
            <a:extLst>
              <a:ext uri="{FF2B5EF4-FFF2-40B4-BE49-F238E27FC236}">
                <a16:creationId xmlns:a16="http://schemas.microsoft.com/office/drawing/2014/main" id="{4582D288-8AC9-D41F-F0B0-F2FAFED04A98}"/>
              </a:ext>
            </a:extLst>
          </p:cNvPr>
          <p:cNvSpPr>
            <a:spLocks noChangeShapeType="1"/>
          </p:cNvSpPr>
          <p:nvPr/>
        </p:nvSpPr>
        <p:spPr bwMode="auto">
          <a:xfrm flipH="1">
            <a:off x="3581400" y="4876800"/>
            <a:ext cx="22860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309352" name="Line 104">
            <a:extLst>
              <a:ext uri="{FF2B5EF4-FFF2-40B4-BE49-F238E27FC236}">
                <a16:creationId xmlns:a16="http://schemas.microsoft.com/office/drawing/2014/main" id="{1DAED09D-AA09-1E4D-39A0-0DD96C1B942E}"/>
              </a:ext>
            </a:extLst>
          </p:cNvPr>
          <p:cNvSpPr>
            <a:spLocks noChangeShapeType="1"/>
          </p:cNvSpPr>
          <p:nvPr/>
        </p:nvSpPr>
        <p:spPr bwMode="auto">
          <a:xfrm flipH="1">
            <a:off x="9067800" y="1143000"/>
            <a:ext cx="76200" cy="1219200"/>
          </a:xfrm>
          <a:prstGeom prst="line">
            <a:avLst/>
          </a:prstGeom>
          <a:noFill/>
          <a:ln w="7620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53" name="Line 105">
            <a:extLst>
              <a:ext uri="{FF2B5EF4-FFF2-40B4-BE49-F238E27FC236}">
                <a16:creationId xmlns:a16="http://schemas.microsoft.com/office/drawing/2014/main" id="{B429B858-CD38-DB37-F739-CA63A6E6EE78}"/>
              </a:ext>
            </a:extLst>
          </p:cNvPr>
          <p:cNvSpPr>
            <a:spLocks noChangeShapeType="1"/>
          </p:cNvSpPr>
          <p:nvPr/>
        </p:nvSpPr>
        <p:spPr bwMode="auto">
          <a:xfrm>
            <a:off x="6019800" y="1066800"/>
            <a:ext cx="533400" cy="10668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9354" name="Line 106">
            <a:extLst>
              <a:ext uri="{FF2B5EF4-FFF2-40B4-BE49-F238E27FC236}">
                <a16:creationId xmlns:a16="http://schemas.microsoft.com/office/drawing/2014/main" id="{185AF79E-CDB1-FCA8-940F-006201BC19EF}"/>
              </a:ext>
            </a:extLst>
          </p:cNvPr>
          <p:cNvSpPr>
            <a:spLocks noChangeShapeType="1"/>
          </p:cNvSpPr>
          <p:nvPr/>
        </p:nvSpPr>
        <p:spPr bwMode="auto">
          <a:xfrm flipH="1">
            <a:off x="6934200" y="1066800"/>
            <a:ext cx="2057400" cy="10668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 name="Lightning Bolt 1">
            <a:extLst>
              <a:ext uri="{FF2B5EF4-FFF2-40B4-BE49-F238E27FC236}">
                <a16:creationId xmlns:a16="http://schemas.microsoft.com/office/drawing/2014/main" id="{5EC1B701-3D98-02C8-F32C-25D1AE6B820B}"/>
              </a:ext>
            </a:extLst>
          </p:cNvPr>
          <p:cNvSpPr/>
          <p:nvPr/>
        </p:nvSpPr>
        <p:spPr>
          <a:xfrm>
            <a:off x="7215412" y="2590799"/>
            <a:ext cx="1266375" cy="195438"/>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a:extLst>
              <a:ext uri="{FF2B5EF4-FFF2-40B4-BE49-F238E27FC236}">
                <a16:creationId xmlns:a16="http://schemas.microsoft.com/office/drawing/2014/main" id="{25212994-DFA0-8146-F6A5-F10379DEC8D8}"/>
              </a:ext>
            </a:extLst>
          </p:cNvPr>
          <p:cNvSpPr/>
          <p:nvPr/>
        </p:nvSpPr>
        <p:spPr>
          <a:xfrm>
            <a:off x="9386887" y="2868610"/>
            <a:ext cx="671512" cy="15240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ne 80">
            <a:extLst>
              <a:ext uri="{FF2B5EF4-FFF2-40B4-BE49-F238E27FC236}">
                <a16:creationId xmlns:a16="http://schemas.microsoft.com/office/drawing/2014/main" id="{6B737C2C-D222-7AE9-A7BC-147E767F1D9F}"/>
              </a:ext>
            </a:extLst>
          </p:cNvPr>
          <p:cNvSpPr>
            <a:spLocks noChangeShapeType="1"/>
          </p:cNvSpPr>
          <p:nvPr/>
        </p:nvSpPr>
        <p:spPr bwMode="auto">
          <a:xfrm flipH="1" flipV="1">
            <a:off x="6972300" y="2389187"/>
            <a:ext cx="1104900" cy="22225"/>
          </a:xfrm>
          <a:prstGeom prst="line">
            <a:avLst/>
          </a:prstGeom>
          <a:noFill/>
          <a:ln w="9525">
            <a:solidFill>
              <a:srgbClr val="FF0000"/>
            </a:solidFill>
            <a:prstDash val="sys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5" name="Line 103">
            <a:extLst>
              <a:ext uri="{FF2B5EF4-FFF2-40B4-BE49-F238E27FC236}">
                <a16:creationId xmlns:a16="http://schemas.microsoft.com/office/drawing/2014/main" id="{CCC7E72C-E895-6282-F178-A5D107FCEB03}"/>
              </a:ext>
            </a:extLst>
          </p:cNvPr>
          <p:cNvSpPr>
            <a:spLocks noChangeShapeType="1"/>
          </p:cNvSpPr>
          <p:nvPr/>
        </p:nvSpPr>
        <p:spPr bwMode="auto">
          <a:xfrm flipH="1">
            <a:off x="3886200" y="4648199"/>
            <a:ext cx="336549" cy="12701"/>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6" name="Line 103">
            <a:extLst>
              <a:ext uri="{FF2B5EF4-FFF2-40B4-BE49-F238E27FC236}">
                <a16:creationId xmlns:a16="http://schemas.microsoft.com/office/drawing/2014/main" id="{5C13EA5F-6A45-8F3F-D80A-0364D3B546C3}"/>
              </a:ext>
            </a:extLst>
          </p:cNvPr>
          <p:cNvSpPr>
            <a:spLocks noChangeShapeType="1"/>
          </p:cNvSpPr>
          <p:nvPr/>
        </p:nvSpPr>
        <p:spPr bwMode="auto">
          <a:xfrm flipH="1">
            <a:off x="3495676" y="4584700"/>
            <a:ext cx="228601" cy="12698"/>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7" name="Line 103">
            <a:extLst>
              <a:ext uri="{FF2B5EF4-FFF2-40B4-BE49-F238E27FC236}">
                <a16:creationId xmlns:a16="http://schemas.microsoft.com/office/drawing/2014/main" id="{7DC23123-2EFC-DBBA-D28C-26A2D5314ED9}"/>
              </a:ext>
            </a:extLst>
          </p:cNvPr>
          <p:cNvSpPr>
            <a:spLocks noChangeShapeType="1"/>
          </p:cNvSpPr>
          <p:nvPr/>
        </p:nvSpPr>
        <p:spPr bwMode="auto">
          <a:xfrm flipH="1">
            <a:off x="3533776" y="4438650"/>
            <a:ext cx="747710"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8" name="Line 103">
            <a:extLst>
              <a:ext uri="{FF2B5EF4-FFF2-40B4-BE49-F238E27FC236}">
                <a16:creationId xmlns:a16="http://schemas.microsoft.com/office/drawing/2014/main" id="{4EE9B5B0-AA29-2C30-9471-17A5075975F5}"/>
              </a:ext>
            </a:extLst>
          </p:cNvPr>
          <p:cNvSpPr>
            <a:spLocks noChangeShapeType="1"/>
          </p:cNvSpPr>
          <p:nvPr/>
        </p:nvSpPr>
        <p:spPr bwMode="auto">
          <a:xfrm flipH="1">
            <a:off x="3733799" y="4737099"/>
            <a:ext cx="547685" cy="749301"/>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9" name="Line 86">
            <a:extLst>
              <a:ext uri="{FF2B5EF4-FFF2-40B4-BE49-F238E27FC236}">
                <a16:creationId xmlns:a16="http://schemas.microsoft.com/office/drawing/2014/main" id="{3D6AEC94-4C02-B0A5-F8B0-889D5C3688FE}"/>
              </a:ext>
            </a:extLst>
          </p:cNvPr>
          <p:cNvSpPr>
            <a:spLocks noChangeShapeType="1"/>
          </p:cNvSpPr>
          <p:nvPr/>
        </p:nvSpPr>
        <p:spPr bwMode="auto">
          <a:xfrm>
            <a:off x="3200400" y="2908301"/>
            <a:ext cx="1690685" cy="1574799"/>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0" name="Line 86">
            <a:extLst>
              <a:ext uri="{FF2B5EF4-FFF2-40B4-BE49-F238E27FC236}">
                <a16:creationId xmlns:a16="http://schemas.microsoft.com/office/drawing/2014/main" id="{275036BE-05C0-712D-B245-D20A50A30669}"/>
              </a:ext>
            </a:extLst>
          </p:cNvPr>
          <p:cNvSpPr>
            <a:spLocks noChangeShapeType="1"/>
          </p:cNvSpPr>
          <p:nvPr/>
        </p:nvSpPr>
        <p:spPr bwMode="auto">
          <a:xfrm>
            <a:off x="4024492" y="2952747"/>
            <a:ext cx="1935159" cy="1638302"/>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1" name="Line 103">
            <a:extLst>
              <a:ext uri="{FF2B5EF4-FFF2-40B4-BE49-F238E27FC236}">
                <a16:creationId xmlns:a16="http://schemas.microsoft.com/office/drawing/2014/main" id="{EDA86E74-67E6-1F91-50E3-B1D053FE4006}"/>
              </a:ext>
            </a:extLst>
          </p:cNvPr>
          <p:cNvSpPr>
            <a:spLocks noChangeShapeType="1"/>
          </p:cNvSpPr>
          <p:nvPr/>
        </p:nvSpPr>
        <p:spPr bwMode="auto">
          <a:xfrm flipH="1" flipV="1">
            <a:off x="4525167" y="4374354"/>
            <a:ext cx="1113632" cy="6429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2" name="Line 103">
            <a:extLst>
              <a:ext uri="{FF2B5EF4-FFF2-40B4-BE49-F238E27FC236}">
                <a16:creationId xmlns:a16="http://schemas.microsoft.com/office/drawing/2014/main" id="{FD4096AB-0CB5-5956-229F-99001FFD953F}"/>
              </a:ext>
            </a:extLst>
          </p:cNvPr>
          <p:cNvSpPr>
            <a:spLocks noChangeShapeType="1"/>
          </p:cNvSpPr>
          <p:nvPr/>
        </p:nvSpPr>
        <p:spPr bwMode="auto">
          <a:xfrm flipH="1">
            <a:off x="5287960" y="4621995"/>
            <a:ext cx="274639" cy="7"/>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3" name="Line 103">
            <a:extLst>
              <a:ext uri="{FF2B5EF4-FFF2-40B4-BE49-F238E27FC236}">
                <a16:creationId xmlns:a16="http://schemas.microsoft.com/office/drawing/2014/main" id="{77E3633B-84CF-8BCA-B799-D7ACBF094236}"/>
              </a:ext>
            </a:extLst>
          </p:cNvPr>
          <p:cNvSpPr>
            <a:spLocks noChangeShapeType="1"/>
          </p:cNvSpPr>
          <p:nvPr/>
        </p:nvSpPr>
        <p:spPr bwMode="auto">
          <a:xfrm flipH="1">
            <a:off x="6126160" y="4621995"/>
            <a:ext cx="274639" cy="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4" name="Line 103">
            <a:extLst>
              <a:ext uri="{FF2B5EF4-FFF2-40B4-BE49-F238E27FC236}">
                <a16:creationId xmlns:a16="http://schemas.microsoft.com/office/drawing/2014/main" id="{037B5583-ECF9-ADBA-9227-90D849708168}"/>
              </a:ext>
            </a:extLst>
          </p:cNvPr>
          <p:cNvSpPr>
            <a:spLocks noChangeShapeType="1"/>
          </p:cNvSpPr>
          <p:nvPr/>
        </p:nvSpPr>
        <p:spPr bwMode="auto">
          <a:xfrm flipH="1" flipV="1">
            <a:off x="6857997" y="4648199"/>
            <a:ext cx="381002" cy="12701"/>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5" name="Line 103">
            <a:extLst>
              <a:ext uri="{FF2B5EF4-FFF2-40B4-BE49-F238E27FC236}">
                <a16:creationId xmlns:a16="http://schemas.microsoft.com/office/drawing/2014/main" id="{132D3BA9-4FDE-44C7-D403-418F7228BB58}"/>
              </a:ext>
            </a:extLst>
          </p:cNvPr>
          <p:cNvSpPr>
            <a:spLocks noChangeShapeType="1"/>
          </p:cNvSpPr>
          <p:nvPr/>
        </p:nvSpPr>
        <p:spPr bwMode="auto">
          <a:xfrm flipH="1" flipV="1">
            <a:off x="7786687" y="4597397"/>
            <a:ext cx="783770" cy="24598"/>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6" name="Line 103">
            <a:extLst>
              <a:ext uri="{FF2B5EF4-FFF2-40B4-BE49-F238E27FC236}">
                <a16:creationId xmlns:a16="http://schemas.microsoft.com/office/drawing/2014/main" id="{2F177D1A-F4C4-FBF1-E99E-CFA34BE65D60}"/>
              </a:ext>
            </a:extLst>
          </p:cNvPr>
          <p:cNvSpPr>
            <a:spLocks noChangeShapeType="1"/>
          </p:cNvSpPr>
          <p:nvPr/>
        </p:nvSpPr>
        <p:spPr bwMode="auto">
          <a:xfrm flipH="1">
            <a:off x="8991599" y="4611575"/>
            <a:ext cx="188457" cy="1042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7" name="Line 99">
            <a:extLst>
              <a:ext uri="{FF2B5EF4-FFF2-40B4-BE49-F238E27FC236}">
                <a16:creationId xmlns:a16="http://schemas.microsoft.com/office/drawing/2014/main" id="{59C1B057-38B5-600B-805A-F9B1FD69CB09}"/>
              </a:ext>
            </a:extLst>
          </p:cNvPr>
          <p:cNvSpPr>
            <a:spLocks noChangeShapeType="1"/>
          </p:cNvSpPr>
          <p:nvPr/>
        </p:nvSpPr>
        <p:spPr bwMode="auto">
          <a:xfrm>
            <a:off x="9143998" y="3030536"/>
            <a:ext cx="274625" cy="125372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 name="Line 99">
            <a:extLst>
              <a:ext uri="{FF2B5EF4-FFF2-40B4-BE49-F238E27FC236}">
                <a16:creationId xmlns:a16="http://schemas.microsoft.com/office/drawing/2014/main" id="{A97E92E8-63B6-BEB0-CCA1-CD83ECC25021}"/>
              </a:ext>
            </a:extLst>
          </p:cNvPr>
          <p:cNvSpPr>
            <a:spLocks noChangeShapeType="1"/>
          </p:cNvSpPr>
          <p:nvPr/>
        </p:nvSpPr>
        <p:spPr bwMode="auto">
          <a:xfrm flipV="1">
            <a:off x="9234486" y="1128712"/>
            <a:ext cx="61913" cy="182403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9" name="Line 100">
            <a:extLst>
              <a:ext uri="{FF2B5EF4-FFF2-40B4-BE49-F238E27FC236}">
                <a16:creationId xmlns:a16="http://schemas.microsoft.com/office/drawing/2014/main" id="{373184E8-E368-190D-89E9-61C50977073F}"/>
              </a:ext>
            </a:extLst>
          </p:cNvPr>
          <p:cNvSpPr>
            <a:spLocks noChangeShapeType="1"/>
          </p:cNvSpPr>
          <p:nvPr/>
        </p:nvSpPr>
        <p:spPr bwMode="auto">
          <a:xfrm flipH="1">
            <a:off x="3445054" y="1047751"/>
            <a:ext cx="2408055" cy="3251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0" name="Line 100">
            <a:extLst>
              <a:ext uri="{FF2B5EF4-FFF2-40B4-BE49-F238E27FC236}">
                <a16:creationId xmlns:a16="http://schemas.microsoft.com/office/drawing/2014/main" id="{BF23F26A-760D-8405-DA6A-80C67ABADA76}"/>
              </a:ext>
            </a:extLst>
          </p:cNvPr>
          <p:cNvSpPr>
            <a:spLocks noChangeShapeType="1"/>
          </p:cNvSpPr>
          <p:nvPr/>
        </p:nvSpPr>
        <p:spPr bwMode="auto">
          <a:xfrm flipH="1">
            <a:off x="4381500" y="1066800"/>
            <a:ext cx="1462313" cy="325437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1" name="Line 100">
            <a:extLst>
              <a:ext uri="{FF2B5EF4-FFF2-40B4-BE49-F238E27FC236}">
                <a16:creationId xmlns:a16="http://schemas.microsoft.com/office/drawing/2014/main" id="{1119ACA7-D56D-CB05-75E2-70017E6EC013}"/>
              </a:ext>
            </a:extLst>
          </p:cNvPr>
          <p:cNvSpPr>
            <a:spLocks noChangeShapeType="1"/>
          </p:cNvSpPr>
          <p:nvPr/>
        </p:nvSpPr>
        <p:spPr bwMode="auto">
          <a:xfrm flipH="1">
            <a:off x="4765334" y="1079006"/>
            <a:ext cx="1144699" cy="3383762"/>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2" name="Line 100">
            <a:extLst>
              <a:ext uri="{FF2B5EF4-FFF2-40B4-BE49-F238E27FC236}">
                <a16:creationId xmlns:a16="http://schemas.microsoft.com/office/drawing/2014/main" id="{3D879D41-E88A-A12E-F4A3-924394A63135}"/>
              </a:ext>
            </a:extLst>
          </p:cNvPr>
          <p:cNvSpPr>
            <a:spLocks noChangeShapeType="1"/>
          </p:cNvSpPr>
          <p:nvPr/>
        </p:nvSpPr>
        <p:spPr bwMode="auto">
          <a:xfrm flipH="1">
            <a:off x="3859778" y="1081089"/>
            <a:ext cx="1961495" cy="3512332"/>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3" name="Line 100">
            <a:extLst>
              <a:ext uri="{FF2B5EF4-FFF2-40B4-BE49-F238E27FC236}">
                <a16:creationId xmlns:a16="http://schemas.microsoft.com/office/drawing/2014/main" id="{FA27BF6C-93F7-BE51-CFE3-EC47BF8F1669}"/>
              </a:ext>
            </a:extLst>
          </p:cNvPr>
          <p:cNvSpPr>
            <a:spLocks noChangeShapeType="1"/>
          </p:cNvSpPr>
          <p:nvPr/>
        </p:nvSpPr>
        <p:spPr bwMode="auto">
          <a:xfrm flipH="1">
            <a:off x="5156258" y="1092307"/>
            <a:ext cx="774781" cy="3412323"/>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4" name="Line 100">
            <a:extLst>
              <a:ext uri="{FF2B5EF4-FFF2-40B4-BE49-F238E27FC236}">
                <a16:creationId xmlns:a16="http://schemas.microsoft.com/office/drawing/2014/main" id="{8F1805BE-0FE9-8B05-936C-53F74D323078}"/>
              </a:ext>
            </a:extLst>
          </p:cNvPr>
          <p:cNvSpPr>
            <a:spLocks noChangeShapeType="1"/>
          </p:cNvSpPr>
          <p:nvPr/>
        </p:nvSpPr>
        <p:spPr bwMode="auto">
          <a:xfrm flipH="1">
            <a:off x="5857759" y="1125537"/>
            <a:ext cx="108119" cy="3204668"/>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5" name="Line 100">
            <a:extLst>
              <a:ext uri="{FF2B5EF4-FFF2-40B4-BE49-F238E27FC236}">
                <a16:creationId xmlns:a16="http://schemas.microsoft.com/office/drawing/2014/main" id="{94E8434F-BC71-F0D1-8F32-02C08F61D234}"/>
              </a:ext>
            </a:extLst>
          </p:cNvPr>
          <p:cNvSpPr>
            <a:spLocks noChangeShapeType="1"/>
          </p:cNvSpPr>
          <p:nvPr/>
        </p:nvSpPr>
        <p:spPr bwMode="auto">
          <a:xfrm>
            <a:off x="6034866" y="1092307"/>
            <a:ext cx="439043" cy="3251092"/>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6" name="Line 100">
            <a:extLst>
              <a:ext uri="{FF2B5EF4-FFF2-40B4-BE49-F238E27FC236}">
                <a16:creationId xmlns:a16="http://schemas.microsoft.com/office/drawing/2014/main" id="{E6F1A346-F361-5815-7E47-506520BEE849}"/>
              </a:ext>
            </a:extLst>
          </p:cNvPr>
          <p:cNvSpPr>
            <a:spLocks noChangeShapeType="1"/>
          </p:cNvSpPr>
          <p:nvPr/>
        </p:nvSpPr>
        <p:spPr bwMode="auto">
          <a:xfrm>
            <a:off x="6111786" y="1066799"/>
            <a:ext cx="1287604" cy="328533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7" name="Line 100">
            <a:extLst>
              <a:ext uri="{FF2B5EF4-FFF2-40B4-BE49-F238E27FC236}">
                <a16:creationId xmlns:a16="http://schemas.microsoft.com/office/drawing/2014/main" id="{99F06861-7B82-622D-79D6-8A9A3D928A28}"/>
              </a:ext>
            </a:extLst>
          </p:cNvPr>
          <p:cNvSpPr>
            <a:spLocks noChangeShapeType="1"/>
          </p:cNvSpPr>
          <p:nvPr/>
        </p:nvSpPr>
        <p:spPr bwMode="auto">
          <a:xfrm>
            <a:off x="6122642" y="1045311"/>
            <a:ext cx="2579224" cy="3371797"/>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8" name="Line 100">
            <a:extLst>
              <a:ext uri="{FF2B5EF4-FFF2-40B4-BE49-F238E27FC236}">
                <a16:creationId xmlns:a16="http://schemas.microsoft.com/office/drawing/2014/main" id="{75087943-9D56-56D4-195A-463D5248FE4F}"/>
              </a:ext>
            </a:extLst>
          </p:cNvPr>
          <p:cNvSpPr>
            <a:spLocks noChangeShapeType="1"/>
          </p:cNvSpPr>
          <p:nvPr/>
        </p:nvSpPr>
        <p:spPr bwMode="auto">
          <a:xfrm>
            <a:off x="6170621" y="1001820"/>
            <a:ext cx="3155931" cy="3389988"/>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9" name="Line 100">
            <a:extLst>
              <a:ext uri="{FF2B5EF4-FFF2-40B4-BE49-F238E27FC236}">
                <a16:creationId xmlns:a16="http://schemas.microsoft.com/office/drawing/2014/main" id="{2E15A047-1DFB-D622-6999-3CD609D5FC04}"/>
              </a:ext>
            </a:extLst>
          </p:cNvPr>
          <p:cNvSpPr>
            <a:spLocks noChangeShapeType="1"/>
          </p:cNvSpPr>
          <p:nvPr/>
        </p:nvSpPr>
        <p:spPr bwMode="auto">
          <a:xfrm flipH="1">
            <a:off x="3276600" y="999327"/>
            <a:ext cx="5684846" cy="1667674"/>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0" name="Line 100">
            <a:extLst>
              <a:ext uri="{FF2B5EF4-FFF2-40B4-BE49-F238E27FC236}">
                <a16:creationId xmlns:a16="http://schemas.microsoft.com/office/drawing/2014/main" id="{0A15E121-6572-63D0-8940-6AF31C75DEB3}"/>
              </a:ext>
            </a:extLst>
          </p:cNvPr>
          <p:cNvSpPr>
            <a:spLocks noChangeShapeType="1"/>
          </p:cNvSpPr>
          <p:nvPr/>
        </p:nvSpPr>
        <p:spPr bwMode="auto">
          <a:xfrm flipH="1">
            <a:off x="3440404" y="1047856"/>
            <a:ext cx="5627393" cy="328284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1" name="Line 100">
            <a:extLst>
              <a:ext uri="{FF2B5EF4-FFF2-40B4-BE49-F238E27FC236}">
                <a16:creationId xmlns:a16="http://schemas.microsoft.com/office/drawing/2014/main" id="{0D31178E-F888-0A08-94BB-BBE83FED222C}"/>
              </a:ext>
            </a:extLst>
          </p:cNvPr>
          <p:cNvSpPr>
            <a:spLocks noChangeShapeType="1"/>
          </p:cNvSpPr>
          <p:nvPr/>
        </p:nvSpPr>
        <p:spPr bwMode="auto">
          <a:xfrm flipH="1">
            <a:off x="4464844" y="1054513"/>
            <a:ext cx="5627393" cy="328284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2" name="Line 100">
            <a:extLst>
              <a:ext uri="{FF2B5EF4-FFF2-40B4-BE49-F238E27FC236}">
                <a16:creationId xmlns:a16="http://schemas.microsoft.com/office/drawing/2014/main" id="{517CE5C8-DDB7-E89B-A402-7D167C25FD98}"/>
              </a:ext>
            </a:extLst>
          </p:cNvPr>
          <p:cNvSpPr>
            <a:spLocks noChangeShapeType="1"/>
          </p:cNvSpPr>
          <p:nvPr/>
        </p:nvSpPr>
        <p:spPr bwMode="auto">
          <a:xfrm flipH="1">
            <a:off x="5889938" y="1089936"/>
            <a:ext cx="3310709" cy="3201246"/>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3" name="Line 100">
            <a:extLst>
              <a:ext uri="{FF2B5EF4-FFF2-40B4-BE49-F238E27FC236}">
                <a16:creationId xmlns:a16="http://schemas.microsoft.com/office/drawing/2014/main" id="{1C45582B-F442-DB4C-BCF1-C74971FD6ACC}"/>
              </a:ext>
            </a:extLst>
          </p:cNvPr>
          <p:cNvSpPr>
            <a:spLocks noChangeShapeType="1"/>
          </p:cNvSpPr>
          <p:nvPr/>
        </p:nvSpPr>
        <p:spPr bwMode="auto">
          <a:xfrm flipH="1">
            <a:off x="6754948" y="1151726"/>
            <a:ext cx="2443367" cy="3225798"/>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4" name="Line 100">
            <a:extLst>
              <a:ext uri="{FF2B5EF4-FFF2-40B4-BE49-F238E27FC236}">
                <a16:creationId xmlns:a16="http://schemas.microsoft.com/office/drawing/2014/main" id="{498BDD8E-4D25-B25D-957C-E142FF88F4C1}"/>
              </a:ext>
            </a:extLst>
          </p:cNvPr>
          <p:cNvSpPr>
            <a:spLocks noChangeShapeType="1"/>
          </p:cNvSpPr>
          <p:nvPr/>
        </p:nvSpPr>
        <p:spPr bwMode="auto">
          <a:xfrm flipH="1">
            <a:off x="7627144" y="1125537"/>
            <a:ext cx="1721289" cy="3141663"/>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5" name="Line 100">
            <a:extLst>
              <a:ext uri="{FF2B5EF4-FFF2-40B4-BE49-F238E27FC236}">
                <a16:creationId xmlns:a16="http://schemas.microsoft.com/office/drawing/2014/main" id="{5D387DB8-A5B2-E567-018A-4D9317EB8CB9}"/>
              </a:ext>
            </a:extLst>
          </p:cNvPr>
          <p:cNvSpPr>
            <a:spLocks noChangeShapeType="1"/>
          </p:cNvSpPr>
          <p:nvPr/>
        </p:nvSpPr>
        <p:spPr bwMode="auto">
          <a:xfrm flipH="1">
            <a:off x="8663212" y="1169191"/>
            <a:ext cx="685221" cy="3209626"/>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6" name="Line 100">
            <a:extLst>
              <a:ext uri="{FF2B5EF4-FFF2-40B4-BE49-F238E27FC236}">
                <a16:creationId xmlns:a16="http://schemas.microsoft.com/office/drawing/2014/main" id="{FC72B64D-10D2-6085-4DC2-F667DA30805E}"/>
              </a:ext>
            </a:extLst>
          </p:cNvPr>
          <p:cNvSpPr>
            <a:spLocks noChangeShapeType="1"/>
          </p:cNvSpPr>
          <p:nvPr/>
        </p:nvSpPr>
        <p:spPr bwMode="auto">
          <a:xfrm flipH="1">
            <a:off x="4891082" y="1112511"/>
            <a:ext cx="5353553" cy="3271424"/>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7" name="Line 100">
            <a:extLst>
              <a:ext uri="{FF2B5EF4-FFF2-40B4-BE49-F238E27FC236}">
                <a16:creationId xmlns:a16="http://schemas.microsoft.com/office/drawing/2014/main" id="{E9E10CCB-BCA6-874C-C288-A119C54F52F6}"/>
              </a:ext>
            </a:extLst>
          </p:cNvPr>
          <p:cNvSpPr>
            <a:spLocks noChangeShapeType="1"/>
          </p:cNvSpPr>
          <p:nvPr/>
        </p:nvSpPr>
        <p:spPr bwMode="auto">
          <a:xfrm flipH="1">
            <a:off x="5248821" y="1098182"/>
            <a:ext cx="5139234" cy="3184003"/>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8" name="Line 100">
            <a:extLst>
              <a:ext uri="{FF2B5EF4-FFF2-40B4-BE49-F238E27FC236}">
                <a16:creationId xmlns:a16="http://schemas.microsoft.com/office/drawing/2014/main" id="{314A0B20-508F-274D-D360-54A184A1BDB3}"/>
              </a:ext>
            </a:extLst>
          </p:cNvPr>
          <p:cNvSpPr>
            <a:spLocks noChangeShapeType="1"/>
          </p:cNvSpPr>
          <p:nvPr/>
        </p:nvSpPr>
        <p:spPr bwMode="auto">
          <a:xfrm flipH="1">
            <a:off x="6734788" y="1083172"/>
            <a:ext cx="3745829" cy="3262719"/>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9" name="Line 100">
            <a:extLst>
              <a:ext uri="{FF2B5EF4-FFF2-40B4-BE49-F238E27FC236}">
                <a16:creationId xmlns:a16="http://schemas.microsoft.com/office/drawing/2014/main" id="{1977FFA8-4D7C-C3BD-4B4A-980DB4573F79}"/>
              </a:ext>
            </a:extLst>
          </p:cNvPr>
          <p:cNvSpPr>
            <a:spLocks noChangeShapeType="1"/>
          </p:cNvSpPr>
          <p:nvPr/>
        </p:nvSpPr>
        <p:spPr bwMode="auto">
          <a:xfrm flipH="1">
            <a:off x="7589043" y="1101718"/>
            <a:ext cx="2799006" cy="3212601"/>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40" name="Line 100">
            <a:extLst>
              <a:ext uri="{FF2B5EF4-FFF2-40B4-BE49-F238E27FC236}">
                <a16:creationId xmlns:a16="http://schemas.microsoft.com/office/drawing/2014/main" id="{A24EE6D0-3B26-8F01-CB7D-9CE9AA281701}"/>
              </a:ext>
            </a:extLst>
          </p:cNvPr>
          <p:cNvSpPr>
            <a:spLocks noChangeShapeType="1"/>
          </p:cNvSpPr>
          <p:nvPr/>
        </p:nvSpPr>
        <p:spPr bwMode="auto">
          <a:xfrm flipH="1">
            <a:off x="8789641" y="1150434"/>
            <a:ext cx="1587850" cy="3247831"/>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41" name="Line 100">
            <a:extLst>
              <a:ext uri="{FF2B5EF4-FFF2-40B4-BE49-F238E27FC236}">
                <a16:creationId xmlns:a16="http://schemas.microsoft.com/office/drawing/2014/main" id="{50235796-4513-537F-CF4C-A7962F250687}"/>
              </a:ext>
            </a:extLst>
          </p:cNvPr>
          <p:cNvSpPr>
            <a:spLocks noChangeShapeType="1"/>
          </p:cNvSpPr>
          <p:nvPr/>
        </p:nvSpPr>
        <p:spPr bwMode="auto">
          <a:xfrm flipH="1">
            <a:off x="9463087" y="1122188"/>
            <a:ext cx="884600" cy="314238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42" name="Line 100">
            <a:extLst>
              <a:ext uri="{FF2B5EF4-FFF2-40B4-BE49-F238E27FC236}">
                <a16:creationId xmlns:a16="http://schemas.microsoft.com/office/drawing/2014/main" id="{E1839809-B06B-7F22-F0BC-484D58249C1C}"/>
              </a:ext>
            </a:extLst>
          </p:cNvPr>
          <p:cNvSpPr>
            <a:spLocks noChangeShapeType="1"/>
          </p:cNvSpPr>
          <p:nvPr/>
        </p:nvSpPr>
        <p:spPr bwMode="auto">
          <a:xfrm flipH="1">
            <a:off x="10224956" y="1066800"/>
            <a:ext cx="179175" cy="136953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43" name="Line 100">
            <a:extLst>
              <a:ext uri="{FF2B5EF4-FFF2-40B4-BE49-F238E27FC236}">
                <a16:creationId xmlns:a16="http://schemas.microsoft.com/office/drawing/2014/main" id="{A3602F97-F389-B13D-3170-0635608D805C}"/>
              </a:ext>
            </a:extLst>
          </p:cNvPr>
          <p:cNvSpPr>
            <a:spLocks noChangeShapeType="1"/>
          </p:cNvSpPr>
          <p:nvPr/>
        </p:nvSpPr>
        <p:spPr bwMode="auto">
          <a:xfrm flipH="1">
            <a:off x="9615487" y="2908300"/>
            <a:ext cx="453480" cy="1508667"/>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44" name="Line 100">
            <a:extLst>
              <a:ext uri="{FF2B5EF4-FFF2-40B4-BE49-F238E27FC236}">
                <a16:creationId xmlns:a16="http://schemas.microsoft.com/office/drawing/2014/main" id="{0AEC15C9-F291-84E5-3A6B-2B579815B094}"/>
              </a:ext>
            </a:extLst>
          </p:cNvPr>
          <p:cNvSpPr>
            <a:spLocks noChangeShapeType="1"/>
          </p:cNvSpPr>
          <p:nvPr/>
        </p:nvSpPr>
        <p:spPr bwMode="auto">
          <a:xfrm flipH="1">
            <a:off x="8998175" y="2923028"/>
            <a:ext cx="1164196" cy="148068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45" name="Line 100">
            <a:extLst>
              <a:ext uri="{FF2B5EF4-FFF2-40B4-BE49-F238E27FC236}">
                <a16:creationId xmlns:a16="http://schemas.microsoft.com/office/drawing/2014/main" id="{373815E4-BD3D-C32E-B6A1-21A65264F059}"/>
              </a:ext>
            </a:extLst>
          </p:cNvPr>
          <p:cNvSpPr>
            <a:spLocks noChangeShapeType="1"/>
          </p:cNvSpPr>
          <p:nvPr/>
        </p:nvSpPr>
        <p:spPr bwMode="auto">
          <a:xfrm flipH="1">
            <a:off x="7731690" y="2980994"/>
            <a:ext cx="2263206" cy="146927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46" name="Line 100">
            <a:extLst>
              <a:ext uri="{FF2B5EF4-FFF2-40B4-BE49-F238E27FC236}">
                <a16:creationId xmlns:a16="http://schemas.microsoft.com/office/drawing/2014/main" id="{54F72CB3-9101-070C-5EDB-E0A0CD9A9615}"/>
              </a:ext>
            </a:extLst>
          </p:cNvPr>
          <p:cNvSpPr>
            <a:spLocks noChangeShapeType="1"/>
          </p:cNvSpPr>
          <p:nvPr/>
        </p:nvSpPr>
        <p:spPr bwMode="auto">
          <a:xfrm flipH="1">
            <a:off x="7711280" y="1115686"/>
            <a:ext cx="2651339" cy="3268249"/>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47" name="Line 100">
            <a:extLst>
              <a:ext uri="{FF2B5EF4-FFF2-40B4-BE49-F238E27FC236}">
                <a16:creationId xmlns:a16="http://schemas.microsoft.com/office/drawing/2014/main" id="{BC9608E8-9B08-CF96-3521-A3B0D1E304C2}"/>
              </a:ext>
            </a:extLst>
          </p:cNvPr>
          <p:cNvSpPr>
            <a:spLocks noChangeShapeType="1"/>
          </p:cNvSpPr>
          <p:nvPr/>
        </p:nvSpPr>
        <p:spPr bwMode="auto">
          <a:xfrm flipH="1">
            <a:off x="6719888" y="1122188"/>
            <a:ext cx="3568610" cy="324056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48" name="Line 100">
            <a:extLst>
              <a:ext uri="{FF2B5EF4-FFF2-40B4-BE49-F238E27FC236}">
                <a16:creationId xmlns:a16="http://schemas.microsoft.com/office/drawing/2014/main" id="{3D1EC77B-582B-1AAE-ACDF-8449372C188C}"/>
              </a:ext>
            </a:extLst>
          </p:cNvPr>
          <p:cNvSpPr>
            <a:spLocks noChangeShapeType="1"/>
          </p:cNvSpPr>
          <p:nvPr/>
        </p:nvSpPr>
        <p:spPr bwMode="auto">
          <a:xfrm flipH="1">
            <a:off x="5954456" y="1061343"/>
            <a:ext cx="4174266" cy="3280151"/>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49" name="Line 100">
            <a:extLst>
              <a:ext uri="{FF2B5EF4-FFF2-40B4-BE49-F238E27FC236}">
                <a16:creationId xmlns:a16="http://schemas.microsoft.com/office/drawing/2014/main" id="{EF72F416-1A56-8061-DCC0-113117F38DE9}"/>
              </a:ext>
            </a:extLst>
          </p:cNvPr>
          <p:cNvSpPr>
            <a:spLocks noChangeShapeType="1"/>
          </p:cNvSpPr>
          <p:nvPr/>
        </p:nvSpPr>
        <p:spPr bwMode="auto">
          <a:xfrm flipH="1">
            <a:off x="4607490" y="1111030"/>
            <a:ext cx="5538513" cy="3307844"/>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50" name="Line 100">
            <a:extLst>
              <a:ext uri="{FF2B5EF4-FFF2-40B4-BE49-F238E27FC236}">
                <a16:creationId xmlns:a16="http://schemas.microsoft.com/office/drawing/2014/main" id="{B48BEFF3-8132-86FD-7713-FBFD10E5B303}"/>
              </a:ext>
            </a:extLst>
          </p:cNvPr>
          <p:cNvSpPr>
            <a:spLocks noChangeShapeType="1"/>
          </p:cNvSpPr>
          <p:nvPr/>
        </p:nvSpPr>
        <p:spPr bwMode="auto">
          <a:xfrm flipH="1">
            <a:off x="3200470" y="2455863"/>
            <a:ext cx="3245383" cy="395285"/>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51" name="Line 100">
            <a:extLst>
              <a:ext uri="{FF2B5EF4-FFF2-40B4-BE49-F238E27FC236}">
                <a16:creationId xmlns:a16="http://schemas.microsoft.com/office/drawing/2014/main" id="{E7A29C2A-65ED-2328-A5A2-0F0647C45EA6}"/>
              </a:ext>
            </a:extLst>
          </p:cNvPr>
          <p:cNvSpPr>
            <a:spLocks noChangeShapeType="1"/>
          </p:cNvSpPr>
          <p:nvPr/>
        </p:nvSpPr>
        <p:spPr bwMode="auto">
          <a:xfrm flipH="1">
            <a:off x="3188825" y="2546907"/>
            <a:ext cx="4887538" cy="404243"/>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Triangles can calm</a:t>
            </a:r>
          </a:p>
        </p:txBody>
      </p:sp>
      <p:sp>
        <p:nvSpPr>
          <p:cNvPr id="4" name="Oval 3"/>
          <p:cNvSpPr/>
          <p:nvPr/>
        </p:nvSpPr>
        <p:spPr>
          <a:xfrm>
            <a:off x="6096000" y="2057400"/>
            <a:ext cx="914400" cy="914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8153400" y="44196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038600" y="44196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953000" y="4876800"/>
            <a:ext cx="3200400" cy="1588"/>
          </a:xfrm>
          <a:prstGeom prst="straightConnector1">
            <a:avLst/>
          </a:prstGeom>
          <a:ln w="92075">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4" idx="5"/>
          </p:cNvCxnSpPr>
          <p:nvPr/>
        </p:nvCxnSpPr>
        <p:spPr>
          <a:xfrm rot="16200000" flipH="1">
            <a:off x="6951896" y="2762483"/>
            <a:ext cx="1583299" cy="1734111"/>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4" idx="3"/>
          </p:cNvCxnSpPr>
          <p:nvPr/>
        </p:nvCxnSpPr>
        <p:spPr>
          <a:xfrm flipV="1">
            <a:off x="4495801" y="2837890"/>
            <a:ext cx="1734111" cy="1505511"/>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828801" y="1143001"/>
            <a:ext cx="7445201" cy="1200329"/>
          </a:xfrm>
          <a:prstGeom prst="rect">
            <a:avLst/>
          </a:prstGeom>
          <a:noFill/>
        </p:spPr>
        <p:txBody>
          <a:bodyPr wrap="square" rtlCol="0">
            <a:spAutoFit/>
          </a:bodyPr>
          <a:lstStyle/>
          <a:p>
            <a:r>
              <a:rPr lang="en-US" sz="2400" dirty="0">
                <a:solidFill>
                  <a:srgbClr val="000000"/>
                </a:solidFill>
              </a:rPr>
              <a:t>When each member of a dyad can relate to a </a:t>
            </a:r>
            <a:r>
              <a:rPr lang="en-US" sz="2400" i="1" dirty="0">
                <a:solidFill>
                  <a:srgbClr val="000000"/>
                </a:solidFill>
              </a:rPr>
              <a:t>neutral</a:t>
            </a:r>
            <a:r>
              <a:rPr lang="en-US" sz="2400" dirty="0">
                <a:solidFill>
                  <a:srgbClr val="000000"/>
                </a:solidFill>
              </a:rPr>
              <a:t> third person, the intensity is distributed; and the unit calms down.   </a:t>
            </a:r>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0363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206E6EFC-FBF9-BA66-D378-7AE4CD70D19B}"/>
              </a:ext>
            </a:extLst>
          </p:cNvPr>
          <p:cNvSpPr>
            <a:spLocks noChangeArrowheads="1"/>
          </p:cNvSpPr>
          <p:nvPr/>
        </p:nvSpPr>
        <p:spPr bwMode="auto">
          <a:xfrm>
            <a:off x="4114800" y="1371600"/>
            <a:ext cx="3276600" cy="2895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Line 3">
            <a:extLst>
              <a:ext uri="{FF2B5EF4-FFF2-40B4-BE49-F238E27FC236}">
                <a16:creationId xmlns:a16="http://schemas.microsoft.com/office/drawing/2014/main" id="{854F9337-374F-A536-B38C-B1E78BF4CA7B}"/>
              </a:ext>
            </a:extLst>
          </p:cNvPr>
          <p:cNvSpPr>
            <a:spLocks noChangeShapeType="1"/>
          </p:cNvSpPr>
          <p:nvPr/>
        </p:nvSpPr>
        <p:spPr bwMode="auto">
          <a:xfrm flipH="1">
            <a:off x="3873500" y="1600200"/>
            <a:ext cx="1231900" cy="213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8" name="Line 4">
            <a:extLst>
              <a:ext uri="{FF2B5EF4-FFF2-40B4-BE49-F238E27FC236}">
                <a16:creationId xmlns:a16="http://schemas.microsoft.com/office/drawing/2014/main" id="{C6C1DD05-FC08-8454-BE90-A2674BA11449}"/>
              </a:ext>
            </a:extLst>
          </p:cNvPr>
          <p:cNvSpPr>
            <a:spLocks noChangeShapeType="1"/>
          </p:cNvSpPr>
          <p:nvPr/>
        </p:nvSpPr>
        <p:spPr bwMode="auto">
          <a:xfrm flipH="1">
            <a:off x="4102100" y="1752600"/>
            <a:ext cx="1231900" cy="213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AutoShape 5">
            <a:extLst>
              <a:ext uri="{FF2B5EF4-FFF2-40B4-BE49-F238E27FC236}">
                <a16:creationId xmlns:a16="http://schemas.microsoft.com/office/drawing/2014/main" id="{B19485D0-F9D8-4F7A-CB65-90C925B15007}"/>
              </a:ext>
            </a:extLst>
          </p:cNvPr>
          <p:cNvSpPr>
            <a:spLocks noChangeArrowheads="1"/>
          </p:cNvSpPr>
          <p:nvPr/>
        </p:nvSpPr>
        <p:spPr bwMode="auto">
          <a:xfrm>
            <a:off x="6172200" y="1676400"/>
            <a:ext cx="1524000" cy="1676400"/>
          </a:xfrm>
          <a:prstGeom prst="lightningBol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Line 6">
            <a:extLst>
              <a:ext uri="{FF2B5EF4-FFF2-40B4-BE49-F238E27FC236}">
                <a16:creationId xmlns:a16="http://schemas.microsoft.com/office/drawing/2014/main" id="{EBC6F2BE-57DB-E7C7-337A-0F71A13D8584}"/>
              </a:ext>
            </a:extLst>
          </p:cNvPr>
          <p:cNvSpPr>
            <a:spLocks noChangeShapeType="1"/>
          </p:cNvSpPr>
          <p:nvPr/>
        </p:nvSpPr>
        <p:spPr bwMode="auto">
          <a:xfrm>
            <a:off x="4038600" y="4724400"/>
            <a:ext cx="3352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Rectangle 7">
            <a:extLst>
              <a:ext uri="{FF2B5EF4-FFF2-40B4-BE49-F238E27FC236}">
                <a16:creationId xmlns:a16="http://schemas.microsoft.com/office/drawing/2014/main" id="{66CD7F2C-5B60-5AA5-0A05-16D02C7C747D}"/>
              </a:ext>
            </a:extLst>
          </p:cNvPr>
          <p:cNvSpPr>
            <a:spLocks noChangeArrowheads="1"/>
          </p:cNvSpPr>
          <p:nvPr/>
        </p:nvSpPr>
        <p:spPr bwMode="auto">
          <a:xfrm>
            <a:off x="2971800" y="4038600"/>
            <a:ext cx="609600" cy="609600"/>
          </a:xfrm>
          <a:prstGeom prst="rect">
            <a:avLst/>
          </a:prstGeom>
          <a:solidFill>
            <a:srgbClr val="00B0F0"/>
          </a:solidFill>
          <a:ln w="9525">
            <a:solidFill>
              <a:schemeClr val="tx1"/>
            </a:solidFill>
            <a:miter lim="800000"/>
            <a:headEnd/>
            <a:tailEnd/>
          </a:ln>
          <a:effectLst/>
        </p:spPr>
        <p:txBody>
          <a:bodyPr wrap="none" anchor="ctr"/>
          <a:lstStyle/>
          <a:p>
            <a:pPr algn="just"/>
            <a:r>
              <a:rPr lang="en-US" altLang="en-US"/>
              <a:t>  J</a:t>
            </a:r>
          </a:p>
        </p:txBody>
      </p:sp>
      <p:sp>
        <p:nvSpPr>
          <p:cNvPr id="16392" name="Oval 8">
            <a:extLst>
              <a:ext uri="{FF2B5EF4-FFF2-40B4-BE49-F238E27FC236}">
                <a16:creationId xmlns:a16="http://schemas.microsoft.com/office/drawing/2014/main" id="{5AEC2308-9C50-31C2-C56A-6E6E04D27F00}"/>
              </a:ext>
            </a:extLst>
          </p:cNvPr>
          <p:cNvSpPr>
            <a:spLocks noChangeArrowheads="1"/>
          </p:cNvSpPr>
          <p:nvPr/>
        </p:nvSpPr>
        <p:spPr bwMode="auto">
          <a:xfrm>
            <a:off x="5334000" y="457200"/>
            <a:ext cx="762000" cy="6858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L</a:t>
            </a:r>
          </a:p>
        </p:txBody>
      </p:sp>
      <p:sp>
        <p:nvSpPr>
          <p:cNvPr id="16393" name="Oval 9">
            <a:extLst>
              <a:ext uri="{FF2B5EF4-FFF2-40B4-BE49-F238E27FC236}">
                <a16:creationId xmlns:a16="http://schemas.microsoft.com/office/drawing/2014/main" id="{038B81F3-31C8-518C-C792-DB1971903CCE}"/>
              </a:ext>
            </a:extLst>
          </p:cNvPr>
          <p:cNvSpPr>
            <a:spLocks noChangeArrowheads="1"/>
          </p:cNvSpPr>
          <p:nvPr/>
        </p:nvSpPr>
        <p:spPr bwMode="auto">
          <a:xfrm>
            <a:off x="7696200" y="3886200"/>
            <a:ext cx="7620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K*</a:t>
            </a:r>
          </a:p>
        </p:txBody>
      </p:sp>
      <p:sp>
        <p:nvSpPr>
          <p:cNvPr id="16394" name="Oval 10">
            <a:extLst>
              <a:ext uri="{FF2B5EF4-FFF2-40B4-BE49-F238E27FC236}">
                <a16:creationId xmlns:a16="http://schemas.microsoft.com/office/drawing/2014/main" id="{C0339FD0-38C4-F08C-004B-52E3AB5E39AB}"/>
              </a:ext>
            </a:extLst>
          </p:cNvPr>
          <p:cNvSpPr>
            <a:spLocks noChangeArrowheads="1"/>
          </p:cNvSpPr>
          <p:nvPr/>
        </p:nvSpPr>
        <p:spPr bwMode="auto">
          <a:xfrm>
            <a:off x="8305800" y="3352800"/>
            <a:ext cx="7620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36*</a:t>
            </a:r>
          </a:p>
        </p:txBody>
      </p:sp>
      <p:sp>
        <p:nvSpPr>
          <p:cNvPr id="16395" name="Oval 11">
            <a:extLst>
              <a:ext uri="{FF2B5EF4-FFF2-40B4-BE49-F238E27FC236}">
                <a16:creationId xmlns:a16="http://schemas.microsoft.com/office/drawing/2014/main" id="{761B2A61-218A-31C4-1927-C8EE744E10E8}"/>
              </a:ext>
            </a:extLst>
          </p:cNvPr>
          <p:cNvSpPr>
            <a:spLocks noChangeArrowheads="1"/>
          </p:cNvSpPr>
          <p:nvPr/>
        </p:nvSpPr>
        <p:spPr bwMode="auto">
          <a:xfrm>
            <a:off x="8382000" y="4267200"/>
            <a:ext cx="7620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39*</a:t>
            </a:r>
          </a:p>
        </p:txBody>
      </p:sp>
      <p:sp>
        <p:nvSpPr>
          <p:cNvPr id="16396" name="Line 12">
            <a:extLst>
              <a:ext uri="{FF2B5EF4-FFF2-40B4-BE49-F238E27FC236}">
                <a16:creationId xmlns:a16="http://schemas.microsoft.com/office/drawing/2014/main" id="{CC448A15-4987-F944-8D82-8316DF92F171}"/>
              </a:ext>
            </a:extLst>
          </p:cNvPr>
          <p:cNvSpPr>
            <a:spLocks noChangeShapeType="1"/>
          </p:cNvSpPr>
          <p:nvPr/>
        </p:nvSpPr>
        <p:spPr bwMode="auto">
          <a:xfrm>
            <a:off x="4038600" y="4953000"/>
            <a:ext cx="3352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Rectangle 13">
            <a:extLst>
              <a:ext uri="{FF2B5EF4-FFF2-40B4-BE49-F238E27FC236}">
                <a16:creationId xmlns:a16="http://schemas.microsoft.com/office/drawing/2014/main" id="{9DF94F61-1D7B-C20A-48DA-67A194B6F143}"/>
              </a:ext>
            </a:extLst>
          </p:cNvPr>
          <p:cNvSpPr>
            <a:spLocks noChangeArrowheads="1"/>
          </p:cNvSpPr>
          <p:nvPr/>
        </p:nvSpPr>
        <p:spPr bwMode="auto">
          <a:xfrm>
            <a:off x="7620000" y="4648200"/>
            <a:ext cx="609600" cy="609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D</a:t>
            </a:r>
          </a:p>
        </p:txBody>
      </p:sp>
      <p:sp>
        <p:nvSpPr>
          <p:cNvPr id="16398" name="Rectangle 14">
            <a:extLst>
              <a:ext uri="{FF2B5EF4-FFF2-40B4-BE49-F238E27FC236}">
                <a16:creationId xmlns:a16="http://schemas.microsoft.com/office/drawing/2014/main" id="{C53FD79C-E382-00F1-A777-C008E8DE9817}"/>
              </a:ext>
            </a:extLst>
          </p:cNvPr>
          <p:cNvSpPr>
            <a:spLocks noChangeArrowheads="1"/>
          </p:cNvSpPr>
          <p:nvPr/>
        </p:nvSpPr>
        <p:spPr bwMode="auto">
          <a:xfrm>
            <a:off x="8458200" y="2667000"/>
            <a:ext cx="533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40</a:t>
            </a:r>
          </a:p>
        </p:txBody>
      </p:sp>
      <p:sp>
        <p:nvSpPr>
          <p:cNvPr id="16400" name="Line 16">
            <a:extLst>
              <a:ext uri="{FF2B5EF4-FFF2-40B4-BE49-F238E27FC236}">
                <a16:creationId xmlns:a16="http://schemas.microsoft.com/office/drawing/2014/main" id="{9E4E4146-08D4-C65E-3442-378B9A124BB5}"/>
              </a:ext>
            </a:extLst>
          </p:cNvPr>
          <p:cNvSpPr>
            <a:spLocks noChangeShapeType="1"/>
          </p:cNvSpPr>
          <p:nvPr/>
        </p:nvSpPr>
        <p:spPr bwMode="auto">
          <a:xfrm>
            <a:off x="7391400" y="1295400"/>
            <a:ext cx="990600" cy="1600200"/>
          </a:xfrm>
          <a:prstGeom prst="line">
            <a:avLst/>
          </a:prstGeom>
          <a:noFill/>
          <a:ln w="285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Line 17">
            <a:extLst>
              <a:ext uri="{FF2B5EF4-FFF2-40B4-BE49-F238E27FC236}">
                <a16:creationId xmlns:a16="http://schemas.microsoft.com/office/drawing/2014/main" id="{4CF7F926-8BB9-6A26-95EC-6AF238FE92CC}"/>
              </a:ext>
            </a:extLst>
          </p:cNvPr>
          <p:cNvSpPr>
            <a:spLocks noChangeShapeType="1"/>
          </p:cNvSpPr>
          <p:nvPr/>
        </p:nvSpPr>
        <p:spPr bwMode="auto">
          <a:xfrm>
            <a:off x="7239000" y="1371600"/>
            <a:ext cx="990600" cy="1600200"/>
          </a:xfrm>
          <a:prstGeom prst="line">
            <a:avLst/>
          </a:prstGeom>
          <a:noFill/>
          <a:ln w="285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Text Box 18">
            <a:extLst>
              <a:ext uri="{FF2B5EF4-FFF2-40B4-BE49-F238E27FC236}">
                <a16:creationId xmlns:a16="http://schemas.microsoft.com/office/drawing/2014/main" id="{8F26B74F-8923-62FF-B311-845B22A7741A}"/>
              </a:ext>
            </a:extLst>
          </p:cNvPr>
          <p:cNvSpPr txBox="1">
            <a:spLocks noChangeArrowheads="1"/>
          </p:cNvSpPr>
          <p:nvPr/>
        </p:nvSpPr>
        <p:spPr bwMode="auto">
          <a:xfrm>
            <a:off x="7162801" y="2093913"/>
            <a:ext cx="600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 or</a:t>
            </a:r>
          </a:p>
        </p:txBody>
      </p:sp>
      <p:sp>
        <p:nvSpPr>
          <p:cNvPr id="16403" name="Oval 19">
            <a:extLst>
              <a:ext uri="{FF2B5EF4-FFF2-40B4-BE49-F238E27FC236}">
                <a16:creationId xmlns:a16="http://schemas.microsoft.com/office/drawing/2014/main" id="{239C000C-F08B-59D5-5E3F-AB4689A8FFB4}"/>
              </a:ext>
            </a:extLst>
          </p:cNvPr>
          <p:cNvSpPr>
            <a:spLocks noChangeArrowheads="1"/>
          </p:cNvSpPr>
          <p:nvPr/>
        </p:nvSpPr>
        <p:spPr bwMode="auto">
          <a:xfrm>
            <a:off x="7696200" y="3276600"/>
            <a:ext cx="7620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G</a:t>
            </a:r>
          </a:p>
        </p:txBody>
      </p:sp>
      <p:sp>
        <p:nvSpPr>
          <p:cNvPr id="16404" name="Rectangle 20">
            <a:extLst>
              <a:ext uri="{FF2B5EF4-FFF2-40B4-BE49-F238E27FC236}">
                <a16:creationId xmlns:a16="http://schemas.microsoft.com/office/drawing/2014/main" id="{6219DC54-54F2-3176-CDB9-71C5CE53256C}"/>
              </a:ext>
            </a:extLst>
          </p:cNvPr>
          <p:cNvSpPr>
            <a:spLocks noChangeArrowheads="1"/>
          </p:cNvSpPr>
          <p:nvPr/>
        </p:nvSpPr>
        <p:spPr bwMode="auto">
          <a:xfrm>
            <a:off x="8763000" y="38100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a:t>
            </a:r>
          </a:p>
        </p:txBody>
      </p:sp>
      <p:sp>
        <p:nvSpPr>
          <p:cNvPr id="16405" name="Rectangle 21">
            <a:extLst>
              <a:ext uri="{FF2B5EF4-FFF2-40B4-BE49-F238E27FC236}">
                <a16:creationId xmlns:a16="http://schemas.microsoft.com/office/drawing/2014/main" id="{4DA83FA6-E686-F220-36A2-8DD3CD97C03C}"/>
              </a:ext>
            </a:extLst>
          </p:cNvPr>
          <p:cNvSpPr>
            <a:spLocks noChangeArrowheads="1"/>
          </p:cNvSpPr>
          <p:nvPr/>
        </p:nvSpPr>
        <p:spPr bwMode="auto">
          <a:xfrm>
            <a:off x="9296400" y="32766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B</a:t>
            </a:r>
          </a:p>
        </p:txBody>
      </p:sp>
      <p:sp>
        <p:nvSpPr>
          <p:cNvPr id="16406" name="Rectangle 22">
            <a:extLst>
              <a:ext uri="{FF2B5EF4-FFF2-40B4-BE49-F238E27FC236}">
                <a16:creationId xmlns:a16="http://schemas.microsoft.com/office/drawing/2014/main" id="{299FF139-7431-44BC-4A93-4F83C81FE887}"/>
              </a:ext>
            </a:extLst>
          </p:cNvPr>
          <p:cNvSpPr>
            <a:spLocks noChangeArrowheads="1"/>
          </p:cNvSpPr>
          <p:nvPr/>
        </p:nvSpPr>
        <p:spPr bwMode="auto">
          <a:xfrm>
            <a:off x="8991600" y="25908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DS</a:t>
            </a:r>
          </a:p>
        </p:txBody>
      </p:sp>
      <p:sp>
        <p:nvSpPr>
          <p:cNvPr id="2" name="TextBox 1">
            <a:extLst>
              <a:ext uri="{FF2B5EF4-FFF2-40B4-BE49-F238E27FC236}">
                <a16:creationId xmlns:a16="http://schemas.microsoft.com/office/drawing/2014/main" id="{B17532B2-2A22-4193-ECB0-2C3095A0DD0B}"/>
              </a:ext>
            </a:extLst>
          </p:cNvPr>
          <p:cNvSpPr txBox="1"/>
          <p:nvPr/>
        </p:nvSpPr>
        <p:spPr>
          <a:xfrm>
            <a:off x="2688609" y="4953000"/>
            <a:ext cx="1184891" cy="461665"/>
          </a:xfrm>
          <a:prstGeom prst="rect">
            <a:avLst/>
          </a:prstGeom>
          <a:noFill/>
        </p:spPr>
        <p:txBody>
          <a:bodyPr wrap="square" rtlCol="0">
            <a:spAutoFit/>
          </a:bodyPr>
          <a:lstStyle/>
          <a:p>
            <a:r>
              <a:rPr lang="en-US" dirty="0"/>
              <a:t> </a:t>
            </a:r>
            <a:r>
              <a:rPr lang="en-US" sz="2400" dirty="0"/>
              <a:t>CEO</a:t>
            </a:r>
            <a:endParaRPr lang="en-US" dirty="0"/>
          </a:p>
        </p:txBody>
      </p:sp>
      <p:sp>
        <p:nvSpPr>
          <p:cNvPr id="3" name="TextBox 2">
            <a:extLst>
              <a:ext uri="{FF2B5EF4-FFF2-40B4-BE49-F238E27FC236}">
                <a16:creationId xmlns:a16="http://schemas.microsoft.com/office/drawing/2014/main" id="{7176DCE5-A01F-FE8D-194C-7EC8779801F6}"/>
              </a:ext>
            </a:extLst>
          </p:cNvPr>
          <p:cNvSpPr txBox="1"/>
          <p:nvPr/>
        </p:nvSpPr>
        <p:spPr>
          <a:xfrm>
            <a:off x="548640" y="1730276"/>
            <a:ext cx="3086736" cy="2308324"/>
          </a:xfrm>
          <a:prstGeom prst="rect">
            <a:avLst/>
          </a:prstGeom>
          <a:noFill/>
        </p:spPr>
        <p:txBody>
          <a:bodyPr wrap="square" rtlCol="0">
            <a:spAutoFit/>
          </a:bodyPr>
          <a:lstStyle/>
          <a:p>
            <a:r>
              <a:rPr lang="en-US" dirty="0"/>
              <a:t>This business functioned well despite conflict as long as the CEO was present. He stayed neutral and the two sides learned to live with each other. </a:t>
            </a:r>
          </a:p>
          <a:p>
            <a:r>
              <a:rPr lang="en-US" dirty="0"/>
              <a:t>When he left, L had to leave.</a:t>
            </a:r>
          </a:p>
        </p:txBody>
      </p:sp>
      <p:sp>
        <p:nvSpPr>
          <p:cNvPr id="4" name="TextBox 3">
            <a:extLst>
              <a:ext uri="{FF2B5EF4-FFF2-40B4-BE49-F238E27FC236}">
                <a16:creationId xmlns:a16="http://schemas.microsoft.com/office/drawing/2014/main" id="{216E07D8-1057-1A28-2469-040C46826D80}"/>
              </a:ext>
            </a:extLst>
          </p:cNvPr>
          <p:cNvSpPr txBox="1"/>
          <p:nvPr/>
        </p:nvSpPr>
        <p:spPr>
          <a:xfrm>
            <a:off x="829732" y="457199"/>
            <a:ext cx="3132668" cy="523220"/>
          </a:xfrm>
          <a:prstGeom prst="rect">
            <a:avLst/>
          </a:prstGeom>
          <a:noFill/>
        </p:spPr>
        <p:txBody>
          <a:bodyPr wrap="square" rtlCol="0">
            <a:spAutoFit/>
          </a:bodyPr>
          <a:lstStyle/>
          <a:p>
            <a:r>
              <a:rPr lang="en-US" sz="2800" b="1" dirty="0"/>
              <a:t>CEO as Outside</a:t>
            </a:r>
            <a:r>
              <a:rPr lang="en-US" sz="2400" b="1" dirty="0"/>
              <a:t>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115" y="527402"/>
            <a:ext cx="8564319" cy="822636"/>
          </a:xfrm>
        </p:spPr>
        <p:txBody>
          <a:bodyPr>
            <a:normAutofit/>
          </a:bodyPr>
          <a:lstStyle/>
          <a:p>
            <a:r>
              <a:rPr lang="en-US" dirty="0"/>
              <a:t>The Leader’s Advantage as an Outsider</a:t>
            </a:r>
          </a:p>
        </p:txBody>
      </p:sp>
      <p:sp>
        <p:nvSpPr>
          <p:cNvPr id="4" name="Oval 3"/>
          <p:cNvSpPr/>
          <p:nvPr/>
        </p:nvSpPr>
        <p:spPr>
          <a:xfrm>
            <a:off x="6096000" y="2057400"/>
            <a:ext cx="914400" cy="914400"/>
          </a:xfrm>
          <a:prstGeom prst="ellipse">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8153400" y="4419600"/>
            <a:ext cx="914400" cy="914400"/>
          </a:xfrm>
          <a:prstGeom prst="ellipse">
            <a:avLst/>
          </a:prstGeom>
          <a:solidFill>
            <a:srgbClr val="92D05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038600" y="44196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953000" y="4876800"/>
            <a:ext cx="3200400" cy="1588"/>
          </a:xfrm>
          <a:prstGeom prst="straightConnector1">
            <a:avLst/>
          </a:prstGeom>
          <a:ln w="9207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p:cNvCxnSpPr>
          <p:nvPr/>
        </p:nvCxnSpPr>
        <p:spPr>
          <a:xfrm flipV="1">
            <a:off x="4897272" y="4664636"/>
            <a:ext cx="3256128" cy="1537"/>
          </a:xfrm>
          <a:prstGeom prst="straightConnector1">
            <a:avLst/>
          </a:prstGeom>
          <a:ln w="92075">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flipV="1">
            <a:off x="4191000" y="2667000"/>
            <a:ext cx="1905000" cy="1752600"/>
          </a:xfrm>
          <a:prstGeom prst="straightConnector1">
            <a:avLst/>
          </a:prstGeom>
          <a:ln w="920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a:endCxn id="4" idx="5"/>
          </p:cNvCxnSpPr>
          <p:nvPr/>
        </p:nvCxnSpPr>
        <p:spPr>
          <a:xfrm flipH="1" flipV="1">
            <a:off x="6876489" y="2837889"/>
            <a:ext cx="1544180" cy="1616120"/>
          </a:xfrm>
          <a:prstGeom prst="straightConnector1">
            <a:avLst/>
          </a:prstGeom>
          <a:ln w="920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Heart 17"/>
          <p:cNvSpPr/>
          <p:nvPr/>
        </p:nvSpPr>
        <p:spPr>
          <a:xfrm>
            <a:off x="6096000" y="4012283"/>
            <a:ext cx="170822" cy="45719"/>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ooter Placeholder 19"/>
          <p:cNvSpPr>
            <a:spLocks noGrp="1"/>
          </p:cNvSpPr>
          <p:nvPr>
            <p:ph type="ftr" sz="quarter" idx="11"/>
          </p:nvPr>
        </p:nvSpPr>
        <p:spPr/>
        <p:txBody>
          <a:bodyPr/>
          <a:lstStyle/>
          <a:p>
            <a:endParaRPr lang="en-US" dirty="0"/>
          </a:p>
        </p:txBody>
      </p:sp>
      <p:sp>
        <p:nvSpPr>
          <p:cNvPr id="19" name="TextBox 18">
            <a:extLst>
              <a:ext uri="{FF2B5EF4-FFF2-40B4-BE49-F238E27FC236}">
                <a16:creationId xmlns:a16="http://schemas.microsoft.com/office/drawing/2014/main" id="{CB13492B-3EA8-D401-6D53-7FBB3863BEC3}"/>
              </a:ext>
            </a:extLst>
          </p:cNvPr>
          <p:cNvSpPr txBox="1"/>
          <p:nvPr/>
        </p:nvSpPr>
        <p:spPr>
          <a:xfrm>
            <a:off x="477672" y="1201004"/>
            <a:ext cx="6297612" cy="3416320"/>
          </a:xfrm>
          <a:prstGeom prst="rect">
            <a:avLst/>
          </a:prstGeom>
          <a:noFill/>
        </p:spPr>
        <p:txBody>
          <a:bodyPr wrap="square" rtlCol="0">
            <a:spAutoFit/>
          </a:bodyPr>
          <a:lstStyle/>
          <a:p>
            <a:endParaRPr lang="en-US" dirty="0"/>
          </a:p>
          <a:p>
            <a:r>
              <a:rPr lang="en-US" dirty="0"/>
              <a:t>Remains outside the emotional intensity of the dyad</a:t>
            </a:r>
          </a:p>
          <a:p>
            <a:r>
              <a:rPr lang="en-US" dirty="0"/>
              <a:t>More objective</a:t>
            </a:r>
          </a:p>
          <a:p>
            <a:r>
              <a:rPr lang="en-US" dirty="0"/>
              <a:t>More flexible and creative</a:t>
            </a:r>
          </a:p>
          <a:p>
            <a:r>
              <a:rPr lang="en-US" dirty="0"/>
              <a:t>More independent</a:t>
            </a:r>
          </a:p>
          <a:p>
            <a:endParaRPr lang="en-US" dirty="0"/>
          </a:p>
          <a:p>
            <a:r>
              <a:rPr lang="en-US" b="1" dirty="0"/>
              <a:t>The Outsider Must</a:t>
            </a:r>
            <a:r>
              <a:rPr lang="en-US" dirty="0"/>
              <a:t>:</a:t>
            </a:r>
          </a:p>
          <a:p>
            <a:r>
              <a:rPr lang="en-US" i="1" dirty="0"/>
              <a:t>Stay in touch with both (all) sides</a:t>
            </a:r>
          </a:p>
          <a:p>
            <a:r>
              <a:rPr lang="en-US" dirty="0"/>
              <a:t>Find their inside position outside</a:t>
            </a:r>
          </a:p>
          <a:p>
            <a:r>
              <a:rPr lang="en-US" dirty="0"/>
              <a:t>the organization (family, mentor,</a:t>
            </a:r>
          </a:p>
          <a:p>
            <a:r>
              <a:rPr lang="en-US" dirty="0"/>
              <a:t> confidence circle)</a:t>
            </a:r>
          </a:p>
          <a:p>
            <a:endParaRPr lang="en-US" dirty="0"/>
          </a:p>
        </p:txBody>
      </p:sp>
    </p:spTree>
    <p:extLst>
      <p:ext uri="{BB962C8B-B14F-4D97-AF65-F5344CB8AC3E}">
        <p14:creationId xmlns:p14="http://schemas.microsoft.com/office/powerpoint/2010/main" val="114134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u="sng" dirty="0"/>
              <a:t>Leading as an Outsider</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599924" y="1651379"/>
            <a:ext cx="8674078" cy="4652438"/>
          </a:xfrm>
        </p:spPr>
        <p:txBody>
          <a:bodyPr>
            <a:noAutofit/>
          </a:bodyPr>
          <a:lstStyle/>
          <a:p>
            <a:r>
              <a:rPr lang="en-US" sz="2400" dirty="0">
                <a:solidFill>
                  <a:schemeClr val="accent1">
                    <a:lumMod val="50000"/>
                  </a:schemeClr>
                </a:solidFill>
              </a:rPr>
              <a:t>Dr. Kornegay’s unique upbringing and early years of professional development.</a:t>
            </a:r>
          </a:p>
          <a:p>
            <a:pPr lvl="1"/>
            <a:r>
              <a:rPr lang="en-US" sz="2200" dirty="0">
                <a:solidFill>
                  <a:schemeClr val="accent1">
                    <a:lumMod val="50000"/>
                  </a:schemeClr>
                </a:solidFill>
              </a:rPr>
              <a:t>Japan and then the American South</a:t>
            </a:r>
          </a:p>
          <a:p>
            <a:pPr lvl="1"/>
            <a:r>
              <a:rPr lang="en-US" sz="2200" dirty="0">
                <a:solidFill>
                  <a:schemeClr val="accent1">
                    <a:lumMod val="50000"/>
                  </a:schemeClr>
                </a:solidFill>
              </a:rPr>
              <a:t>Finding her own path into management</a:t>
            </a:r>
          </a:p>
          <a:p>
            <a:pPr lvl="1"/>
            <a:r>
              <a:rPr lang="en-US" sz="2200" dirty="0">
                <a:solidFill>
                  <a:schemeClr val="accent1">
                    <a:lumMod val="50000"/>
                  </a:schemeClr>
                </a:solidFill>
              </a:rPr>
              <a:t>Navigating climbing the ladder</a:t>
            </a:r>
            <a:endParaRPr lang="en-US" sz="2200" dirty="0">
              <a:solidFill>
                <a:schemeClr val="tx1"/>
              </a:solidFill>
            </a:endParaRPr>
          </a:p>
          <a:p>
            <a:pPr marL="290513" lvl="1"/>
            <a:r>
              <a:rPr lang="en-US" sz="2400" dirty="0">
                <a:solidFill>
                  <a:schemeClr val="accent1">
                    <a:lumMod val="50000"/>
                  </a:schemeClr>
                </a:solidFill>
              </a:rPr>
              <a:t>Dr. Kornegay’s research on Black women in leadership in predominantly white institutions.</a:t>
            </a:r>
            <a:endParaRPr lang="en-US" sz="2400" dirty="0">
              <a:solidFill>
                <a:schemeClr val="tx1"/>
              </a:solidFill>
            </a:endParaRPr>
          </a:p>
          <a:p>
            <a:endParaRPr lang="en-US" sz="2400" dirty="0"/>
          </a:p>
        </p:txBody>
      </p:sp>
    </p:spTree>
    <p:extLst>
      <p:ext uri="{BB962C8B-B14F-4D97-AF65-F5344CB8AC3E}">
        <p14:creationId xmlns:p14="http://schemas.microsoft.com/office/powerpoint/2010/main" val="367025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EF5E-E1C9-E87A-226E-3FE55BD1912D}"/>
              </a:ext>
            </a:extLst>
          </p:cNvPr>
          <p:cNvSpPr>
            <a:spLocks noGrp="1"/>
          </p:cNvSpPr>
          <p:nvPr>
            <p:ph type="title"/>
          </p:nvPr>
        </p:nvSpPr>
        <p:spPr>
          <a:xfrm>
            <a:off x="580352" y="775134"/>
            <a:ext cx="8596668" cy="1320800"/>
          </a:xfrm>
        </p:spPr>
        <p:txBody>
          <a:bodyPr/>
          <a:lstStyle/>
          <a:p>
            <a:r>
              <a:rPr lang="en-US" dirty="0"/>
              <a:t>Please feel free to contact us with any questions, comments or feedback.</a:t>
            </a:r>
          </a:p>
        </p:txBody>
      </p:sp>
      <p:sp>
        <p:nvSpPr>
          <p:cNvPr id="3" name="Content Placeholder 2">
            <a:extLst>
              <a:ext uri="{FF2B5EF4-FFF2-40B4-BE49-F238E27FC236}">
                <a16:creationId xmlns:a16="http://schemas.microsoft.com/office/drawing/2014/main" id="{8BFF0FFC-68B7-6BCF-9939-F11CD8C4AF1A}"/>
              </a:ext>
            </a:extLst>
          </p:cNvPr>
          <p:cNvSpPr>
            <a:spLocks noGrp="1"/>
          </p:cNvSpPr>
          <p:nvPr>
            <p:ph idx="1"/>
          </p:nvPr>
        </p:nvSpPr>
        <p:spPr>
          <a:xfrm>
            <a:off x="580352" y="2160589"/>
            <a:ext cx="3963939" cy="3976975"/>
          </a:xfrm>
        </p:spPr>
        <p:txBody>
          <a:bodyPr/>
          <a:lstStyle/>
          <a:p>
            <a:r>
              <a:rPr lang="en-US" dirty="0"/>
              <a:t>Dr. </a:t>
            </a:r>
            <a:r>
              <a:rPr lang="en-US" dirty="0" err="1"/>
              <a:t>Leslye</a:t>
            </a:r>
            <a:r>
              <a:rPr lang="en-US" dirty="0"/>
              <a:t> Kornegay</a:t>
            </a:r>
          </a:p>
          <a:p>
            <a:r>
              <a:rPr lang="en-US" dirty="0"/>
              <a:t>+1 (802) 922-2787</a:t>
            </a:r>
          </a:p>
          <a:p>
            <a:r>
              <a:rPr lang="en-US" dirty="0">
                <a:hlinkClick r:id="rId2"/>
              </a:rPr>
              <a:t>lkornegay@champlain.edu</a:t>
            </a:r>
            <a:endParaRPr lang="en-US" dirty="0"/>
          </a:p>
          <a:p>
            <a:r>
              <a:rPr lang="en-US" dirty="0">
                <a:hlinkClick r:id="rId3"/>
              </a:rPr>
              <a:t>KornegayKonsulting@gmail.com</a:t>
            </a:r>
            <a:endParaRPr lang="en-US" dirty="0"/>
          </a:p>
          <a:p>
            <a:r>
              <a:rPr lang="en-US" dirty="0">
                <a:hlinkClick r:id="rId4"/>
              </a:rPr>
              <a:t>leslyekornegay@gmail.com</a:t>
            </a:r>
            <a:endParaRPr lang="en-US" dirty="0"/>
          </a:p>
          <a:p>
            <a:r>
              <a:rPr lang="en-US" dirty="0" err="1"/>
              <a:t>linkedin.com</a:t>
            </a:r>
            <a:r>
              <a:rPr lang="en-US" dirty="0"/>
              <a:t>/in/</a:t>
            </a:r>
            <a:r>
              <a:rPr lang="en-US" dirty="0" err="1"/>
              <a:t>leslyekornegay</a:t>
            </a:r>
            <a:endParaRPr lang="en-US" dirty="0"/>
          </a:p>
          <a:p>
            <a:pPr marL="0" indent="0">
              <a:buNone/>
            </a:pPr>
            <a:endParaRPr lang="en-US" dirty="0"/>
          </a:p>
          <a:p>
            <a:endParaRPr lang="en-US" dirty="0"/>
          </a:p>
        </p:txBody>
      </p:sp>
      <p:sp>
        <p:nvSpPr>
          <p:cNvPr id="6" name="Content Placeholder 2">
            <a:extLst>
              <a:ext uri="{FF2B5EF4-FFF2-40B4-BE49-F238E27FC236}">
                <a16:creationId xmlns:a16="http://schemas.microsoft.com/office/drawing/2014/main" id="{F87618A4-2A20-13BE-70DA-A400C03240A1}"/>
              </a:ext>
            </a:extLst>
          </p:cNvPr>
          <p:cNvSpPr txBox="1">
            <a:spLocks/>
          </p:cNvSpPr>
          <p:nvPr/>
        </p:nvSpPr>
        <p:spPr>
          <a:xfrm>
            <a:off x="5240790" y="2095934"/>
            <a:ext cx="3963939" cy="39769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Dr. Mercy Burton Russell</a:t>
            </a:r>
          </a:p>
          <a:p>
            <a:r>
              <a:rPr lang="en-US" dirty="0"/>
              <a:t>+1 (802) 233-1142</a:t>
            </a:r>
          </a:p>
          <a:p>
            <a:r>
              <a:rPr lang="en-US" dirty="0">
                <a:hlinkClick r:id="rId5"/>
              </a:rPr>
              <a:t>www.leadershipwithmercy.com</a:t>
            </a:r>
            <a:endParaRPr lang="en-US" dirty="0"/>
          </a:p>
          <a:p>
            <a:r>
              <a:rPr lang="en-US" dirty="0">
                <a:hlinkClick r:id="rId6"/>
              </a:rPr>
              <a:t>mercy@leadershipwithmercy.com</a:t>
            </a:r>
            <a:endParaRPr lang="en-US" dirty="0"/>
          </a:p>
          <a:p>
            <a:r>
              <a:rPr lang="en-US" dirty="0">
                <a:hlinkClick r:id="rId7"/>
              </a:rPr>
              <a:t>mercyburtonrussell@gmail.com</a:t>
            </a:r>
            <a:endParaRPr lang="en-US" dirty="0"/>
          </a:p>
          <a:p>
            <a:r>
              <a:rPr lang="en-US" dirty="0" err="1"/>
              <a:t>Linkedin.com</a:t>
            </a:r>
            <a:r>
              <a:rPr lang="en-US" dirty="0"/>
              <a:t>/in/mercy-burton-</a:t>
            </a:r>
            <a:r>
              <a:rPr lang="en-US" dirty="0" err="1"/>
              <a:t>russell</a:t>
            </a:r>
            <a:endParaRPr lang="en-US" dirty="0"/>
          </a:p>
          <a:p>
            <a:endParaRPr lang="en-US" dirty="0"/>
          </a:p>
          <a:p>
            <a:endParaRPr lang="en-US" dirty="0"/>
          </a:p>
        </p:txBody>
      </p:sp>
    </p:spTree>
    <p:extLst>
      <p:ext uri="{BB962C8B-B14F-4D97-AF65-F5344CB8AC3E}">
        <p14:creationId xmlns:p14="http://schemas.microsoft.com/office/powerpoint/2010/main" val="271419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C99F-5319-145D-1872-4234B6975DC5}"/>
              </a:ext>
            </a:extLst>
          </p:cNvPr>
          <p:cNvSpPr>
            <a:spLocks noGrp="1"/>
          </p:cNvSpPr>
          <p:nvPr>
            <p:ph type="title"/>
          </p:nvPr>
        </p:nvSpPr>
        <p:spPr>
          <a:xfrm>
            <a:off x="677334" y="609599"/>
            <a:ext cx="8596668" cy="1550989"/>
          </a:xfrm>
        </p:spPr>
        <p:txBody>
          <a:bodyPr>
            <a:normAutofit fontScale="90000"/>
          </a:bodyPr>
          <a:lstStyle/>
          <a:p>
            <a:r>
              <a:rPr lang="en-US" dirty="0"/>
              <a:t>Read more about Dr. Kornegay in the chapter “My Journey to Director” of her soon-to-be published book on leadership. </a:t>
            </a:r>
            <a:br>
              <a:rPr lang="en-US" dirty="0"/>
            </a:br>
            <a:r>
              <a:rPr lang="en-US" u="sng" dirty="0"/>
              <a:t>A Path for Black Women in Leadership: Lessons from a Black Woman Leading as an Outsider in Publicly White Institutions</a:t>
            </a:r>
            <a:br>
              <a:rPr lang="en-US" u="sng" dirty="0"/>
            </a:br>
            <a:r>
              <a:rPr lang="en-US" dirty="0"/>
              <a:t>Follow her on LinkedIn for details about publication.</a:t>
            </a:r>
          </a:p>
        </p:txBody>
      </p:sp>
      <p:sp>
        <p:nvSpPr>
          <p:cNvPr id="3" name="Content Placeholder 2">
            <a:extLst>
              <a:ext uri="{FF2B5EF4-FFF2-40B4-BE49-F238E27FC236}">
                <a16:creationId xmlns:a16="http://schemas.microsoft.com/office/drawing/2014/main" id="{2799650C-FA40-D648-DD2B-B40EB0A32751}"/>
              </a:ext>
            </a:extLst>
          </p:cNvPr>
          <p:cNvSpPr>
            <a:spLocks noGrp="1"/>
          </p:cNvSpPr>
          <p:nvPr>
            <p:ph idx="1"/>
          </p:nvPr>
        </p:nvSpPr>
        <p:spPr/>
        <p:txBody>
          <a:bodyPr/>
          <a:lstStyle/>
          <a:p>
            <a:endParaRPr lang="en-US" b="0" i="0" dirty="0">
              <a:solidFill>
                <a:srgbClr val="1155CC"/>
              </a:solidFill>
              <a:effectLst/>
              <a:latin typeface="-apple-system"/>
              <a:hlinkClick r:id="rId2"/>
            </a:endParaRPr>
          </a:p>
          <a:p>
            <a:endParaRPr lang="en-US" dirty="0">
              <a:solidFill>
                <a:srgbClr val="1155CC"/>
              </a:solidFill>
              <a:latin typeface="-apple-system"/>
              <a:hlinkClick r:id="rId2"/>
            </a:endParaRPr>
          </a:p>
          <a:p>
            <a:endParaRPr lang="en-US" sz="2400" b="0" i="0" dirty="0">
              <a:solidFill>
                <a:srgbClr val="1155CC"/>
              </a:solidFill>
              <a:effectLst/>
              <a:latin typeface="-apple-system"/>
              <a:hlinkClick r:id="rId2"/>
            </a:endParaRPr>
          </a:p>
          <a:p>
            <a:endParaRPr lang="en-US" sz="2400" dirty="0">
              <a:solidFill>
                <a:srgbClr val="1155CC"/>
              </a:solidFill>
              <a:latin typeface="-apple-system"/>
              <a:hlinkClick r:id="rId2"/>
            </a:endParaRPr>
          </a:p>
          <a:p>
            <a:endParaRPr lang="en-US" sz="2400" b="0" i="0" dirty="0">
              <a:solidFill>
                <a:srgbClr val="1155CC"/>
              </a:solidFill>
              <a:effectLst/>
              <a:latin typeface="-apple-system"/>
              <a:hlinkClick r:id="rId2"/>
            </a:endParaRPr>
          </a:p>
          <a:p>
            <a:endParaRPr lang="en-US" sz="2400" b="0" i="0" dirty="0">
              <a:solidFill>
                <a:srgbClr val="1155CC"/>
              </a:solidFill>
              <a:effectLst/>
              <a:latin typeface="-apple-system"/>
              <a:hlinkClick r:id="rId2"/>
            </a:endParaRPr>
          </a:p>
          <a:p>
            <a:r>
              <a:rPr lang="en-US" sz="2800" b="0" i="0" dirty="0">
                <a:solidFill>
                  <a:srgbClr val="1155CC"/>
                </a:solidFill>
                <a:effectLst/>
                <a:latin typeface="-apple-system"/>
                <a:hlinkClick r:id="rId2"/>
              </a:rPr>
              <a:t>https://drive.google.com/file/d/1D27wIOlaaAQygPxcLl_qFkcmsLsacI70/view?usp=drivesdk</a:t>
            </a:r>
            <a:endParaRPr lang="en-US" sz="2800" b="0" i="0" dirty="0">
              <a:solidFill>
                <a:srgbClr val="1155CC"/>
              </a:solidFill>
              <a:effectLst/>
              <a:latin typeface="-apple-system"/>
            </a:endParaRPr>
          </a:p>
          <a:p>
            <a:endParaRPr lang="en-US" dirty="0">
              <a:solidFill>
                <a:srgbClr val="1155CC"/>
              </a:solidFill>
              <a:latin typeface="-apple-system"/>
            </a:endParaRPr>
          </a:p>
          <a:p>
            <a:endParaRPr lang="en-US" dirty="0">
              <a:solidFill>
                <a:srgbClr val="1155CC"/>
              </a:solidFill>
              <a:latin typeface="-apple-system"/>
            </a:endParaRPr>
          </a:p>
          <a:p>
            <a:endParaRPr lang="en-US" dirty="0"/>
          </a:p>
        </p:txBody>
      </p:sp>
    </p:spTree>
    <p:extLst>
      <p:ext uri="{BB962C8B-B14F-4D97-AF65-F5344CB8AC3E}">
        <p14:creationId xmlns:p14="http://schemas.microsoft.com/office/powerpoint/2010/main" val="131693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u="sng" dirty="0"/>
              <a:t>Introduction</a:t>
            </a:r>
          </a:p>
        </p:txBody>
      </p:sp>
      <p:pic>
        <p:nvPicPr>
          <p:cNvPr id="5" name="Content Placeholder 4">
            <a:extLst>
              <a:ext uri="{FF2B5EF4-FFF2-40B4-BE49-F238E27FC236}">
                <a16:creationId xmlns:a16="http://schemas.microsoft.com/office/drawing/2014/main" id="{B759D192-B6BB-53D4-2AF9-9FA75D2FF8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019" y="1588136"/>
            <a:ext cx="3657777" cy="3084669"/>
          </a:xfrm>
        </p:spPr>
      </p:pic>
      <p:sp>
        <p:nvSpPr>
          <p:cNvPr id="6" name="TextBox 5">
            <a:extLst>
              <a:ext uri="{FF2B5EF4-FFF2-40B4-BE49-F238E27FC236}">
                <a16:creationId xmlns:a16="http://schemas.microsoft.com/office/drawing/2014/main" id="{FFCA28AD-6C0D-3A5B-7E3F-7EF939C23FEC}"/>
              </a:ext>
            </a:extLst>
          </p:cNvPr>
          <p:cNvSpPr txBox="1"/>
          <p:nvPr/>
        </p:nvSpPr>
        <p:spPr>
          <a:xfrm>
            <a:off x="4673959" y="1497427"/>
            <a:ext cx="4526845" cy="4247317"/>
          </a:xfrm>
          <a:prstGeom prst="rect">
            <a:avLst/>
          </a:prstGeom>
          <a:noFill/>
        </p:spPr>
        <p:txBody>
          <a:bodyPr wrap="square" rtlCol="0">
            <a:spAutoFit/>
          </a:bodyPr>
          <a:lstStyle/>
          <a:p>
            <a:r>
              <a:rPr lang="en-US" dirty="0"/>
              <a:t>Dr. </a:t>
            </a:r>
            <a:r>
              <a:rPr lang="en-US" dirty="0" err="1"/>
              <a:t>Leslye</a:t>
            </a:r>
            <a:r>
              <a:rPr lang="en-US" dirty="0"/>
              <a:t> Kornegay. </a:t>
            </a:r>
          </a:p>
          <a:p>
            <a:r>
              <a:rPr lang="en-US" dirty="0"/>
              <a:t>Hello, my name is </a:t>
            </a:r>
            <a:r>
              <a:rPr lang="en-US" dirty="0" err="1"/>
              <a:t>Leslye</a:t>
            </a:r>
            <a:r>
              <a:rPr lang="en-US" dirty="0"/>
              <a:t> Kornegay.  I am currently in a senior leadership role at a major predominately white institution in higher education in the United States.  Additionally, I am a faculty member in the Graduate program at Champlain College in Burlington Vermont.  I have held dual roles in higher education senior leadership and academic studies in the MBA and Leadership programs for the past 14 years.  During my leadership trajectory, I conducted research on African American women’s experience leading in Publicly White Institutions.  </a:t>
            </a:r>
          </a:p>
        </p:txBody>
      </p:sp>
    </p:spTree>
    <p:extLst>
      <p:ext uri="{BB962C8B-B14F-4D97-AF65-F5344CB8AC3E}">
        <p14:creationId xmlns:p14="http://schemas.microsoft.com/office/powerpoint/2010/main" val="197727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u="sng" dirty="0"/>
              <a:t>Introduction</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3714044" y="1440873"/>
            <a:ext cx="5975866" cy="4214860"/>
          </a:xfrm>
        </p:spPr>
        <p:txBody>
          <a:bodyPr>
            <a:noAutofit/>
          </a:bodyPr>
          <a:lstStyle/>
          <a:p>
            <a:pPr marL="457200" lvl="1" indent="0">
              <a:buNone/>
            </a:pPr>
            <a:r>
              <a:rPr lang="en-US" sz="2000" dirty="0">
                <a:solidFill>
                  <a:schemeClr val="tx1"/>
                </a:solidFill>
              </a:rPr>
              <a:t>Dr. Mercy Burton Russell.</a:t>
            </a:r>
          </a:p>
          <a:p>
            <a:pPr marL="457200" lvl="1" indent="0">
              <a:buNone/>
            </a:pPr>
            <a:r>
              <a:rPr lang="en-US" sz="2000" dirty="0">
                <a:solidFill>
                  <a:schemeClr val="tx1"/>
                </a:solidFill>
              </a:rPr>
              <a:t>Bonjour! Currently, I practice independently as a leadership advisor and consultant to individuals, families and organizations. My specialty is the application of Bowen Family Systems Theory to leadership in complex relationship challenges. In addition I speak and train professionals in behavioral health, education and faith communities. My research examines the development and business practices of leadership consultants, as well as the impact of social dynamics on the experience of leadership.  </a:t>
            </a:r>
          </a:p>
        </p:txBody>
      </p:sp>
      <p:pic>
        <p:nvPicPr>
          <p:cNvPr id="5" name="Picture 4">
            <a:extLst>
              <a:ext uri="{FF2B5EF4-FFF2-40B4-BE49-F238E27FC236}">
                <a16:creationId xmlns:a16="http://schemas.microsoft.com/office/drawing/2014/main" id="{81BF7E80-7FA3-20CC-0191-3CBAE18B5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75" y="1440873"/>
            <a:ext cx="2077157" cy="2906760"/>
          </a:xfrm>
          <a:prstGeom prst="rect">
            <a:avLst/>
          </a:prstGeom>
        </p:spPr>
      </p:pic>
    </p:spTree>
    <p:extLst>
      <p:ext uri="{BB962C8B-B14F-4D97-AF65-F5344CB8AC3E}">
        <p14:creationId xmlns:p14="http://schemas.microsoft.com/office/powerpoint/2010/main" val="224355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A012-48C5-7EB4-D37E-836A21D47186}"/>
              </a:ext>
            </a:extLst>
          </p:cNvPr>
          <p:cNvSpPr>
            <a:spLocks noGrp="1"/>
          </p:cNvSpPr>
          <p:nvPr>
            <p:ph type="title"/>
          </p:nvPr>
        </p:nvSpPr>
        <p:spPr/>
        <p:txBody>
          <a:bodyPr/>
          <a:lstStyle/>
          <a:p>
            <a:r>
              <a:rPr lang="en-US" dirty="0"/>
              <a:t>Our Alliance: How we Met and Bonded</a:t>
            </a:r>
          </a:p>
        </p:txBody>
      </p:sp>
      <p:sp>
        <p:nvSpPr>
          <p:cNvPr id="3" name="Content Placeholder 2">
            <a:extLst>
              <a:ext uri="{FF2B5EF4-FFF2-40B4-BE49-F238E27FC236}">
                <a16:creationId xmlns:a16="http://schemas.microsoft.com/office/drawing/2014/main" id="{C41455C8-F4AA-7572-A826-0C58F886CAEA}"/>
              </a:ext>
            </a:extLst>
          </p:cNvPr>
          <p:cNvSpPr>
            <a:spLocks noGrp="1"/>
          </p:cNvSpPr>
          <p:nvPr>
            <p:ph idx="1"/>
          </p:nvPr>
        </p:nvSpPr>
        <p:spPr>
          <a:xfrm>
            <a:off x="677334" y="1487425"/>
            <a:ext cx="8596668" cy="4553938"/>
          </a:xfrm>
        </p:spPr>
        <p:txBody>
          <a:bodyPr>
            <a:normAutofit/>
          </a:bodyPr>
          <a:lstStyle/>
          <a:p>
            <a:r>
              <a:rPr lang="en-US" sz="2000" dirty="0"/>
              <a:t>2008 – We met as doctoral students at the University of Vermont In the Educational Policy and Leadership Studies program.</a:t>
            </a:r>
          </a:p>
          <a:p>
            <a:r>
              <a:rPr lang="en-US" sz="2000" dirty="0"/>
              <a:t>Most of our classmates were educators.</a:t>
            </a:r>
          </a:p>
          <a:p>
            <a:r>
              <a:rPr lang="en-US" sz="2000" dirty="0"/>
              <a:t>Dr. Kornegay was an administrator at the university.</a:t>
            </a:r>
          </a:p>
          <a:p>
            <a:r>
              <a:rPr lang="en-US" sz="2000" dirty="0"/>
              <a:t>Dr. Russell was a family systems advisor to families and organizations.</a:t>
            </a:r>
          </a:p>
          <a:p>
            <a:r>
              <a:rPr lang="en-US" sz="2000" dirty="0"/>
              <a:t>Both aspired to perform doctoral level research and education.</a:t>
            </a:r>
          </a:p>
          <a:p>
            <a:r>
              <a:rPr lang="en-US" sz="2000" dirty="0"/>
              <a:t>As we each navigated our doctoral journey, we developed a personal relationship that has been the foundation of our ongoing professional interests and conversation. We hope to share that with you today.</a:t>
            </a:r>
          </a:p>
          <a:p>
            <a:endParaRPr lang="en-US" sz="2000" dirty="0"/>
          </a:p>
        </p:txBody>
      </p:sp>
    </p:spTree>
    <p:extLst>
      <p:ext uri="{BB962C8B-B14F-4D97-AF65-F5344CB8AC3E}">
        <p14:creationId xmlns:p14="http://schemas.microsoft.com/office/powerpoint/2010/main" val="153574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u="sng" dirty="0"/>
              <a:t>A Dialogue: Leading as an Outsider</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678675"/>
            <a:ext cx="8876099" cy="4929943"/>
          </a:xfrm>
        </p:spPr>
        <p:txBody>
          <a:bodyPr>
            <a:noAutofit/>
          </a:bodyPr>
          <a:lstStyle/>
          <a:p>
            <a:r>
              <a:rPr lang="en-US" sz="2400" dirty="0"/>
              <a:t>Our presentation today will be in the format of a </a:t>
            </a:r>
            <a:r>
              <a:rPr lang="en-US" sz="2400" dirty="0" err="1"/>
              <a:t>conversationl</a:t>
            </a:r>
            <a:r>
              <a:rPr lang="en-US" sz="2400" dirty="0"/>
              <a:t>.</a:t>
            </a:r>
          </a:p>
          <a:p>
            <a:r>
              <a:rPr lang="en-US" sz="2400" dirty="0"/>
              <a:t>First, Dr. Russell will briefly describe the importance of the outsider in human relationship systems.</a:t>
            </a:r>
          </a:p>
          <a:p>
            <a:r>
              <a:rPr lang="en-US" sz="2400" dirty="0"/>
              <a:t>Then, Dr. Kornegay will provide insight into her experience leading and navigating obstacles, barriers and challenges in predominately white institutions as an outsider.  </a:t>
            </a:r>
          </a:p>
          <a:p>
            <a:pPr marL="0" indent="0">
              <a:buNone/>
            </a:pPr>
            <a:r>
              <a:rPr lang="en-US" sz="2400" dirty="0"/>
              <a:t>  </a:t>
            </a:r>
          </a:p>
          <a:p>
            <a:endParaRPr lang="en-US" sz="2400" dirty="0"/>
          </a:p>
        </p:txBody>
      </p:sp>
    </p:spTree>
    <p:extLst>
      <p:ext uri="{BB962C8B-B14F-4D97-AF65-F5344CB8AC3E}">
        <p14:creationId xmlns:p14="http://schemas.microsoft.com/office/powerpoint/2010/main" val="57836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Triangles: </a:t>
            </a:r>
            <a:br>
              <a:rPr lang="en-US" dirty="0"/>
            </a:br>
            <a:r>
              <a:rPr lang="en-US" dirty="0"/>
              <a:t>The Building Blocks of Relationship Systems</a:t>
            </a:r>
          </a:p>
        </p:txBody>
      </p:sp>
      <p:sp>
        <p:nvSpPr>
          <p:cNvPr id="5" name="Oval 4"/>
          <p:cNvSpPr/>
          <p:nvPr/>
        </p:nvSpPr>
        <p:spPr>
          <a:xfrm>
            <a:off x="8153400" y="44196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038600" y="44196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87355" y="2178578"/>
            <a:ext cx="9483759" cy="1569660"/>
          </a:xfrm>
          <a:prstGeom prst="rect">
            <a:avLst/>
          </a:prstGeom>
          <a:noFill/>
        </p:spPr>
        <p:txBody>
          <a:bodyPr wrap="square" rtlCol="0">
            <a:spAutoFit/>
          </a:bodyPr>
          <a:lstStyle/>
          <a:p>
            <a:r>
              <a:rPr lang="en-US" sz="2400" dirty="0">
                <a:solidFill>
                  <a:srgbClr val="000000"/>
                </a:solidFill>
              </a:rPr>
              <a:t>The dyad is inherently unstable, like a two-legged stool.</a:t>
            </a:r>
          </a:p>
          <a:p>
            <a:endParaRPr lang="en-US" sz="2400" dirty="0">
              <a:solidFill>
                <a:srgbClr val="000000"/>
              </a:solidFill>
            </a:endParaRPr>
          </a:p>
          <a:p>
            <a:r>
              <a:rPr lang="en-US" sz="2400" dirty="0">
                <a:solidFill>
                  <a:srgbClr val="000000"/>
                </a:solidFill>
              </a:rPr>
              <a:t>Tension between need for individuality in the </a:t>
            </a:r>
          </a:p>
          <a:p>
            <a:r>
              <a:rPr lang="en-US" sz="2400" dirty="0">
                <a:solidFill>
                  <a:srgbClr val="000000"/>
                </a:solidFill>
              </a:rPr>
              <a:t>   togetherness of the pair leads to conflict.</a:t>
            </a:r>
          </a:p>
        </p:txBody>
      </p:sp>
      <p:cxnSp>
        <p:nvCxnSpPr>
          <p:cNvPr id="9" name="Straight Arrow Connector 8"/>
          <p:cNvCxnSpPr>
            <a:stCxn id="6" idx="3"/>
            <a:endCxn id="5" idx="2"/>
          </p:cNvCxnSpPr>
          <p:nvPr/>
        </p:nvCxnSpPr>
        <p:spPr>
          <a:xfrm>
            <a:off x="4953000" y="4876800"/>
            <a:ext cx="3200400" cy="1588"/>
          </a:xfrm>
          <a:prstGeom prst="straightConnector1">
            <a:avLst/>
          </a:prstGeom>
          <a:ln w="9207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Explosion 2 7"/>
          <p:cNvSpPr/>
          <p:nvPr/>
        </p:nvSpPr>
        <p:spPr>
          <a:xfrm>
            <a:off x="6248400" y="4419600"/>
            <a:ext cx="914400" cy="914400"/>
          </a:xfrm>
          <a:prstGeom prst="irregularSeal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027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 human relationship is a triangle</a:t>
            </a:r>
          </a:p>
        </p:txBody>
      </p:sp>
      <p:sp>
        <p:nvSpPr>
          <p:cNvPr id="4" name="Oval 3"/>
          <p:cNvSpPr/>
          <p:nvPr/>
        </p:nvSpPr>
        <p:spPr>
          <a:xfrm>
            <a:off x="6096000" y="20574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8153400" y="44196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038600" y="44196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953000" y="4876800"/>
            <a:ext cx="3200400" cy="1588"/>
          </a:xfrm>
          <a:prstGeom prst="straightConnector1">
            <a:avLst/>
          </a:prstGeom>
          <a:ln w="92075">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4" idx="5"/>
          </p:cNvCxnSpPr>
          <p:nvPr/>
        </p:nvCxnSpPr>
        <p:spPr>
          <a:xfrm rot="16200000" flipH="1">
            <a:off x="6951896" y="2762483"/>
            <a:ext cx="1583299" cy="1734111"/>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4" idx="3"/>
          </p:cNvCxnSpPr>
          <p:nvPr/>
        </p:nvCxnSpPr>
        <p:spPr>
          <a:xfrm flipV="1">
            <a:off x="4495801" y="2837890"/>
            <a:ext cx="1734111" cy="1505511"/>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p:txBody>
          <a:bodyPr/>
          <a:lstStyle/>
          <a:p>
            <a:endParaRPr lang="en-US" dirty="0"/>
          </a:p>
        </p:txBody>
      </p:sp>
      <p:sp>
        <p:nvSpPr>
          <p:cNvPr id="10" name="TextBox 9">
            <a:extLst>
              <a:ext uri="{FF2B5EF4-FFF2-40B4-BE49-F238E27FC236}">
                <a16:creationId xmlns:a16="http://schemas.microsoft.com/office/drawing/2014/main" id="{5D199C9B-E8D3-7499-A51A-F5AE52B64B70}"/>
              </a:ext>
            </a:extLst>
          </p:cNvPr>
          <p:cNvSpPr txBox="1"/>
          <p:nvPr/>
        </p:nvSpPr>
        <p:spPr>
          <a:xfrm>
            <a:off x="976745" y="2140527"/>
            <a:ext cx="4572000" cy="830997"/>
          </a:xfrm>
          <a:prstGeom prst="rect">
            <a:avLst/>
          </a:prstGeom>
          <a:noFill/>
        </p:spPr>
        <p:txBody>
          <a:bodyPr wrap="square" rtlCol="0">
            <a:spAutoFit/>
          </a:bodyPr>
          <a:lstStyle/>
          <a:p>
            <a:r>
              <a:rPr lang="en-US" sz="2400" dirty="0"/>
              <a:t>When calm, the triangle is stable like a three-legged stool</a:t>
            </a:r>
          </a:p>
        </p:txBody>
      </p:sp>
    </p:spTree>
    <p:extLst>
      <p:ext uri="{BB962C8B-B14F-4D97-AF65-F5344CB8AC3E}">
        <p14:creationId xmlns:p14="http://schemas.microsoft.com/office/powerpoint/2010/main" val="344135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9056"/>
            <a:ext cx="7959436" cy="5098862"/>
          </a:xfrm>
        </p:spPr>
        <p:txBody>
          <a:bodyPr>
            <a:normAutofit fontScale="90000"/>
          </a:bodyPr>
          <a:lstStyle/>
          <a:p>
            <a:r>
              <a:rPr lang="en-US" sz="2700" dirty="0"/>
              <a:t>A common dynamic in triangles is when two members join sides and exclude the third. If pushed to the outside position, the third person can feel</a:t>
            </a:r>
            <a:br>
              <a:rPr lang="en-US" sz="2700" dirty="0"/>
            </a:br>
            <a:r>
              <a:rPr lang="en-US" sz="2700" dirty="0"/>
              <a:t>excluded and anxious.</a:t>
            </a:r>
            <a:br>
              <a:rPr lang="en-US" sz="2700" dirty="0"/>
            </a:br>
            <a:r>
              <a:rPr lang="en-US" sz="2700" dirty="0"/>
              <a:t>This dynamic keeps the </a:t>
            </a:r>
            <a:br>
              <a:rPr lang="en-US" sz="2700" dirty="0"/>
            </a:br>
            <a:r>
              <a:rPr lang="en-US" sz="2700" dirty="0"/>
              <a:t>dyad stable, and the</a:t>
            </a:r>
            <a:br>
              <a:rPr lang="en-US" sz="2700" dirty="0"/>
            </a:br>
            <a:r>
              <a:rPr lang="en-US" sz="2700" dirty="0"/>
              <a:t>excluded one absorbs</a:t>
            </a:r>
            <a:br>
              <a:rPr lang="en-US" sz="2700" dirty="0"/>
            </a:br>
            <a:r>
              <a:rPr lang="en-US" sz="2700" dirty="0"/>
              <a:t>the tension of the </a:t>
            </a:r>
            <a:br>
              <a:rPr lang="en-US" sz="2700" dirty="0"/>
            </a:br>
            <a:r>
              <a:rPr lang="en-US" sz="2700" dirty="0"/>
              <a:t>dyad.  This is how </a:t>
            </a:r>
            <a:br>
              <a:rPr lang="en-US" sz="2700" dirty="0"/>
            </a:br>
            <a:r>
              <a:rPr lang="en-US" sz="2700" dirty="0"/>
              <a:t>being the “outsider” </a:t>
            </a:r>
            <a:br>
              <a:rPr lang="en-US" sz="2700" dirty="0"/>
            </a:br>
            <a:r>
              <a:rPr lang="en-US" sz="2700" dirty="0"/>
              <a:t>gets a bad name.</a:t>
            </a:r>
            <a:br>
              <a:rPr lang="en-US" sz="2700" dirty="0"/>
            </a:br>
            <a:br>
              <a:rPr lang="en-US" dirty="0"/>
            </a:br>
            <a:endParaRPr lang="en-US" dirty="0"/>
          </a:p>
        </p:txBody>
      </p:sp>
      <p:sp>
        <p:nvSpPr>
          <p:cNvPr id="4" name="Oval 3"/>
          <p:cNvSpPr/>
          <p:nvPr/>
        </p:nvSpPr>
        <p:spPr>
          <a:xfrm>
            <a:off x="6096000" y="20574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8153400" y="4419600"/>
            <a:ext cx="914400" cy="914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038600" y="44196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953000" y="4876800"/>
            <a:ext cx="3200400" cy="1588"/>
          </a:xfrm>
          <a:prstGeom prst="straightConnector1">
            <a:avLst/>
          </a:prstGeom>
          <a:ln w="9207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6200000" flipH="1">
            <a:off x="7848600" y="3810000"/>
            <a:ext cx="609600" cy="609600"/>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419601" y="2895601"/>
            <a:ext cx="1734111" cy="1505511"/>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flipV="1">
            <a:off x="4191000" y="2667000"/>
            <a:ext cx="1905000" cy="1752600"/>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4" idx="5"/>
          </p:cNvCxnSpPr>
          <p:nvPr/>
        </p:nvCxnSpPr>
        <p:spPr>
          <a:xfrm rot="10800000">
            <a:off x="6876491" y="2837891"/>
            <a:ext cx="667311" cy="514911"/>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Explosion 1 13"/>
          <p:cNvSpPr/>
          <p:nvPr/>
        </p:nvSpPr>
        <p:spPr>
          <a:xfrm>
            <a:off x="6096000" y="4419600"/>
            <a:ext cx="914400" cy="914400"/>
          </a:xfrm>
          <a:prstGeom prst="irregularSeal1">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dirty="0"/>
          </a:p>
        </p:txBody>
      </p:sp>
      <p:sp>
        <p:nvSpPr>
          <p:cNvPr id="11" name="Title 1">
            <a:extLst>
              <a:ext uri="{FF2B5EF4-FFF2-40B4-BE49-F238E27FC236}">
                <a16:creationId xmlns:a16="http://schemas.microsoft.com/office/drawing/2014/main" id="{244831C8-C6FE-AFE3-DC91-DCACAB1341E4}"/>
              </a:ext>
            </a:extLst>
          </p:cNvPr>
          <p:cNvSpPr txBox="1">
            <a:spLocks/>
          </p:cNvSpPr>
          <p:nvPr/>
        </p:nvSpPr>
        <p:spPr>
          <a:xfrm>
            <a:off x="430612" y="2667000"/>
            <a:ext cx="3210791" cy="11629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281487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Triangles in an organization</a:t>
            </a:r>
          </a:p>
        </p:txBody>
      </p:sp>
      <p:sp>
        <p:nvSpPr>
          <p:cNvPr id="4" name="Oval 3"/>
          <p:cNvSpPr/>
          <p:nvPr/>
        </p:nvSpPr>
        <p:spPr>
          <a:xfrm>
            <a:off x="6096000" y="2057400"/>
            <a:ext cx="914400"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8153400" y="44196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038600" y="44196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953000" y="4876800"/>
            <a:ext cx="3200400" cy="1588"/>
          </a:xfrm>
          <a:prstGeom prst="straightConnector1">
            <a:avLst/>
          </a:prstGeom>
          <a:ln w="9207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924800" y="3828489"/>
            <a:ext cx="685800" cy="592698"/>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495800" y="3657600"/>
            <a:ext cx="838200" cy="685802"/>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8839200" y="45720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352800" y="45720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72000" y="50292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Explosion 1 18"/>
          <p:cNvSpPr/>
          <p:nvPr/>
        </p:nvSpPr>
        <p:spPr>
          <a:xfrm>
            <a:off x="6248400" y="4572000"/>
            <a:ext cx="914400" cy="9144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4686300" y="3735385"/>
            <a:ext cx="838200" cy="685802"/>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7810500" y="3962400"/>
            <a:ext cx="685800" cy="592698"/>
          </a:xfrm>
          <a:prstGeom prst="straightConnector1">
            <a:avLst/>
          </a:prstGeom>
          <a:ln w="92075">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5" name="Arc 34"/>
          <p:cNvSpPr/>
          <p:nvPr/>
        </p:nvSpPr>
        <p:spPr>
          <a:xfrm>
            <a:off x="6115050" y="2611398"/>
            <a:ext cx="1333500" cy="697468"/>
          </a:xfrm>
          <a:prstGeom prst="arc">
            <a:avLst>
              <a:gd name="adj1" fmla="val 20706712"/>
              <a:gd name="adj2" fmla="val 607502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Arc 35"/>
          <p:cNvSpPr/>
          <p:nvPr/>
        </p:nvSpPr>
        <p:spPr>
          <a:xfrm>
            <a:off x="6267450" y="2763798"/>
            <a:ext cx="1333500" cy="697468"/>
          </a:xfrm>
          <a:prstGeom prst="arc">
            <a:avLst>
              <a:gd name="adj1" fmla="val 20706712"/>
              <a:gd name="adj2" fmla="val 607502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Arc 36"/>
          <p:cNvSpPr/>
          <p:nvPr/>
        </p:nvSpPr>
        <p:spPr>
          <a:xfrm>
            <a:off x="5403850" y="2802136"/>
            <a:ext cx="1333500" cy="697468"/>
          </a:xfrm>
          <a:prstGeom prst="arc">
            <a:avLst>
              <a:gd name="adj1" fmla="val 20706712"/>
              <a:gd name="adj2" fmla="val 607502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Arc 37"/>
          <p:cNvSpPr/>
          <p:nvPr/>
        </p:nvSpPr>
        <p:spPr>
          <a:xfrm>
            <a:off x="5581650" y="2567464"/>
            <a:ext cx="1333500" cy="697468"/>
          </a:xfrm>
          <a:prstGeom prst="arc">
            <a:avLst>
              <a:gd name="adj1" fmla="val 1583297"/>
              <a:gd name="adj2" fmla="val 124287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p:cNvSpPr/>
          <p:nvPr/>
        </p:nvSpPr>
        <p:spPr>
          <a:xfrm>
            <a:off x="6572250" y="3068598"/>
            <a:ext cx="1333500" cy="697468"/>
          </a:xfrm>
          <a:prstGeom prst="arc">
            <a:avLst>
              <a:gd name="adj1" fmla="val 20706712"/>
              <a:gd name="adj2" fmla="val 607502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Arc 39"/>
          <p:cNvSpPr/>
          <p:nvPr/>
        </p:nvSpPr>
        <p:spPr>
          <a:xfrm>
            <a:off x="5334000" y="2719864"/>
            <a:ext cx="1333500" cy="697468"/>
          </a:xfrm>
          <a:prstGeom prst="arc">
            <a:avLst>
              <a:gd name="adj1" fmla="val 1583297"/>
              <a:gd name="adj2" fmla="val 124287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Arc 40"/>
          <p:cNvSpPr/>
          <p:nvPr/>
        </p:nvSpPr>
        <p:spPr>
          <a:xfrm>
            <a:off x="5124450" y="2916198"/>
            <a:ext cx="1333500" cy="697468"/>
          </a:xfrm>
          <a:prstGeom prst="arc">
            <a:avLst>
              <a:gd name="adj1" fmla="val 1583297"/>
              <a:gd name="adj2" fmla="val 124287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4946</TotalTime>
  <Words>935</Words>
  <Application>Microsoft Office PowerPoint</Application>
  <PresentationFormat>Widescreen</PresentationFormat>
  <Paragraphs>120</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-apple-system</vt:lpstr>
      <vt:lpstr>Arial</vt:lpstr>
      <vt:lpstr>Calibri</vt:lpstr>
      <vt:lpstr>Times New Roman</vt:lpstr>
      <vt:lpstr>Trebuchet MS</vt:lpstr>
      <vt:lpstr>Wingdings 3</vt:lpstr>
      <vt:lpstr>Facet</vt:lpstr>
      <vt:lpstr>A Path for Black Women in Leadership:  Lessons from a Black Woman Leading as an Outsider in Publicly White Institutions </vt:lpstr>
      <vt:lpstr>Introduction</vt:lpstr>
      <vt:lpstr>Introduction</vt:lpstr>
      <vt:lpstr>Our Alliance: How we Met and Bonded</vt:lpstr>
      <vt:lpstr>A Dialogue: Leading as an Outsider</vt:lpstr>
      <vt:lpstr>Triangles:  The Building Blocks of Relationship Systems</vt:lpstr>
      <vt:lpstr>The basic human relationship is a triangle</vt:lpstr>
      <vt:lpstr>A common dynamic in triangles is when two members join sides and exclude the third. If pushed to the outside position, the third person can feel excluded and anxious. This dynamic keeps the  dyad stable, and the excluded one absorbs the tension of the  dyad.  This is how  being the “outsider”  gets a bad name.  </vt:lpstr>
      <vt:lpstr>Triangles in an organization</vt:lpstr>
      <vt:lpstr>PowerPoint Presentation</vt:lpstr>
      <vt:lpstr>Triangles can calm</vt:lpstr>
      <vt:lpstr>PowerPoint Presentation</vt:lpstr>
      <vt:lpstr>The Leader’s Advantage as an Outsider</vt:lpstr>
      <vt:lpstr>Leading as an Outsider</vt:lpstr>
      <vt:lpstr>Please feel free to contact us with any questions, comments or feedback.</vt:lpstr>
      <vt:lpstr>Read more about Dr. Kornegay in the chapter “My Journey to Director” of her soon-to-be published book on leadership.  A Path for Black Women in Leadership: Lessons from a Black Woman Leading as an Outsider in Publicly White Institutions Follow her on LinkedIn for details about publication.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Shani Carter</dc:creator>
  <cp:lastModifiedBy>Shani Carter</cp:lastModifiedBy>
  <cp:revision>37</cp:revision>
  <dcterms:created xsi:type="dcterms:W3CDTF">2020-02-19T16:22:48Z</dcterms:created>
  <dcterms:modified xsi:type="dcterms:W3CDTF">2023-04-28T14:49:37Z</dcterms:modified>
</cp:coreProperties>
</file>