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5" r:id="rId4"/>
    <p:sldId id="276" r:id="rId5"/>
    <p:sldId id="277" r:id="rId6"/>
    <p:sldId id="278" r:id="rId7"/>
    <p:sldId id="279" r:id="rId8"/>
    <p:sldId id="273" r:id="rId9"/>
    <p:sldId id="280" r:id="rId10"/>
    <p:sldId id="281" r:id="rId11"/>
    <p:sldId id="289" r:id="rId12"/>
    <p:sldId id="290" r:id="rId13"/>
    <p:sldId id="282" r:id="rId14"/>
    <p:sldId id="283" r:id="rId15"/>
    <p:sldId id="284" r:id="rId16"/>
    <p:sldId id="285" r:id="rId17"/>
    <p:sldId id="274" r:id="rId18"/>
    <p:sldId id="29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450"/>
    <a:srgbClr val="404040"/>
    <a:srgbClr val="486113"/>
    <a:srgbClr val="FFC000"/>
    <a:srgbClr val="052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75" d="100"/>
          <a:sy n="75" d="100"/>
        </p:scale>
        <p:origin x="90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4/30/2023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venue.lra.gov.lr/businesses/" TargetMode="External"/><Relationship Id="rId2" Type="http://schemas.openxmlformats.org/officeDocument/2006/relationships/hyperlink" Target="http://www.lbr.gov.lr/" TargetMode="External"/><Relationship Id="rId1" Type="http://schemas.openxmlformats.org/officeDocument/2006/relationships/slideLayout" Target="../slideLayouts/slideLayout2.xml"/><Relationship Id="rId4" Type="http://schemas.openxmlformats.org/officeDocument/2006/relationships/hyperlink" Target="https://www.google.com/search?q=Corporations+%26+foreign+businesses+registration+fee+with+Liberia+Business+Registry&amp;client=firefox-b-d&amp;sxsrf=APwXEdfjm8k9oStjeaRE67FAcFVHkN5Zfw:1682645270614&amp;ei=FiFLZJyKJcqhkdUP35qI8As&amp;ved=0ahUKEwic7YyNtsv-AhXKUKQEHV8NAr4Q4dUDCA8&amp;uact=5&amp;oq=Corporations+%26+foreign+businesses+registration+fee+with+Liberia+Business+Registry&amp;gs_lcp=Cgxnd3Mtd2l6LXNlcnAQAzoKCAAQRxDWBBCwAzoKCCEQoAEQwwQQCjoECCEQCjoHCCEQoAEQCjoGCCEQFRAKSgQIQRgAUPUKWNWVAWCvmwFoCnABeACAAakCiAGJPJIBBjAuNDguM5gBAKABAcgBCMABAQ&amp;sclient=gws-wiz-ser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1328497" y="1346894"/>
            <a:ext cx="8124076" cy="1877068"/>
          </a:xfrm>
        </p:spPr>
        <p:txBody>
          <a:bodyPr/>
          <a:lstStyle/>
          <a:p>
            <a:pPr algn="l"/>
            <a:r>
              <a:rPr lang="en-US" sz="4000" dirty="0">
                <a:solidFill>
                  <a:srgbClr val="00B0F0"/>
                </a:solidFill>
              </a:rPr>
              <a:t>BUSINESS AND WOMEN THE </a:t>
            </a:r>
            <a:r>
              <a:rPr lang="en-US" sz="4000" dirty="0"/>
              <a:t>CASE OF AFRICAN WOMEN (</a:t>
            </a:r>
            <a:r>
              <a:rPr lang="en-US" sz="4000" dirty="0">
                <a:solidFill>
                  <a:srgbClr val="00B0F0"/>
                </a:solidFill>
              </a:rPr>
              <a:t>LIBERIA AS A CASE STUDY</a:t>
            </a:r>
            <a:r>
              <a:rPr lang="en-US" sz="4000" dirty="0">
                <a:solidFill>
                  <a:schemeClr val="tx1"/>
                </a:solidFill>
              </a:rPr>
              <a:t>) </a:t>
            </a:r>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p:txBody>
          <a:bodyPr>
            <a:normAutofit/>
          </a:bodyPr>
          <a:lstStyle/>
          <a:p>
            <a:r>
              <a:rPr lang="en-US" sz="2800" dirty="0"/>
              <a:t>Evelyn Kpadeh Seagbeh </a:t>
            </a:r>
          </a:p>
          <a:p>
            <a:r>
              <a:rPr lang="en-US" sz="2800" dirty="0"/>
              <a:t>Founder Just A Girl Initiatives </a:t>
            </a:r>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4"/>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599698" cy="1320800"/>
          </a:xfrm>
        </p:spPr>
        <p:txBody>
          <a:bodyPr/>
          <a:lstStyle/>
          <a:p>
            <a:r>
              <a:rPr lang="en-US" b="1" dirty="0">
                <a:solidFill>
                  <a:srgbClr val="0070C0"/>
                </a:solidFill>
              </a:rPr>
              <a:t>Banks In Liberia</a:t>
            </a:r>
            <a:endParaRPr lang="en-US" dirty="0"/>
          </a:p>
        </p:txBody>
      </p:sp>
      <p:sp>
        <p:nvSpPr>
          <p:cNvPr id="4" name="Content Placeholder 2"/>
          <p:cNvSpPr>
            <a:spLocks noGrp="1"/>
          </p:cNvSpPr>
          <p:nvPr>
            <p:ph idx="1"/>
          </p:nvPr>
        </p:nvSpPr>
        <p:spPr>
          <a:xfrm>
            <a:off x="485605" y="1270000"/>
            <a:ext cx="5099370" cy="3124201"/>
          </a:xfrm>
        </p:spPr>
        <p:txBody>
          <a:bodyPr>
            <a:normAutofit/>
          </a:bodyPr>
          <a:lstStyle/>
          <a:p>
            <a:r>
              <a:rPr lang="en-US" sz="2000" b="1" i="1" u="sng" dirty="0"/>
              <a:t>Eco Bank Liberia Limited</a:t>
            </a:r>
          </a:p>
          <a:p>
            <a:r>
              <a:rPr lang="en-US" sz="2000" b="1" i="1" u="sng" dirty="0"/>
              <a:t>United Bank For Africa (UBA)</a:t>
            </a:r>
          </a:p>
          <a:p>
            <a:r>
              <a:rPr lang="en-US" sz="2000" b="1" i="1" u="sng" dirty="0"/>
              <a:t>Global Bank Liberia </a:t>
            </a:r>
          </a:p>
          <a:p>
            <a:r>
              <a:rPr lang="en-US" sz="2000" b="1" i="1" u="sng" dirty="0"/>
              <a:t>Guaranty Trust Bank (GT)</a:t>
            </a:r>
          </a:p>
          <a:p>
            <a:r>
              <a:rPr lang="en-US" sz="2000" b="1" i="1" u="sng" dirty="0"/>
              <a:t>Liberia Bank For Development &amp; Investment (LBDI) </a:t>
            </a:r>
          </a:p>
          <a:p>
            <a:r>
              <a:rPr lang="en-US" sz="2000" b="1" i="1" u="sng" dirty="0"/>
              <a:t>Keystone Bank</a:t>
            </a:r>
          </a:p>
          <a:p>
            <a:pPr marL="0" indent="0">
              <a:buNone/>
            </a:pPr>
            <a:endParaRPr lang="en-US" sz="1400" b="1" i="1" u="sng" dirty="0"/>
          </a:p>
        </p:txBody>
      </p:sp>
      <p:sp>
        <p:nvSpPr>
          <p:cNvPr id="6" name="Content Placeholder 2"/>
          <p:cNvSpPr txBox="1">
            <a:spLocks/>
          </p:cNvSpPr>
          <p:nvPr/>
        </p:nvSpPr>
        <p:spPr>
          <a:xfrm>
            <a:off x="5323748" y="1183148"/>
            <a:ext cx="4700912" cy="290886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b="1" i="1" u="sng" dirty="0"/>
              <a:t>International Bank Liberia Limited (IBL)</a:t>
            </a:r>
          </a:p>
          <a:p>
            <a:r>
              <a:rPr lang="en-US" sz="2000" b="1" i="1" u="sng" dirty="0"/>
              <a:t>Access Bank </a:t>
            </a:r>
          </a:p>
          <a:p>
            <a:r>
              <a:rPr lang="en-US" sz="2000" b="1" i="1" u="sng" dirty="0" err="1"/>
              <a:t>Afriland</a:t>
            </a:r>
            <a:r>
              <a:rPr lang="en-US" sz="2000" b="1" i="1" u="sng" dirty="0"/>
              <a:t> Bank </a:t>
            </a:r>
          </a:p>
          <a:p>
            <a:pPr marL="0" indent="0">
              <a:buNone/>
            </a:pPr>
            <a:r>
              <a:rPr lang="en-US" sz="2000" b="1" i="1" u="sng" dirty="0"/>
              <a:t>SIB Bank- Formerly GN Bank</a:t>
            </a:r>
          </a:p>
          <a:p>
            <a:pPr>
              <a:buFont typeface="Wingdings" panose="05000000000000000000" pitchFamily="2" charset="2"/>
              <a:buChar char="Ø"/>
            </a:pPr>
            <a:r>
              <a:rPr lang="en-US" sz="2000" b="1" i="1" u="sng" dirty="0"/>
              <a:t>Liberian Enterprise Development Finance Company (LEDFC) Bank</a:t>
            </a:r>
          </a:p>
          <a:p>
            <a:pPr marL="0" indent="0">
              <a:buNone/>
            </a:pPr>
            <a:endParaRPr lang="en-US" sz="2000" b="1" i="1" u="sng" dirty="0"/>
          </a:p>
          <a:p>
            <a:pPr marL="0" indent="0">
              <a:buNone/>
            </a:pPr>
            <a:r>
              <a:rPr lang="en-US" sz="2000" b="1" i="1" u="sng" dirty="0"/>
              <a:t> </a:t>
            </a:r>
          </a:p>
        </p:txBody>
      </p:sp>
      <p:sp>
        <p:nvSpPr>
          <p:cNvPr id="7" name="Title 1"/>
          <p:cNvSpPr txBox="1">
            <a:spLocks/>
          </p:cNvSpPr>
          <p:nvPr/>
        </p:nvSpPr>
        <p:spPr>
          <a:xfrm>
            <a:off x="1286935" y="4344046"/>
            <a:ext cx="8933698" cy="57354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0070C0"/>
                </a:solidFill>
              </a:rPr>
              <a:t>World Bank Report on Liberian Women Entrepreneurs </a:t>
            </a:r>
            <a:endParaRPr lang="en-US" sz="2400" dirty="0"/>
          </a:p>
        </p:txBody>
      </p:sp>
      <p:sp>
        <p:nvSpPr>
          <p:cNvPr id="8" name="Content Placeholder 2"/>
          <p:cNvSpPr txBox="1">
            <a:spLocks/>
          </p:cNvSpPr>
          <p:nvPr/>
        </p:nvSpPr>
        <p:spPr>
          <a:xfrm>
            <a:off x="473543" y="4867439"/>
            <a:ext cx="10222864" cy="18488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2012 -Women Entrepreneurs, Liberian women are dynamic entrepreneurs. They are predominant among informal businesses in small-scale retail and trade.</a:t>
            </a:r>
          </a:p>
          <a:p>
            <a:r>
              <a:rPr lang="en-US" dirty="0"/>
              <a:t> Women in Liberia are much more likely than men to be self-employed (</a:t>
            </a:r>
            <a:r>
              <a:rPr lang="en-US" sz="2800" b="1" dirty="0">
                <a:solidFill>
                  <a:srgbClr val="00B050"/>
                </a:solidFill>
              </a:rPr>
              <a:t>69 %</a:t>
            </a:r>
            <a:r>
              <a:rPr lang="en-US" dirty="0"/>
              <a:t>  of women compared to </a:t>
            </a:r>
            <a:r>
              <a:rPr lang="en-US" sz="2800" b="1" dirty="0">
                <a:solidFill>
                  <a:srgbClr val="FF0000"/>
                </a:solidFill>
              </a:rPr>
              <a:t>56 %).</a:t>
            </a:r>
            <a:endParaRPr lang="en-US" b="1" dirty="0">
              <a:solidFill>
                <a:srgbClr val="FF0000"/>
              </a:solidFill>
            </a:endParaRPr>
          </a:p>
        </p:txBody>
      </p:sp>
    </p:spTree>
    <p:extLst>
      <p:ext uri="{BB962C8B-B14F-4D97-AF65-F5344CB8AC3E}">
        <p14:creationId xmlns:p14="http://schemas.microsoft.com/office/powerpoint/2010/main" val="199619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701" y="95045"/>
            <a:ext cx="8596668" cy="1320800"/>
          </a:xfrm>
        </p:spPr>
        <p:txBody>
          <a:bodyPr/>
          <a:lstStyle/>
          <a:p>
            <a:r>
              <a:rPr lang="en-US" b="1" dirty="0">
                <a:solidFill>
                  <a:srgbClr val="0070C0"/>
                </a:solidFill>
              </a:rPr>
              <a:t>3 Banks as Case Studies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418811"/>
              </p:ext>
            </p:extLst>
          </p:nvPr>
        </p:nvGraphicFramePr>
        <p:xfrm>
          <a:off x="424968" y="770193"/>
          <a:ext cx="10058401" cy="5845389"/>
        </p:xfrm>
        <a:graphic>
          <a:graphicData uri="http://schemas.openxmlformats.org/drawingml/2006/table">
            <a:tbl>
              <a:tblPr firstRow="1" bandRow="1">
                <a:tableStyleId>{5C22544A-7EE6-4342-B048-85BDC9FD1C3A}</a:tableStyleId>
              </a:tblPr>
              <a:tblGrid>
                <a:gridCol w="3006845">
                  <a:extLst>
                    <a:ext uri="{9D8B030D-6E8A-4147-A177-3AD203B41FA5}">
                      <a16:colId xmlns:a16="http://schemas.microsoft.com/office/drawing/2014/main" val="1574899778"/>
                    </a:ext>
                  </a:extLst>
                </a:gridCol>
                <a:gridCol w="188317">
                  <a:extLst>
                    <a:ext uri="{9D8B030D-6E8A-4147-A177-3AD203B41FA5}">
                      <a16:colId xmlns:a16="http://schemas.microsoft.com/office/drawing/2014/main" val="4205902027"/>
                    </a:ext>
                  </a:extLst>
                </a:gridCol>
                <a:gridCol w="939932">
                  <a:extLst>
                    <a:ext uri="{9D8B030D-6E8A-4147-A177-3AD203B41FA5}">
                      <a16:colId xmlns:a16="http://schemas.microsoft.com/office/drawing/2014/main" val="1275852889"/>
                    </a:ext>
                  </a:extLst>
                </a:gridCol>
                <a:gridCol w="1155405">
                  <a:extLst>
                    <a:ext uri="{9D8B030D-6E8A-4147-A177-3AD203B41FA5}">
                      <a16:colId xmlns:a16="http://schemas.microsoft.com/office/drawing/2014/main" val="819355407"/>
                    </a:ext>
                  </a:extLst>
                </a:gridCol>
                <a:gridCol w="4767902">
                  <a:extLst>
                    <a:ext uri="{9D8B030D-6E8A-4147-A177-3AD203B41FA5}">
                      <a16:colId xmlns:a16="http://schemas.microsoft.com/office/drawing/2014/main" val="1838975814"/>
                    </a:ext>
                  </a:extLst>
                </a:gridCol>
              </a:tblGrid>
              <a:tr h="335541">
                <a:tc gridSpan="2">
                  <a:txBody>
                    <a:bodyPr/>
                    <a:lstStyle/>
                    <a:p>
                      <a:r>
                        <a:rPr lang="en-US" dirty="0"/>
                        <a:t>Bank’s Name </a:t>
                      </a:r>
                    </a:p>
                  </a:txBody>
                  <a:tcPr/>
                </a:tc>
                <a:tc hMerge="1">
                  <a:txBody>
                    <a:bodyPr/>
                    <a:lstStyle/>
                    <a:p>
                      <a:endParaRPr lang="en-US"/>
                    </a:p>
                  </a:txBody>
                  <a:tcPr/>
                </a:tc>
                <a:tc gridSpan="2">
                  <a:txBody>
                    <a:bodyPr/>
                    <a:lstStyle/>
                    <a:p>
                      <a:r>
                        <a:rPr lang="en-US" dirty="0"/>
                        <a:t>Interest Rate </a:t>
                      </a:r>
                    </a:p>
                  </a:txBody>
                  <a:tcPr/>
                </a:tc>
                <a:tc hMerge="1">
                  <a:txBody>
                    <a:bodyPr/>
                    <a:lstStyle/>
                    <a:p>
                      <a:endParaRPr lang="en-US"/>
                    </a:p>
                  </a:txBody>
                  <a:tcPr/>
                </a:tc>
                <a:tc>
                  <a:txBody>
                    <a:bodyPr/>
                    <a:lstStyle/>
                    <a:p>
                      <a:r>
                        <a:rPr lang="en-US" dirty="0"/>
                        <a:t>Amount</a:t>
                      </a:r>
                      <a:r>
                        <a:rPr lang="en-US" baseline="0" dirty="0"/>
                        <a:t> &amp; Other Narratives</a:t>
                      </a:r>
                      <a:endParaRPr lang="en-US" dirty="0"/>
                    </a:p>
                  </a:txBody>
                  <a:tcPr/>
                </a:tc>
                <a:extLst>
                  <a:ext uri="{0D108BD9-81ED-4DB2-BD59-A6C34878D82A}">
                    <a16:rowId xmlns:a16="http://schemas.microsoft.com/office/drawing/2014/main" val="891824922"/>
                  </a:ext>
                </a:extLst>
              </a:tr>
              <a:tr h="419427">
                <a:tc gridSpan="5">
                  <a:txBody>
                    <a:bodyPr/>
                    <a:lstStyle/>
                    <a:p>
                      <a:pPr algn="ctr"/>
                      <a:r>
                        <a:rPr lang="en-US" sz="2400" b="0" u="sng" dirty="0">
                          <a:solidFill>
                            <a:srgbClr val="00B0F0"/>
                          </a:solidFill>
                        </a:rPr>
                        <a:t>Access Bank</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881336262"/>
                  </a:ext>
                </a:extLst>
              </a:tr>
              <a:tr h="587197">
                <a:tc>
                  <a:txBody>
                    <a:bodyPr/>
                    <a:lstStyle/>
                    <a:p>
                      <a:r>
                        <a:rPr lang="en-US" dirty="0"/>
                        <a:t>Express Loan</a:t>
                      </a:r>
                    </a:p>
                  </a:txBody>
                  <a:tcPr/>
                </a:tc>
                <a:tc gridSpan="2">
                  <a:txBody>
                    <a:bodyPr/>
                    <a:lstStyle/>
                    <a:p>
                      <a:r>
                        <a:rPr lang="en-US" sz="1800" kern="1200" dirty="0">
                          <a:solidFill>
                            <a:schemeClr val="dk1"/>
                          </a:solidFill>
                          <a:effectLst/>
                          <a:latin typeface="+mn-lt"/>
                          <a:ea typeface="+mn-ea"/>
                          <a:cs typeface="+mn-cs"/>
                        </a:rPr>
                        <a:t>7% </a:t>
                      </a:r>
                      <a:endParaRPr lang="en-US" dirty="0"/>
                    </a:p>
                  </a:txBody>
                  <a:tcPr/>
                </a:tc>
                <a:tc hMerge="1">
                  <a:txBody>
                    <a:bodyPr/>
                    <a:lstStyle/>
                    <a:p>
                      <a:endParaRPr lang="en-US" dirty="0"/>
                    </a:p>
                  </a:txBody>
                  <a:tcPr/>
                </a:tc>
                <a:tc gridSpan="2">
                  <a:txBody>
                    <a:bodyPr/>
                    <a:lstStyle/>
                    <a:p>
                      <a:r>
                        <a:rPr lang="en-US" dirty="0"/>
                        <a:t>($1,000 USD)no collateral is needed  the payment</a:t>
                      </a:r>
                      <a:r>
                        <a:rPr lang="en-US" baseline="0" dirty="0"/>
                        <a:t> term is </a:t>
                      </a:r>
                      <a:r>
                        <a:rPr lang="en-US" dirty="0"/>
                        <a:t>1 to 3 months </a:t>
                      </a:r>
                    </a:p>
                  </a:txBody>
                  <a:tcPr/>
                </a:tc>
                <a:tc hMerge="1">
                  <a:txBody>
                    <a:bodyPr/>
                    <a:lstStyle/>
                    <a:p>
                      <a:endParaRPr lang="en-US" dirty="0"/>
                    </a:p>
                  </a:txBody>
                  <a:tcPr/>
                </a:tc>
                <a:extLst>
                  <a:ext uri="{0D108BD9-81ED-4DB2-BD59-A6C34878D82A}">
                    <a16:rowId xmlns:a16="http://schemas.microsoft.com/office/drawing/2014/main" val="1960787922"/>
                  </a:ext>
                </a:extLst>
              </a:tr>
              <a:tr h="838853">
                <a:tc>
                  <a:txBody>
                    <a:bodyPr/>
                    <a:lstStyle/>
                    <a:p>
                      <a:r>
                        <a:rPr lang="en-US" dirty="0"/>
                        <a:t>Micro</a:t>
                      </a:r>
                      <a:r>
                        <a:rPr lang="en-US" baseline="0" dirty="0"/>
                        <a:t> Finance Loan</a:t>
                      </a:r>
                      <a:endParaRPr lang="en-US" dirty="0"/>
                    </a:p>
                  </a:txBody>
                  <a:tcPr/>
                </a:tc>
                <a:tc gridSpan="2">
                  <a:txBody>
                    <a:bodyPr/>
                    <a:lstStyle/>
                    <a:p>
                      <a:r>
                        <a:rPr lang="en-US" sz="1800" kern="1200" dirty="0">
                          <a:solidFill>
                            <a:schemeClr val="dk1"/>
                          </a:solidFill>
                          <a:effectLst/>
                          <a:latin typeface="+mn-lt"/>
                          <a:ea typeface="+mn-ea"/>
                          <a:cs typeface="+mn-cs"/>
                        </a:rPr>
                        <a:t>5.5% </a:t>
                      </a:r>
                      <a:endParaRPr lang="en-US" dirty="0"/>
                    </a:p>
                  </a:txBody>
                  <a:tcPr/>
                </a:tc>
                <a:tc hMerge="1">
                  <a:txBody>
                    <a:bodyPr/>
                    <a:lstStyle/>
                    <a:p>
                      <a:endParaRPr lang="en-US" dirty="0"/>
                    </a:p>
                  </a:txBody>
                  <a:tcPr/>
                </a:tc>
                <a:tc gridSpan="2">
                  <a:txBody>
                    <a:bodyPr/>
                    <a:lstStyle/>
                    <a:p>
                      <a:r>
                        <a:rPr lang="en-US" dirty="0"/>
                        <a:t>($100 to $1,000) 6</a:t>
                      </a:r>
                      <a:r>
                        <a:rPr lang="en-US" baseline="0" dirty="0"/>
                        <a:t> to 10 months and sometimes a year </a:t>
                      </a:r>
                      <a:r>
                        <a:rPr lang="en-US" dirty="0"/>
                        <a:t>depending on the creditor’s</a:t>
                      </a:r>
                      <a:r>
                        <a:rPr lang="en-US" baseline="0" dirty="0"/>
                        <a:t> daily/ monthly sales and collateral</a:t>
                      </a:r>
                      <a:endParaRPr lang="en-US" dirty="0"/>
                    </a:p>
                  </a:txBody>
                  <a:tcPr/>
                </a:tc>
                <a:tc hMerge="1">
                  <a:txBody>
                    <a:bodyPr/>
                    <a:lstStyle/>
                    <a:p>
                      <a:endParaRPr lang="en-US" dirty="0"/>
                    </a:p>
                  </a:txBody>
                  <a:tcPr/>
                </a:tc>
                <a:extLst>
                  <a:ext uri="{0D108BD9-81ED-4DB2-BD59-A6C34878D82A}">
                    <a16:rowId xmlns:a16="http://schemas.microsoft.com/office/drawing/2014/main" val="2977268398"/>
                  </a:ext>
                </a:extLst>
              </a:tr>
              <a:tr h="1090509">
                <a:tc>
                  <a:txBody>
                    <a:bodyPr/>
                    <a:lstStyle/>
                    <a:p>
                      <a:r>
                        <a:rPr lang="en-US" dirty="0"/>
                        <a:t>Small Business Loan </a:t>
                      </a:r>
                    </a:p>
                  </a:txBody>
                  <a:tcPr/>
                </a:tc>
                <a:tc gridSpan="2">
                  <a:txBody>
                    <a:bodyPr/>
                    <a:lstStyle/>
                    <a:p>
                      <a:r>
                        <a:rPr lang="en-US" sz="1800" kern="1200" dirty="0">
                          <a:solidFill>
                            <a:schemeClr val="dk1"/>
                          </a:solidFill>
                          <a:effectLst/>
                          <a:latin typeface="+mn-lt"/>
                          <a:ea typeface="+mn-ea"/>
                          <a:cs typeface="+mn-cs"/>
                        </a:rPr>
                        <a:t>3.5% </a:t>
                      </a:r>
                      <a:endParaRPr lang="en-US" dirty="0"/>
                    </a:p>
                  </a:txBody>
                  <a:tcPr/>
                </a:tc>
                <a:tc hMerge="1">
                  <a:txBody>
                    <a:bodyPr/>
                    <a:lstStyle/>
                    <a:p>
                      <a:endParaRPr lang="en-US" dirty="0"/>
                    </a:p>
                  </a:txBody>
                  <a:tcPr/>
                </a:tc>
                <a:tc gridSpan="2">
                  <a:txBody>
                    <a:bodyPr/>
                    <a:lstStyle/>
                    <a:p>
                      <a:r>
                        <a:rPr lang="en-US" dirty="0"/>
                        <a:t>(</a:t>
                      </a:r>
                      <a:r>
                        <a:rPr lang="en-US" sz="1800" kern="1200" dirty="0">
                          <a:solidFill>
                            <a:schemeClr val="dk1"/>
                          </a:solidFill>
                          <a:effectLst/>
                          <a:latin typeface="+mn-lt"/>
                          <a:ea typeface="+mn-ea"/>
                          <a:cs typeface="+mn-cs"/>
                        </a:rPr>
                        <a:t>$7,000 USD to $25,000 ) and</a:t>
                      </a:r>
                      <a:r>
                        <a:rPr lang="en-US" sz="1800" kern="1200" baseline="0" dirty="0">
                          <a:solidFill>
                            <a:schemeClr val="dk1"/>
                          </a:solidFill>
                          <a:effectLst/>
                          <a:latin typeface="+mn-lt"/>
                          <a:ea typeface="+mn-ea"/>
                          <a:cs typeface="+mn-cs"/>
                        </a:rPr>
                        <a:t> the payment depends on the requested amount. 2 to 3 years (often accessed </a:t>
                      </a:r>
                      <a:r>
                        <a:rPr lang="en-US" sz="1800" b="1" kern="1200" baseline="0" dirty="0">
                          <a:solidFill>
                            <a:srgbClr val="00B050"/>
                          </a:solidFill>
                          <a:effectLst/>
                          <a:latin typeface="+mn-lt"/>
                          <a:ea typeface="+mn-ea"/>
                          <a:cs typeface="+mn-cs"/>
                        </a:rPr>
                        <a:t>by big businesses</a:t>
                      </a:r>
                      <a:r>
                        <a:rPr lang="en-US" sz="1800" kern="1200" baseline="0" dirty="0">
                          <a:solidFill>
                            <a:schemeClr val="dk1"/>
                          </a:solidFill>
                          <a:effectLst/>
                          <a:latin typeface="+mn-lt"/>
                          <a:ea typeface="+mn-ea"/>
                          <a:cs typeface="+mn-cs"/>
                        </a:rPr>
                        <a:t>). Must have bank accounts, and tax adherence  </a:t>
                      </a:r>
                      <a:endParaRPr lang="en-US" dirty="0"/>
                    </a:p>
                  </a:txBody>
                  <a:tcPr/>
                </a:tc>
                <a:tc hMerge="1">
                  <a:txBody>
                    <a:bodyPr/>
                    <a:lstStyle/>
                    <a:p>
                      <a:endParaRPr lang="en-US" dirty="0"/>
                    </a:p>
                  </a:txBody>
                  <a:tcPr/>
                </a:tc>
                <a:extLst>
                  <a:ext uri="{0D108BD9-81ED-4DB2-BD59-A6C34878D82A}">
                    <a16:rowId xmlns:a16="http://schemas.microsoft.com/office/drawing/2014/main" val="3519103694"/>
                  </a:ext>
                </a:extLst>
              </a:tr>
              <a:tr h="1090509">
                <a:tc>
                  <a:txBody>
                    <a:bodyPr/>
                    <a:lstStyle/>
                    <a:p>
                      <a:r>
                        <a:rPr lang="en-US" dirty="0"/>
                        <a:t>Small and Medium Enterprises (S.M.E)</a:t>
                      </a:r>
                    </a:p>
                  </a:txBody>
                  <a:tcPr/>
                </a:tc>
                <a:tc gridSpan="2">
                  <a:txBody>
                    <a:bodyPr/>
                    <a:lstStyle/>
                    <a:p>
                      <a:r>
                        <a:rPr lang="en-US" sz="1800" kern="1200" dirty="0">
                          <a:solidFill>
                            <a:schemeClr val="dk1"/>
                          </a:solidFill>
                          <a:effectLst/>
                          <a:latin typeface="+mn-lt"/>
                          <a:ea typeface="+mn-ea"/>
                          <a:cs typeface="+mn-cs"/>
                        </a:rPr>
                        <a:t>2.5% </a:t>
                      </a:r>
                      <a:endParaRPr lang="en-US" dirty="0"/>
                    </a:p>
                  </a:txBody>
                  <a:tcPr/>
                </a:tc>
                <a:tc hMerge="1">
                  <a:txBody>
                    <a:bodyPr/>
                    <a:lstStyle/>
                    <a:p>
                      <a:endParaRPr lang="en-US" dirty="0"/>
                    </a:p>
                  </a:txBody>
                  <a:tcPr/>
                </a:tc>
                <a:tc gridSpan="2">
                  <a:txBody>
                    <a:bodyPr/>
                    <a:lstStyle/>
                    <a:p>
                      <a:r>
                        <a:rPr lang="en-US" sz="1800" kern="1200" dirty="0">
                          <a:solidFill>
                            <a:schemeClr val="dk1"/>
                          </a:solidFill>
                          <a:effectLst/>
                          <a:latin typeface="+mn-lt"/>
                          <a:ea typeface="+mn-ea"/>
                          <a:cs typeface="+mn-cs"/>
                        </a:rPr>
                        <a:t>($25,000 US up to $300,000)  payment can be up to 3 to 5 years. These businesses have financial</a:t>
                      </a:r>
                      <a:r>
                        <a:rPr lang="en-US" sz="1800" kern="1200" baseline="0" dirty="0">
                          <a:solidFill>
                            <a:schemeClr val="dk1"/>
                          </a:solidFill>
                          <a:effectLst/>
                          <a:latin typeface="+mn-lt"/>
                          <a:ea typeface="+mn-ea"/>
                          <a:cs typeface="+mn-cs"/>
                        </a:rPr>
                        <a:t> statements, meet all tax regulations and have bank accounts </a:t>
                      </a:r>
                      <a:endParaRPr lang="en-US" dirty="0"/>
                    </a:p>
                  </a:txBody>
                  <a:tcPr/>
                </a:tc>
                <a:tc hMerge="1">
                  <a:txBody>
                    <a:bodyPr/>
                    <a:lstStyle/>
                    <a:p>
                      <a:endParaRPr lang="en-US" dirty="0"/>
                    </a:p>
                  </a:txBody>
                  <a:tcPr/>
                </a:tc>
                <a:extLst>
                  <a:ext uri="{0D108BD9-81ED-4DB2-BD59-A6C34878D82A}">
                    <a16:rowId xmlns:a16="http://schemas.microsoft.com/office/drawing/2014/main" val="3820810807"/>
                  </a:ext>
                </a:extLst>
              </a:tr>
              <a:tr h="1090509">
                <a:tc>
                  <a:txBody>
                    <a:bodyPr/>
                    <a:lstStyle/>
                    <a:p>
                      <a:r>
                        <a:rPr lang="en-US" dirty="0"/>
                        <a:t>Cost</a:t>
                      </a:r>
                      <a:r>
                        <a:rPr lang="en-US" baseline="0" dirty="0"/>
                        <a:t> of Borrowing </a:t>
                      </a:r>
                      <a:endParaRPr lang="en-US" dirty="0"/>
                    </a:p>
                  </a:txBody>
                  <a:tcPr/>
                </a:tc>
                <a:tc gridSpan="2">
                  <a:txBody>
                    <a:bodyPr/>
                    <a:lstStyle/>
                    <a:p>
                      <a:r>
                        <a:rPr lang="en-US" dirty="0"/>
                        <a:t>$6,00</a:t>
                      </a:r>
                      <a:r>
                        <a:rPr lang="en-US" baseline="0" dirty="0"/>
                        <a:t>0 LD </a:t>
                      </a:r>
                    </a:p>
                    <a:p>
                      <a:r>
                        <a:rPr lang="en-US" baseline="0" dirty="0"/>
                        <a:t>$ 12,000</a:t>
                      </a:r>
                      <a:endParaRPr lang="en-US" dirty="0"/>
                    </a:p>
                  </a:txBody>
                  <a:tcPr/>
                </a:tc>
                <a:tc hMerge="1">
                  <a:txBody>
                    <a:bodyPr/>
                    <a:lstStyle/>
                    <a:p>
                      <a:endParaRPr lang="en-US"/>
                    </a:p>
                  </a:txBody>
                  <a:tcPr/>
                </a:tc>
                <a:tc gridSpan="2">
                  <a:txBody>
                    <a:bodyPr/>
                    <a:lstStyle/>
                    <a:p>
                      <a:r>
                        <a:rPr lang="en-US" dirty="0"/>
                        <a:t>Of</a:t>
                      </a:r>
                      <a:r>
                        <a:rPr lang="en-US" baseline="0" dirty="0"/>
                        <a:t> every $10,000 that is borrowed </a:t>
                      </a:r>
                    </a:p>
                    <a:p>
                      <a:endParaRPr lang="en-US" baseline="0" dirty="0"/>
                    </a:p>
                    <a:p>
                      <a:r>
                        <a:rPr lang="en-US" baseline="0" dirty="0"/>
                        <a:t>Of every 200,000 that is borrowed these do not include the interest </a:t>
                      </a:r>
                      <a:endParaRPr lang="en-US" dirty="0"/>
                    </a:p>
                  </a:txBody>
                  <a:tcPr/>
                </a:tc>
                <a:tc hMerge="1">
                  <a:txBody>
                    <a:bodyPr/>
                    <a:lstStyle/>
                    <a:p>
                      <a:endParaRPr lang="en-US"/>
                    </a:p>
                  </a:txBody>
                  <a:tcPr/>
                </a:tc>
                <a:extLst>
                  <a:ext uri="{0D108BD9-81ED-4DB2-BD59-A6C34878D82A}">
                    <a16:rowId xmlns:a16="http://schemas.microsoft.com/office/drawing/2014/main" val="2736577402"/>
                  </a:ext>
                </a:extLst>
              </a:tr>
            </a:tbl>
          </a:graphicData>
        </a:graphic>
      </p:graphicFrame>
    </p:spTree>
    <p:extLst>
      <p:ext uri="{BB962C8B-B14F-4D97-AF65-F5344CB8AC3E}">
        <p14:creationId xmlns:p14="http://schemas.microsoft.com/office/powerpoint/2010/main" val="264209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038" y="521109"/>
            <a:ext cx="7611260" cy="540774"/>
          </a:xfrm>
        </p:spPr>
        <p:txBody>
          <a:bodyPr>
            <a:normAutofit fontScale="90000"/>
          </a:bodyPr>
          <a:lstStyle/>
          <a:p>
            <a:r>
              <a:rPr lang="en-US" sz="3200" b="1" dirty="0">
                <a:solidFill>
                  <a:srgbClr val="0070C0"/>
                </a:solidFill>
              </a:rPr>
              <a:t>Loan Process with a few Banks in Liberia </a:t>
            </a:r>
            <a:endParaRPr lang="en-US" sz="32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643929498"/>
              </p:ext>
            </p:extLst>
          </p:nvPr>
        </p:nvGraphicFramePr>
        <p:xfrm>
          <a:off x="817509" y="1238865"/>
          <a:ext cx="8562467" cy="4876800"/>
        </p:xfrm>
        <a:graphic>
          <a:graphicData uri="http://schemas.openxmlformats.org/drawingml/2006/table">
            <a:tbl>
              <a:tblPr firstRow="1" bandRow="1">
                <a:tableStyleId>{5C22544A-7EE6-4342-B048-85BDC9FD1C3A}</a:tableStyleId>
              </a:tblPr>
              <a:tblGrid>
                <a:gridCol w="679793">
                  <a:extLst>
                    <a:ext uri="{9D8B030D-6E8A-4147-A177-3AD203B41FA5}">
                      <a16:colId xmlns:a16="http://schemas.microsoft.com/office/drawing/2014/main" val="1995980379"/>
                    </a:ext>
                  </a:extLst>
                </a:gridCol>
                <a:gridCol w="3039775">
                  <a:extLst>
                    <a:ext uri="{9D8B030D-6E8A-4147-A177-3AD203B41FA5}">
                      <a16:colId xmlns:a16="http://schemas.microsoft.com/office/drawing/2014/main" val="3508922690"/>
                    </a:ext>
                  </a:extLst>
                </a:gridCol>
                <a:gridCol w="1859784">
                  <a:extLst>
                    <a:ext uri="{9D8B030D-6E8A-4147-A177-3AD203B41FA5}">
                      <a16:colId xmlns:a16="http://schemas.microsoft.com/office/drawing/2014/main" val="1396226132"/>
                    </a:ext>
                  </a:extLst>
                </a:gridCol>
                <a:gridCol w="1414295">
                  <a:extLst>
                    <a:ext uri="{9D8B030D-6E8A-4147-A177-3AD203B41FA5}">
                      <a16:colId xmlns:a16="http://schemas.microsoft.com/office/drawing/2014/main" val="1504925739"/>
                    </a:ext>
                  </a:extLst>
                </a:gridCol>
                <a:gridCol w="1568820">
                  <a:extLst>
                    <a:ext uri="{9D8B030D-6E8A-4147-A177-3AD203B41FA5}">
                      <a16:colId xmlns:a16="http://schemas.microsoft.com/office/drawing/2014/main" val="3852924592"/>
                    </a:ext>
                  </a:extLst>
                </a:gridCol>
              </a:tblGrid>
              <a:tr h="599430">
                <a:tc>
                  <a:txBody>
                    <a:bodyPr/>
                    <a:lstStyle/>
                    <a:p>
                      <a:r>
                        <a:rPr lang="en-US" dirty="0"/>
                        <a:t>NO.</a:t>
                      </a:r>
                    </a:p>
                  </a:txBody>
                  <a:tcPr/>
                </a:tc>
                <a:tc>
                  <a:txBody>
                    <a:bodyPr/>
                    <a:lstStyle/>
                    <a:p>
                      <a:r>
                        <a:rPr lang="en-US" dirty="0"/>
                        <a:t>Bank</a:t>
                      </a:r>
                    </a:p>
                  </a:txBody>
                  <a:tcPr/>
                </a:tc>
                <a:tc>
                  <a:txBody>
                    <a:bodyPr/>
                    <a:lstStyle/>
                    <a:p>
                      <a:r>
                        <a:rPr lang="en-US" dirty="0"/>
                        <a:t>Interest Rate</a:t>
                      </a:r>
                    </a:p>
                  </a:txBody>
                  <a:tcPr/>
                </a:tc>
                <a:tc>
                  <a:txBody>
                    <a:bodyPr/>
                    <a:lstStyle/>
                    <a:p>
                      <a:r>
                        <a:rPr lang="en-US" dirty="0"/>
                        <a:t>Amount</a:t>
                      </a:r>
                    </a:p>
                  </a:txBody>
                  <a:tcPr/>
                </a:tc>
                <a:tc>
                  <a:txBody>
                    <a:bodyPr/>
                    <a:lstStyle/>
                    <a:p>
                      <a:r>
                        <a:rPr lang="en-US" dirty="0"/>
                        <a:t>Payment Term </a:t>
                      </a:r>
                    </a:p>
                  </a:txBody>
                  <a:tcPr/>
                </a:tc>
                <a:extLst>
                  <a:ext uri="{0D108BD9-81ED-4DB2-BD59-A6C34878D82A}">
                    <a16:rowId xmlns:a16="http://schemas.microsoft.com/office/drawing/2014/main" val="2998295983"/>
                  </a:ext>
                </a:extLst>
              </a:tr>
              <a:tr h="371075">
                <a:tc gridSpan="5">
                  <a:txBody>
                    <a:bodyPr/>
                    <a:lstStyle/>
                    <a:p>
                      <a:pPr algn="ctr"/>
                      <a:r>
                        <a:rPr lang="en-US" sz="2000" b="1" u="sng" kern="1200" dirty="0">
                          <a:solidFill>
                            <a:schemeClr val="dk1"/>
                          </a:solidFill>
                          <a:effectLst/>
                          <a:latin typeface="+mn-lt"/>
                          <a:ea typeface="+mn-ea"/>
                          <a:cs typeface="+mn-cs"/>
                        </a:rPr>
                        <a:t>IB Bank </a:t>
                      </a:r>
                      <a:endParaRPr lang="en-US" sz="2000" kern="1200" dirty="0">
                        <a:solidFill>
                          <a:schemeClr val="dk1"/>
                        </a:solidFill>
                        <a:effectLst/>
                        <a:latin typeface="+mn-lt"/>
                        <a:ea typeface="+mn-ea"/>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501994361"/>
                  </a:ext>
                </a:extLst>
              </a:tr>
              <a:tr h="1113226">
                <a:tc>
                  <a:txBody>
                    <a:bodyPr/>
                    <a:lstStyle/>
                    <a:p>
                      <a:r>
                        <a:rPr lang="en-US" dirty="0"/>
                        <a:t>1.</a:t>
                      </a:r>
                    </a:p>
                  </a:txBody>
                  <a:tcPr/>
                </a:tc>
                <a:tc>
                  <a:txBody>
                    <a:bodyPr/>
                    <a:lstStyle/>
                    <a:p>
                      <a:r>
                        <a:rPr lang="en-US" sz="1800" kern="1200" dirty="0">
                          <a:solidFill>
                            <a:schemeClr val="dk1"/>
                          </a:solidFill>
                          <a:effectLst/>
                          <a:latin typeface="+mn-lt"/>
                          <a:ea typeface="+mn-ea"/>
                          <a:cs typeface="+mn-cs"/>
                        </a:rPr>
                        <a:t>Micro Finance Loan </a:t>
                      </a:r>
                      <a:endParaRPr lang="en-US" dirty="0"/>
                    </a:p>
                  </a:txBody>
                  <a:tcPr/>
                </a:tc>
                <a:tc>
                  <a:txBody>
                    <a:bodyPr/>
                    <a:lstStyle/>
                    <a:p>
                      <a:r>
                        <a:rPr lang="en-US" sz="1800" kern="1200" dirty="0">
                          <a:solidFill>
                            <a:schemeClr val="dk1"/>
                          </a:solidFill>
                          <a:effectLst/>
                          <a:latin typeface="+mn-lt"/>
                          <a:ea typeface="+mn-ea"/>
                          <a:cs typeface="+mn-cs"/>
                        </a:rPr>
                        <a:t>6%</a:t>
                      </a:r>
                      <a:endParaRPr lang="en-US" dirty="0"/>
                    </a:p>
                  </a:txBody>
                  <a:tcPr/>
                </a:tc>
                <a:tc>
                  <a:txBody>
                    <a:bodyPr/>
                    <a:lstStyle/>
                    <a:p>
                      <a:r>
                        <a:rPr lang="en-US" sz="1800" kern="1200" dirty="0">
                          <a:solidFill>
                            <a:schemeClr val="dk1"/>
                          </a:solidFill>
                          <a:effectLst/>
                          <a:latin typeface="+mn-lt"/>
                          <a:ea typeface="+mn-ea"/>
                          <a:cs typeface="+mn-cs"/>
                        </a:rPr>
                        <a:t>$100 USD up to 4,000</a:t>
                      </a:r>
                      <a:endParaRPr lang="en-US" dirty="0"/>
                    </a:p>
                  </a:txBody>
                  <a:tcPr/>
                </a:tc>
                <a:tc>
                  <a:txBody>
                    <a:bodyPr/>
                    <a:lstStyle/>
                    <a:p>
                      <a:r>
                        <a:rPr lang="en-US" dirty="0"/>
                        <a:t>6 months</a:t>
                      </a:r>
                      <a:r>
                        <a:rPr lang="en-US" baseline="0" dirty="0"/>
                        <a:t> to a year depending on sales records </a:t>
                      </a:r>
                      <a:endParaRPr lang="en-US" dirty="0"/>
                    </a:p>
                  </a:txBody>
                  <a:tcPr/>
                </a:tc>
                <a:extLst>
                  <a:ext uri="{0D108BD9-81ED-4DB2-BD59-A6C34878D82A}">
                    <a16:rowId xmlns:a16="http://schemas.microsoft.com/office/drawing/2014/main" val="3312861843"/>
                  </a:ext>
                </a:extLst>
              </a:tr>
              <a:tr h="342531">
                <a:tc>
                  <a:txBody>
                    <a:bodyPr/>
                    <a:lstStyle/>
                    <a:p>
                      <a:r>
                        <a:rPr lang="en-US" dirty="0"/>
                        <a:t>2.</a:t>
                      </a:r>
                    </a:p>
                  </a:txBody>
                  <a:tcPr/>
                </a:tc>
                <a:tc>
                  <a:txBody>
                    <a:bodyPr/>
                    <a:lstStyle/>
                    <a:p>
                      <a:r>
                        <a:rPr lang="en-US" sz="1800" kern="1200" dirty="0">
                          <a:solidFill>
                            <a:schemeClr val="dk1"/>
                          </a:solidFill>
                          <a:effectLst/>
                          <a:latin typeface="+mn-lt"/>
                          <a:ea typeface="+mn-ea"/>
                          <a:cs typeface="+mn-cs"/>
                        </a:rPr>
                        <a:t>Small Business Loan </a:t>
                      </a:r>
                      <a:endParaRPr lang="en-US" dirty="0"/>
                    </a:p>
                  </a:txBody>
                  <a:tcPr/>
                </a:tc>
                <a:tc>
                  <a:txBody>
                    <a:bodyPr/>
                    <a:lstStyle/>
                    <a:p>
                      <a:r>
                        <a:rPr lang="en-US" sz="1800" kern="1200" dirty="0">
                          <a:solidFill>
                            <a:schemeClr val="dk1"/>
                          </a:solidFill>
                          <a:effectLst/>
                          <a:latin typeface="+mn-lt"/>
                          <a:ea typeface="+mn-ea"/>
                          <a:cs typeface="+mn-cs"/>
                        </a:rPr>
                        <a:t>8%</a:t>
                      </a:r>
                      <a:endParaRPr lang="en-US" dirty="0"/>
                    </a:p>
                  </a:txBody>
                  <a:tcPr/>
                </a:tc>
                <a:tc>
                  <a:txBody>
                    <a:bodyPr/>
                    <a:lstStyle/>
                    <a:p>
                      <a:r>
                        <a:rPr lang="en-US" sz="1800" kern="1200" dirty="0">
                          <a:solidFill>
                            <a:schemeClr val="dk1"/>
                          </a:solidFill>
                          <a:effectLst/>
                          <a:latin typeface="+mn-lt"/>
                          <a:ea typeface="+mn-ea"/>
                          <a:cs typeface="+mn-cs"/>
                        </a:rPr>
                        <a:t>$7,000 </a:t>
                      </a:r>
                      <a:endParaRPr lang="en-US" dirty="0"/>
                    </a:p>
                  </a:txBody>
                  <a:tcPr/>
                </a:tc>
                <a:tc>
                  <a:txBody>
                    <a:bodyPr/>
                    <a:lstStyle/>
                    <a:p>
                      <a:r>
                        <a:rPr lang="en-US" dirty="0"/>
                        <a:t>1 to 2 years</a:t>
                      </a:r>
                    </a:p>
                  </a:txBody>
                  <a:tcPr/>
                </a:tc>
                <a:extLst>
                  <a:ext uri="{0D108BD9-81ED-4DB2-BD59-A6C34878D82A}">
                    <a16:rowId xmlns:a16="http://schemas.microsoft.com/office/drawing/2014/main" val="302737734"/>
                  </a:ext>
                </a:extLst>
              </a:tr>
              <a:tr h="599430">
                <a:tc>
                  <a:txBody>
                    <a:bodyPr/>
                    <a:lstStyle/>
                    <a:p>
                      <a:r>
                        <a:rPr lang="en-US" dirty="0"/>
                        <a:t>3.</a:t>
                      </a:r>
                    </a:p>
                  </a:txBody>
                  <a:tcPr/>
                </a:tc>
                <a:tc>
                  <a:txBody>
                    <a:bodyPr/>
                    <a:lstStyle/>
                    <a:p>
                      <a:r>
                        <a:rPr lang="en-US" sz="1800" kern="1200" dirty="0">
                          <a:solidFill>
                            <a:schemeClr val="dk1"/>
                          </a:solidFill>
                          <a:effectLst/>
                          <a:latin typeface="+mn-lt"/>
                          <a:ea typeface="+mn-ea"/>
                          <a:cs typeface="+mn-cs"/>
                        </a:rPr>
                        <a:t>Small and Medium Enterprises</a:t>
                      </a:r>
                      <a:endParaRPr lang="en-US" dirty="0"/>
                    </a:p>
                  </a:txBody>
                  <a:tcPr/>
                </a:tc>
                <a:tc>
                  <a:txBody>
                    <a:bodyPr/>
                    <a:lstStyle/>
                    <a:p>
                      <a:r>
                        <a:rPr lang="en-US" sz="1800" kern="1200" dirty="0">
                          <a:solidFill>
                            <a:schemeClr val="dk1"/>
                          </a:solidFill>
                          <a:effectLst/>
                          <a:latin typeface="+mn-lt"/>
                          <a:ea typeface="+mn-ea"/>
                          <a:cs typeface="+mn-cs"/>
                        </a:rPr>
                        <a:t>3%</a:t>
                      </a:r>
                      <a:endParaRPr lang="en-US" dirty="0"/>
                    </a:p>
                  </a:txBody>
                  <a:tcPr/>
                </a:tc>
                <a:tc>
                  <a:txBody>
                    <a:bodyPr/>
                    <a:lstStyle/>
                    <a:p>
                      <a:r>
                        <a:rPr lang="en-US" dirty="0"/>
                        <a:t>$20,000 and above </a:t>
                      </a:r>
                    </a:p>
                  </a:txBody>
                  <a:tcPr/>
                </a:tc>
                <a:tc>
                  <a:txBody>
                    <a:bodyPr/>
                    <a:lstStyle/>
                    <a:p>
                      <a:r>
                        <a:rPr lang="en-US" dirty="0"/>
                        <a:t>2-5</a:t>
                      </a:r>
                      <a:r>
                        <a:rPr lang="en-US" baseline="0" dirty="0"/>
                        <a:t> years </a:t>
                      </a:r>
                      <a:endParaRPr lang="en-US" dirty="0"/>
                    </a:p>
                  </a:txBody>
                  <a:tcPr/>
                </a:tc>
                <a:extLst>
                  <a:ext uri="{0D108BD9-81ED-4DB2-BD59-A6C34878D82A}">
                    <a16:rowId xmlns:a16="http://schemas.microsoft.com/office/drawing/2014/main" val="2697752772"/>
                  </a:ext>
                </a:extLst>
              </a:tr>
              <a:tr h="342531">
                <a:tc gridSpan="5">
                  <a:txBody>
                    <a:bodyPr/>
                    <a:lstStyle/>
                    <a:p>
                      <a:pPr algn="ctr"/>
                      <a:r>
                        <a:rPr lang="en-US" sz="1800" b="1" u="sng" kern="1200" dirty="0">
                          <a:solidFill>
                            <a:schemeClr val="dk1"/>
                          </a:solidFill>
                          <a:effectLst/>
                          <a:latin typeface="+mn-lt"/>
                          <a:ea typeface="+mn-ea"/>
                          <a:cs typeface="+mn-cs"/>
                        </a:rPr>
                        <a:t>SIB Bank </a:t>
                      </a:r>
                      <a:endParaRPr lang="en-US" sz="1800" kern="1200" dirty="0">
                        <a:solidFill>
                          <a:schemeClr val="dk1"/>
                        </a:solidFill>
                        <a:effectLst/>
                        <a:latin typeface="+mn-lt"/>
                        <a:ea typeface="+mn-ea"/>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34676641"/>
                  </a:ext>
                </a:extLst>
              </a:tr>
              <a:tr h="599430">
                <a:tc>
                  <a:txBody>
                    <a:bodyPr/>
                    <a:lstStyle/>
                    <a:p>
                      <a:r>
                        <a:rPr lang="en-US" dirty="0"/>
                        <a:t>1.</a:t>
                      </a:r>
                      <a:r>
                        <a:rPr lang="en-US" baseline="0" dirty="0"/>
                        <a:t> </a:t>
                      </a:r>
                      <a:endParaRPr lang="en-US" dirty="0"/>
                    </a:p>
                  </a:txBody>
                  <a:tcPr/>
                </a:tc>
                <a:tc>
                  <a:txBody>
                    <a:bodyPr/>
                    <a:lstStyle/>
                    <a:p>
                      <a:r>
                        <a:rPr lang="en-US" sz="1800" kern="1200" dirty="0">
                          <a:solidFill>
                            <a:schemeClr val="dk1"/>
                          </a:solidFill>
                          <a:effectLst/>
                          <a:latin typeface="+mn-lt"/>
                          <a:ea typeface="+mn-ea"/>
                          <a:cs typeface="+mn-cs"/>
                        </a:rPr>
                        <a:t>Micro finance loan </a:t>
                      </a:r>
                      <a:endParaRPr lang="en-US" dirty="0"/>
                    </a:p>
                  </a:txBody>
                  <a:tcPr/>
                </a:tc>
                <a:tc>
                  <a:txBody>
                    <a:bodyPr/>
                    <a:lstStyle/>
                    <a:p>
                      <a:r>
                        <a:rPr lang="en-US" dirty="0"/>
                        <a:t>Maximum is 14%</a:t>
                      </a:r>
                    </a:p>
                  </a:txBody>
                  <a:tcPr/>
                </a:tc>
                <a:tc>
                  <a:txBody>
                    <a:bodyPr/>
                    <a:lstStyle/>
                    <a:p>
                      <a:r>
                        <a:rPr lang="en-US" sz="1800" kern="1200" dirty="0">
                          <a:solidFill>
                            <a:schemeClr val="dk1"/>
                          </a:solidFill>
                          <a:effectLst/>
                          <a:latin typeface="+mn-lt"/>
                          <a:ea typeface="+mn-ea"/>
                          <a:cs typeface="+mn-cs"/>
                        </a:rPr>
                        <a:t>$1,000 USD to 5,000 </a:t>
                      </a:r>
                      <a:endParaRPr lang="en-US" dirty="0"/>
                    </a:p>
                  </a:txBody>
                  <a:tcPr/>
                </a:tc>
                <a:tc>
                  <a:txBody>
                    <a:bodyPr/>
                    <a:lstStyle/>
                    <a:p>
                      <a:r>
                        <a:rPr lang="en-US" dirty="0"/>
                        <a:t>1 Years</a:t>
                      </a:r>
                    </a:p>
                  </a:txBody>
                  <a:tcPr/>
                </a:tc>
                <a:extLst>
                  <a:ext uri="{0D108BD9-81ED-4DB2-BD59-A6C34878D82A}">
                    <a16:rowId xmlns:a16="http://schemas.microsoft.com/office/drawing/2014/main" val="3562924711"/>
                  </a:ext>
                </a:extLst>
              </a:tr>
              <a:tr h="599430">
                <a:tc>
                  <a:txBody>
                    <a:bodyPr/>
                    <a:lstStyle/>
                    <a:p>
                      <a:r>
                        <a:rPr lang="en-US" dirty="0"/>
                        <a:t>2.</a:t>
                      </a:r>
                      <a:r>
                        <a:rPr lang="en-US" baseline="0" dirty="0"/>
                        <a:t> </a:t>
                      </a:r>
                      <a:endParaRPr lang="en-US" dirty="0"/>
                    </a:p>
                  </a:txBody>
                  <a:tcPr/>
                </a:tc>
                <a:tc>
                  <a:txBody>
                    <a:bodyPr/>
                    <a:lstStyle/>
                    <a:p>
                      <a:r>
                        <a:rPr lang="en-US" sz="1800" kern="1200" dirty="0">
                          <a:solidFill>
                            <a:schemeClr val="dk1"/>
                          </a:solidFill>
                          <a:effectLst/>
                          <a:latin typeface="+mn-lt"/>
                          <a:ea typeface="+mn-ea"/>
                          <a:cs typeface="+mn-cs"/>
                        </a:rPr>
                        <a:t>Small Business Loan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a:t>
                      </a:r>
                    </a:p>
                    <a:p>
                      <a:endParaRPr lang="en-US" dirty="0"/>
                    </a:p>
                  </a:txBody>
                  <a:tcPr/>
                </a:tc>
                <a:tc>
                  <a:txBody>
                    <a:bodyPr/>
                    <a:lstStyle/>
                    <a:p>
                      <a:r>
                        <a:rPr lang="en-US" sz="1800" kern="1200" dirty="0">
                          <a:solidFill>
                            <a:schemeClr val="dk1"/>
                          </a:solidFill>
                          <a:effectLst/>
                          <a:latin typeface="+mn-lt"/>
                          <a:ea typeface="+mn-ea"/>
                          <a:cs typeface="+mn-cs"/>
                        </a:rPr>
                        <a:t>$ 5,000 to 7,000 …</a:t>
                      </a:r>
                      <a:endParaRPr lang="en-US" dirty="0"/>
                    </a:p>
                  </a:txBody>
                  <a:tcPr/>
                </a:tc>
                <a:tc>
                  <a:txBody>
                    <a:bodyPr/>
                    <a:lstStyle/>
                    <a:p>
                      <a:r>
                        <a:rPr lang="en-US" dirty="0"/>
                        <a:t>2 years</a:t>
                      </a:r>
                      <a:r>
                        <a:rPr lang="en-US" baseline="0" dirty="0"/>
                        <a:t> or more</a:t>
                      </a:r>
                      <a:endParaRPr lang="en-US" dirty="0"/>
                    </a:p>
                  </a:txBody>
                  <a:tcPr/>
                </a:tc>
                <a:extLst>
                  <a:ext uri="{0D108BD9-81ED-4DB2-BD59-A6C34878D82A}">
                    <a16:rowId xmlns:a16="http://schemas.microsoft.com/office/drawing/2014/main" val="2381786393"/>
                  </a:ext>
                </a:extLst>
              </a:tr>
            </a:tbl>
          </a:graphicData>
        </a:graphic>
      </p:graphicFrame>
    </p:spTree>
    <p:extLst>
      <p:ext uri="{BB962C8B-B14F-4D97-AF65-F5344CB8AC3E}">
        <p14:creationId xmlns:p14="http://schemas.microsoft.com/office/powerpoint/2010/main" val="226775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07" y="660021"/>
            <a:ext cx="8596668" cy="1320800"/>
          </a:xfrm>
        </p:spPr>
        <p:txBody>
          <a:bodyPr/>
          <a:lstStyle/>
          <a:p>
            <a:pPr algn="ctr"/>
            <a:r>
              <a:rPr lang="en-US" dirty="0">
                <a:solidFill>
                  <a:srgbClr val="084450"/>
                </a:solidFill>
              </a:rPr>
              <a:t>The WB Data Furthers</a:t>
            </a:r>
          </a:p>
        </p:txBody>
      </p:sp>
      <p:sp>
        <p:nvSpPr>
          <p:cNvPr id="4" name="Content Placeholder 2"/>
          <p:cNvSpPr>
            <a:spLocks noGrp="1"/>
          </p:cNvSpPr>
          <p:nvPr>
            <p:ph idx="1"/>
          </p:nvPr>
        </p:nvSpPr>
        <p:spPr>
          <a:xfrm>
            <a:off x="1095794" y="1409599"/>
            <a:ext cx="2807701" cy="1894451"/>
          </a:xfrm>
        </p:spPr>
        <p:txBody>
          <a:bodyPr>
            <a:normAutofit/>
          </a:bodyPr>
          <a:lstStyle/>
          <a:p>
            <a:pPr marL="0" indent="0" algn="just">
              <a:buNone/>
            </a:pPr>
            <a:r>
              <a:rPr lang="en-US" sz="11500" dirty="0">
                <a:solidFill>
                  <a:srgbClr val="00B0F0"/>
                </a:solidFill>
              </a:rPr>
              <a:t>34%</a:t>
            </a:r>
            <a:endParaRPr lang="en-US" sz="8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799" y="1980821"/>
            <a:ext cx="4993646" cy="3385332"/>
          </a:xfrm>
          <a:prstGeom prst="rect">
            <a:avLst/>
          </a:prstGeom>
        </p:spPr>
      </p:pic>
      <p:sp>
        <p:nvSpPr>
          <p:cNvPr id="6" name="TextBox 5"/>
          <p:cNvSpPr txBox="1"/>
          <p:nvPr/>
        </p:nvSpPr>
        <p:spPr>
          <a:xfrm>
            <a:off x="905121" y="3304050"/>
            <a:ext cx="3885344" cy="2062103"/>
          </a:xfrm>
          <a:prstGeom prst="rect">
            <a:avLst/>
          </a:prstGeom>
          <a:noFill/>
        </p:spPr>
        <p:txBody>
          <a:bodyPr wrap="square" rtlCol="0">
            <a:spAutoFit/>
          </a:bodyPr>
          <a:lstStyle/>
          <a:p>
            <a:r>
              <a:rPr lang="en-US" sz="3200" dirty="0"/>
              <a:t>of Liberian women manage a fairly significant share of registered small. </a:t>
            </a:r>
          </a:p>
        </p:txBody>
      </p:sp>
    </p:spTree>
    <p:extLst>
      <p:ext uri="{BB962C8B-B14F-4D97-AF65-F5344CB8AC3E}">
        <p14:creationId xmlns:p14="http://schemas.microsoft.com/office/powerpoint/2010/main" val="178145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085" y="358877"/>
            <a:ext cx="8596668" cy="1320800"/>
          </a:xfrm>
        </p:spPr>
        <p:txBody>
          <a:bodyPr/>
          <a:lstStyle/>
          <a:p>
            <a:r>
              <a:rPr lang="en-US" b="1" dirty="0">
                <a:solidFill>
                  <a:srgbClr val="00B0F0"/>
                </a:solidFill>
              </a:rPr>
              <a:t>Business Registration Process In Liberia</a:t>
            </a:r>
            <a:endParaRPr lang="en-US" dirty="0"/>
          </a:p>
        </p:txBody>
      </p:sp>
      <p:sp>
        <p:nvSpPr>
          <p:cNvPr id="4" name="Content Placeholder 2"/>
          <p:cNvSpPr>
            <a:spLocks noGrp="1"/>
          </p:cNvSpPr>
          <p:nvPr>
            <p:ph idx="1"/>
          </p:nvPr>
        </p:nvSpPr>
        <p:spPr>
          <a:xfrm>
            <a:off x="803393" y="1281471"/>
            <a:ext cx="8719360" cy="3124201"/>
          </a:xfrm>
        </p:spPr>
        <p:txBody>
          <a:bodyPr>
            <a:noAutofit/>
          </a:bodyPr>
          <a:lstStyle/>
          <a:p>
            <a:pPr algn="just"/>
            <a:r>
              <a:rPr lang="en-US" sz="2000" dirty="0"/>
              <a:t>For small businesses, it’s  fairly much easier &amp; faster than it was 10 years ago </a:t>
            </a:r>
            <a:r>
              <a:rPr lang="en-US" sz="2000" dirty="0">
                <a:hlinkClick r:id="rId2"/>
              </a:rPr>
              <a:t>www.lbr.gov.lr</a:t>
            </a:r>
            <a:r>
              <a:rPr lang="en-US" sz="2000" dirty="0"/>
              <a:t> </a:t>
            </a:r>
          </a:p>
          <a:p>
            <a:pPr algn="just"/>
            <a:r>
              <a:rPr lang="en-US" sz="2000" dirty="0"/>
              <a:t>For Sole Proprietorship-  It takes at most 2 weeks for a business Registration document to be ready for pick up after the form is filled out, payment done, and submitted to the Liberia Business Registry  (LBR) </a:t>
            </a:r>
            <a:r>
              <a:rPr lang="en-US" sz="2000" dirty="0">
                <a:hlinkClick r:id="rId3"/>
              </a:rPr>
              <a:t>https://revenue.lra.gov.lr/businesses/</a:t>
            </a:r>
            <a:r>
              <a:rPr lang="en-US" sz="2000" dirty="0"/>
              <a:t> </a:t>
            </a:r>
          </a:p>
          <a:p>
            <a:pPr algn="just"/>
            <a:r>
              <a:rPr lang="en-US" sz="2000" dirty="0"/>
              <a:t>Business registrations are valid for a period of 12 months</a:t>
            </a:r>
          </a:p>
          <a:p>
            <a:pPr algn="just"/>
            <a:r>
              <a:rPr lang="en-US" sz="2000" dirty="0"/>
              <a:t>Fees for small business registration is $ 2,000 Liberian Dollars (USD 12.5)</a:t>
            </a:r>
          </a:p>
          <a:p>
            <a:pPr algn="just"/>
            <a:r>
              <a:rPr lang="en-US" sz="2000" dirty="0"/>
              <a:t>Corporations &amp; foreign businesses</a:t>
            </a:r>
            <a:r>
              <a:rPr lang="en-US" sz="2800" dirty="0"/>
              <a:t>:</a:t>
            </a:r>
            <a:r>
              <a:rPr lang="en-US" sz="2000" u="sng" dirty="0">
                <a:hlinkClick r:id="rId4"/>
              </a:rPr>
              <a:t> setup costs</a:t>
            </a:r>
            <a:r>
              <a:rPr lang="en-US" sz="2000" dirty="0"/>
              <a:t> in Year 1 will amount to US$3,750 and annual company costs in Year 2 and thereafter will amount to US$1,050</a:t>
            </a:r>
            <a:r>
              <a:rPr lang="en-US" sz="1600" dirty="0"/>
              <a:t>.</a:t>
            </a:r>
          </a:p>
          <a:p>
            <a:pPr algn="just"/>
            <a:endParaRPr lang="en-US" sz="2800" dirty="0">
              <a:solidFill>
                <a:srgbClr val="FF0000"/>
              </a:solidFill>
            </a:endParaRPr>
          </a:p>
          <a:p>
            <a:pPr algn="just"/>
            <a:endParaRPr lang="en-US" sz="2000" dirty="0"/>
          </a:p>
        </p:txBody>
      </p:sp>
    </p:spTree>
    <p:extLst>
      <p:ext uri="{BB962C8B-B14F-4D97-AF65-F5344CB8AC3E}">
        <p14:creationId xmlns:p14="http://schemas.microsoft.com/office/powerpoint/2010/main" val="370050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381" y="403123"/>
            <a:ext cx="8596668" cy="1320800"/>
          </a:xfrm>
        </p:spPr>
        <p:txBody>
          <a:bodyPr>
            <a:normAutofit fontScale="90000"/>
          </a:bodyPr>
          <a:lstStyle/>
          <a:p>
            <a:pPr algn="ctr"/>
            <a:r>
              <a:rPr lang="en-US" dirty="0">
                <a:solidFill>
                  <a:srgbClr val="00B050"/>
                </a:solidFill>
              </a:rPr>
              <a:t>Gain Changing &amp; Upside of Liberian Economy </a:t>
            </a:r>
            <a:br>
              <a:rPr lang="en-US" dirty="0">
                <a:solidFill>
                  <a:srgbClr val="00B050"/>
                </a:solidFill>
              </a:rPr>
            </a:br>
            <a:r>
              <a:rPr lang="en-US" dirty="0">
                <a:solidFill>
                  <a:srgbClr val="00B050"/>
                </a:solidFill>
              </a:rPr>
              <a:t>for Women</a:t>
            </a:r>
            <a:endParaRPr lang="en-US" dirty="0"/>
          </a:p>
        </p:txBody>
      </p:sp>
      <p:sp>
        <p:nvSpPr>
          <p:cNvPr id="4" name="Content Placeholder 2"/>
          <p:cNvSpPr>
            <a:spLocks noGrp="1"/>
          </p:cNvSpPr>
          <p:nvPr>
            <p:ph idx="1"/>
          </p:nvPr>
        </p:nvSpPr>
        <p:spPr>
          <a:xfrm>
            <a:off x="854586" y="1620683"/>
            <a:ext cx="9070258" cy="3124201"/>
          </a:xfrm>
        </p:spPr>
        <p:txBody>
          <a:bodyPr>
            <a:noAutofit/>
          </a:bodyPr>
          <a:lstStyle/>
          <a:p>
            <a:r>
              <a:rPr lang="en-US" sz="2400" dirty="0"/>
              <a:t>It’s Easy to get a business started in Liberia </a:t>
            </a:r>
          </a:p>
          <a:p>
            <a:r>
              <a:rPr lang="en-US" sz="2400" dirty="0"/>
              <a:t>The economy is still fairly young (not much competition)</a:t>
            </a:r>
          </a:p>
          <a:p>
            <a:r>
              <a:rPr lang="en-US" sz="2400" dirty="0"/>
              <a:t>Price bargaining is allowed and deals can be somewhat amazing between the seller and the buyer </a:t>
            </a:r>
          </a:p>
          <a:p>
            <a:r>
              <a:rPr lang="en-US" sz="2400" dirty="0"/>
              <a:t>If  women have access to finances </a:t>
            </a:r>
            <a:r>
              <a:rPr lang="en-US" sz="2400" b="1" dirty="0">
                <a:solidFill>
                  <a:srgbClr val="FF0000"/>
                </a:solidFill>
              </a:rPr>
              <a:t>(S.M.E  or Small Business Loans) </a:t>
            </a:r>
            <a:r>
              <a:rPr lang="en-US" sz="2400" dirty="0"/>
              <a:t>with a good or reasonable time frame for repayment, within the space of 3-5 years her business is far more likely to be bigger and she’s able to pay back loans and stand on her own </a:t>
            </a:r>
          </a:p>
          <a:p>
            <a:r>
              <a:rPr lang="en-US" sz="2400" dirty="0"/>
              <a:t>Scores of Liberian Businesses have made some real gains, from small scale they are not </a:t>
            </a:r>
          </a:p>
          <a:p>
            <a:endParaRPr lang="en-US" sz="2400" dirty="0"/>
          </a:p>
        </p:txBody>
      </p:sp>
    </p:spTree>
    <p:extLst>
      <p:ext uri="{BB962C8B-B14F-4D97-AF65-F5344CB8AC3E}">
        <p14:creationId xmlns:p14="http://schemas.microsoft.com/office/powerpoint/2010/main" val="342474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FF0000"/>
                </a:solidFill>
              </a:rPr>
              <a:t>The Downside </a:t>
            </a:r>
            <a:endParaRPr lang="en-US" dirty="0"/>
          </a:p>
        </p:txBody>
      </p:sp>
      <p:sp>
        <p:nvSpPr>
          <p:cNvPr id="6" name="Content Placeholder 2"/>
          <p:cNvSpPr>
            <a:spLocks noGrp="1"/>
          </p:cNvSpPr>
          <p:nvPr>
            <p:ph idx="1"/>
          </p:nvPr>
        </p:nvSpPr>
        <p:spPr>
          <a:xfrm>
            <a:off x="280219" y="1270000"/>
            <a:ext cx="5928851" cy="3124201"/>
          </a:xfrm>
        </p:spPr>
        <p:txBody>
          <a:bodyPr>
            <a:noAutofit/>
          </a:bodyPr>
          <a:lstStyle/>
          <a:p>
            <a:pPr algn="just"/>
            <a:r>
              <a:rPr lang="en-US" sz="2000" dirty="0"/>
              <a:t>Women-owned businesses continue to be particularly vulnerable especially when it comes to expanding their investment,</a:t>
            </a:r>
          </a:p>
          <a:p>
            <a:pPr algn="just"/>
            <a:endParaRPr lang="en-US" dirty="0"/>
          </a:p>
          <a:p>
            <a:pPr algn="just"/>
            <a:r>
              <a:rPr lang="en-US" sz="2000" dirty="0"/>
              <a:t>The laws to protect Liberian/ small businesses are not that very strong and (Retailers’ Rights(A healthy Retailers Right gives birth to ‘Consumer Rights Protection) but the case of Liberian women wholesalers pricing are in a way where retailers make at most a dollar profit (rice, oil, other provisions) </a:t>
            </a:r>
          </a:p>
          <a:p>
            <a:pPr algn="just"/>
            <a:endParaRPr lang="en-US" dirty="0"/>
          </a:p>
          <a:p>
            <a:pPr algn="just"/>
            <a:r>
              <a:rPr lang="en-US" sz="2000" dirty="0"/>
              <a:t>The World Bank, “countries that do not have strong laws that support and protect local businesses over foreign businesses struggle” as in the case of Liberia. </a:t>
            </a:r>
          </a:p>
        </p:txBody>
      </p:sp>
      <p:sp>
        <p:nvSpPr>
          <p:cNvPr id="7" name="Content Placeholder 2"/>
          <p:cNvSpPr txBox="1">
            <a:spLocks/>
          </p:cNvSpPr>
          <p:nvPr/>
        </p:nvSpPr>
        <p:spPr>
          <a:xfrm>
            <a:off x="6371302" y="1270000"/>
            <a:ext cx="3483898" cy="31242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2000" dirty="0"/>
              <a:t>Foreign/Big businesses become the movers and shakers of the economies, the business climate is not very super for smaller businesses, </a:t>
            </a:r>
          </a:p>
          <a:p>
            <a:pPr algn="just"/>
            <a:r>
              <a:rPr lang="en-US" sz="2000" dirty="0"/>
              <a:t>lack of electricity,</a:t>
            </a:r>
          </a:p>
          <a:p>
            <a:pPr algn="just"/>
            <a:r>
              <a:rPr lang="en-US" sz="2000" dirty="0"/>
              <a:t>Dual Currency (USD again the Liberian Dollars </a:t>
            </a:r>
          </a:p>
          <a:p>
            <a:pPr algn="just"/>
            <a:r>
              <a:rPr lang="en-US" sz="2000" dirty="0"/>
              <a:t>High customs duties on importation (women that do foreign businesses and ship goods into Liberia complain of this challenge </a:t>
            </a:r>
          </a:p>
          <a:p>
            <a:pPr algn="just"/>
            <a:endParaRPr lang="en-US" sz="2000" dirty="0"/>
          </a:p>
          <a:p>
            <a:pPr algn="just"/>
            <a:endParaRPr lang="en-US" sz="2000" dirty="0"/>
          </a:p>
        </p:txBody>
      </p:sp>
    </p:spTree>
    <p:extLst>
      <p:ext uri="{BB962C8B-B14F-4D97-AF65-F5344CB8AC3E}">
        <p14:creationId xmlns:p14="http://schemas.microsoft.com/office/powerpoint/2010/main" val="85631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431-2788-4046-9749-BE2DDFCFC0EB}"/>
              </a:ext>
            </a:extLst>
          </p:cNvPr>
          <p:cNvSpPr>
            <a:spLocks noGrp="1"/>
          </p:cNvSpPr>
          <p:nvPr>
            <p:ph type="title"/>
          </p:nvPr>
        </p:nvSpPr>
        <p:spPr>
          <a:xfrm>
            <a:off x="677334" y="609600"/>
            <a:ext cx="8596668" cy="665316"/>
          </a:xfrm>
        </p:spPr>
        <p:txBody>
          <a:bodyPr>
            <a:normAutofit/>
          </a:bodyPr>
          <a:lstStyle/>
          <a:p>
            <a:r>
              <a:rPr lang="en-US" dirty="0">
                <a:solidFill>
                  <a:srgbClr val="00B050"/>
                </a:solidFill>
              </a:rPr>
              <a:t>Conclusion: Women Game Changers</a:t>
            </a:r>
            <a:endParaRPr lang="en-US" u="sng" dirty="0"/>
          </a:p>
        </p:txBody>
      </p:sp>
      <p:sp>
        <p:nvSpPr>
          <p:cNvPr id="7" name="Content Placeholder 2"/>
          <p:cNvSpPr>
            <a:spLocks noGrp="1"/>
          </p:cNvSpPr>
          <p:nvPr>
            <p:ph idx="1"/>
          </p:nvPr>
        </p:nvSpPr>
        <p:spPr>
          <a:xfrm>
            <a:off x="881078" y="1649360"/>
            <a:ext cx="8392924" cy="3955027"/>
          </a:xfrm>
        </p:spPr>
        <p:txBody>
          <a:bodyPr>
            <a:noAutofit/>
          </a:bodyPr>
          <a:lstStyle/>
          <a:p>
            <a:pPr algn="just"/>
            <a:r>
              <a:rPr lang="en-US" sz="2000" dirty="0"/>
              <a:t>There are Liberian women who have successfully grown their businesses from smaller to bigger skill managing to navigate between the odds</a:t>
            </a:r>
          </a:p>
          <a:p>
            <a:pPr algn="just"/>
            <a:endParaRPr lang="en-US" sz="1200" dirty="0"/>
          </a:p>
          <a:p>
            <a:pPr algn="just"/>
            <a:r>
              <a:rPr lang="en-US" sz="2000" dirty="0"/>
              <a:t>There are women entrepreneurs that are now shipping goods from Togo, Dubai, </a:t>
            </a:r>
          </a:p>
          <a:p>
            <a:pPr algn="just"/>
            <a:endParaRPr lang="en-US" sz="1100" dirty="0"/>
          </a:p>
          <a:p>
            <a:pPr algn="just"/>
            <a:r>
              <a:rPr lang="en-US" sz="2000" dirty="0"/>
              <a:t> The UN Women's Next Level Business Program for Market Women brought financial literacy skills to women in the marketplaces of Monrovia, and provided &amp;in those workshops, women learn about budgeting principles for small businesses and how to open a bank account, and save profits. </a:t>
            </a:r>
          </a:p>
        </p:txBody>
      </p:sp>
    </p:spTree>
    <p:extLst>
      <p:ext uri="{BB962C8B-B14F-4D97-AF65-F5344CB8AC3E}">
        <p14:creationId xmlns:p14="http://schemas.microsoft.com/office/powerpoint/2010/main" val="403459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Great Business Success Story of Amanda </a:t>
            </a:r>
            <a:r>
              <a:rPr lang="en-US" dirty="0" err="1"/>
              <a:t>Ajami</a:t>
            </a:r>
            <a:r>
              <a:rPr lang="en-US" dirty="0"/>
              <a:t>, a Nutritional Food Practitioner Featured on the German Radio-DW Africa (IWD March 8, 2023)</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18" y="2195871"/>
            <a:ext cx="8596668" cy="4010455"/>
          </a:xfrm>
          <a:prstGeom prst="rect">
            <a:avLst/>
          </a:prstGeom>
        </p:spPr>
      </p:pic>
    </p:spTree>
    <p:extLst>
      <p:ext uri="{BB962C8B-B14F-4D97-AF65-F5344CB8AC3E}">
        <p14:creationId xmlns:p14="http://schemas.microsoft.com/office/powerpoint/2010/main" val="359521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b="1" dirty="0">
                <a:solidFill>
                  <a:srgbClr val="00B0F0"/>
                </a:solidFill>
              </a:rPr>
              <a:t>Introduction </a:t>
            </a:r>
            <a:endParaRPr lang="en-US" u="sng" dirty="0"/>
          </a:p>
        </p:txBody>
      </p:sp>
      <p:sp>
        <p:nvSpPr>
          <p:cNvPr id="4" name="Content Placeholder 3"/>
          <p:cNvSpPr>
            <a:spLocks noGrp="1"/>
          </p:cNvSpPr>
          <p:nvPr>
            <p:ph idx="1"/>
          </p:nvPr>
        </p:nvSpPr>
        <p:spPr>
          <a:xfrm>
            <a:off x="677334" y="2160589"/>
            <a:ext cx="8596668" cy="3135233"/>
          </a:xfrm>
        </p:spPr>
        <p:txBody>
          <a:bodyPr/>
          <a:lstStyle/>
          <a:p>
            <a:endParaRPr lang="en-US" dirty="0"/>
          </a:p>
        </p:txBody>
      </p:sp>
      <p:pic>
        <p:nvPicPr>
          <p:cNvPr id="5" name="Content Placeholder 3"/>
          <p:cNvPicPr>
            <a:picLocks noChangeAspect="1"/>
          </p:cNvPicPr>
          <p:nvPr/>
        </p:nvPicPr>
        <p:blipFill rotWithShape="1">
          <a:blip r:embed="rId2" cstate="hqprint">
            <a:extLst>
              <a:ext uri="{28A0092B-C50C-407E-A947-70E740481C1C}">
                <a14:useLocalDpi xmlns:a14="http://schemas.microsoft.com/office/drawing/2010/main" val="0"/>
              </a:ext>
            </a:extLst>
          </a:blip>
          <a:srcRect l="2464"/>
          <a:stretch/>
        </p:blipFill>
        <p:spPr>
          <a:xfrm>
            <a:off x="388665" y="2160589"/>
            <a:ext cx="4587003" cy="3135233"/>
          </a:xfrm>
          <a:prstGeom prst="rect">
            <a:avLst/>
          </a:prstGeom>
        </p:spPr>
      </p:pic>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r="5473"/>
          <a:stretch/>
        </p:blipFill>
        <p:spPr>
          <a:xfrm>
            <a:off x="4975668" y="2181651"/>
            <a:ext cx="4676463" cy="3114171"/>
          </a:xfrm>
          <a:prstGeom prst="rect">
            <a:avLst/>
          </a:prstGeom>
        </p:spPr>
      </p:pic>
    </p:spTree>
    <p:extLst>
      <p:ext uri="{BB962C8B-B14F-4D97-AF65-F5344CB8AC3E}">
        <p14:creationId xmlns:p14="http://schemas.microsoft.com/office/powerpoint/2010/main" val="19772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1488496" y="609580"/>
            <a:ext cx="8596668" cy="831273"/>
          </a:xfrm>
        </p:spPr>
        <p:txBody>
          <a:bodyPr/>
          <a:lstStyle/>
          <a:p>
            <a:r>
              <a:rPr lang="en-US" b="1" dirty="0">
                <a:solidFill>
                  <a:srgbClr val="00B0F0"/>
                </a:solidFill>
              </a:rPr>
              <a:t>Passionate</a:t>
            </a:r>
            <a:r>
              <a:rPr lang="en-US" b="1" dirty="0"/>
              <a:t> About </a:t>
            </a:r>
            <a:r>
              <a:rPr lang="en-US" b="1" dirty="0">
                <a:solidFill>
                  <a:srgbClr val="00B050"/>
                </a:solidFill>
              </a:rPr>
              <a:t>Storytelling</a:t>
            </a:r>
            <a:endParaRPr lang="en-US" u="sng" dirty="0"/>
          </a:p>
        </p:txBody>
      </p:sp>
      <p:pic>
        <p:nvPicPr>
          <p:cNvPr id="5" name="Content Placeholder 3"/>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b="9366"/>
          <a:stretch/>
        </p:blipFill>
        <p:spPr>
          <a:xfrm>
            <a:off x="1025519" y="1440873"/>
            <a:ext cx="3879918" cy="4688708"/>
          </a:xfrm>
          <a:prstGeom prst="rect">
            <a:avLst/>
          </a:prstGeom>
          <a:ln w="228600" cap="sq" cmpd="thickThin">
            <a:solidFill>
              <a:srgbClr val="08445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10" y="1440853"/>
            <a:ext cx="3642389" cy="4688748"/>
          </a:xfrm>
          <a:prstGeom prst="rect">
            <a:avLst/>
          </a:prstGeom>
          <a:ln w="228600" cap="sq" cmpd="thickThin">
            <a:solidFill>
              <a:srgbClr val="084450"/>
            </a:solidFill>
            <a:prstDash val="solid"/>
            <a:miter lim="800000"/>
          </a:ln>
          <a:effectLst>
            <a:innerShdw blurRad="76200">
              <a:srgbClr val="000000"/>
            </a:innerShdw>
          </a:effectLst>
        </p:spPr>
      </p:pic>
    </p:spTree>
    <p:extLst>
      <p:ext uri="{BB962C8B-B14F-4D97-AF65-F5344CB8AC3E}">
        <p14:creationId xmlns:p14="http://schemas.microsoft.com/office/powerpoint/2010/main" val="22435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1105038" y="776300"/>
            <a:ext cx="8596668" cy="831273"/>
          </a:xfrm>
        </p:spPr>
        <p:txBody>
          <a:bodyPr>
            <a:normAutofit fontScale="90000"/>
          </a:bodyPr>
          <a:lstStyle/>
          <a:p>
            <a:r>
              <a:rPr lang="en-US" b="1" dirty="0">
                <a:solidFill>
                  <a:srgbClr val="00B0F0"/>
                </a:solidFill>
              </a:rPr>
              <a:t>An Advocate of </a:t>
            </a:r>
            <a:r>
              <a:rPr lang="en-US" b="1" dirty="0">
                <a:solidFill>
                  <a:srgbClr val="00B050"/>
                </a:solidFill>
              </a:rPr>
              <a:t>Girls</a:t>
            </a:r>
            <a:r>
              <a:rPr lang="en-US" b="1" dirty="0">
                <a:solidFill>
                  <a:srgbClr val="00B0F0"/>
                </a:solidFill>
              </a:rPr>
              <a:t> and </a:t>
            </a:r>
            <a:r>
              <a:rPr lang="en-US" b="1" dirty="0">
                <a:solidFill>
                  <a:srgbClr val="00B050"/>
                </a:solidFill>
              </a:rPr>
              <a:t>Women’s</a:t>
            </a:r>
            <a:r>
              <a:rPr lang="en-US" b="1" dirty="0">
                <a:solidFill>
                  <a:srgbClr val="00B0F0"/>
                </a:solidFill>
              </a:rPr>
              <a:t> Rights </a:t>
            </a:r>
            <a:endParaRPr lang="en-US" u="sng" dirty="0"/>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374" y="1607573"/>
            <a:ext cx="8531854" cy="4265927"/>
          </a:xfrm>
        </p:spPr>
      </p:pic>
    </p:spTree>
    <p:extLst>
      <p:ext uri="{BB962C8B-B14F-4D97-AF65-F5344CB8AC3E}">
        <p14:creationId xmlns:p14="http://schemas.microsoft.com/office/powerpoint/2010/main" val="57836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1562238" y="624348"/>
            <a:ext cx="7419530" cy="831273"/>
          </a:xfrm>
        </p:spPr>
        <p:txBody>
          <a:bodyPr/>
          <a:lstStyle/>
          <a:p>
            <a:r>
              <a:rPr lang="en-US" b="1" dirty="0">
                <a:solidFill>
                  <a:srgbClr val="00B0F0"/>
                </a:solidFill>
              </a:rPr>
              <a:t>&amp; Their Economic </a:t>
            </a:r>
            <a:r>
              <a:rPr lang="en-US" b="1" dirty="0"/>
              <a:t>Empowerment</a:t>
            </a:r>
            <a:endParaRPr lang="en-US" u="sng" dirty="0"/>
          </a:p>
        </p:txBody>
      </p:sp>
      <p:pic>
        <p:nvPicPr>
          <p:cNvPr id="5"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988"/>
          <a:stretch/>
        </p:blipFill>
        <p:spPr>
          <a:xfrm>
            <a:off x="400632" y="1603105"/>
            <a:ext cx="5607691" cy="3263863"/>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6910"/>
          <a:stretch/>
        </p:blipFill>
        <p:spPr>
          <a:xfrm>
            <a:off x="6141059" y="1534503"/>
            <a:ext cx="3839050" cy="3588328"/>
          </a:xfrm>
          <a:prstGeom prst="rect">
            <a:avLst/>
          </a:prstGeom>
        </p:spPr>
      </p:pic>
    </p:spTree>
    <p:extLst>
      <p:ext uri="{BB962C8B-B14F-4D97-AF65-F5344CB8AC3E}">
        <p14:creationId xmlns:p14="http://schemas.microsoft.com/office/powerpoint/2010/main" val="36702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2594624" y="432619"/>
            <a:ext cx="5738214" cy="831273"/>
          </a:xfrm>
        </p:spPr>
        <p:txBody>
          <a:bodyPr/>
          <a:lstStyle/>
          <a:p>
            <a:pPr algn="ctr"/>
            <a:r>
              <a:rPr lang="en-US" b="1" i="1" dirty="0">
                <a:solidFill>
                  <a:schemeClr val="accent2">
                    <a:lumMod val="75000"/>
                  </a:schemeClr>
                </a:solidFill>
              </a:rPr>
              <a:t>An Entrepreneur</a:t>
            </a:r>
            <a:endParaRPr lang="en-US" u="sng" dirty="0"/>
          </a:p>
        </p:txBody>
      </p:sp>
      <p:pic>
        <p:nvPicPr>
          <p:cNvPr id="5" name="Content Placeholder 3"/>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b="13440"/>
          <a:stretch/>
        </p:blipFill>
        <p:spPr>
          <a:xfrm>
            <a:off x="561332" y="1465666"/>
            <a:ext cx="6926927" cy="4930156"/>
          </a:xfrm>
        </p:spPr>
      </p:pic>
      <p:sp>
        <p:nvSpPr>
          <p:cNvPr id="6" name="TextBox 5"/>
          <p:cNvSpPr txBox="1"/>
          <p:nvPr/>
        </p:nvSpPr>
        <p:spPr>
          <a:xfrm flipH="1">
            <a:off x="7599127" y="1495712"/>
            <a:ext cx="1763414" cy="1569660"/>
          </a:xfrm>
          <a:prstGeom prst="rect">
            <a:avLst/>
          </a:prstGeom>
          <a:noFill/>
        </p:spPr>
        <p:txBody>
          <a:bodyPr wrap="square" rtlCol="0">
            <a:spAutoFit/>
          </a:bodyPr>
          <a:lstStyle/>
          <a:p>
            <a:r>
              <a:rPr lang="en-US" sz="2400" dirty="0">
                <a:solidFill>
                  <a:srgbClr val="FF0000"/>
                </a:solidFill>
              </a:rPr>
              <a:t>2019/2020 COVID 19 Started it all</a:t>
            </a:r>
          </a:p>
        </p:txBody>
      </p:sp>
      <p:sp>
        <p:nvSpPr>
          <p:cNvPr id="7" name="TextBox 6"/>
          <p:cNvSpPr txBox="1"/>
          <p:nvPr/>
        </p:nvSpPr>
        <p:spPr>
          <a:xfrm flipH="1">
            <a:off x="7591497" y="3250036"/>
            <a:ext cx="1763414" cy="1384995"/>
          </a:xfrm>
          <a:prstGeom prst="rect">
            <a:avLst/>
          </a:prstGeom>
          <a:noFill/>
        </p:spPr>
        <p:txBody>
          <a:bodyPr wrap="square" rtlCol="0">
            <a:spAutoFit/>
          </a:bodyPr>
          <a:lstStyle/>
          <a:p>
            <a:r>
              <a:rPr lang="en-US" sz="2800" dirty="0">
                <a:solidFill>
                  <a:srgbClr val="00B0F0"/>
                </a:solidFill>
              </a:rPr>
              <a:t>Everywhere was closed</a:t>
            </a:r>
          </a:p>
        </p:txBody>
      </p:sp>
      <p:sp>
        <p:nvSpPr>
          <p:cNvPr id="8" name="TextBox 7"/>
          <p:cNvSpPr txBox="1"/>
          <p:nvPr/>
        </p:nvSpPr>
        <p:spPr>
          <a:xfrm flipH="1">
            <a:off x="7544165" y="4819695"/>
            <a:ext cx="2013036" cy="1015663"/>
          </a:xfrm>
          <a:prstGeom prst="rect">
            <a:avLst/>
          </a:prstGeom>
          <a:noFill/>
        </p:spPr>
        <p:txBody>
          <a:bodyPr wrap="square" rtlCol="0">
            <a:spAutoFit/>
          </a:bodyPr>
          <a:lstStyle/>
          <a:p>
            <a:r>
              <a:rPr lang="en-US" sz="2000" dirty="0"/>
              <a:t>Food, Water &amp; medication were of priority  </a:t>
            </a:r>
          </a:p>
        </p:txBody>
      </p:sp>
    </p:spTree>
    <p:extLst>
      <p:ext uri="{BB962C8B-B14F-4D97-AF65-F5344CB8AC3E}">
        <p14:creationId xmlns:p14="http://schemas.microsoft.com/office/powerpoint/2010/main" val="4882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866968" y="0"/>
            <a:ext cx="44245" cy="6858000"/>
          </a:xfrm>
          <a:prstGeom prst="straightConnector1">
            <a:avLst/>
          </a:prstGeom>
          <a:ln w="38100">
            <a:solidFill>
              <a:srgbClr val="08445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510918" y="2681748"/>
            <a:ext cx="4783753" cy="5179143"/>
          </a:xfrm>
        </p:spPr>
        <p:txBody>
          <a:bodyPr>
            <a:noAutofit/>
          </a:bodyPr>
          <a:lstStyle/>
          <a:p>
            <a:r>
              <a:rPr lang="en-US" sz="2400" dirty="0"/>
              <a:t>I am not an economist </a:t>
            </a:r>
          </a:p>
          <a:p>
            <a:r>
              <a:rPr lang="en-US" sz="2400" dirty="0"/>
              <a:t>Don’t Claim to be one </a:t>
            </a:r>
          </a:p>
          <a:p>
            <a:r>
              <a:rPr lang="en-US" sz="2400" dirty="0"/>
              <a:t>Not a business experts </a:t>
            </a:r>
          </a:p>
          <a:p>
            <a:r>
              <a:rPr lang="en-US" sz="2400" dirty="0"/>
              <a:t>Just Passionate about Storytelling, </a:t>
            </a:r>
          </a:p>
          <a:p>
            <a:r>
              <a:rPr lang="en-US" sz="2400" dirty="0"/>
              <a:t>Research &amp; My journalism work </a:t>
            </a:r>
          </a:p>
          <a:p>
            <a:r>
              <a:rPr lang="en-US" sz="2400" dirty="0"/>
              <a:t>and advocacy put these matters to my heart.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31" y="370227"/>
            <a:ext cx="1954340" cy="2112412"/>
          </a:xfrm>
          <a:prstGeom prst="rect">
            <a:avLst/>
          </a:prstGeom>
        </p:spPr>
      </p:pic>
      <p:sp>
        <p:nvSpPr>
          <p:cNvPr id="11" name="Title 1"/>
          <p:cNvSpPr>
            <a:spLocks noGrp="1"/>
          </p:cNvSpPr>
          <p:nvPr>
            <p:ph type="title"/>
          </p:nvPr>
        </p:nvSpPr>
        <p:spPr>
          <a:xfrm>
            <a:off x="4911213" y="370227"/>
            <a:ext cx="6332335" cy="1752599"/>
          </a:xfrm>
        </p:spPr>
        <p:txBody>
          <a:bodyPr>
            <a:noAutofit/>
          </a:bodyPr>
          <a:lstStyle/>
          <a:p>
            <a:r>
              <a:rPr lang="en-US" sz="3200" b="1" i="1" dirty="0">
                <a:solidFill>
                  <a:srgbClr val="00B0F0"/>
                </a:solidFill>
              </a:rPr>
              <a:t>Business and Women, the </a:t>
            </a:r>
            <a:br>
              <a:rPr lang="en-US" sz="3200" b="1" i="1" dirty="0">
                <a:solidFill>
                  <a:srgbClr val="00B0F0"/>
                </a:solidFill>
              </a:rPr>
            </a:br>
            <a:r>
              <a:rPr lang="en-US" sz="3200" b="1" i="1" dirty="0">
                <a:solidFill>
                  <a:srgbClr val="00B0F0"/>
                </a:solidFill>
              </a:rPr>
              <a:t>case of African Women- Liberia </a:t>
            </a:r>
            <a:br>
              <a:rPr lang="en-US" sz="3200" b="1" i="1" dirty="0">
                <a:solidFill>
                  <a:srgbClr val="00B0F0"/>
                </a:solidFill>
              </a:rPr>
            </a:br>
            <a:r>
              <a:rPr lang="en-US" sz="3200" b="1" i="1" dirty="0">
                <a:solidFill>
                  <a:srgbClr val="00B0F0"/>
                </a:solidFill>
              </a:rPr>
              <a:t>as a case study </a:t>
            </a:r>
            <a:endParaRPr lang="en-US" sz="3200" dirty="0">
              <a:solidFill>
                <a:srgbClr val="00B0F0"/>
              </a:solidFill>
            </a:endParaRPr>
          </a:p>
        </p:txBody>
      </p:sp>
      <p:sp>
        <p:nvSpPr>
          <p:cNvPr id="12" name="Content Placeholder 2"/>
          <p:cNvSpPr txBox="1">
            <a:spLocks/>
          </p:cNvSpPr>
          <p:nvPr/>
        </p:nvSpPr>
        <p:spPr>
          <a:xfrm>
            <a:off x="4699459" y="2147118"/>
            <a:ext cx="5124308" cy="31242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dirty="0"/>
              <a:t>In Africa, women make up over 50% of the population. They play an integral part in Africa’s economy for several decades.</a:t>
            </a:r>
          </a:p>
          <a:p>
            <a:pPr marL="0" indent="0" algn="just">
              <a:buFont typeface="Wingdings 3" charset="2"/>
              <a:buNone/>
            </a:pPr>
            <a:endParaRPr lang="en-US" sz="900" dirty="0"/>
          </a:p>
          <a:p>
            <a:pPr algn="just"/>
            <a:r>
              <a:rPr lang="en-US" dirty="0"/>
              <a:t>Their contributions are even more valuable in the case of countries emerging from conflict, such as Liberia, a post-war country &amp;  COVID 19 that wrecked havoc globally</a:t>
            </a:r>
          </a:p>
          <a:p>
            <a:pPr marL="0" indent="0" algn="just">
              <a:buFont typeface="Wingdings 3" charset="2"/>
              <a:buNone/>
            </a:pPr>
            <a:endParaRPr lang="en-US" sz="1100" dirty="0"/>
          </a:p>
          <a:p>
            <a:pPr algn="just"/>
            <a:r>
              <a:rPr lang="en-US" dirty="0"/>
              <a:t> In Liberia Women make up the larger part of the population (60%) in order to earn a living and sustain and provide for their families and communities they build or set up businesses.</a:t>
            </a:r>
          </a:p>
          <a:p>
            <a:endParaRPr lang="en-US" dirty="0"/>
          </a:p>
        </p:txBody>
      </p:sp>
    </p:spTree>
    <p:extLst>
      <p:ext uri="{BB962C8B-B14F-4D97-AF65-F5344CB8AC3E}">
        <p14:creationId xmlns:p14="http://schemas.microsoft.com/office/powerpoint/2010/main" val="165997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E2E7-CC07-4576-B323-FBB580A9E9FA}"/>
              </a:ext>
            </a:extLst>
          </p:cNvPr>
          <p:cNvSpPr>
            <a:spLocks noGrp="1"/>
          </p:cNvSpPr>
          <p:nvPr>
            <p:ph type="title"/>
          </p:nvPr>
        </p:nvSpPr>
        <p:spPr>
          <a:xfrm>
            <a:off x="3540159" y="973394"/>
            <a:ext cx="3863531" cy="653143"/>
          </a:xfrm>
        </p:spPr>
        <p:txBody>
          <a:bodyPr/>
          <a:lstStyle/>
          <a:p>
            <a:r>
              <a:rPr lang="en-US" b="1" dirty="0">
                <a:solidFill>
                  <a:srgbClr val="0070C0"/>
                </a:solidFill>
              </a:rPr>
              <a:t>Few Years Back</a:t>
            </a:r>
            <a:endParaRPr lang="en-US" u="sng" dirty="0"/>
          </a:p>
        </p:txBody>
      </p:sp>
      <p:sp>
        <p:nvSpPr>
          <p:cNvPr id="5" name="Content Placeholder 2"/>
          <p:cNvSpPr>
            <a:spLocks noGrp="1"/>
          </p:cNvSpPr>
          <p:nvPr>
            <p:ph idx="1"/>
          </p:nvPr>
        </p:nvSpPr>
        <p:spPr>
          <a:xfrm>
            <a:off x="1217367" y="1769807"/>
            <a:ext cx="7956129" cy="4409768"/>
          </a:xfrm>
        </p:spPr>
        <p:txBody>
          <a:bodyPr>
            <a:normAutofit fontScale="85000" lnSpcReduction="10000"/>
          </a:bodyPr>
          <a:lstStyle/>
          <a:p>
            <a:pPr algn="just"/>
            <a:r>
              <a:rPr lang="en-US" sz="3200" dirty="0"/>
              <a:t>In Liberia, post-conflict and COVID 19 economies face a number of challenges.</a:t>
            </a:r>
          </a:p>
          <a:p>
            <a:pPr algn="just"/>
            <a:endParaRPr lang="en-US" sz="2100" dirty="0"/>
          </a:p>
          <a:p>
            <a:pPr algn="just"/>
            <a:r>
              <a:rPr lang="en-US" dirty="0"/>
              <a:t> </a:t>
            </a:r>
            <a:r>
              <a:rPr lang="en-US" sz="3300" dirty="0"/>
              <a:t>A few years ago women’s businesses stay at embryonic stages while just a few of them make big gains mainly due to three key limitations: knowledge of business vision, management; access to finance (constraints to accessing bank loans, high-interest rate and markets (retailer’s rights, high customs/tariff/taxes for importation). </a:t>
            </a:r>
          </a:p>
          <a:p>
            <a:pPr algn="just"/>
            <a:endParaRPr lang="en-US" sz="3800" dirty="0"/>
          </a:p>
        </p:txBody>
      </p:sp>
    </p:spTree>
    <p:extLst>
      <p:ext uri="{BB962C8B-B14F-4D97-AF65-F5344CB8AC3E}">
        <p14:creationId xmlns:p14="http://schemas.microsoft.com/office/powerpoint/2010/main" val="308039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Startup Businesses VS Loan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678"/>
          <a:stretch/>
        </p:blipFill>
        <p:spPr>
          <a:xfrm>
            <a:off x="677334" y="1371600"/>
            <a:ext cx="3854908" cy="3013698"/>
          </a:xfrm>
          <a:prstGeom prst="rect">
            <a:avLst/>
          </a:prstGeom>
        </p:spPr>
      </p:pic>
      <p:sp>
        <p:nvSpPr>
          <p:cNvPr id="5" name="Content Placeholder 2"/>
          <p:cNvSpPr>
            <a:spLocks noGrp="1"/>
          </p:cNvSpPr>
          <p:nvPr>
            <p:ph idx="1"/>
          </p:nvPr>
        </p:nvSpPr>
        <p:spPr>
          <a:xfrm>
            <a:off x="4975667" y="1371600"/>
            <a:ext cx="4621971" cy="3124201"/>
          </a:xfrm>
        </p:spPr>
        <p:txBody>
          <a:bodyPr>
            <a:noAutofit/>
          </a:bodyPr>
          <a:lstStyle/>
          <a:p>
            <a:pPr algn="just"/>
            <a:r>
              <a:rPr lang="en-US" dirty="0"/>
              <a:t>Women’s access to loans and one of the biggest challenges they face across the continent, especially for start-up businesses to support their small businesses.</a:t>
            </a:r>
          </a:p>
          <a:p>
            <a:pPr algn="just"/>
            <a:r>
              <a:rPr lang="en-US" dirty="0"/>
              <a:t> Banks would rather give their loans to S.M.Es, multinational corporations,  and big businesses with longer payment terms, and lower interest rates as compared to loans awarded to women and small businesses. </a:t>
            </a:r>
          </a:p>
          <a:p>
            <a:pPr algn="just"/>
            <a:r>
              <a:rPr lang="en-US" dirty="0"/>
              <a:t>Their payment terms are shooters and the interest rates are even higher (especially for micro loan) </a:t>
            </a:r>
          </a:p>
        </p:txBody>
      </p:sp>
      <p:sp>
        <p:nvSpPr>
          <p:cNvPr id="6" name="Content Placeholder 2"/>
          <p:cNvSpPr txBox="1">
            <a:spLocks/>
          </p:cNvSpPr>
          <p:nvPr/>
        </p:nvSpPr>
        <p:spPr>
          <a:xfrm>
            <a:off x="293802" y="4495801"/>
            <a:ext cx="4621971" cy="31242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dirty="0"/>
              <a:t>When Liberian women do succeed getting bank’s loans, it is almost as if they are doing their business for the banks</a:t>
            </a:r>
          </a:p>
          <a:p>
            <a:pPr algn="just"/>
            <a:r>
              <a:rPr lang="en-US" dirty="0"/>
              <a:t>The stress of paying back the money on time in order not to default</a:t>
            </a:r>
          </a:p>
        </p:txBody>
      </p:sp>
    </p:spTree>
    <p:extLst>
      <p:ext uri="{BB962C8B-B14F-4D97-AF65-F5344CB8AC3E}">
        <p14:creationId xmlns:p14="http://schemas.microsoft.com/office/powerpoint/2010/main" val="18318752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380</TotalTime>
  <Words>1357</Words>
  <Application>Microsoft Office PowerPoint</Application>
  <PresentationFormat>Widescreen</PresentationFormat>
  <Paragraphs>142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Trebuchet MS</vt:lpstr>
      <vt:lpstr>Wingdings</vt:lpstr>
      <vt:lpstr>Wingdings 3</vt:lpstr>
      <vt:lpstr>Facet</vt:lpstr>
      <vt:lpstr>BUSINESS AND WOMEN THE CASE OF AFRICAN WOMEN (LIBERIA AS A CASE STUDY) </vt:lpstr>
      <vt:lpstr>Introduction </vt:lpstr>
      <vt:lpstr>Passionate About Storytelling</vt:lpstr>
      <vt:lpstr>An Advocate of Girls and Women’s Rights </vt:lpstr>
      <vt:lpstr>&amp; Their Economic Empowerment</vt:lpstr>
      <vt:lpstr>An Entrepreneur</vt:lpstr>
      <vt:lpstr>Business and Women, the  case of African Women- Liberia  as a case study </vt:lpstr>
      <vt:lpstr>Few Years Back</vt:lpstr>
      <vt:lpstr>Women Startup Businesses VS Loan</vt:lpstr>
      <vt:lpstr>Banks In Liberia</vt:lpstr>
      <vt:lpstr>3 Banks as Case Studies</vt:lpstr>
      <vt:lpstr>Loan Process with a few Banks in Liberia </vt:lpstr>
      <vt:lpstr>The WB Data Furthers</vt:lpstr>
      <vt:lpstr>Business Registration Process In Liberia</vt:lpstr>
      <vt:lpstr>Gain Changing &amp; Upside of Liberian Economy  for Women</vt:lpstr>
      <vt:lpstr>The Downside </vt:lpstr>
      <vt:lpstr>Conclusion: Women Game Changers</vt:lpstr>
      <vt:lpstr>A Great Business Success Story of Amanda Ajami, a Nutritional Food Practitioner Featured on the German Radio-DW Africa (IWD March 8,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75</cp:revision>
  <dcterms:created xsi:type="dcterms:W3CDTF">2020-02-19T16:22:48Z</dcterms:created>
  <dcterms:modified xsi:type="dcterms:W3CDTF">2023-04-30T23:31:31Z</dcterms:modified>
</cp:coreProperties>
</file>