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07" r:id="rId3"/>
    <p:sldId id="308" r:id="rId4"/>
    <p:sldId id="258" r:id="rId5"/>
    <p:sldId id="309" r:id="rId6"/>
    <p:sldId id="282" r:id="rId7"/>
    <p:sldId id="299" r:id="rId8"/>
    <p:sldId id="285" r:id="rId9"/>
    <p:sldId id="278" r:id="rId10"/>
    <p:sldId id="277" r:id="rId11"/>
    <p:sldId id="280" r:id="rId12"/>
    <p:sldId id="310" r:id="rId13"/>
    <p:sldId id="281" r:id="rId14"/>
    <p:sldId id="304" r:id="rId15"/>
    <p:sldId id="30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dwa Mtati" initials="OM"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6113"/>
    <a:srgbClr val="084450"/>
    <a:srgbClr val="FFC000"/>
    <a:srgbClr val="404040"/>
    <a:srgbClr val="052C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44" autoAdjust="0"/>
    <p:restoredTop sz="94745" autoAdjust="0"/>
  </p:normalViewPr>
  <p:slideViewPr>
    <p:cSldViewPr snapToGrid="0">
      <p:cViewPr varScale="1">
        <p:scale>
          <a:sx n="76" d="100"/>
          <a:sy n="76" d="100"/>
        </p:scale>
        <p:origin x="408"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45642-2EE1-0743-BC1D-CE14EB7CD7E4}" type="datetimeFigureOut">
              <a:rPr lang="en-US" smtClean="0"/>
              <a:t>4/30/2023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0DAEE-AC30-E842-9B3B-EE68F8496306}" type="slidenum">
              <a:rPr lang="en-US" smtClean="0"/>
              <a:t>‹#›</a:t>
            </a:fld>
            <a:endParaRPr lang="en-US"/>
          </a:p>
        </p:txBody>
      </p:sp>
    </p:spTree>
    <p:extLst>
      <p:ext uri="{BB962C8B-B14F-4D97-AF65-F5344CB8AC3E}">
        <p14:creationId xmlns:p14="http://schemas.microsoft.com/office/powerpoint/2010/main" val="158364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Greetings all</a:t>
            </a:r>
          </a:p>
          <a:p>
            <a:r>
              <a:rPr lang="en-GB" dirty="0"/>
              <a:t>Thank you </a:t>
            </a:r>
            <a:r>
              <a:rPr lang="en-GB" dirty="0" err="1"/>
              <a:t>Shani</a:t>
            </a:r>
            <a:r>
              <a:rPr lang="en-GB" dirty="0"/>
              <a:t> and your co-organiser for this opportunity, to present on the Ocean Economy and Climate Change.</a:t>
            </a:r>
          </a:p>
          <a:p>
            <a:endParaRPr lang="en-GB" dirty="0"/>
          </a:p>
          <a:p>
            <a:r>
              <a:rPr lang="en-GB" dirty="0"/>
              <a:t>Bonjour a </a:t>
            </a:r>
            <a:r>
              <a:rPr lang="en-GB" dirty="0" err="1"/>
              <a:t>toutes</a:t>
            </a:r>
            <a:r>
              <a:rPr lang="en-GB" dirty="0"/>
              <a:t> et </a:t>
            </a:r>
            <a:r>
              <a:rPr lang="en-GB" dirty="0" err="1"/>
              <a:t>tous</a:t>
            </a:r>
            <a:endParaRPr lang="en-GB" dirty="0"/>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A510DAEE-AC30-E842-9B3B-EE68F8496306}" type="slidenum">
              <a:rPr lang="en-US" smtClean="0"/>
              <a:t>1</a:t>
            </a:fld>
            <a:endParaRPr lang="en-US"/>
          </a:p>
        </p:txBody>
      </p:sp>
    </p:spTree>
    <p:extLst>
      <p:ext uri="{BB962C8B-B14F-4D97-AF65-F5344CB8AC3E}">
        <p14:creationId xmlns:p14="http://schemas.microsoft.com/office/powerpoint/2010/main" val="1956479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same goes for Harbours which provide access to markets.</a:t>
            </a:r>
          </a:p>
          <a:p>
            <a:r>
              <a:rPr lang="en-GB" dirty="0"/>
              <a:t>The picture below shows a south </a:t>
            </a:r>
            <a:r>
              <a:rPr lang="en-GB" dirty="0" err="1"/>
              <a:t>african</a:t>
            </a:r>
            <a:r>
              <a:rPr lang="en-GB" dirty="0"/>
              <a:t> harbour in Buffalo City.</a:t>
            </a:r>
          </a:p>
          <a:p>
            <a:endParaRPr lang="en-GB" dirty="0"/>
          </a:p>
          <a:p>
            <a:r>
              <a:rPr lang="en-GB" dirty="0"/>
              <a:t>The IMO recognised the need for decarbonisation in Marine Transport and has set stringent targets for the industry.</a:t>
            </a:r>
            <a:endParaRPr lang="en-US" dirty="0"/>
          </a:p>
        </p:txBody>
      </p:sp>
      <p:sp>
        <p:nvSpPr>
          <p:cNvPr id="4" name="Slide Number Placeholder 3"/>
          <p:cNvSpPr>
            <a:spLocks noGrp="1"/>
          </p:cNvSpPr>
          <p:nvPr>
            <p:ph type="sldNum" sz="quarter" idx="10"/>
          </p:nvPr>
        </p:nvSpPr>
        <p:spPr/>
        <p:txBody>
          <a:bodyPr/>
          <a:lstStyle/>
          <a:p>
            <a:fld id="{A510DAEE-AC30-E842-9B3B-EE68F8496306}" type="slidenum">
              <a:rPr lang="en-US" smtClean="0"/>
              <a:t>10</a:t>
            </a:fld>
            <a:endParaRPr lang="en-US"/>
          </a:p>
        </p:txBody>
      </p:sp>
    </p:spTree>
    <p:extLst>
      <p:ext uri="{BB962C8B-B14F-4D97-AF65-F5344CB8AC3E}">
        <p14:creationId xmlns:p14="http://schemas.microsoft.com/office/powerpoint/2010/main" val="2007237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Climate related threats have already begun to manifest for the </a:t>
            </a:r>
            <a:r>
              <a:rPr lang="en-GB" dirty="0" err="1"/>
              <a:t>oil&amp;Gas</a:t>
            </a:r>
            <a:r>
              <a:rPr lang="en-GB" dirty="0"/>
              <a:t> industry, and offshore exploration is facing serious environmental challenges</a:t>
            </a:r>
            <a:endParaRPr lang="en-US" dirty="0"/>
          </a:p>
        </p:txBody>
      </p:sp>
      <p:sp>
        <p:nvSpPr>
          <p:cNvPr id="4" name="Slide Number Placeholder 3"/>
          <p:cNvSpPr>
            <a:spLocks noGrp="1"/>
          </p:cNvSpPr>
          <p:nvPr>
            <p:ph type="sldNum" sz="quarter" idx="5"/>
          </p:nvPr>
        </p:nvSpPr>
        <p:spPr/>
        <p:txBody>
          <a:bodyPr/>
          <a:lstStyle/>
          <a:p>
            <a:fld id="{A510DAEE-AC30-E842-9B3B-EE68F8496306}" type="slidenum">
              <a:rPr lang="en-US" smtClean="0"/>
              <a:t>11</a:t>
            </a:fld>
            <a:endParaRPr lang="en-US"/>
          </a:p>
        </p:txBody>
      </p:sp>
    </p:spTree>
    <p:extLst>
      <p:ext uri="{BB962C8B-B14F-4D97-AF65-F5344CB8AC3E}">
        <p14:creationId xmlns:p14="http://schemas.microsoft.com/office/powerpoint/2010/main" val="1911590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Clearly, Climate Change presents a threat to sustainable trade and development and will impact on the potential of the ocean economy.</a:t>
            </a:r>
          </a:p>
          <a:p>
            <a:endParaRPr lang="en-GB" dirty="0"/>
          </a:p>
          <a:p>
            <a:r>
              <a:rPr lang="en-US" dirty="0"/>
              <a:t>The</a:t>
            </a:r>
            <a:r>
              <a:rPr lang="en-US" baseline="0" dirty="0"/>
              <a:t> maps shows the SA Fisheries Coastal Provinces</a:t>
            </a:r>
            <a:endParaRPr lang="en-US" dirty="0"/>
          </a:p>
        </p:txBody>
      </p:sp>
      <p:sp>
        <p:nvSpPr>
          <p:cNvPr id="4" name="Slide Number Placeholder 3"/>
          <p:cNvSpPr>
            <a:spLocks noGrp="1"/>
          </p:cNvSpPr>
          <p:nvPr>
            <p:ph type="sldNum" sz="quarter" idx="10"/>
          </p:nvPr>
        </p:nvSpPr>
        <p:spPr/>
        <p:txBody>
          <a:bodyPr/>
          <a:lstStyle/>
          <a:p>
            <a:fld id="{A510DAEE-AC30-E842-9B3B-EE68F8496306}" type="slidenum">
              <a:rPr lang="en-US" smtClean="0"/>
              <a:t>12</a:t>
            </a:fld>
            <a:endParaRPr lang="en-US"/>
          </a:p>
        </p:txBody>
      </p:sp>
    </p:spTree>
    <p:extLst>
      <p:ext uri="{BB962C8B-B14F-4D97-AF65-F5344CB8AC3E}">
        <p14:creationId xmlns:p14="http://schemas.microsoft.com/office/powerpoint/2010/main" val="1465181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key policy implications toward achieving impact are</a:t>
            </a:r>
          </a:p>
          <a:p>
            <a:endParaRPr lang="en-GB" dirty="0"/>
          </a:p>
          <a:p>
            <a:pPr marL="171450" indent="-171450">
              <a:buFontTx/>
              <a:buChar char="-"/>
            </a:pPr>
            <a:r>
              <a:rPr lang="en-GB" dirty="0"/>
              <a:t>A horizontally integrated public policy framework is required</a:t>
            </a:r>
          </a:p>
          <a:p>
            <a:pPr marL="171450" indent="-171450">
              <a:buFontTx/>
              <a:buChar char="-"/>
            </a:pPr>
            <a:endParaRPr lang="en-GB" dirty="0"/>
          </a:p>
          <a:p>
            <a:pPr marL="171450" indent="-171450">
              <a:buFontTx/>
              <a:buChar char="-"/>
            </a:pPr>
            <a:r>
              <a:rPr lang="en-GB" dirty="0"/>
              <a:t>Implementation needs to enable sustainable development by contributing to the SDGs </a:t>
            </a:r>
          </a:p>
          <a:p>
            <a:pPr marL="171450" indent="-171450">
              <a:buFontTx/>
              <a:buChar char="-"/>
            </a:pPr>
            <a:endParaRPr lang="en-GB" dirty="0"/>
          </a:p>
          <a:p>
            <a:pPr marL="171450" indent="-171450">
              <a:buFontTx/>
              <a:buChar char="-"/>
            </a:pPr>
            <a:r>
              <a:rPr lang="en-GB" dirty="0"/>
              <a:t>Strengthening regional geo-political linkages</a:t>
            </a:r>
          </a:p>
          <a:p>
            <a:pPr marL="171450" indent="-171450">
              <a:buFontTx/>
              <a:buChar char="-"/>
            </a:pPr>
            <a:endParaRPr lang="en-GB" dirty="0"/>
          </a:p>
          <a:p>
            <a:pPr marL="171450" indent="-171450">
              <a:buFontTx/>
              <a:buChar char="-"/>
            </a:pPr>
            <a:r>
              <a:rPr lang="en-GB" dirty="0"/>
              <a:t>Will not happen without leadership and champions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510DAEE-AC30-E842-9B3B-EE68F8496306}" type="slidenum">
              <a:rPr lang="en-US" smtClean="0"/>
              <a:t>13</a:t>
            </a:fld>
            <a:endParaRPr lang="en-US"/>
          </a:p>
        </p:txBody>
      </p:sp>
    </p:spTree>
    <p:extLst>
      <p:ext uri="{BB962C8B-B14F-4D97-AF65-F5344CB8AC3E}">
        <p14:creationId xmlns:p14="http://schemas.microsoft.com/office/powerpoint/2010/main" val="1498414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Conclusion</a:t>
            </a:r>
          </a:p>
          <a:p>
            <a:endParaRPr lang="en-GB" dirty="0"/>
          </a:p>
          <a:p>
            <a:r>
              <a:rPr lang="en-GB" dirty="0"/>
              <a:t>The ocean economy and climate </a:t>
            </a:r>
            <a:r>
              <a:rPr lang="en-GB" dirty="0" err="1"/>
              <a:t>chnage</a:t>
            </a:r>
            <a:r>
              <a:rPr lang="en-GB" dirty="0"/>
              <a:t> are multidimensional constructs that span a range of public policy domains;</a:t>
            </a:r>
          </a:p>
          <a:p>
            <a:endParaRPr lang="en-GB" dirty="0"/>
          </a:p>
          <a:p>
            <a:r>
              <a:rPr lang="en-GB" dirty="0"/>
              <a:t>Horizontal integration is essential to realise full socio-economic potential;</a:t>
            </a:r>
          </a:p>
          <a:p>
            <a:endParaRPr lang="en-GB" dirty="0"/>
          </a:p>
          <a:p>
            <a:r>
              <a:rPr lang="en-GB" dirty="0"/>
              <a:t>But is it a complex policy terrain.</a:t>
            </a:r>
            <a:endParaRPr lang="en-US" dirty="0"/>
          </a:p>
        </p:txBody>
      </p:sp>
      <p:sp>
        <p:nvSpPr>
          <p:cNvPr id="4" name="Slide Number Placeholder 3"/>
          <p:cNvSpPr>
            <a:spLocks noGrp="1"/>
          </p:cNvSpPr>
          <p:nvPr>
            <p:ph type="sldNum" sz="quarter" idx="5"/>
          </p:nvPr>
        </p:nvSpPr>
        <p:spPr/>
        <p:txBody>
          <a:bodyPr/>
          <a:lstStyle/>
          <a:p>
            <a:fld id="{A510DAEE-AC30-E842-9B3B-EE68F8496306}" type="slidenum">
              <a:rPr lang="en-US" smtClean="0"/>
              <a:t>14</a:t>
            </a:fld>
            <a:endParaRPr lang="en-US"/>
          </a:p>
        </p:txBody>
      </p:sp>
    </p:spTree>
    <p:extLst>
      <p:ext uri="{BB962C8B-B14F-4D97-AF65-F5344CB8AC3E}">
        <p14:creationId xmlns:p14="http://schemas.microsoft.com/office/powerpoint/2010/main" val="128456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0DAEE-AC30-E842-9B3B-EE68F8496306}" type="slidenum">
              <a:rPr lang="en-US" smtClean="0"/>
              <a:t>15</a:t>
            </a:fld>
            <a:endParaRPr lang="en-US"/>
          </a:p>
        </p:txBody>
      </p:sp>
    </p:spTree>
    <p:extLst>
      <p:ext uri="{BB962C8B-B14F-4D97-AF65-F5344CB8AC3E}">
        <p14:creationId xmlns:p14="http://schemas.microsoft.com/office/powerpoint/2010/main" val="165862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Ocean economy and climate change are significant globally, and the UNESCO estimated its Ocean Action Programme, that the ocean economy will have a value of 3trillion dollars by 2030, and that 23% of anthropogenic carbon emissions are absorbed by the ocean annually.</a:t>
            </a:r>
          </a:p>
          <a:p>
            <a:endParaRPr lang="en-GB" dirty="0"/>
          </a:p>
          <a:p>
            <a:r>
              <a:rPr lang="en-GB" dirty="0"/>
              <a:t>How these are managed is critical to ensure sustainability and requires unique break-through policy frameworks</a:t>
            </a:r>
            <a:endParaRPr lang="en-US" dirty="0"/>
          </a:p>
        </p:txBody>
      </p:sp>
      <p:sp>
        <p:nvSpPr>
          <p:cNvPr id="4" name="Slide Number Placeholder 3"/>
          <p:cNvSpPr>
            <a:spLocks noGrp="1"/>
          </p:cNvSpPr>
          <p:nvPr>
            <p:ph type="sldNum" sz="quarter" idx="5"/>
          </p:nvPr>
        </p:nvSpPr>
        <p:spPr/>
        <p:txBody>
          <a:bodyPr/>
          <a:lstStyle/>
          <a:p>
            <a:fld id="{A510DAEE-AC30-E842-9B3B-EE68F8496306}" type="slidenum">
              <a:rPr lang="en-US" smtClean="0"/>
              <a:t>2</a:t>
            </a:fld>
            <a:endParaRPr lang="en-US"/>
          </a:p>
        </p:txBody>
      </p:sp>
    </p:spTree>
    <p:extLst>
      <p:ext uri="{BB962C8B-B14F-4D97-AF65-F5344CB8AC3E}">
        <p14:creationId xmlns:p14="http://schemas.microsoft.com/office/powerpoint/2010/main" val="322997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solidFill>
                  <a:schemeClr val="accent1">
                    <a:lumMod val="50000"/>
                  </a:schemeClr>
                </a:solidFill>
              </a:rPr>
              <a:t>In South Africa, government placed its focus on 6 growth areas of the ocean economy</a:t>
            </a:r>
          </a:p>
          <a:p>
            <a:endParaRPr lang="en-GB" sz="1200" i="1" dirty="0">
              <a:solidFill>
                <a:schemeClr val="accent1">
                  <a:lumMod val="50000"/>
                </a:schemeClr>
              </a:solidFill>
            </a:endParaRPr>
          </a:p>
          <a:p>
            <a:r>
              <a:rPr lang="en-GB" sz="1200" i="1" dirty="0">
                <a:solidFill>
                  <a:schemeClr val="accent1">
                    <a:lumMod val="50000"/>
                  </a:schemeClr>
                </a:solidFill>
              </a:rPr>
              <a:t>In the following I will only mention  aquaculture and </a:t>
            </a:r>
            <a:r>
              <a:rPr lang="en-GB" sz="1200" i="1" dirty="0" err="1">
                <a:solidFill>
                  <a:schemeClr val="accent1">
                    <a:lumMod val="50000"/>
                  </a:schemeClr>
                </a:solidFill>
              </a:rPr>
              <a:t>fisheris</a:t>
            </a:r>
            <a:r>
              <a:rPr lang="en-GB" sz="1200" i="1" dirty="0">
                <a:solidFill>
                  <a:schemeClr val="accent1">
                    <a:lumMod val="50000"/>
                  </a:schemeClr>
                </a:solidFill>
              </a:rPr>
              <a:t>, marine transport and small harbours, and oil and gas exploration.</a:t>
            </a:r>
          </a:p>
          <a:p>
            <a:endParaRPr lang="en-GB" sz="1200" i="1" dirty="0">
              <a:solidFill>
                <a:schemeClr val="accent1">
                  <a:lumMod val="50000"/>
                </a:schemeClr>
              </a:solidFill>
            </a:endParaRPr>
          </a:p>
          <a:p>
            <a:r>
              <a:rPr lang="en-GB" sz="1200" i="1" dirty="0">
                <a:solidFill>
                  <a:schemeClr val="accent1">
                    <a:lumMod val="50000"/>
                  </a:schemeClr>
                </a:solidFill>
              </a:rPr>
              <a:t>There is no central point from which to coordinate policies pertaining to these growth areas.</a:t>
            </a:r>
            <a:endParaRPr lang="is-IS" sz="1200" i="1"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fld id="{A510DAEE-AC30-E842-9B3B-EE68F8496306}" type="slidenum">
              <a:rPr lang="en-US" smtClean="0"/>
              <a:t>3</a:t>
            </a:fld>
            <a:endParaRPr lang="en-US"/>
          </a:p>
        </p:txBody>
      </p:sp>
    </p:spTree>
    <p:extLst>
      <p:ext uri="{BB962C8B-B14F-4D97-AF65-F5344CB8AC3E}">
        <p14:creationId xmlns:p14="http://schemas.microsoft.com/office/powerpoint/2010/main" val="203517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South Africa developed an implementation framework under Operation </a:t>
            </a:r>
            <a:r>
              <a:rPr lang="en-GB" dirty="0" err="1"/>
              <a:t>Phakisa</a:t>
            </a:r>
            <a:r>
              <a:rPr lang="en-GB" dirty="0"/>
              <a:t> which means hurry-up.</a:t>
            </a:r>
          </a:p>
          <a:p>
            <a:endParaRPr lang="en-GB" dirty="0"/>
          </a:p>
          <a:p>
            <a:r>
              <a:rPr lang="en-GB" dirty="0"/>
              <a:t>This required a comprehensive national policy.</a:t>
            </a:r>
          </a:p>
          <a:p>
            <a:endParaRPr lang="en-GB" dirty="0"/>
          </a:p>
          <a:p>
            <a:r>
              <a:rPr lang="en-GB" dirty="0"/>
              <a:t>And because of the lack of coordination between various line-function departments,  impact has been sub-optimal.</a:t>
            </a:r>
            <a:endParaRPr lang="en-US" dirty="0"/>
          </a:p>
        </p:txBody>
      </p:sp>
      <p:sp>
        <p:nvSpPr>
          <p:cNvPr id="4" name="Slide Number Placeholder 3"/>
          <p:cNvSpPr>
            <a:spLocks noGrp="1"/>
          </p:cNvSpPr>
          <p:nvPr>
            <p:ph type="sldNum" sz="quarter" idx="5"/>
          </p:nvPr>
        </p:nvSpPr>
        <p:spPr/>
        <p:txBody>
          <a:bodyPr/>
          <a:lstStyle/>
          <a:p>
            <a:fld id="{A510DAEE-AC30-E842-9B3B-EE68F8496306}" type="slidenum">
              <a:rPr lang="en-US" smtClean="0"/>
              <a:t>4</a:t>
            </a:fld>
            <a:endParaRPr lang="en-US"/>
          </a:p>
        </p:txBody>
      </p:sp>
    </p:spTree>
    <p:extLst>
      <p:ext uri="{BB962C8B-B14F-4D97-AF65-F5344CB8AC3E}">
        <p14:creationId xmlns:p14="http://schemas.microsoft.com/office/powerpoint/2010/main" val="143234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 white</a:t>
            </a:r>
            <a:r>
              <a:rPr lang="en-US" baseline="0" dirty="0"/>
              <a:t> paper on climate response cl</a:t>
            </a:r>
            <a:endParaRPr lang="en-GB" baseline="0" dirty="0"/>
          </a:p>
          <a:p>
            <a:r>
              <a:rPr lang="en-US" baseline="0" dirty="0"/>
              <a:t>Early shows this lack.</a:t>
            </a:r>
            <a:r>
              <a:rPr lang="en-GB" baseline="0" dirty="0"/>
              <a:t>  This particularly affects poor people and under-resourced communities.</a:t>
            </a:r>
            <a:endParaRPr lang="en-US" dirty="0"/>
          </a:p>
        </p:txBody>
      </p:sp>
      <p:sp>
        <p:nvSpPr>
          <p:cNvPr id="4" name="Slide Number Placeholder 3"/>
          <p:cNvSpPr>
            <a:spLocks noGrp="1"/>
          </p:cNvSpPr>
          <p:nvPr>
            <p:ph type="sldNum" sz="quarter" idx="10"/>
          </p:nvPr>
        </p:nvSpPr>
        <p:spPr/>
        <p:txBody>
          <a:bodyPr/>
          <a:lstStyle/>
          <a:p>
            <a:fld id="{A510DAEE-AC30-E842-9B3B-EE68F8496306}" type="slidenum">
              <a:rPr lang="en-US" smtClean="0"/>
              <a:t>5</a:t>
            </a:fld>
            <a:endParaRPr lang="en-US"/>
          </a:p>
        </p:txBody>
      </p:sp>
    </p:spTree>
    <p:extLst>
      <p:ext uri="{BB962C8B-B14F-4D97-AF65-F5344CB8AC3E}">
        <p14:creationId xmlns:p14="http://schemas.microsoft.com/office/powerpoint/2010/main" val="152360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Read Definition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Usefulness of this baseline definition is that</a:t>
            </a:r>
            <a:r>
              <a:rPr lang="en-US" baseline="0" dirty="0"/>
              <a:t> it can be</a:t>
            </a:r>
            <a:r>
              <a:rPr lang="en-US" dirty="0"/>
              <a:t> included in line-function/sector-based policies and legislation to bring cohesion and collaborative effort for better/bigger impact.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10DAEE-AC30-E842-9B3B-EE68F8496306}" type="slidenum">
              <a:rPr lang="en-US" smtClean="0"/>
              <a:t>6</a:t>
            </a:fld>
            <a:endParaRPr lang="en-US"/>
          </a:p>
        </p:txBody>
      </p:sp>
    </p:spTree>
    <p:extLst>
      <p:ext uri="{BB962C8B-B14F-4D97-AF65-F5344CB8AC3E}">
        <p14:creationId xmlns:p14="http://schemas.microsoft.com/office/powerpoint/2010/main" val="35373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the potential effects of climate change on the ocean economy is needed to support decision making for mitigation and policy.</a:t>
            </a:r>
          </a:p>
          <a:p>
            <a:endParaRPr lang="en-GB" dirty="0"/>
          </a:p>
          <a:p>
            <a:r>
              <a:rPr lang="en-GB" dirty="0"/>
              <a:t>In its Integrated Maritime Strategy, the African Union recognised the degradation of the marine environment and falling biodiversity. </a:t>
            </a:r>
          </a:p>
          <a:p>
            <a:endParaRPr lang="en-GB" dirty="0"/>
          </a:p>
          <a:p>
            <a:r>
              <a:rPr lang="en-GB" dirty="0"/>
              <a:t>The image on the right illustrates heatwaves in oceanic waters.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a:t>
            </a:r>
            <a:r>
              <a:rPr lang="en-US" dirty="0"/>
              <a:t>2050 Africa’s Integrated Maritime Strategy document, AU</a:t>
            </a:r>
            <a:r>
              <a:rPr lang="en-US" baseline="0" dirty="0"/>
              <a:t> Commission, 2012</a:t>
            </a:r>
            <a:r>
              <a:rPr lang="en-GB" baseline="0"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A510DAEE-AC30-E842-9B3B-EE68F8496306}" type="slidenum">
              <a:rPr lang="en-US" smtClean="0"/>
              <a:t>7</a:t>
            </a:fld>
            <a:endParaRPr lang="en-US"/>
          </a:p>
        </p:txBody>
      </p:sp>
    </p:spTree>
    <p:extLst>
      <p:ext uri="{BB962C8B-B14F-4D97-AF65-F5344CB8AC3E}">
        <p14:creationId xmlns:p14="http://schemas.microsoft.com/office/powerpoint/2010/main" val="140028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Observational evidence shows that the growth areas of the ocean economy are all impacted by climate change, under the projected 1.5deg global warming,</a:t>
            </a:r>
          </a:p>
          <a:p>
            <a:r>
              <a:rPr lang="en-GB" dirty="0"/>
              <a:t> through temperature increase, extreme weather conditions, sea-level rise, acidification and others. </a:t>
            </a:r>
          </a:p>
          <a:p>
            <a:endParaRPr lang="en-US" dirty="0"/>
          </a:p>
        </p:txBody>
      </p:sp>
      <p:sp>
        <p:nvSpPr>
          <p:cNvPr id="4" name="Slide Number Placeholder 3"/>
          <p:cNvSpPr>
            <a:spLocks noGrp="1"/>
          </p:cNvSpPr>
          <p:nvPr>
            <p:ph type="sldNum" sz="quarter" idx="5"/>
          </p:nvPr>
        </p:nvSpPr>
        <p:spPr/>
        <p:txBody>
          <a:bodyPr/>
          <a:lstStyle/>
          <a:p>
            <a:fld id="{A510DAEE-AC30-E842-9B3B-EE68F8496306}" type="slidenum">
              <a:rPr lang="en-US" smtClean="0"/>
              <a:t>8</a:t>
            </a:fld>
            <a:endParaRPr lang="en-US"/>
          </a:p>
        </p:txBody>
      </p:sp>
    </p:spTree>
    <p:extLst>
      <p:ext uri="{BB962C8B-B14F-4D97-AF65-F5344CB8AC3E}">
        <p14:creationId xmlns:p14="http://schemas.microsoft.com/office/powerpoint/2010/main" val="221695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This slide shows that while aquaculture and fisheries provide much needed food security and jobs, climate change can have severe impacts on these sectors of the ocean economy.</a:t>
            </a:r>
          </a:p>
          <a:p>
            <a:endParaRPr lang="en-GB" sz="1200" i="1" dirty="0"/>
          </a:p>
          <a:p>
            <a:r>
              <a:rPr lang="en-GB" sz="1200" i="1" dirty="0"/>
              <a:t>The diagram to the left shows the feedback loop between aquaculture and climate change stressors.</a:t>
            </a:r>
          </a:p>
          <a:p>
            <a:endParaRPr lang="en-GB" sz="1200" i="1" dirty="0"/>
          </a:p>
          <a:p>
            <a:endParaRPr lang="en-GB" sz="1200" i="1" dirty="0"/>
          </a:p>
          <a:p>
            <a:r>
              <a:rPr lang="en-GB" sz="1200" i="1" dirty="0"/>
              <a:t>____________________</a:t>
            </a:r>
          </a:p>
          <a:p>
            <a:r>
              <a:rPr lang="en-US" sz="1200" i="1" dirty="0"/>
              <a:t>Effects will be further modified by interactions with other stressors and environmental variables. Population and community effects will feed back to hosts, their pathogens, and parasites (dashed lines).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Reid et al.: Climate change and aquaculture: considering biological response and resources, In </a:t>
            </a:r>
            <a:r>
              <a:rPr lang="en-US" dirty="0" err="1"/>
              <a:t>Aquacult</a:t>
            </a:r>
            <a:r>
              <a:rPr lang="en-US" dirty="0"/>
              <a:t> Environ Interact, Vol. 11: 569–602, 2019https://</a:t>
            </a:r>
            <a:r>
              <a:rPr lang="en-US" dirty="0" err="1"/>
              <a:t>doi.org</a:t>
            </a:r>
            <a:r>
              <a:rPr lang="en-US" dirty="0"/>
              <a:t>/10.3354/aei00332</a:t>
            </a:r>
          </a:p>
          <a:p>
            <a:endParaRPr lang="en-US" dirty="0"/>
          </a:p>
        </p:txBody>
      </p:sp>
      <p:sp>
        <p:nvSpPr>
          <p:cNvPr id="4" name="Slide Number Placeholder 3"/>
          <p:cNvSpPr>
            <a:spLocks noGrp="1"/>
          </p:cNvSpPr>
          <p:nvPr>
            <p:ph type="sldNum" sz="quarter" idx="10"/>
          </p:nvPr>
        </p:nvSpPr>
        <p:spPr/>
        <p:txBody>
          <a:bodyPr/>
          <a:lstStyle/>
          <a:p>
            <a:fld id="{A510DAEE-AC30-E842-9B3B-EE68F8496306}" type="slidenum">
              <a:rPr lang="en-US" smtClean="0"/>
              <a:t>9</a:t>
            </a:fld>
            <a:endParaRPr lang="en-US"/>
          </a:p>
        </p:txBody>
      </p:sp>
    </p:spTree>
    <p:extLst>
      <p:ext uri="{BB962C8B-B14F-4D97-AF65-F5344CB8AC3E}">
        <p14:creationId xmlns:p14="http://schemas.microsoft.com/office/powerpoint/2010/main" val="199871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52C34">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052C34">
              <a:alpha val="84706"/>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52C34"/>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052C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5143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61317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8163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47559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956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29600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16854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04734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52C3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52C3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38964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87507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0812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49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43738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87752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296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57735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8"/>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5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5"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rgbClr val="08445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5DEF1B-B4B9-4258-9044-B025F3EAA999}" type="datetimeFigureOut">
              <a:rPr lang="en-US" smtClean="0"/>
              <a:t>4/30/2023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4AC45-F167-457F-AF5A-70E55A853683}" type="slidenum">
              <a:rPr lang="en-US" smtClean="0"/>
              <a:t>‹#›</a:t>
            </a:fld>
            <a:endParaRPr lang="en-US" dirty="0"/>
          </a:p>
        </p:txBody>
      </p:sp>
    </p:spTree>
    <p:extLst>
      <p:ext uri="{BB962C8B-B14F-4D97-AF65-F5344CB8AC3E}">
        <p14:creationId xmlns:p14="http://schemas.microsoft.com/office/powerpoint/2010/main" val="38316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jpeg"/><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2835-EF54-43E3-B71C-DF722C15A1D8}"/>
              </a:ext>
            </a:extLst>
          </p:cNvPr>
          <p:cNvSpPr>
            <a:spLocks noGrp="1"/>
          </p:cNvSpPr>
          <p:nvPr>
            <p:ph type="ctrTitle"/>
          </p:nvPr>
        </p:nvSpPr>
        <p:spPr>
          <a:xfrm>
            <a:off x="1328497" y="1148090"/>
            <a:ext cx="8124076" cy="1877068"/>
          </a:xfrm>
        </p:spPr>
        <p:txBody>
          <a:bodyPr/>
          <a:lstStyle/>
          <a:p>
            <a:pPr algn="ctr"/>
            <a:r>
              <a:rPr lang="en-US" sz="4000" b="1" dirty="0"/>
              <a:t>Climate change impact on </a:t>
            </a:r>
            <a:br>
              <a:rPr lang="en-US" sz="4000" b="1" dirty="0"/>
            </a:br>
            <a:r>
              <a:rPr lang="en-US" sz="4000" b="1" dirty="0"/>
              <a:t>the ocean economy and policy implications for South Africa</a:t>
            </a:r>
            <a:endParaRPr lang="en-US" sz="4000" dirty="0"/>
          </a:p>
        </p:txBody>
      </p:sp>
      <p:sp>
        <p:nvSpPr>
          <p:cNvPr id="3" name="Subtitle 2">
            <a:extLst>
              <a:ext uri="{FF2B5EF4-FFF2-40B4-BE49-F238E27FC236}">
                <a16:creationId xmlns:a16="http://schemas.microsoft.com/office/drawing/2014/main" id="{8C717C95-9903-4188-8F64-626D1C4CB9CB}"/>
              </a:ext>
            </a:extLst>
          </p:cNvPr>
          <p:cNvSpPr>
            <a:spLocks noGrp="1"/>
          </p:cNvSpPr>
          <p:nvPr>
            <p:ph type="subTitle" idx="1"/>
          </p:nvPr>
        </p:nvSpPr>
        <p:spPr/>
        <p:txBody>
          <a:bodyPr>
            <a:normAutofit/>
          </a:bodyPr>
          <a:lstStyle/>
          <a:p>
            <a:r>
              <a:rPr lang="en-US" sz="2800" dirty="0"/>
              <a:t>Moctar Doucouré, Laura Best, Odwa </a:t>
            </a:r>
            <a:r>
              <a:rPr lang="en-US" sz="2800" dirty="0" err="1"/>
              <a:t>Mtati</a:t>
            </a:r>
            <a:endParaRPr lang="en-US" sz="2800" dirty="0"/>
          </a:p>
          <a:p>
            <a:r>
              <a:rPr lang="en-US" sz="2800" dirty="0"/>
              <a:t>Nelson Mandela University</a:t>
            </a:r>
          </a:p>
        </p:txBody>
      </p:sp>
      <p:grpSp>
        <p:nvGrpSpPr>
          <p:cNvPr id="4" name="Group 3">
            <a:extLst>
              <a:ext uri="{FF2B5EF4-FFF2-40B4-BE49-F238E27FC236}">
                <a16:creationId xmlns:a16="http://schemas.microsoft.com/office/drawing/2014/main" id="{CB8848C2-59F6-4E68-BA29-10277D305B91}"/>
              </a:ext>
            </a:extLst>
          </p:cNvPr>
          <p:cNvGrpSpPr>
            <a:grpSpLocks noChangeAspect="1"/>
          </p:cNvGrpSpPr>
          <p:nvPr/>
        </p:nvGrpSpPr>
        <p:grpSpPr>
          <a:xfrm>
            <a:off x="-20272" y="0"/>
            <a:ext cx="1257300" cy="1226820"/>
            <a:chOff x="3736278" y="3130586"/>
            <a:chExt cx="1842894" cy="1852413"/>
          </a:xfrm>
        </p:grpSpPr>
        <p:grpSp>
          <p:nvGrpSpPr>
            <p:cNvPr id="5" name="Group 4">
              <a:extLst>
                <a:ext uri="{FF2B5EF4-FFF2-40B4-BE49-F238E27FC236}">
                  <a16:creationId xmlns:a16="http://schemas.microsoft.com/office/drawing/2014/main" id="{A37BC240-7993-412A-91E6-CF44D7F66547}"/>
                </a:ext>
              </a:extLst>
            </p:cNvPr>
            <p:cNvGrpSpPr/>
            <p:nvPr/>
          </p:nvGrpSpPr>
          <p:grpSpPr>
            <a:xfrm>
              <a:off x="3736278" y="3130586"/>
              <a:ext cx="1842894" cy="1852413"/>
              <a:chOff x="907473" y="684700"/>
              <a:chExt cx="1842894" cy="1852413"/>
            </a:xfrm>
          </p:grpSpPr>
          <p:sp>
            <p:nvSpPr>
              <p:cNvPr id="7" name="Star: 4 Points 6">
                <a:extLst>
                  <a:ext uri="{FF2B5EF4-FFF2-40B4-BE49-F238E27FC236}">
                    <a16:creationId xmlns:a16="http://schemas.microsoft.com/office/drawing/2014/main" id="{3ED85B3E-F034-4B30-88E6-E8D6B97634A3}"/>
                  </a:ext>
                </a:extLst>
              </p:cNvPr>
              <p:cNvSpPr/>
              <p:nvPr/>
            </p:nvSpPr>
            <p:spPr>
              <a:xfrm rot="3473835">
                <a:off x="921567" y="705361"/>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4 Points 7">
                <a:extLst>
                  <a:ext uri="{FF2B5EF4-FFF2-40B4-BE49-F238E27FC236}">
                    <a16:creationId xmlns:a16="http://schemas.microsoft.com/office/drawing/2014/main" id="{D0E1AF4B-A7A7-408F-BBF3-703D4169254D}"/>
                  </a:ext>
                </a:extLst>
              </p:cNvPr>
              <p:cNvSpPr/>
              <p:nvPr/>
            </p:nvSpPr>
            <p:spPr>
              <a:xfrm rot="6168132">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4 Points 8">
                <a:extLst>
                  <a:ext uri="{FF2B5EF4-FFF2-40B4-BE49-F238E27FC236}">
                    <a16:creationId xmlns:a16="http://schemas.microsoft.com/office/drawing/2014/main" id="{607680E3-04D7-4DA3-B98D-C5C446491FED}"/>
                  </a:ext>
                </a:extLst>
              </p:cNvPr>
              <p:cNvSpPr/>
              <p:nvPr/>
            </p:nvSpPr>
            <p:spPr>
              <a:xfrm>
                <a:off x="907473" y="694458"/>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4 Points 9">
                <a:extLst>
                  <a:ext uri="{FF2B5EF4-FFF2-40B4-BE49-F238E27FC236}">
                    <a16:creationId xmlns:a16="http://schemas.microsoft.com/office/drawing/2014/main" id="{B68F7462-56BC-4E1D-BA00-ED04C0580716}"/>
                  </a:ext>
                </a:extLst>
              </p:cNvPr>
              <p:cNvSpPr/>
              <p:nvPr/>
            </p:nvSpPr>
            <p:spPr>
              <a:xfrm rot="1649553">
                <a:off x="907473" y="694457"/>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4 Points 10">
                <a:extLst>
                  <a:ext uri="{FF2B5EF4-FFF2-40B4-BE49-F238E27FC236}">
                    <a16:creationId xmlns:a16="http://schemas.microsoft.com/office/drawing/2014/main" id="{82262F71-FE68-41B1-8054-87E2DA38AA06}"/>
                  </a:ext>
                </a:extLst>
              </p:cNvPr>
              <p:cNvSpPr/>
              <p:nvPr/>
            </p:nvSpPr>
            <p:spPr>
              <a:xfrm rot="4197730">
                <a:off x="921567" y="694456"/>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4 Points 11">
                <a:extLst>
                  <a:ext uri="{FF2B5EF4-FFF2-40B4-BE49-F238E27FC236}">
                    <a16:creationId xmlns:a16="http://schemas.microsoft.com/office/drawing/2014/main" id="{7D1C77C7-06D2-4850-AD66-4287C2C2149A}"/>
                  </a:ext>
                </a:extLst>
              </p:cNvPr>
              <p:cNvSpPr/>
              <p:nvPr/>
            </p:nvSpPr>
            <p:spPr>
              <a:xfrm rot="2751814">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8D8F6A-FD18-4D13-9A51-D43182C1106A}"/>
                  </a:ext>
                </a:extLst>
              </p:cNvPr>
              <p:cNvSpPr/>
              <p:nvPr/>
            </p:nvSpPr>
            <p:spPr>
              <a:xfrm>
                <a:off x="1316182" y="1108363"/>
                <a:ext cx="1011381" cy="9836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Graphic 5" descr="Africa">
              <a:extLst>
                <a:ext uri="{FF2B5EF4-FFF2-40B4-BE49-F238E27FC236}">
                  <a16:creationId xmlns:a16="http://schemas.microsoft.com/office/drawing/2014/main" id="{0B053D53-7E78-4A99-B5C1-964F99946F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1968" y="3606972"/>
              <a:ext cx="914400" cy="914400"/>
            </a:xfrm>
            <a:prstGeom prst="rect">
              <a:avLst/>
            </a:prstGeom>
          </p:spPr>
        </p:pic>
      </p:grpSp>
      <p:sp>
        <p:nvSpPr>
          <p:cNvPr id="15" name="TextBox 14">
            <a:extLst>
              <a:ext uri="{FF2B5EF4-FFF2-40B4-BE49-F238E27FC236}">
                <a16:creationId xmlns:a16="http://schemas.microsoft.com/office/drawing/2014/main" id="{CEDEE7B9-D6F6-4814-9EE5-87E9E28F0666}"/>
              </a:ext>
            </a:extLst>
          </p:cNvPr>
          <p:cNvSpPr txBox="1"/>
          <p:nvPr/>
        </p:nvSpPr>
        <p:spPr>
          <a:xfrm>
            <a:off x="1227413" y="180161"/>
            <a:ext cx="6127954" cy="1015663"/>
          </a:xfrm>
          <a:prstGeom prst="rect">
            <a:avLst/>
          </a:prstGeom>
          <a:noFill/>
        </p:spPr>
        <p:txBody>
          <a:bodyPr wrap="square">
            <a:spAutoFit/>
          </a:bodyPr>
          <a:lstStyle/>
          <a:p>
            <a:r>
              <a:rPr lang="en-US" sz="2000" b="1" dirty="0">
                <a:solidFill>
                  <a:srgbClr val="FFC000"/>
                </a:solidFill>
              </a:rPr>
              <a:t>4</a:t>
            </a:r>
            <a:r>
              <a:rPr lang="en-US" sz="2000" b="1" baseline="30000" dirty="0">
                <a:solidFill>
                  <a:srgbClr val="FFC000"/>
                </a:solidFill>
              </a:rPr>
              <a:t>th</a:t>
            </a:r>
            <a:r>
              <a:rPr lang="en-US" sz="2000" b="1" dirty="0">
                <a:solidFill>
                  <a:srgbClr val="FFC000"/>
                </a:solidFill>
              </a:rPr>
              <a:t> Current Business Issues </a:t>
            </a:r>
          </a:p>
          <a:p>
            <a:r>
              <a:rPr lang="en-US" sz="2000" b="1" dirty="0">
                <a:solidFill>
                  <a:srgbClr val="FFC000"/>
                </a:solidFill>
              </a:rPr>
              <a:t>in African Countries</a:t>
            </a:r>
          </a:p>
          <a:p>
            <a:r>
              <a:rPr lang="en-US" sz="2000" b="1" dirty="0">
                <a:solidFill>
                  <a:srgbClr val="FFC000"/>
                </a:solidFill>
              </a:rPr>
              <a:t>2023</a:t>
            </a:r>
          </a:p>
        </p:txBody>
      </p:sp>
      <p:pic>
        <p:nvPicPr>
          <p:cNvPr id="16" name="Picture 15">
            <a:extLst>
              <a:ext uri="{FF2B5EF4-FFF2-40B4-BE49-F238E27FC236}">
                <a16:creationId xmlns:a16="http://schemas.microsoft.com/office/drawing/2014/main" id="{5CD95CE5-9AA3-483C-A6BD-0C4E9782CD03}"/>
              </a:ext>
            </a:extLst>
          </p:cNvPr>
          <p:cNvPicPr>
            <a:picLocks noChangeAspect="1"/>
          </p:cNvPicPr>
          <p:nvPr/>
        </p:nvPicPr>
        <p:blipFill>
          <a:blip r:embed="rId5"/>
          <a:stretch>
            <a:fillRect/>
          </a:stretch>
        </p:blipFill>
        <p:spPr>
          <a:xfrm>
            <a:off x="-20272" y="5860646"/>
            <a:ext cx="1614488" cy="611981"/>
          </a:xfrm>
          <a:prstGeom prst="rect">
            <a:avLst/>
          </a:prstGeom>
        </p:spPr>
      </p:pic>
      <p:sp>
        <p:nvSpPr>
          <p:cNvPr id="18" name="TextBox 17">
            <a:extLst>
              <a:ext uri="{FF2B5EF4-FFF2-40B4-BE49-F238E27FC236}">
                <a16:creationId xmlns:a16="http://schemas.microsoft.com/office/drawing/2014/main" id="{A0651FE2-9273-4BCD-862E-6C55365B7D2F}"/>
              </a:ext>
            </a:extLst>
          </p:cNvPr>
          <p:cNvSpPr txBox="1"/>
          <p:nvPr/>
        </p:nvSpPr>
        <p:spPr>
          <a:xfrm>
            <a:off x="-1" y="6493173"/>
            <a:ext cx="8878529" cy="369332"/>
          </a:xfrm>
          <a:prstGeom prst="rect">
            <a:avLst/>
          </a:prstGeom>
          <a:solidFill>
            <a:srgbClr val="FFC000"/>
          </a:solidFill>
        </p:spPr>
        <p:txBody>
          <a:bodyPr wrap="square">
            <a:spAutoFit/>
          </a:bodyPr>
          <a:lstStyle/>
          <a:p>
            <a:r>
              <a:rPr lang="en-US" sz="1800" b="1" dirty="0">
                <a:solidFill>
                  <a:srgbClr val="052C34"/>
                </a:solidFill>
              </a:rPr>
              <a:t>April 27 – 28, 2023                 WWW.</a:t>
            </a:r>
            <a:r>
              <a:rPr lang="en-US" sz="1800" b="1" dirty="0">
                <a:solidFill>
                  <a:srgbClr val="052C34"/>
                </a:solidFill>
                <a:highlight>
                  <a:srgbClr val="FFC000"/>
                </a:highlight>
              </a:rPr>
              <a:t>CBIAC.NET</a:t>
            </a:r>
          </a:p>
        </p:txBody>
      </p:sp>
      <p:pic>
        <p:nvPicPr>
          <p:cNvPr id="14" name="Image 4" descr="Une image contenant texte&#10;&#10;Description générée automatiquement">
            <a:extLst>
              <a:ext uri="{FF2B5EF4-FFF2-40B4-BE49-F238E27FC236}">
                <a16:creationId xmlns:a16="http://schemas.microsoft.com/office/drawing/2014/main" id="{65778D19-2F77-AB27-E36E-DF475CC52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2529" y="5709910"/>
            <a:ext cx="2708241" cy="762717"/>
          </a:xfrm>
          <a:prstGeom prst="rect">
            <a:avLst/>
          </a:prstGeom>
        </p:spPr>
      </p:pic>
    </p:spTree>
    <p:extLst>
      <p:ext uri="{BB962C8B-B14F-4D97-AF65-F5344CB8AC3E}">
        <p14:creationId xmlns:p14="http://schemas.microsoft.com/office/powerpoint/2010/main" val="4988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u="sng" dirty="0"/>
              <a:t>Marine transport and (small) </a:t>
            </a:r>
            <a:r>
              <a:rPr lang="en-US" u="sng" dirty="0" err="1"/>
              <a:t>harbours</a:t>
            </a:r>
            <a:endParaRPr lang="en-US" u="sng" dirty="0"/>
          </a:p>
        </p:txBody>
      </p:sp>
      <p:pic>
        <p:nvPicPr>
          <p:cNvPr id="4" name="Picture 3" descr="../../../../../../../Users/mdoucoure/Desktop/Ships-and-contai"/>
          <p:cNvPicPr/>
          <p:nvPr/>
        </p:nvPicPr>
        <p:blipFill>
          <a:blip r:embed="rId3">
            <a:extLst>
              <a:ext uri="{28A0092B-C50C-407E-A947-70E740481C1C}">
                <a14:useLocalDpi xmlns:a14="http://schemas.microsoft.com/office/drawing/2010/main" val="0"/>
              </a:ext>
            </a:extLst>
          </a:blip>
          <a:srcRect/>
          <a:stretch>
            <a:fillRect/>
          </a:stretch>
        </p:blipFill>
        <p:spPr bwMode="auto">
          <a:xfrm>
            <a:off x="274017" y="2897324"/>
            <a:ext cx="4196675" cy="3303174"/>
          </a:xfrm>
          <a:prstGeom prst="rect">
            <a:avLst/>
          </a:prstGeom>
          <a:noFill/>
          <a:ln>
            <a:noFill/>
          </a:ln>
        </p:spPr>
      </p:pic>
      <p:sp>
        <p:nvSpPr>
          <p:cNvPr id="5" name="Rectangle 4"/>
          <p:cNvSpPr/>
          <p:nvPr/>
        </p:nvSpPr>
        <p:spPr>
          <a:xfrm>
            <a:off x="211553" y="1440873"/>
            <a:ext cx="4321604" cy="1569660"/>
          </a:xfrm>
          <a:prstGeom prst="rect">
            <a:avLst/>
          </a:prstGeom>
          <a:solidFill>
            <a:schemeClr val="accent4">
              <a:lumMod val="20000"/>
              <a:lumOff val="80000"/>
            </a:schemeClr>
          </a:solidFill>
        </p:spPr>
        <p:txBody>
          <a:bodyPr wrap="square">
            <a:spAutoFit/>
          </a:bodyPr>
          <a:lstStyle/>
          <a:p>
            <a:pPr>
              <a:spcAft>
                <a:spcPts val="0"/>
              </a:spcAft>
            </a:pPr>
            <a:r>
              <a:rPr lang="en-US" sz="2400" b="1" dirty="0">
                <a:solidFill>
                  <a:schemeClr val="accent2">
                    <a:lumMod val="50000"/>
                  </a:schemeClr>
                </a:solidFill>
                <a:latin typeface="Calibri" charset="0"/>
                <a:ea typeface="Calibri" charset="0"/>
              </a:rPr>
              <a:t>The International Maritime Organization de-carbonization targets are the shipping  industry's biggest challenge yet.</a:t>
            </a:r>
            <a:endParaRPr lang="en-US" sz="2800" b="1" dirty="0">
              <a:solidFill>
                <a:schemeClr val="accent2">
                  <a:lumMod val="50000"/>
                </a:schemeClr>
              </a:solidFill>
              <a:effectLst/>
              <a:latin typeface="Times New Roman" charset="0"/>
              <a:ea typeface="Calibri" charset="0"/>
            </a:endParaRPr>
          </a:p>
        </p:txBody>
      </p:sp>
      <p:pic>
        <p:nvPicPr>
          <p:cNvPr id="7" name="Picture 6" descr="Port-of-East-London-555x345%20IDZ.jpg"/>
          <p:cNvPicPr/>
          <p:nvPr/>
        </p:nvPicPr>
        <p:blipFill>
          <a:blip r:embed="rId4">
            <a:extLst>
              <a:ext uri="{28A0092B-C50C-407E-A947-70E740481C1C}">
                <a14:useLocalDpi xmlns:a14="http://schemas.microsoft.com/office/drawing/2010/main" val="0"/>
              </a:ext>
            </a:extLst>
          </a:blip>
          <a:srcRect/>
          <a:stretch>
            <a:fillRect/>
          </a:stretch>
        </p:blipFill>
        <p:spPr bwMode="auto">
          <a:xfrm>
            <a:off x="4533157" y="2120868"/>
            <a:ext cx="6038777" cy="4079630"/>
          </a:xfrm>
          <a:prstGeom prst="rect">
            <a:avLst/>
          </a:prstGeom>
          <a:noFill/>
          <a:ln>
            <a:noFill/>
          </a:ln>
        </p:spPr>
      </p:pic>
      <p:sp>
        <p:nvSpPr>
          <p:cNvPr id="8" name="Rectangle 7"/>
          <p:cNvSpPr/>
          <p:nvPr/>
        </p:nvSpPr>
        <p:spPr>
          <a:xfrm>
            <a:off x="4975668" y="6200498"/>
            <a:ext cx="4500404" cy="523220"/>
          </a:xfrm>
          <a:prstGeom prst="rect">
            <a:avLst/>
          </a:prstGeom>
        </p:spPr>
        <p:txBody>
          <a:bodyPr wrap="square">
            <a:spAutoFit/>
          </a:bodyPr>
          <a:lstStyle/>
          <a:p>
            <a:r>
              <a:rPr lang="en-US" sz="1400" dirty="0">
                <a:latin typeface="+mj-lt"/>
                <a:ea typeface="Calibri" charset="0"/>
                <a:cs typeface="Times New Roman" charset="0"/>
              </a:rPr>
              <a:t>Port in the Buffalo City metro in the Eastern Cape, the East London IDZ. </a:t>
            </a:r>
            <a:r>
              <a:rPr lang="en-US" sz="1400" i="1" dirty="0">
                <a:latin typeface="+mj-lt"/>
                <a:ea typeface="Calibri" charset="0"/>
                <a:cs typeface="Times New Roman" charset="0"/>
              </a:rPr>
              <a:t>Credit </a:t>
            </a:r>
            <a:r>
              <a:rPr lang="en-US" sz="1400" i="1" dirty="0" err="1">
                <a:latin typeface="+mj-lt"/>
                <a:ea typeface="Calibri" charset="0"/>
                <a:cs typeface="Times New Roman" charset="0"/>
              </a:rPr>
              <a:t>Moneyweb</a:t>
            </a:r>
            <a:r>
              <a:rPr lang="en-US" sz="1400" i="1" dirty="0">
                <a:latin typeface="+mj-lt"/>
                <a:ea typeface="Calibri" charset="0"/>
                <a:cs typeface="Times New Roman" charset="0"/>
              </a:rPr>
              <a:t> portal</a:t>
            </a:r>
            <a:r>
              <a:rPr lang="en-US" sz="1400" dirty="0">
                <a:latin typeface="+mj-lt"/>
              </a:rPr>
              <a:t> </a:t>
            </a:r>
          </a:p>
        </p:txBody>
      </p:sp>
      <p:sp>
        <p:nvSpPr>
          <p:cNvPr id="9" name="Rectangle 8"/>
          <p:cNvSpPr/>
          <p:nvPr/>
        </p:nvSpPr>
        <p:spPr>
          <a:xfrm>
            <a:off x="4533157" y="1440873"/>
            <a:ext cx="6038777" cy="1015663"/>
          </a:xfrm>
          <a:prstGeom prst="rect">
            <a:avLst/>
          </a:prstGeom>
          <a:solidFill>
            <a:schemeClr val="accent2">
              <a:lumMod val="20000"/>
              <a:lumOff val="80000"/>
            </a:schemeClr>
          </a:solidFill>
        </p:spPr>
        <p:txBody>
          <a:bodyPr wrap="square">
            <a:spAutoFit/>
          </a:bodyPr>
          <a:lstStyle/>
          <a:p>
            <a:r>
              <a:rPr lang="en-US" sz="2000" b="1" dirty="0">
                <a:solidFill>
                  <a:srgbClr val="002060"/>
                </a:solidFill>
                <a:latin typeface="Calibri" charset="0"/>
                <a:ea typeface="Calibri" charset="0"/>
                <a:cs typeface="Times New Roman" charset="0"/>
              </a:rPr>
              <a:t>The </a:t>
            </a:r>
            <a:r>
              <a:rPr lang="en-US" sz="2000" b="1" dirty="0" err="1">
                <a:solidFill>
                  <a:srgbClr val="002060"/>
                </a:solidFill>
                <a:latin typeface="Calibri" charset="0"/>
                <a:ea typeface="Calibri" charset="0"/>
                <a:cs typeface="Times New Roman" charset="0"/>
              </a:rPr>
              <a:t>harbours</a:t>
            </a:r>
            <a:r>
              <a:rPr lang="en-US" sz="2000" b="1" dirty="0">
                <a:solidFill>
                  <a:srgbClr val="002060"/>
                </a:solidFill>
                <a:latin typeface="Calibri" charset="0"/>
                <a:ea typeface="Calibri" charset="0"/>
                <a:cs typeface="Times New Roman" charset="0"/>
              </a:rPr>
              <a:t> provide access to markets and supply-chains and are integral to many economic activities </a:t>
            </a:r>
          </a:p>
          <a:p>
            <a:r>
              <a:rPr lang="en-US" sz="2000" b="1" dirty="0">
                <a:solidFill>
                  <a:srgbClr val="002060"/>
                </a:solidFill>
                <a:latin typeface="Calibri" charset="0"/>
                <a:ea typeface="Calibri" charset="0"/>
                <a:cs typeface="Times New Roman" charset="0"/>
              </a:rPr>
              <a:t>in coastal zones</a:t>
            </a:r>
            <a:r>
              <a:rPr lang="en-US" sz="2000" b="1" dirty="0">
                <a:solidFill>
                  <a:srgbClr val="002060"/>
                </a:solidFill>
              </a:rPr>
              <a:t> </a:t>
            </a:r>
          </a:p>
        </p:txBody>
      </p:sp>
      <p:sp>
        <p:nvSpPr>
          <p:cNvPr id="10" name="Rectangle 9"/>
          <p:cNvSpPr/>
          <p:nvPr/>
        </p:nvSpPr>
        <p:spPr>
          <a:xfrm>
            <a:off x="360705" y="6218245"/>
            <a:ext cx="4259140" cy="523220"/>
          </a:xfrm>
          <a:prstGeom prst="rect">
            <a:avLst/>
          </a:prstGeom>
        </p:spPr>
        <p:txBody>
          <a:bodyPr wrap="square">
            <a:spAutoFit/>
          </a:bodyPr>
          <a:lstStyle/>
          <a:p>
            <a:pPr>
              <a:spcAft>
                <a:spcPts val="0"/>
              </a:spcAft>
            </a:pPr>
            <a:r>
              <a:rPr lang="en-US" sz="1400" dirty="0">
                <a:latin typeface="Calibri" charset="0"/>
                <a:ea typeface="Calibri" charset="0"/>
              </a:rPr>
              <a:t>Shipping of containers crucial to global trade is affected by weather systems. </a:t>
            </a:r>
            <a:r>
              <a:rPr lang="en-US" sz="1400" i="1" dirty="0">
                <a:latin typeface="Calibri" charset="0"/>
                <a:ea typeface="Calibri" charset="0"/>
              </a:rPr>
              <a:t>Credit WÄRTSILÄ Portal</a:t>
            </a:r>
            <a:r>
              <a:rPr lang="en-US" sz="1400" dirty="0">
                <a:latin typeface="Calibri" charset="0"/>
                <a:ea typeface="Calibri" charset="0"/>
              </a:rPr>
              <a:t> </a:t>
            </a:r>
            <a:r>
              <a:rPr lang="en-US" sz="1200" dirty="0">
                <a:solidFill>
                  <a:srgbClr val="292929"/>
                </a:solidFill>
                <a:latin typeface="Verdana" charset="0"/>
                <a:ea typeface="Times New Roman" charset="0"/>
              </a:rPr>
              <a:t> </a:t>
            </a:r>
            <a:endParaRPr lang="en-US" dirty="0">
              <a:effectLst/>
              <a:latin typeface="Times New Roman" charset="0"/>
              <a:ea typeface="Calibri" charset="0"/>
            </a:endParaRPr>
          </a:p>
        </p:txBody>
      </p:sp>
    </p:spTree>
    <p:extLst>
      <p:ext uri="{BB962C8B-B14F-4D97-AF65-F5344CB8AC3E}">
        <p14:creationId xmlns:p14="http://schemas.microsoft.com/office/powerpoint/2010/main" val="367025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166695" y="160587"/>
            <a:ext cx="8596668" cy="831273"/>
          </a:xfrm>
        </p:spPr>
        <p:txBody>
          <a:bodyPr/>
          <a:lstStyle/>
          <a:p>
            <a:r>
              <a:rPr lang="en-US" u="sng" dirty="0"/>
              <a:t>Offshore Oil and Gas Exploration</a:t>
            </a:r>
          </a:p>
        </p:txBody>
      </p:sp>
      <p:sp>
        <p:nvSpPr>
          <p:cNvPr id="7" name="Rectangle 6"/>
          <p:cNvSpPr/>
          <p:nvPr/>
        </p:nvSpPr>
        <p:spPr>
          <a:xfrm>
            <a:off x="878005" y="1078908"/>
            <a:ext cx="4862009" cy="2246769"/>
          </a:xfrm>
          <a:prstGeom prst="rect">
            <a:avLst/>
          </a:prstGeom>
          <a:solidFill>
            <a:srgbClr val="0070C0"/>
          </a:solidFill>
        </p:spPr>
        <p:txBody>
          <a:bodyPr wrap="square">
            <a:spAutoFit/>
          </a:bodyPr>
          <a:lstStyle/>
          <a:p>
            <a:r>
              <a:rPr lang="en-US" sz="2800" dirty="0">
                <a:solidFill>
                  <a:srgbClr val="FFFF00"/>
                </a:solidFill>
                <a:latin typeface="Calibri" charset="0"/>
                <a:ea typeface="Times New Roman" charset="0"/>
                <a:cs typeface="Times New Roman" charset="0"/>
              </a:rPr>
              <a:t>Climate change poses challenges to the coastal and offshore oil and gas infrastructure with associated oil spill risk </a:t>
            </a:r>
          </a:p>
        </p:txBody>
      </p:sp>
      <p:sp>
        <p:nvSpPr>
          <p:cNvPr id="8" name="Rectangle 7"/>
          <p:cNvSpPr/>
          <p:nvPr/>
        </p:nvSpPr>
        <p:spPr>
          <a:xfrm>
            <a:off x="828846" y="3883053"/>
            <a:ext cx="4911168" cy="2215991"/>
          </a:xfrm>
          <a:prstGeom prst="rect">
            <a:avLst/>
          </a:prstGeom>
          <a:solidFill>
            <a:srgbClr val="0070C0"/>
          </a:solidFill>
        </p:spPr>
        <p:txBody>
          <a:bodyPr wrap="square">
            <a:spAutoFit/>
          </a:bodyPr>
          <a:lstStyle/>
          <a:p>
            <a:r>
              <a:rPr lang="en-US" sz="2400" dirty="0">
                <a:solidFill>
                  <a:srgbClr val="FFFF00"/>
                </a:solidFill>
              </a:rPr>
              <a:t>Climate-related threats to the oil and gas industry have already begun to manifest, and oil and gas reserves could be threatened by climate change </a:t>
            </a:r>
          </a:p>
          <a:p>
            <a:endParaRPr lang="en-US" dirty="0"/>
          </a:p>
        </p:txBody>
      </p:sp>
      <p:pic>
        <p:nvPicPr>
          <p:cNvPr id="9" name="Picture 8" descr="../../../../../../../Users/mdoucoure/Desktop/Screen%20Shot%2020"/>
          <p:cNvPicPr/>
          <p:nvPr/>
        </p:nvPicPr>
        <p:blipFill>
          <a:blip r:embed="rId3">
            <a:extLst>
              <a:ext uri="{28A0092B-C50C-407E-A947-70E740481C1C}">
                <a14:useLocalDpi xmlns:a14="http://schemas.microsoft.com/office/drawing/2010/main" val="0"/>
              </a:ext>
            </a:extLst>
          </a:blip>
          <a:srcRect/>
          <a:stretch>
            <a:fillRect/>
          </a:stretch>
        </p:blipFill>
        <p:spPr bwMode="auto">
          <a:xfrm>
            <a:off x="6244199" y="4080530"/>
            <a:ext cx="3479777" cy="2233281"/>
          </a:xfrm>
          <a:prstGeom prst="rect">
            <a:avLst/>
          </a:prstGeom>
          <a:noFill/>
          <a:ln>
            <a:noFill/>
          </a:ln>
        </p:spPr>
      </p:pic>
      <p:sp>
        <p:nvSpPr>
          <p:cNvPr id="10" name="Rectangle 9"/>
          <p:cNvSpPr/>
          <p:nvPr/>
        </p:nvSpPr>
        <p:spPr>
          <a:xfrm>
            <a:off x="5871945" y="6348643"/>
            <a:ext cx="3376950" cy="276999"/>
          </a:xfrm>
          <a:prstGeom prst="rect">
            <a:avLst/>
          </a:prstGeom>
        </p:spPr>
        <p:txBody>
          <a:bodyPr wrap="none">
            <a:spAutoFit/>
          </a:bodyPr>
          <a:lstStyle/>
          <a:p>
            <a:pPr marL="228600" algn="ctr">
              <a:spcAft>
                <a:spcPts val="0"/>
              </a:spcAft>
            </a:pPr>
            <a:r>
              <a:rPr lang="en-US" sz="1200" i="1" dirty="0">
                <a:latin typeface="+mj-lt"/>
                <a:ea typeface="Calibri" charset="0"/>
                <a:cs typeface="Times New Roman" charset="0"/>
              </a:rPr>
              <a:t>Credit: International Energy Agency [2021]</a:t>
            </a:r>
            <a:endParaRPr lang="en-US" sz="1600" dirty="0">
              <a:effectLst/>
              <a:latin typeface="+mj-lt"/>
              <a:ea typeface="Calibri" charset="0"/>
              <a:cs typeface="Times New Roman" charset="0"/>
            </a:endParaRP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6244199" y="1230094"/>
            <a:ext cx="3479777" cy="2373968"/>
          </a:xfrm>
          <a:prstGeom prst="rect">
            <a:avLst/>
          </a:prstGeom>
          <a:noFill/>
          <a:ln>
            <a:noFill/>
          </a:ln>
        </p:spPr>
      </p:pic>
      <p:sp>
        <p:nvSpPr>
          <p:cNvPr id="12" name="Rectangle 11"/>
          <p:cNvSpPr/>
          <p:nvPr/>
        </p:nvSpPr>
        <p:spPr>
          <a:xfrm>
            <a:off x="6075643" y="3556204"/>
            <a:ext cx="3623956" cy="461665"/>
          </a:xfrm>
          <a:prstGeom prst="rect">
            <a:avLst/>
          </a:prstGeom>
        </p:spPr>
        <p:txBody>
          <a:bodyPr wrap="square">
            <a:spAutoFit/>
          </a:bodyPr>
          <a:lstStyle/>
          <a:p>
            <a:pPr marL="228600">
              <a:spcAft>
                <a:spcPts val="0"/>
              </a:spcAft>
            </a:pPr>
            <a:r>
              <a:rPr lang="en-US" sz="1200" i="1" dirty="0">
                <a:latin typeface="+mj-lt"/>
                <a:ea typeface="Calibri" charset="0"/>
                <a:cs typeface="Times New Roman" charset="0"/>
              </a:rPr>
              <a:t>3D seismic acquisition seismic vessel during an offshore survey [PGS, 2019]</a:t>
            </a:r>
            <a:r>
              <a:rPr lang="en-US" sz="1200" i="1" dirty="0">
                <a:latin typeface="+mj-lt"/>
              </a:rPr>
              <a:t> </a:t>
            </a:r>
          </a:p>
        </p:txBody>
      </p:sp>
      <p:sp>
        <p:nvSpPr>
          <p:cNvPr id="3" name="Rectangle 2"/>
          <p:cNvSpPr/>
          <p:nvPr/>
        </p:nvSpPr>
        <p:spPr>
          <a:xfrm>
            <a:off x="828846" y="3325677"/>
            <a:ext cx="1970861" cy="369332"/>
          </a:xfrm>
          <a:prstGeom prst="rect">
            <a:avLst/>
          </a:prstGeom>
        </p:spPr>
        <p:txBody>
          <a:bodyPr wrap="none">
            <a:spAutoFit/>
          </a:bodyPr>
          <a:lstStyle/>
          <a:p>
            <a:r>
              <a:rPr lang="en-US">
                <a:latin typeface="Calibri" charset="0"/>
                <a:ea typeface="Times New Roman" charset="0"/>
                <a:cs typeface="Times New Roman" charset="0"/>
              </a:rPr>
              <a:t>[Dong et al., 2022] </a:t>
            </a:r>
            <a:endParaRPr lang="en-US" dirty="0"/>
          </a:p>
        </p:txBody>
      </p:sp>
      <p:sp>
        <p:nvSpPr>
          <p:cNvPr id="4" name="Rectangle 3"/>
          <p:cNvSpPr/>
          <p:nvPr/>
        </p:nvSpPr>
        <p:spPr>
          <a:xfrm>
            <a:off x="677334" y="6133200"/>
            <a:ext cx="4670849" cy="523220"/>
          </a:xfrm>
          <a:prstGeom prst="rect">
            <a:avLst/>
          </a:prstGeom>
        </p:spPr>
        <p:txBody>
          <a:bodyPr wrap="square">
            <a:spAutoFit/>
          </a:bodyPr>
          <a:lstStyle/>
          <a:p>
            <a:r>
              <a:rPr lang="en-US" sz="1400" i="1" dirty="0"/>
              <a:t>[https://</a:t>
            </a:r>
            <a:r>
              <a:rPr lang="en-US" sz="1400" i="1" dirty="0" err="1"/>
              <a:t>www.maplecroft.com</a:t>
            </a:r>
            <a:r>
              <a:rPr lang="en-US" sz="1400" i="1" dirty="0"/>
              <a:t>/insights/analysis/40-of-oil-and-gas-reserves-threatened-by-climate-change/]</a:t>
            </a:r>
          </a:p>
        </p:txBody>
      </p:sp>
    </p:spTree>
    <p:extLst>
      <p:ext uri="{BB962C8B-B14F-4D97-AF65-F5344CB8AC3E}">
        <p14:creationId xmlns:p14="http://schemas.microsoft.com/office/powerpoint/2010/main" val="139310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485" y="290711"/>
            <a:ext cx="8858366" cy="2246769"/>
          </a:xfrm>
          <a:prstGeom prst="rect">
            <a:avLst/>
          </a:prstGeom>
        </p:spPr>
        <p:txBody>
          <a:bodyPr wrap="square">
            <a:spAutoFit/>
          </a:bodyPr>
          <a:lstStyle/>
          <a:p>
            <a:r>
              <a:rPr lang="en-US" sz="2800" dirty="0"/>
              <a:t>Climate change presents a tangible threat to sustainable trade and development, and will impact on the potential of the ocean economy.</a:t>
            </a:r>
            <a:br>
              <a:rPr lang="en-US" sz="2800" dirty="0"/>
            </a:br>
            <a:br>
              <a:rPr lang="en-US" sz="2800" dirty="0"/>
            </a:b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1126379475"/>
              </p:ext>
            </p:extLst>
          </p:nvPr>
        </p:nvGraphicFramePr>
        <p:xfrm>
          <a:off x="546485" y="2224324"/>
          <a:ext cx="7576456" cy="4414562"/>
        </p:xfrm>
        <a:graphic>
          <a:graphicData uri="http://schemas.openxmlformats.org/drawingml/2006/table">
            <a:tbl>
              <a:tblPr firstRow="1" firstCol="1" bandRow="1">
                <a:tableStyleId>{5C22544A-7EE6-4342-B048-85BDC9FD1C3A}</a:tableStyleId>
              </a:tblPr>
              <a:tblGrid>
                <a:gridCol w="1950326">
                  <a:extLst>
                    <a:ext uri="{9D8B030D-6E8A-4147-A177-3AD203B41FA5}">
                      <a16:colId xmlns:a16="http://schemas.microsoft.com/office/drawing/2014/main" val="20000"/>
                    </a:ext>
                  </a:extLst>
                </a:gridCol>
                <a:gridCol w="2813065">
                  <a:extLst>
                    <a:ext uri="{9D8B030D-6E8A-4147-A177-3AD203B41FA5}">
                      <a16:colId xmlns:a16="http://schemas.microsoft.com/office/drawing/2014/main" val="20001"/>
                    </a:ext>
                  </a:extLst>
                </a:gridCol>
                <a:gridCol w="2813065">
                  <a:extLst>
                    <a:ext uri="{9D8B030D-6E8A-4147-A177-3AD203B41FA5}">
                      <a16:colId xmlns:a16="http://schemas.microsoft.com/office/drawing/2014/main" val="20002"/>
                    </a:ext>
                  </a:extLst>
                </a:gridCol>
              </a:tblGrid>
              <a:tr h="122296">
                <a:tc>
                  <a:txBody>
                    <a:bodyPr/>
                    <a:lstStyle/>
                    <a:p>
                      <a:pPr>
                        <a:spcAft>
                          <a:spcPts val="0"/>
                        </a:spcAft>
                      </a:pPr>
                      <a:r>
                        <a:rPr lang="en-US" sz="800" dirty="0">
                          <a:effectLst/>
                        </a:rPr>
                        <a:t>Climate Change Factors</a:t>
                      </a:r>
                      <a:endParaRPr lang="en-US" sz="900" dirty="0">
                        <a:effectLst/>
                        <a:latin typeface="Times New Roman" charset="0"/>
                        <a:ea typeface="Calibri" charset="0"/>
                      </a:endParaRPr>
                    </a:p>
                  </a:txBody>
                  <a:tcPr marL="52802" marR="52802" marT="0" marB="0"/>
                </a:tc>
                <a:tc>
                  <a:txBody>
                    <a:bodyPr/>
                    <a:lstStyle/>
                    <a:p>
                      <a:pPr>
                        <a:spcAft>
                          <a:spcPts val="0"/>
                        </a:spcAft>
                      </a:pPr>
                      <a:r>
                        <a:rPr lang="en-US" sz="800">
                          <a:effectLst/>
                        </a:rPr>
                        <a:t>Economy Focus Area Affected</a:t>
                      </a:r>
                      <a:endParaRPr lang="en-US" sz="900">
                        <a:effectLst/>
                        <a:latin typeface="Times New Roman" charset="0"/>
                        <a:ea typeface="Calibri" charset="0"/>
                      </a:endParaRPr>
                    </a:p>
                  </a:txBody>
                  <a:tcPr marL="52802" marR="52802" marT="0" marB="0"/>
                </a:tc>
                <a:tc>
                  <a:txBody>
                    <a:bodyPr/>
                    <a:lstStyle/>
                    <a:p>
                      <a:pPr>
                        <a:spcAft>
                          <a:spcPts val="0"/>
                        </a:spcAft>
                      </a:pPr>
                      <a:r>
                        <a:rPr lang="en-US" sz="800">
                          <a:effectLst/>
                        </a:rPr>
                        <a:t>Impacts</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00"/>
                  </a:ext>
                </a:extLst>
              </a:tr>
              <a:tr h="296700">
                <a:tc rowSpan="5">
                  <a:txBody>
                    <a:bodyPr/>
                    <a:lstStyle/>
                    <a:p>
                      <a:pPr>
                        <a:spcAft>
                          <a:spcPts val="0"/>
                        </a:spcAft>
                      </a:pPr>
                      <a:r>
                        <a:rPr lang="en-US" sz="1200" dirty="0">
                          <a:effectLst/>
                        </a:rPr>
                        <a:t>Temperature [high temperatures, melting ice, large variations (spatial and temporal), frequent freeze and thaw cycles]</a:t>
                      </a:r>
                      <a:endParaRPr lang="en-US" sz="1800" dirty="0">
                        <a:effectLst/>
                        <a:latin typeface="Times New Roman" charset="0"/>
                        <a:ea typeface="Calibri" charset="0"/>
                      </a:endParaRPr>
                    </a:p>
                  </a:txBody>
                  <a:tcPr marL="52802" marR="52802" marT="0" marB="0"/>
                </a:tc>
                <a:tc>
                  <a:txBody>
                    <a:bodyPr/>
                    <a:lstStyle/>
                    <a:p>
                      <a:pPr>
                        <a:spcAft>
                          <a:spcPts val="0"/>
                        </a:spcAft>
                      </a:pPr>
                      <a:r>
                        <a:rPr lang="en-US" sz="600">
                          <a:effectLst/>
                        </a:rPr>
                        <a:t>Aquaculture</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Seafood industries adversely affected through vulnerability of fisheries and marine ecosystems, including shifts in species ranges and local extinctions.</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01"/>
                  </a:ext>
                </a:extLst>
              </a:tr>
              <a:tr h="188318">
                <a:tc vMerge="1">
                  <a:txBody>
                    <a:bodyPr/>
                    <a:lstStyle/>
                    <a:p>
                      <a:endParaRPr lang="en-US"/>
                    </a:p>
                  </a:txBody>
                  <a:tcPr/>
                </a:tc>
                <a:tc>
                  <a:txBody>
                    <a:bodyPr/>
                    <a:lstStyle/>
                    <a:p>
                      <a:pPr>
                        <a:spcAft>
                          <a:spcPts val="0"/>
                        </a:spcAft>
                      </a:pPr>
                      <a:r>
                        <a:rPr lang="en-US" sz="600">
                          <a:effectLst/>
                        </a:rPr>
                        <a:t>Coastal &amp; Marine Tourism</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Variable extent and dependence but high temperatures tend to attract more tourism. </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02"/>
                  </a:ext>
                </a:extLst>
              </a:tr>
              <a:tr h="564955">
                <a:tc vMerge="1">
                  <a:txBody>
                    <a:bodyPr/>
                    <a:lstStyle/>
                    <a:p>
                      <a:endParaRPr lang="en-US"/>
                    </a:p>
                  </a:txBody>
                  <a:tcPr/>
                </a:tc>
                <a:tc>
                  <a:txBody>
                    <a:bodyPr/>
                    <a:lstStyle/>
                    <a:p>
                      <a:pPr>
                        <a:spcAft>
                          <a:spcPts val="0"/>
                        </a:spcAft>
                      </a:pPr>
                      <a:r>
                        <a:rPr lang="en-US" sz="600">
                          <a:effectLst/>
                        </a:rPr>
                        <a:t>Marine Transport &amp; Manufacturing</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Longer shipping season and new sea route; additional support services and navigation aids such as ice-breaking search and rescue; damage to infrastructure, equipment and cargo; increased construction and maintenance costs; new ship design and strengthened hulls; environmental, social, ecosystem related and political considerations; higher energy consumption in ports; challenge to service reliability.</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03"/>
                  </a:ext>
                </a:extLst>
              </a:tr>
              <a:tr h="0">
                <a:tc vMerge="1">
                  <a:txBody>
                    <a:bodyPr/>
                    <a:lstStyle/>
                    <a:p>
                      <a:endParaRPr lang="en-US"/>
                    </a:p>
                  </a:txBody>
                  <a:tcPr/>
                </a:tc>
                <a:tc>
                  <a:txBody>
                    <a:bodyPr/>
                    <a:lstStyle/>
                    <a:p>
                      <a:pPr>
                        <a:spcAft>
                          <a:spcPts val="0"/>
                        </a:spcAft>
                      </a:pPr>
                      <a:r>
                        <a:rPr lang="en-US" sz="600">
                          <a:effectLst/>
                        </a:rPr>
                        <a:t>Offshore Oil &amp; Gas</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Maintenance problems; degradation of structures</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04"/>
                  </a:ext>
                </a:extLst>
              </a:tr>
              <a:tr h="282477">
                <a:tc vMerge="1">
                  <a:txBody>
                    <a:bodyPr/>
                    <a:lstStyle/>
                    <a:p>
                      <a:endParaRPr lang="en-US"/>
                    </a:p>
                  </a:txBody>
                  <a:tcPr/>
                </a:tc>
                <a:tc>
                  <a:txBody>
                    <a:bodyPr/>
                    <a:lstStyle/>
                    <a:p>
                      <a:pPr>
                        <a:spcAft>
                          <a:spcPts val="0"/>
                        </a:spcAft>
                      </a:pPr>
                      <a:r>
                        <a:rPr lang="en-US" sz="600" dirty="0">
                          <a:effectLst/>
                        </a:rPr>
                        <a:t>Small </a:t>
                      </a:r>
                      <a:r>
                        <a:rPr lang="en-US" sz="600" dirty="0" err="1">
                          <a:effectLst/>
                        </a:rPr>
                        <a:t>Harbours</a:t>
                      </a:r>
                      <a:endParaRPr lang="en-US" sz="900" dirty="0">
                        <a:effectLst/>
                        <a:latin typeface="Times New Roman" charset="0"/>
                        <a:ea typeface="Calibri" charset="0"/>
                      </a:endParaRPr>
                    </a:p>
                  </a:txBody>
                  <a:tcPr marL="52802" marR="52802" marT="0" marB="0"/>
                </a:tc>
                <a:tc>
                  <a:txBody>
                    <a:bodyPr/>
                    <a:lstStyle/>
                    <a:p>
                      <a:pPr>
                        <a:spcAft>
                          <a:spcPts val="0"/>
                        </a:spcAft>
                      </a:pPr>
                      <a:r>
                        <a:rPr lang="en-US" sz="600" dirty="0">
                          <a:effectLst/>
                        </a:rPr>
                        <a:t>Deterioration of paved areas; damage to equipment (e.g. cranes); higher energy consumption and CO2 emissions due to refrigeration needs for perishable goods and air conditioning.</a:t>
                      </a:r>
                      <a:endParaRPr lang="en-US" sz="900" dirty="0">
                        <a:effectLst/>
                        <a:latin typeface="Times New Roman" charset="0"/>
                        <a:ea typeface="Calibri" charset="0"/>
                      </a:endParaRPr>
                    </a:p>
                  </a:txBody>
                  <a:tcPr marL="52802" marR="52802" marT="0" marB="0"/>
                </a:tc>
                <a:extLst>
                  <a:ext uri="{0D108BD9-81ED-4DB2-BD59-A6C34878D82A}">
                    <a16:rowId xmlns:a16="http://schemas.microsoft.com/office/drawing/2014/main" val="10005"/>
                  </a:ext>
                </a:extLst>
              </a:tr>
              <a:tr h="426781">
                <a:tc>
                  <a:txBody>
                    <a:bodyPr/>
                    <a:lstStyle/>
                    <a:p>
                      <a:pPr>
                        <a:spcAft>
                          <a:spcPts val="0"/>
                        </a:spcAft>
                      </a:pPr>
                      <a:r>
                        <a:rPr lang="en-US" sz="1200" dirty="0">
                          <a:effectLst/>
                        </a:rPr>
                        <a:t>Sea-Level Rise [flooding and inundation, erosion of coastal areas]</a:t>
                      </a:r>
                      <a:endParaRPr lang="en-US" sz="1800" dirty="0">
                        <a:effectLst/>
                        <a:latin typeface="Times New Roman" charset="0"/>
                        <a:ea typeface="Calibri" charset="0"/>
                      </a:endParaRPr>
                    </a:p>
                  </a:txBody>
                  <a:tcPr marL="52802" marR="52802" marT="0" marB="0"/>
                </a:tc>
                <a:tc>
                  <a:txBody>
                    <a:bodyPr/>
                    <a:lstStyle/>
                    <a:p>
                      <a:pPr>
                        <a:spcAft>
                          <a:spcPts val="0"/>
                        </a:spcAft>
                      </a:pPr>
                      <a:r>
                        <a:rPr lang="en-US" sz="600">
                          <a:effectLst/>
                        </a:rPr>
                        <a:t>Aquaculture</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Breeding programs and the economic sustainability of the sector affected through destruction of seed supply for aquaculture production</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06"/>
                  </a:ext>
                </a:extLst>
              </a:tr>
              <a:tr h="282477">
                <a:tc>
                  <a:txBody>
                    <a:bodyPr/>
                    <a:lstStyle/>
                    <a:p>
                      <a:pPr>
                        <a:spcAft>
                          <a:spcPts val="0"/>
                        </a:spcAft>
                      </a:pPr>
                      <a:r>
                        <a:rPr lang="en-US" sz="600" dirty="0">
                          <a:effectLst/>
                        </a:rPr>
                        <a:t> </a:t>
                      </a:r>
                      <a:endParaRPr lang="en-US" sz="900" dirty="0">
                        <a:effectLst/>
                        <a:latin typeface="Times New Roman" charset="0"/>
                        <a:ea typeface="Calibri" charset="0"/>
                      </a:endParaRPr>
                    </a:p>
                  </a:txBody>
                  <a:tcPr marL="52802" marR="52802" marT="0" marB="0"/>
                </a:tc>
                <a:tc>
                  <a:txBody>
                    <a:bodyPr/>
                    <a:lstStyle/>
                    <a:p>
                      <a:pPr>
                        <a:spcAft>
                          <a:spcPts val="0"/>
                        </a:spcAft>
                      </a:pPr>
                      <a:r>
                        <a:rPr lang="en-US" sz="600" dirty="0">
                          <a:effectLst/>
                        </a:rPr>
                        <a:t>Coastal &amp; Marine Tourism</a:t>
                      </a:r>
                      <a:endParaRPr lang="en-US" sz="900" dirty="0">
                        <a:effectLst/>
                        <a:latin typeface="Times New Roman" charset="0"/>
                        <a:ea typeface="Calibri" charset="0"/>
                      </a:endParaRPr>
                    </a:p>
                  </a:txBody>
                  <a:tcPr marL="52802" marR="52802" marT="0" marB="0"/>
                </a:tc>
                <a:tc>
                  <a:txBody>
                    <a:bodyPr/>
                    <a:lstStyle/>
                    <a:p>
                      <a:pPr>
                        <a:spcAft>
                          <a:spcPts val="0"/>
                        </a:spcAft>
                      </a:pPr>
                      <a:r>
                        <a:rPr lang="en-US" sz="600">
                          <a:effectLst/>
                        </a:rPr>
                        <a:t>Coastal erosion (of beaches) reducing the value of these destinations for tourism;  damage to infrastructure, settlements and facilities that support livelihood in small communities</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07"/>
                  </a:ext>
                </a:extLst>
              </a:tr>
              <a:tr h="376637">
                <a:tc>
                  <a:txBody>
                    <a:bodyPr/>
                    <a:lstStyle/>
                    <a:p>
                      <a:pPr>
                        <a:spcAft>
                          <a:spcPts val="0"/>
                        </a:spcAft>
                      </a:pPr>
                      <a:r>
                        <a:rPr lang="en-US" sz="600">
                          <a:effectLst/>
                        </a:rPr>
                        <a:t> </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Marine Transport &amp; Manufacturing</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Damage to infrastructure, equipment and cargo; increased construction and maintenance costs; variation in demand for and supply of shipping and port services; challenge to service reliability and reduced dredging; reduced safety and sailing condition; higher insurance premium.</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08"/>
                  </a:ext>
                </a:extLst>
              </a:tr>
              <a:tr h="183443">
                <a:tc>
                  <a:txBody>
                    <a:bodyPr/>
                    <a:lstStyle/>
                    <a:p>
                      <a:pPr>
                        <a:spcAft>
                          <a:spcPts val="0"/>
                        </a:spcAft>
                      </a:pPr>
                      <a:r>
                        <a:rPr lang="en-US" sz="600">
                          <a:effectLst/>
                        </a:rPr>
                        <a:t> </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Small Harbours</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Damage to infrastructure; high cost of port performance; reduced shipping activity.</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09"/>
                  </a:ext>
                </a:extLst>
              </a:tr>
              <a:tr h="188318">
                <a:tc rowSpan="5">
                  <a:txBody>
                    <a:bodyPr/>
                    <a:lstStyle/>
                    <a:p>
                      <a:pPr>
                        <a:spcAft>
                          <a:spcPts val="0"/>
                        </a:spcAft>
                      </a:pPr>
                      <a:r>
                        <a:rPr lang="en-US" sz="1200" dirty="0">
                          <a:effectLst/>
                        </a:rPr>
                        <a:t>Extreme Weather Conditions [hurricanes, storms, floods, increased precipitation, wind]</a:t>
                      </a:r>
                      <a:endParaRPr lang="en-US" sz="1800" dirty="0">
                        <a:effectLst/>
                        <a:latin typeface="Times New Roman" charset="0"/>
                        <a:ea typeface="Calibri" charset="0"/>
                      </a:endParaRPr>
                    </a:p>
                  </a:txBody>
                  <a:tcPr marL="52802" marR="52802" marT="0" marB="0"/>
                </a:tc>
                <a:tc>
                  <a:txBody>
                    <a:bodyPr/>
                    <a:lstStyle/>
                    <a:p>
                      <a:pPr>
                        <a:spcAft>
                          <a:spcPts val="0"/>
                        </a:spcAft>
                      </a:pPr>
                      <a:r>
                        <a:rPr lang="en-US" sz="600">
                          <a:effectLst/>
                        </a:rPr>
                        <a:t>Aquaculture</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Increased production cost; damage to production facility; water quality deterioration/pollution  </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10"/>
                  </a:ext>
                </a:extLst>
              </a:tr>
              <a:tr h="138786">
                <a:tc vMerge="1">
                  <a:txBody>
                    <a:bodyPr/>
                    <a:lstStyle/>
                    <a:p>
                      <a:endParaRPr lang="en-US"/>
                    </a:p>
                  </a:txBody>
                  <a:tcPr/>
                </a:tc>
                <a:tc>
                  <a:txBody>
                    <a:bodyPr/>
                    <a:lstStyle/>
                    <a:p>
                      <a:pPr>
                        <a:spcAft>
                          <a:spcPts val="0"/>
                        </a:spcAft>
                      </a:pPr>
                      <a:r>
                        <a:rPr lang="en-US" sz="600">
                          <a:effectLst/>
                        </a:rPr>
                        <a:t>Coastal &amp; Marine Tourism</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Beach tourism very sensitive to weather conditions. </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11"/>
                  </a:ext>
                </a:extLst>
              </a:tr>
              <a:tr h="282477">
                <a:tc vMerge="1">
                  <a:txBody>
                    <a:bodyPr/>
                    <a:lstStyle/>
                    <a:p>
                      <a:endParaRPr lang="en-US"/>
                    </a:p>
                  </a:txBody>
                  <a:tcPr/>
                </a:tc>
                <a:tc>
                  <a:txBody>
                    <a:bodyPr/>
                    <a:lstStyle/>
                    <a:p>
                      <a:pPr>
                        <a:spcAft>
                          <a:spcPts val="0"/>
                        </a:spcAft>
                      </a:pPr>
                      <a:r>
                        <a:rPr lang="en-US" sz="600">
                          <a:effectLst/>
                        </a:rPr>
                        <a:t>Marine Transport &amp; Manufacturing</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Damage to infrastructure, equipment and cargo; reduced safety and sailing conditions, challenge to service reliability; variation in demand for and supply of shipping and port services; change in trade structure &amp; direction.</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12"/>
                  </a:ext>
                </a:extLst>
              </a:tr>
              <a:tr h="282477">
                <a:tc vMerge="1">
                  <a:txBody>
                    <a:bodyPr/>
                    <a:lstStyle/>
                    <a:p>
                      <a:endParaRPr lang="en-US"/>
                    </a:p>
                  </a:txBody>
                  <a:tcPr/>
                </a:tc>
                <a:tc>
                  <a:txBody>
                    <a:bodyPr/>
                    <a:lstStyle/>
                    <a:p>
                      <a:pPr>
                        <a:spcAft>
                          <a:spcPts val="0"/>
                        </a:spcAft>
                      </a:pPr>
                      <a:r>
                        <a:rPr lang="en-US" sz="600">
                          <a:effectLst/>
                        </a:rPr>
                        <a:t>Offshore Oil &amp; Gas</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Affect exploration, transportation and other production activities including platforms, drilling rigs, offshore pipelines, and mobile offshore drilling unit; storm surge flooding can affect storage tanks.</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13"/>
                  </a:ext>
                </a:extLst>
              </a:tr>
              <a:tr h="188318">
                <a:tc vMerge="1">
                  <a:txBody>
                    <a:bodyPr/>
                    <a:lstStyle/>
                    <a:p>
                      <a:endParaRPr lang="en-US"/>
                    </a:p>
                  </a:txBody>
                  <a:tcPr/>
                </a:tc>
                <a:tc>
                  <a:txBody>
                    <a:bodyPr/>
                    <a:lstStyle/>
                    <a:p>
                      <a:pPr>
                        <a:spcAft>
                          <a:spcPts val="0"/>
                        </a:spcAft>
                      </a:pPr>
                      <a:r>
                        <a:rPr lang="en-US" sz="600">
                          <a:effectLst/>
                        </a:rPr>
                        <a:t>Small Harbours</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Damage to infrastructure, equipment and cargo; disruption of services; reduced safety conditions. </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14"/>
                  </a:ext>
                </a:extLst>
              </a:tr>
              <a:tr h="188318">
                <a:tc>
                  <a:txBody>
                    <a:bodyPr/>
                    <a:lstStyle/>
                    <a:p>
                      <a:pPr>
                        <a:spcAft>
                          <a:spcPts val="0"/>
                        </a:spcAft>
                      </a:pPr>
                      <a:r>
                        <a:rPr lang="en-US" sz="1400" dirty="0">
                          <a:effectLst/>
                        </a:rPr>
                        <a:t>Ocean Acidification #</a:t>
                      </a:r>
                      <a:endParaRPr lang="en-US" sz="2000" dirty="0">
                        <a:effectLst/>
                        <a:latin typeface="Times New Roman" charset="0"/>
                        <a:ea typeface="Calibri" charset="0"/>
                      </a:endParaRPr>
                    </a:p>
                  </a:txBody>
                  <a:tcPr marL="52802" marR="52802" marT="0" marB="0"/>
                </a:tc>
                <a:tc>
                  <a:txBody>
                    <a:bodyPr/>
                    <a:lstStyle/>
                    <a:p>
                      <a:pPr>
                        <a:spcAft>
                          <a:spcPts val="0"/>
                        </a:spcAft>
                      </a:pPr>
                      <a:r>
                        <a:rPr lang="en-US" sz="600">
                          <a:effectLst/>
                        </a:rPr>
                        <a:t>Aquaculture</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Water quality deterioration radically alter aquatic ecosystems, leading to poor productivity.</a:t>
                      </a:r>
                      <a:endParaRPr lang="en-US" sz="900">
                        <a:effectLst/>
                        <a:latin typeface="Times New Roman" charset="0"/>
                        <a:ea typeface="Calibri" charset="0"/>
                      </a:endParaRPr>
                    </a:p>
                  </a:txBody>
                  <a:tcPr marL="52802" marR="52802" marT="0" marB="0"/>
                </a:tc>
                <a:extLst>
                  <a:ext uri="{0D108BD9-81ED-4DB2-BD59-A6C34878D82A}">
                    <a16:rowId xmlns:a16="http://schemas.microsoft.com/office/drawing/2014/main" val="10015"/>
                  </a:ext>
                </a:extLst>
              </a:tr>
              <a:tr h="183443">
                <a:tc>
                  <a:txBody>
                    <a:bodyPr/>
                    <a:lstStyle/>
                    <a:p>
                      <a:pPr>
                        <a:spcAft>
                          <a:spcPts val="0"/>
                        </a:spcAft>
                      </a:pPr>
                      <a:r>
                        <a:rPr lang="en-US" sz="700">
                          <a:effectLst/>
                        </a:rPr>
                        <a:t> </a:t>
                      </a:r>
                      <a:endParaRPr lang="en-US" sz="900">
                        <a:effectLst/>
                        <a:latin typeface="Times New Roman" charset="0"/>
                        <a:ea typeface="Calibri" charset="0"/>
                      </a:endParaRPr>
                    </a:p>
                  </a:txBody>
                  <a:tcPr marL="52802" marR="52802" marT="0" marB="0"/>
                </a:tc>
                <a:tc>
                  <a:txBody>
                    <a:bodyPr/>
                    <a:lstStyle/>
                    <a:p>
                      <a:pPr>
                        <a:spcAft>
                          <a:spcPts val="0"/>
                        </a:spcAft>
                      </a:pPr>
                      <a:r>
                        <a:rPr lang="en-US" sz="600">
                          <a:effectLst/>
                        </a:rPr>
                        <a:t>Coastal &amp; Marine Tourism</a:t>
                      </a:r>
                      <a:endParaRPr lang="en-US" sz="900">
                        <a:effectLst/>
                        <a:latin typeface="Times New Roman" charset="0"/>
                        <a:ea typeface="Calibri" charset="0"/>
                      </a:endParaRPr>
                    </a:p>
                  </a:txBody>
                  <a:tcPr marL="52802" marR="52802" marT="0" marB="0"/>
                </a:tc>
                <a:tc>
                  <a:txBody>
                    <a:bodyPr/>
                    <a:lstStyle/>
                    <a:p>
                      <a:pPr>
                        <a:spcAft>
                          <a:spcPts val="0"/>
                        </a:spcAft>
                      </a:pPr>
                      <a:r>
                        <a:rPr lang="en-US" sz="600" dirty="0">
                          <a:effectLst/>
                        </a:rPr>
                        <a:t>Coral reefs tourism including diving/undersea activities are adversely affected.</a:t>
                      </a:r>
                      <a:endParaRPr lang="en-US" sz="900" dirty="0">
                        <a:effectLst/>
                        <a:latin typeface="Times New Roman" charset="0"/>
                        <a:ea typeface="Calibri" charset="0"/>
                      </a:endParaRPr>
                    </a:p>
                  </a:txBody>
                  <a:tcPr marL="52802" marR="52802" marT="0" marB="0"/>
                </a:tc>
                <a:extLst>
                  <a:ext uri="{0D108BD9-81ED-4DB2-BD59-A6C34878D82A}">
                    <a16:rowId xmlns:a16="http://schemas.microsoft.com/office/drawing/2014/main" val="10016"/>
                  </a:ext>
                </a:extLst>
              </a:tr>
            </a:tbl>
          </a:graphicData>
        </a:graphic>
      </p:graphicFrame>
      <p:grpSp>
        <p:nvGrpSpPr>
          <p:cNvPr id="12" name="Group 11"/>
          <p:cNvGrpSpPr/>
          <p:nvPr/>
        </p:nvGrpSpPr>
        <p:grpSpPr>
          <a:xfrm>
            <a:off x="3613776" y="1792451"/>
            <a:ext cx="7111158" cy="4846435"/>
            <a:chOff x="3613776" y="1792451"/>
            <a:chExt cx="7111158" cy="4846435"/>
          </a:xfrm>
        </p:grpSpPr>
        <p:pic>
          <p:nvPicPr>
            <p:cNvPr id="4" name="Content Placeholder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3776" y="1792451"/>
              <a:ext cx="6534330" cy="4846435"/>
            </a:xfrm>
            <a:prstGeom prst="rect">
              <a:avLst/>
            </a:prstGeom>
          </p:spPr>
        </p:pic>
        <p:grpSp>
          <p:nvGrpSpPr>
            <p:cNvPr id="11" name="Group 10"/>
            <p:cNvGrpSpPr/>
            <p:nvPr/>
          </p:nvGrpSpPr>
          <p:grpSpPr>
            <a:xfrm>
              <a:off x="8472394" y="5332023"/>
              <a:ext cx="2252540" cy="386246"/>
              <a:chOff x="8472394" y="5332023"/>
              <a:chExt cx="2252540" cy="386246"/>
            </a:xfrm>
          </p:grpSpPr>
          <p:sp>
            <p:nvSpPr>
              <p:cNvPr id="3" name="Rectangle 2"/>
              <p:cNvSpPr/>
              <p:nvPr/>
            </p:nvSpPr>
            <p:spPr>
              <a:xfrm>
                <a:off x="8472394" y="5441270"/>
                <a:ext cx="2252540" cy="276999"/>
              </a:xfrm>
              <a:prstGeom prst="rect">
                <a:avLst/>
              </a:prstGeom>
            </p:spPr>
            <p:txBody>
              <a:bodyPr wrap="none">
                <a:spAutoFit/>
              </a:bodyPr>
              <a:lstStyle/>
              <a:p>
                <a:r>
                  <a:rPr lang="en-US" sz="1200" i="1" dirty="0"/>
                  <a:t>[Ortega-Cisneros et al., 2021]</a:t>
                </a:r>
              </a:p>
            </p:txBody>
          </p:sp>
          <p:cxnSp>
            <p:nvCxnSpPr>
              <p:cNvPr id="7" name="Straight Arrow Connector 6"/>
              <p:cNvCxnSpPr/>
              <p:nvPr/>
            </p:nvCxnSpPr>
            <p:spPr>
              <a:xfrm flipH="1" flipV="1">
                <a:off x="8621486" y="5332023"/>
                <a:ext cx="451262" cy="10924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191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0" y="0"/>
            <a:ext cx="9742242" cy="831273"/>
          </a:xfrm>
          <a:solidFill>
            <a:schemeClr val="tx2">
              <a:lumMod val="60000"/>
              <a:lumOff val="40000"/>
            </a:schemeClr>
          </a:solidFill>
          <a:ln>
            <a:solidFill>
              <a:schemeClr val="tx2">
                <a:lumMod val="60000"/>
                <a:lumOff val="40000"/>
              </a:schemeClr>
            </a:solidFill>
          </a:ln>
        </p:spPr>
        <p:txBody>
          <a:bodyPr>
            <a:normAutofit/>
          </a:bodyPr>
          <a:lstStyle/>
          <a:p>
            <a:r>
              <a:rPr lang="en-US" dirty="0">
                <a:solidFill>
                  <a:schemeClr val="accent2">
                    <a:lumMod val="50000"/>
                  </a:schemeClr>
                </a:solidFill>
              </a:rPr>
              <a:t>Policy implications – achieving impact</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266833" y="978284"/>
            <a:ext cx="9642324" cy="5832764"/>
          </a:xfrm>
        </p:spPr>
        <p:txBody>
          <a:bodyPr>
            <a:noAutofit/>
          </a:bodyPr>
          <a:lstStyle/>
          <a:p>
            <a:pPr>
              <a:spcBef>
                <a:spcPts val="400"/>
              </a:spcBef>
            </a:pPr>
            <a:r>
              <a:rPr lang="en-US" sz="2400" dirty="0">
                <a:solidFill>
                  <a:schemeClr val="accent1">
                    <a:lumMod val="50000"/>
                  </a:schemeClr>
                </a:solidFill>
              </a:rPr>
              <a:t>Achieving the full potential of the ocean economy whilst simultaneously mitigating the knock-on impact of climate change requires a horizontally integrated public policy framework –</a:t>
            </a:r>
            <a:br>
              <a:rPr lang="en-US" sz="2400" dirty="0">
                <a:solidFill>
                  <a:schemeClr val="accent1">
                    <a:lumMod val="50000"/>
                  </a:schemeClr>
                </a:solidFill>
              </a:rPr>
            </a:br>
            <a:endParaRPr lang="is-IS" sz="2400" dirty="0">
              <a:solidFill>
                <a:schemeClr val="accent1">
                  <a:lumMod val="50000"/>
                </a:schemeClr>
              </a:solidFill>
            </a:endParaRPr>
          </a:p>
          <a:p>
            <a:pPr>
              <a:spcBef>
                <a:spcPts val="400"/>
              </a:spcBef>
            </a:pPr>
            <a:r>
              <a:rPr lang="en-US" sz="2400" dirty="0">
                <a:solidFill>
                  <a:schemeClr val="accent1">
                    <a:lumMod val="50000"/>
                  </a:schemeClr>
                </a:solidFill>
              </a:rPr>
              <a:t>Policy implementation needs to enable sustainable development and growth for sustainability</a:t>
            </a:r>
          </a:p>
          <a:p>
            <a:pPr marL="0" indent="0">
              <a:spcBef>
                <a:spcPts val="400"/>
              </a:spcBef>
              <a:buNone/>
            </a:pPr>
            <a:endParaRPr lang="en-US" sz="2400" dirty="0">
              <a:solidFill>
                <a:schemeClr val="accent1">
                  <a:lumMod val="50000"/>
                </a:schemeClr>
              </a:solidFill>
            </a:endParaRPr>
          </a:p>
          <a:p>
            <a:pPr>
              <a:spcBef>
                <a:spcPts val="400"/>
              </a:spcBef>
            </a:pPr>
            <a:r>
              <a:rPr lang="en-US" sz="2400" dirty="0">
                <a:solidFill>
                  <a:schemeClr val="accent1">
                    <a:lumMod val="50000"/>
                  </a:schemeClr>
                </a:solidFill>
              </a:rPr>
              <a:t>Policy to have a deliberate intention contribute to global commitments </a:t>
            </a:r>
            <a:r>
              <a:rPr lang="en-US" sz="2400" dirty="0" err="1">
                <a:solidFill>
                  <a:schemeClr val="accent1">
                    <a:lumMod val="50000"/>
                  </a:schemeClr>
                </a:solidFill>
              </a:rPr>
              <a:t>eg</a:t>
            </a:r>
            <a:r>
              <a:rPr lang="en-US" sz="2400" dirty="0">
                <a:solidFill>
                  <a:schemeClr val="accent1">
                    <a:lumMod val="50000"/>
                  </a:schemeClr>
                </a:solidFill>
              </a:rPr>
              <a:t> SDGs – “one world” consciousness</a:t>
            </a:r>
          </a:p>
          <a:p>
            <a:pPr marL="0" indent="0">
              <a:spcBef>
                <a:spcPts val="400"/>
              </a:spcBef>
              <a:buNone/>
            </a:pPr>
            <a:endParaRPr lang="en-US" sz="2400" dirty="0">
              <a:solidFill>
                <a:schemeClr val="accent1">
                  <a:lumMod val="50000"/>
                </a:schemeClr>
              </a:solidFill>
            </a:endParaRPr>
          </a:p>
          <a:p>
            <a:pPr>
              <a:spcBef>
                <a:spcPts val="400"/>
              </a:spcBef>
            </a:pPr>
            <a:r>
              <a:rPr lang="en-US" sz="2400" dirty="0">
                <a:solidFill>
                  <a:schemeClr val="accent1">
                    <a:lumMod val="50000"/>
                  </a:schemeClr>
                </a:solidFill>
              </a:rPr>
              <a:t>Policy to aim to strengthen and build regional geo-political linkages and foster collaboration</a:t>
            </a:r>
            <a:endParaRPr lang="en-GB" sz="2400" dirty="0">
              <a:solidFill>
                <a:schemeClr val="accent1">
                  <a:lumMod val="50000"/>
                </a:schemeClr>
              </a:solidFill>
            </a:endParaRPr>
          </a:p>
          <a:p>
            <a:pPr marL="0" indent="0">
              <a:spcBef>
                <a:spcPts val="400"/>
              </a:spcBef>
              <a:buNone/>
            </a:pPr>
            <a:r>
              <a:rPr lang="en-US" sz="2400" dirty="0">
                <a:solidFill>
                  <a:schemeClr val="accent1">
                    <a:lumMod val="50000"/>
                  </a:schemeClr>
                </a:solidFill>
              </a:rPr>
              <a:t> </a:t>
            </a:r>
          </a:p>
          <a:p>
            <a:pPr>
              <a:spcBef>
                <a:spcPts val="400"/>
              </a:spcBef>
            </a:pPr>
            <a:r>
              <a:rPr lang="en-US" sz="2400" dirty="0">
                <a:solidFill>
                  <a:schemeClr val="accent1">
                    <a:lumMod val="50000"/>
                  </a:schemeClr>
                </a:solidFill>
              </a:rPr>
              <a:t>Leadership and champions</a:t>
            </a:r>
          </a:p>
          <a:p>
            <a:endParaRPr lang="en-US" sz="2400" dirty="0">
              <a:solidFill>
                <a:schemeClr val="accent1">
                  <a:lumMod val="50000"/>
                </a:schemeClr>
              </a:solidFill>
            </a:endParaRPr>
          </a:p>
          <a:p>
            <a:endParaRPr lang="en-US" sz="2400" dirty="0">
              <a:solidFill>
                <a:schemeClr val="accent1">
                  <a:lumMod val="50000"/>
                </a:schemeClr>
              </a:solidFill>
            </a:endParaRPr>
          </a:p>
          <a:p>
            <a:endParaRPr lang="en-US" sz="2400" dirty="0">
              <a:solidFill>
                <a:schemeClr val="accent1">
                  <a:lumMod val="50000"/>
                </a:schemeClr>
              </a:solidFill>
            </a:endParaRPr>
          </a:p>
        </p:txBody>
      </p:sp>
      <p:sp>
        <p:nvSpPr>
          <p:cNvPr id="4" name="Title 1"/>
          <p:cNvSpPr txBox="1">
            <a:spLocks/>
          </p:cNvSpPr>
          <p:nvPr/>
        </p:nvSpPr>
        <p:spPr>
          <a:xfrm>
            <a:off x="622746" y="1025236"/>
            <a:ext cx="8596668" cy="162296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2400" dirty="0"/>
            </a:br>
            <a:r>
              <a:rPr lang="en-US" sz="2400" dirty="0"/>
              <a:t>	</a:t>
            </a:r>
          </a:p>
        </p:txBody>
      </p:sp>
    </p:spTree>
    <p:extLst>
      <p:ext uri="{BB962C8B-B14F-4D97-AF65-F5344CB8AC3E}">
        <p14:creationId xmlns:p14="http://schemas.microsoft.com/office/powerpoint/2010/main" val="101677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26" y="-1"/>
            <a:ext cx="8596668" cy="6602682"/>
          </a:xfrm>
          <a:gradFill>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2800" u="sng" dirty="0"/>
              <a:t>Conclusion</a:t>
            </a:r>
            <a:br>
              <a:rPr lang="en-US" sz="2600" u="sng" dirty="0"/>
            </a:br>
            <a:br>
              <a:rPr lang="en-US" sz="2600" u="sng" dirty="0"/>
            </a:br>
            <a:r>
              <a:rPr lang="en-US" sz="2600" dirty="0"/>
              <a:t>The ocean economy could contribute to the economic growth of South Africa and have reciprocal impact across businesses, government and society; </a:t>
            </a:r>
            <a:br>
              <a:rPr lang="en-US" sz="2600" dirty="0"/>
            </a:br>
            <a:br>
              <a:rPr lang="en-US" sz="2600" dirty="0"/>
            </a:br>
            <a:r>
              <a:rPr lang="en-US" sz="2600" dirty="0"/>
              <a:t>Ocean economy and climate change are constructs that are multi-dimensional in essence, and span a range of public policy domains;</a:t>
            </a:r>
            <a:br>
              <a:rPr lang="en-US" sz="2600" dirty="0"/>
            </a:br>
            <a:br>
              <a:rPr lang="en-US" sz="2600" dirty="0"/>
            </a:br>
            <a:r>
              <a:rPr lang="en-US" sz="2600" dirty="0"/>
              <a:t>Joined up integrated policy is essential to </a:t>
            </a:r>
            <a:r>
              <a:rPr lang="en-US" sz="2600" dirty="0" err="1"/>
              <a:t>realise</a:t>
            </a:r>
            <a:r>
              <a:rPr lang="en-US" sz="2600" dirty="0"/>
              <a:t> full socio-economic potential of the ocean economy whilst mitigating climate change impacts;</a:t>
            </a:r>
            <a:br>
              <a:rPr lang="en-US" sz="2600" dirty="0"/>
            </a:br>
            <a:br>
              <a:rPr lang="en-US" sz="2600" dirty="0"/>
            </a:br>
            <a:r>
              <a:rPr lang="en-US" sz="2600" dirty="0"/>
              <a:t>It is complex policy terrain, but it is </a:t>
            </a:r>
            <a:r>
              <a:rPr lang="en-US" sz="2800" dirty="0"/>
              <a:t>essential for desired positive socio-economic impact</a:t>
            </a:r>
            <a:r>
              <a:rPr lang="en-US" sz="2600" dirty="0"/>
              <a:t>.</a:t>
            </a:r>
          </a:p>
        </p:txBody>
      </p:sp>
    </p:spTree>
    <p:extLst>
      <p:ext uri="{BB962C8B-B14F-4D97-AF65-F5344CB8AC3E}">
        <p14:creationId xmlns:p14="http://schemas.microsoft.com/office/powerpoint/2010/main" val="167559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 !</a:t>
            </a:r>
            <a:r>
              <a:rPr lang="en-GB" dirty="0"/>
              <a:t>   Je </a:t>
            </a:r>
            <a:r>
              <a:rPr lang="en-GB" dirty="0" err="1"/>
              <a:t>vous</a:t>
            </a:r>
            <a:r>
              <a:rPr lang="en-GB" dirty="0"/>
              <a:t> </a:t>
            </a:r>
            <a:r>
              <a:rPr lang="en-GB" dirty="0" err="1"/>
              <a:t>remercie</a:t>
            </a:r>
            <a:r>
              <a:rPr lang="en-GB" dirty="0"/>
              <a:t>!</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7" y="1489727"/>
            <a:ext cx="9294421" cy="4663719"/>
          </a:xfrm>
          <a:prstGeom prst="rect">
            <a:avLst/>
          </a:prstGeom>
        </p:spPr>
      </p:pic>
      <p:sp>
        <p:nvSpPr>
          <p:cNvPr id="2" name="Rectangle 1"/>
          <p:cNvSpPr/>
          <p:nvPr/>
        </p:nvSpPr>
        <p:spPr>
          <a:xfrm>
            <a:off x="1092456" y="6153446"/>
            <a:ext cx="7766421" cy="369332"/>
          </a:xfrm>
          <a:prstGeom prst="rect">
            <a:avLst/>
          </a:prstGeom>
        </p:spPr>
        <p:txBody>
          <a:bodyPr wrap="none">
            <a:spAutoFit/>
          </a:bodyPr>
          <a:lstStyle/>
          <a:p>
            <a:r>
              <a:rPr lang="en-US" i="1">
                <a:ea typeface="Calibri" charset="0"/>
                <a:cs typeface="Times New Roman" charset="0"/>
              </a:rPr>
              <a:t>Credit: Comprehensive Maritime Transport Policy for South Africa, 2017 </a:t>
            </a:r>
            <a:endParaRPr lang="en-US" dirty="0"/>
          </a:p>
        </p:txBody>
      </p:sp>
    </p:spTree>
    <p:extLst>
      <p:ext uri="{BB962C8B-B14F-4D97-AF65-F5344CB8AC3E}">
        <p14:creationId xmlns:p14="http://schemas.microsoft.com/office/powerpoint/2010/main" val="2276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96" y="0"/>
            <a:ext cx="10236090" cy="704967"/>
          </a:xfrm>
          <a:solidFill>
            <a:schemeClr val="tx2">
              <a:lumMod val="20000"/>
              <a:lumOff val="80000"/>
            </a:schemeClr>
          </a:solidFill>
        </p:spPr>
        <p:txBody>
          <a:bodyPr/>
          <a:lstStyle/>
          <a:p>
            <a:r>
              <a:rPr lang="en-US" u="sng" dirty="0"/>
              <a:t>Introduction </a:t>
            </a:r>
            <a:endParaRPr lang="en-US" dirty="0"/>
          </a:p>
        </p:txBody>
      </p:sp>
      <p:sp>
        <p:nvSpPr>
          <p:cNvPr id="3" name="Content Placeholder 2"/>
          <p:cNvSpPr>
            <a:spLocks noGrp="1"/>
          </p:cNvSpPr>
          <p:nvPr>
            <p:ph idx="1"/>
          </p:nvPr>
        </p:nvSpPr>
        <p:spPr>
          <a:xfrm>
            <a:off x="214196" y="692128"/>
            <a:ext cx="10236090" cy="6165872"/>
          </a:xfrm>
          <a:solidFill>
            <a:schemeClr val="tx2">
              <a:lumMod val="20000"/>
              <a:lumOff val="80000"/>
            </a:schemeClr>
          </a:solidFill>
        </p:spPr>
        <p:txBody>
          <a:bodyPr>
            <a:noAutofit/>
          </a:bodyPr>
          <a:lstStyle/>
          <a:p>
            <a:pPr>
              <a:lnSpc>
                <a:spcPct val="200000"/>
              </a:lnSpc>
              <a:spcBef>
                <a:spcPts val="0"/>
              </a:spcBef>
            </a:pPr>
            <a:r>
              <a:rPr lang="en-US" sz="2600" dirty="0"/>
              <a:t>Ocean Economy and Climate Change are both significant globally</a:t>
            </a:r>
          </a:p>
          <a:p>
            <a:pPr>
              <a:lnSpc>
                <a:spcPct val="200000"/>
              </a:lnSpc>
              <a:spcBef>
                <a:spcPts val="0"/>
              </a:spcBef>
            </a:pPr>
            <a:r>
              <a:rPr lang="en-US" sz="2600" dirty="0"/>
              <a:t>Both impact on the lives of many </a:t>
            </a:r>
          </a:p>
          <a:p>
            <a:pPr marL="0" indent="0">
              <a:lnSpc>
                <a:spcPct val="200000"/>
              </a:lnSpc>
              <a:spcBef>
                <a:spcPts val="0"/>
              </a:spcBef>
              <a:buNone/>
            </a:pPr>
            <a:r>
              <a:rPr lang="en-US" sz="2600" dirty="0"/>
              <a:t>	people, in many countries and </a:t>
            </a:r>
          </a:p>
          <a:p>
            <a:pPr marL="0" indent="0">
              <a:lnSpc>
                <a:spcPct val="200000"/>
              </a:lnSpc>
              <a:spcBef>
                <a:spcPts val="0"/>
              </a:spcBef>
              <a:buNone/>
            </a:pPr>
            <a:r>
              <a:rPr lang="en-US" sz="2600" dirty="0"/>
              <a:t>	across geo-political boundaries</a:t>
            </a:r>
          </a:p>
          <a:p>
            <a:pPr>
              <a:lnSpc>
                <a:spcPct val="200000"/>
              </a:lnSpc>
              <a:spcBef>
                <a:spcPts val="0"/>
              </a:spcBef>
            </a:pPr>
            <a:r>
              <a:rPr lang="en-US" sz="2600" dirty="0"/>
              <a:t>Both are multi-facetted, with intersecting dimensions</a:t>
            </a:r>
          </a:p>
          <a:p>
            <a:pPr>
              <a:lnSpc>
                <a:spcPct val="200000"/>
              </a:lnSpc>
              <a:spcBef>
                <a:spcPts val="0"/>
              </a:spcBef>
            </a:pPr>
            <a:r>
              <a:rPr lang="en-US" sz="2600" dirty="0"/>
              <a:t>How these are managed is critical to ensure sustainability </a:t>
            </a:r>
          </a:p>
          <a:p>
            <a:pPr>
              <a:lnSpc>
                <a:spcPct val="200000"/>
              </a:lnSpc>
              <a:spcBef>
                <a:spcPts val="0"/>
              </a:spcBef>
            </a:pPr>
            <a:r>
              <a:rPr lang="en-US" sz="2600" dirty="0"/>
              <a:t>This requires unique and break-through policy frameworks</a:t>
            </a:r>
          </a:p>
        </p:txBody>
      </p:sp>
      <p:grpSp>
        <p:nvGrpSpPr>
          <p:cNvPr id="6" name="Group 5"/>
          <p:cNvGrpSpPr/>
          <p:nvPr/>
        </p:nvGrpSpPr>
        <p:grpSpPr>
          <a:xfrm>
            <a:off x="5982096" y="1563349"/>
            <a:ext cx="4586942" cy="2493818"/>
            <a:chOff x="6065224" y="2078181"/>
            <a:chExt cx="4586942" cy="2493818"/>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t="14187" r="50435"/>
            <a:stretch/>
          </p:blipFill>
          <p:spPr>
            <a:xfrm>
              <a:off x="6065224" y="2078181"/>
              <a:ext cx="3550720" cy="2493818"/>
            </a:xfrm>
            <a:prstGeom prst="rect">
              <a:avLst/>
            </a:prstGeom>
          </p:spPr>
        </p:pic>
        <p:sp>
          <p:nvSpPr>
            <p:cNvPr id="5" name="Rectangle 4"/>
            <p:cNvSpPr/>
            <p:nvPr/>
          </p:nvSpPr>
          <p:spPr>
            <a:xfrm>
              <a:off x="9615944" y="2469714"/>
              <a:ext cx="1036222" cy="1384995"/>
            </a:xfrm>
            <a:prstGeom prst="rect">
              <a:avLst/>
            </a:prstGeom>
          </p:spPr>
          <p:txBody>
            <a:bodyPr wrap="square">
              <a:spAutoFit/>
            </a:bodyPr>
            <a:lstStyle/>
            <a:p>
              <a:pPr>
                <a:lnSpc>
                  <a:spcPct val="200000"/>
                </a:lnSpc>
              </a:pPr>
              <a:r>
                <a:rPr lang="en-US" sz="1400" i="1" dirty="0"/>
                <a:t>[UNESCO’s Ocean Action] </a:t>
              </a:r>
            </a:p>
          </p:txBody>
        </p:sp>
      </p:grpSp>
    </p:spTree>
    <p:extLst>
      <p:ext uri="{BB962C8B-B14F-4D97-AF65-F5344CB8AC3E}">
        <p14:creationId xmlns:p14="http://schemas.microsoft.com/office/powerpoint/2010/main" val="14905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0"/>
            <a:ext cx="9875520" cy="6488668"/>
            <a:chOff x="4029965" y="111200"/>
            <a:chExt cx="9875520" cy="6464848"/>
          </a:xfrm>
        </p:grpSpPr>
        <p:sp>
          <p:nvSpPr>
            <p:cNvPr id="5" name="Content Placeholder 2">
              <a:extLst>
                <a:ext uri="{FF2B5EF4-FFF2-40B4-BE49-F238E27FC236}">
                  <a16:creationId xmlns:a16="http://schemas.microsoft.com/office/drawing/2014/main" id="{6CF3C4FA-BA60-43D7-8B1C-106E64D0E0D0}"/>
                </a:ext>
              </a:extLst>
            </p:cNvPr>
            <p:cNvSpPr txBox="1">
              <a:spLocks/>
            </p:cNvSpPr>
            <p:nvPr/>
          </p:nvSpPr>
          <p:spPr>
            <a:xfrm>
              <a:off x="4029965" y="111200"/>
              <a:ext cx="9875520" cy="6464848"/>
            </a:xfrm>
            <a:prstGeom prst="rect">
              <a:avLst/>
            </a:prstGeom>
            <a:solidFill>
              <a:schemeClr val="tx2">
                <a:lumMod val="20000"/>
                <a:lumOff val="80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charset="2"/>
                <a:buChar char="Ø"/>
              </a:pPr>
              <a:r>
                <a:rPr lang="en-US" sz="2400" b="1" dirty="0">
                  <a:solidFill>
                    <a:srgbClr val="002060"/>
                  </a:solidFill>
                </a:rPr>
                <a:t>To unlock the potential of the ocean economy, the South African government adopted a methodology</a:t>
              </a:r>
              <a:r>
                <a:rPr lang="en-US" sz="2400" b="1" baseline="30000" dirty="0">
                  <a:solidFill>
                    <a:srgbClr val="002060"/>
                  </a:solidFill>
                </a:rPr>
                <a:t>*</a:t>
              </a:r>
              <a:r>
                <a:rPr lang="en-US" sz="2400" b="1" dirty="0">
                  <a:solidFill>
                    <a:srgbClr val="002060"/>
                  </a:solidFill>
                </a:rPr>
                <a:t> focused on priority growth areas:</a:t>
              </a:r>
            </a:p>
            <a:p>
              <a:pPr marL="0" indent="0" algn="ctr">
                <a:spcBef>
                  <a:spcPts val="0"/>
                </a:spcBef>
                <a:buFont typeface="Wingdings 3" charset="2"/>
                <a:buNone/>
              </a:pPr>
              <a:r>
                <a:rPr lang="en-ZA" sz="2600" dirty="0">
                  <a:solidFill>
                    <a:srgbClr val="002060"/>
                  </a:solidFill>
                </a:rPr>
                <a:t>aquaculture | marine transport and manufacturing | small harbours development |  </a:t>
              </a:r>
              <a:endParaRPr lang="en-US" sz="2600" dirty="0">
                <a:solidFill>
                  <a:srgbClr val="002060"/>
                </a:solidFill>
              </a:endParaRPr>
            </a:p>
            <a:p>
              <a:pPr marL="0" indent="0" algn="ctr">
                <a:spcBef>
                  <a:spcPts val="0"/>
                </a:spcBef>
                <a:buFont typeface="Wingdings 3" charset="2"/>
                <a:buNone/>
              </a:pPr>
              <a:r>
                <a:rPr lang="en-US" sz="2600" dirty="0">
                  <a:solidFill>
                    <a:srgbClr val="002060"/>
                  </a:solidFill>
                </a:rPr>
                <a:t>offshore o</a:t>
              </a:r>
              <a:r>
                <a:rPr lang="en-ZA" sz="2600" dirty="0" err="1">
                  <a:solidFill>
                    <a:srgbClr val="002060"/>
                  </a:solidFill>
                </a:rPr>
                <a:t>il</a:t>
              </a:r>
              <a:r>
                <a:rPr lang="en-ZA" sz="2600" dirty="0">
                  <a:solidFill>
                    <a:srgbClr val="002060"/>
                  </a:solidFill>
                </a:rPr>
                <a:t> and gas exploration | Coastal and Marine Tourism| Ocean Governance and Protection</a:t>
              </a:r>
              <a:endParaRPr lang="en-ZA" sz="2600" baseline="30000" dirty="0">
                <a:solidFill>
                  <a:srgbClr val="002060"/>
                </a:solidFill>
              </a:endParaRPr>
            </a:p>
            <a:p>
              <a:pPr marL="0" indent="0" algn="ctr">
                <a:spcBef>
                  <a:spcPts val="0"/>
                </a:spcBef>
                <a:buFont typeface="Wingdings 3" charset="2"/>
                <a:buNone/>
              </a:pPr>
              <a:endParaRPr lang="en-US" sz="2600" b="1" dirty="0">
                <a:solidFill>
                  <a:srgbClr val="002060"/>
                </a:solidFill>
              </a:endParaRPr>
            </a:p>
            <a:p>
              <a:pPr marL="0" indent="0">
                <a:buNone/>
              </a:pPr>
              <a:r>
                <a:rPr lang="en-US" sz="2400" b="1" dirty="0">
                  <a:solidFill>
                    <a:srgbClr val="002060"/>
                  </a:solidFill>
                </a:rPr>
                <a:t>These potential growth areas of the economy fall under multiple government departments</a:t>
              </a:r>
              <a:r>
                <a:rPr lang="en-US" sz="2400" b="1" baseline="30000" dirty="0">
                  <a:solidFill>
                    <a:srgbClr val="002060"/>
                  </a:solidFill>
                </a:rPr>
                <a:t>^</a:t>
              </a:r>
              <a:r>
                <a:rPr lang="en-US" sz="2400" b="1" dirty="0">
                  <a:solidFill>
                    <a:srgbClr val="002060"/>
                  </a:solidFill>
                </a:rPr>
                <a:t> (without a central point to coordinate policies) </a:t>
              </a:r>
              <a:endParaRPr lang="en-US" sz="2400" b="1" dirty="0">
                <a:solidFill>
                  <a:srgbClr val="FF0000"/>
                </a:solidFill>
              </a:endParaRPr>
            </a:p>
            <a:p>
              <a:pPr marL="0" indent="0">
                <a:buFont typeface="Wingdings 3" charset="2"/>
                <a:buNone/>
              </a:pPr>
              <a:endParaRPr lang="en-US" sz="2400" b="1" dirty="0">
                <a:solidFill>
                  <a:srgbClr val="002060"/>
                </a:solidFill>
              </a:endParaRPr>
            </a:p>
            <a:p>
              <a:pPr marL="0" indent="0">
                <a:buFont typeface="Wingdings 3" charset="2"/>
                <a:buNone/>
              </a:pPr>
              <a:endParaRPr lang="en-US" sz="2400" b="1" dirty="0">
                <a:solidFill>
                  <a:srgbClr val="002060"/>
                </a:solidFill>
              </a:endParaRPr>
            </a:p>
            <a:p>
              <a:pPr marL="0" indent="0">
                <a:buFont typeface="Wingdings 3" charset="2"/>
                <a:buNone/>
              </a:pPr>
              <a:endParaRPr lang="en-US" sz="2400" b="1" dirty="0">
                <a:solidFill>
                  <a:srgbClr val="002060"/>
                </a:solidFill>
              </a:endParaRPr>
            </a:p>
          </p:txBody>
        </p:sp>
        <p:grpSp>
          <p:nvGrpSpPr>
            <p:cNvPr id="16" name="Group 15"/>
            <p:cNvGrpSpPr/>
            <p:nvPr/>
          </p:nvGrpSpPr>
          <p:grpSpPr>
            <a:xfrm>
              <a:off x="5201655" y="4272258"/>
              <a:ext cx="7878417" cy="2198562"/>
              <a:chOff x="1123164" y="4470645"/>
              <a:chExt cx="7878417" cy="2198562"/>
            </a:xfrm>
          </p:grpSpPr>
          <p:pic>
            <p:nvPicPr>
              <p:cNvPr id="11" name="Picture 4" descr="om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164" y="4509494"/>
                <a:ext cx="2607480" cy="9291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4">
                <a:clrChange>
                  <a:clrFrom>
                    <a:srgbClr val="FFFFFF"/>
                  </a:clrFrom>
                  <a:clrTo>
                    <a:srgbClr val="FFFFFF">
                      <a:alpha val="0"/>
                    </a:srgbClr>
                  </a:clrTo>
                </a:clrChange>
              </a:blip>
              <a:srcRect l="8497" t="31336" r="10411" b="30176"/>
              <a:stretch/>
            </p:blipFill>
            <p:spPr>
              <a:xfrm>
                <a:off x="1214028" y="5763263"/>
                <a:ext cx="2425752" cy="905944"/>
              </a:xfrm>
              <a:prstGeom prst="rect">
                <a:avLst/>
              </a:prstGeom>
            </p:spPr>
          </p:pic>
          <p:pic>
            <p:nvPicPr>
              <p:cNvPr id="13" name="Picture 8" descr="epartment of Transport"/>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068" t="14788" r="72659" b="21859"/>
              <a:stretch/>
            </p:blipFill>
            <p:spPr bwMode="auto">
              <a:xfrm>
                <a:off x="6473971" y="4470645"/>
                <a:ext cx="2527610" cy="9330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6217799" y="5735563"/>
                <a:ext cx="2759127" cy="933643"/>
              </a:xfrm>
              <a:prstGeom prst="rect">
                <a:avLst/>
              </a:prstGeom>
            </p:spPr>
          </p:pic>
          <p:pic>
            <p:nvPicPr>
              <p:cNvPr id="15" name="Picture 2" descr="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0644" y="5151597"/>
                <a:ext cx="2313637" cy="77916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Rectangle 1"/>
          <p:cNvSpPr/>
          <p:nvPr/>
        </p:nvSpPr>
        <p:spPr>
          <a:xfrm>
            <a:off x="797487" y="6488668"/>
            <a:ext cx="2372573" cy="369332"/>
          </a:xfrm>
          <a:prstGeom prst="rect">
            <a:avLst/>
          </a:prstGeom>
        </p:spPr>
        <p:txBody>
          <a:bodyPr wrap="none">
            <a:spAutoFit/>
          </a:bodyPr>
          <a:lstStyle/>
          <a:p>
            <a:r>
              <a:rPr lang="en-US" dirty="0"/>
              <a:t>* </a:t>
            </a:r>
            <a:r>
              <a:rPr lang="en-US" sz="1600" dirty="0"/>
              <a:t>BFR – Big Fast Results </a:t>
            </a:r>
            <a:endParaRPr lang="en-US" dirty="0"/>
          </a:p>
        </p:txBody>
      </p:sp>
      <p:sp>
        <p:nvSpPr>
          <p:cNvPr id="3" name="Rectangle 2"/>
          <p:cNvSpPr/>
          <p:nvPr/>
        </p:nvSpPr>
        <p:spPr>
          <a:xfrm>
            <a:off x="4280668" y="6409141"/>
            <a:ext cx="3834704" cy="461665"/>
          </a:xfrm>
          <a:prstGeom prst="rect">
            <a:avLst/>
          </a:prstGeom>
        </p:spPr>
        <p:txBody>
          <a:bodyPr wrap="none">
            <a:spAutoFit/>
          </a:bodyPr>
          <a:lstStyle/>
          <a:p>
            <a:r>
              <a:rPr lang="en-US" sz="2400" dirty="0"/>
              <a:t>^ </a:t>
            </a:r>
            <a:r>
              <a:rPr lang="en-US" sz="1600" i="1" dirty="0"/>
              <a:t>public sector architecture is vertical</a:t>
            </a:r>
            <a:endParaRPr lang="is-IS" sz="1600" i="1" dirty="0">
              <a:solidFill>
                <a:schemeClr val="accent1">
                  <a:lumMod val="50000"/>
                </a:schemeClr>
              </a:solidFill>
            </a:endParaRPr>
          </a:p>
        </p:txBody>
      </p:sp>
    </p:spTree>
    <p:extLst>
      <p:ext uri="{BB962C8B-B14F-4D97-AF65-F5344CB8AC3E}">
        <p14:creationId xmlns:p14="http://schemas.microsoft.com/office/powerpoint/2010/main" val="211771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0" y="231082"/>
            <a:ext cx="10929955" cy="5801584"/>
          </a:xfrm>
          <a:solidFill>
            <a:schemeClr val="tx2">
              <a:lumMod val="20000"/>
              <a:lumOff val="80000"/>
            </a:schemeClr>
          </a:solidFill>
        </p:spPr>
        <p:txBody>
          <a:bodyPr>
            <a:noAutofit/>
          </a:bodyPr>
          <a:lstStyle/>
          <a:p>
            <a:pPr marL="0" indent="0">
              <a:buNone/>
            </a:pPr>
            <a:endParaRPr lang="en-US" sz="2800" b="1" dirty="0">
              <a:solidFill>
                <a:srgbClr val="002060"/>
              </a:solidFill>
            </a:endParaRPr>
          </a:p>
          <a:p>
            <a:pPr marL="0" indent="0">
              <a:buNone/>
            </a:pPr>
            <a:r>
              <a:rPr lang="en-US" sz="2800" b="1" dirty="0">
                <a:solidFill>
                  <a:srgbClr val="002060"/>
                </a:solidFill>
              </a:rPr>
              <a:t>	An implementation framework was developed: </a:t>
            </a:r>
          </a:p>
          <a:p>
            <a:pPr marL="0" indent="0">
              <a:buNone/>
            </a:pPr>
            <a:r>
              <a:rPr lang="en-US" sz="2800" b="1" i="1" dirty="0">
                <a:solidFill>
                  <a:srgbClr val="002060"/>
                </a:solidFill>
              </a:rPr>
              <a:t>			</a:t>
            </a:r>
            <a:r>
              <a:rPr lang="en-US" sz="2800" b="1" dirty="0">
                <a:solidFill>
                  <a:srgbClr val="002060"/>
                </a:solidFill>
              </a:rPr>
              <a:t>Operation</a:t>
            </a:r>
            <a:r>
              <a:rPr lang="en-US" sz="2800" b="1" i="1" dirty="0">
                <a:solidFill>
                  <a:srgbClr val="002060"/>
                </a:solidFill>
              </a:rPr>
              <a:t> Phakisa </a:t>
            </a:r>
            <a:r>
              <a:rPr lang="en-US" sz="2800" b="1" dirty="0">
                <a:solidFill>
                  <a:srgbClr val="002060"/>
                </a:solidFill>
              </a:rPr>
              <a:t>[</a:t>
            </a:r>
            <a:r>
              <a:rPr lang="en-US" sz="2800" dirty="0">
                <a:solidFill>
                  <a:srgbClr val="002060"/>
                </a:solidFill>
              </a:rPr>
              <a:t>“</a:t>
            </a:r>
            <a:r>
              <a:rPr lang="en-US" sz="2800" i="1" dirty="0">
                <a:solidFill>
                  <a:srgbClr val="002060"/>
                </a:solidFill>
              </a:rPr>
              <a:t>hurry-up</a:t>
            </a:r>
            <a:r>
              <a:rPr lang="en-US" sz="2800" dirty="0">
                <a:solidFill>
                  <a:srgbClr val="002060"/>
                </a:solidFill>
              </a:rPr>
              <a:t>”</a:t>
            </a:r>
            <a:r>
              <a:rPr lang="en-US" sz="2800" b="1" dirty="0">
                <a:solidFill>
                  <a:srgbClr val="002060"/>
                </a:solidFill>
              </a:rPr>
              <a:t>]</a:t>
            </a:r>
          </a:p>
          <a:p>
            <a:pPr marL="0" indent="0">
              <a:buNone/>
            </a:pPr>
            <a:endParaRPr lang="en-US" sz="2800" b="1" dirty="0">
              <a:solidFill>
                <a:srgbClr val="002060"/>
              </a:solidFill>
            </a:endParaRPr>
          </a:p>
          <a:p>
            <a:pPr marL="0" indent="0">
              <a:buNone/>
            </a:pPr>
            <a:r>
              <a:rPr lang="en-US" sz="2800" b="1" dirty="0">
                <a:solidFill>
                  <a:srgbClr val="002060"/>
                </a:solidFill>
              </a:rPr>
              <a:t>	This required a comprehensive national policy</a:t>
            </a:r>
          </a:p>
          <a:p>
            <a:pPr marL="0" indent="0">
              <a:buNone/>
            </a:pPr>
            <a:endParaRPr lang="en-US" sz="2800" b="1" dirty="0">
              <a:solidFill>
                <a:srgbClr val="002060"/>
              </a:solidFill>
            </a:endParaRPr>
          </a:p>
          <a:p>
            <a:pPr marL="0" indent="0">
              <a:buNone/>
            </a:pPr>
            <a:r>
              <a:rPr lang="en-US" sz="2800" b="1" dirty="0">
                <a:solidFill>
                  <a:srgbClr val="002060"/>
                </a:solidFill>
              </a:rPr>
              <a:t>	Delivery has been uncoordinated and driven by past 	mandates of the various line-function departments</a:t>
            </a:r>
          </a:p>
          <a:p>
            <a:pPr marL="0" indent="0">
              <a:buNone/>
            </a:pPr>
            <a:endParaRPr lang="en-US" sz="2800" b="1" dirty="0">
              <a:solidFill>
                <a:srgbClr val="002060"/>
              </a:solidFill>
            </a:endParaRPr>
          </a:p>
          <a:p>
            <a:pPr marL="0" indent="0">
              <a:buNone/>
            </a:pPr>
            <a:r>
              <a:rPr lang="en-US" sz="2800" b="1" dirty="0">
                <a:solidFill>
                  <a:srgbClr val="002060"/>
                </a:solidFill>
              </a:rPr>
              <a:t>	Impact has been sub-optimal as a result</a:t>
            </a:r>
          </a:p>
          <a:p>
            <a:pPr marL="0" indent="0">
              <a:buNone/>
            </a:pPr>
            <a:endParaRPr lang="en-US" sz="2800" b="1" dirty="0">
              <a:solidFill>
                <a:srgbClr val="002060"/>
              </a:solidFill>
            </a:endParaRPr>
          </a:p>
          <a:p>
            <a:pPr marL="0" indent="0">
              <a:buNone/>
            </a:pPr>
            <a:endParaRPr lang="en-US" sz="2800" b="1" dirty="0">
              <a:solidFill>
                <a:srgbClr val="00206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001" y="1323879"/>
            <a:ext cx="2598882" cy="866294"/>
          </a:xfrm>
          <a:prstGeom prst="rect">
            <a:avLst/>
          </a:prstGeom>
        </p:spPr>
      </p:pic>
    </p:spTree>
    <p:extLst>
      <p:ext uri="{BB962C8B-B14F-4D97-AF65-F5344CB8AC3E}">
        <p14:creationId xmlns:p14="http://schemas.microsoft.com/office/powerpoint/2010/main" val="197727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F3C4FA-BA60-43D7-8B1C-106E64D0E0D0}"/>
              </a:ext>
            </a:extLst>
          </p:cNvPr>
          <p:cNvSpPr txBox="1">
            <a:spLocks/>
          </p:cNvSpPr>
          <p:nvPr/>
        </p:nvSpPr>
        <p:spPr>
          <a:xfrm>
            <a:off x="320633" y="194973"/>
            <a:ext cx="9630889" cy="6525976"/>
          </a:xfrm>
          <a:prstGeom prst="rect">
            <a:avLst/>
          </a:prstGeom>
          <a:solidFill>
            <a:schemeClr val="tx2">
              <a:lumMod val="20000"/>
              <a:lumOff val="80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US" sz="3200" b="1" dirty="0">
              <a:solidFill>
                <a:srgbClr val="002060"/>
              </a:solidFill>
            </a:endParaRPr>
          </a:p>
          <a:p>
            <a:r>
              <a:rPr lang="en-US" sz="3200" b="1" dirty="0">
                <a:solidFill>
                  <a:srgbClr val="002060"/>
                </a:solidFill>
              </a:rPr>
              <a:t>	</a:t>
            </a:r>
            <a:r>
              <a:rPr lang="en-US" sz="3200" dirty="0"/>
              <a:t>South Africa lacks ocean economy policy with a connected climate change policy</a:t>
            </a:r>
          </a:p>
          <a:p>
            <a:endParaRPr lang="en-US" sz="3200" dirty="0"/>
          </a:p>
          <a:p>
            <a:endParaRPr lang="en-US" sz="3200" dirty="0"/>
          </a:p>
          <a:p>
            <a:endParaRPr lang="en-US" sz="3200" dirty="0"/>
          </a:p>
          <a:p>
            <a:endParaRPr lang="en-US" sz="3200" dirty="0"/>
          </a:p>
          <a:p>
            <a:r>
              <a:rPr lang="en-US" sz="3200" b="1" dirty="0">
                <a:solidFill>
                  <a:srgbClr val="002060"/>
                </a:solidFill>
              </a:rPr>
              <a:t>	</a:t>
            </a:r>
            <a:r>
              <a:rPr lang="en-US" sz="3200" dirty="0"/>
              <a:t>This affects the impact – positive and negative; short and long term, on people’s lives, particularly poor people and under-resourced communities</a:t>
            </a:r>
          </a:p>
          <a:p>
            <a:pPr marL="0" indent="0">
              <a:buFont typeface="Wingdings 3" charset="2"/>
              <a:buNone/>
            </a:pPr>
            <a:endParaRPr lang="en-US" sz="3200" b="1" dirty="0">
              <a:solidFill>
                <a:srgbClr val="002060"/>
              </a:solidFill>
            </a:endParaRPr>
          </a:p>
          <a:p>
            <a:pPr marL="0" indent="0">
              <a:buFont typeface="Wingdings 3" charset="2"/>
              <a:buNone/>
            </a:pPr>
            <a:endParaRPr lang="en-US" sz="3200" b="1" dirty="0">
              <a:solidFill>
                <a:srgbClr val="002060"/>
              </a:solidFill>
            </a:endParaRPr>
          </a:p>
        </p:txBody>
      </p:sp>
      <p:grpSp>
        <p:nvGrpSpPr>
          <p:cNvPr id="7" name="Group 6"/>
          <p:cNvGrpSpPr/>
          <p:nvPr/>
        </p:nvGrpSpPr>
        <p:grpSpPr>
          <a:xfrm>
            <a:off x="4738253" y="2244436"/>
            <a:ext cx="2956957" cy="1477982"/>
            <a:chOff x="5260768" y="1193675"/>
            <a:chExt cx="3348843" cy="201810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768" y="1193675"/>
              <a:ext cx="3348843" cy="2018104"/>
            </a:xfrm>
            <a:prstGeom prst="rect">
              <a:avLst/>
            </a:prstGeom>
          </p:spPr>
        </p:pic>
        <p:sp>
          <p:nvSpPr>
            <p:cNvPr id="6" name="TextBox 5"/>
            <p:cNvSpPr txBox="1"/>
            <p:nvPr/>
          </p:nvSpPr>
          <p:spPr>
            <a:xfrm>
              <a:off x="5397334" y="1211693"/>
              <a:ext cx="3075708" cy="1638984"/>
            </a:xfrm>
            <a:prstGeom prst="rect">
              <a:avLst/>
            </a:prstGeom>
            <a:noFill/>
          </p:spPr>
          <p:txBody>
            <a:bodyPr wrap="square" rtlCol="0">
              <a:spAutoFit/>
            </a:bodyPr>
            <a:lstStyle/>
            <a:p>
              <a:r>
                <a:rPr lang="en-US" i="1" dirty="0">
                  <a:solidFill>
                    <a:schemeClr val="accent2"/>
                  </a:solidFill>
                </a:rPr>
                <a:t>SA                     Climate</a:t>
              </a:r>
              <a:endParaRPr lang="en-US" dirty="0">
                <a:solidFill>
                  <a:schemeClr val="accent2"/>
                </a:solidFill>
              </a:endParaRPr>
            </a:p>
            <a:p>
              <a:endParaRPr lang="en-US" dirty="0">
                <a:solidFill>
                  <a:schemeClr val="accent2"/>
                </a:solidFill>
              </a:endParaRPr>
            </a:p>
            <a:p>
              <a:endParaRPr lang="en-US" i="1" dirty="0">
                <a:solidFill>
                  <a:schemeClr val="accent2"/>
                </a:solidFill>
              </a:endParaRPr>
            </a:p>
            <a:p>
              <a:r>
                <a:rPr lang="en-US" i="1" dirty="0">
                  <a:solidFill>
                    <a:schemeClr val="accent2"/>
                  </a:solidFill>
                </a:rPr>
                <a:t>Response</a:t>
              </a:r>
            </a:p>
          </p:txBody>
        </p:sp>
      </p:grpSp>
    </p:spTree>
    <p:extLst>
      <p:ext uri="{BB962C8B-B14F-4D97-AF65-F5344CB8AC3E}">
        <p14:creationId xmlns:p14="http://schemas.microsoft.com/office/powerpoint/2010/main" val="104974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shermen_in_sri_lanka_by%20JulianaCastano-IsazaetSylvia.png"/>
          <p:cNvPicPr/>
          <p:nvPr/>
        </p:nvPicPr>
        <p:blipFill rotWithShape="1">
          <a:blip r:embed="rId3">
            <a:extLst>
              <a:ext uri="{28A0092B-C50C-407E-A947-70E740481C1C}">
                <a14:useLocalDpi xmlns:a14="http://schemas.microsoft.com/office/drawing/2010/main" val="0"/>
              </a:ext>
            </a:extLst>
          </a:blip>
          <a:srcRect l="393" t="2406" r="579" b="1724"/>
          <a:stretch/>
        </p:blipFill>
        <p:spPr bwMode="auto">
          <a:xfrm>
            <a:off x="700177" y="3165746"/>
            <a:ext cx="7362701" cy="3169033"/>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566183" y="123231"/>
            <a:ext cx="8596668" cy="831273"/>
          </a:xfrm>
        </p:spPr>
        <p:txBody>
          <a:bodyPr>
            <a:normAutofit/>
          </a:bodyPr>
          <a:lstStyle/>
          <a:p>
            <a:r>
              <a:rPr lang="en-US" u="sng" dirty="0"/>
              <a:t>The Ocean Economy – </a:t>
            </a:r>
            <a:r>
              <a:rPr lang="en-US" sz="3100" u="sng" dirty="0"/>
              <a:t>a baseline definition</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126617" y="1141470"/>
            <a:ext cx="8471004" cy="1837310"/>
          </a:xfrm>
          <a:solidFill>
            <a:schemeClr val="accent2">
              <a:lumMod val="40000"/>
              <a:lumOff val="60000"/>
            </a:schemeClr>
          </a:solidFill>
          <a:ln>
            <a:solidFill>
              <a:srgbClr val="92D050"/>
            </a:solidFill>
          </a:ln>
        </p:spPr>
        <p:txBody>
          <a:bodyPr>
            <a:noAutofit/>
          </a:bodyPr>
          <a:lstStyle/>
          <a:p>
            <a:pPr marL="0" indent="0" defTabSz="914400">
              <a:spcBef>
                <a:spcPts val="0"/>
              </a:spcBef>
              <a:buClrTx/>
              <a:buSzTx/>
              <a:buNone/>
            </a:pPr>
            <a:r>
              <a:rPr lang="en-US" sz="2800" dirty="0"/>
              <a:t>The Ocean Economy is generally defined as all economic activities that are linked to the oceans natural resources and environment and/or are dependent to a degree on the ocean.</a:t>
            </a:r>
            <a:endParaRPr lang="en-US" sz="2400" dirty="0"/>
          </a:p>
          <a:p>
            <a:pPr marL="0" indent="0" defTabSz="914400">
              <a:spcBef>
                <a:spcPts val="0"/>
              </a:spcBef>
              <a:buClrTx/>
              <a:buSzTx/>
              <a:buNone/>
            </a:pPr>
            <a:endParaRPr lang="en-US" sz="2400" dirty="0"/>
          </a:p>
          <a:p>
            <a:pPr marL="0" indent="0" defTabSz="914400">
              <a:spcBef>
                <a:spcPts val="0"/>
              </a:spcBef>
              <a:buClrTx/>
              <a:buSzTx/>
              <a:buNone/>
            </a:pPr>
            <a:endParaRPr lang="en-US" sz="2400" dirty="0"/>
          </a:p>
          <a:p>
            <a:pPr marL="0" indent="0" defTabSz="914400">
              <a:spcBef>
                <a:spcPts val="0"/>
              </a:spcBef>
              <a:buClrTx/>
              <a:buSzTx/>
              <a:buNone/>
            </a:pPr>
            <a:endParaRPr lang="en-US" sz="2400" dirty="0"/>
          </a:p>
        </p:txBody>
      </p:sp>
      <p:sp>
        <p:nvSpPr>
          <p:cNvPr id="5" name="Rectangle 4"/>
          <p:cNvSpPr/>
          <p:nvPr/>
        </p:nvSpPr>
        <p:spPr>
          <a:xfrm>
            <a:off x="700177" y="6315866"/>
            <a:ext cx="7528549" cy="523220"/>
          </a:xfrm>
          <a:prstGeom prst="rect">
            <a:avLst/>
          </a:prstGeom>
        </p:spPr>
        <p:txBody>
          <a:bodyPr wrap="square">
            <a:spAutoFit/>
          </a:bodyPr>
          <a:lstStyle/>
          <a:p>
            <a:r>
              <a:rPr lang="en-US" sz="1400" dirty="0">
                <a:ea typeface="Calibri" charset="0"/>
              </a:rPr>
              <a:t>Silhouettes of traditional stilt fishermen at sunset in Sri-Lanka – a technique born out of necessity as regular fishing spots were inaccessible and fish scarce [</a:t>
            </a:r>
            <a:r>
              <a:rPr lang="en-US" sz="1400" dirty="0">
                <a:ea typeface="Times New Roman" charset="0"/>
                <a:cs typeface="Times New Roman" charset="0"/>
              </a:rPr>
              <a:t>World Bank Blogs 2021]</a:t>
            </a:r>
            <a:r>
              <a:rPr lang="en-US" sz="1400" dirty="0"/>
              <a:t> </a:t>
            </a:r>
          </a:p>
        </p:txBody>
      </p:sp>
      <p:sp>
        <p:nvSpPr>
          <p:cNvPr id="6" name="Rectangle 5"/>
          <p:cNvSpPr/>
          <p:nvPr/>
        </p:nvSpPr>
        <p:spPr>
          <a:xfrm>
            <a:off x="8597621" y="1908708"/>
            <a:ext cx="1765579" cy="4278094"/>
          </a:xfrm>
          <a:prstGeom prst="rect">
            <a:avLst/>
          </a:prstGeom>
        </p:spPr>
        <p:txBody>
          <a:bodyPr wrap="square">
            <a:spAutoFit/>
          </a:bodyPr>
          <a:lstStyle/>
          <a:p>
            <a:pPr algn="ctr"/>
            <a:r>
              <a:rPr lang="en-ZA" sz="1600" b="1" dirty="0">
                <a:solidFill>
                  <a:srgbClr val="002060"/>
                </a:solidFill>
              </a:rPr>
              <a:t>aquaculture and fisheries </a:t>
            </a:r>
          </a:p>
          <a:p>
            <a:pPr algn="ctr"/>
            <a:r>
              <a:rPr lang="en-ZA" sz="1600" b="1" dirty="0">
                <a:solidFill>
                  <a:srgbClr val="002060"/>
                </a:solidFill>
              </a:rPr>
              <a:t>| </a:t>
            </a:r>
          </a:p>
          <a:p>
            <a:pPr algn="ctr"/>
            <a:r>
              <a:rPr lang="en-ZA" sz="1600" b="1" dirty="0">
                <a:solidFill>
                  <a:srgbClr val="002060"/>
                </a:solidFill>
              </a:rPr>
              <a:t>marine transport and manufacturing </a:t>
            </a:r>
          </a:p>
          <a:p>
            <a:pPr algn="ctr"/>
            <a:r>
              <a:rPr lang="en-ZA" sz="1600" b="1" dirty="0">
                <a:solidFill>
                  <a:srgbClr val="002060"/>
                </a:solidFill>
              </a:rPr>
              <a:t>|</a:t>
            </a:r>
          </a:p>
          <a:p>
            <a:pPr algn="ctr"/>
            <a:r>
              <a:rPr lang="en-ZA" sz="1600" b="1" dirty="0">
                <a:solidFill>
                  <a:srgbClr val="002060"/>
                </a:solidFill>
              </a:rPr>
              <a:t>small harbours </a:t>
            </a:r>
          </a:p>
          <a:p>
            <a:pPr algn="ctr"/>
            <a:r>
              <a:rPr lang="en-ZA" sz="1600" b="1" dirty="0">
                <a:solidFill>
                  <a:srgbClr val="002060"/>
                </a:solidFill>
              </a:rPr>
              <a:t>|  </a:t>
            </a:r>
            <a:endParaRPr lang="en-US" sz="1600" b="1" dirty="0">
              <a:solidFill>
                <a:srgbClr val="002060"/>
              </a:solidFill>
            </a:endParaRPr>
          </a:p>
          <a:p>
            <a:pPr algn="ctr"/>
            <a:r>
              <a:rPr lang="en-US" sz="1600" b="1" dirty="0">
                <a:solidFill>
                  <a:srgbClr val="002060"/>
                </a:solidFill>
              </a:rPr>
              <a:t>offshore o</a:t>
            </a:r>
            <a:r>
              <a:rPr lang="en-ZA" sz="1600" b="1" dirty="0" err="1">
                <a:solidFill>
                  <a:srgbClr val="002060"/>
                </a:solidFill>
              </a:rPr>
              <a:t>il</a:t>
            </a:r>
            <a:r>
              <a:rPr lang="en-ZA" sz="1600" b="1" dirty="0">
                <a:solidFill>
                  <a:srgbClr val="002060"/>
                </a:solidFill>
              </a:rPr>
              <a:t> and gas exploration</a:t>
            </a:r>
          </a:p>
          <a:p>
            <a:pPr algn="ctr"/>
            <a:r>
              <a:rPr lang="en-ZA" sz="1600" b="1" dirty="0">
                <a:solidFill>
                  <a:srgbClr val="002060"/>
                </a:solidFill>
              </a:rPr>
              <a:t>|</a:t>
            </a:r>
          </a:p>
          <a:p>
            <a:pPr algn="ctr"/>
            <a:r>
              <a:rPr lang="en-ZA" sz="1600" b="1" dirty="0">
                <a:solidFill>
                  <a:srgbClr val="002060"/>
                </a:solidFill>
              </a:rPr>
              <a:t>coastal and marine tourism |</a:t>
            </a:r>
          </a:p>
          <a:p>
            <a:pPr algn="ctr"/>
            <a:r>
              <a:rPr lang="en-ZA" sz="1600" b="1" dirty="0">
                <a:solidFill>
                  <a:srgbClr val="002060"/>
                </a:solidFill>
              </a:rPr>
              <a:t>ocean governance</a:t>
            </a:r>
          </a:p>
        </p:txBody>
      </p:sp>
    </p:spTree>
    <p:extLst>
      <p:ext uri="{BB962C8B-B14F-4D97-AF65-F5344CB8AC3E}">
        <p14:creationId xmlns:p14="http://schemas.microsoft.com/office/powerpoint/2010/main" val="1406463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202320" y="42059"/>
            <a:ext cx="9091427" cy="979162"/>
          </a:xfrm>
          <a:solidFill>
            <a:schemeClr val="accent2">
              <a:lumMod val="20000"/>
              <a:lumOff val="80000"/>
            </a:schemeClr>
          </a:solidFill>
        </p:spPr>
        <p:txBody>
          <a:bodyPr>
            <a:normAutofit fontScale="90000"/>
          </a:bodyPr>
          <a:lstStyle/>
          <a:p>
            <a:r>
              <a:rPr lang="en-US" dirty="0"/>
              <a:t>Understanding the potential Effects of </a:t>
            </a:r>
            <a:br>
              <a:rPr lang="en-US" dirty="0"/>
            </a:br>
            <a:r>
              <a:rPr lang="en-US" dirty="0"/>
              <a:t>Climate </a:t>
            </a:r>
            <a:r>
              <a:rPr lang="en-US" dirty="0">
                <a:solidFill>
                  <a:srgbClr val="002060"/>
                </a:solidFill>
              </a:rPr>
              <a:t>Change</a:t>
            </a:r>
            <a:r>
              <a:rPr lang="en-US" dirty="0"/>
              <a:t> on the Ocean Economy</a:t>
            </a:r>
          </a:p>
        </p:txBody>
      </p:sp>
      <p:sp>
        <p:nvSpPr>
          <p:cNvPr id="5" name="Rectangle 4"/>
          <p:cNvSpPr/>
          <p:nvPr/>
        </p:nvSpPr>
        <p:spPr>
          <a:xfrm>
            <a:off x="202320" y="2995644"/>
            <a:ext cx="3994587" cy="2308324"/>
          </a:xfrm>
          <a:prstGeom prst="rect">
            <a:avLst/>
          </a:prstGeom>
          <a:solidFill>
            <a:schemeClr val="accent4">
              <a:lumMod val="40000"/>
              <a:lumOff val="60000"/>
            </a:schemeClr>
          </a:solidFill>
        </p:spPr>
        <p:txBody>
          <a:bodyPr wrap="square">
            <a:spAutoFit/>
          </a:bodyPr>
          <a:lstStyle/>
          <a:p>
            <a:r>
              <a:rPr lang="en-US" b="1" dirty="0"/>
              <a:t>The degradation of the marine environment, falling biodiversity and aggravated effects of climate change of Africa’s oceans and seas was recognized by the African Union in its Africa Integrated Maritime strategy.</a:t>
            </a:r>
          </a:p>
          <a:p>
            <a:endParaRPr lang="en-US" b="1" dirty="0"/>
          </a:p>
        </p:txBody>
      </p:sp>
      <p:grpSp>
        <p:nvGrpSpPr>
          <p:cNvPr id="10" name="Group 9"/>
          <p:cNvGrpSpPr/>
          <p:nvPr/>
        </p:nvGrpSpPr>
        <p:grpSpPr>
          <a:xfrm>
            <a:off x="4367661" y="1307174"/>
            <a:ext cx="5635862" cy="4570342"/>
            <a:chOff x="3965370" y="1610556"/>
            <a:chExt cx="6269479" cy="4792904"/>
          </a:xfrm>
        </p:grpSpPr>
        <p:pic>
          <p:nvPicPr>
            <p:cNvPr id="8" name="Picture 7" descr="beware_marine_heatwaves_1050x7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5370" y="1610556"/>
              <a:ext cx="6269479" cy="4179652"/>
            </a:xfrm>
            <a:prstGeom prst="rect">
              <a:avLst/>
            </a:prstGeom>
            <a:noFill/>
            <a:ln>
              <a:noFill/>
            </a:ln>
          </p:spPr>
        </p:pic>
        <p:sp>
          <p:nvSpPr>
            <p:cNvPr id="9" name="Rectangle 8"/>
            <p:cNvSpPr/>
            <p:nvPr/>
          </p:nvSpPr>
          <p:spPr>
            <a:xfrm>
              <a:off x="3965370" y="5790208"/>
              <a:ext cx="6079528" cy="613252"/>
            </a:xfrm>
            <a:prstGeom prst="rect">
              <a:avLst/>
            </a:prstGeom>
          </p:spPr>
          <p:txBody>
            <a:bodyPr wrap="square">
              <a:spAutoFit/>
            </a:bodyPr>
            <a:lstStyle/>
            <a:p>
              <a:pPr>
                <a:spcAft>
                  <a:spcPts val="0"/>
                </a:spcAft>
              </a:pPr>
              <a:r>
                <a:rPr lang="en-US" sz="1600" i="1" dirty="0">
                  <a:latin typeface="Times New Roman" charset="0"/>
                  <a:ea typeface="Calibri" charset="0"/>
                </a:rPr>
                <a:t>Marine heatwaves in oceanic waters are becoming stronger and more common as the climate warms (McDonald, 2019).</a:t>
              </a:r>
              <a:r>
                <a:rPr lang="en-US" sz="1600" i="1" dirty="0"/>
                <a:t> </a:t>
              </a:r>
            </a:p>
          </p:txBody>
        </p:sp>
      </p:grpSp>
      <p:sp>
        <p:nvSpPr>
          <p:cNvPr id="7" name="Rectangle 6"/>
          <p:cNvSpPr/>
          <p:nvPr/>
        </p:nvSpPr>
        <p:spPr>
          <a:xfrm>
            <a:off x="308758" y="1484075"/>
            <a:ext cx="4058903" cy="1200329"/>
          </a:xfrm>
          <a:prstGeom prst="rect">
            <a:avLst/>
          </a:prstGeom>
        </p:spPr>
        <p:txBody>
          <a:bodyPr wrap="square">
            <a:spAutoFit/>
          </a:bodyPr>
          <a:lstStyle/>
          <a:p>
            <a:r>
              <a:rPr lang="en-US" sz="2400" i="1" dirty="0"/>
              <a:t>Needed to support decision-making for mitigation and policy development.</a:t>
            </a:r>
          </a:p>
        </p:txBody>
      </p:sp>
    </p:spTree>
    <p:extLst>
      <p:ext uri="{BB962C8B-B14F-4D97-AF65-F5344CB8AC3E}">
        <p14:creationId xmlns:p14="http://schemas.microsoft.com/office/powerpoint/2010/main" val="190479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9068" y="1084249"/>
            <a:ext cx="8989326" cy="1569660"/>
          </a:xfrm>
          <a:prstGeom prst="rect">
            <a:avLst/>
          </a:prstGeom>
          <a:solidFill>
            <a:schemeClr val="tx2">
              <a:lumMod val="40000"/>
              <a:lumOff val="60000"/>
            </a:schemeClr>
          </a:solidFill>
        </p:spPr>
        <p:txBody>
          <a:bodyPr wrap="square">
            <a:spAutoFit/>
          </a:bodyPr>
          <a:lstStyle/>
          <a:p>
            <a:r>
              <a:rPr lang="en-US" sz="2400" dirty="0">
                <a:latin typeface="Trebuchet MS" charset="0"/>
                <a:ea typeface="Calibri" charset="0"/>
                <a:cs typeface="Times New Roman" charset="0"/>
              </a:rPr>
              <a:t>The ocean is overall an important carbon sink that helps mitigate climate change, and the impact of climate change related events in turn would significantly impact on the ocean economy</a:t>
            </a:r>
            <a:r>
              <a:rPr lang="en-US" sz="2400" dirty="0"/>
              <a:t> </a:t>
            </a:r>
          </a:p>
        </p:txBody>
      </p:sp>
      <p:sp>
        <p:nvSpPr>
          <p:cNvPr id="6" name="Rectangle 5"/>
          <p:cNvSpPr/>
          <p:nvPr/>
        </p:nvSpPr>
        <p:spPr>
          <a:xfrm>
            <a:off x="629068" y="2653909"/>
            <a:ext cx="8989326" cy="2308324"/>
          </a:xfrm>
          <a:prstGeom prst="rect">
            <a:avLst/>
          </a:prstGeom>
          <a:solidFill>
            <a:schemeClr val="accent1">
              <a:lumMod val="40000"/>
              <a:lumOff val="60000"/>
            </a:schemeClr>
          </a:solidFill>
        </p:spPr>
        <p:txBody>
          <a:bodyPr wrap="square">
            <a:spAutoFit/>
          </a:bodyPr>
          <a:lstStyle/>
          <a:p>
            <a:r>
              <a:rPr lang="en-US" sz="2400" dirty="0">
                <a:latin typeface="Trebuchet MS" charset="0"/>
                <a:ea typeface="Calibri" charset="0"/>
                <a:cs typeface="Times New Roman" charset="0"/>
              </a:rPr>
              <a:t>Observational evidence from most oceans shows that many natural ecosystems are being affected by climate change specifically through temperature increase, sea-level rise, extreme weather conditions, and ocean acidification</a:t>
            </a:r>
            <a:r>
              <a:rPr lang="en-US" sz="2400" dirty="0"/>
              <a:t> . Displacement from natural habitat</a:t>
            </a:r>
          </a:p>
          <a:p>
            <a:endParaRPr lang="en-US" sz="2400" dirty="0"/>
          </a:p>
        </p:txBody>
      </p:sp>
      <p:sp>
        <p:nvSpPr>
          <p:cNvPr id="7" name="Rectangle 6"/>
          <p:cNvSpPr/>
          <p:nvPr/>
        </p:nvSpPr>
        <p:spPr>
          <a:xfrm>
            <a:off x="629069" y="4962233"/>
            <a:ext cx="8989326" cy="1569660"/>
          </a:xfrm>
          <a:prstGeom prst="rect">
            <a:avLst/>
          </a:prstGeom>
          <a:solidFill>
            <a:schemeClr val="accent4">
              <a:lumMod val="20000"/>
              <a:lumOff val="80000"/>
            </a:schemeClr>
          </a:solidFill>
        </p:spPr>
        <p:txBody>
          <a:bodyPr wrap="square">
            <a:spAutoFit/>
          </a:bodyPr>
          <a:lstStyle/>
          <a:p>
            <a:pPr>
              <a:spcAft>
                <a:spcPts val="0"/>
              </a:spcAft>
            </a:pPr>
            <a:r>
              <a:rPr lang="en-US" sz="2400" dirty="0">
                <a:latin typeface="Trebuchet MS" charset="0"/>
                <a:ea typeface="Calibri" charset="0"/>
                <a:cs typeface="Times New Roman" charset="0"/>
              </a:rPr>
              <a:t>Analysis of the key climate change impact factors on the ocean economy shows that the growth areas of the economy are all affected by climate change related risks </a:t>
            </a:r>
            <a:r>
              <a:rPr lang="en-US" sz="2400" dirty="0"/>
              <a:t>under the projected 1.5◦C global warming</a:t>
            </a:r>
            <a:r>
              <a:rPr lang="en-US" sz="2400" dirty="0">
                <a:latin typeface="Trebuchet MS" charset="0"/>
                <a:ea typeface="Calibri" charset="0"/>
                <a:cs typeface="Times New Roman" charset="0"/>
              </a:rPr>
              <a:t>. </a:t>
            </a:r>
            <a:endParaRPr lang="en-US" sz="2400" dirty="0">
              <a:effectLst/>
              <a:latin typeface="Calibri" charset="0"/>
              <a:ea typeface="Calibri" charset="0"/>
              <a:cs typeface="Times New Roman" charset="0"/>
            </a:endParaRPr>
          </a:p>
        </p:txBody>
      </p:sp>
      <p:sp>
        <p:nvSpPr>
          <p:cNvPr id="8" name="Title 1">
            <a:extLst>
              <a:ext uri="{FF2B5EF4-FFF2-40B4-BE49-F238E27FC236}">
                <a16:creationId xmlns:a16="http://schemas.microsoft.com/office/drawing/2014/main" id="{33840CD2-FF83-4963-8E1D-FCD83D2C1B02}"/>
              </a:ext>
            </a:extLst>
          </p:cNvPr>
          <p:cNvSpPr txBox="1">
            <a:spLocks/>
          </p:cNvSpPr>
          <p:nvPr/>
        </p:nvSpPr>
        <p:spPr>
          <a:xfrm>
            <a:off x="0" y="0"/>
            <a:ext cx="11805313" cy="831273"/>
          </a:xfrm>
          <a:prstGeom prst="rect">
            <a:avLst/>
          </a:prstGeom>
          <a:solidFill>
            <a:srgbClr val="084450"/>
          </a:solidFill>
        </p:spPr>
        <p:txBody>
          <a:bodyPr vert="horz" lIns="91440" tIns="45720" rIns="91440" bIns="45720" rtlCol="0" anchor="t">
            <a:normAutofit fontScale="97500"/>
          </a:bodyPr>
          <a:lstStyle>
            <a:lvl1pPr algn="l" defTabSz="457200" rtl="0" eaLnBrk="1" latinLnBrk="0" hangingPunct="1">
              <a:spcBef>
                <a:spcPct val="0"/>
              </a:spcBef>
              <a:buNone/>
              <a:defRPr sz="36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FF00"/>
                </a:solidFill>
                <a:latin typeface="Arial" charset="0"/>
              </a:rPr>
              <a:t>  Climate Change and Ocean Economy</a:t>
            </a:r>
          </a:p>
        </p:txBody>
      </p:sp>
    </p:spTree>
    <p:extLst>
      <p:ext uri="{BB962C8B-B14F-4D97-AF65-F5344CB8AC3E}">
        <p14:creationId xmlns:p14="http://schemas.microsoft.com/office/powerpoint/2010/main" val="190957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72615" y="3397496"/>
            <a:ext cx="4311260" cy="3098876"/>
          </a:xfrm>
          <a:prstGeom prst="rect">
            <a:avLst/>
          </a:prstGeom>
          <a:solidFill>
            <a:schemeClr val="tx2">
              <a:lumMod val="40000"/>
              <a:lumOff val="60000"/>
            </a:schemeClr>
          </a:solidFill>
        </p:spPr>
      </p:pic>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541387" y="176489"/>
            <a:ext cx="8596668" cy="831273"/>
          </a:xfrm>
        </p:spPr>
        <p:txBody>
          <a:bodyPr/>
          <a:lstStyle/>
          <a:p>
            <a:r>
              <a:rPr lang="en-US" u="sng" dirty="0"/>
              <a:t>Aquaculture and Fisheries</a:t>
            </a:r>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53723" y="1807227"/>
            <a:ext cx="4191736" cy="2792745"/>
          </a:xfrm>
        </p:spPr>
      </p:pic>
      <p:sp>
        <p:nvSpPr>
          <p:cNvPr id="6" name="Rectangle 5"/>
          <p:cNvSpPr/>
          <p:nvPr/>
        </p:nvSpPr>
        <p:spPr>
          <a:xfrm>
            <a:off x="6059688" y="449028"/>
            <a:ext cx="3474393" cy="923330"/>
          </a:xfrm>
          <a:prstGeom prst="rect">
            <a:avLst/>
          </a:prstGeom>
          <a:solidFill>
            <a:srgbClr val="002060"/>
          </a:solidFill>
        </p:spPr>
        <p:txBody>
          <a:bodyPr wrap="square">
            <a:spAutoFit/>
          </a:bodyPr>
          <a:lstStyle/>
          <a:p>
            <a:r>
              <a:rPr lang="en-US" i="1" dirty="0">
                <a:solidFill>
                  <a:srgbClr val="FFFF00"/>
                </a:solidFill>
                <a:latin typeface="Roboto" charset="0"/>
              </a:rPr>
              <a:t>Provide much-needed food security, job opportunities and local business prospects.</a:t>
            </a:r>
            <a:endParaRPr lang="en-US" dirty="0">
              <a:solidFill>
                <a:srgbClr val="FFFF00"/>
              </a:solidFill>
            </a:endParaRPr>
          </a:p>
        </p:txBody>
      </p:sp>
      <p:sp>
        <p:nvSpPr>
          <p:cNvPr id="3" name="Rectangle 2"/>
          <p:cNvSpPr/>
          <p:nvPr/>
        </p:nvSpPr>
        <p:spPr>
          <a:xfrm>
            <a:off x="91092" y="1352976"/>
            <a:ext cx="5968596" cy="1938992"/>
          </a:xfrm>
          <a:prstGeom prst="rect">
            <a:avLst/>
          </a:prstGeom>
          <a:ln w="38100">
            <a:solidFill>
              <a:schemeClr val="accent2"/>
            </a:solidFill>
          </a:ln>
        </p:spPr>
        <p:txBody>
          <a:bodyPr wrap="square">
            <a:spAutoFit/>
          </a:bodyPr>
          <a:lstStyle/>
          <a:p>
            <a:r>
              <a:rPr lang="en-US" sz="2000" dirty="0">
                <a:latin typeface="+mj-lt"/>
                <a:ea typeface="Calibri" charset="0"/>
                <a:cs typeface="Times New Roman" charset="0"/>
              </a:rPr>
              <a:t>The implications of climate change-mediated physiochemical outcomes important to the sustainability of aquaculture include</a:t>
            </a:r>
            <a:r>
              <a:rPr lang="en-US" sz="2000" dirty="0">
                <a:latin typeface="+mj-lt"/>
              </a:rPr>
              <a:t> alteration of productivity and pricing as well as other goods and services needed by ﬁshers and aquaculture producers [</a:t>
            </a:r>
            <a:r>
              <a:rPr lang="en-US" sz="2000" dirty="0" err="1">
                <a:latin typeface="+mj-lt"/>
              </a:rPr>
              <a:t>Maulu</a:t>
            </a:r>
            <a:r>
              <a:rPr lang="en-US" sz="2000" dirty="0">
                <a:latin typeface="+mj-lt"/>
              </a:rPr>
              <a:t> et al., 2021] </a:t>
            </a:r>
          </a:p>
        </p:txBody>
      </p:sp>
      <p:sp>
        <p:nvSpPr>
          <p:cNvPr id="4" name="Rectangle 3"/>
          <p:cNvSpPr/>
          <p:nvPr/>
        </p:nvSpPr>
        <p:spPr>
          <a:xfrm>
            <a:off x="6124042" y="4594926"/>
            <a:ext cx="4251098" cy="584775"/>
          </a:xfrm>
          <a:prstGeom prst="rect">
            <a:avLst/>
          </a:prstGeom>
        </p:spPr>
        <p:txBody>
          <a:bodyPr wrap="square">
            <a:spAutoFit/>
          </a:bodyPr>
          <a:lstStyle/>
          <a:p>
            <a:r>
              <a:rPr lang="en-US" sz="1600" i="1" dirty="0">
                <a:solidFill>
                  <a:srgbClr val="000000"/>
                </a:solidFill>
                <a:latin typeface="Roboto" charset="0"/>
              </a:rPr>
              <a:t>[https://</a:t>
            </a:r>
            <a:r>
              <a:rPr lang="en-US" sz="1600" i="1" dirty="0" err="1">
                <a:solidFill>
                  <a:srgbClr val="000000"/>
                </a:solidFill>
                <a:latin typeface="Roboto" charset="0"/>
              </a:rPr>
              <a:t>www.news.uct.ac.za</a:t>
            </a:r>
            <a:r>
              <a:rPr lang="en-US" sz="1600" i="1" dirty="0">
                <a:solidFill>
                  <a:srgbClr val="000000"/>
                </a:solidFill>
                <a:latin typeface="Roboto" charset="0"/>
              </a:rPr>
              <a:t>/article/-</a:t>
            </a:r>
            <a:r>
              <a:rPr lang="en-US" sz="1400" i="1" dirty="0">
                <a:solidFill>
                  <a:srgbClr val="000000"/>
                </a:solidFill>
                <a:latin typeface="+mj-lt"/>
              </a:rPr>
              <a:t>2019-10-15-research-projects-boost-aquaculture-in-africa</a:t>
            </a:r>
            <a:r>
              <a:rPr lang="en-US" sz="1600" i="1" dirty="0">
                <a:solidFill>
                  <a:srgbClr val="000000"/>
                </a:solidFill>
                <a:latin typeface="Roboto" charset="0"/>
              </a:rPr>
              <a:t>]</a:t>
            </a:r>
            <a:endParaRPr lang="en-US" sz="1600" dirty="0"/>
          </a:p>
        </p:txBody>
      </p:sp>
      <p:sp>
        <p:nvSpPr>
          <p:cNvPr id="11" name="Rectangle 10"/>
          <p:cNvSpPr/>
          <p:nvPr/>
        </p:nvSpPr>
        <p:spPr>
          <a:xfrm rot="10800000" flipV="1">
            <a:off x="4489545" y="5602613"/>
            <a:ext cx="3941935" cy="954107"/>
          </a:xfrm>
          <a:prstGeom prst="rect">
            <a:avLst/>
          </a:prstGeom>
          <a:solidFill>
            <a:schemeClr val="accent3">
              <a:lumMod val="20000"/>
              <a:lumOff val="80000"/>
            </a:schemeClr>
          </a:solidFill>
          <a:ln>
            <a:solidFill>
              <a:schemeClr val="accent2">
                <a:lumMod val="60000"/>
                <a:lumOff val="40000"/>
              </a:schemeClr>
            </a:solidFill>
          </a:ln>
        </p:spPr>
        <p:txBody>
          <a:bodyPr wrap="square">
            <a:spAutoFit/>
          </a:bodyPr>
          <a:lstStyle/>
          <a:p>
            <a:r>
              <a:rPr lang="en-US" sz="1400" i="1" dirty="0">
                <a:solidFill>
                  <a:srgbClr val="002060"/>
                </a:solidFill>
              </a:rPr>
              <a:t>Climate change effects on pathogens parasites and their hosts, impacting host populations, communities, and ecosystems (solid lines) [Reid et al., 2019]</a:t>
            </a:r>
          </a:p>
        </p:txBody>
      </p:sp>
    </p:spTree>
    <p:extLst>
      <p:ext uri="{BB962C8B-B14F-4D97-AF65-F5344CB8AC3E}">
        <p14:creationId xmlns:p14="http://schemas.microsoft.com/office/powerpoint/2010/main" val="4882321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39744</TotalTime>
  <Words>2164</Words>
  <Application>Microsoft Office PowerPoint</Application>
  <PresentationFormat>Widescreen</PresentationFormat>
  <Paragraphs>231</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Roboto</vt:lpstr>
      <vt:lpstr>Times New Roman</vt:lpstr>
      <vt:lpstr>Trebuchet MS</vt:lpstr>
      <vt:lpstr>Verdana</vt:lpstr>
      <vt:lpstr>Wingdings</vt:lpstr>
      <vt:lpstr>Wingdings 3</vt:lpstr>
      <vt:lpstr>Facet</vt:lpstr>
      <vt:lpstr>Climate change impact on  the ocean economy and policy implications for South Africa</vt:lpstr>
      <vt:lpstr>Introduction </vt:lpstr>
      <vt:lpstr>PowerPoint Presentation</vt:lpstr>
      <vt:lpstr>PowerPoint Presentation</vt:lpstr>
      <vt:lpstr>PowerPoint Presentation</vt:lpstr>
      <vt:lpstr>The Ocean Economy – a baseline definition</vt:lpstr>
      <vt:lpstr>Understanding the potential Effects of  Climate Change on the Ocean Economy</vt:lpstr>
      <vt:lpstr>PowerPoint Presentation</vt:lpstr>
      <vt:lpstr>Aquaculture and Fisheries</vt:lpstr>
      <vt:lpstr>Marine transport and (small) harbours</vt:lpstr>
      <vt:lpstr>Offshore Oil and Gas Exploration</vt:lpstr>
      <vt:lpstr>PowerPoint Presentation</vt:lpstr>
      <vt:lpstr>Policy implications – achieving impact</vt:lpstr>
      <vt:lpstr>Conclusion  The ocean economy could contribute to the economic growth of South Africa and have reciprocal impact across businesses, government and society;   Ocean economy and climate change are constructs that are multi-dimensional in essence, and span a range of public policy domains;  Joined up integrated policy is essential to realise full socio-economic potential of the ocean economy whilst mitigating climate change impacts;  It is complex policy terrain, but it is essential for desired positive socio-economic impact.</vt:lpstr>
      <vt:lpstr>Thank you !   Je vous remercie!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Shani Carter</dc:creator>
  <cp:lastModifiedBy>Shani Carter</cp:lastModifiedBy>
  <cp:revision>219</cp:revision>
  <dcterms:created xsi:type="dcterms:W3CDTF">2020-02-19T16:22:48Z</dcterms:created>
  <dcterms:modified xsi:type="dcterms:W3CDTF">2023-04-30T23:30:10Z</dcterms:modified>
</cp:coreProperties>
</file>