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8" r:id="rId3"/>
    <p:sldId id="280" r:id="rId4"/>
    <p:sldId id="288" r:id="rId5"/>
    <p:sldId id="284" r:id="rId6"/>
    <p:sldId id="257" r:id="rId7"/>
    <p:sldId id="285" r:id="rId8"/>
    <p:sldId id="289" r:id="rId9"/>
    <p:sldId id="290" r:id="rId10"/>
    <p:sldId id="286" r:id="rId11"/>
    <p:sldId id="293" r:id="rId12"/>
    <p:sldId id="292" r:id="rId13"/>
    <p:sldId id="291" r:id="rId14"/>
    <p:sldId id="26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0" autoAdjust="0"/>
    <p:restoredTop sz="83062" autoAdjust="0"/>
  </p:normalViewPr>
  <p:slideViewPr>
    <p:cSldViewPr snapToGrid="0">
      <p:cViewPr varScale="1">
        <p:scale>
          <a:sx n="65" d="100"/>
          <a:sy n="65" d="100"/>
        </p:scale>
        <p:origin x="1104" y="3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70B80B-C14E-FF4D-9DBE-3C043D7466EE}" type="doc">
      <dgm:prSet loTypeId="urn:microsoft.com/office/officeart/2008/layout/VerticalCurvedList" loCatId="" qsTypeId="urn:microsoft.com/office/officeart/2005/8/quickstyle/simple1" qsCatId="simple" csTypeId="urn:microsoft.com/office/officeart/2005/8/colors/accent6_2" csCatId="accent6" phldr="1"/>
      <dgm:spPr/>
      <dgm:t>
        <a:bodyPr/>
        <a:lstStyle/>
        <a:p>
          <a:endParaRPr lang="fr-FR"/>
        </a:p>
      </dgm:t>
    </dgm:pt>
    <dgm:pt modelId="{5B85C69B-F9F6-5A41-A834-313CF2A243DD}">
      <dgm:prSet phldrT="[Texte]"/>
      <dgm:spPr/>
      <dgm:t>
        <a:bodyPr/>
        <a:lstStyle/>
        <a:p>
          <a:r>
            <a:rPr lang="fr-FR" b="1" dirty="0"/>
            <a:t>Pierre Bourdieu (1980)</a:t>
          </a:r>
          <a:br>
            <a:rPr lang="fr-FR" dirty="0"/>
          </a:br>
          <a:r>
            <a:rPr lang="fr-FR" dirty="0"/>
            <a:t>Le capital social est défini comme un réseau durable de relations sociales offrant des ressources potentielles ou actuelles pour l'individu. Il permet l'accès à diverses ressources via la solidarité et la reconnaissance mutuelle.</a:t>
          </a:r>
        </a:p>
      </dgm:t>
    </dgm:pt>
    <dgm:pt modelId="{2015A333-FD39-584D-B96B-F43CE2C9B443}" type="parTrans" cxnId="{15ED0CBC-E285-5F47-829B-73CE3690AD7A}">
      <dgm:prSet/>
      <dgm:spPr/>
      <dgm:t>
        <a:bodyPr/>
        <a:lstStyle/>
        <a:p>
          <a:endParaRPr lang="fr-FR"/>
        </a:p>
      </dgm:t>
    </dgm:pt>
    <dgm:pt modelId="{08C62DE5-B420-C14F-AFDD-409D842FA7F1}" type="sibTrans" cxnId="{15ED0CBC-E285-5F47-829B-73CE3690AD7A}">
      <dgm:prSet/>
      <dgm:spPr/>
      <dgm:t>
        <a:bodyPr/>
        <a:lstStyle/>
        <a:p>
          <a:endParaRPr lang="fr-FR"/>
        </a:p>
      </dgm:t>
    </dgm:pt>
    <dgm:pt modelId="{BD2F8E2D-8C69-A947-9E63-35F88485F61B}">
      <dgm:prSet/>
      <dgm:spPr/>
      <dgm:t>
        <a:bodyPr/>
        <a:lstStyle/>
        <a:p>
          <a:r>
            <a:rPr lang="fr-FR" b="1" dirty="0"/>
            <a:t>James Coleman (1988)</a:t>
          </a:r>
          <a:br>
            <a:rPr lang="fr-FR" dirty="0"/>
          </a:br>
          <a:r>
            <a:rPr lang="fr-FR" dirty="0"/>
            <a:t>Le capital social est une variété d'entités distinctes facilitant l’action collective. Il réduit les coûts de transaction et favorise la coopération en fournissant des structures sociales de soutien.</a:t>
          </a:r>
        </a:p>
      </dgm:t>
    </dgm:pt>
    <dgm:pt modelId="{6DAEA783-4641-C94D-9F33-620219CA95F7}" type="parTrans" cxnId="{5E008AE8-76E0-EE4E-810E-0DA933AF3610}">
      <dgm:prSet/>
      <dgm:spPr/>
      <dgm:t>
        <a:bodyPr/>
        <a:lstStyle/>
        <a:p>
          <a:endParaRPr lang="fr-FR"/>
        </a:p>
      </dgm:t>
    </dgm:pt>
    <dgm:pt modelId="{B3B37BF7-C72A-DB44-867A-FA2EAD805206}" type="sibTrans" cxnId="{5E008AE8-76E0-EE4E-810E-0DA933AF3610}">
      <dgm:prSet/>
      <dgm:spPr/>
      <dgm:t>
        <a:bodyPr/>
        <a:lstStyle/>
        <a:p>
          <a:endParaRPr lang="fr-FR"/>
        </a:p>
      </dgm:t>
    </dgm:pt>
    <dgm:pt modelId="{2F29C44D-2614-5048-AF4A-AB419662BEE6}">
      <dgm:prSet/>
      <dgm:spPr/>
      <dgm:t>
        <a:bodyPr/>
        <a:lstStyle/>
        <a:p>
          <a:r>
            <a:rPr lang="fr-FR" b="1"/>
            <a:t>Robert Putnam (1993)</a:t>
          </a:r>
          <a:br>
            <a:rPr lang="fr-FR"/>
          </a:br>
          <a:r>
            <a:rPr lang="fr-FR"/>
            <a:t>Le capital social repose sur les réseaux, les normes et la confiance dans les organisations sociales, favorisant l'action collective et la coopération pour le bien commun</a:t>
          </a:r>
          <a:endParaRPr lang="fr-FR" dirty="0"/>
        </a:p>
      </dgm:t>
    </dgm:pt>
    <dgm:pt modelId="{53279DE9-030F-B643-A228-07BC6CE3813F}" type="parTrans" cxnId="{BD9D779B-9D1F-0D4C-BCEE-77D595BA7A8A}">
      <dgm:prSet/>
      <dgm:spPr/>
      <dgm:t>
        <a:bodyPr/>
        <a:lstStyle/>
        <a:p>
          <a:endParaRPr lang="fr-FR"/>
        </a:p>
      </dgm:t>
    </dgm:pt>
    <dgm:pt modelId="{8F2C781F-510F-1241-B49C-1F5CAC47B203}" type="sibTrans" cxnId="{BD9D779B-9D1F-0D4C-BCEE-77D595BA7A8A}">
      <dgm:prSet/>
      <dgm:spPr/>
      <dgm:t>
        <a:bodyPr/>
        <a:lstStyle/>
        <a:p>
          <a:endParaRPr lang="fr-FR"/>
        </a:p>
      </dgm:t>
    </dgm:pt>
    <dgm:pt modelId="{DC66F970-98F2-AA49-A82A-C1764928B384}" type="pres">
      <dgm:prSet presAssocID="{6370B80B-C14E-FF4D-9DBE-3C043D7466EE}" presName="Name0" presStyleCnt="0">
        <dgm:presLayoutVars>
          <dgm:chMax val="7"/>
          <dgm:chPref val="7"/>
          <dgm:dir/>
        </dgm:presLayoutVars>
      </dgm:prSet>
      <dgm:spPr/>
    </dgm:pt>
    <dgm:pt modelId="{B9EE3266-6AB0-2E4C-B35B-902FE83E1744}" type="pres">
      <dgm:prSet presAssocID="{6370B80B-C14E-FF4D-9DBE-3C043D7466EE}" presName="Name1" presStyleCnt="0"/>
      <dgm:spPr/>
    </dgm:pt>
    <dgm:pt modelId="{5548993F-4FBA-3643-BC80-DDC5FDA67D71}" type="pres">
      <dgm:prSet presAssocID="{6370B80B-C14E-FF4D-9DBE-3C043D7466EE}" presName="cycle" presStyleCnt="0"/>
      <dgm:spPr/>
    </dgm:pt>
    <dgm:pt modelId="{E1280747-8784-0244-B70D-89F6A04F60B5}" type="pres">
      <dgm:prSet presAssocID="{6370B80B-C14E-FF4D-9DBE-3C043D7466EE}" presName="srcNode" presStyleLbl="node1" presStyleIdx="0" presStyleCnt="3"/>
      <dgm:spPr/>
    </dgm:pt>
    <dgm:pt modelId="{40AC8B5B-3EBB-A144-8DAF-018F8B86FC4D}" type="pres">
      <dgm:prSet presAssocID="{6370B80B-C14E-FF4D-9DBE-3C043D7466EE}" presName="conn" presStyleLbl="parChTrans1D2" presStyleIdx="0" presStyleCnt="1"/>
      <dgm:spPr/>
    </dgm:pt>
    <dgm:pt modelId="{AB5EBA07-6C93-CE47-866F-32E2F3B97C37}" type="pres">
      <dgm:prSet presAssocID="{6370B80B-C14E-FF4D-9DBE-3C043D7466EE}" presName="extraNode" presStyleLbl="node1" presStyleIdx="0" presStyleCnt="3"/>
      <dgm:spPr/>
    </dgm:pt>
    <dgm:pt modelId="{98BBEB5B-EB4A-5341-B93A-2644D9ED9FAB}" type="pres">
      <dgm:prSet presAssocID="{6370B80B-C14E-FF4D-9DBE-3C043D7466EE}" presName="dstNode" presStyleLbl="node1" presStyleIdx="0" presStyleCnt="3"/>
      <dgm:spPr/>
    </dgm:pt>
    <dgm:pt modelId="{D0AFC2AB-230F-0345-86E1-759D927E06D8}" type="pres">
      <dgm:prSet presAssocID="{5B85C69B-F9F6-5A41-A834-313CF2A243DD}" presName="text_1" presStyleLbl="node1" presStyleIdx="0" presStyleCnt="3">
        <dgm:presLayoutVars>
          <dgm:bulletEnabled val="1"/>
        </dgm:presLayoutVars>
      </dgm:prSet>
      <dgm:spPr/>
    </dgm:pt>
    <dgm:pt modelId="{7C9E8C91-36E2-B04F-A9D6-A4A764D6E4AE}" type="pres">
      <dgm:prSet presAssocID="{5B85C69B-F9F6-5A41-A834-313CF2A243DD}" presName="accent_1" presStyleCnt="0"/>
      <dgm:spPr/>
    </dgm:pt>
    <dgm:pt modelId="{112370C0-0F99-3A4A-BC5A-A803F9EA0FA5}" type="pres">
      <dgm:prSet presAssocID="{5B85C69B-F9F6-5A41-A834-313CF2A243DD}" presName="accentRepeatNode" presStyleLbl="solidFgAcc1" presStyleIdx="0" presStyleCnt="3"/>
      <dgm:spPr/>
    </dgm:pt>
    <dgm:pt modelId="{63D55302-63A8-524B-9A8E-796ECE754F52}" type="pres">
      <dgm:prSet presAssocID="{BD2F8E2D-8C69-A947-9E63-35F88485F61B}" presName="text_2" presStyleLbl="node1" presStyleIdx="1" presStyleCnt="3">
        <dgm:presLayoutVars>
          <dgm:bulletEnabled val="1"/>
        </dgm:presLayoutVars>
      </dgm:prSet>
      <dgm:spPr/>
    </dgm:pt>
    <dgm:pt modelId="{1F0C519F-BAE5-CD46-B6FC-77A409D9C21E}" type="pres">
      <dgm:prSet presAssocID="{BD2F8E2D-8C69-A947-9E63-35F88485F61B}" presName="accent_2" presStyleCnt="0"/>
      <dgm:spPr/>
    </dgm:pt>
    <dgm:pt modelId="{AB9C5CC9-5C42-A542-B4D3-131E101938CA}" type="pres">
      <dgm:prSet presAssocID="{BD2F8E2D-8C69-A947-9E63-35F88485F61B}" presName="accentRepeatNode" presStyleLbl="solidFgAcc1" presStyleIdx="1" presStyleCnt="3"/>
      <dgm:spPr/>
    </dgm:pt>
    <dgm:pt modelId="{9E8421F4-EEDE-9D43-862D-0D7B56B5573C}" type="pres">
      <dgm:prSet presAssocID="{2F29C44D-2614-5048-AF4A-AB419662BEE6}" presName="text_3" presStyleLbl="node1" presStyleIdx="2" presStyleCnt="3">
        <dgm:presLayoutVars>
          <dgm:bulletEnabled val="1"/>
        </dgm:presLayoutVars>
      </dgm:prSet>
      <dgm:spPr/>
    </dgm:pt>
    <dgm:pt modelId="{22A9D092-FC84-0C4E-8A16-099A5B45498E}" type="pres">
      <dgm:prSet presAssocID="{2F29C44D-2614-5048-AF4A-AB419662BEE6}" presName="accent_3" presStyleCnt="0"/>
      <dgm:spPr/>
    </dgm:pt>
    <dgm:pt modelId="{FBB4935C-9651-A947-A765-2D6105717303}" type="pres">
      <dgm:prSet presAssocID="{2F29C44D-2614-5048-AF4A-AB419662BEE6}" presName="accentRepeatNode" presStyleLbl="solidFgAcc1" presStyleIdx="2" presStyleCnt="3"/>
      <dgm:spPr/>
    </dgm:pt>
  </dgm:ptLst>
  <dgm:cxnLst>
    <dgm:cxn modelId="{4E76C603-CFA1-8D44-8082-088BAF305B2A}" type="presOf" srcId="{BD2F8E2D-8C69-A947-9E63-35F88485F61B}" destId="{63D55302-63A8-524B-9A8E-796ECE754F52}" srcOrd="0" destOrd="0" presId="urn:microsoft.com/office/officeart/2008/layout/VerticalCurvedList"/>
    <dgm:cxn modelId="{82B5010B-8AAC-794B-B16F-A4A1FFB0B8E7}" type="presOf" srcId="{6370B80B-C14E-FF4D-9DBE-3C043D7466EE}" destId="{DC66F970-98F2-AA49-A82A-C1764928B384}" srcOrd="0" destOrd="0" presId="urn:microsoft.com/office/officeart/2008/layout/VerticalCurvedList"/>
    <dgm:cxn modelId="{EF2C4F45-C57D-4540-ADB9-87ECC3237BB2}" type="presOf" srcId="{08C62DE5-B420-C14F-AFDD-409D842FA7F1}" destId="{40AC8B5B-3EBB-A144-8DAF-018F8B86FC4D}" srcOrd="0" destOrd="0" presId="urn:microsoft.com/office/officeart/2008/layout/VerticalCurvedList"/>
    <dgm:cxn modelId="{C80DC994-07B2-1144-B747-D9D02160A7A8}" type="presOf" srcId="{5B85C69B-F9F6-5A41-A834-313CF2A243DD}" destId="{D0AFC2AB-230F-0345-86E1-759D927E06D8}" srcOrd="0" destOrd="0" presId="urn:microsoft.com/office/officeart/2008/layout/VerticalCurvedList"/>
    <dgm:cxn modelId="{BD9D779B-9D1F-0D4C-BCEE-77D595BA7A8A}" srcId="{6370B80B-C14E-FF4D-9DBE-3C043D7466EE}" destId="{2F29C44D-2614-5048-AF4A-AB419662BEE6}" srcOrd="2" destOrd="0" parTransId="{53279DE9-030F-B643-A228-07BC6CE3813F}" sibTransId="{8F2C781F-510F-1241-B49C-1F5CAC47B203}"/>
    <dgm:cxn modelId="{617252A5-194D-B042-BB61-ECFA5486A24D}" type="presOf" srcId="{2F29C44D-2614-5048-AF4A-AB419662BEE6}" destId="{9E8421F4-EEDE-9D43-862D-0D7B56B5573C}" srcOrd="0" destOrd="0" presId="urn:microsoft.com/office/officeart/2008/layout/VerticalCurvedList"/>
    <dgm:cxn modelId="{15ED0CBC-E285-5F47-829B-73CE3690AD7A}" srcId="{6370B80B-C14E-FF4D-9DBE-3C043D7466EE}" destId="{5B85C69B-F9F6-5A41-A834-313CF2A243DD}" srcOrd="0" destOrd="0" parTransId="{2015A333-FD39-584D-B96B-F43CE2C9B443}" sibTransId="{08C62DE5-B420-C14F-AFDD-409D842FA7F1}"/>
    <dgm:cxn modelId="{5E008AE8-76E0-EE4E-810E-0DA933AF3610}" srcId="{6370B80B-C14E-FF4D-9DBE-3C043D7466EE}" destId="{BD2F8E2D-8C69-A947-9E63-35F88485F61B}" srcOrd="1" destOrd="0" parTransId="{6DAEA783-4641-C94D-9F33-620219CA95F7}" sibTransId="{B3B37BF7-C72A-DB44-867A-FA2EAD805206}"/>
    <dgm:cxn modelId="{2673E7DA-5F39-B24D-9421-1F416A34340B}" type="presParOf" srcId="{DC66F970-98F2-AA49-A82A-C1764928B384}" destId="{B9EE3266-6AB0-2E4C-B35B-902FE83E1744}" srcOrd="0" destOrd="0" presId="urn:microsoft.com/office/officeart/2008/layout/VerticalCurvedList"/>
    <dgm:cxn modelId="{87AEDF17-58B5-7E47-A3B7-B8EB28E87D0B}" type="presParOf" srcId="{B9EE3266-6AB0-2E4C-B35B-902FE83E1744}" destId="{5548993F-4FBA-3643-BC80-DDC5FDA67D71}" srcOrd="0" destOrd="0" presId="urn:microsoft.com/office/officeart/2008/layout/VerticalCurvedList"/>
    <dgm:cxn modelId="{09B85F4F-BC8D-3D4D-9D70-B04333D7DF18}" type="presParOf" srcId="{5548993F-4FBA-3643-BC80-DDC5FDA67D71}" destId="{E1280747-8784-0244-B70D-89F6A04F60B5}" srcOrd="0" destOrd="0" presId="urn:microsoft.com/office/officeart/2008/layout/VerticalCurvedList"/>
    <dgm:cxn modelId="{93DCF54F-3DAB-C444-B8E2-4E7958816EDE}" type="presParOf" srcId="{5548993F-4FBA-3643-BC80-DDC5FDA67D71}" destId="{40AC8B5B-3EBB-A144-8DAF-018F8B86FC4D}" srcOrd="1" destOrd="0" presId="urn:microsoft.com/office/officeart/2008/layout/VerticalCurvedList"/>
    <dgm:cxn modelId="{4CB6800F-51FE-6446-B721-EBB63B46F6F9}" type="presParOf" srcId="{5548993F-4FBA-3643-BC80-DDC5FDA67D71}" destId="{AB5EBA07-6C93-CE47-866F-32E2F3B97C37}" srcOrd="2" destOrd="0" presId="urn:microsoft.com/office/officeart/2008/layout/VerticalCurvedList"/>
    <dgm:cxn modelId="{EC187BFF-58AC-0146-AC26-2DA49DC78557}" type="presParOf" srcId="{5548993F-4FBA-3643-BC80-DDC5FDA67D71}" destId="{98BBEB5B-EB4A-5341-B93A-2644D9ED9FAB}" srcOrd="3" destOrd="0" presId="urn:microsoft.com/office/officeart/2008/layout/VerticalCurvedList"/>
    <dgm:cxn modelId="{0B0FD7D0-8E67-4844-B193-F86B4A5A88A3}" type="presParOf" srcId="{B9EE3266-6AB0-2E4C-B35B-902FE83E1744}" destId="{D0AFC2AB-230F-0345-86E1-759D927E06D8}" srcOrd="1" destOrd="0" presId="urn:microsoft.com/office/officeart/2008/layout/VerticalCurvedList"/>
    <dgm:cxn modelId="{3BFDFE5A-8125-D443-BD9A-5665CAA02509}" type="presParOf" srcId="{B9EE3266-6AB0-2E4C-B35B-902FE83E1744}" destId="{7C9E8C91-36E2-B04F-A9D6-A4A764D6E4AE}" srcOrd="2" destOrd="0" presId="urn:microsoft.com/office/officeart/2008/layout/VerticalCurvedList"/>
    <dgm:cxn modelId="{662E5EF2-4E4A-6248-995A-CF3E5E3F9CCF}" type="presParOf" srcId="{7C9E8C91-36E2-B04F-A9D6-A4A764D6E4AE}" destId="{112370C0-0F99-3A4A-BC5A-A803F9EA0FA5}" srcOrd="0" destOrd="0" presId="urn:microsoft.com/office/officeart/2008/layout/VerticalCurvedList"/>
    <dgm:cxn modelId="{E773724C-814D-BE46-8DAD-871A00AE97EC}" type="presParOf" srcId="{B9EE3266-6AB0-2E4C-B35B-902FE83E1744}" destId="{63D55302-63A8-524B-9A8E-796ECE754F52}" srcOrd="3" destOrd="0" presId="urn:microsoft.com/office/officeart/2008/layout/VerticalCurvedList"/>
    <dgm:cxn modelId="{B99C27B3-E097-304F-8D4B-DEF1C5D04845}" type="presParOf" srcId="{B9EE3266-6AB0-2E4C-B35B-902FE83E1744}" destId="{1F0C519F-BAE5-CD46-B6FC-77A409D9C21E}" srcOrd="4" destOrd="0" presId="urn:microsoft.com/office/officeart/2008/layout/VerticalCurvedList"/>
    <dgm:cxn modelId="{429CD5CC-B727-284A-95DF-E1E7CA342337}" type="presParOf" srcId="{1F0C519F-BAE5-CD46-B6FC-77A409D9C21E}" destId="{AB9C5CC9-5C42-A542-B4D3-131E101938CA}" srcOrd="0" destOrd="0" presId="urn:microsoft.com/office/officeart/2008/layout/VerticalCurvedList"/>
    <dgm:cxn modelId="{F31F0C39-3674-2640-A37B-18DC33CA78D8}" type="presParOf" srcId="{B9EE3266-6AB0-2E4C-B35B-902FE83E1744}" destId="{9E8421F4-EEDE-9D43-862D-0D7B56B5573C}" srcOrd="5" destOrd="0" presId="urn:microsoft.com/office/officeart/2008/layout/VerticalCurvedList"/>
    <dgm:cxn modelId="{199C3457-F7CD-8840-BFE0-9A9BDDF8421B}" type="presParOf" srcId="{B9EE3266-6AB0-2E4C-B35B-902FE83E1744}" destId="{22A9D092-FC84-0C4E-8A16-099A5B45498E}" srcOrd="6" destOrd="0" presId="urn:microsoft.com/office/officeart/2008/layout/VerticalCurvedList"/>
    <dgm:cxn modelId="{1AA28DC4-DBB4-C742-A0A3-81A035CDA8EB}" type="presParOf" srcId="{22A9D092-FC84-0C4E-8A16-099A5B45498E}" destId="{FBB4935C-9651-A947-A765-2D6105717303}"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70B80B-C14E-FF4D-9DBE-3C043D7466EE}" type="doc">
      <dgm:prSet loTypeId="urn:microsoft.com/office/officeart/2008/layout/VerticalCurvedList" loCatId="" qsTypeId="urn:microsoft.com/office/officeart/2005/8/quickstyle/simple1" qsCatId="simple" csTypeId="urn:microsoft.com/office/officeart/2005/8/colors/accent6_2" csCatId="accent6" phldr="1"/>
      <dgm:spPr/>
      <dgm:t>
        <a:bodyPr/>
        <a:lstStyle/>
        <a:p>
          <a:endParaRPr lang="fr-FR"/>
        </a:p>
      </dgm:t>
    </dgm:pt>
    <dgm:pt modelId="{4E7AABEA-8CD7-024B-B51E-A9F54DB9B499}">
      <dgm:prSet/>
      <dgm:spPr/>
      <dgm:t>
        <a:bodyPr/>
        <a:lstStyle/>
        <a:p>
          <a:r>
            <a:rPr lang="fr-FR" b="1"/>
            <a:t>Alexandre Deroubaix (2007)</a:t>
          </a:r>
          <a:r>
            <a:rPr lang="fr-FR"/>
            <a:t> : Il développe la </a:t>
          </a:r>
          <a:r>
            <a:rPr lang="fr-FR" b="1"/>
            <a:t>finance solidaire</a:t>
          </a:r>
          <a:r>
            <a:rPr lang="fr-FR"/>
            <a:t>, qui finance des projets à impact social en accord avec les principes de l'économie sociale et solidaire.</a:t>
          </a:r>
          <a:endParaRPr lang="fr-FR" dirty="0"/>
        </a:p>
      </dgm:t>
    </dgm:pt>
    <dgm:pt modelId="{E095A685-F2BC-6E44-9CC1-52C19AAF7353}" type="parTrans" cxnId="{77F53351-C5EF-034B-AAD2-ECCB4678AD86}">
      <dgm:prSet/>
      <dgm:spPr/>
      <dgm:t>
        <a:bodyPr/>
        <a:lstStyle/>
        <a:p>
          <a:endParaRPr lang="fr-FR"/>
        </a:p>
      </dgm:t>
    </dgm:pt>
    <dgm:pt modelId="{FD73B458-3925-564D-8EF4-DC837FC202E1}" type="sibTrans" cxnId="{77F53351-C5EF-034B-AAD2-ECCB4678AD86}">
      <dgm:prSet/>
      <dgm:spPr/>
      <dgm:t>
        <a:bodyPr/>
        <a:lstStyle/>
        <a:p>
          <a:endParaRPr lang="fr-FR"/>
        </a:p>
      </dgm:t>
    </dgm:pt>
    <dgm:pt modelId="{2E235E78-4235-4148-A280-C8D1FDC4A060}">
      <dgm:prSet/>
      <dgm:spPr/>
      <dgm:t>
        <a:bodyPr/>
        <a:lstStyle/>
        <a:p>
          <a:r>
            <a:rPr lang="fr-FR" b="1"/>
            <a:t>Jean-Michel Servet (2001)</a:t>
          </a:r>
          <a:r>
            <a:rPr lang="fr-FR"/>
            <a:t> : Il explore le rôle des </a:t>
          </a:r>
          <a:r>
            <a:rPr lang="fr-FR" b="1"/>
            <a:t>réseaux sociaux</a:t>
          </a:r>
          <a:r>
            <a:rPr lang="fr-FR"/>
            <a:t> et de la </a:t>
          </a:r>
          <a:r>
            <a:rPr lang="fr-FR" b="1"/>
            <a:t>microfinance</a:t>
          </a:r>
          <a:r>
            <a:rPr lang="fr-FR"/>
            <a:t> dans l'accès au financement pour les projets de l'ESS.</a:t>
          </a:r>
        </a:p>
      </dgm:t>
    </dgm:pt>
    <dgm:pt modelId="{33D1EDC5-D9E3-A746-B46B-27D7ED40C439}" type="parTrans" cxnId="{6CD0B83F-B156-A344-95D1-E9AC6954BDE3}">
      <dgm:prSet/>
      <dgm:spPr/>
      <dgm:t>
        <a:bodyPr/>
        <a:lstStyle/>
        <a:p>
          <a:endParaRPr lang="fr-FR"/>
        </a:p>
      </dgm:t>
    </dgm:pt>
    <dgm:pt modelId="{C46243AB-24B4-5447-8480-91219402B2F6}" type="sibTrans" cxnId="{6CD0B83F-B156-A344-95D1-E9AC6954BDE3}">
      <dgm:prSet/>
      <dgm:spPr/>
      <dgm:t>
        <a:bodyPr/>
        <a:lstStyle/>
        <a:p>
          <a:endParaRPr lang="fr-FR"/>
        </a:p>
      </dgm:t>
    </dgm:pt>
    <dgm:pt modelId="{52814158-AFCE-A246-A2EE-1887D03C8C29}">
      <dgm:prSet/>
      <dgm:spPr/>
      <dgm:t>
        <a:bodyPr/>
        <a:lstStyle/>
        <a:p>
          <a:r>
            <a:rPr lang="fr-FR" b="1"/>
            <a:t>Muhammad Yunus (2007)</a:t>
          </a:r>
          <a:r>
            <a:rPr lang="fr-FR"/>
            <a:t> : Pionnier de la </a:t>
          </a:r>
          <a:r>
            <a:rPr lang="fr-FR" b="1"/>
            <a:t>microfinance</a:t>
          </a:r>
          <a:r>
            <a:rPr lang="fr-FR"/>
            <a:t>, il a introduit des modèles de </a:t>
          </a:r>
          <a:r>
            <a:rPr lang="fr-FR" b="1"/>
            <a:t>crédits solidaires</a:t>
          </a:r>
          <a:r>
            <a:rPr lang="fr-FR"/>
            <a:t> pour soutenir les personnes exclues du système bancaire.</a:t>
          </a:r>
        </a:p>
      </dgm:t>
    </dgm:pt>
    <dgm:pt modelId="{3D76E70B-7626-DB48-B8A4-36D5A5BAAB92}" type="parTrans" cxnId="{17A93FAB-19F2-0F48-80C9-773C69F43C1A}">
      <dgm:prSet/>
      <dgm:spPr/>
      <dgm:t>
        <a:bodyPr/>
        <a:lstStyle/>
        <a:p>
          <a:endParaRPr lang="fr-FR"/>
        </a:p>
      </dgm:t>
    </dgm:pt>
    <dgm:pt modelId="{508324F7-DE06-CB4E-A6AB-8AB1F8C80420}" type="sibTrans" cxnId="{17A93FAB-19F2-0F48-80C9-773C69F43C1A}">
      <dgm:prSet/>
      <dgm:spPr/>
      <dgm:t>
        <a:bodyPr/>
        <a:lstStyle/>
        <a:p>
          <a:endParaRPr lang="fr-FR"/>
        </a:p>
      </dgm:t>
    </dgm:pt>
    <dgm:pt modelId="{DC66F970-98F2-AA49-A82A-C1764928B384}" type="pres">
      <dgm:prSet presAssocID="{6370B80B-C14E-FF4D-9DBE-3C043D7466EE}" presName="Name0" presStyleCnt="0">
        <dgm:presLayoutVars>
          <dgm:chMax val="7"/>
          <dgm:chPref val="7"/>
          <dgm:dir/>
        </dgm:presLayoutVars>
      </dgm:prSet>
      <dgm:spPr/>
    </dgm:pt>
    <dgm:pt modelId="{B9EE3266-6AB0-2E4C-B35B-902FE83E1744}" type="pres">
      <dgm:prSet presAssocID="{6370B80B-C14E-FF4D-9DBE-3C043D7466EE}" presName="Name1" presStyleCnt="0"/>
      <dgm:spPr/>
    </dgm:pt>
    <dgm:pt modelId="{5548993F-4FBA-3643-BC80-DDC5FDA67D71}" type="pres">
      <dgm:prSet presAssocID="{6370B80B-C14E-FF4D-9DBE-3C043D7466EE}" presName="cycle" presStyleCnt="0"/>
      <dgm:spPr/>
    </dgm:pt>
    <dgm:pt modelId="{E1280747-8784-0244-B70D-89F6A04F60B5}" type="pres">
      <dgm:prSet presAssocID="{6370B80B-C14E-FF4D-9DBE-3C043D7466EE}" presName="srcNode" presStyleLbl="node1" presStyleIdx="0" presStyleCnt="3"/>
      <dgm:spPr/>
    </dgm:pt>
    <dgm:pt modelId="{40AC8B5B-3EBB-A144-8DAF-018F8B86FC4D}" type="pres">
      <dgm:prSet presAssocID="{6370B80B-C14E-FF4D-9DBE-3C043D7466EE}" presName="conn" presStyleLbl="parChTrans1D2" presStyleIdx="0" presStyleCnt="1"/>
      <dgm:spPr/>
    </dgm:pt>
    <dgm:pt modelId="{AB5EBA07-6C93-CE47-866F-32E2F3B97C37}" type="pres">
      <dgm:prSet presAssocID="{6370B80B-C14E-FF4D-9DBE-3C043D7466EE}" presName="extraNode" presStyleLbl="node1" presStyleIdx="0" presStyleCnt="3"/>
      <dgm:spPr/>
    </dgm:pt>
    <dgm:pt modelId="{98BBEB5B-EB4A-5341-B93A-2644D9ED9FAB}" type="pres">
      <dgm:prSet presAssocID="{6370B80B-C14E-FF4D-9DBE-3C043D7466EE}" presName="dstNode" presStyleLbl="node1" presStyleIdx="0" presStyleCnt="3"/>
      <dgm:spPr/>
    </dgm:pt>
    <dgm:pt modelId="{C1C37EE2-A5F4-DE4C-B36F-CA0CAD29BDAA}" type="pres">
      <dgm:prSet presAssocID="{4E7AABEA-8CD7-024B-B51E-A9F54DB9B499}" presName="text_1" presStyleLbl="node1" presStyleIdx="0" presStyleCnt="3">
        <dgm:presLayoutVars>
          <dgm:bulletEnabled val="1"/>
        </dgm:presLayoutVars>
      </dgm:prSet>
      <dgm:spPr/>
    </dgm:pt>
    <dgm:pt modelId="{0248AFA9-B4F0-7C48-8658-5C255D9F15DF}" type="pres">
      <dgm:prSet presAssocID="{4E7AABEA-8CD7-024B-B51E-A9F54DB9B499}" presName="accent_1" presStyleCnt="0"/>
      <dgm:spPr/>
    </dgm:pt>
    <dgm:pt modelId="{BA163858-5338-9149-A2D4-DA370E56F04E}" type="pres">
      <dgm:prSet presAssocID="{4E7AABEA-8CD7-024B-B51E-A9F54DB9B499}" presName="accentRepeatNode" presStyleLbl="solidFgAcc1" presStyleIdx="0" presStyleCnt="3"/>
      <dgm:spPr/>
    </dgm:pt>
    <dgm:pt modelId="{5195783D-56EB-6B4D-924A-A718096C12E3}" type="pres">
      <dgm:prSet presAssocID="{2E235E78-4235-4148-A280-C8D1FDC4A060}" presName="text_2" presStyleLbl="node1" presStyleIdx="1" presStyleCnt="3">
        <dgm:presLayoutVars>
          <dgm:bulletEnabled val="1"/>
        </dgm:presLayoutVars>
      </dgm:prSet>
      <dgm:spPr/>
    </dgm:pt>
    <dgm:pt modelId="{E697C4B7-49E9-9F44-B0C6-1EA3187AA0F0}" type="pres">
      <dgm:prSet presAssocID="{2E235E78-4235-4148-A280-C8D1FDC4A060}" presName="accent_2" presStyleCnt="0"/>
      <dgm:spPr/>
    </dgm:pt>
    <dgm:pt modelId="{A65E829B-487A-C44B-BF3E-CAA5C1F1ABBF}" type="pres">
      <dgm:prSet presAssocID="{2E235E78-4235-4148-A280-C8D1FDC4A060}" presName="accentRepeatNode" presStyleLbl="solidFgAcc1" presStyleIdx="1" presStyleCnt="3"/>
      <dgm:spPr/>
    </dgm:pt>
    <dgm:pt modelId="{8659170D-BD84-5046-ADBB-A503C8BE89D3}" type="pres">
      <dgm:prSet presAssocID="{52814158-AFCE-A246-A2EE-1887D03C8C29}" presName="text_3" presStyleLbl="node1" presStyleIdx="2" presStyleCnt="3">
        <dgm:presLayoutVars>
          <dgm:bulletEnabled val="1"/>
        </dgm:presLayoutVars>
      </dgm:prSet>
      <dgm:spPr/>
    </dgm:pt>
    <dgm:pt modelId="{21793B83-C44A-C54A-9566-62BCED400FE0}" type="pres">
      <dgm:prSet presAssocID="{52814158-AFCE-A246-A2EE-1887D03C8C29}" presName="accent_3" presStyleCnt="0"/>
      <dgm:spPr/>
    </dgm:pt>
    <dgm:pt modelId="{662F9A7E-4180-6346-9CF3-DCFAD6571630}" type="pres">
      <dgm:prSet presAssocID="{52814158-AFCE-A246-A2EE-1887D03C8C29}" presName="accentRepeatNode" presStyleLbl="solidFgAcc1" presStyleIdx="2" presStyleCnt="3"/>
      <dgm:spPr/>
    </dgm:pt>
  </dgm:ptLst>
  <dgm:cxnLst>
    <dgm:cxn modelId="{82B5010B-8AAC-794B-B16F-A4A1FFB0B8E7}" type="presOf" srcId="{6370B80B-C14E-FF4D-9DBE-3C043D7466EE}" destId="{DC66F970-98F2-AA49-A82A-C1764928B384}" srcOrd="0" destOrd="0" presId="urn:microsoft.com/office/officeart/2008/layout/VerticalCurvedList"/>
    <dgm:cxn modelId="{89A4EF0E-C7FF-224B-9CC1-6A94EFFF0BE7}" type="presOf" srcId="{4E7AABEA-8CD7-024B-B51E-A9F54DB9B499}" destId="{C1C37EE2-A5F4-DE4C-B36F-CA0CAD29BDAA}" srcOrd="0" destOrd="0" presId="urn:microsoft.com/office/officeart/2008/layout/VerticalCurvedList"/>
    <dgm:cxn modelId="{6FCD083A-FB92-BA4D-A3DF-1CE7E2D90BDC}" type="presOf" srcId="{2E235E78-4235-4148-A280-C8D1FDC4A060}" destId="{5195783D-56EB-6B4D-924A-A718096C12E3}" srcOrd="0" destOrd="0" presId="urn:microsoft.com/office/officeart/2008/layout/VerticalCurvedList"/>
    <dgm:cxn modelId="{6CD0B83F-B156-A344-95D1-E9AC6954BDE3}" srcId="{6370B80B-C14E-FF4D-9DBE-3C043D7466EE}" destId="{2E235E78-4235-4148-A280-C8D1FDC4A060}" srcOrd="1" destOrd="0" parTransId="{33D1EDC5-D9E3-A746-B46B-27D7ED40C439}" sibTransId="{C46243AB-24B4-5447-8480-91219402B2F6}"/>
    <dgm:cxn modelId="{77F53351-C5EF-034B-AAD2-ECCB4678AD86}" srcId="{6370B80B-C14E-FF4D-9DBE-3C043D7466EE}" destId="{4E7AABEA-8CD7-024B-B51E-A9F54DB9B499}" srcOrd="0" destOrd="0" parTransId="{E095A685-F2BC-6E44-9CC1-52C19AAF7353}" sibTransId="{FD73B458-3925-564D-8EF4-DC837FC202E1}"/>
    <dgm:cxn modelId="{5DF6ED95-3D97-7545-920D-EC15E06C9126}" type="presOf" srcId="{52814158-AFCE-A246-A2EE-1887D03C8C29}" destId="{8659170D-BD84-5046-ADBB-A503C8BE89D3}" srcOrd="0" destOrd="0" presId="urn:microsoft.com/office/officeart/2008/layout/VerticalCurvedList"/>
    <dgm:cxn modelId="{17A93FAB-19F2-0F48-80C9-773C69F43C1A}" srcId="{6370B80B-C14E-FF4D-9DBE-3C043D7466EE}" destId="{52814158-AFCE-A246-A2EE-1887D03C8C29}" srcOrd="2" destOrd="0" parTransId="{3D76E70B-7626-DB48-B8A4-36D5A5BAAB92}" sibTransId="{508324F7-DE06-CB4E-A6AB-8AB1F8C80420}"/>
    <dgm:cxn modelId="{E1AD2FB9-EE29-BF47-99D6-2DB5CB1DB159}" type="presOf" srcId="{FD73B458-3925-564D-8EF4-DC837FC202E1}" destId="{40AC8B5B-3EBB-A144-8DAF-018F8B86FC4D}" srcOrd="0" destOrd="0" presId="urn:microsoft.com/office/officeart/2008/layout/VerticalCurvedList"/>
    <dgm:cxn modelId="{2673E7DA-5F39-B24D-9421-1F416A34340B}" type="presParOf" srcId="{DC66F970-98F2-AA49-A82A-C1764928B384}" destId="{B9EE3266-6AB0-2E4C-B35B-902FE83E1744}" srcOrd="0" destOrd="0" presId="urn:microsoft.com/office/officeart/2008/layout/VerticalCurvedList"/>
    <dgm:cxn modelId="{87AEDF17-58B5-7E47-A3B7-B8EB28E87D0B}" type="presParOf" srcId="{B9EE3266-6AB0-2E4C-B35B-902FE83E1744}" destId="{5548993F-4FBA-3643-BC80-DDC5FDA67D71}" srcOrd="0" destOrd="0" presId="urn:microsoft.com/office/officeart/2008/layout/VerticalCurvedList"/>
    <dgm:cxn modelId="{09B85F4F-BC8D-3D4D-9D70-B04333D7DF18}" type="presParOf" srcId="{5548993F-4FBA-3643-BC80-DDC5FDA67D71}" destId="{E1280747-8784-0244-B70D-89F6A04F60B5}" srcOrd="0" destOrd="0" presId="urn:microsoft.com/office/officeart/2008/layout/VerticalCurvedList"/>
    <dgm:cxn modelId="{93DCF54F-3DAB-C444-B8E2-4E7958816EDE}" type="presParOf" srcId="{5548993F-4FBA-3643-BC80-DDC5FDA67D71}" destId="{40AC8B5B-3EBB-A144-8DAF-018F8B86FC4D}" srcOrd="1" destOrd="0" presId="urn:microsoft.com/office/officeart/2008/layout/VerticalCurvedList"/>
    <dgm:cxn modelId="{4CB6800F-51FE-6446-B721-EBB63B46F6F9}" type="presParOf" srcId="{5548993F-4FBA-3643-BC80-DDC5FDA67D71}" destId="{AB5EBA07-6C93-CE47-866F-32E2F3B97C37}" srcOrd="2" destOrd="0" presId="urn:microsoft.com/office/officeart/2008/layout/VerticalCurvedList"/>
    <dgm:cxn modelId="{EC187BFF-58AC-0146-AC26-2DA49DC78557}" type="presParOf" srcId="{5548993F-4FBA-3643-BC80-DDC5FDA67D71}" destId="{98BBEB5B-EB4A-5341-B93A-2644D9ED9FAB}" srcOrd="3" destOrd="0" presId="urn:microsoft.com/office/officeart/2008/layout/VerticalCurvedList"/>
    <dgm:cxn modelId="{BF508B4A-A9A8-9643-ADF1-5044C3359E88}" type="presParOf" srcId="{B9EE3266-6AB0-2E4C-B35B-902FE83E1744}" destId="{C1C37EE2-A5F4-DE4C-B36F-CA0CAD29BDAA}" srcOrd="1" destOrd="0" presId="urn:microsoft.com/office/officeart/2008/layout/VerticalCurvedList"/>
    <dgm:cxn modelId="{7C567F43-9685-0340-826D-B31098AC8BB5}" type="presParOf" srcId="{B9EE3266-6AB0-2E4C-B35B-902FE83E1744}" destId="{0248AFA9-B4F0-7C48-8658-5C255D9F15DF}" srcOrd="2" destOrd="0" presId="urn:microsoft.com/office/officeart/2008/layout/VerticalCurvedList"/>
    <dgm:cxn modelId="{6E114AC7-8D06-D347-8252-EE6A74265530}" type="presParOf" srcId="{0248AFA9-B4F0-7C48-8658-5C255D9F15DF}" destId="{BA163858-5338-9149-A2D4-DA370E56F04E}" srcOrd="0" destOrd="0" presId="urn:microsoft.com/office/officeart/2008/layout/VerticalCurvedList"/>
    <dgm:cxn modelId="{11975871-178B-214A-9451-2B048F983D4E}" type="presParOf" srcId="{B9EE3266-6AB0-2E4C-B35B-902FE83E1744}" destId="{5195783D-56EB-6B4D-924A-A718096C12E3}" srcOrd="3" destOrd="0" presId="urn:microsoft.com/office/officeart/2008/layout/VerticalCurvedList"/>
    <dgm:cxn modelId="{DBB6BCAC-F465-8246-943B-117DF3C4C918}" type="presParOf" srcId="{B9EE3266-6AB0-2E4C-B35B-902FE83E1744}" destId="{E697C4B7-49E9-9F44-B0C6-1EA3187AA0F0}" srcOrd="4" destOrd="0" presId="urn:microsoft.com/office/officeart/2008/layout/VerticalCurvedList"/>
    <dgm:cxn modelId="{690CBCB0-3D46-5F45-8909-218BDA3BB634}" type="presParOf" srcId="{E697C4B7-49E9-9F44-B0C6-1EA3187AA0F0}" destId="{A65E829B-487A-C44B-BF3E-CAA5C1F1ABBF}" srcOrd="0" destOrd="0" presId="urn:microsoft.com/office/officeart/2008/layout/VerticalCurvedList"/>
    <dgm:cxn modelId="{B4A14D76-3237-5445-9B75-1A0BC8877D7C}" type="presParOf" srcId="{B9EE3266-6AB0-2E4C-B35B-902FE83E1744}" destId="{8659170D-BD84-5046-ADBB-A503C8BE89D3}" srcOrd="5" destOrd="0" presId="urn:microsoft.com/office/officeart/2008/layout/VerticalCurvedList"/>
    <dgm:cxn modelId="{9E220E1D-61FB-4D4E-9FB6-557730143FFB}" type="presParOf" srcId="{B9EE3266-6AB0-2E4C-B35B-902FE83E1744}" destId="{21793B83-C44A-C54A-9566-62BCED400FE0}" srcOrd="6" destOrd="0" presId="urn:microsoft.com/office/officeart/2008/layout/VerticalCurvedList"/>
    <dgm:cxn modelId="{8F01E601-9B25-3C45-934D-E0F2A346F9B4}" type="presParOf" srcId="{21793B83-C44A-C54A-9566-62BCED400FE0}" destId="{662F9A7E-4180-6346-9CF3-DCFAD657163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70B80B-C14E-FF4D-9DBE-3C043D7466EE}" type="doc">
      <dgm:prSet loTypeId="urn:microsoft.com/office/officeart/2008/layout/VerticalCurvedList" loCatId="" qsTypeId="urn:microsoft.com/office/officeart/2005/8/quickstyle/simple1" qsCatId="simple" csTypeId="urn:microsoft.com/office/officeart/2005/8/colors/accent6_2" csCatId="accent6" phldr="1"/>
      <dgm:spPr/>
      <dgm:t>
        <a:bodyPr/>
        <a:lstStyle/>
        <a:p>
          <a:endParaRPr lang="fr-FR"/>
        </a:p>
      </dgm:t>
    </dgm:pt>
    <dgm:pt modelId="{5B85C69B-F9F6-5A41-A834-313CF2A243DD}">
      <dgm:prSet phldrT="[Texte]"/>
      <dgm:spPr/>
      <dgm:t>
        <a:bodyPr/>
        <a:lstStyle/>
        <a:p>
          <a:r>
            <a:rPr lang="fr-FR" b="1" dirty="0"/>
            <a:t>Francesco Schilling (2009)</a:t>
          </a:r>
          <a:r>
            <a:rPr lang="fr-FR" dirty="0"/>
            <a:t> : Il met en avant l'importance de l'</a:t>
          </a:r>
          <a:r>
            <a:rPr lang="fr-FR" b="1" dirty="0"/>
            <a:t>innovation sociale</a:t>
          </a:r>
          <a:r>
            <a:rPr lang="fr-FR" dirty="0"/>
            <a:t> dans les coopératives pour répondre à des problèmes sociaux tout en générant de la valeur économique durable.</a:t>
          </a:r>
        </a:p>
      </dgm:t>
    </dgm:pt>
    <dgm:pt modelId="{2015A333-FD39-584D-B96B-F43CE2C9B443}" type="parTrans" cxnId="{15ED0CBC-E285-5F47-829B-73CE3690AD7A}">
      <dgm:prSet/>
      <dgm:spPr/>
      <dgm:t>
        <a:bodyPr/>
        <a:lstStyle/>
        <a:p>
          <a:endParaRPr lang="fr-FR"/>
        </a:p>
      </dgm:t>
    </dgm:pt>
    <dgm:pt modelId="{08C62DE5-B420-C14F-AFDD-409D842FA7F1}" type="sibTrans" cxnId="{15ED0CBC-E285-5F47-829B-73CE3690AD7A}">
      <dgm:prSet/>
      <dgm:spPr/>
      <dgm:t>
        <a:bodyPr/>
        <a:lstStyle/>
        <a:p>
          <a:endParaRPr lang="fr-FR"/>
        </a:p>
      </dgm:t>
    </dgm:pt>
    <dgm:pt modelId="{17A37D69-9DE4-B64D-8841-D35C79D3ECF5}">
      <dgm:prSet/>
      <dgm:spPr/>
      <dgm:t>
        <a:bodyPr/>
        <a:lstStyle/>
        <a:p>
          <a:r>
            <a:rPr lang="fr-FR" b="1"/>
            <a:t>Michael Young (1950s)</a:t>
          </a:r>
          <a:r>
            <a:rPr lang="fr-FR"/>
            <a:t> : Il analyse comment les </a:t>
          </a:r>
          <a:r>
            <a:rPr lang="fr-FR" b="1"/>
            <a:t>organisations de l'ESS</a:t>
          </a:r>
          <a:r>
            <a:rPr lang="fr-FR"/>
            <a:t> favorisent l'</a:t>
          </a:r>
          <a:r>
            <a:rPr lang="fr-FR" b="1"/>
            <a:t>innovation</a:t>
          </a:r>
          <a:r>
            <a:rPr lang="fr-FR"/>
            <a:t> pour transformer les besoins sociaux et économiques.</a:t>
          </a:r>
        </a:p>
      </dgm:t>
    </dgm:pt>
    <dgm:pt modelId="{AEF584D9-2D37-CC42-BC60-6C14F4F2B981}" type="parTrans" cxnId="{26F6270B-CF49-7C47-B32C-DBB12090EB3E}">
      <dgm:prSet/>
      <dgm:spPr/>
      <dgm:t>
        <a:bodyPr/>
        <a:lstStyle/>
        <a:p>
          <a:endParaRPr lang="fr-FR"/>
        </a:p>
      </dgm:t>
    </dgm:pt>
    <dgm:pt modelId="{91A0B066-A22F-E94A-B897-1677843DE4AC}" type="sibTrans" cxnId="{26F6270B-CF49-7C47-B32C-DBB12090EB3E}">
      <dgm:prSet/>
      <dgm:spPr/>
      <dgm:t>
        <a:bodyPr/>
        <a:lstStyle/>
        <a:p>
          <a:endParaRPr lang="fr-FR"/>
        </a:p>
      </dgm:t>
    </dgm:pt>
    <dgm:pt modelId="{FC49AB6B-CC2B-C24E-9659-EAD29C00322C}">
      <dgm:prSet/>
      <dgm:spPr/>
      <dgm:t>
        <a:bodyPr/>
        <a:lstStyle/>
        <a:p>
          <a:r>
            <a:rPr lang="fr-FR" b="1"/>
            <a:t>Elinor Ostrom (1990)</a:t>
          </a:r>
          <a:r>
            <a:rPr lang="fr-FR"/>
            <a:t> : Elle étudie les </a:t>
          </a:r>
          <a:r>
            <a:rPr lang="fr-FR" b="1"/>
            <a:t>communs</a:t>
          </a:r>
          <a:r>
            <a:rPr lang="fr-FR"/>
            <a:t> et la gouvernance coopérative, soulignant l'importance de l'innovation sociale pour une économie durable et inclusive.</a:t>
          </a:r>
        </a:p>
      </dgm:t>
    </dgm:pt>
    <dgm:pt modelId="{9A6B4FDD-C8B1-2D4E-887D-C7E4E5D00D5F}" type="parTrans" cxnId="{92E201B8-8DA8-AE4B-B075-E54A695DDD22}">
      <dgm:prSet/>
      <dgm:spPr/>
      <dgm:t>
        <a:bodyPr/>
        <a:lstStyle/>
        <a:p>
          <a:endParaRPr lang="fr-FR"/>
        </a:p>
      </dgm:t>
    </dgm:pt>
    <dgm:pt modelId="{8A22BB7F-CE50-2043-B94C-45F70D2A3DB6}" type="sibTrans" cxnId="{92E201B8-8DA8-AE4B-B075-E54A695DDD22}">
      <dgm:prSet/>
      <dgm:spPr/>
      <dgm:t>
        <a:bodyPr/>
        <a:lstStyle/>
        <a:p>
          <a:endParaRPr lang="fr-FR"/>
        </a:p>
      </dgm:t>
    </dgm:pt>
    <dgm:pt modelId="{DC66F970-98F2-AA49-A82A-C1764928B384}" type="pres">
      <dgm:prSet presAssocID="{6370B80B-C14E-FF4D-9DBE-3C043D7466EE}" presName="Name0" presStyleCnt="0">
        <dgm:presLayoutVars>
          <dgm:chMax val="7"/>
          <dgm:chPref val="7"/>
          <dgm:dir/>
        </dgm:presLayoutVars>
      </dgm:prSet>
      <dgm:spPr/>
    </dgm:pt>
    <dgm:pt modelId="{B9EE3266-6AB0-2E4C-B35B-902FE83E1744}" type="pres">
      <dgm:prSet presAssocID="{6370B80B-C14E-FF4D-9DBE-3C043D7466EE}" presName="Name1" presStyleCnt="0"/>
      <dgm:spPr/>
    </dgm:pt>
    <dgm:pt modelId="{5548993F-4FBA-3643-BC80-DDC5FDA67D71}" type="pres">
      <dgm:prSet presAssocID="{6370B80B-C14E-FF4D-9DBE-3C043D7466EE}" presName="cycle" presStyleCnt="0"/>
      <dgm:spPr/>
    </dgm:pt>
    <dgm:pt modelId="{E1280747-8784-0244-B70D-89F6A04F60B5}" type="pres">
      <dgm:prSet presAssocID="{6370B80B-C14E-FF4D-9DBE-3C043D7466EE}" presName="srcNode" presStyleLbl="node1" presStyleIdx="0" presStyleCnt="3"/>
      <dgm:spPr/>
    </dgm:pt>
    <dgm:pt modelId="{40AC8B5B-3EBB-A144-8DAF-018F8B86FC4D}" type="pres">
      <dgm:prSet presAssocID="{6370B80B-C14E-FF4D-9DBE-3C043D7466EE}" presName="conn" presStyleLbl="parChTrans1D2" presStyleIdx="0" presStyleCnt="1"/>
      <dgm:spPr/>
    </dgm:pt>
    <dgm:pt modelId="{AB5EBA07-6C93-CE47-866F-32E2F3B97C37}" type="pres">
      <dgm:prSet presAssocID="{6370B80B-C14E-FF4D-9DBE-3C043D7466EE}" presName="extraNode" presStyleLbl="node1" presStyleIdx="0" presStyleCnt="3"/>
      <dgm:spPr/>
    </dgm:pt>
    <dgm:pt modelId="{98BBEB5B-EB4A-5341-B93A-2644D9ED9FAB}" type="pres">
      <dgm:prSet presAssocID="{6370B80B-C14E-FF4D-9DBE-3C043D7466EE}" presName="dstNode" presStyleLbl="node1" presStyleIdx="0" presStyleCnt="3"/>
      <dgm:spPr/>
    </dgm:pt>
    <dgm:pt modelId="{D0AFC2AB-230F-0345-86E1-759D927E06D8}" type="pres">
      <dgm:prSet presAssocID="{5B85C69B-F9F6-5A41-A834-313CF2A243DD}" presName="text_1" presStyleLbl="node1" presStyleIdx="0" presStyleCnt="3">
        <dgm:presLayoutVars>
          <dgm:bulletEnabled val="1"/>
        </dgm:presLayoutVars>
      </dgm:prSet>
      <dgm:spPr/>
    </dgm:pt>
    <dgm:pt modelId="{7C9E8C91-36E2-B04F-A9D6-A4A764D6E4AE}" type="pres">
      <dgm:prSet presAssocID="{5B85C69B-F9F6-5A41-A834-313CF2A243DD}" presName="accent_1" presStyleCnt="0"/>
      <dgm:spPr/>
    </dgm:pt>
    <dgm:pt modelId="{112370C0-0F99-3A4A-BC5A-A803F9EA0FA5}" type="pres">
      <dgm:prSet presAssocID="{5B85C69B-F9F6-5A41-A834-313CF2A243DD}" presName="accentRepeatNode" presStyleLbl="solidFgAcc1" presStyleIdx="0" presStyleCnt="3"/>
      <dgm:spPr/>
    </dgm:pt>
    <dgm:pt modelId="{795C202E-83F0-C846-8D81-B1FCE62CDDB0}" type="pres">
      <dgm:prSet presAssocID="{17A37D69-9DE4-B64D-8841-D35C79D3ECF5}" presName="text_2" presStyleLbl="node1" presStyleIdx="1" presStyleCnt="3">
        <dgm:presLayoutVars>
          <dgm:bulletEnabled val="1"/>
        </dgm:presLayoutVars>
      </dgm:prSet>
      <dgm:spPr/>
    </dgm:pt>
    <dgm:pt modelId="{C16A0B12-8ECF-F74B-B7EC-42632C25EFC4}" type="pres">
      <dgm:prSet presAssocID="{17A37D69-9DE4-B64D-8841-D35C79D3ECF5}" presName="accent_2" presStyleCnt="0"/>
      <dgm:spPr/>
    </dgm:pt>
    <dgm:pt modelId="{850D957E-4AB0-244B-9CA3-85C9378A9B3B}" type="pres">
      <dgm:prSet presAssocID="{17A37D69-9DE4-B64D-8841-D35C79D3ECF5}" presName="accentRepeatNode" presStyleLbl="solidFgAcc1" presStyleIdx="1" presStyleCnt="3"/>
      <dgm:spPr/>
    </dgm:pt>
    <dgm:pt modelId="{547FB464-751D-6440-9721-5D651B4DF2A6}" type="pres">
      <dgm:prSet presAssocID="{FC49AB6B-CC2B-C24E-9659-EAD29C00322C}" presName="text_3" presStyleLbl="node1" presStyleIdx="2" presStyleCnt="3">
        <dgm:presLayoutVars>
          <dgm:bulletEnabled val="1"/>
        </dgm:presLayoutVars>
      </dgm:prSet>
      <dgm:spPr/>
    </dgm:pt>
    <dgm:pt modelId="{C48B3AC0-610F-844F-8846-E8CC7F3A5E82}" type="pres">
      <dgm:prSet presAssocID="{FC49AB6B-CC2B-C24E-9659-EAD29C00322C}" presName="accent_3" presStyleCnt="0"/>
      <dgm:spPr/>
    </dgm:pt>
    <dgm:pt modelId="{9097AEAA-00EB-324D-979E-7FF05EA17E22}" type="pres">
      <dgm:prSet presAssocID="{FC49AB6B-CC2B-C24E-9659-EAD29C00322C}" presName="accentRepeatNode" presStyleLbl="solidFgAcc1" presStyleIdx="2" presStyleCnt="3"/>
      <dgm:spPr/>
    </dgm:pt>
  </dgm:ptLst>
  <dgm:cxnLst>
    <dgm:cxn modelId="{82B5010B-8AAC-794B-B16F-A4A1FFB0B8E7}" type="presOf" srcId="{6370B80B-C14E-FF4D-9DBE-3C043D7466EE}" destId="{DC66F970-98F2-AA49-A82A-C1764928B384}" srcOrd="0" destOrd="0" presId="urn:microsoft.com/office/officeart/2008/layout/VerticalCurvedList"/>
    <dgm:cxn modelId="{26F6270B-CF49-7C47-B32C-DBB12090EB3E}" srcId="{6370B80B-C14E-FF4D-9DBE-3C043D7466EE}" destId="{17A37D69-9DE4-B64D-8841-D35C79D3ECF5}" srcOrd="1" destOrd="0" parTransId="{AEF584D9-2D37-CC42-BC60-6C14F4F2B981}" sibTransId="{91A0B066-A22F-E94A-B897-1677843DE4AC}"/>
    <dgm:cxn modelId="{9FA88C13-AE51-AE4E-8AE3-2B13F1A35307}" type="presOf" srcId="{FC49AB6B-CC2B-C24E-9659-EAD29C00322C}" destId="{547FB464-751D-6440-9721-5D651B4DF2A6}" srcOrd="0" destOrd="0" presId="urn:microsoft.com/office/officeart/2008/layout/VerticalCurvedList"/>
    <dgm:cxn modelId="{EF2C4F45-C57D-4540-ADB9-87ECC3237BB2}" type="presOf" srcId="{08C62DE5-B420-C14F-AFDD-409D842FA7F1}" destId="{40AC8B5B-3EBB-A144-8DAF-018F8B86FC4D}" srcOrd="0" destOrd="0" presId="urn:microsoft.com/office/officeart/2008/layout/VerticalCurvedList"/>
    <dgm:cxn modelId="{C80DC994-07B2-1144-B747-D9D02160A7A8}" type="presOf" srcId="{5B85C69B-F9F6-5A41-A834-313CF2A243DD}" destId="{D0AFC2AB-230F-0345-86E1-759D927E06D8}" srcOrd="0" destOrd="0" presId="urn:microsoft.com/office/officeart/2008/layout/VerticalCurvedList"/>
    <dgm:cxn modelId="{129698A1-EEA2-0549-8511-E803021780BE}" type="presOf" srcId="{17A37D69-9DE4-B64D-8841-D35C79D3ECF5}" destId="{795C202E-83F0-C846-8D81-B1FCE62CDDB0}" srcOrd="0" destOrd="0" presId="urn:microsoft.com/office/officeart/2008/layout/VerticalCurvedList"/>
    <dgm:cxn modelId="{92E201B8-8DA8-AE4B-B075-E54A695DDD22}" srcId="{6370B80B-C14E-FF4D-9DBE-3C043D7466EE}" destId="{FC49AB6B-CC2B-C24E-9659-EAD29C00322C}" srcOrd="2" destOrd="0" parTransId="{9A6B4FDD-C8B1-2D4E-887D-C7E4E5D00D5F}" sibTransId="{8A22BB7F-CE50-2043-B94C-45F70D2A3DB6}"/>
    <dgm:cxn modelId="{15ED0CBC-E285-5F47-829B-73CE3690AD7A}" srcId="{6370B80B-C14E-FF4D-9DBE-3C043D7466EE}" destId="{5B85C69B-F9F6-5A41-A834-313CF2A243DD}" srcOrd="0" destOrd="0" parTransId="{2015A333-FD39-584D-B96B-F43CE2C9B443}" sibTransId="{08C62DE5-B420-C14F-AFDD-409D842FA7F1}"/>
    <dgm:cxn modelId="{2673E7DA-5F39-B24D-9421-1F416A34340B}" type="presParOf" srcId="{DC66F970-98F2-AA49-A82A-C1764928B384}" destId="{B9EE3266-6AB0-2E4C-B35B-902FE83E1744}" srcOrd="0" destOrd="0" presId="urn:microsoft.com/office/officeart/2008/layout/VerticalCurvedList"/>
    <dgm:cxn modelId="{87AEDF17-58B5-7E47-A3B7-B8EB28E87D0B}" type="presParOf" srcId="{B9EE3266-6AB0-2E4C-B35B-902FE83E1744}" destId="{5548993F-4FBA-3643-BC80-DDC5FDA67D71}" srcOrd="0" destOrd="0" presId="urn:microsoft.com/office/officeart/2008/layout/VerticalCurvedList"/>
    <dgm:cxn modelId="{09B85F4F-BC8D-3D4D-9D70-B04333D7DF18}" type="presParOf" srcId="{5548993F-4FBA-3643-BC80-DDC5FDA67D71}" destId="{E1280747-8784-0244-B70D-89F6A04F60B5}" srcOrd="0" destOrd="0" presId="urn:microsoft.com/office/officeart/2008/layout/VerticalCurvedList"/>
    <dgm:cxn modelId="{93DCF54F-3DAB-C444-B8E2-4E7958816EDE}" type="presParOf" srcId="{5548993F-4FBA-3643-BC80-DDC5FDA67D71}" destId="{40AC8B5B-3EBB-A144-8DAF-018F8B86FC4D}" srcOrd="1" destOrd="0" presId="urn:microsoft.com/office/officeart/2008/layout/VerticalCurvedList"/>
    <dgm:cxn modelId="{4CB6800F-51FE-6446-B721-EBB63B46F6F9}" type="presParOf" srcId="{5548993F-4FBA-3643-BC80-DDC5FDA67D71}" destId="{AB5EBA07-6C93-CE47-866F-32E2F3B97C37}" srcOrd="2" destOrd="0" presId="urn:microsoft.com/office/officeart/2008/layout/VerticalCurvedList"/>
    <dgm:cxn modelId="{EC187BFF-58AC-0146-AC26-2DA49DC78557}" type="presParOf" srcId="{5548993F-4FBA-3643-BC80-DDC5FDA67D71}" destId="{98BBEB5B-EB4A-5341-B93A-2644D9ED9FAB}" srcOrd="3" destOrd="0" presId="urn:microsoft.com/office/officeart/2008/layout/VerticalCurvedList"/>
    <dgm:cxn modelId="{0B0FD7D0-8E67-4844-B193-F86B4A5A88A3}" type="presParOf" srcId="{B9EE3266-6AB0-2E4C-B35B-902FE83E1744}" destId="{D0AFC2AB-230F-0345-86E1-759D927E06D8}" srcOrd="1" destOrd="0" presId="urn:microsoft.com/office/officeart/2008/layout/VerticalCurvedList"/>
    <dgm:cxn modelId="{3BFDFE5A-8125-D443-BD9A-5665CAA02509}" type="presParOf" srcId="{B9EE3266-6AB0-2E4C-B35B-902FE83E1744}" destId="{7C9E8C91-36E2-B04F-A9D6-A4A764D6E4AE}" srcOrd="2" destOrd="0" presId="urn:microsoft.com/office/officeart/2008/layout/VerticalCurvedList"/>
    <dgm:cxn modelId="{662E5EF2-4E4A-6248-995A-CF3E5E3F9CCF}" type="presParOf" srcId="{7C9E8C91-36E2-B04F-A9D6-A4A764D6E4AE}" destId="{112370C0-0F99-3A4A-BC5A-A803F9EA0FA5}" srcOrd="0" destOrd="0" presId="urn:microsoft.com/office/officeart/2008/layout/VerticalCurvedList"/>
    <dgm:cxn modelId="{5CF1961D-EDF4-C545-8BE3-39983762D5FB}" type="presParOf" srcId="{B9EE3266-6AB0-2E4C-B35B-902FE83E1744}" destId="{795C202E-83F0-C846-8D81-B1FCE62CDDB0}" srcOrd="3" destOrd="0" presId="urn:microsoft.com/office/officeart/2008/layout/VerticalCurvedList"/>
    <dgm:cxn modelId="{772B443D-B6F6-9342-B8CD-8940FC9F485D}" type="presParOf" srcId="{B9EE3266-6AB0-2E4C-B35B-902FE83E1744}" destId="{C16A0B12-8ECF-F74B-B7EC-42632C25EFC4}" srcOrd="4" destOrd="0" presId="urn:microsoft.com/office/officeart/2008/layout/VerticalCurvedList"/>
    <dgm:cxn modelId="{291B3568-E1DA-AB49-9028-DFBA0D69B278}" type="presParOf" srcId="{C16A0B12-8ECF-F74B-B7EC-42632C25EFC4}" destId="{850D957E-4AB0-244B-9CA3-85C9378A9B3B}" srcOrd="0" destOrd="0" presId="urn:microsoft.com/office/officeart/2008/layout/VerticalCurvedList"/>
    <dgm:cxn modelId="{4FA9F780-7DE9-9043-BC56-1D1C1F6C14E5}" type="presParOf" srcId="{B9EE3266-6AB0-2E4C-B35B-902FE83E1744}" destId="{547FB464-751D-6440-9721-5D651B4DF2A6}" srcOrd="5" destOrd="0" presId="urn:microsoft.com/office/officeart/2008/layout/VerticalCurvedList"/>
    <dgm:cxn modelId="{7390FE89-01D1-5943-B898-133A89CC5EA9}" type="presParOf" srcId="{B9EE3266-6AB0-2E4C-B35B-902FE83E1744}" destId="{C48B3AC0-610F-844F-8846-E8CC7F3A5E82}" srcOrd="6" destOrd="0" presId="urn:microsoft.com/office/officeart/2008/layout/VerticalCurvedList"/>
    <dgm:cxn modelId="{10F8E5AA-19BF-834D-9EB2-B304EECDDFFE}" type="presParOf" srcId="{C48B3AC0-610F-844F-8846-E8CC7F3A5E82}" destId="{9097AEAA-00EB-324D-979E-7FF05EA17E2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C8B5B-3EBB-A144-8DAF-018F8B86FC4D}">
      <dsp:nvSpPr>
        <dsp:cNvPr id="0" name=""/>
        <dsp:cNvSpPr/>
      </dsp:nvSpPr>
      <dsp:spPr>
        <a:xfrm>
          <a:off x="-4748614" y="-727862"/>
          <a:ext cx="5656087" cy="5656087"/>
        </a:xfrm>
        <a:prstGeom prst="blockArc">
          <a:avLst>
            <a:gd name="adj1" fmla="val 18900000"/>
            <a:gd name="adj2" fmla="val 2700000"/>
            <a:gd name="adj3" fmla="val 382"/>
          </a:avLst>
        </a:prstGeom>
        <a:noFill/>
        <a:ln w="19050" cap="rnd"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AFC2AB-230F-0345-86E1-759D927E06D8}">
      <dsp:nvSpPr>
        <dsp:cNvPr id="0" name=""/>
        <dsp:cNvSpPr/>
      </dsp:nvSpPr>
      <dsp:spPr>
        <a:xfrm>
          <a:off x="583635" y="420036"/>
          <a:ext cx="9495480" cy="840072"/>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808" tIns="35560" rIns="35560" bIns="35560" numCol="1" spcCol="1270" anchor="ctr" anchorCtr="0">
          <a:noAutofit/>
        </a:bodyPr>
        <a:lstStyle/>
        <a:p>
          <a:pPr marL="0" lvl="0" indent="0" algn="l" defTabSz="622300">
            <a:lnSpc>
              <a:spcPct val="90000"/>
            </a:lnSpc>
            <a:spcBef>
              <a:spcPct val="0"/>
            </a:spcBef>
            <a:spcAft>
              <a:spcPct val="35000"/>
            </a:spcAft>
            <a:buNone/>
          </a:pPr>
          <a:r>
            <a:rPr lang="fr-FR" sz="1400" b="1" kern="1200" dirty="0"/>
            <a:t>Pierre Bourdieu (1980)</a:t>
          </a:r>
          <a:br>
            <a:rPr lang="fr-FR" sz="1400" kern="1200" dirty="0"/>
          </a:br>
          <a:r>
            <a:rPr lang="fr-FR" sz="1400" kern="1200" dirty="0"/>
            <a:t>Le capital social est défini comme un réseau durable de relations sociales offrant des ressources potentielles ou actuelles pour l'individu. Il permet l'accès à diverses ressources via la solidarité et la reconnaissance mutuelle.</a:t>
          </a:r>
        </a:p>
      </dsp:txBody>
      <dsp:txXfrm>
        <a:off x="583635" y="420036"/>
        <a:ext cx="9495480" cy="840072"/>
      </dsp:txXfrm>
    </dsp:sp>
    <dsp:sp modelId="{112370C0-0F99-3A4A-BC5A-A803F9EA0FA5}">
      <dsp:nvSpPr>
        <dsp:cNvPr id="0" name=""/>
        <dsp:cNvSpPr/>
      </dsp:nvSpPr>
      <dsp:spPr>
        <a:xfrm>
          <a:off x="58589" y="315027"/>
          <a:ext cx="1050090" cy="1050090"/>
        </a:xfrm>
        <a:prstGeom prst="ellipse">
          <a:avLst/>
        </a:prstGeom>
        <a:solidFill>
          <a:schemeClr val="lt1">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3D55302-63A8-524B-9A8E-796ECE754F52}">
      <dsp:nvSpPr>
        <dsp:cNvPr id="0" name=""/>
        <dsp:cNvSpPr/>
      </dsp:nvSpPr>
      <dsp:spPr>
        <a:xfrm>
          <a:off x="889001" y="1680145"/>
          <a:ext cx="9190114" cy="840072"/>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808" tIns="35560" rIns="35560" bIns="35560" numCol="1" spcCol="1270" anchor="ctr" anchorCtr="0">
          <a:noAutofit/>
        </a:bodyPr>
        <a:lstStyle/>
        <a:p>
          <a:pPr marL="0" lvl="0" indent="0" algn="l" defTabSz="622300">
            <a:lnSpc>
              <a:spcPct val="90000"/>
            </a:lnSpc>
            <a:spcBef>
              <a:spcPct val="0"/>
            </a:spcBef>
            <a:spcAft>
              <a:spcPct val="35000"/>
            </a:spcAft>
            <a:buNone/>
          </a:pPr>
          <a:r>
            <a:rPr lang="fr-FR" sz="1400" b="1" kern="1200" dirty="0"/>
            <a:t>James Coleman (1988)</a:t>
          </a:r>
          <a:br>
            <a:rPr lang="fr-FR" sz="1400" kern="1200" dirty="0"/>
          </a:br>
          <a:r>
            <a:rPr lang="fr-FR" sz="1400" kern="1200" dirty="0"/>
            <a:t>Le capital social est une variété d'entités distinctes facilitant l’action collective. Il réduit les coûts de transaction et favorise la coopération en fournissant des structures sociales de soutien.</a:t>
          </a:r>
        </a:p>
      </dsp:txBody>
      <dsp:txXfrm>
        <a:off x="889001" y="1680145"/>
        <a:ext cx="9190114" cy="840072"/>
      </dsp:txXfrm>
    </dsp:sp>
    <dsp:sp modelId="{AB9C5CC9-5C42-A542-B4D3-131E101938CA}">
      <dsp:nvSpPr>
        <dsp:cNvPr id="0" name=""/>
        <dsp:cNvSpPr/>
      </dsp:nvSpPr>
      <dsp:spPr>
        <a:xfrm>
          <a:off x="363956" y="1575136"/>
          <a:ext cx="1050090" cy="1050090"/>
        </a:xfrm>
        <a:prstGeom prst="ellipse">
          <a:avLst/>
        </a:prstGeom>
        <a:solidFill>
          <a:schemeClr val="lt1">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8421F4-EEDE-9D43-862D-0D7B56B5573C}">
      <dsp:nvSpPr>
        <dsp:cNvPr id="0" name=""/>
        <dsp:cNvSpPr/>
      </dsp:nvSpPr>
      <dsp:spPr>
        <a:xfrm>
          <a:off x="583635" y="2940254"/>
          <a:ext cx="9495480" cy="840072"/>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6808" tIns="35560" rIns="35560" bIns="35560" numCol="1" spcCol="1270" anchor="ctr" anchorCtr="0">
          <a:noAutofit/>
        </a:bodyPr>
        <a:lstStyle/>
        <a:p>
          <a:pPr marL="0" lvl="0" indent="0" algn="l" defTabSz="622300">
            <a:lnSpc>
              <a:spcPct val="90000"/>
            </a:lnSpc>
            <a:spcBef>
              <a:spcPct val="0"/>
            </a:spcBef>
            <a:spcAft>
              <a:spcPct val="35000"/>
            </a:spcAft>
            <a:buNone/>
          </a:pPr>
          <a:r>
            <a:rPr lang="fr-FR" sz="1400" b="1" kern="1200"/>
            <a:t>Robert Putnam (1993)</a:t>
          </a:r>
          <a:br>
            <a:rPr lang="fr-FR" sz="1400" kern="1200"/>
          </a:br>
          <a:r>
            <a:rPr lang="fr-FR" sz="1400" kern="1200"/>
            <a:t>Le capital social repose sur les réseaux, les normes et la confiance dans les organisations sociales, favorisant l'action collective et la coopération pour le bien commun</a:t>
          </a:r>
          <a:endParaRPr lang="fr-FR" sz="1400" kern="1200" dirty="0"/>
        </a:p>
      </dsp:txBody>
      <dsp:txXfrm>
        <a:off x="583635" y="2940254"/>
        <a:ext cx="9495480" cy="840072"/>
      </dsp:txXfrm>
    </dsp:sp>
    <dsp:sp modelId="{FBB4935C-9651-A947-A765-2D6105717303}">
      <dsp:nvSpPr>
        <dsp:cNvPr id="0" name=""/>
        <dsp:cNvSpPr/>
      </dsp:nvSpPr>
      <dsp:spPr>
        <a:xfrm>
          <a:off x="58589" y="2835245"/>
          <a:ext cx="1050090" cy="1050090"/>
        </a:xfrm>
        <a:prstGeom prst="ellipse">
          <a:avLst/>
        </a:prstGeom>
        <a:solidFill>
          <a:schemeClr val="lt1">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C8B5B-3EBB-A144-8DAF-018F8B86FC4D}">
      <dsp:nvSpPr>
        <dsp:cNvPr id="0" name=""/>
        <dsp:cNvSpPr/>
      </dsp:nvSpPr>
      <dsp:spPr>
        <a:xfrm>
          <a:off x="-4808707" y="-736998"/>
          <a:ext cx="5727474" cy="5727474"/>
        </a:xfrm>
        <a:prstGeom prst="blockArc">
          <a:avLst>
            <a:gd name="adj1" fmla="val 18900000"/>
            <a:gd name="adj2" fmla="val 2700000"/>
            <a:gd name="adj3" fmla="val 377"/>
          </a:avLst>
        </a:prstGeom>
        <a:noFill/>
        <a:ln w="19050" cap="rnd"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C37EE2-A5F4-DE4C-B36F-CA0CAD29BDAA}">
      <dsp:nvSpPr>
        <dsp:cNvPr id="0" name=""/>
        <dsp:cNvSpPr/>
      </dsp:nvSpPr>
      <dsp:spPr>
        <a:xfrm>
          <a:off x="590901" y="425347"/>
          <a:ext cx="9298189" cy="850695"/>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75240"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a:t>Alexandre Deroubaix (2007)</a:t>
          </a:r>
          <a:r>
            <a:rPr lang="fr-FR" sz="1800" kern="1200"/>
            <a:t> : Il développe la </a:t>
          </a:r>
          <a:r>
            <a:rPr lang="fr-FR" sz="1800" b="1" kern="1200"/>
            <a:t>finance solidaire</a:t>
          </a:r>
          <a:r>
            <a:rPr lang="fr-FR" sz="1800" kern="1200"/>
            <a:t>, qui finance des projets à impact social en accord avec les principes de l'économie sociale et solidaire.</a:t>
          </a:r>
          <a:endParaRPr lang="fr-FR" sz="1800" kern="1200" dirty="0"/>
        </a:p>
      </dsp:txBody>
      <dsp:txXfrm>
        <a:off x="590901" y="425347"/>
        <a:ext cx="9298189" cy="850695"/>
      </dsp:txXfrm>
    </dsp:sp>
    <dsp:sp modelId="{BA163858-5338-9149-A2D4-DA370E56F04E}">
      <dsp:nvSpPr>
        <dsp:cNvPr id="0" name=""/>
        <dsp:cNvSpPr/>
      </dsp:nvSpPr>
      <dsp:spPr>
        <a:xfrm>
          <a:off x="59216" y="319010"/>
          <a:ext cx="1063369" cy="1063369"/>
        </a:xfrm>
        <a:prstGeom prst="ellipse">
          <a:avLst/>
        </a:prstGeom>
        <a:solidFill>
          <a:schemeClr val="lt1">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195783D-56EB-6B4D-924A-A718096C12E3}">
      <dsp:nvSpPr>
        <dsp:cNvPr id="0" name=""/>
        <dsp:cNvSpPr/>
      </dsp:nvSpPr>
      <dsp:spPr>
        <a:xfrm>
          <a:off x="900129" y="1701391"/>
          <a:ext cx="8988961" cy="850695"/>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75240"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a:t>Jean-Michel Servet (2001)</a:t>
          </a:r>
          <a:r>
            <a:rPr lang="fr-FR" sz="1800" kern="1200"/>
            <a:t> : Il explore le rôle des </a:t>
          </a:r>
          <a:r>
            <a:rPr lang="fr-FR" sz="1800" b="1" kern="1200"/>
            <a:t>réseaux sociaux</a:t>
          </a:r>
          <a:r>
            <a:rPr lang="fr-FR" sz="1800" kern="1200"/>
            <a:t> et de la </a:t>
          </a:r>
          <a:r>
            <a:rPr lang="fr-FR" sz="1800" b="1" kern="1200"/>
            <a:t>microfinance</a:t>
          </a:r>
          <a:r>
            <a:rPr lang="fr-FR" sz="1800" kern="1200"/>
            <a:t> dans l'accès au financement pour les projets de l'ESS.</a:t>
          </a:r>
        </a:p>
      </dsp:txBody>
      <dsp:txXfrm>
        <a:off x="900129" y="1701391"/>
        <a:ext cx="8988961" cy="850695"/>
      </dsp:txXfrm>
    </dsp:sp>
    <dsp:sp modelId="{A65E829B-487A-C44B-BF3E-CAA5C1F1ABBF}">
      <dsp:nvSpPr>
        <dsp:cNvPr id="0" name=""/>
        <dsp:cNvSpPr/>
      </dsp:nvSpPr>
      <dsp:spPr>
        <a:xfrm>
          <a:off x="368444" y="1595054"/>
          <a:ext cx="1063369" cy="1063369"/>
        </a:xfrm>
        <a:prstGeom prst="ellipse">
          <a:avLst/>
        </a:prstGeom>
        <a:solidFill>
          <a:schemeClr val="lt1">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59170D-BD84-5046-ADBB-A503C8BE89D3}">
      <dsp:nvSpPr>
        <dsp:cNvPr id="0" name=""/>
        <dsp:cNvSpPr/>
      </dsp:nvSpPr>
      <dsp:spPr>
        <a:xfrm>
          <a:off x="590901" y="2977434"/>
          <a:ext cx="9298189" cy="850695"/>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75240" tIns="45720" rIns="45720" bIns="45720" numCol="1" spcCol="1270" anchor="ctr" anchorCtr="0">
          <a:noAutofit/>
        </a:bodyPr>
        <a:lstStyle/>
        <a:p>
          <a:pPr marL="0" lvl="0" indent="0" algn="l" defTabSz="800100">
            <a:lnSpc>
              <a:spcPct val="90000"/>
            </a:lnSpc>
            <a:spcBef>
              <a:spcPct val="0"/>
            </a:spcBef>
            <a:spcAft>
              <a:spcPct val="35000"/>
            </a:spcAft>
            <a:buNone/>
          </a:pPr>
          <a:r>
            <a:rPr lang="fr-FR" sz="1800" b="1" kern="1200"/>
            <a:t>Muhammad Yunus (2007)</a:t>
          </a:r>
          <a:r>
            <a:rPr lang="fr-FR" sz="1800" kern="1200"/>
            <a:t> : Pionnier de la </a:t>
          </a:r>
          <a:r>
            <a:rPr lang="fr-FR" sz="1800" b="1" kern="1200"/>
            <a:t>microfinance</a:t>
          </a:r>
          <a:r>
            <a:rPr lang="fr-FR" sz="1800" kern="1200"/>
            <a:t>, il a introduit des modèles de </a:t>
          </a:r>
          <a:r>
            <a:rPr lang="fr-FR" sz="1800" b="1" kern="1200"/>
            <a:t>crédits solidaires</a:t>
          </a:r>
          <a:r>
            <a:rPr lang="fr-FR" sz="1800" kern="1200"/>
            <a:t> pour soutenir les personnes exclues du système bancaire.</a:t>
          </a:r>
        </a:p>
      </dsp:txBody>
      <dsp:txXfrm>
        <a:off x="590901" y="2977434"/>
        <a:ext cx="9298189" cy="850695"/>
      </dsp:txXfrm>
    </dsp:sp>
    <dsp:sp modelId="{662F9A7E-4180-6346-9CF3-DCFAD6571630}">
      <dsp:nvSpPr>
        <dsp:cNvPr id="0" name=""/>
        <dsp:cNvSpPr/>
      </dsp:nvSpPr>
      <dsp:spPr>
        <a:xfrm>
          <a:off x="59216" y="2871097"/>
          <a:ext cx="1063369" cy="1063369"/>
        </a:xfrm>
        <a:prstGeom prst="ellipse">
          <a:avLst/>
        </a:prstGeom>
        <a:solidFill>
          <a:schemeClr val="lt1">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C8B5B-3EBB-A144-8DAF-018F8B86FC4D}">
      <dsp:nvSpPr>
        <dsp:cNvPr id="0" name=""/>
        <dsp:cNvSpPr/>
      </dsp:nvSpPr>
      <dsp:spPr>
        <a:xfrm>
          <a:off x="-3711743" y="-570230"/>
          <a:ext cx="4424360" cy="4424360"/>
        </a:xfrm>
        <a:prstGeom prst="blockArc">
          <a:avLst>
            <a:gd name="adj1" fmla="val 18900000"/>
            <a:gd name="adj2" fmla="val 2700000"/>
            <a:gd name="adj3" fmla="val 488"/>
          </a:avLst>
        </a:prstGeom>
        <a:noFill/>
        <a:ln w="19050" cap="rnd"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0AFC2AB-230F-0345-86E1-759D927E06D8}">
      <dsp:nvSpPr>
        <dsp:cNvPr id="0" name=""/>
        <dsp:cNvSpPr/>
      </dsp:nvSpPr>
      <dsp:spPr>
        <a:xfrm>
          <a:off x="458257" y="328389"/>
          <a:ext cx="9570506" cy="656779"/>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1319" tIns="38100" rIns="38100" bIns="38100" numCol="1" spcCol="1270" anchor="ctr" anchorCtr="0">
          <a:noAutofit/>
        </a:bodyPr>
        <a:lstStyle/>
        <a:p>
          <a:pPr marL="0" lvl="0" indent="0" algn="l" defTabSz="666750">
            <a:lnSpc>
              <a:spcPct val="90000"/>
            </a:lnSpc>
            <a:spcBef>
              <a:spcPct val="0"/>
            </a:spcBef>
            <a:spcAft>
              <a:spcPct val="35000"/>
            </a:spcAft>
            <a:buNone/>
          </a:pPr>
          <a:r>
            <a:rPr lang="fr-FR" sz="1500" b="1" kern="1200" dirty="0"/>
            <a:t>Francesco Schilling (2009)</a:t>
          </a:r>
          <a:r>
            <a:rPr lang="fr-FR" sz="1500" kern="1200" dirty="0"/>
            <a:t> : Il met en avant l'importance de l'</a:t>
          </a:r>
          <a:r>
            <a:rPr lang="fr-FR" sz="1500" b="1" kern="1200" dirty="0"/>
            <a:t>innovation sociale</a:t>
          </a:r>
          <a:r>
            <a:rPr lang="fr-FR" sz="1500" kern="1200" dirty="0"/>
            <a:t> dans les coopératives pour répondre à des problèmes sociaux tout en générant de la valeur économique durable.</a:t>
          </a:r>
        </a:p>
      </dsp:txBody>
      <dsp:txXfrm>
        <a:off x="458257" y="328389"/>
        <a:ext cx="9570506" cy="656779"/>
      </dsp:txXfrm>
    </dsp:sp>
    <dsp:sp modelId="{112370C0-0F99-3A4A-BC5A-A803F9EA0FA5}">
      <dsp:nvSpPr>
        <dsp:cNvPr id="0" name=""/>
        <dsp:cNvSpPr/>
      </dsp:nvSpPr>
      <dsp:spPr>
        <a:xfrm>
          <a:off x="47769" y="246292"/>
          <a:ext cx="820974" cy="820974"/>
        </a:xfrm>
        <a:prstGeom prst="ellipse">
          <a:avLst/>
        </a:prstGeom>
        <a:solidFill>
          <a:schemeClr val="lt1">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5C202E-83F0-C846-8D81-B1FCE62CDDB0}">
      <dsp:nvSpPr>
        <dsp:cNvPr id="0" name=""/>
        <dsp:cNvSpPr/>
      </dsp:nvSpPr>
      <dsp:spPr>
        <a:xfrm>
          <a:off x="696996" y="1313559"/>
          <a:ext cx="9331766" cy="656779"/>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1319" tIns="38100" rIns="38100" bIns="38100" numCol="1" spcCol="1270" anchor="ctr" anchorCtr="0">
          <a:noAutofit/>
        </a:bodyPr>
        <a:lstStyle/>
        <a:p>
          <a:pPr marL="0" lvl="0" indent="0" algn="l" defTabSz="666750">
            <a:lnSpc>
              <a:spcPct val="90000"/>
            </a:lnSpc>
            <a:spcBef>
              <a:spcPct val="0"/>
            </a:spcBef>
            <a:spcAft>
              <a:spcPct val="35000"/>
            </a:spcAft>
            <a:buNone/>
          </a:pPr>
          <a:r>
            <a:rPr lang="fr-FR" sz="1500" b="1" kern="1200"/>
            <a:t>Michael Young (1950s)</a:t>
          </a:r>
          <a:r>
            <a:rPr lang="fr-FR" sz="1500" kern="1200"/>
            <a:t> : Il analyse comment les </a:t>
          </a:r>
          <a:r>
            <a:rPr lang="fr-FR" sz="1500" b="1" kern="1200"/>
            <a:t>organisations de l'ESS</a:t>
          </a:r>
          <a:r>
            <a:rPr lang="fr-FR" sz="1500" kern="1200"/>
            <a:t> favorisent l'</a:t>
          </a:r>
          <a:r>
            <a:rPr lang="fr-FR" sz="1500" b="1" kern="1200"/>
            <a:t>innovation</a:t>
          </a:r>
          <a:r>
            <a:rPr lang="fr-FR" sz="1500" kern="1200"/>
            <a:t> pour transformer les besoins sociaux et économiques.</a:t>
          </a:r>
        </a:p>
      </dsp:txBody>
      <dsp:txXfrm>
        <a:off x="696996" y="1313559"/>
        <a:ext cx="9331766" cy="656779"/>
      </dsp:txXfrm>
    </dsp:sp>
    <dsp:sp modelId="{850D957E-4AB0-244B-9CA3-85C9378A9B3B}">
      <dsp:nvSpPr>
        <dsp:cNvPr id="0" name=""/>
        <dsp:cNvSpPr/>
      </dsp:nvSpPr>
      <dsp:spPr>
        <a:xfrm>
          <a:off x="286509" y="1231462"/>
          <a:ext cx="820974" cy="820974"/>
        </a:xfrm>
        <a:prstGeom prst="ellipse">
          <a:avLst/>
        </a:prstGeom>
        <a:solidFill>
          <a:schemeClr val="lt1">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7FB464-751D-6440-9721-5D651B4DF2A6}">
      <dsp:nvSpPr>
        <dsp:cNvPr id="0" name=""/>
        <dsp:cNvSpPr/>
      </dsp:nvSpPr>
      <dsp:spPr>
        <a:xfrm>
          <a:off x="458257" y="2298729"/>
          <a:ext cx="9570506" cy="656779"/>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21319" tIns="38100" rIns="38100" bIns="38100" numCol="1" spcCol="1270" anchor="ctr" anchorCtr="0">
          <a:noAutofit/>
        </a:bodyPr>
        <a:lstStyle/>
        <a:p>
          <a:pPr marL="0" lvl="0" indent="0" algn="l" defTabSz="666750">
            <a:lnSpc>
              <a:spcPct val="90000"/>
            </a:lnSpc>
            <a:spcBef>
              <a:spcPct val="0"/>
            </a:spcBef>
            <a:spcAft>
              <a:spcPct val="35000"/>
            </a:spcAft>
            <a:buNone/>
          </a:pPr>
          <a:r>
            <a:rPr lang="fr-FR" sz="1500" b="1" kern="1200"/>
            <a:t>Elinor Ostrom (1990)</a:t>
          </a:r>
          <a:r>
            <a:rPr lang="fr-FR" sz="1500" kern="1200"/>
            <a:t> : Elle étudie les </a:t>
          </a:r>
          <a:r>
            <a:rPr lang="fr-FR" sz="1500" b="1" kern="1200"/>
            <a:t>communs</a:t>
          </a:r>
          <a:r>
            <a:rPr lang="fr-FR" sz="1500" kern="1200"/>
            <a:t> et la gouvernance coopérative, soulignant l'importance de l'innovation sociale pour une économie durable et inclusive.</a:t>
          </a:r>
        </a:p>
      </dsp:txBody>
      <dsp:txXfrm>
        <a:off x="458257" y="2298729"/>
        <a:ext cx="9570506" cy="656779"/>
      </dsp:txXfrm>
    </dsp:sp>
    <dsp:sp modelId="{9097AEAA-00EB-324D-979E-7FF05EA17E22}">
      <dsp:nvSpPr>
        <dsp:cNvPr id="0" name=""/>
        <dsp:cNvSpPr/>
      </dsp:nvSpPr>
      <dsp:spPr>
        <a:xfrm>
          <a:off x="47769" y="2216631"/>
          <a:ext cx="820974" cy="820974"/>
        </a:xfrm>
        <a:prstGeom prst="ellipse">
          <a:avLst/>
        </a:prstGeom>
        <a:solidFill>
          <a:schemeClr val="lt1">
            <a:hueOff val="0"/>
            <a:satOff val="0"/>
            <a:lumOff val="0"/>
            <a:alphaOff val="0"/>
          </a:schemeClr>
        </a:solidFill>
        <a:ln w="19050" cap="rnd"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AF6DFC-34D0-4246-8489-2887DEAF928A}" type="datetimeFigureOut">
              <a:rPr lang="fr-FR" smtClean="0"/>
              <a:t>04/04/2025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3AE570-AB3B-FB45-80CA-FFE2D9028CBA}" type="slidenum">
              <a:rPr lang="fr-FR" smtClean="0"/>
              <a:t>‹#›</a:t>
            </a:fld>
            <a:endParaRPr lang="fr-FR"/>
          </a:p>
        </p:txBody>
      </p:sp>
    </p:spTree>
    <p:extLst>
      <p:ext uri="{BB962C8B-B14F-4D97-AF65-F5344CB8AC3E}">
        <p14:creationId xmlns:p14="http://schemas.microsoft.com/office/powerpoint/2010/main" val="864962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1" i="1" kern="100" dirty="0">
                <a:effectLst/>
                <a:latin typeface="Calibri" panose="020F0502020204030204" pitchFamily="34" charset="0"/>
                <a:ea typeface="Calibri" panose="020F0502020204030204" pitchFamily="34" charset="0"/>
                <a:cs typeface="Times New Roman" panose="02020603050405020304" pitchFamily="18" charset="0"/>
              </a:rPr>
              <a:t>Le Capital Social et la Capacité de Financement : Un Levier de Transformation pour les Coopératives dans l'Économie Sociale et Solidaire</a:t>
            </a:r>
            <a:endParaRPr lang="fr-FR" dirty="0"/>
          </a:p>
        </p:txBody>
      </p:sp>
      <p:sp>
        <p:nvSpPr>
          <p:cNvPr id="4" name="Espace réservé du numéro de diapositive 3"/>
          <p:cNvSpPr>
            <a:spLocks noGrp="1"/>
          </p:cNvSpPr>
          <p:nvPr>
            <p:ph type="sldNum" sz="quarter" idx="5"/>
          </p:nvPr>
        </p:nvSpPr>
        <p:spPr/>
        <p:txBody>
          <a:bodyPr/>
          <a:lstStyle/>
          <a:p>
            <a:fld id="{E43AE570-AB3B-FB45-80CA-FFE2D9028CBA}" type="slidenum">
              <a:rPr lang="fr-FR" smtClean="0"/>
              <a:t>1</a:t>
            </a:fld>
            <a:endParaRPr lang="fr-FR"/>
          </a:p>
        </p:txBody>
      </p:sp>
    </p:spTree>
    <p:extLst>
      <p:ext uri="{BB962C8B-B14F-4D97-AF65-F5344CB8AC3E}">
        <p14:creationId xmlns:p14="http://schemas.microsoft.com/office/powerpoint/2010/main" val="889720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un contexte de mondialisation accélérée, d’instabilité économique et de transformation des besoins sociaux, les coopératives – bien qu’ancrées historiquement dans le tissu économique – sont confrontées à des défis majeurs qui remettent en question leur pérennité et leur capacité d’innovation. L’économie sociale et solidaire (ESS), fondée sur des principes de solidarité, de gouvernance démocratique et d’ancrage territorial, offre un cadre pertinent pour repenser les leviers de transformation de ces structures collectives. Deux variables essentielles émergent : d’une part, </a:t>
            </a:r>
            <a:r>
              <a:rPr lang="fr-FR" b="1" dirty="0"/>
              <a:t>le capital social</a:t>
            </a:r>
            <a:r>
              <a:rPr lang="fr-FR" dirty="0"/>
              <a:t>, défini comme l’ensemble des relations de confiance, des normes partagées et des réseaux d’interconnaissance (Bourdieu, 1980 ; Coleman, 1988 ; Putnam, 1993), et d’autre part, </a:t>
            </a:r>
            <a:r>
              <a:rPr lang="fr-FR" b="1" dirty="0"/>
              <a:t>la capacité de financement</a:t>
            </a:r>
            <a:r>
              <a:rPr lang="fr-FR" dirty="0"/>
              <a:t>, entendue comme la faculté des coopératives à mobiliser et gérer des ressources financières adaptées à leurs besoins. L’hypothèse centrale de cette étude repose sur leur </a:t>
            </a:r>
            <a:r>
              <a:rPr lang="fr-FR" b="1" dirty="0"/>
              <a:t>interdépendance</a:t>
            </a:r>
            <a:r>
              <a:rPr lang="fr-FR" dirty="0"/>
              <a:t> : dans quelle mesure le capital social peut-il renforcer l’accès aux financements – via la réputation, les relations et la solidarité – et comment, en retour, la capacité de financement peut-elle stimuler la constitution d’un capital social plus dense, capable de soutenir des projets collectifs ambitieux ?</a:t>
            </a:r>
          </a:p>
          <a:p>
            <a:endParaRPr lang="fr-FR" dirty="0"/>
          </a:p>
          <a:p>
            <a:r>
              <a:rPr lang="fr-FR" dirty="0"/>
              <a:t> Ainsi, la problématique que nous explorons est la suivante : </a:t>
            </a:r>
            <a:r>
              <a:rPr lang="fr-FR" b="1" dirty="0"/>
              <a:t>dans quelle mesure le capital social influence-t-il la capacité de financement des coopératives, et contribue-t-il à leur transformation économique et sociale dans le cadre de l’ESS ?</a:t>
            </a:r>
          </a:p>
          <a:p>
            <a:endParaRPr lang="fr-FR" b="1" dirty="0"/>
          </a:p>
          <a:p>
            <a:r>
              <a:rPr lang="fr-FR" dirty="0"/>
              <a:t> Pour y répondre, l’article s’articulera autour de cinq axes : (1) un cadre théorique mobilisant les apports du capital social, de la finance solidaire et de l’innovation sociale ; (2) l’analyse du capital social comme levier d’accès au financement ; (3) l’étude de la capacité de financement comme catalyseur de transformation ; (4) l’exploration des synergies entre ces deux leviers ; (5) enfin, des recommandations concrètes pour renforcer l’articulation entre capital social et financement au service d’une transformation durable des coopératives.</a:t>
            </a:r>
          </a:p>
          <a:p>
            <a:endParaRPr lang="fr-FR" dirty="0"/>
          </a:p>
        </p:txBody>
      </p:sp>
      <p:sp>
        <p:nvSpPr>
          <p:cNvPr id="4" name="Espace réservé du numéro de diapositive 3"/>
          <p:cNvSpPr>
            <a:spLocks noGrp="1"/>
          </p:cNvSpPr>
          <p:nvPr>
            <p:ph type="sldNum" sz="quarter" idx="5"/>
          </p:nvPr>
        </p:nvSpPr>
        <p:spPr/>
        <p:txBody>
          <a:bodyPr/>
          <a:lstStyle/>
          <a:p>
            <a:fld id="{E43AE570-AB3B-FB45-80CA-FFE2D9028CBA}" type="slidenum">
              <a:rPr lang="fr-FR" smtClean="0"/>
              <a:t>3</a:t>
            </a:fld>
            <a:endParaRPr lang="fr-FR"/>
          </a:p>
        </p:txBody>
      </p:sp>
    </p:spTree>
    <p:extLst>
      <p:ext uri="{BB962C8B-B14F-4D97-AF65-F5344CB8AC3E}">
        <p14:creationId xmlns:p14="http://schemas.microsoft.com/office/powerpoint/2010/main" val="1866564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Objectifs de la Recherche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Titre : Déclinaison des Ambitions de l'Étude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Objectif 1 : </a:t>
            </a: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Analyser l’interaction entre le capital social et la capacité de financement des coopératives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Objectif 2 : </a:t>
            </a: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Évaluer leur impact sur leur transformation</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Objectif 3 : </a:t>
            </a: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Comprendre le rôle du capital social dans le développement des coopératives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Objectif 4 : Examiner comment le </a:t>
            </a: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capital social peut influencer la capacité de financement des coopératives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itchFamily="2" charset="2"/>
              <a:buChar char=""/>
              <a:tabLst>
                <a:tab pos="457200" algn="l"/>
              </a:tabLs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Objectif 5 : Identifier l’</a:t>
            </a: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effet modérateur de la capacité de financement sur la relation entre le capital social et la transformation des coopératives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E43AE570-AB3B-FB45-80CA-FFE2D9028CBA}" type="slidenum">
              <a:rPr lang="fr-FR" smtClean="0"/>
              <a:t>4</a:t>
            </a:fld>
            <a:endParaRPr lang="fr-FR"/>
          </a:p>
        </p:txBody>
      </p:sp>
    </p:spTree>
    <p:extLst>
      <p:ext uri="{BB962C8B-B14F-4D97-AF65-F5344CB8AC3E}">
        <p14:creationId xmlns:p14="http://schemas.microsoft.com/office/powerpoint/2010/main" val="1456500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La principale caractéristique de la recherche documentaire est de s’appuyer sur des documents officiels comme un périodique d’une revue spécialisée, une thèse de doctorat ou un mémoire d’étudiant, un document spécifique comme un brevet, une donnée statistique, une image, une infographie ou un document officiel (loi, décret, règlement, marché public</a:t>
            </a:r>
          </a:p>
          <a:p>
            <a:endParaRPr lang="fr-FR" dirty="0"/>
          </a:p>
        </p:txBody>
      </p:sp>
      <p:sp>
        <p:nvSpPr>
          <p:cNvPr id="4" name="Espace réservé du numéro de diapositive 3"/>
          <p:cNvSpPr>
            <a:spLocks noGrp="1"/>
          </p:cNvSpPr>
          <p:nvPr>
            <p:ph type="sldNum" sz="quarter" idx="5"/>
          </p:nvPr>
        </p:nvSpPr>
        <p:spPr/>
        <p:txBody>
          <a:bodyPr/>
          <a:lstStyle/>
          <a:p>
            <a:fld id="{19477B8B-974B-9247-AD75-C2A55D7F9C0C}" type="slidenum">
              <a:rPr lang="fr-FR" smtClean="0"/>
              <a:t>5</a:t>
            </a:fld>
            <a:endParaRPr lang="fr-FR"/>
          </a:p>
        </p:txBody>
      </p:sp>
    </p:spTree>
    <p:extLst>
      <p:ext uri="{BB962C8B-B14F-4D97-AF65-F5344CB8AC3E}">
        <p14:creationId xmlns:p14="http://schemas.microsoft.com/office/powerpoint/2010/main" val="341023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 capital social apparaît ainsi comme un vecteur de cohésion sociale et de confiance mutuelle, éléments indispensables pour soutenir une action collective pérenne et adaptée aux spécificités de l’économie sociale et solidaire</a:t>
            </a:r>
          </a:p>
          <a:p>
            <a:endParaRPr lang="fr-FR" dirty="0"/>
          </a:p>
        </p:txBody>
      </p:sp>
      <p:sp>
        <p:nvSpPr>
          <p:cNvPr id="4" name="Espace réservé du numéro de diapositive 3"/>
          <p:cNvSpPr>
            <a:spLocks noGrp="1"/>
          </p:cNvSpPr>
          <p:nvPr>
            <p:ph type="sldNum" sz="quarter" idx="5"/>
          </p:nvPr>
        </p:nvSpPr>
        <p:spPr/>
        <p:txBody>
          <a:bodyPr/>
          <a:lstStyle/>
          <a:p>
            <a:fld id="{E43AE570-AB3B-FB45-80CA-FFE2D9028CBA}" type="slidenum">
              <a:rPr lang="fr-FR" smtClean="0"/>
              <a:t>6</a:t>
            </a:fld>
            <a:endParaRPr lang="fr-FR"/>
          </a:p>
        </p:txBody>
      </p:sp>
    </p:spTree>
    <p:extLst>
      <p:ext uri="{BB962C8B-B14F-4D97-AF65-F5344CB8AC3E}">
        <p14:creationId xmlns:p14="http://schemas.microsoft.com/office/powerpoint/2010/main" val="4186091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Théories du Capital Social</a:t>
            </a:r>
          </a:p>
          <a:p>
            <a:r>
              <a:rPr lang="fr-FR" b="1" dirty="0"/>
              <a:t>Pierre Bourdieu (1980)</a:t>
            </a:r>
            <a:br>
              <a:rPr lang="fr-FR" dirty="0"/>
            </a:br>
            <a:r>
              <a:rPr lang="fr-FR" dirty="0"/>
              <a:t>Le capital social est défini comme un réseau durable de relations sociales offrant des ressources potentielles ou actuelles pour l'individu. Il permet l'accès à diverses ressources via la solidarité et la reconnaissance mutuelle.</a:t>
            </a:r>
          </a:p>
          <a:p>
            <a:r>
              <a:rPr lang="fr-FR" b="1" dirty="0"/>
              <a:t>James Coleman (1988)</a:t>
            </a:r>
            <a:br>
              <a:rPr lang="fr-FR" dirty="0"/>
            </a:br>
            <a:r>
              <a:rPr lang="fr-FR" dirty="0"/>
              <a:t>Le capital social est une variété d'entités distinctes facilitant l’action collective. Il réduit les coûts de transaction et favorise la coopération en fournissant des structures sociales de soutien.</a:t>
            </a:r>
          </a:p>
          <a:p>
            <a:r>
              <a:rPr lang="fr-FR" b="1" dirty="0"/>
              <a:t>Robert Putnam (1993)</a:t>
            </a:r>
            <a:br>
              <a:rPr lang="fr-FR" dirty="0"/>
            </a:br>
            <a:r>
              <a:rPr lang="fr-FR" dirty="0"/>
              <a:t>Le capital social repose sur les réseaux, les normes et la confiance dans les organisations sociales, favorisant l'action collective et la coopération pour le bien commun</a:t>
            </a:r>
          </a:p>
          <a:p>
            <a:endParaRPr lang="fr-FR" dirty="0"/>
          </a:p>
        </p:txBody>
      </p:sp>
      <p:sp>
        <p:nvSpPr>
          <p:cNvPr id="4" name="Espace réservé du numéro de diapositive 3"/>
          <p:cNvSpPr>
            <a:spLocks noGrp="1"/>
          </p:cNvSpPr>
          <p:nvPr>
            <p:ph type="sldNum" sz="quarter" idx="5"/>
          </p:nvPr>
        </p:nvSpPr>
        <p:spPr/>
        <p:txBody>
          <a:bodyPr/>
          <a:lstStyle/>
          <a:p>
            <a:fld id="{E43AE570-AB3B-FB45-80CA-FFE2D9028CBA}" type="slidenum">
              <a:rPr lang="fr-FR" smtClean="0"/>
              <a:t>7</a:t>
            </a:fld>
            <a:endParaRPr lang="fr-FR"/>
          </a:p>
        </p:txBody>
      </p:sp>
    </p:spTree>
    <p:extLst>
      <p:ext uri="{BB962C8B-B14F-4D97-AF65-F5344CB8AC3E}">
        <p14:creationId xmlns:p14="http://schemas.microsoft.com/office/powerpoint/2010/main" val="908524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Théories du Capital Social</a:t>
            </a:r>
          </a:p>
          <a:p>
            <a:r>
              <a:rPr lang="fr-FR" b="1" dirty="0"/>
              <a:t>Pierre Bourdieu (1980)</a:t>
            </a:r>
            <a:br>
              <a:rPr lang="fr-FR" dirty="0"/>
            </a:br>
            <a:r>
              <a:rPr lang="fr-FR" dirty="0"/>
              <a:t>Le capital social est défini comme un réseau durable de relations sociales offrant des ressources potentielles ou actuelles pour l'individu. Il permet l'accès à diverses ressources via la solidarité et la reconnaissance mutuelle.</a:t>
            </a:r>
          </a:p>
          <a:p>
            <a:r>
              <a:rPr lang="fr-FR" b="1" dirty="0"/>
              <a:t>James Coleman (1988)</a:t>
            </a:r>
            <a:br>
              <a:rPr lang="fr-FR" dirty="0"/>
            </a:br>
            <a:r>
              <a:rPr lang="fr-FR" dirty="0"/>
              <a:t>Le capital social est une variété d'entités distinctes facilitant l’action collective. Il réduit les coûts de transaction et favorise la coopération en fournissant des structures sociales de soutien.</a:t>
            </a:r>
          </a:p>
          <a:p>
            <a:r>
              <a:rPr lang="fr-FR" b="1" dirty="0"/>
              <a:t>Robert Putnam (1993)</a:t>
            </a:r>
            <a:br>
              <a:rPr lang="fr-FR" dirty="0"/>
            </a:br>
            <a:r>
              <a:rPr lang="fr-FR" dirty="0"/>
              <a:t>Le capital social repose sur les réseaux, les normes et la confiance dans les organisations sociales, favorisant l'action collective et la coopération pour le bien commun</a:t>
            </a:r>
          </a:p>
          <a:p>
            <a:endParaRPr lang="fr-FR" dirty="0"/>
          </a:p>
        </p:txBody>
      </p:sp>
      <p:sp>
        <p:nvSpPr>
          <p:cNvPr id="4" name="Espace réservé du numéro de diapositive 3"/>
          <p:cNvSpPr>
            <a:spLocks noGrp="1"/>
          </p:cNvSpPr>
          <p:nvPr>
            <p:ph type="sldNum" sz="quarter" idx="5"/>
          </p:nvPr>
        </p:nvSpPr>
        <p:spPr/>
        <p:txBody>
          <a:bodyPr/>
          <a:lstStyle/>
          <a:p>
            <a:fld id="{E43AE570-AB3B-FB45-80CA-FFE2D9028CBA}" type="slidenum">
              <a:rPr lang="fr-FR" smtClean="0"/>
              <a:t>8</a:t>
            </a:fld>
            <a:endParaRPr lang="fr-FR"/>
          </a:p>
        </p:txBody>
      </p:sp>
    </p:spTree>
    <p:extLst>
      <p:ext uri="{BB962C8B-B14F-4D97-AF65-F5344CB8AC3E}">
        <p14:creationId xmlns:p14="http://schemas.microsoft.com/office/powerpoint/2010/main" val="2354565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b="1" dirty="0"/>
              <a:t>Théories du Capital Social</a:t>
            </a:r>
          </a:p>
          <a:p>
            <a:r>
              <a:rPr lang="fr-FR" b="1" dirty="0"/>
              <a:t>Pierre Bourdieu (1980)</a:t>
            </a:r>
            <a:br>
              <a:rPr lang="fr-FR" dirty="0"/>
            </a:br>
            <a:r>
              <a:rPr lang="fr-FR" dirty="0"/>
              <a:t>Le capital social est défini comme un réseau durable de relations sociales offrant des ressources potentielles ou actuelles pour l'individu. Il permet l'accès à diverses ressources via la solidarité et la reconnaissance mutuelle.</a:t>
            </a:r>
          </a:p>
          <a:p>
            <a:r>
              <a:rPr lang="fr-FR" b="1" dirty="0"/>
              <a:t>James Coleman (1988)</a:t>
            </a:r>
            <a:br>
              <a:rPr lang="fr-FR" dirty="0"/>
            </a:br>
            <a:r>
              <a:rPr lang="fr-FR" dirty="0"/>
              <a:t>Le capital social est une variété d'entités distinctes facilitant l’action collective. Il réduit les coûts de transaction et favorise la coopération en fournissant des structures sociales de soutien.</a:t>
            </a:r>
          </a:p>
          <a:p>
            <a:r>
              <a:rPr lang="fr-FR" b="1" dirty="0"/>
              <a:t>Robert Putnam (1993)</a:t>
            </a:r>
            <a:br>
              <a:rPr lang="fr-FR" dirty="0"/>
            </a:br>
            <a:r>
              <a:rPr lang="fr-FR" dirty="0"/>
              <a:t>Le capital social repose sur les réseaux, les normes et la confiance dans les organisations sociales, favorisant l'action collective et la coopération pour le bien commun</a:t>
            </a:r>
          </a:p>
          <a:p>
            <a:endParaRPr lang="fr-FR" dirty="0"/>
          </a:p>
        </p:txBody>
      </p:sp>
      <p:sp>
        <p:nvSpPr>
          <p:cNvPr id="4" name="Espace réservé du numéro de diapositive 3"/>
          <p:cNvSpPr>
            <a:spLocks noGrp="1"/>
          </p:cNvSpPr>
          <p:nvPr>
            <p:ph type="sldNum" sz="quarter" idx="5"/>
          </p:nvPr>
        </p:nvSpPr>
        <p:spPr/>
        <p:txBody>
          <a:bodyPr/>
          <a:lstStyle/>
          <a:p>
            <a:fld id="{E43AE570-AB3B-FB45-80CA-FFE2D9028CBA}" type="slidenum">
              <a:rPr lang="fr-FR" smtClean="0"/>
              <a:t>9</a:t>
            </a:fld>
            <a:endParaRPr lang="fr-FR"/>
          </a:p>
        </p:txBody>
      </p:sp>
    </p:spTree>
    <p:extLst>
      <p:ext uri="{BB962C8B-B14F-4D97-AF65-F5344CB8AC3E}">
        <p14:creationId xmlns:p14="http://schemas.microsoft.com/office/powerpoint/2010/main" val="67942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E43AE570-AB3B-FB45-80CA-FFE2D9028CBA}" type="slidenum">
              <a:rPr lang="fr-FR" smtClean="0"/>
              <a:t>14</a:t>
            </a:fld>
            <a:endParaRPr lang="fr-FR"/>
          </a:p>
        </p:txBody>
      </p:sp>
    </p:spTree>
    <p:extLst>
      <p:ext uri="{BB962C8B-B14F-4D97-AF65-F5344CB8AC3E}">
        <p14:creationId xmlns:p14="http://schemas.microsoft.com/office/powerpoint/2010/main" val="3525040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Titre et text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D6A6A5-E43E-529B-715C-B73C1ADCF20A}"/>
              </a:ext>
            </a:extLst>
          </p:cNvPr>
          <p:cNvSpPr>
            <a:spLocks noGrp="1"/>
          </p:cNvSpPr>
          <p:nvPr>
            <p:ph type="title"/>
          </p:nvPr>
        </p:nvSpPr>
        <p:spPr/>
        <p:txBody>
          <a:bodyPr/>
          <a:lstStyle/>
          <a:p>
            <a:r>
              <a:rPr lang="fr-FR"/>
              <a:t>Modifiez le style du titre</a:t>
            </a:r>
          </a:p>
        </p:txBody>
      </p:sp>
      <p:sp>
        <p:nvSpPr>
          <p:cNvPr id="3" name="Espace réservé du texte 2">
            <a:extLst>
              <a:ext uri="{FF2B5EF4-FFF2-40B4-BE49-F238E27FC236}">
                <a16:creationId xmlns:a16="http://schemas.microsoft.com/office/drawing/2014/main" id="{8634C76A-69D2-5A7C-438D-42FDFE40BD5E}"/>
              </a:ext>
            </a:extLst>
          </p:cNvPr>
          <p:cNvSpPr>
            <a:spLocks noGrp="1"/>
          </p:cNvSpPr>
          <p:nvPr>
            <p:ph type="body"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4996E26-1E55-8703-D60E-C88B21D5BC18}"/>
              </a:ext>
            </a:extLst>
          </p:cNvPr>
          <p:cNvSpPr>
            <a:spLocks noGrp="1"/>
          </p:cNvSpPr>
          <p:nvPr>
            <p:ph type="dt" sz="half" idx="10"/>
          </p:nvPr>
        </p:nvSpPr>
        <p:spPr/>
        <p:txBody>
          <a:bodyPr/>
          <a:lstStyle/>
          <a:p>
            <a:fld id="{387B74AD-1458-6744-9149-02886D0023E6}" type="datetimeFigureOut">
              <a:rPr lang="fr-FR" smtClean="0"/>
              <a:t>04/04/2025</a:t>
            </a:fld>
            <a:endParaRPr lang="fr-FR"/>
          </a:p>
        </p:txBody>
      </p:sp>
      <p:sp>
        <p:nvSpPr>
          <p:cNvPr id="5" name="Espace réservé du pied de page 4">
            <a:extLst>
              <a:ext uri="{FF2B5EF4-FFF2-40B4-BE49-F238E27FC236}">
                <a16:creationId xmlns:a16="http://schemas.microsoft.com/office/drawing/2014/main" id="{58E29CC8-02A4-A954-8B4E-E0589D0BDA6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6EFBDBD-0360-CBF7-490E-9512693B1B87}"/>
              </a:ext>
            </a:extLst>
          </p:cNvPr>
          <p:cNvSpPr>
            <a:spLocks noGrp="1"/>
          </p:cNvSpPr>
          <p:nvPr>
            <p:ph type="sldNum" sz="quarter" idx="12"/>
          </p:nvPr>
        </p:nvSpPr>
        <p:spPr/>
        <p:txBody>
          <a:bodyPr/>
          <a:lstStyle/>
          <a:p>
            <a:fld id="{BB6925F7-8B23-C343-A115-0957D0BE575E}" type="slidenum">
              <a:rPr lang="fr-FR" smtClean="0"/>
              <a:t>‹#›</a:t>
            </a:fld>
            <a:endParaRPr lang="fr-FR"/>
          </a:p>
        </p:txBody>
      </p:sp>
    </p:spTree>
    <p:extLst>
      <p:ext uri="{BB962C8B-B14F-4D97-AF65-F5344CB8AC3E}">
        <p14:creationId xmlns:p14="http://schemas.microsoft.com/office/powerpoint/2010/main" val="2517817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4/4/2025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1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390302" y="2039526"/>
            <a:ext cx="9749118" cy="1966411"/>
          </a:xfrm>
        </p:spPr>
        <p:txBody>
          <a:bodyPr/>
          <a:lstStyle/>
          <a:p>
            <a:pPr algn="ctr"/>
            <a:br>
              <a:rPr lang="fr-FR" sz="2800" b="1" i="1" kern="100" dirty="0">
                <a:effectLst/>
                <a:latin typeface="Calibri" panose="020F0502020204030204" pitchFamily="34" charset="0"/>
                <a:ea typeface="Calibri" panose="020F0502020204030204" pitchFamily="34" charset="0"/>
                <a:cs typeface="Times New Roman" panose="02020603050405020304" pitchFamily="18" charset="0"/>
              </a:rPr>
            </a:br>
            <a:br>
              <a:rPr lang="fr-FR" sz="2800" i="1"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b="1" i="1" kern="100" dirty="0">
                <a:effectLst/>
                <a:latin typeface="Calibri" panose="020F0502020204030204" pitchFamily="34" charset="0"/>
                <a:ea typeface="Calibri" panose="020F0502020204030204" pitchFamily="34" charset="0"/>
                <a:cs typeface="Times New Roman" panose="02020603050405020304" pitchFamily="18" charset="0"/>
              </a:rPr>
              <a:t>Social Capital and Financing Capacity: A Lever for Transformation for Cooperatives in the Social and Solidarity Economy</a:t>
            </a:r>
            <a:endParaRPr lang="fr-FR" sz="28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1630930" y="5580940"/>
            <a:ext cx="7766936" cy="1096899"/>
          </a:xfrm>
        </p:spPr>
        <p:txBody>
          <a:bodyPr>
            <a:normAutofit/>
          </a:bodyPr>
          <a:lstStyle/>
          <a:p>
            <a:r>
              <a:rPr lang="fr-FR" sz="2000" dirty="0">
                <a:effectLst/>
                <a:latin typeface="Times New Roman" panose="02020603050405020304" pitchFamily="18" charset="0"/>
                <a:ea typeface="Times New Roman" panose="02020603050405020304" pitchFamily="18" charset="0"/>
              </a:rPr>
              <a:t>Dr. Soraya INARITEN</a:t>
            </a:r>
          </a:p>
          <a:p>
            <a:r>
              <a:rPr lang="fr-FR" sz="2000" dirty="0">
                <a:effectLst/>
                <a:latin typeface="Calibri Light" panose="020F0302020204030204" pitchFamily="34" charset="0"/>
                <a:ea typeface="Times New Roman" panose="02020603050405020304" pitchFamily="18" charset="0"/>
                <a:cs typeface="Times New Roman" panose="02020603050405020304" pitchFamily="18" charset="0"/>
              </a:rPr>
              <a:t>Université Ibnou </a:t>
            </a:r>
            <a:r>
              <a:rPr lang="fr-FR" sz="2000" dirty="0" err="1">
                <a:effectLst/>
                <a:latin typeface="Calibri Light" panose="020F0302020204030204" pitchFamily="34" charset="0"/>
                <a:ea typeface="Times New Roman" panose="02020603050405020304" pitchFamily="18" charset="0"/>
                <a:cs typeface="Times New Roman" panose="02020603050405020304" pitchFamily="18" charset="0"/>
              </a:rPr>
              <a:t>Zohr</a:t>
            </a:r>
            <a:r>
              <a:rPr lang="fr-FR" sz="2000" dirty="0">
                <a:effectLst/>
                <a:latin typeface="Calibri Light" panose="020F0302020204030204" pitchFamily="34" charset="0"/>
                <a:ea typeface="Times New Roman" panose="02020603050405020304" pitchFamily="18" charset="0"/>
                <a:cs typeface="Times New Roman" panose="02020603050405020304" pitchFamily="18" charset="0"/>
              </a:rPr>
              <a:t>, Maroc,</a:t>
            </a:r>
            <a:endParaRPr lang="en-US" sz="2000" dirty="0"/>
          </a:p>
        </p:txBody>
      </p:sp>
      <p:sp>
        <p:nvSpPr>
          <p:cNvPr id="15" name="TextBox 14">
            <a:extLst>
              <a:ext uri="{FF2B5EF4-FFF2-40B4-BE49-F238E27FC236}">
                <a16:creationId xmlns:a16="http://schemas.microsoft.com/office/drawing/2014/main" id="{CEDEE7B9-D6F6-4814-9EE5-87E9E28F0666}"/>
              </a:ext>
            </a:extLst>
          </p:cNvPr>
          <p:cNvSpPr txBox="1"/>
          <p:nvPr/>
        </p:nvSpPr>
        <p:spPr>
          <a:xfrm>
            <a:off x="1214178" y="382591"/>
            <a:ext cx="6127954" cy="1015663"/>
          </a:xfrm>
          <a:prstGeom prst="rect">
            <a:avLst/>
          </a:prstGeom>
          <a:noFill/>
        </p:spPr>
        <p:txBody>
          <a:bodyPr wrap="square">
            <a:spAutoFit/>
          </a:bodyPr>
          <a:lstStyle/>
          <a:p>
            <a:r>
              <a:rPr lang="en-US" sz="2000" b="1" baseline="30000" dirty="0">
                <a:solidFill>
                  <a:srgbClr val="FFC000"/>
                </a:solidFill>
              </a:rPr>
              <a:t>6th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2025</a:t>
            </a:r>
          </a:p>
        </p:txBody>
      </p:sp>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2025                               WWW.</a:t>
            </a:r>
            <a:r>
              <a:rPr lang="en-US" sz="1800" b="1" dirty="0">
                <a:solidFill>
                  <a:srgbClr val="052C34"/>
                </a:solidFill>
                <a:highlight>
                  <a:srgbClr val="FFC000"/>
                </a:highlight>
              </a:rPr>
              <a:t>CBIAC.NET</a:t>
            </a:r>
          </a:p>
        </p:txBody>
      </p:sp>
      <p:grpSp>
        <p:nvGrpSpPr>
          <p:cNvPr id="17" name="Group 16">
            <a:extLst>
              <a:ext uri="{FF2B5EF4-FFF2-40B4-BE49-F238E27FC236}">
                <a16:creationId xmlns:a16="http://schemas.microsoft.com/office/drawing/2014/main" id="{1352405C-2515-4EEC-DE16-B1F1F2206EE8}"/>
              </a:ext>
            </a:extLst>
          </p:cNvPr>
          <p:cNvGrpSpPr/>
          <p:nvPr/>
        </p:nvGrpSpPr>
        <p:grpSpPr>
          <a:xfrm>
            <a:off x="114300" y="144780"/>
            <a:ext cx="1005840" cy="981456"/>
            <a:chOff x="0" y="2"/>
            <a:chExt cx="2514600" cy="2453639"/>
          </a:xfrm>
        </p:grpSpPr>
        <p:sp>
          <p:nvSpPr>
            <p:cNvPr id="19" name="Star: 4 Points 18">
              <a:extLst>
                <a:ext uri="{FF2B5EF4-FFF2-40B4-BE49-F238E27FC236}">
                  <a16:creationId xmlns:a16="http://schemas.microsoft.com/office/drawing/2014/main" id="{9E69B4B4-7300-26C5-DED9-D5D2C9A310CB}"/>
                </a:ext>
              </a:extLst>
            </p:cNvPr>
            <p:cNvSpPr/>
            <p:nvPr/>
          </p:nvSpPr>
          <p:spPr>
            <a:xfrm rot="4197730">
              <a:off x="55457" y="-23855"/>
              <a:ext cx="2404011" cy="2514274"/>
            </a:xfrm>
            <a:prstGeom prst="star4">
              <a:avLst/>
            </a:prstGeom>
            <a:pattFill prst="pct75">
              <a:fgClr>
                <a:srgbClr val="FF0000"/>
              </a:fgClr>
              <a:bgClr>
                <a:schemeClr val="bg1"/>
              </a:bgClr>
            </a:patt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Star: 4 Points 19">
              <a:extLst>
                <a:ext uri="{FF2B5EF4-FFF2-40B4-BE49-F238E27FC236}">
                  <a16:creationId xmlns:a16="http://schemas.microsoft.com/office/drawing/2014/main" id="{1AF59C05-8F4D-B69E-CF3D-2B7066827885}"/>
                </a:ext>
              </a:extLst>
            </p:cNvPr>
            <p:cNvSpPr/>
            <p:nvPr/>
          </p:nvSpPr>
          <p:spPr>
            <a:xfrm rot="3473835">
              <a:off x="55457" y="-9410"/>
              <a:ext cx="2404011" cy="2514273"/>
            </a:xfrm>
            <a:prstGeom prst="star4">
              <a:avLst/>
            </a:prstGeom>
            <a:solidFill>
              <a:schemeClr val="tx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tar: 4 Points 20">
              <a:extLst>
                <a:ext uri="{FF2B5EF4-FFF2-40B4-BE49-F238E27FC236}">
                  <a16:creationId xmlns:a16="http://schemas.microsoft.com/office/drawing/2014/main" id="{129562BF-FC06-0092-CE00-B2D7EED38933}"/>
                </a:ext>
              </a:extLst>
            </p:cNvPr>
            <p:cNvSpPr/>
            <p:nvPr/>
          </p:nvSpPr>
          <p:spPr>
            <a:xfrm rot="2751814">
              <a:off x="55456" y="-55129"/>
              <a:ext cx="2404010" cy="2514273"/>
            </a:xfrm>
            <a:prstGeom prst="star4">
              <a:avLst/>
            </a:prstGeom>
            <a:pattFill prst="pct90">
              <a:fgClr>
                <a:srgbClr val="0070C0"/>
              </a:fgClr>
              <a:bgClr>
                <a:schemeClr val="bg1"/>
              </a:bgClr>
            </a:patt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Star: 4 Points 21">
              <a:extLst>
                <a:ext uri="{FF2B5EF4-FFF2-40B4-BE49-F238E27FC236}">
                  <a16:creationId xmlns:a16="http://schemas.microsoft.com/office/drawing/2014/main" id="{19052D76-5195-4BC2-4FDF-BE356CCFB64F}"/>
                </a:ext>
              </a:extLst>
            </p:cNvPr>
            <p:cNvSpPr/>
            <p:nvPr/>
          </p:nvSpPr>
          <p:spPr>
            <a:xfrm rot="1649553">
              <a:off x="0" y="12927"/>
              <a:ext cx="2476464" cy="2440712"/>
            </a:xfrm>
            <a:prstGeom prst="star4">
              <a:avLst/>
            </a:prstGeom>
            <a:pattFill prst="pct90">
              <a:fgClr>
                <a:srgbClr val="FFC000"/>
              </a:fgClr>
              <a:bgClr>
                <a:schemeClr val="bg1"/>
              </a:bgClr>
            </a:pattFill>
            <a:ln>
              <a:solidFill>
                <a:srgbClr val="042C3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Star: 4 Points 22">
              <a:extLst>
                <a:ext uri="{FF2B5EF4-FFF2-40B4-BE49-F238E27FC236}">
                  <a16:creationId xmlns:a16="http://schemas.microsoft.com/office/drawing/2014/main" id="{5A6D7968-E8CB-E15C-AB80-E4D605566A2C}"/>
                </a:ext>
              </a:extLst>
            </p:cNvPr>
            <p:cNvSpPr/>
            <p:nvPr/>
          </p:nvSpPr>
          <p:spPr>
            <a:xfrm rot="6168132">
              <a:off x="55456" y="-55129"/>
              <a:ext cx="2404011" cy="2514273"/>
            </a:xfrm>
            <a:prstGeom prst="star4">
              <a:avLst/>
            </a:prstGeom>
            <a:blipFill>
              <a:blip r:embed="rId3"/>
              <a:tile tx="0" ty="0" sx="100000" sy="100000" flip="none" algn="tl"/>
            </a:bli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tar: 4 Points 23">
              <a:extLst>
                <a:ext uri="{FF2B5EF4-FFF2-40B4-BE49-F238E27FC236}">
                  <a16:creationId xmlns:a16="http://schemas.microsoft.com/office/drawing/2014/main" id="{A683550B-A778-3DA1-6CB3-539256FAD5B3}"/>
                </a:ext>
              </a:extLst>
            </p:cNvPr>
            <p:cNvSpPr/>
            <p:nvPr/>
          </p:nvSpPr>
          <p:spPr>
            <a:xfrm>
              <a:off x="0" y="12929"/>
              <a:ext cx="2476464" cy="2440712"/>
            </a:xfrm>
            <a:prstGeom prst="star4">
              <a:avLst/>
            </a:prstGeom>
            <a:blipFill>
              <a:blip r:embed="rId4"/>
              <a:tile tx="0" ty="0" sx="100000" sy="100000" flip="none" algn="tl"/>
            </a:blip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8FF1F135-95FF-3232-455C-6F580B5DC1C8}"/>
                </a:ext>
              </a:extLst>
            </p:cNvPr>
            <p:cNvSpPr/>
            <p:nvPr/>
          </p:nvSpPr>
          <p:spPr>
            <a:xfrm>
              <a:off x="557677" y="561172"/>
              <a:ext cx="1380014" cy="1302937"/>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Graphic 25" descr="Africa">
              <a:extLst>
                <a:ext uri="{FF2B5EF4-FFF2-40B4-BE49-F238E27FC236}">
                  <a16:creationId xmlns:a16="http://schemas.microsoft.com/office/drawing/2014/main" id="{BEEA7341-23E2-D1A7-9EF6-618D1F7DA64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90004" y="631007"/>
              <a:ext cx="1247684" cy="1211182"/>
            </a:xfrm>
            <a:prstGeom prst="rect">
              <a:avLst/>
            </a:prstGeom>
          </p:spPr>
        </p:pic>
      </p:grpSp>
      <p:sp>
        <p:nvSpPr>
          <p:cNvPr id="4" name="Sous-titre 2">
            <a:extLst>
              <a:ext uri="{FF2B5EF4-FFF2-40B4-BE49-F238E27FC236}">
                <a16:creationId xmlns:a16="http://schemas.microsoft.com/office/drawing/2014/main" id="{E8722550-FDE1-A0BE-26B9-8C086ADF7617}"/>
              </a:ext>
            </a:extLst>
          </p:cNvPr>
          <p:cNvSpPr txBox="1">
            <a:spLocks/>
          </p:cNvSpPr>
          <p:nvPr/>
        </p:nvSpPr>
        <p:spPr>
          <a:xfrm>
            <a:off x="-78423" y="3025158"/>
            <a:ext cx="7766936"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rgbClr val="052C34"/>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endParaRPr lang="fr-FR" dirty="0"/>
          </a:p>
        </p:txBody>
      </p:sp>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956224-D859-2523-5F02-A050A278AA06}"/>
              </a:ext>
            </a:extLst>
          </p:cNvPr>
          <p:cNvSpPr>
            <a:spLocks noGrp="1"/>
          </p:cNvSpPr>
          <p:nvPr>
            <p:ph type="title"/>
          </p:nvPr>
        </p:nvSpPr>
        <p:spPr>
          <a:xfrm>
            <a:off x="344826" y="779692"/>
            <a:ext cx="8596668" cy="1320800"/>
          </a:xfrm>
        </p:spPr>
        <p:txBody>
          <a:bodyPr/>
          <a:lstStyle/>
          <a:p>
            <a:r>
              <a:rPr lang="fr-FR" sz="1800" b="1" i="1" u="sng" kern="0"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Le Capital Social : Moteur d'Innovation Coopérative</a:t>
            </a:r>
            <a:br>
              <a:rPr lang="fr-F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fr-FR" dirty="0"/>
          </a:p>
        </p:txBody>
      </p:sp>
      <p:sp>
        <p:nvSpPr>
          <p:cNvPr id="3" name="Espace réservé du texte 2">
            <a:extLst>
              <a:ext uri="{FF2B5EF4-FFF2-40B4-BE49-F238E27FC236}">
                <a16:creationId xmlns:a16="http://schemas.microsoft.com/office/drawing/2014/main" id="{CB1C0E32-562B-BFEF-1CCF-313203A9EA94}"/>
              </a:ext>
            </a:extLst>
          </p:cNvPr>
          <p:cNvSpPr>
            <a:spLocks noGrp="1"/>
          </p:cNvSpPr>
          <p:nvPr>
            <p:ph type="body" idx="1"/>
          </p:nvPr>
        </p:nvSpPr>
        <p:spPr>
          <a:xfrm>
            <a:off x="815880" y="2250973"/>
            <a:ext cx="8826884" cy="2356053"/>
          </a:xfrm>
        </p:spPr>
        <p:txBody>
          <a:bodyPr/>
          <a:lstStyle/>
          <a:p>
            <a:pPr marL="0" indent="0">
              <a:buNone/>
            </a:pP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Dynamique du Capital Social et Émergence de l'Innovation</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Plusieurs études ont démontré que le capital social favorise l’innovation</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Les réseaux sociaux riches et denses au sein des coopératives facilitent la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diffusion d'informations</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l'</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échange d'idées</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et l'</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apprentissage collectif</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éléments clés de l'innovation.</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La confiance et les normes de réciprocité encouragent la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prise de risque</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et l'</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expérimentation</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nécessaires à l'émergence de nouvelles pratiques et de solutions innovantes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177003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0B05FD28-EEF1-9F93-1457-639923680258}"/>
              </a:ext>
            </a:extLst>
          </p:cNvPr>
          <p:cNvSpPr txBox="1"/>
          <p:nvPr/>
        </p:nvSpPr>
        <p:spPr>
          <a:xfrm>
            <a:off x="247843" y="643689"/>
            <a:ext cx="6659195" cy="369332"/>
          </a:xfrm>
          <a:prstGeom prst="rect">
            <a:avLst/>
          </a:prstGeom>
          <a:noFill/>
        </p:spPr>
        <p:txBody>
          <a:bodyPr wrap="none" rtlCol="0">
            <a:spAutoFit/>
          </a:bodyPr>
          <a:lstStyle/>
          <a:p>
            <a:r>
              <a:rPr lang="fr-FR" sz="1800" b="1" i="1" u="sng" kern="0" dirty="0">
                <a:solidFill>
                  <a:srgbClr val="C00000"/>
                </a:solidFill>
                <a:effectLst/>
                <a:latin typeface="Times New Roman" panose="02020603050405020304" pitchFamily="18" charset="0"/>
                <a:ea typeface="Times New Roman" panose="02020603050405020304" pitchFamily="18" charset="0"/>
              </a:rPr>
              <a:t>La Capacité de Financement : Un Catalyseur de la Transformation</a:t>
            </a:r>
            <a:r>
              <a:rPr lang="fr-FR" b="1" i="1" u="sng" dirty="0">
                <a:solidFill>
                  <a:srgbClr val="C00000"/>
                </a:solidFill>
                <a:effectLst/>
              </a:rPr>
              <a:t> </a:t>
            </a:r>
            <a:endParaRPr lang="fr-FR" b="1" i="1" u="sng" dirty="0">
              <a:solidFill>
                <a:srgbClr val="C00000"/>
              </a:solidFill>
            </a:endParaRPr>
          </a:p>
        </p:txBody>
      </p:sp>
      <p:sp>
        <p:nvSpPr>
          <p:cNvPr id="5" name="ZoneTexte 4">
            <a:extLst>
              <a:ext uri="{FF2B5EF4-FFF2-40B4-BE49-F238E27FC236}">
                <a16:creationId xmlns:a16="http://schemas.microsoft.com/office/drawing/2014/main" id="{2E358043-04EF-2782-8453-50ECEEB1E3FD}"/>
              </a:ext>
            </a:extLst>
          </p:cNvPr>
          <p:cNvSpPr txBox="1"/>
          <p:nvPr/>
        </p:nvSpPr>
        <p:spPr>
          <a:xfrm>
            <a:off x="524934" y="2235909"/>
            <a:ext cx="9476509" cy="2616101"/>
          </a:xfrm>
          <a:prstGeom prst="rect">
            <a:avLst/>
          </a:prstGeom>
          <a:noFill/>
        </p:spPr>
        <p:txBody>
          <a:bodyPr wrap="square" rtlCol="0">
            <a:spAutoFit/>
          </a:bodyPr>
          <a:lstStyle/>
          <a:p>
            <a:pPr marL="0" lvl="0" indent="0" algn="ctr">
              <a:buSzPts val="1000"/>
              <a:buNone/>
              <a:tabLst>
                <a:tab pos="457200" algn="l"/>
              </a:tabLst>
            </a:pP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L'Effet Amplificateur du Financement sur la Transformation Induite par le Capital Social</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ctr">
              <a:buSzPts val="1000"/>
              <a:buNone/>
              <a:tabLst>
                <a:tab pos="457200" algn="l"/>
              </a:tabLst>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La capacité de financement peut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influencer la relation entre le capital social et la transformation des coopératives</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Des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ressources financières adéquates</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permettent aux coopératives de concrétiser les idées innovantes issues de leur capital social, en investissant dans de nouveaux projets ou en développant de nouvelles activités.</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Un financement stable peut renforcer la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résilience</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des coopératives face aux chocs économiques et sociaux, favorisant ainsi une transformation durable.</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La capacité de financement peut également renforcer le capital social en permettant de mener des actions collectives plus ambitieuses et en consolidant les liens entre les membres autour de projets communs</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200999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A18952-55B5-28CE-A319-ABBB78A1B0DB}"/>
              </a:ext>
            </a:extLst>
          </p:cNvPr>
          <p:cNvSpPr>
            <a:spLocks noGrp="1"/>
          </p:cNvSpPr>
          <p:nvPr>
            <p:ph type="title"/>
          </p:nvPr>
        </p:nvSpPr>
        <p:spPr>
          <a:xfrm>
            <a:off x="220135" y="498764"/>
            <a:ext cx="8596668" cy="817418"/>
          </a:xfrm>
        </p:spPr>
        <p:txBody>
          <a:bodyPr/>
          <a:lstStyle/>
          <a:p>
            <a:r>
              <a:rPr lang="fr-FR" sz="1800" b="1" i="1" u="sng" kern="0" dirty="0">
                <a:solidFill>
                  <a:srgbClr val="C00000"/>
                </a:solidFill>
                <a:effectLst/>
                <a:latin typeface="Times New Roman" panose="02020603050405020304" pitchFamily="18" charset="0"/>
                <a:ea typeface="Times New Roman" panose="02020603050405020304" pitchFamily="18" charset="0"/>
              </a:rPr>
              <a:t>Capital Social et Accès Stratégique aux Financements</a:t>
            </a:r>
            <a:r>
              <a:rPr lang="fr-FR" b="1" i="1" u="sng" dirty="0">
                <a:solidFill>
                  <a:srgbClr val="C00000"/>
                </a:solidFill>
                <a:effectLst/>
              </a:rPr>
              <a:t> </a:t>
            </a:r>
            <a:endParaRPr lang="fr-FR" b="1" i="1" u="sng" dirty="0">
              <a:solidFill>
                <a:srgbClr val="C00000"/>
              </a:solidFill>
            </a:endParaRPr>
          </a:p>
        </p:txBody>
      </p:sp>
      <p:sp>
        <p:nvSpPr>
          <p:cNvPr id="3" name="Espace réservé du texte 2">
            <a:extLst>
              <a:ext uri="{FF2B5EF4-FFF2-40B4-BE49-F238E27FC236}">
                <a16:creationId xmlns:a16="http://schemas.microsoft.com/office/drawing/2014/main" id="{CE85F582-B18A-4E23-C691-7BA529C73BDD}"/>
              </a:ext>
            </a:extLst>
          </p:cNvPr>
          <p:cNvSpPr>
            <a:spLocks noGrp="1"/>
          </p:cNvSpPr>
          <p:nvPr>
            <p:ph type="body" idx="1"/>
          </p:nvPr>
        </p:nvSpPr>
        <p:spPr>
          <a:xfrm>
            <a:off x="608061" y="2126312"/>
            <a:ext cx="8596668" cy="2605375"/>
          </a:xfrm>
        </p:spPr>
        <p:txBody>
          <a:bodyPr>
            <a:normAutofit/>
          </a:bodyPr>
          <a:lstStyle/>
          <a:p>
            <a:pPr marL="0" lvl="0" indent="0" algn="ctr">
              <a:buSzPts val="1000"/>
              <a:buNone/>
              <a:tabLst>
                <a:tab pos="457200" algn="l"/>
              </a:tabLst>
            </a:pPr>
            <a:r>
              <a:rPr lang="fr-FR" sz="1600" b="1" kern="0" dirty="0">
                <a:solidFill>
                  <a:schemeClr val="tx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Comment le Capital Social Ouvre les Portes du Financement aux Coopératives</a:t>
            </a:r>
            <a:r>
              <a:rPr lang="fr-FR" sz="1600" b="1" dirty="0">
                <a:solidFill>
                  <a:schemeClr val="tx2">
                    <a:lumMod val="75000"/>
                  </a:schemeClr>
                </a:solidFill>
              </a:rPr>
              <a:t> ?</a:t>
            </a:r>
            <a:r>
              <a:rPr lang="fr-FR" sz="1600" dirty="0">
                <a:solidFill>
                  <a:schemeClr val="tx2">
                    <a:lumMod val="75000"/>
                  </a:schemeClr>
                </a:solidFill>
              </a:rPr>
              <a:t> </a:t>
            </a:r>
            <a:endParaRPr lang="fr-FR" sz="1600" kern="100"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SzPts val="1000"/>
              <a:buNone/>
              <a:tabLst>
                <a:tab pos="457200" algn="l"/>
              </a:tabLst>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Le capital social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facilite l’accès aux financements</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Les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réseaux sociaux</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des membres peuvent donner accès à des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informations privilégiées</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sur les opportunités de financement (subventions, prêts, investissements à impact).</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La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réputation</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et la </a:t>
            </a:r>
            <a:r>
              <a:rPr lang="fr-FR" sz="1600" b="1" kern="0" dirty="0">
                <a:effectLst/>
                <a:latin typeface="Times New Roman" panose="02020603050405020304" pitchFamily="18" charset="0"/>
                <a:ea typeface="Times New Roman" panose="02020603050405020304" pitchFamily="18" charset="0"/>
                <a:cs typeface="Times New Roman" panose="02020603050405020304" pitchFamily="18" charset="0"/>
              </a:rPr>
              <a:t>légitimité</a:t>
            </a:r>
            <a:r>
              <a:rPr lang="fr-FR" sz="1600" kern="0" dirty="0">
                <a:effectLst/>
                <a:latin typeface="Times New Roman" panose="02020603050405020304" pitchFamily="18" charset="0"/>
                <a:ea typeface="Times New Roman" panose="02020603050405020304" pitchFamily="18" charset="0"/>
                <a:cs typeface="Times New Roman" panose="02020603050405020304" pitchFamily="18" charset="0"/>
              </a:rPr>
              <a:t> d'une coopérative, souvent renforcées par son capital social, peuvent accroître sa crédibilité auprès des financeurs (banques, investisseurs sociaux, etc.).</a:t>
            </a:r>
            <a:endParaRPr lang="fr-FR"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fr-FR" sz="1600" kern="0" dirty="0">
                <a:effectLst/>
                <a:latin typeface="Times New Roman" panose="02020603050405020304" pitchFamily="18" charset="0"/>
                <a:ea typeface="Times New Roman" panose="02020603050405020304" pitchFamily="18" charset="0"/>
              </a:rPr>
              <a:t>Le capital social peut faciliter la formation de </a:t>
            </a:r>
            <a:r>
              <a:rPr lang="fr-FR" sz="1600" b="1" kern="0" dirty="0">
                <a:effectLst/>
                <a:latin typeface="Times New Roman" panose="02020603050405020304" pitchFamily="18" charset="0"/>
                <a:ea typeface="Times New Roman" panose="02020603050405020304" pitchFamily="18" charset="0"/>
              </a:rPr>
              <a:t>partenariats stratégiques</a:t>
            </a:r>
            <a:r>
              <a:rPr lang="fr-FR" sz="1600" kern="0" dirty="0">
                <a:effectLst/>
                <a:latin typeface="Times New Roman" panose="02020603050405020304" pitchFamily="18" charset="0"/>
                <a:ea typeface="Times New Roman" panose="02020603050405020304" pitchFamily="18" charset="0"/>
              </a:rPr>
              <a:t> avec d'autres organisations, ouvrant l'accès à des financements conjoints ou à des ressources complémentaires</a:t>
            </a:r>
            <a:r>
              <a:rPr lang="fr-FR" sz="1600" dirty="0">
                <a:effectLst/>
              </a:rPr>
              <a:t> </a:t>
            </a:r>
            <a:endParaRPr lang="fr-FR" sz="1600" dirty="0"/>
          </a:p>
        </p:txBody>
      </p:sp>
    </p:spTree>
    <p:extLst>
      <p:ext uri="{BB962C8B-B14F-4D97-AF65-F5344CB8AC3E}">
        <p14:creationId xmlns:p14="http://schemas.microsoft.com/office/powerpoint/2010/main" val="2703660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A61E76-433E-2125-5D8F-975FED91717D}"/>
              </a:ext>
            </a:extLst>
          </p:cNvPr>
          <p:cNvSpPr>
            <a:spLocks noGrp="1"/>
          </p:cNvSpPr>
          <p:nvPr>
            <p:ph type="title"/>
          </p:nvPr>
        </p:nvSpPr>
        <p:spPr>
          <a:xfrm>
            <a:off x="677334" y="248093"/>
            <a:ext cx="8596668" cy="1320800"/>
          </a:xfrm>
        </p:spPr>
        <p:txBody>
          <a:bodyPr/>
          <a:lstStyle/>
          <a:p>
            <a:r>
              <a:rPr lang="fr-FR" sz="1800" b="1" u="sng" kern="0" dirty="0">
                <a:solidFill>
                  <a:srgbClr val="C00000"/>
                </a:solidFill>
                <a:effectLst/>
                <a:latin typeface="Times New Roman" panose="02020603050405020304" pitchFamily="18" charset="0"/>
                <a:ea typeface="Times New Roman" panose="02020603050405020304" pitchFamily="18" charset="0"/>
              </a:rPr>
              <a:t>Implications Pratiques pour le Renforcement des Coopératives de l'ESS</a:t>
            </a:r>
            <a:r>
              <a:rPr lang="fr-FR" u="sng" dirty="0">
                <a:solidFill>
                  <a:srgbClr val="C00000"/>
                </a:solidFill>
                <a:effectLst/>
              </a:rPr>
              <a:t> </a:t>
            </a:r>
            <a:endParaRPr lang="fr-FR" u="sng" dirty="0">
              <a:solidFill>
                <a:srgbClr val="C00000"/>
              </a:solidFill>
            </a:endParaRPr>
          </a:p>
        </p:txBody>
      </p:sp>
      <p:sp>
        <p:nvSpPr>
          <p:cNvPr id="3" name="Espace réservé du texte 2">
            <a:extLst>
              <a:ext uri="{FF2B5EF4-FFF2-40B4-BE49-F238E27FC236}">
                <a16:creationId xmlns:a16="http://schemas.microsoft.com/office/drawing/2014/main" id="{8A3FBFC7-CC5A-B3BA-9C85-6D20744C1D9F}"/>
              </a:ext>
            </a:extLst>
          </p:cNvPr>
          <p:cNvSpPr>
            <a:spLocks noGrp="1"/>
          </p:cNvSpPr>
          <p:nvPr>
            <p:ph type="body" idx="1"/>
          </p:nvPr>
        </p:nvSpPr>
        <p:spPr>
          <a:xfrm>
            <a:off x="677334" y="1270000"/>
            <a:ext cx="8596668" cy="4460928"/>
          </a:xfrm>
        </p:spPr>
        <p:txBody>
          <a:bodyPr>
            <a:normAutofit/>
          </a:bodyPr>
          <a:lstStyle/>
          <a:p>
            <a:pPr marL="0" lvl="0" indent="0" algn="ctr">
              <a:buSzPts val="1000"/>
              <a:buNone/>
              <a:tabLst>
                <a:tab pos="457200" algn="l"/>
              </a:tabLst>
            </a:pP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Stratégies et Recommandations pour Mobiliser le Capital Social et Améliorer la Capacité de Financement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Mise en évidence des </a:t>
            </a: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implications pratiques pour le renforcement des coopératives dans le secteur de l’économie sociale et solidaire</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Stratégies pour </a:t>
            </a: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développer et entretenir le capital social</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 favoriser les rencontres et les échanges entre les membres, encourager la participation démocratique, renforcer la communication interne et externe.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Actions pour </a:t>
            </a: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améliorer la capacité de financement</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 diversifier les sources de financement (subventions, prêts bancaires, financement participatif, investissement à impact), développer des outils de gestion financière adaptés, renforcer la transparence financière.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SzPts val="1000"/>
              <a:buNone/>
              <a:tabLst>
                <a:tab pos="457200" algn="l"/>
              </a:tabLst>
            </a:pP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Importance de </a:t>
            </a:r>
            <a:r>
              <a:rPr lang="fr-FR" sz="1800" b="1" kern="0" dirty="0">
                <a:effectLst/>
                <a:latin typeface="Times New Roman" panose="02020603050405020304" pitchFamily="18" charset="0"/>
                <a:ea typeface="Times New Roman" panose="02020603050405020304" pitchFamily="18" charset="0"/>
                <a:cs typeface="Times New Roman" panose="02020603050405020304" pitchFamily="18" charset="0"/>
              </a:rPr>
              <a:t>l'articulation entre les stratégies de développement du capital social et d'amélioration de la capacité de financement</a:t>
            </a:r>
            <a:r>
              <a:rPr lang="fr-FR" sz="1800" kern="0" dirty="0">
                <a:effectLst/>
                <a:latin typeface="Times New Roman" panose="02020603050405020304" pitchFamily="18" charset="0"/>
                <a:ea typeface="Times New Roman" panose="02020603050405020304" pitchFamily="18" charset="0"/>
                <a:cs typeface="Times New Roman" panose="02020603050405020304" pitchFamily="18" charset="0"/>
              </a:rPr>
              <a:t> pour une transformation réussie.</a:t>
            </a:r>
            <a:endParaRPr lang="fr-F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654544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C9D03-293E-2157-A7A3-D9A3EAEF5A68}"/>
              </a:ext>
            </a:extLst>
          </p:cNvPr>
          <p:cNvSpPr>
            <a:spLocks noGrp="1"/>
          </p:cNvSpPr>
          <p:nvPr>
            <p:ph type="title"/>
          </p:nvPr>
        </p:nvSpPr>
        <p:spPr/>
        <p:txBody>
          <a:bodyPr/>
          <a:lstStyle/>
          <a:p>
            <a:r>
              <a:rPr lang="fr-FR"/>
              <a:t>Conclusion</a:t>
            </a:r>
          </a:p>
        </p:txBody>
      </p:sp>
      <p:sp>
        <p:nvSpPr>
          <p:cNvPr id="5" name="ZoneTexte 4">
            <a:extLst>
              <a:ext uri="{FF2B5EF4-FFF2-40B4-BE49-F238E27FC236}">
                <a16:creationId xmlns:a16="http://schemas.microsoft.com/office/drawing/2014/main" id="{0ADAF99C-C078-DA1A-D45D-671FEC396862}"/>
              </a:ext>
            </a:extLst>
          </p:cNvPr>
          <p:cNvSpPr txBox="1"/>
          <p:nvPr/>
        </p:nvSpPr>
        <p:spPr>
          <a:xfrm>
            <a:off x="677334" y="1767718"/>
            <a:ext cx="9359801" cy="3139321"/>
          </a:xfrm>
          <a:prstGeom prst="rect">
            <a:avLst/>
          </a:prstGeom>
          <a:noFill/>
        </p:spPr>
        <p:txBody>
          <a:bodyPr wrap="square" rtlCol="0">
            <a:spAutoFit/>
          </a:bodyPr>
          <a:lstStyle/>
          <a:p>
            <a:pPr algn="ctr"/>
            <a:r>
              <a:rPr lang="fr-FR" dirty="0"/>
              <a:t>Cette étude souligne l'importance du </a:t>
            </a:r>
            <a:r>
              <a:rPr lang="fr-FR" b="1" dirty="0"/>
              <a:t>capital social</a:t>
            </a:r>
            <a:r>
              <a:rPr lang="fr-FR" dirty="0"/>
              <a:t> pour les coopératives de l'</a:t>
            </a:r>
            <a:r>
              <a:rPr lang="fr-FR" b="1" dirty="0"/>
              <a:t>Économie Sociale et Solidaire (ESS)</a:t>
            </a:r>
            <a:r>
              <a:rPr lang="fr-FR" dirty="0"/>
              <a:t>, en facilitant l'accès aux ressources financières et en renforçant la cohésion interne. L'interdépendance entre </a:t>
            </a:r>
            <a:r>
              <a:rPr lang="fr-FR" b="1" dirty="0"/>
              <a:t>capital social</a:t>
            </a:r>
            <a:r>
              <a:rPr lang="fr-FR" dirty="0"/>
              <a:t> et </a:t>
            </a:r>
            <a:r>
              <a:rPr lang="fr-FR" b="1" dirty="0"/>
              <a:t>financement</a:t>
            </a:r>
            <a:r>
              <a:rPr lang="fr-FR" dirty="0"/>
              <a:t> joue un rôle crucial dans la transformation économique et sociale des coopératives.</a:t>
            </a:r>
          </a:p>
          <a:p>
            <a:pPr algn="ctr"/>
            <a:endParaRPr lang="fr-FR" dirty="0"/>
          </a:p>
          <a:p>
            <a:pPr algn="ctr"/>
            <a:r>
              <a:rPr lang="fr-FR" dirty="0"/>
              <a:t>Cependant, des défis persistent concernant l'optimisation de cette relation. Les </a:t>
            </a:r>
            <a:r>
              <a:rPr lang="fr-FR" b="1" dirty="0"/>
              <a:t>perspectives futures de recherche</a:t>
            </a:r>
            <a:r>
              <a:rPr lang="fr-FR" dirty="0"/>
              <a:t> pourraient se concentrer sur l'impact des </a:t>
            </a:r>
            <a:r>
              <a:rPr lang="fr-FR" b="1" dirty="0"/>
              <a:t>financements participatifs</a:t>
            </a:r>
            <a:r>
              <a:rPr lang="fr-FR" dirty="0"/>
              <a:t> et des </a:t>
            </a:r>
            <a:r>
              <a:rPr lang="fr-FR" b="1" dirty="0"/>
              <a:t>innovations technologiques</a:t>
            </a:r>
            <a:r>
              <a:rPr lang="fr-FR" dirty="0"/>
              <a:t>, ainsi que sur l’étude des </a:t>
            </a:r>
            <a:r>
              <a:rPr lang="fr-FR" b="1" dirty="0"/>
              <a:t>modèles hybrides</a:t>
            </a:r>
            <a:r>
              <a:rPr lang="fr-FR" dirty="0"/>
              <a:t> dans l'ESS, pour renforcer cette synergie et soutenir une transformation durable des coopératives.</a:t>
            </a:r>
          </a:p>
          <a:p>
            <a:endParaRPr lang="fr-FR" dirty="0"/>
          </a:p>
        </p:txBody>
      </p:sp>
    </p:spTree>
    <p:extLst>
      <p:ext uri="{BB962C8B-B14F-4D97-AF65-F5344CB8AC3E}">
        <p14:creationId xmlns:p14="http://schemas.microsoft.com/office/powerpoint/2010/main" val="2070720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609600"/>
            <a:ext cx="8596668" cy="831273"/>
          </a:xfrm>
        </p:spPr>
        <p:txBody>
          <a:bodyPr/>
          <a:lstStyle/>
          <a:p>
            <a:r>
              <a:rPr lang="en-US" u="sng" dirty="0"/>
              <a:t>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marL="514350" indent="-514350">
              <a:buClr>
                <a:schemeClr val="tx2">
                  <a:lumMod val="75000"/>
                </a:schemeClr>
              </a:buClr>
              <a:buFont typeface="+mj-lt"/>
              <a:buAutoNum type="arabicPeriod"/>
            </a:pPr>
            <a:r>
              <a:rPr lang="fr-FR" sz="2400" b="1" u="sng" dirty="0">
                <a:solidFill>
                  <a:schemeClr val="bg2">
                    <a:lumMod val="50000"/>
                  </a:schemeClr>
                </a:solidFill>
              </a:rPr>
              <a:t>Introduction </a:t>
            </a:r>
          </a:p>
          <a:p>
            <a:pPr marL="514350" indent="-514350">
              <a:buClr>
                <a:schemeClr val="tx2">
                  <a:lumMod val="75000"/>
                </a:schemeClr>
              </a:buClr>
              <a:buFont typeface="+mj-lt"/>
              <a:buAutoNum type="arabicPeriod"/>
            </a:pPr>
            <a:r>
              <a:rPr lang="fr-FR" sz="2400" b="1" u="sng" dirty="0">
                <a:solidFill>
                  <a:schemeClr val="bg2">
                    <a:lumMod val="50000"/>
                  </a:schemeClr>
                </a:solidFill>
              </a:rPr>
              <a:t>Problématique </a:t>
            </a:r>
          </a:p>
          <a:p>
            <a:pPr marL="514350" indent="-514350">
              <a:buClr>
                <a:schemeClr val="tx2">
                  <a:lumMod val="75000"/>
                </a:schemeClr>
              </a:buClr>
              <a:buFont typeface="+mj-lt"/>
              <a:buAutoNum type="arabicPeriod"/>
            </a:pPr>
            <a:r>
              <a:rPr lang="fr-FR" sz="2400" b="1" u="sng" dirty="0">
                <a:solidFill>
                  <a:schemeClr val="bg2">
                    <a:lumMod val="50000"/>
                  </a:schemeClr>
                </a:solidFill>
              </a:rPr>
              <a:t>Démarche méthodologique</a:t>
            </a:r>
          </a:p>
          <a:p>
            <a:pPr marL="514350" indent="-514350">
              <a:buClr>
                <a:schemeClr val="tx2">
                  <a:lumMod val="75000"/>
                </a:schemeClr>
              </a:buClr>
              <a:buFont typeface="+mj-lt"/>
              <a:buAutoNum type="arabicPeriod"/>
            </a:pPr>
            <a:r>
              <a:rPr lang="fr-FR" sz="2400" b="1" u="sng" dirty="0">
                <a:solidFill>
                  <a:schemeClr val="bg2">
                    <a:lumMod val="50000"/>
                  </a:schemeClr>
                </a:solidFill>
              </a:rPr>
              <a:t>Revue de littérature</a:t>
            </a:r>
          </a:p>
          <a:p>
            <a:pPr marL="514350" indent="-514350">
              <a:buClr>
                <a:schemeClr val="tx2">
                  <a:lumMod val="75000"/>
                </a:schemeClr>
              </a:buClr>
              <a:buFont typeface="+mj-lt"/>
              <a:buAutoNum type="arabicPeriod"/>
            </a:pPr>
            <a:r>
              <a:rPr lang="fr-FR" sz="2400" b="1" u="sng" dirty="0">
                <a:solidFill>
                  <a:schemeClr val="bg2">
                    <a:lumMod val="50000"/>
                  </a:schemeClr>
                </a:solidFill>
              </a:rPr>
              <a:t>Résultats</a:t>
            </a:r>
          </a:p>
          <a:p>
            <a:pPr marL="514350" indent="-514350">
              <a:buClr>
                <a:schemeClr val="tx2">
                  <a:lumMod val="75000"/>
                </a:schemeClr>
              </a:buClr>
              <a:buFont typeface="+mj-lt"/>
              <a:buAutoNum type="arabicPeriod"/>
            </a:pPr>
            <a:r>
              <a:rPr lang="fr-FR" sz="2400" b="1" u="sng" dirty="0">
                <a:solidFill>
                  <a:schemeClr val="bg2">
                    <a:lumMod val="50000"/>
                  </a:schemeClr>
                </a:solidFill>
              </a:rPr>
              <a:t>Conclusion</a:t>
            </a:r>
          </a:p>
          <a:p>
            <a:endParaRPr lang="en-US" sz="2400" dirty="0"/>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0D47DE-A306-0FBF-C096-B0DEBC4EDD7D}"/>
              </a:ext>
            </a:extLst>
          </p:cNvPr>
          <p:cNvSpPr>
            <a:spLocks noGrp="1"/>
          </p:cNvSpPr>
          <p:nvPr>
            <p:ph type="title"/>
          </p:nvPr>
        </p:nvSpPr>
        <p:spPr/>
        <p:txBody>
          <a:bodyPr/>
          <a:lstStyle/>
          <a:p>
            <a:r>
              <a:rPr lang="fr-FR" dirty="0"/>
              <a:t>Introduction</a:t>
            </a:r>
          </a:p>
        </p:txBody>
      </p:sp>
      <p:sp>
        <p:nvSpPr>
          <p:cNvPr id="3" name="Espace réservé du texte 2">
            <a:extLst>
              <a:ext uri="{FF2B5EF4-FFF2-40B4-BE49-F238E27FC236}">
                <a16:creationId xmlns:a16="http://schemas.microsoft.com/office/drawing/2014/main" id="{A752F88F-CDB3-C21B-5919-46C3D8117F95}"/>
              </a:ext>
            </a:extLst>
          </p:cNvPr>
          <p:cNvSpPr>
            <a:spLocks noGrp="1"/>
          </p:cNvSpPr>
          <p:nvPr>
            <p:ph type="body" idx="1"/>
          </p:nvPr>
        </p:nvSpPr>
        <p:spPr>
          <a:xfrm>
            <a:off x="677334" y="1488613"/>
            <a:ext cx="9785104" cy="3880773"/>
          </a:xfrm>
        </p:spPr>
        <p:txBody>
          <a:bodyPr>
            <a:normAutofit lnSpcReduction="10000"/>
          </a:bodyPr>
          <a:lstStyle/>
          <a:p>
            <a:pPr marL="0" indent="0">
              <a:buNone/>
            </a:pPr>
            <a:r>
              <a:rPr lang="fr-FR" dirty="0"/>
              <a:t>Face aux mutations économiques et sociales contemporaines, les coopératives doivent repenser leurs modes d’organisation pour renforcer leur résilience et leur capacité d’innovation. L’économie sociale et solidaire (ESS), fondée sur la solidarité, l’ancrage local et la gouvernance démocratique, offre un cadre propice pour analyser leur transformation. Deux leviers clés se dégagent : </a:t>
            </a:r>
            <a:r>
              <a:rPr lang="fr-FR" b="1" dirty="0"/>
              <a:t>le capital social</a:t>
            </a:r>
            <a:r>
              <a:rPr lang="fr-FR" dirty="0"/>
              <a:t>, entendu comme l’ensemble des relations de confiance et des réseaux (Bourdieu, 1980 ; Coleman, 1988 ; Putnam, 1993),et </a:t>
            </a:r>
            <a:r>
              <a:rPr lang="fr-FR" b="1" dirty="0"/>
              <a:t>la capacité de financement</a:t>
            </a:r>
            <a:r>
              <a:rPr lang="fr-FR" dirty="0"/>
              <a:t>, soit la faculté à mobiliser des ressources adaptées. </a:t>
            </a:r>
          </a:p>
          <a:p>
            <a:pPr marL="0" indent="0">
              <a:buNone/>
            </a:pPr>
            <a:r>
              <a:rPr lang="fr-FR" dirty="0"/>
              <a:t>Cette étude explore leur </a:t>
            </a:r>
            <a:r>
              <a:rPr lang="fr-FR" b="1" dirty="0"/>
              <a:t>interdépendance</a:t>
            </a:r>
            <a:r>
              <a:rPr lang="fr-FR" dirty="0"/>
              <a:t> : comment le capital social facilite-t-il l’accès au financement, et comment ce dernier nourrit-il, en retour, un capital social plus riche et mobilisateur ? Ainsi la problématique centrale s’articule ainsi :</a:t>
            </a:r>
            <a:r>
              <a:rPr lang="fr-FR" dirty="0" err="1"/>
              <a:t>D</a:t>
            </a:r>
            <a:r>
              <a:rPr lang="fr-FR" b="1" dirty="0" err="1"/>
              <a:t>quelle</a:t>
            </a:r>
            <a:r>
              <a:rPr lang="fr-FR" b="1" dirty="0"/>
              <a:t> mesure le capital social influence-t-il la capacité de financement des coopératives, et contribue-t-il à leur transformation dans le cadre de l’ESS ?</a:t>
            </a:r>
            <a:r>
              <a:rPr lang="fr-FR" dirty="0"/>
              <a:t> L’analyse s’organise en cinq axes : cadre théorique, rôle du capital social, impact du financement, interaction entre les deux leviers et recommandations pratiques.</a:t>
            </a:r>
          </a:p>
          <a:p>
            <a:pPr marL="0" indent="0">
              <a:buNone/>
            </a:pPr>
            <a:endParaRPr lang="fr-FR" dirty="0"/>
          </a:p>
        </p:txBody>
      </p:sp>
    </p:spTree>
    <p:extLst>
      <p:ext uri="{BB962C8B-B14F-4D97-AF65-F5344CB8AC3E}">
        <p14:creationId xmlns:p14="http://schemas.microsoft.com/office/powerpoint/2010/main" val="706822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ECEE79-1B5B-386E-73F5-C3B242E89E54}"/>
              </a:ext>
            </a:extLst>
          </p:cNvPr>
          <p:cNvSpPr>
            <a:spLocks noGrp="1"/>
          </p:cNvSpPr>
          <p:nvPr>
            <p:ph type="title"/>
          </p:nvPr>
        </p:nvSpPr>
        <p:spPr/>
        <p:txBody>
          <a:bodyPr/>
          <a:lstStyle/>
          <a:p>
            <a:r>
              <a:rPr lang="fr-FR" sz="1800" b="1" kern="0" dirty="0">
                <a:effectLst/>
                <a:latin typeface="Times New Roman" panose="02020603050405020304" pitchFamily="18" charset="0"/>
                <a:ea typeface="Times New Roman" panose="02020603050405020304" pitchFamily="18" charset="0"/>
              </a:rPr>
              <a:t>Problématique Centrale de la Recherche</a:t>
            </a:r>
            <a:r>
              <a:rPr lang="fr-FR" dirty="0">
                <a:effectLst/>
              </a:rPr>
              <a:t> </a:t>
            </a:r>
            <a:endParaRPr lang="fr-FR" dirty="0"/>
          </a:p>
        </p:txBody>
      </p:sp>
      <p:sp>
        <p:nvSpPr>
          <p:cNvPr id="3" name="Espace réservé du texte 2">
            <a:extLst>
              <a:ext uri="{FF2B5EF4-FFF2-40B4-BE49-F238E27FC236}">
                <a16:creationId xmlns:a16="http://schemas.microsoft.com/office/drawing/2014/main" id="{362BF2AD-230E-F9A2-FD65-CFA3D91FD750}"/>
              </a:ext>
            </a:extLst>
          </p:cNvPr>
          <p:cNvSpPr>
            <a:spLocks noGrp="1"/>
          </p:cNvSpPr>
          <p:nvPr>
            <p:ph type="body" idx="1"/>
          </p:nvPr>
        </p:nvSpPr>
        <p:spPr>
          <a:xfrm>
            <a:off x="1189953" y="2500385"/>
            <a:ext cx="8596668" cy="1857229"/>
          </a:xfrm>
        </p:spPr>
        <p:txBody>
          <a:bodyPr/>
          <a:lstStyle/>
          <a:p>
            <a:pPr marL="0" indent="0" algn="ctr">
              <a:buNone/>
            </a:pPr>
            <a:r>
              <a:rPr lang="fr-FR" sz="1800" b="1" kern="0" dirty="0">
                <a:effectLst/>
                <a:latin typeface="Times New Roman" panose="02020603050405020304" pitchFamily="18" charset="0"/>
                <a:ea typeface="Times New Roman" panose="02020603050405020304" pitchFamily="18" charset="0"/>
              </a:rPr>
              <a:t>Dans quelle mesure le capital social influence-t-il la capacité de financement des coopératives et contribue-t-il à leur transformation économique et sociale dans le cadre de l’économie sociale et solidaire ?</a:t>
            </a:r>
            <a:r>
              <a:rPr lang="fr-FR" dirty="0">
                <a:effectLst/>
              </a:rPr>
              <a:t> </a:t>
            </a:r>
            <a:endParaRPr lang="fr-FR" dirty="0"/>
          </a:p>
        </p:txBody>
      </p:sp>
    </p:spTree>
    <p:extLst>
      <p:ext uri="{BB962C8B-B14F-4D97-AF65-F5344CB8AC3E}">
        <p14:creationId xmlns:p14="http://schemas.microsoft.com/office/powerpoint/2010/main" val="32345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D1AF37-BF2D-CE14-1797-0470A11B7863}"/>
              </a:ext>
            </a:extLst>
          </p:cNvPr>
          <p:cNvSpPr>
            <a:spLocks noGrp="1"/>
          </p:cNvSpPr>
          <p:nvPr>
            <p:ph type="title"/>
          </p:nvPr>
        </p:nvSpPr>
        <p:spPr/>
        <p:txBody>
          <a:bodyPr/>
          <a:lstStyle/>
          <a:p>
            <a:r>
              <a:rPr lang="fr-FR" dirty="0"/>
              <a:t>Méthodologie</a:t>
            </a:r>
          </a:p>
        </p:txBody>
      </p:sp>
      <p:sp>
        <p:nvSpPr>
          <p:cNvPr id="3" name="Espace réservé du contenu 2">
            <a:extLst>
              <a:ext uri="{FF2B5EF4-FFF2-40B4-BE49-F238E27FC236}">
                <a16:creationId xmlns:a16="http://schemas.microsoft.com/office/drawing/2014/main" id="{D17159AB-616B-5AFA-66A3-A870F207E30A}"/>
              </a:ext>
            </a:extLst>
          </p:cNvPr>
          <p:cNvSpPr>
            <a:spLocks noGrp="1"/>
          </p:cNvSpPr>
          <p:nvPr>
            <p:ph idx="1"/>
          </p:nvPr>
        </p:nvSpPr>
        <p:spPr>
          <a:xfrm>
            <a:off x="1328497" y="2367627"/>
            <a:ext cx="8596668" cy="3880773"/>
          </a:xfrm>
        </p:spPr>
        <p:txBody>
          <a:bodyPr/>
          <a:lstStyle/>
          <a:p>
            <a:pPr marL="0" indent="0" algn="ctr">
              <a:buNone/>
            </a:pPr>
            <a:r>
              <a:rPr lang="nl-BE" sz="2000" dirty="0"/>
              <a:t>étude documentaire: </a:t>
            </a:r>
            <a:r>
              <a:rPr lang="fr-FR" sz="2000" dirty="0"/>
              <a:t>Revue de littérature</a:t>
            </a:r>
            <a:endParaRPr lang="nl-BE" sz="2000" dirty="0"/>
          </a:p>
          <a:p>
            <a:pPr marL="0" indent="0" algn="ctr">
              <a:buNone/>
            </a:pPr>
            <a:endParaRPr lang="nl-BE" sz="2000" dirty="0"/>
          </a:p>
          <a:p>
            <a:pPr marL="0" indent="0" algn="ctr">
              <a:lnSpc>
                <a:spcPct val="150000"/>
              </a:lnSpc>
              <a:spcAft>
                <a:spcPts val="1000"/>
              </a:spcAft>
              <a:buNone/>
            </a:pPr>
            <a:r>
              <a:rPr lang="fr-FR" sz="1800" dirty="0"/>
              <a:t>La présente recherche a synthétisé la littérature existante sur </a:t>
            </a:r>
            <a:r>
              <a:rPr lang="fr-FR" dirty="0"/>
              <a:t>nos deux concepts</a:t>
            </a:r>
            <a:endParaRPr lang="fr-FR" sz="1800" dirty="0"/>
          </a:p>
          <a:p>
            <a:endParaRPr lang="fr-FR" dirty="0"/>
          </a:p>
        </p:txBody>
      </p:sp>
    </p:spTree>
    <p:extLst>
      <p:ext uri="{BB962C8B-B14F-4D97-AF65-F5344CB8AC3E}">
        <p14:creationId xmlns:p14="http://schemas.microsoft.com/office/powerpoint/2010/main" val="4118547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11E7F1-F0D1-F080-6EA6-BDCD71F59CD2}"/>
              </a:ext>
            </a:extLst>
          </p:cNvPr>
          <p:cNvSpPr>
            <a:spLocks noGrp="1"/>
          </p:cNvSpPr>
          <p:nvPr>
            <p:ph type="title"/>
          </p:nvPr>
        </p:nvSpPr>
        <p:spPr>
          <a:xfrm>
            <a:off x="134062" y="354178"/>
            <a:ext cx="8899101" cy="878877"/>
          </a:xfrm>
        </p:spPr>
        <p:txBody>
          <a:bodyPr>
            <a:normAutofit/>
          </a:bodyPr>
          <a:lstStyle/>
          <a:p>
            <a:r>
              <a:rPr lang="fr-FR" sz="2400" i="1" u="sng" kern="0" dirty="0">
                <a:solidFill>
                  <a:srgbClr val="C00000"/>
                </a:solidFill>
                <a:effectLst/>
                <a:latin typeface="Times New Roman" panose="02020603050405020304" pitchFamily="18" charset="0"/>
                <a:ea typeface="Times New Roman" panose="02020603050405020304" pitchFamily="18" charset="0"/>
              </a:rPr>
              <a:t>Le Capital Social au Cœur des Coopératives</a:t>
            </a:r>
            <a:r>
              <a:rPr lang="fr-FR" sz="1600" i="1" u="sng" dirty="0">
                <a:solidFill>
                  <a:srgbClr val="C00000"/>
                </a:solidFill>
                <a:effectLst/>
              </a:rPr>
              <a:t> </a:t>
            </a:r>
            <a:endParaRPr lang="fr-FR" sz="3200" i="1" u="sng" dirty="0">
              <a:solidFill>
                <a:srgbClr val="C00000"/>
              </a:solidFill>
            </a:endParaRPr>
          </a:p>
        </p:txBody>
      </p:sp>
      <p:sp>
        <p:nvSpPr>
          <p:cNvPr id="6" name="ZoneTexte 5">
            <a:extLst>
              <a:ext uri="{FF2B5EF4-FFF2-40B4-BE49-F238E27FC236}">
                <a16:creationId xmlns:a16="http://schemas.microsoft.com/office/drawing/2014/main" id="{BFFA05B0-1C1E-51DF-4229-80758EAA3E80}"/>
              </a:ext>
            </a:extLst>
          </p:cNvPr>
          <p:cNvSpPr txBox="1"/>
          <p:nvPr/>
        </p:nvSpPr>
        <p:spPr>
          <a:xfrm>
            <a:off x="494280" y="1997931"/>
            <a:ext cx="9342447" cy="3139321"/>
          </a:xfrm>
          <a:prstGeom prst="rect">
            <a:avLst/>
          </a:prstGeom>
          <a:noFill/>
        </p:spPr>
        <p:txBody>
          <a:bodyPr wrap="square">
            <a:spAutoFit/>
          </a:bodyPr>
          <a:lstStyle/>
          <a:p>
            <a:pPr algn="ctr"/>
            <a:r>
              <a:rPr lang="fr-FR" dirty="0">
                <a:solidFill>
                  <a:schemeClr val="tx2">
                    <a:lumMod val="75000"/>
                  </a:schemeClr>
                </a:solidFill>
              </a:rPr>
              <a:t>Le capital social, concept central dans l’analyse des dynamiques coopératives, peut être défini comme l’ensemble des relations, interactions et réseaux de confiance qui unissent les membres d’une organisation (Bourdieu, 1980 ; Coleman, 1988 ; Putnam, 1993). </a:t>
            </a:r>
          </a:p>
          <a:p>
            <a:pPr algn="ctr"/>
            <a:endParaRPr lang="fr-FR" dirty="0">
              <a:solidFill>
                <a:schemeClr val="tx2">
                  <a:lumMod val="75000"/>
                </a:schemeClr>
              </a:solidFill>
            </a:endParaRPr>
          </a:p>
          <a:p>
            <a:pPr algn="ctr"/>
            <a:r>
              <a:rPr lang="fr-FR" dirty="0"/>
              <a:t>Dans le contexte coopératif, il revêt une dimension multifacette, jouant un rôle clé à plusieurs niveaux. D’une part, il constitue un </a:t>
            </a:r>
            <a:r>
              <a:rPr lang="fr-FR" dirty="0">
                <a:solidFill>
                  <a:srgbClr val="002060"/>
                </a:solidFill>
              </a:rPr>
              <a:t>levier stratégique </a:t>
            </a:r>
            <a:r>
              <a:rPr lang="fr-FR" dirty="0"/>
              <a:t>pour faciliter l’accès aux ressources externes, en mobilisant des réseaux d’interconnaissance, des alliances territoriales ou encore des relations institutionnelles. D’autre part, il </a:t>
            </a:r>
            <a:r>
              <a:rPr lang="fr-FR" dirty="0">
                <a:solidFill>
                  <a:srgbClr val="002060"/>
                </a:solidFill>
              </a:rPr>
              <a:t>renforce les capacités internes des coopératives</a:t>
            </a:r>
            <a:r>
              <a:rPr lang="fr-FR" dirty="0"/>
              <a:t>, en consolidant la participation démocratique, la circulation de l’information et la co-construction de projets. </a:t>
            </a:r>
          </a:p>
        </p:txBody>
      </p:sp>
    </p:spTree>
    <p:extLst>
      <p:ext uri="{BB962C8B-B14F-4D97-AF65-F5344CB8AC3E}">
        <p14:creationId xmlns:p14="http://schemas.microsoft.com/office/powerpoint/2010/main" val="494753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F26F82-28AE-30AA-B2BF-19FA137680DC}"/>
              </a:ext>
            </a:extLst>
          </p:cNvPr>
          <p:cNvSpPr>
            <a:spLocks noGrp="1"/>
          </p:cNvSpPr>
          <p:nvPr>
            <p:ph type="title"/>
          </p:nvPr>
        </p:nvSpPr>
        <p:spPr>
          <a:xfrm>
            <a:off x="0" y="145101"/>
            <a:ext cx="8596668" cy="1320800"/>
          </a:xfrm>
        </p:spPr>
        <p:txBody>
          <a:bodyPr/>
          <a:lstStyle/>
          <a:p>
            <a:r>
              <a:rPr lang="fr-FR" sz="1800" i="1" u="sng" kern="0" dirty="0">
                <a:solidFill>
                  <a:srgbClr val="C00000"/>
                </a:solidFill>
                <a:effectLst/>
                <a:latin typeface="Times New Roman" panose="02020603050405020304" pitchFamily="18" charset="0"/>
                <a:ea typeface="Times New Roman" panose="02020603050405020304" pitchFamily="18" charset="0"/>
              </a:rPr>
              <a:t>Ancrage Théorique : Capital Social, Finance Solidaire et Transformation</a:t>
            </a:r>
            <a:r>
              <a:rPr lang="fr-FR" sz="1050" i="1" u="sng" dirty="0">
                <a:solidFill>
                  <a:srgbClr val="C00000"/>
                </a:solidFill>
                <a:effectLst/>
              </a:rPr>
              <a:t> </a:t>
            </a:r>
            <a:endParaRPr lang="fr-FR" i="1" u="sng" dirty="0">
              <a:solidFill>
                <a:srgbClr val="C00000"/>
              </a:solidFill>
            </a:endParaRPr>
          </a:p>
        </p:txBody>
      </p:sp>
      <p:graphicFrame>
        <p:nvGraphicFramePr>
          <p:cNvPr id="5" name="Diagramme 4">
            <a:extLst>
              <a:ext uri="{FF2B5EF4-FFF2-40B4-BE49-F238E27FC236}">
                <a16:creationId xmlns:a16="http://schemas.microsoft.com/office/drawing/2014/main" id="{4387BCFC-90DF-D4F4-85D3-0AD3256B3D63}"/>
              </a:ext>
            </a:extLst>
          </p:cNvPr>
          <p:cNvGraphicFramePr/>
          <p:nvPr>
            <p:extLst>
              <p:ext uri="{D42A27DB-BD31-4B8C-83A1-F6EECF244321}">
                <p14:modId xmlns:p14="http://schemas.microsoft.com/office/powerpoint/2010/main" val="3774537455"/>
              </p:ext>
            </p:extLst>
          </p:nvPr>
        </p:nvGraphicFramePr>
        <p:xfrm>
          <a:off x="1025530" y="2512536"/>
          <a:ext cx="10136456" cy="4200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ZoneTexte 5">
            <a:extLst>
              <a:ext uri="{FF2B5EF4-FFF2-40B4-BE49-F238E27FC236}">
                <a16:creationId xmlns:a16="http://schemas.microsoft.com/office/drawing/2014/main" id="{B59A4AA6-67B6-9510-E40E-D1505AC35B06}"/>
              </a:ext>
            </a:extLst>
          </p:cNvPr>
          <p:cNvSpPr txBox="1"/>
          <p:nvPr/>
        </p:nvSpPr>
        <p:spPr>
          <a:xfrm>
            <a:off x="2569802" y="1191736"/>
            <a:ext cx="6704200" cy="1477328"/>
          </a:xfrm>
          <a:prstGeom prst="rect">
            <a:avLst/>
          </a:prstGeom>
          <a:noFill/>
        </p:spPr>
        <p:txBody>
          <a:bodyPr wrap="square" rtlCol="0">
            <a:spAutoFit/>
          </a:bodyPr>
          <a:lstStyle/>
          <a:p>
            <a:pPr algn="ctr"/>
            <a:r>
              <a:rPr lang="fr-FR" b="1" dirty="0"/>
              <a:t>Théories du Capital Social</a:t>
            </a:r>
          </a:p>
          <a:p>
            <a:pPr algn="ctr"/>
            <a:r>
              <a:rPr lang="fr-FR" b="1" dirty="0"/>
              <a:t> </a:t>
            </a:r>
            <a:r>
              <a:rPr lang="fr-FR" dirty="0"/>
              <a:t>mettent en lumière l'importance des </a:t>
            </a:r>
            <a:r>
              <a:rPr lang="fr-FR" b="1" dirty="0"/>
              <a:t>réseaux de relations sociales</a:t>
            </a:r>
            <a:r>
              <a:rPr lang="fr-FR" dirty="0"/>
              <a:t> et de la </a:t>
            </a:r>
            <a:r>
              <a:rPr lang="fr-FR" b="1" dirty="0"/>
              <a:t>confiance mutuelle</a:t>
            </a:r>
            <a:r>
              <a:rPr lang="fr-FR" dirty="0"/>
              <a:t> dans les organisations, notamment au sein des coopératives</a:t>
            </a:r>
            <a:endParaRPr lang="fr-FR" b="1" dirty="0"/>
          </a:p>
          <a:p>
            <a:endParaRPr lang="fr-FR" dirty="0"/>
          </a:p>
        </p:txBody>
      </p:sp>
    </p:spTree>
    <p:extLst>
      <p:ext uri="{BB962C8B-B14F-4D97-AF65-F5344CB8AC3E}">
        <p14:creationId xmlns:p14="http://schemas.microsoft.com/office/powerpoint/2010/main" val="3297417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F26F82-28AE-30AA-B2BF-19FA137680DC}"/>
              </a:ext>
            </a:extLst>
          </p:cNvPr>
          <p:cNvSpPr>
            <a:spLocks noGrp="1"/>
          </p:cNvSpPr>
          <p:nvPr>
            <p:ph type="title"/>
          </p:nvPr>
        </p:nvSpPr>
        <p:spPr>
          <a:xfrm>
            <a:off x="0" y="145101"/>
            <a:ext cx="8596668" cy="1320800"/>
          </a:xfrm>
        </p:spPr>
        <p:txBody>
          <a:bodyPr/>
          <a:lstStyle/>
          <a:p>
            <a:r>
              <a:rPr lang="fr-FR" sz="1800" i="1" u="sng" kern="0" dirty="0">
                <a:solidFill>
                  <a:srgbClr val="C00000"/>
                </a:solidFill>
                <a:effectLst/>
                <a:latin typeface="Times New Roman" panose="02020603050405020304" pitchFamily="18" charset="0"/>
                <a:ea typeface="Times New Roman" panose="02020603050405020304" pitchFamily="18" charset="0"/>
              </a:rPr>
              <a:t>Ancrage Théorique : Capital Social, Finance Solidaire et Transformation</a:t>
            </a:r>
            <a:r>
              <a:rPr lang="fr-FR" sz="1050" i="1" u="sng" dirty="0">
                <a:solidFill>
                  <a:srgbClr val="C00000"/>
                </a:solidFill>
                <a:effectLst/>
              </a:rPr>
              <a:t> </a:t>
            </a:r>
            <a:endParaRPr lang="fr-FR" i="1" u="sng" dirty="0">
              <a:solidFill>
                <a:srgbClr val="C00000"/>
              </a:solidFill>
            </a:endParaRPr>
          </a:p>
        </p:txBody>
      </p:sp>
      <p:graphicFrame>
        <p:nvGraphicFramePr>
          <p:cNvPr id="5" name="Diagramme 4">
            <a:extLst>
              <a:ext uri="{FF2B5EF4-FFF2-40B4-BE49-F238E27FC236}">
                <a16:creationId xmlns:a16="http://schemas.microsoft.com/office/drawing/2014/main" id="{4387BCFC-90DF-D4F4-85D3-0AD3256B3D63}"/>
              </a:ext>
            </a:extLst>
          </p:cNvPr>
          <p:cNvGraphicFramePr/>
          <p:nvPr>
            <p:extLst>
              <p:ext uri="{D42A27DB-BD31-4B8C-83A1-F6EECF244321}">
                <p14:modId xmlns:p14="http://schemas.microsoft.com/office/powerpoint/2010/main" val="1238066928"/>
              </p:ext>
            </p:extLst>
          </p:nvPr>
        </p:nvGraphicFramePr>
        <p:xfrm>
          <a:off x="1025530" y="2459421"/>
          <a:ext cx="9947270" cy="42534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ZoneTexte 5">
            <a:extLst>
              <a:ext uri="{FF2B5EF4-FFF2-40B4-BE49-F238E27FC236}">
                <a16:creationId xmlns:a16="http://schemas.microsoft.com/office/drawing/2014/main" id="{B59A4AA6-67B6-9510-E40E-D1505AC35B06}"/>
              </a:ext>
            </a:extLst>
          </p:cNvPr>
          <p:cNvSpPr txBox="1"/>
          <p:nvPr/>
        </p:nvSpPr>
        <p:spPr>
          <a:xfrm>
            <a:off x="1702676" y="914737"/>
            <a:ext cx="8292662" cy="1477328"/>
          </a:xfrm>
          <a:prstGeom prst="rect">
            <a:avLst/>
          </a:prstGeom>
          <a:noFill/>
        </p:spPr>
        <p:txBody>
          <a:bodyPr wrap="square" rtlCol="0">
            <a:spAutoFit/>
          </a:bodyPr>
          <a:lstStyle/>
          <a:p>
            <a:pPr algn="ctr"/>
            <a:r>
              <a:rPr lang="fr-FR" b="1" dirty="0"/>
              <a:t>Théories de la Finance Sociale et Solidaire</a:t>
            </a:r>
          </a:p>
          <a:p>
            <a:pPr algn="ctr"/>
            <a:r>
              <a:rPr lang="fr-FR" dirty="0"/>
              <a:t>explorent comment les valeurs sociales et les réseaux influencent l'accès au financement, en mettant l'accent sur les pratiques de crédit éthique et les investissements à impact social pour les coopératives</a:t>
            </a:r>
          </a:p>
          <a:p>
            <a:endParaRPr lang="fr-FR" dirty="0"/>
          </a:p>
        </p:txBody>
      </p:sp>
    </p:spTree>
    <p:extLst>
      <p:ext uri="{BB962C8B-B14F-4D97-AF65-F5344CB8AC3E}">
        <p14:creationId xmlns:p14="http://schemas.microsoft.com/office/powerpoint/2010/main" val="2703470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F26F82-28AE-30AA-B2BF-19FA137680DC}"/>
              </a:ext>
            </a:extLst>
          </p:cNvPr>
          <p:cNvSpPr>
            <a:spLocks noGrp="1"/>
          </p:cNvSpPr>
          <p:nvPr>
            <p:ph type="title"/>
          </p:nvPr>
        </p:nvSpPr>
        <p:spPr>
          <a:xfrm>
            <a:off x="0" y="62504"/>
            <a:ext cx="8596668" cy="1320800"/>
          </a:xfrm>
        </p:spPr>
        <p:txBody>
          <a:bodyPr/>
          <a:lstStyle/>
          <a:p>
            <a:r>
              <a:rPr lang="fr-FR" sz="1800" i="1" u="sng" kern="0" dirty="0">
                <a:solidFill>
                  <a:srgbClr val="C00000"/>
                </a:solidFill>
                <a:effectLst/>
                <a:latin typeface="Times New Roman" panose="02020603050405020304" pitchFamily="18" charset="0"/>
                <a:ea typeface="Times New Roman" panose="02020603050405020304" pitchFamily="18" charset="0"/>
              </a:rPr>
              <a:t>Ancrage Théorique : Capital Social, Finance Solidaire et Transformation</a:t>
            </a:r>
            <a:r>
              <a:rPr lang="fr-FR" sz="1050" i="1" u="sng" dirty="0">
                <a:solidFill>
                  <a:srgbClr val="C00000"/>
                </a:solidFill>
                <a:effectLst/>
              </a:rPr>
              <a:t> </a:t>
            </a:r>
            <a:endParaRPr lang="fr-FR" i="1" u="sng" dirty="0">
              <a:solidFill>
                <a:srgbClr val="C00000"/>
              </a:solidFill>
            </a:endParaRPr>
          </a:p>
        </p:txBody>
      </p:sp>
      <p:graphicFrame>
        <p:nvGraphicFramePr>
          <p:cNvPr id="5" name="Diagramme 4">
            <a:extLst>
              <a:ext uri="{FF2B5EF4-FFF2-40B4-BE49-F238E27FC236}">
                <a16:creationId xmlns:a16="http://schemas.microsoft.com/office/drawing/2014/main" id="{4387BCFC-90DF-D4F4-85D3-0AD3256B3D63}"/>
              </a:ext>
            </a:extLst>
          </p:cNvPr>
          <p:cNvGraphicFramePr/>
          <p:nvPr>
            <p:extLst>
              <p:ext uri="{D42A27DB-BD31-4B8C-83A1-F6EECF244321}">
                <p14:modId xmlns:p14="http://schemas.microsoft.com/office/powerpoint/2010/main" val="2619744773"/>
              </p:ext>
            </p:extLst>
          </p:nvPr>
        </p:nvGraphicFramePr>
        <p:xfrm>
          <a:off x="651164" y="2851197"/>
          <a:ext cx="10071629" cy="32838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ZoneTexte 5">
            <a:extLst>
              <a:ext uri="{FF2B5EF4-FFF2-40B4-BE49-F238E27FC236}">
                <a16:creationId xmlns:a16="http://schemas.microsoft.com/office/drawing/2014/main" id="{B59A4AA6-67B6-9510-E40E-D1505AC35B06}"/>
              </a:ext>
            </a:extLst>
          </p:cNvPr>
          <p:cNvSpPr txBox="1"/>
          <p:nvPr/>
        </p:nvSpPr>
        <p:spPr>
          <a:xfrm>
            <a:off x="1639614" y="978630"/>
            <a:ext cx="8166538" cy="1754326"/>
          </a:xfrm>
          <a:prstGeom prst="rect">
            <a:avLst/>
          </a:prstGeom>
          <a:noFill/>
        </p:spPr>
        <p:txBody>
          <a:bodyPr wrap="square" rtlCol="0">
            <a:spAutoFit/>
          </a:bodyPr>
          <a:lstStyle/>
          <a:p>
            <a:pPr algn="ctr"/>
            <a:r>
              <a:rPr lang="fr-FR" b="1" dirty="0"/>
              <a:t>Théories de l'Innovation Sociale et de la Transformation Économique</a:t>
            </a:r>
          </a:p>
          <a:p>
            <a:pPr algn="ctr"/>
            <a:r>
              <a:rPr lang="fr-FR" dirty="0"/>
              <a:t>examinent comment les coopératives, grâce à leur capital social et à des ressources financières, contribuent à l'innovation sociale et à des modèles économiques durables, favorisant la transformation économique au sein de l'ESS.</a:t>
            </a:r>
          </a:p>
          <a:p>
            <a:endParaRPr lang="fr-FR" dirty="0"/>
          </a:p>
        </p:txBody>
      </p:sp>
    </p:spTree>
    <p:extLst>
      <p:ext uri="{BB962C8B-B14F-4D97-AF65-F5344CB8AC3E}">
        <p14:creationId xmlns:p14="http://schemas.microsoft.com/office/powerpoint/2010/main" val="42536275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392</TotalTime>
  <Words>2299</Words>
  <Application>Microsoft Office PowerPoint</Application>
  <PresentationFormat>Widescreen</PresentationFormat>
  <Paragraphs>108</Paragraphs>
  <Slides>14</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Calibri Light</vt:lpstr>
      <vt:lpstr>Symbol</vt:lpstr>
      <vt:lpstr>Times New Roman</vt:lpstr>
      <vt:lpstr>Trebuchet MS</vt:lpstr>
      <vt:lpstr>Wingdings 3</vt:lpstr>
      <vt:lpstr>Facet</vt:lpstr>
      <vt:lpstr>  Social Capital and Financing Capacity: A Lever for Transformation for Cooperatives in the Social and Solidarity Economy</vt:lpstr>
      <vt:lpstr>Introduction</vt:lpstr>
      <vt:lpstr>Introduction</vt:lpstr>
      <vt:lpstr>Problématique Centrale de la Recherche </vt:lpstr>
      <vt:lpstr>Méthodologie</vt:lpstr>
      <vt:lpstr>Le Capital Social au Cœur des Coopératives </vt:lpstr>
      <vt:lpstr>Ancrage Théorique : Capital Social, Finance Solidaire et Transformation </vt:lpstr>
      <vt:lpstr>Ancrage Théorique : Capital Social, Finance Solidaire et Transformation </vt:lpstr>
      <vt:lpstr>Ancrage Théorique : Capital Social, Finance Solidaire et Transformation </vt:lpstr>
      <vt:lpstr>Le Capital Social : Moteur d'Innovation Coopérative </vt:lpstr>
      <vt:lpstr>PowerPoint Presentation</vt:lpstr>
      <vt:lpstr>Capital Social et Accès Stratégique aux Financements </vt:lpstr>
      <vt:lpstr>Implications Pratiques pour le Renforcement des Coopératives de l'ESS </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50</cp:revision>
  <dcterms:created xsi:type="dcterms:W3CDTF">2020-02-19T16:22:48Z</dcterms:created>
  <dcterms:modified xsi:type="dcterms:W3CDTF">2025-04-05T02:04:17Z</dcterms:modified>
</cp:coreProperties>
</file>