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E9CB"/>
          </a:solidFill>
        </a:fill>
      </a:tcStyle>
    </a:wholeTbl>
    <a:band2H>
      <a:tcTxStyle/>
      <a:tcStyle>
        <a:tcBdr/>
        <a:fill>
          <a:solidFill>
            <a:srgbClr val="EE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E6CB"/>
          </a:solidFill>
        </a:fill>
      </a:tcStyle>
    </a:wholeTbl>
    <a:band2H>
      <a:tcTxStyle/>
      <a:tcStyle>
        <a:tcBdr/>
        <a:fill>
          <a:solidFill>
            <a:srgbClr val="FAF3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8D0"/>
          </a:solidFill>
        </a:fill>
      </a:tcStyle>
    </a:wholeTbl>
    <a:band2H>
      <a:tcTxStyle/>
      <a:tcStyle>
        <a:tcBdr/>
        <a:fill>
          <a:solidFill>
            <a:srgbClr val="EEED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410896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Trebuchet MS"/>
      </a:defRPr>
    </a:lvl1pPr>
    <a:lvl2pPr indent="228600" defTabSz="457200" latinLnBrk="0">
      <a:defRPr sz="1200">
        <a:latin typeface="+mn-lt"/>
        <a:ea typeface="+mn-ea"/>
        <a:cs typeface="+mn-cs"/>
        <a:sym typeface="Trebuchet MS"/>
      </a:defRPr>
    </a:lvl2pPr>
    <a:lvl3pPr indent="457200" defTabSz="457200" latinLnBrk="0">
      <a:defRPr sz="1200">
        <a:latin typeface="+mn-lt"/>
        <a:ea typeface="+mn-ea"/>
        <a:cs typeface="+mn-cs"/>
        <a:sym typeface="Trebuchet MS"/>
      </a:defRPr>
    </a:lvl3pPr>
    <a:lvl4pPr indent="685800" defTabSz="457200" latinLnBrk="0">
      <a:defRPr sz="1200">
        <a:latin typeface="+mn-lt"/>
        <a:ea typeface="+mn-ea"/>
        <a:cs typeface="+mn-cs"/>
        <a:sym typeface="Trebuchet MS"/>
      </a:defRPr>
    </a:lvl4pPr>
    <a:lvl5pPr indent="914400" defTabSz="457200" latinLnBrk="0">
      <a:defRPr sz="1200">
        <a:latin typeface="+mn-lt"/>
        <a:ea typeface="+mn-ea"/>
        <a:cs typeface="+mn-cs"/>
        <a:sym typeface="Trebuchet MS"/>
      </a:defRPr>
    </a:lvl5pPr>
    <a:lvl6pPr indent="1143000" defTabSz="457200" latinLnBrk="0">
      <a:defRPr sz="1200">
        <a:latin typeface="+mn-lt"/>
        <a:ea typeface="+mn-ea"/>
        <a:cs typeface="+mn-cs"/>
        <a:sym typeface="Trebuchet MS"/>
      </a:defRPr>
    </a:lvl6pPr>
    <a:lvl7pPr indent="1371600" defTabSz="457200" latinLnBrk="0">
      <a:defRPr sz="1200">
        <a:latin typeface="+mn-lt"/>
        <a:ea typeface="+mn-ea"/>
        <a:cs typeface="+mn-cs"/>
        <a:sym typeface="Trebuchet MS"/>
      </a:defRPr>
    </a:lvl7pPr>
    <a:lvl8pPr indent="1600200" defTabSz="457200" latinLnBrk="0">
      <a:defRPr sz="1200">
        <a:latin typeface="+mn-lt"/>
        <a:ea typeface="+mn-ea"/>
        <a:cs typeface="+mn-cs"/>
        <a:sym typeface="Trebuchet MS"/>
      </a:defRPr>
    </a:lvl8pPr>
    <a:lvl9pPr indent="1828800" defTabSz="457200" latinLnBrk="0">
      <a:defRPr sz="1200">
        <a:latin typeface="+mn-lt"/>
        <a:ea typeface="+mn-ea"/>
        <a:cs typeface="+mn-cs"/>
        <a:sym typeface="Trebuchet M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31"/>
          <p:cNvSpPr/>
          <p:nvPr/>
        </p:nvSpPr>
        <p:spPr>
          <a:xfrm>
            <a:off x="9371011" y="-1"/>
            <a:ext cx="1219201" cy="6858002"/>
          </a:xfrm>
          <a:prstGeom prst="line">
            <a:avLst/>
          </a:prstGeom>
          <a:ln cap="rnd">
            <a:solidFill>
              <a:srgbClr val="BFBFB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" name="Straight Connector 20"/>
          <p:cNvSpPr/>
          <p:nvPr/>
        </p:nvSpPr>
        <p:spPr>
          <a:xfrm flipH="1">
            <a:off x="7425266" y="3681412"/>
            <a:ext cx="4763559" cy="3176588"/>
          </a:xfrm>
          <a:prstGeom prst="line">
            <a:avLst/>
          </a:prstGeom>
          <a:ln cap="rnd">
            <a:solidFill>
              <a:srgbClr val="D9D9D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" name="Rectangle 23"/>
          <p:cNvSpPr/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692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1469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" name="Rectangle 25"/>
          <p:cNvSpPr/>
          <p:nvPr/>
        </p:nvSpPr>
        <p:spPr>
          <a:xfrm>
            <a:off x="9603441" y="-8467"/>
            <a:ext cx="2588559" cy="6866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10092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5" name="Isosceles Triangle 26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84450">
              <a:alpha val="72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18697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52C34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Rectangle 28"/>
          <p:cNvSpPr/>
          <p:nvPr/>
        </p:nvSpPr>
        <p:spPr>
          <a:xfrm>
            <a:off x="10898730" y="-8467"/>
            <a:ext cx="1290095" cy="6866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3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17073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" name="Rectangle 29"/>
          <p:cNvSpPr/>
          <p:nvPr/>
        </p:nvSpPr>
        <p:spPr>
          <a:xfrm>
            <a:off x="10938998" y="-8467"/>
            <a:ext cx="1249826" cy="6866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19173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4705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" name="Isosceles Triangle 30"/>
          <p:cNvSpPr/>
          <p:nvPr/>
        </p:nvSpPr>
        <p:spPr>
          <a:xfrm>
            <a:off x="10371666" y="3589866"/>
            <a:ext cx="1817160" cy="3268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84450">
              <a:alpha val="8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" name="Isosceles Triangle 18"/>
          <p:cNvSpPr/>
          <p:nvPr/>
        </p:nvSpPr>
        <p:spPr>
          <a:xfrm rot="10800000">
            <a:off x="0" y="0"/>
            <a:ext cx="842596" cy="56661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52C34">
              <a:alpha val="84706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1507067" y="2404534"/>
            <a:ext cx="7766937" cy="1646303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07067" y="4050832"/>
            <a:ext cx="7766937" cy="1096901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None/>
            </a:lvl1pPr>
            <a:lvl2pPr marL="0" indent="457200" algn="r">
              <a:buClrTx/>
              <a:buSzTx/>
              <a:buNone/>
            </a:lvl2pPr>
            <a:lvl3pPr marL="0" indent="914400" algn="r">
              <a:buClrTx/>
              <a:buSzTx/>
              <a:buNone/>
            </a:lvl3pPr>
            <a:lvl4pPr marL="0" indent="1371600" algn="r">
              <a:buClrTx/>
              <a:buSzTx/>
              <a:buNone/>
            </a:lvl4pPr>
            <a:lvl5pPr marL="0" indent="1828800" algn="r">
              <a:buClrTx/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Text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9" cy="3403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470400"/>
            <a:ext cx="8596669" cy="1570962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>
                <a:solidFill>
                  <a:srgbClr val="404040"/>
                </a:solidFill>
              </a:defRPr>
            </a:lvl1pPr>
            <a:lvl2pPr marL="0" indent="457200">
              <a:buClrTx/>
              <a:buSzTx/>
              <a:buNone/>
              <a:defRPr>
                <a:solidFill>
                  <a:srgbClr val="404040"/>
                </a:solidFill>
              </a:defRPr>
            </a:lvl2pPr>
            <a:lvl3pPr marL="0" indent="914400">
              <a:buClrTx/>
              <a:buSzTx/>
              <a:buNone/>
              <a:defRPr>
                <a:solidFill>
                  <a:srgbClr val="404040"/>
                </a:solidFill>
              </a:defRPr>
            </a:lvl3pPr>
            <a:lvl4pPr marL="0" indent="1371600">
              <a:buClrTx/>
              <a:buSzTx/>
              <a:buNone/>
              <a:defRPr>
                <a:solidFill>
                  <a:srgbClr val="404040"/>
                </a:solidFill>
              </a:defRPr>
            </a:lvl4pPr>
            <a:lvl5pPr marL="0" indent="1828800">
              <a:buClrTx/>
              <a:buSzTx/>
              <a:buNone/>
              <a:defRPr>
                <a:solidFill>
                  <a:srgbClr val="40404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Text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6138" y="3632200"/>
            <a:ext cx="7224526" cy="381000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16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None/>
              <a:defRPr sz="16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None/>
              <a:defRPr sz="16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None/>
              <a:defRPr sz="16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None/>
              <a:defRPr sz="16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677334" y="4470400"/>
            <a:ext cx="8596670" cy="1570963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None/>
              <a:defRPr>
                <a:solidFill>
                  <a:srgbClr val="404040"/>
                </a:solidFill>
              </a:defRPr>
            </a:pPr>
            <a:endParaRPr/>
          </a:p>
        </p:txBody>
      </p:sp>
      <p:sp>
        <p:nvSpPr>
          <p:cNvPr id="124" name="TextBox 19"/>
          <p:cNvSpPr txBox="1"/>
          <p:nvPr/>
        </p:nvSpPr>
        <p:spPr>
          <a:xfrm>
            <a:off x="587589" y="469465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25" name="TextBox 21"/>
          <p:cNvSpPr txBox="1"/>
          <p:nvPr/>
        </p:nvSpPr>
        <p:spPr>
          <a:xfrm>
            <a:off x="8938730" y="2565643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Text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9" cy="259546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527448"/>
            <a:ext cx="8596669" cy="151391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>
                <a:solidFill>
                  <a:srgbClr val="404040"/>
                </a:solidFill>
              </a:defRPr>
            </a:lvl1pPr>
            <a:lvl2pPr marL="0" indent="457200">
              <a:buClrTx/>
              <a:buSzTx/>
              <a:buNone/>
              <a:defRPr>
                <a:solidFill>
                  <a:srgbClr val="404040"/>
                </a:solidFill>
              </a:defRPr>
            </a:lvl2pPr>
            <a:lvl3pPr marL="0" indent="914400">
              <a:buClrTx/>
              <a:buSzTx/>
              <a:buNone/>
              <a:defRPr>
                <a:solidFill>
                  <a:srgbClr val="404040"/>
                </a:solidFill>
              </a:defRPr>
            </a:lvl3pPr>
            <a:lvl4pPr marL="0" indent="1371600">
              <a:buClrTx/>
              <a:buSzTx/>
              <a:buNone/>
              <a:defRPr>
                <a:solidFill>
                  <a:srgbClr val="404040"/>
                </a:solidFill>
              </a:defRPr>
            </a:lvl4pPr>
            <a:lvl5pPr marL="0" indent="1828800">
              <a:buClrTx/>
              <a:buSzTx/>
              <a:buNone/>
              <a:defRPr>
                <a:solidFill>
                  <a:srgbClr val="40404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 Text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4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>
                <a:solidFill>
                  <a:srgbClr val="404040"/>
                </a:solidFill>
              </a:defRPr>
            </a:lvl1pPr>
            <a:lvl2pPr marL="0" indent="457200">
              <a:buClrTx/>
              <a:buSzTx/>
              <a:buNone/>
              <a:defRPr sz="2400">
                <a:solidFill>
                  <a:srgbClr val="404040"/>
                </a:solidFill>
              </a:defRPr>
            </a:lvl2pPr>
            <a:lvl3pPr marL="0" indent="914400">
              <a:buClrTx/>
              <a:buSzTx/>
              <a:buNone/>
              <a:defRPr sz="2400">
                <a:solidFill>
                  <a:srgbClr val="404040"/>
                </a:solidFill>
              </a:defRPr>
            </a:lvl3pPr>
            <a:lvl4pPr marL="0" indent="1371600">
              <a:buClrTx/>
              <a:buSzTx/>
              <a:buNone/>
              <a:defRPr sz="2400">
                <a:solidFill>
                  <a:srgbClr val="404040"/>
                </a:solidFill>
              </a:defRPr>
            </a:lvl4pPr>
            <a:lvl5pPr marL="0" indent="1828800">
              <a:buClrTx/>
              <a:buSzTx/>
              <a:buNone/>
              <a:defRPr sz="2400">
                <a:solidFill>
                  <a:srgbClr val="40404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45" name="TextBox 23"/>
          <p:cNvSpPr txBox="1"/>
          <p:nvPr/>
        </p:nvSpPr>
        <p:spPr>
          <a:xfrm>
            <a:off x="587589" y="469465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46" name="TextBox 24"/>
          <p:cNvSpPr txBox="1"/>
          <p:nvPr/>
        </p:nvSpPr>
        <p:spPr>
          <a:xfrm>
            <a:off x="8938730" y="2565643"/>
            <a:ext cx="51816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xfrm>
            <a:off x="685798" y="609600"/>
            <a:ext cx="858820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677335" y="2700866"/>
            <a:ext cx="8596669" cy="1826582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527448"/>
            <a:ext cx="8596669" cy="8604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0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None/>
              <a:defRPr sz="20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None/>
              <a:defRPr sz="20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None/>
              <a:defRPr sz="20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None/>
              <a:defRPr sz="20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3" y="2160589"/>
            <a:ext cx="4184036" cy="388077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744" y="2160983"/>
            <a:ext cx="4185624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/>
            </a:lvl1pPr>
            <a:lvl2pPr marL="0" indent="457200">
              <a:buClrTx/>
              <a:buSzTx/>
              <a:buNone/>
              <a:defRPr sz="2400"/>
            </a:lvl2pPr>
            <a:lvl3pPr marL="0" indent="914400">
              <a:buClrTx/>
              <a:buSzTx/>
              <a:buNone/>
              <a:defRPr sz="2400"/>
            </a:lvl3pPr>
            <a:lvl4pPr marL="0" indent="1371600">
              <a:buClrTx/>
              <a:buSzTx/>
              <a:buNone/>
              <a:defRPr sz="2400"/>
            </a:lvl4pPr>
            <a:lvl5pPr marL="0" indent="1828800">
              <a:buClrTx/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088382" y="2160983"/>
            <a:ext cx="4185619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None/>
              <a:defRPr sz="2400"/>
            </a:pPr>
            <a:endParaRPr/>
          </a:p>
        </p:txBody>
      </p:sp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xfrm>
            <a:off x="677333" y="1498603"/>
            <a:ext cx="3854529" cy="1278467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760460" y="514923"/>
            <a:ext cx="4513543" cy="552643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77334" y="2777069"/>
            <a:ext cx="3854528" cy="258445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1400"/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Text"/>
          <p:cNvSpPr txBox="1">
            <a:spLocks noGrp="1"/>
          </p:cNvSpPr>
          <p:nvPr>
            <p:ph type="title"/>
          </p:nvPr>
        </p:nvSpPr>
        <p:spPr>
          <a:xfrm>
            <a:off x="677333" y="4800600"/>
            <a:ext cx="8596668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0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677333" y="609600"/>
            <a:ext cx="8596670" cy="384571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3" y="5367337"/>
            <a:ext cx="8596668" cy="6740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200"/>
            </a:lvl1pPr>
            <a:lvl2pPr marL="0" indent="457200">
              <a:buClrTx/>
              <a:buSzTx/>
              <a:buNone/>
              <a:defRPr sz="1200"/>
            </a:lvl2pPr>
            <a:lvl3pPr marL="0" indent="914400">
              <a:buClrTx/>
              <a:buSzTx/>
              <a:buNone/>
              <a:defRPr sz="1200"/>
            </a:lvl3pPr>
            <a:lvl4pPr marL="0" indent="1371600">
              <a:buClrTx/>
              <a:buSzTx/>
              <a:buNone/>
              <a:defRPr sz="1200"/>
            </a:lvl4pPr>
            <a:lvl5pPr marL="0" indent="1828800">
              <a:buClrTx/>
              <a:buSz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9"/>
          <p:cNvSpPr/>
          <p:nvPr/>
        </p:nvSpPr>
        <p:spPr>
          <a:xfrm>
            <a:off x="9371011" y="-1"/>
            <a:ext cx="1219201" cy="6858002"/>
          </a:xfrm>
          <a:prstGeom prst="line">
            <a:avLst/>
          </a:prstGeom>
          <a:ln cap="rnd">
            <a:solidFill>
              <a:srgbClr val="BFBFB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traight Connector 20"/>
          <p:cNvSpPr/>
          <p:nvPr/>
        </p:nvSpPr>
        <p:spPr>
          <a:xfrm flipH="1">
            <a:off x="7425266" y="3681412"/>
            <a:ext cx="4763559" cy="3176588"/>
          </a:xfrm>
          <a:prstGeom prst="line">
            <a:avLst/>
          </a:prstGeom>
          <a:ln cap="rnd">
            <a:solidFill>
              <a:srgbClr val="D9D9D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Rectangle 23"/>
          <p:cNvSpPr/>
          <p:nvPr/>
        </p:nvSpPr>
        <p:spPr>
          <a:xfrm>
            <a:off x="9181476" y="-8468"/>
            <a:ext cx="3007349" cy="6866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692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1469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Rectangle 25"/>
          <p:cNvSpPr/>
          <p:nvPr/>
        </p:nvSpPr>
        <p:spPr>
          <a:xfrm>
            <a:off x="9603441" y="-8467"/>
            <a:ext cx="2588559" cy="6866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10092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Isosceles Triangle 23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84450">
              <a:alpha val="72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18697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Rectangle 28"/>
          <p:cNvSpPr/>
          <p:nvPr/>
        </p:nvSpPr>
        <p:spPr>
          <a:xfrm>
            <a:off x="10898730" y="-8467"/>
            <a:ext cx="1290095" cy="6866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3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17073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" name="Rectangle 29"/>
          <p:cNvSpPr/>
          <p:nvPr/>
        </p:nvSpPr>
        <p:spPr>
          <a:xfrm>
            <a:off x="10938998" y="-8467"/>
            <a:ext cx="1249826" cy="68664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19173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4999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" name="Isosceles Triangle 27"/>
          <p:cNvSpPr/>
          <p:nvPr/>
        </p:nvSpPr>
        <p:spPr>
          <a:xfrm>
            <a:off x="10371665" y="3589866"/>
            <a:ext cx="1817160" cy="3268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84450">
              <a:alpha val="80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" name="Isosceles Triangle 28"/>
          <p:cNvSpPr/>
          <p:nvPr/>
        </p:nvSpPr>
        <p:spPr>
          <a:xfrm>
            <a:off x="-1" y="4013200"/>
            <a:ext cx="448734" cy="284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84450">
              <a:alpha val="85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•"/>
        <a:tabLst/>
        <a:defRPr sz="18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•"/>
        <a:tabLst/>
        <a:defRPr sz="18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2pPr>
      <a:lvl3pPr marL="1208314" marR="0" indent="-293914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•"/>
        <a:tabLst/>
        <a:defRPr sz="18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3pPr>
      <a:lvl4pPr marL="1714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•"/>
        <a:tabLst/>
        <a:defRPr sz="18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4pPr>
      <a:lvl5pPr marL="21717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•"/>
        <a:tabLst/>
        <a:defRPr sz="18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•"/>
        <a:tabLst/>
        <a:defRPr sz="18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•"/>
        <a:tabLst/>
        <a:defRPr sz="18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•"/>
        <a:tabLst/>
        <a:defRPr sz="18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•"/>
        <a:tabLst/>
        <a:defRPr sz="1800" b="0" i="0" u="none" strike="noStrike" cap="none" spc="0" baseline="0">
          <a:solidFill>
            <a:srgbClr val="052C34"/>
          </a:solidFill>
          <a:uFillTx/>
          <a:latin typeface="+mn-lt"/>
          <a:ea typeface="+mn-ea"/>
          <a:cs typeface="+mn-cs"/>
          <a:sym typeface="Trebuchet MS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1"/>
          <p:cNvSpPr txBox="1">
            <a:spLocks noGrp="1"/>
          </p:cNvSpPr>
          <p:nvPr>
            <p:ph type="ctrTitle"/>
          </p:nvPr>
        </p:nvSpPr>
        <p:spPr>
          <a:xfrm>
            <a:off x="1328496" y="1148089"/>
            <a:ext cx="8326459" cy="1877069"/>
          </a:xfrm>
          <a:prstGeom prst="rect">
            <a:avLst/>
          </a:prstGeom>
        </p:spPr>
        <p:txBody>
          <a:bodyPr/>
          <a:lstStyle>
            <a:lvl1pPr algn="ctr" defTabSz="333756">
              <a:defRPr sz="2920" b="1"/>
            </a:lvl1pPr>
          </a:lstStyle>
          <a:p>
            <a:pPr>
              <a:defRPr b="0"/>
            </a:pPr>
            <a:r>
              <a:rPr b="1"/>
              <a:t>ENTREPRENEURSHIP IN THE INFORMAL SECTOR: A SOCIOECONOMIC STUDY OF THE PROBLEMS AND PROSPECTS OF VEGETABLE STREET VENDORS IN DHAKA CITY, BANGLADESH</a:t>
            </a:r>
          </a:p>
        </p:txBody>
      </p:sp>
      <p:sp>
        <p:nvSpPr>
          <p:cNvPr id="167" name="Subtitle 2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800"/>
            </a:pPr>
            <a:r>
              <a:rPr sz="1400" dirty="0"/>
              <a:t>Md. </a:t>
            </a:r>
            <a:r>
              <a:rPr sz="1400" dirty="0" err="1"/>
              <a:t>Reazul</a:t>
            </a:r>
            <a:r>
              <a:rPr sz="1400" dirty="0"/>
              <a:t> </a:t>
            </a:r>
            <a:r>
              <a:rPr sz="1400" dirty="0" err="1"/>
              <a:t>Haque</a:t>
            </a:r>
            <a:r>
              <a:rPr sz="1400" dirty="0"/>
              <a:t>, PhD </a:t>
            </a:r>
            <a:endParaRPr lang="en-US" sz="1400" dirty="0"/>
          </a:p>
          <a:p>
            <a:pPr>
              <a:defRPr sz="2800"/>
            </a:pPr>
            <a:r>
              <a:rPr sz="1400" dirty="0" err="1"/>
              <a:t>Asif</a:t>
            </a:r>
            <a:r>
              <a:rPr sz="1400" dirty="0"/>
              <a:t> </a:t>
            </a:r>
            <a:r>
              <a:rPr sz="1400" dirty="0" err="1"/>
              <a:t>Rahman</a:t>
            </a:r>
            <a:r>
              <a:rPr lang="en-US" sz="1400" dirty="0"/>
              <a:t>, Research Assistant </a:t>
            </a:r>
          </a:p>
          <a:p>
            <a:pPr>
              <a:defRPr sz="2800"/>
            </a:pPr>
            <a:r>
              <a:rPr lang="en-US" sz="1400" dirty="0"/>
              <a:t>Development Studies </a:t>
            </a:r>
            <a:endParaRPr sz="1400" dirty="0"/>
          </a:p>
          <a:p>
            <a:pPr>
              <a:defRPr sz="2800"/>
            </a:pPr>
            <a:r>
              <a:rPr sz="1400" dirty="0"/>
              <a:t>University of Dhaka, Bangladesh </a:t>
            </a:r>
          </a:p>
        </p:txBody>
      </p:sp>
      <p:grpSp>
        <p:nvGrpSpPr>
          <p:cNvPr id="177" name="Group 3"/>
          <p:cNvGrpSpPr/>
          <p:nvPr/>
        </p:nvGrpSpPr>
        <p:grpSpPr>
          <a:xfrm>
            <a:off x="-261175" y="-268044"/>
            <a:ext cx="1739268" cy="1738093"/>
            <a:chOff x="0" y="0"/>
            <a:chExt cx="1739266" cy="1738091"/>
          </a:xfrm>
        </p:grpSpPr>
        <p:grpSp>
          <p:nvGrpSpPr>
            <p:cNvPr id="175" name="Group 4"/>
            <p:cNvGrpSpPr/>
            <p:nvPr/>
          </p:nvGrpSpPr>
          <p:grpSpPr>
            <a:xfrm>
              <a:off x="-1" y="0"/>
              <a:ext cx="1739268" cy="1738092"/>
              <a:chOff x="0" y="0"/>
              <a:chExt cx="1739266" cy="1738091"/>
            </a:xfrm>
          </p:grpSpPr>
          <p:sp>
            <p:nvSpPr>
              <p:cNvPr id="168" name="Star: 4 Points 6"/>
              <p:cNvSpPr/>
              <p:nvPr/>
            </p:nvSpPr>
            <p:spPr>
              <a:xfrm rot="3473835">
                <a:off x="268631" y="263336"/>
                <a:ext cx="1202007" cy="1257138"/>
              </a:xfrm>
              <a:prstGeom prst="star4">
                <a:avLst>
                  <a:gd name="adj" fmla="val 12500"/>
                </a:avLst>
              </a:prstGeom>
              <a:solidFill>
                <a:srgbClr val="FFC000"/>
              </a:solidFill>
              <a:ln w="19050" cap="rnd">
                <a:solidFill>
                  <a:srgbClr val="FFC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9" name="Star: 4 Points 7"/>
              <p:cNvSpPr/>
              <p:nvPr/>
            </p:nvSpPr>
            <p:spPr>
              <a:xfrm rot="6168131">
                <a:off x="268630" y="240477"/>
                <a:ext cx="1202007" cy="1257138"/>
              </a:xfrm>
              <a:prstGeom prst="star4">
                <a:avLst>
                  <a:gd name="adj" fmla="val 12500"/>
                </a:avLst>
              </a:prstGeom>
              <a:solidFill>
                <a:srgbClr val="FFC000"/>
              </a:solidFill>
              <a:ln w="19050" cap="rnd">
                <a:solidFill>
                  <a:srgbClr val="FFC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0" name="Star: 4 Points 8"/>
              <p:cNvSpPr/>
              <p:nvPr/>
            </p:nvSpPr>
            <p:spPr>
              <a:xfrm>
                <a:off x="240902" y="274505"/>
                <a:ext cx="1238233" cy="1220359"/>
              </a:xfrm>
              <a:prstGeom prst="star4">
                <a:avLst>
                  <a:gd name="adj" fmla="val 12500"/>
                </a:avLst>
              </a:prstGeom>
              <a:solidFill>
                <a:srgbClr val="FFC000"/>
              </a:solidFill>
              <a:ln w="19050" cap="rnd">
                <a:solidFill>
                  <a:srgbClr val="FFC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1" name="Star: 4 Points 9"/>
              <p:cNvSpPr/>
              <p:nvPr/>
            </p:nvSpPr>
            <p:spPr>
              <a:xfrm rot="1649553">
                <a:off x="240902" y="274504"/>
                <a:ext cx="1238233" cy="1220359"/>
              </a:xfrm>
              <a:prstGeom prst="star4">
                <a:avLst>
                  <a:gd name="adj" fmla="val 12500"/>
                </a:avLst>
              </a:prstGeom>
              <a:solidFill>
                <a:srgbClr val="FFC000"/>
              </a:solidFill>
              <a:ln w="19050" cap="rnd">
                <a:solidFill>
                  <a:srgbClr val="FFC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2" name="Star: 4 Points 10"/>
              <p:cNvSpPr/>
              <p:nvPr/>
            </p:nvSpPr>
            <p:spPr>
              <a:xfrm rot="4197729">
                <a:off x="268631" y="256114"/>
                <a:ext cx="1202007" cy="1257138"/>
              </a:xfrm>
              <a:prstGeom prst="star4">
                <a:avLst>
                  <a:gd name="adj" fmla="val 12500"/>
                </a:avLst>
              </a:prstGeom>
              <a:solidFill>
                <a:srgbClr val="FFC000"/>
              </a:solidFill>
              <a:ln w="19050" cap="rnd">
                <a:solidFill>
                  <a:srgbClr val="FFC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3" name="Star: 4 Points 11"/>
              <p:cNvSpPr/>
              <p:nvPr/>
            </p:nvSpPr>
            <p:spPr>
              <a:xfrm rot="2751813">
                <a:off x="268630" y="240477"/>
                <a:ext cx="1202007" cy="1257138"/>
              </a:xfrm>
              <a:prstGeom prst="star4">
                <a:avLst>
                  <a:gd name="adj" fmla="val 12500"/>
                </a:avLst>
              </a:prstGeom>
              <a:solidFill>
                <a:srgbClr val="FFC000"/>
              </a:solidFill>
              <a:ln w="19050" cap="rnd">
                <a:solidFill>
                  <a:srgbClr val="FFC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4" name="Oval 12"/>
              <p:cNvSpPr/>
              <p:nvPr/>
            </p:nvSpPr>
            <p:spPr>
              <a:xfrm>
                <a:off x="519740" y="548627"/>
                <a:ext cx="690007" cy="651471"/>
              </a:xfrm>
              <a:prstGeom prst="ellipse">
                <a:avLst/>
              </a:prstGeom>
              <a:solidFill>
                <a:srgbClr val="FFFFFF"/>
              </a:solidFill>
              <a:ln w="19050" cap="rnd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pic>
          <p:nvPicPr>
            <p:cNvPr id="176" name="Graphic 5" descr="Graphic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5905" y="583545"/>
              <a:ext cx="623843" cy="6055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8" name="TextBox 14"/>
          <p:cNvSpPr txBox="1"/>
          <p:nvPr/>
        </p:nvSpPr>
        <p:spPr>
          <a:xfrm>
            <a:off x="1273132" y="180160"/>
            <a:ext cx="6036515" cy="967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>
                <a:solidFill>
                  <a:srgbClr val="FFC000"/>
                </a:solidFill>
              </a:defRPr>
            </a:pPr>
            <a:r>
              <a:t>4</a:t>
            </a:r>
            <a:r>
              <a:rPr baseline="30000"/>
              <a:t>th</a:t>
            </a:r>
            <a:r>
              <a:t> Current Business Issues </a:t>
            </a:r>
          </a:p>
          <a:p>
            <a:pPr>
              <a:defRPr sz="2000" b="1">
                <a:solidFill>
                  <a:srgbClr val="FFC000"/>
                </a:solidFill>
              </a:defRPr>
            </a:pPr>
            <a:r>
              <a:t>in African Countries</a:t>
            </a:r>
          </a:p>
          <a:p>
            <a:pPr>
              <a:defRPr sz="2000" b="1">
                <a:solidFill>
                  <a:srgbClr val="FFC000"/>
                </a:solidFill>
              </a:defRPr>
            </a:pPr>
            <a:r>
              <a:t>2023</a:t>
            </a:r>
          </a:p>
        </p:txBody>
      </p:sp>
      <p:pic>
        <p:nvPicPr>
          <p:cNvPr id="179" name="Picture 15" descr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273" y="5860646"/>
            <a:ext cx="1614489" cy="611982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TextBox 17"/>
          <p:cNvSpPr txBox="1"/>
          <p:nvPr/>
        </p:nvSpPr>
        <p:spPr>
          <a:xfrm>
            <a:off x="-2" y="6493173"/>
            <a:ext cx="8878531" cy="358141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b="1">
                <a:solidFill>
                  <a:srgbClr val="052C34"/>
                </a:solidFill>
              </a:defRPr>
            </a:lvl1pPr>
          </a:lstStyle>
          <a:p>
            <a:r>
              <a:t>April 27 – 28, 2023                 WWW.CBIAC.NET</a:t>
            </a:r>
          </a:p>
        </p:txBody>
      </p:sp>
      <p:pic>
        <p:nvPicPr>
          <p:cNvPr id="181" name="Image 4" descr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2528" y="5709910"/>
            <a:ext cx="2708243" cy="7627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itle 1"/>
          <p:cNvSpPr txBox="1">
            <a:spLocks noGrp="1"/>
          </p:cNvSpPr>
          <p:nvPr>
            <p:ph type="title"/>
          </p:nvPr>
        </p:nvSpPr>
        <p:spPr>
          <a:xfrm>
            <a:off x="575733" y="-1"/>
            <a:ext cx="8596670" cy="653145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r>
              <a:t>Conclusions</a:t>
            </a:r>
          </a:p>
        </p:txBody>
      </p:sp>
      <p:sp>
        <p:nvSpPr>
          <p:cNvPr id="20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75733" y="609599"/>
            <a:ext cx="8900707" cy="6090784"/>
          </a:xfrm>
          <a:prstGeom prst="rect">
            <a:avLst/>
          </a:prstGeom>
        </p:spPr>
        <p:txBody>
          <a:bodyPr/>
          <a:lstStyle/>
          <a:p>
            <a:pPr marL="0" lvl="1" indent="228600">
              <a:buClrTx/>
              <a:buSzTx/>
              <a:buNone/>
              <a:defRPr sz="2400">
                <a:solidFill>
                  <a:srgbClr val="486113"/>
                </a:solidFill>
              </a:defRPr>
            </a:pPr>
            <a:r>
              <a:t>The study showed that street vending, far from being a hindrance to progress and sustainable development, is in fact the basis of an </a:t>
            </a:r>
            <a:r>
              <a:rPr b="1" i="1"/>
              <a:t>alternative street economy which is people friendly</a:t>
            </a:r>
          </a:p>
          <a:p>
            <a:pPr marL="0" lvl="1" indent="228600">
              <a:buClrTx/>
              <a:buSzTx/>
              <a:buNone/>
              <a:defRPr sz="2400">
                <a:solidFill>
                  <a:srgbClr val="486113"/>
                </a:solidFill>
              </a:defRPr>
            </a:pPr>
            <a:endParaRPr b="1" i="1"/>
          </a:p>
          <a:p>
            <a:pPr marL="0" lvl="1" indent="228600">
              <a:buClrTx/>
              <a:buSzTx/>
              <a:buNone/>
              <a:defRPr sz="2400">
                <a:solidFill>
                  <a:srgbClr val="486113"/>
                </a:solidFill>
              </a:defRPr>
            </a:pPr>
            <a:r>
              <a:t>With the necessary institutional and infrastructural support, a political settlement can </a:t>
            </a:r>
            <a:r>
              <a:rPr b="1" i="1"/>
              <a:t>integrate them in the urban context</a:t>
            </a:r>
            <a:r>
              <a:t> rather than looking forward to eliminating them </a:t>
            </a:r>
          </a:p>
          <a:p>
            <a:pPr marL="0" lvl="1" indent="228600">
              <a:buClrTx/>
              <a:buSzTx/>
              <a:buNone/>
              <a:defRPr sz="2400">
                <a:solidFill>
                  <a:srgbClr val="486113"/>
                </a:solidFill>
              </a:defRPr>
            </a:pPr>
            <a:endParaRPr/>
          </a:p>
          <a:p>
            <a:pPr marL="0" lvl="1" indent="228600">
              <a:buClrTx/>
              <a:buSzTx/>
              <a:buNone/>
              <a:defRPr sz="2400">
                <a:solidFill>
                  <a:srgbClr val="486113"/>
                </a:solidFill>
              </a:defRPr>
            </a:pPr>
            <a:r>
              <a:t>We must be careful about two things- the recognition, regulation and collective action </a:t>
            </a:r>
            <a:r>
              <a:rPr b="1" i="1"/>
              <a:t>must not outweigh the competitive economic advantages and flexibility of entrance </a:t>
            </a:r>
            <a:r>
              <a:t>that street vendors have in their informal settings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1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665316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r>
              <a:t>Questions and Discussion</a:t>
            </a:r>
          </a:p>
        </p:txBody>
      </p:sp>
      <p:sp>
        <p:nvSpPr>
          <p:cNvPr id="21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77334" y="1274915"/>
            <a:ext cx="8791131" cy="5583085"/>
          </a:xfrm>
          <a:prstGeom prst="rect">
            <a:avLst/>
          </a:prstGeom>
        </p:spPr>
        <p:txBody>
          <a:bodyPr/>
          <a:lstStyle/>
          <a:p>
            <a:pPr>
              <a:defRPr sz="2400">
                <a:solidFill>
                  <a:srgbClr val="486113"/>
                </a:solidFill>
              </a:defRPr>
            </a:pPr>
            <a:r>
              <a:t>United Nations Sustainable Development Goals</a:t>
            </a:r>
          </a:p>
          <a:p>
            <a:pPr marL="742950" lvl="1" indent="-285750">
              <a:defRPr sz="2200">
                <a:solidFill>
                  <a:srgbClr val="404040"/>
                </a:solidFill>
              </a:defRPr>
            </a:pPr>
            <a:r>
              <a:t>https://sdgs.un.org/goals</a:t>
            </a:r>
            <a:endParaRPr sz="1600"/>
          </a:p>
          <a:p>
            <a:pPr marL="742950" lvl="1" indent="-285750">
              <a:defRPr sz="2400">
                <a:solidFill>
                  <a:srgbClr val="404040"/>
                </a:solidFill>
              </a:defRPr>
            </a:pPr>
            <a:r>
              <a:t>Topic. </a:t>
            </a:r>
            <a:endParaRPr sz="1600"/>
          </a:p>
          <a:p>
            <a:pPr marL="742950" lvl="1" indent="-285750">
              <a:defRPr sz="2400">
                <a:solidFill>
                  <a:srgbClr val="404040"/>
                </a:solidFill>
              </a:defRPr>
            </a:pPr>
            <a:r>
              <a:t>Topic</a:t>
            </a:r>
            <a:endParaRPr sz="1600"/>
          </a:p>
          <a:p>
            <a:pPr marL="742950" lvl="1" indent="-285750">
              <a:defRPr sz="2400">
                <a:solidFill>
                  <a:srgbClr val="404040"/>
                </a:solidFill>
              </a:defRPr>
            </a:pPr>
            <a:endParaRPr sz="1600"/>
          </a:p>
          <a:p>
            <a:pPr marL="514350" indent="-285750">
              <a:lnSpc>
                <a:spcPct val="107000"/>
              </a:lnSpc>
              <a:spcBef>
                <a:spcPts val="600"/>
              </a:spcBef>
              <a:defRPr sz="2400">
                <a:solidFill>
                  <a:srgbClr val="486113"/>
                </a:solidFill>
              </a:defRPr>
            </a:pPr>
            <a:r>
              <a:t>Discussion questions</a:t>
            </a:r>
          </a:p>
          <a:p>
            <a:pPr marL="514350" indent="-285750">
              <a:lnSpc>
                <a:spcPct val="107000"/>
              </a:lnSpc>
              <a:spcBef>
                <a:spcPts val="600"/>
              </a:spcBef>
              <a:defRPr sz="2000">
                <a:latin typeface="Calibri"/>
                <a:ea typeface="Calibri"/>
                <a:cs typeface="Calibri"/>
                <a:sym typeface="Calibri"/>
              </a:defRPr>
            </a:pPr>
            <a:r>
              <a:t>How does the topic relate to issues of public concern or the common good? </a:t>
            </a:r>
          </a:p>
          <a:p>
            <a:pPr marL="514350" indent="-285750">
              <a:lnSpc>
                <a:spcPct val="107000"/>
              </a:lnSpc>
              <a:spcBef>
                <a:spcPts val="600"/>
              </a:spcBef>
              <a:defRPr sz="2000">
                <a:latin typeface="Calibri"/>
                <a:ea typeface="Calibri"/>
                <a:cs typeface="Calibri"/>
                <a:sym typeface="Calibri"/>
              </a:defRPr>
            </a:pPr>
            <a:r>
              <a:t>What communities might be involved in or affected by the topic? What are the histories, social contexts, assets, and needs of these communities?</a:t>
            </a:r>
          </a:p>
          <a:p>
            <a:pPr marL="514350" indent="-285750">
              <a:lnSpc>
                <a:spcPct val="107000"/>
              </a:lnSpc>
              <a:spcBef>
                <a:spcPts val="600"/>
              </a:spcBef>
              <a:defRPr sz="2000">
                <a:latin typeface="Calibri"/>
                <a:ea typeface="Calibri"/>
                <a:cs typeface="Calibri"/>
                <a:sym typeface="Calibri"/>
              </a:defRPr>
            </a:pPr>
            <a:r>
              <a:t>What community partners (e.g., public offices, nonprofit organizations, social enterprises, faith-based organizations) could collaborate on your topic for mutual benefit and growth?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1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831274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r>
              <a:t>Introduction</a:t>
            </a:r>
          </a:p>
        </p:txBody>
      </p:sp>
      <p:sp>
        <p:nvSpPr>
          <p:cNvPr id="18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77333" y="1745673"/>
            <a:ext cx="9351691" cy="4862946"/>
          </a:xfrm>
          <a:prstGeom prst="rect">
            <a:avLst/>
          </a:prstGeom>
        </p:spPr>
        <p:txBody>
          <a:bodyPr/>
          <a:lstStyle/>
          <a:p>
            <a:pPr>
              <a:defRPr sz="2400">
                <a:solidFill>
                  <a:srgbClr val="486113"/>
                </a:solidFill>
              </a:defRPr>
            </a:pPr>
            <a:r>
              <a:t>In the growing urban culture of Bangladesh, as informal sector of workforce, street vendors play an important role-</a:t>
            </a:r>
          </a:p>
          <a:p>
            <a:pPr marL="742950" lvl="1" indent="-285750">
              <a:defRPr sz="2400">
                <a:solidFill>
                  <a:srgbClr val="000000"/>
                </a:solidFill>
              </a:defRPr>
            </a:pPr>
            <a:r>
              <a:t>Ease of entry for employability</a:t>
            </a:r>
          </a:p>
          <a:p>
            <a:pPr marL="742950" lvl="1" indent="-285750">
              <a:defRPr sz="2400">
                <a:solidFill>
                  <a:srgbClr val="000000"/>
                </a:solidFill>
              </a:defRPr>
            </a:pPr>
            <a:r>
              <a:t>Small scale mobile operation </a:t>
            </a:r>
          </a:p>
          <a:p>
            <a:pPr marL="742950" lvl="1" indent="-285750">
              <a:defRPr sz="2400">
                <a:solidFill>
                  <a:srgbClr val="000000"/>
                </a:solidFill>
              </a:defRPr>
            </a:pPr>
            <a:r>
              <a:t>Convenient distribution of goods and services </a:t>
            </a:r>
            <a:endParaRPr sz="1400">
              <a:solidFill>
                <a:srgbClr val="404040"/>
              </a:solidFill>
            </a:endParaRPr>
          </a:p>
          <a:p>
            <a:pPr>
              <a:defRPr sz="2400">
                <a:solidFill>
                  <a:srgbClr val="486113"/>
                </a:solidFill>
              </a:defRPr>
            </a:pPr>
            <a:r>
              <a:t>But they are regularly subjected to metal and physical harassment through-</a:t>
            </a:r>
          </a:p>
          <a:p>
            <a:pPr marL="742950" lvl="1" indent="-285750">
              <a:defRPr sz="2400">
                <a:solidFill>
                  <a:srgbClr val="000000"/>
                </a:solidFill>
              </a:defRPr>
            </a:pPr>
            <a:r>
              <a:t>Extensive rent seeking by local authorities </a:t>
            </a:r>
          </a:p>
          <a:p>
            <a:pPr marL="742950" lvl="1" indent="-285750">
              <a:defRPr sz="2400">
                <a:solidFill>
                  <a:srgbClr val="000000"/>
                </a:solidFill>
              </a:defRPr>
            </a:pPr>
            <a:r>
              <a:t>Deteriorating working environment </a:t>
            </a:r>
          </a:p>
          <a:p>
            <a:pPr marL="742950" lvl="1" indent="-285750">
              <a:defRPr sz="2400">
                <a:solidFill>
                  <a:srgbClr val="000000"/>
                </a:solidFill>
              </a:defRPr>
            </a:pPr>
            <a:r>
              <a:t>Economic deprivation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le 1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831274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r>
              <a:t>Objective</a:t>
            </a:r>
          </a:p>
        </p:txBody>
      </p:sp>
      <p:sp>
        <p:nvSpPr>
          <p:cNvPr id="18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77333" y="1745673"/>
            <a:ext cx="9812171" cy="4862946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2400">
                <a:solidFill>
                  <a:srgbClr val="486113"/>
                </a:solidFill>
              </a:defRPr>
            </a:pPr>
            <a:r>
              <a:t>In this regard, the study explored a socio-economic analysis on the </a:t>
            </a:r>
            <a:r>
              <a:rPr b="1" i="1"/>
              <a:t>problems</a:t>
            </a:r>
            <a:r>
              <a:t> and </a:t>
            </a:r>
            <a:r>
              <a:rPr b="1" i="1"/>
              <a:t>prospects</a:t>
            </a:r>
            <a:r>
              <a:t> of street vendors for developing a strategy for its inclusion into formal planning process in Dhaka city</a:t>
            </a:r>
          </a:p>
          <a:p>
            <a:pPr marL="0" indent="0">
              <a:buClrTx/>
              <a:buSzTx/>
              <a:buNone/>
              <a:defRPr sz="2400">
                <a:solidFill>
                  <a:srgbClr val="486113"/>
                </a:solidFill>
              </a:defRPr>
            </a:pPr>
            <a:endParaRPr/>
          </a:p>
          <a:p>
            <a:pPr marL="742950" lvl="1" indent="-285750">
              <a:defRPr sz="2400">
                <a:solidFill>
                  <a:srgbClr val="000000"/>
                </a:solidFill>
              </a:defRPr>
            </a:pPr>
            <a:r>
              <a:t>Understanding the socio-economic profile of street vendors</a:t>
            </a:r>
          </a:p>
          <a:p>
            <a:pPr marL="742950" lvl="1" indent="-285750">
              <a:defRPr sz="2400">
                <a:solidFill>
                  <a:srgbClr val="000000"/>
                </a:solidFill>
              </a:defRPr>
            </a:pPr>
            <a:r>
              <a:t>Identification of their capabilities and the challenges they face</a:t>
            </a:r>
          </a:p>
          <a:p>
            <a:pPr marL="742950" lvl="1" indent="-285750">
              <a:defRPr sz="2400">
                <a:solidFill>
                  <a:srgbClr val="000000"/>
                </a:solidFill>
              </a:defRPr>
            </a:pPr>
            <a:r>
              <a:t>Determining the necessary provisions required for successful vending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9316171" cy="792900"/>
          </a:xfrm>
          <a:prstGeom prst="rect">
            <a:avLst/>
          </a:prstGeom>
        </p:spPr>
        <p:txBody>
          <a:bodyPr/>
          <a:lstStyle>
            <a:lvl1pPr defTabSz="315468">
              <a:defRPr sz="2484" u="sng"/>
            </a:lvl1pPr>
          </a:lstStyle>
          <a:p>
            <a:r>
              <a:t>Capability Approach to Street Vendors: A Conceptual Framework </a:t>
            </a:r>
          </a:p>
        </p:txBody>
      </p:sp>
      <p:sp>
        <p:nvSpPr>
          <p:cNvPr id="19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77333" y="1745673"/>
            <a:ext cx="9316171" cy="4862946"/>
          </a:xfrm>
          <a:prstGeom prst="rect">
            <a:avLst/>
          </a:prstGeom>
        </p:spPr>
        <p:txBody>
          <a:bodyPr/>
          <a:lstStyle/>
          <a:p>
            <a:pPr marL="294894" indent="-294894" defTabSz="393192">
              <a:spcBef>
                <a:spcPts val="800"/>
              </a:spcBef>
              <a:defRPr sz="2064">
                <a:solidFill>
                  <a:srgbClr val="486113"/>
                </a:solidFill>
              </a:defRPr>
            </a:pPr>
            <a:r>
              <a:t>Importance of economic freedom for its intrinsic values</a:t>
            </a:r>
          </a:p>
          <a:p>
            <a:pPr marL="638937" lvl="1" indent="-245745" defTabSz="393192">
              <a:spcBef>
                <a:spcPts val="800"/>
              </a:spcBef>
              <a:defRPr sz="2064">
                <a:solidFill>
                  <a:srgbClr val="000000"/>
                </a:solidFill>
              </a:defRPr>
            </a:pPr>
            <a:r>
              <a:t>Convenient location for consumers </a:t>
            </a:r>
            <a:endParaRPr sz="1376">
              <a:solidFill>
                <a:srgbClr val="404040"/>
              </a:solidFill>
            </a:endParaRPr>
          </a:p>
          <a:p>
            <a:pPr marL="638937" lvl="1" indent="-245745" defTabSz="393192">
              <a:spcBef>
                <a:spcPts val="800"/>
              </a:spcBef>
              <a:defRPr sz="2064">
                <a:solidFill>
                  <a:srgbClr val="000000"/>
                </a:solidFill>
              </a:defRPr>
            </a:pPr>
            <a:r>
              <a:t>Reasonable rates</a:t>
            </a:r>
          </a:p>
          <a:p>
            <a:pPr marL="294894" indent="-294894" defTabSz="393192">
              <a:spcBef>
                <a:spcPts val="800"/>
              </a:spcBef>
              <a:defRPr sz="2064">
                <a:solidFill>
                  <a:srgbClr val="486113"/>
                </a:solidFill>
              </a:defRPr>
            </a:pPr>
            <a:r>
              <a:t>Economic freedom is desirable because of its contribution to the expansion of social freedom</a:t>
            </a:r>
          </a:p>
          <a:p>
            <a:pPr marL="638937" lvl="1" indent="-245745" defTabSz="393192">
              <a:spcBef>
                <a:spcPts val="800"/>
              </a:spcBef>
              <a:defRPr sz="2064">
                <a:solidFill>
                  <a:srgbClr val="000000"/>
                </a:solidFill>
              </a:defRPr>
            </a:pPr>
            <a:r>
              <a:t>Better opportunities to pursue health care, education, formal job opportunities and break the cycle of poverty through income generation</a:t>
            </a:r>
          </a:p>
          <a:p>
            <a:pPr marL="638937" lvl="1" indent="-245745" defTabSz="393192">
              <a:spcBef>
                <a:spcPts val="800"/>
              </a:spcBef>
              <a:defRPr sz="2064">
                <a:solidFill>
                  <a:srgbClr val="000000"/>
                </a:solidFill>
              </a:defRPr>
            </a:pPr>
            <a:r>
              <a:t>Secured of being able to feed the family or not being looked down upon</a:t>
            </a:r>
          </a:p>
          <a:p>
            <a:pPr marL="294894" indent="-294894" defTabSz="393192">
              <a:spcBef>
                <a:spcPts val="800"/>
              </a:spcBef>
              <a:defRPr sz="2064">
                <a:solidFill>
                  <a:srgbClr val="486113"/>
                </a:solidFill>
              </a:defRPr>
            </a:pPr>
            <a:r>
              <a:t>Freedoms are essential in countering various forms of deprivations</a:t>
            </a:r>
          </a:p>
          <a:p>
            <a:pPr marL="638937" lvl="1" indent="-245745" defTabSz="393192">
              <a:spcBef>
                <a:spcPts val="800"/>
              </a:spcBef>
              <a:defRPr sz="2064">
                <a:solidFill>
                  <a:srgbClr val="000000"/>
                </a:solidFill>
              </a:defRPr>
            </a:pPr>
            <a:r>
              <a:t>No legal business status and constant harassment by the authorities</a:t>
            </a:r>
          </a:p>
          <a:p>
            <a:pPr marL="638937" lvl="1" indent="-245745" defTabSz="393192">
              <a:spcBef>
                <a:spcPts val="800"/>
              </a:spcBef>
              <a:defRPr sz="2064">
                <a:solidFill>
                  <a:srgbClr val="000000"/>
                </a:solidFill>
              </a:defRPr>
            </a:pPr>
            <a:r>
              <a:t>Economic uncertainty and violation of human rights and dignity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itle 1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831274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r>
              <a:t>Socio-Demographic Profile of Vendors </a:t>
            </a:r>
          </a:p>
        </p:txBody>
      </p:sp>
      <p:sp>
        <p:nvSpPr>
          <p:cNvPr id="19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77333" y="1745673"/>
            <a:ext cx="10992154" cy="486294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 sz="2400">
                <a:solidFill>
                  <a:srgbClr val="486113"/>
                </a:solidFill>
              </a:defRPr>
            </a:pPr>
            <a:r>
              <a:t>Average age: 33 years</a:t>
            </a:r>
          </a:p>
          <a:p>
            <a:pPr>
              <a:defRPr sz="2400">
                <a:solidFill>
                  <a:srgbClr val="486113"/>
                </a:solidFill>
              </a:defRPr>
            </a:pPr>
            <a:r>
              <a:t>Education level is low (93% less than secondary education)</a:t>
            </a:r>
          </a:p>
          <a:p>
            <a:pPr>
              <a:defRPr sz="2400">
                <a:solidFill>
                  <a:srgbClr val="486113"/>
                </a:solidFill>
              </a:defRPr>
            </a:pPr>
            <a:r>
              <a:t>Family composition: Urban influenced (Married and nuclear family)</a:t>
            </a:r>
          </a:p>
          <a:p>
            <a:pPr>
              <a:defRPr sz="2400">
                <a:solidFill>
                  <a:srgbClr val="486113"/>
                </a:solidFill>
              </a:defRPr>
            </a:pPr>
            <a:r>
              <a:t>Low quality accommodation facilities </a:t>
            </a:r>
          </a:p>
          <a:p>
            <a:pPr>
              <a:defRPr sz="2400">
                <a:solidFill>
                  <a:srgbClr val="486113"/>
                </a:solidFill>
              </a:defRPr>
            </a:pPr>
            <a:r>
              <a:t>Average working schedule: 9 hours</a:t>
            </a:r>
          </a:p>
          <a:p>
            <a:pPr>
              <a:defRPr sz="2400">
                <a:solidFill>
                  <a:srgbClr val="486113"/>
                </a:solidFill>
              </a:defRPr>
            </a:pPr>
            <a:r>
              <a:t>Reluctance to proper medication </a:t>
            </a:r>
          </a:p>
          <a:p>
            <a:pPr>
              <a:defRPr sz="2400">
                <a:solidFill>
                  <a:srgbClr val="486113"/>
                </a:solidFill>
              </a:defRPr>
            </a:pPr>
            <a:r>
              <a:t>Low budget recreational activities </a:t>
            </a:r>
          </a:p>
          <a:p>
            <a:pPr>
              <a:defRPr sz="2400">
                <a:solidFill>
                  <a:srgbClr val="486113"/>
                </a:solidFill>
              </a:defRPr>
            </a:pPr>
            <a:r>
              <a:t>Higher participation in social activities </a:t>
            </a:r>
          </a:p>
          <a:p>
            <a:pPr>
              <a:defRPr sz="2400">
                <a:solidFill>
                  <a:srgbClr val="486113"/>
                </a:solidFill>
              </a:defRPr>
            </a:pPr>
            <a:r>
              <a:t>Reluctance of generational transition to this business </a:t>
            </a:r>
          </a:p>
          <a:p>
            <a:pPr>
              <a:defRPr sz="2400">
                <a:solidFill>
                  <a:srgbClr val="486113"/>
                </a:solidFill>
              </a:defRPr>
            </a:pPr>
            <a:r>
              <a:t>Higher desire for education and development of children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1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831274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r>
              <a:t>Economic Profile of Vendors </a:t>
            </a:r>
          </a:p>
        </p:txBody>
      </p:sp>
      <p:sp>
        <p:nvSpPr>
          <p:cNvPr id="19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77333" y="1745673"/>
            <a:ext cx="9465731" cy="4862946"/>
          </a:xfrm>
          <a:prstGeom prst="rect">
            <a:avLst/>
          </a:prstGeom>
        </p:spPr>
        <p:txBody>
          <a:bodyPr/>
          <a:lstStyle/>
          <a:p>
            <a:pPr>
              <a:defRPr sz="2400">
                <a:solidFill>
                  <a:srgbClr val="486113"/>
                </a:solidFill>
              </a:defRPr>
            </a:pPr>
            <a:r>
              <a:rPr dirty="0"/>
              <a:t>Source of capital: Microfinance and savings</a:t>
            </a:r>
          </a:p>
          <a:p>
            <a:pPr>
              <a:defRPr sz="2400">
                <a:solidFill>
                  <a:srgbClr val="486113"/>
                </a:solidFill>
              </a:defRPr>
            </a:pPr>
            <a:r>
              <a:rPr dirty="0"/>
              <a:t>Average amount of capital in the business: BDT 10880.95</a:t>
            </a:r>
            <a:r>
              <a:rPr lang="en-US" dirty="0"/>
              <a:t> (USD 97.15)</a:t>
            </a:r>
            <a:endParaRPr dirty="0"/>
          </a:p>
          <a:p>
            <a:pPr>
              <a:defRPr sz="2400">
                <a:solidFill>
                  <a:srgbClr val="486113"/>
                </a:solidFill>
              </a:defRPr>
            </a:pPr>
            <a:r>
              <a:rPr dirty="0"/>
              <a:t>Average daily earnings: BDT 595</a:t>
            </a:r>
            <a:r>
              <a:rPr lang="en-US" dirty="0"/>
              <a:t> (USD 5.31)</a:t>
            </a:r>
            <a:endParaRPr sz="1200" dirty="0"/>
          </a:p>
          <a:p>
            <a:pPr>
              <a:defRPr sz="2400">
                <a:solidFill>
                  <a:srgbClr val="486113"/>
                </a:solidFill>
              </a:defRPr>
            </a:pPr>
            <a:r>
              <a:rPr dirty="0"/>
              <a:t>Most of them have engaged prioritizing lower capital rather than profit, risk and inheritance</a:t>
            </a:r>
          </a:p>
          <a:p>
            <a:pPr>
              <a:defRPr sz="2400">
                <a:solidFill>
                  <a:srgbClr val="486113"/>
                </a:solidFill>
              </a:defRPr>
            </a:pPr>
            <a:r>
              <a:rPr dirty="0"/>
              <a:t>64% of them work temporarily </a:t>
            </a:r>
          </a:p>
          <a:p>
            <a:pPr>
              <a:defRPr sz="2400">
                <a:solidFill>
                  <a:srgbClr val="486113"/>
                </a:solidFill>
              </a:defRPr>
            </a:pPr>
            <a:r>
              <a:rPr dirty="0"/>
              <a:t>Three-fourth of them managed to make the ends meet only </a:t>
            </a:r>
          </a:p>
          <a:p>
            <a:pPr>
              <a:defRPr sz="2400">
                <a:solidFill>
                  <a:srgbClr val="486113"/>
                </a:solidFill>
              </a:defRPr>
            </a:pPr>
            <a:r>
              <a:rPr dirty="0"/>
              <a:t>Close to 80% of them are outside of any organizational structure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itle 1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831274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u="sng"/>
            </a:lvl1pPr>
          </a:lstStyle>
          <a:p>
            <a:r>
              <a:t>Prospects of Street Vendors in Dhaka City</a:t>
            </a:r>
          </a:p>
        </p:txBody>
      </p:sp>
      <p:sp>
        <p:nvSpPr>
          <p:cNvPr id="19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77333" y="1745673"/>
            <a:ext cx="9083076" cy="4862946"/>
          </a:xfrm>
          <a:prstGeom prst="rect">
            <a:avLst/>
          </a:prstGeom>
        </p:spPr>
        <p:txBody>
          <a:bodyPr/>
          <a:lstStyle/>
          <a:p>
            <a:pPr>
              <a:defRPr sz="2400">
                <a:solidFill>
                  <a:srgbClr val="486113"/>
                </a:solidFill>
              </a:defRPr>
            </a:pPr>
            <a:r>
              <a:rPr>
                <a:solidFill>
                  <a:srgbClr val="000000"/>
                </a:solidFill>
              </a:rPr>
              <a:t>Growing urbanization and demand for vegetables</a:t>
            </a:r>
            <a:r>
              <a:t> - </a:t>
            </a:r>
            <a:r>
              <a:rPr b="1" i="1"/>
              <a:t>Capacity for intrinsic and instrumental exchange value</a:t>
            </a:r>
          </a:p>
          <a:p>
            <a:pPr marL="0" indent="0">
              <a:buClrTx/>
              <a:buSzTx/>
              <a:buNone/>
              <a:defRPr sz="2400">
                <a:solidFill>
                  <a:srgbClr val="486113"/>
                </a:solidFill>
              </a:defRPr>
            </a:pPr>
            <a:endParaRPr b="1" i="1"/>
          </a:p>
          <a:p>
            <a:pPr>
              <a:defRPr sz="2400">
                <a:solidFill>
                  <a:srgbClr val="486113"/>
                </a:solidFill>
              </a:defRPr>
            </a:pPr>
            <a:r>
              <a:t>T</a:t>
            </a:r>
            <a:r>
              <a:rPr>
                <a:solidFill>
                  <a:srgbClr val="000000"/>
                </a:solidFill>
              </a:rPr>
              <a:t>ransition from illiteracy, unemployment burden to self sufficiency and low cost expansion of entrepreneurial activities - </a:t>
            </a:r>
            <a:r>
              <a:rPr b="1" i="1"/>
              <a:t>Capabilities regarding mobility and agency</a:t>
            </a:r>
            <a:r>
              <a:rPr>
                <a:solidFill>
                  <a:srgbClr val="000000"/>
                </a:solidFill>
              </a:rPr>
              <a:t> </a:t>
            </a:r>
          </a:p>
          <a:p>
            <a:pPr marL="0" indent="0">
              <a:buClrTx/>
              <a:buSzTx/>
              <a:buNone/>
              <a:defRPr sz="2400">
                <a:solidFill>
                  <a:srgbClr val="486113"/>
                </a:solidFill>
              </a:defRPr>
            </a:pPr>
            <a:endParaRPr>
              <a:solidFill>
                <a:srgbClr val="000000"/>
              </a:solidFill>
            </a:endParaRPr>
          </a:p>
          <a:p>
            <a:pPr>
              <a:defRPr sz="2400">
                <a:solidFill>
                  <a:srgbClr val="486113"/>
                </a:solidFill>
              </a:defRPr>
            </a:pPr>
            <a:r>
              <a:rPr>
                <a:solidFill>
                  <a:srgbClr val="000000"/>
                </a:solidFill>
              </a:rPr>
              <a:t>Acknowledging the importance of recognition, regulation, education and rights to sustainable development in a generational scale - </a:t>
            </a:r>
            <a:r>
              <a:rPr b="1" i="1"/>
              <a:t>Conversion of economic freedom to social freedom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itle 1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831274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r>
              <a:t>Problems of Street Vendors in Dhaka City</a:t>
            </a:r>
          </a:p>
        </p:txBody>
      </p:sp>
      <p:sp>
        <p:nvSpPr>
          <p:cNvPr id="202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77333" y="1745673"/>
            <a:ext cx="9083076" cy="4862946"/>
          </a:xfrm>
          <a:prstGeom prst="rect">
            <a:avLst/>
          </a:prstGeom>
        </p:spPr>
        <p:txBody>
          <a:bodyPr/>
          <a:lstStyle/>
          <a:p>
            <a:pPr>
              <a:defRPr sz="2400">
                <a:solidFill>
                  <a:srgbClr val="486113"/>
                </a:solidFill>
              </a:defRPr>
            </a:pPr>
            <a:r>
              <a:rPr>
                <a:solidFill>
                  <a:srgbClr val="000000"/>
                </a:solidFill>
              </a:rPr>
              <a:t>Lack of recognition within city planning of beautification and facilitation - </a:t>
            </a:r>
            <a:r>
              <a:rPr b="1" i="1"/>
              <a:t>Deprivation of intrinsic value </a:t>
            </a:r>
          </a:p>
          <a:p>
            <a:pPr marL="0" indent="0">
              <a:buClrTx/>
              <a:buSzTx/>
              <a:buNone/>
              <a:defRPr sz="2400">
                <a:solidFill>
                  <a:srgbClr val="486113"/>
                </a:solidFill>
              </a:defRPr>
            </a:pPr>
            <a:endParaRPr>
              <a:solidFill>
                <a:srgbClr val="000000"/>
              </a:solidFill>
            </a:endParaRPr>
          </a:p>
          <a:p>
            <a:pPr>
              <a:defRPr sz="2400">
                <a:solidFill>
                  <a:srgbClr val="486113"/>
                </a:solidFill>
              </a:defRPr>
            </a:pPr>
            <a:r>
              <a:rPr>
                <a:solidFill>
                  <a:srgbClr val="000000"/>
                </a:solidFill>
              </a:rPr>
              <a:t>Uncertainties around natural disasters, political unrest and perishability of commodities - </a:t>
            </a:r>
            <a:r>
              <a:rPr b="1" i="1"/>
              <a:t>Constraints on capabilities regarding mobility and agency</a:t>
            </a:r>
            <a:r>
              <a:rPr>
                <a:solidFill>
                  <a:srgbClr val="000000"/>
                </a:solidFill>
              </a:rPr>
              <a:t> </a:t>
            </a:r>
          </a:p>
          <a:p>
            <a:pPr marL="0" indent="0">
              <a:buClrTx/>
              <a:buSzTx/>
              <a:buNone/>
              <a:defRPr sz="2400">
                <a:solidFill>
                  <a:srgbClr val="486113"/>
                </a:solidFill>
              </a:defRPr>
            </a:pPr>
            <a:endParaRPr>
              <a:solidFill>
                <a:srgbClr val="000000"/>
              </a:solidFill>
            </a:endParaRPr>
          </a:p>
          <a:p>
            <a:pPr>
              <a:defRPr sz="2400">
                <a:solidFill>
                  <a:srgbClr val="486113"/>
                </a:solidFill>
              </a:defRPr>
            </a:pPr>
            <a:r>
              <a:rPr>
                <a:solidFill>
                  <a:srgbClr val="000000"/>
                </a:solidFill>
              </a:rPr>
              <a:t>Vulnerabilities in front of eviction, assault, bribery, extortion in the absence of social status, formal framework and law enforcement - </a:t>
            </a:r>
            <a:r>
              <a:rPr b="1" i="1"/>
              <a:t>Constraints on converting of economic freedom to social freedom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itle 1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831274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r>
              <a:t>Recommendation</a:t>
            </a:r>
          </a:p>
        </p:txBody>
      </p:sp>
      <p:sp>
        <p:nvSpPr>
          <p:cNvPr id="20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77333" y="1745673"/>
            <a:ext cx="9888918" cy="4862946"/>
          </a:xfrm>
          <a:prstGeom prst="rect">
            <a:avLst/>
          </a:prstGeom>
        </p:spPr>
        <p:txBody>
          <a:bodyPr/>
          <a:lstStyle/>
          <a:p>
            <a:pPr marL="308609" indent="-308609" defTabSz="411479">
              <a:spcBef>
                <a:spcPts val="900"/>
              </a:spcBef>
              <a:defRPr sz="2159">
                <a:solidFill>
                  <a:srgbClr val="486113"/>
                </a:solidFill>
              </a:defRPr>
            </a:pPr>
            <a:r>
              <a:t>Recognition (Beyond identification)</a:t>
            </a:r>
          </a:p>
          <a:p>
            <a:pPr marL="668654" lvl="1" indent="-257175" defTabSz="411479">
              <a:spcBef>
                <a:spcPts val="900"/>
              </a:spcBef>
              <a:defRPr sz="2159">
                <a:solidFill>
                  <a:srgbClr val="000000"/>
                </a:solidFill>
              </a:defRPr>
            </a:pPr>
            <a:r>
              <a:t>A </a:t>
            </a:r>
            <a:r>
              <a:rPr>
                <a:uFill>
                  <a:solidFill>
                    <a:srgbClr val="7C9647"/>
                  </a:solidFill>
                </a:uFill>
              </a:rPr>
              <a:t>documentation of the hardship and physical labor, dependence on informal credit, fluctuations in the market and harassments need to be disseminated to the larger society.</a:t>
            </a:r>
          </a:p>
          <a:p>
            <a:pPr marL="261461" lvl="1" indent="-257175" defTabSz="411479">
              <a:spcBef>
                <a:spcPts val="900"/>
              </a:spcBef>
              <a:defRPr sz="2159">
                <a:solidFill>
                  <a:srgbClr val="486113"/>
                </a:solidFill>
              </a:defRPr>
            </a:pPr>
            <a:r>
              <a:t>Regulation (Beyond setting business rules)</a:t>
            </a:r>
            <a:endParaRPr sz="1440">
              <a:solidFill>
                <a:srgbClr val="404040"/>
              </a:solidFill>
            </a:endParaRPr>
          </a:p>
          <a:p>
            <a:pPr marL="668654" lvl="1" indent="-257175" defTabSz="411479">
              <a:spcBef>
                <a:spcPts val="900"/>
              </a:spcBef>
              <a:defRPr sz="2159">
                <a:solidFill>
                  <a:srgbClr val="000000"/>
                </a:solidFill>
              </a:defRPr>
            </a:pPr>
            <a:r>
              <a:t>Regulation of rent seeking mechanism with conducive taxation as an alternative to enhance bargaining power, social protection and capital mechanism </a:t>
            </a:r>
            <a:endParaRPr sz="1260">
              <a:solidFill>
                <a:srgbClr val="404040"/>
              </a:solidFill>
            </a:endParaRPr>
          </a:p>
          <a:p>
            <a:pPr marL="261461" lvl="1" indent="-257175" defTabSz="411479">
              <a:spcBef>
                <a:spcPts val="900"/>
              </a:spcBef>
              <a:defRPr sz="2159">
                <a:solidFill>
                  <a:srgbClr val="486113"/>
                </a:solidFill>
              </a:defRPr>
            </a:pPr>
            <a:r>
              <a:t>Collective Action (Beyond labour union)</a:t>
            </a:r>
            <a:endParaRPr sz="1440">
              <a:solidFill>
                <a:srgbClr val="404040"/>
              </a:solidFill>
            </a:endParaRPr>
          </a:p>
          <a:p>
            <a:pPr marL="668654" lvl="1" indent="-257175" defTabSz="411479">
              <a:spcBef>
                <a:spcPts val="900"/>
              </a:spcBef>
              <a:defRPr sz="2159">
                <a:solidFill>
                  <a:srgbClr val="000000"/>
                </a:solidFill>
              </a:defRPr>
            </a:pPr>
            <a:r>
              <a:t>Controlling patronage while strengthening awareness of legal and cooperative mechanisms along with negotiation, accounting and management skills</a:t>
            </a:r>
            <a:endParaRPr sz="1260">
              <a:solidFill>
                <a:srgbClr val="404040"/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Facet">
      <a:majorFont>
        <a:latin typeface="Helvetica"/>
        <a:ea typeface="Helvetica"/>
        <a:cs typeface="Helvetica"/>
      </a:majorFont>
      <a:minorFont>
        <a:latin typeface="Trebuchet MS"/>
        <a:ea typeface="Trebuchet MS"/>
        <a:cs typeface="Trebuchet MS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Facet">
      <a:majorFont>
        <a:latin typeface="Helvetica"/>
        <a:ea typeface="Helvetica"/>
        <a:cs typeface="Helvetica"/>
      </a:majorFont>
      <a:minorFont>
        <a:latin typeface="Trebuchet MS"/>
        <a:ea typeface="Trebuchet MS"/>
        <a:cs typeface="Trebuchet MS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841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Trebuchet MS</vt:lpstr>
      <vt:lpstr>Facet</vt:lpstr>
      <vt:lpstr>ENTREPRENEURSHIP IN THE INFORMAL SECTOR: A SOCIOECONOMIC STUDY OF THE PROBLEMS AND PROSPECTS OF VEGETABLE STREET VENDORS IN DHAKA CITY, BANGLADESH</vt:lpstr>
      <vt:lpstr>Introduction</vt:lpstr>
      <vt:lpstr>Objective</vt:lpstr>
      <vt:lpstr>Capability Approach to Street Vendors: A Conceptual Framework </vt:lpstr>
      <vt:lpstr>Socio-Demographic Profile of Vendors </vt:lpstr>
      <vt:lpstr>Economic Profile of Vendors </vt:lpstr>
      <vt:lpstr>Prospects of Street Vendors in Dhaka City</vt:lpstr>
      <vt:lpstr>Problems of Street Vendors in Dhaka City</vt:lpstr>
      <vt:lpstr>Recommendation</vt:lpstr>
      <vt:lpstr>Conclusions</vt:lpstr>
      <vt:lpstr>Questions and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IN THE INFORMAL SECTOR: A SOCIOECONOMIC STUDY OF THE PROBLEMS AND PROSPECTS OF VEGETABLE STREET VENDORS IN DHAKA CITY, BANGLADESH</dc:title>
  <dc:creator>HP</dc:creator>
  <cp:lastModifiedBy>Shani Carter</cp:lastModifiedBy>
  <cp:revision>3</cp:revision>
  <dcterms:modified xsi:type="dcterms:W3CDTF">2023-04-25T00:13:18Z</dcterms:modified>
</cp:coreProperties>
</file>