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5" r:id="rId4"/>
    <p:sldId id="276" r:id="rId5"/>
    <p:sldId id="279" r:id="rId6"/>
    <p:sldId id="277" r:id="rId7"/>
    <p:sldId id="278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486113"/>
    <a:srgbClr val="FFC000"/>
    <a:srgbClr val="052C34"/>
    <a:srgbClr val="084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75" d="100"/>
          <a:sy n="75" d="100"/>
        </p:scale>
        <p:origin x="90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52C34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/>
          <p:cNvSpPr/>
          <p:nvPr/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rgbClr val="052C34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rgbClr val="052C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3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7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1639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9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568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06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7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4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52C34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4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2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8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2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6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5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3"/>
          <p:cNvSpPr/>
          <p:nvPr/>
        </p:nvSpPr>
        <p:spPr>
          <a:xfrm>
            <a:off x="9181476" y="-8468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/>
          <p:cNvSpPr/>
          <p:nvPr/>
        </p:nvSpPr>
        <p:spPr>
          <a:xfrm>
            <a:off x="10371665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/>
          <p:cNvSpPr/>
          <p:nvPr/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08445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EF1B-B4B9-4258-9044-B025F3EAA999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52C34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rgbClr val="052C3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2835-EF54-43E3-B71C-DF722C15A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8497" y="1148090"/>
            <a:ext cx="8124076" cy="1877068"/>
          </a:xfrm>
        </p:spPr>
        <p:txBody>
          <a:bodyPr/>
          <a:lstStyle/>
          <a:p>
            <a:pPr algn="ctr"/>
            <a:r>
              <a:rPr lang="fr-FR" sz="3200" b="1" dirty="0"/>
              <a:t>The ethical behavior of the telecommunications companies in Morocco</a:t>
            </a:r>
            <a:endParaRPr lang="fr-FR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17C95-9903-4188-8F64-626D1C4CB9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Kamar ABAAOUKIDE</a:t>
            </a:r>
          </a:p>
          <a:p>
            <a:r>
              <a:rPr lang="en-US" sz="2800" dirty="0"/>
              <a:t>Cadi Ayyad University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B8848C2-59F6-4E68-BA29-10277D305B91}"/>
              </a:ext>
            </a:extLst>
          </p:cNvPr>
          <p:cNvGrpSpPr>
            <a:grpSpLocks noChangeAspect="1"/>
          </p:cNvGrpSpPr>
          <p:nvPr/>
        </p:nvGrpSpPr>
        <p:grpSpPr>
          <a:xfrm>
            <a:off x="-20272" y="0"/>
            <a:ext cx="1257300" cy="1226820"/>
            <a:chOff x="3736278" y="3130586"/>
            <a:chExt cx="1842894" cy="185241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37BC240-7993-412A-91E6-CF44D7F66547}"/>
                </a:ext>
              </a:extLst>
            </p:cNvPr>
            <p:cNvGrpSpPr/>
            <p:nvPr/>
          </p:nvGrpSpPr>
          <p:grpSpPr>
            <a:xfrm>
              <a:off x="3736278" y="3130586"/>
              <a:ext cx="1842894" cy="1852413"/>
              <a:chOff x="907473" y="684700"/>
              <a:chExt cx="1842894" cy="1852413"/>
            </a:xfrm>
          </p:grpSpPr>
          <p:sp>
            <p:nvSpPr>
              <p:cNvPr id="7" name="Star: 4 Points 6">
                <a:extLst>
                  <a:ext uri="{FF2B5EF4-FFF2-40B4-BE49-F238E27FC236}">
                    <a16:creationId xmlns:a16="http://schemas.microsoft.com/office/drawing/2014/main" id="{3ED85B3E-F034-4B30-88E6-E8D6B97634A3}"/>
                  </a:ext>
                </a:extLst>
              </p:cNvPr>
              <p:cNvSpPr/>
              <p:nvPr/>
            </p:nvSpPr>
            <p:spPr>
              <a:xfrm rot="3473835">
                <a:off x="921567" y="705361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Star: 4 Points 7">
                <a:extLst>
                  <a:ext uri="{FF2B5EF4-FFF2-40B4-BE49-F238E27FC236}">
                    <a16:creationId xmlns:a16="http://schemas.microsoft.com/office/drawing/2014/main" id="{D0E1AF4B-A7A7-408F-BBF3-703D4169254D}"/>
                  </a:ext>
                </a:extLst>
              </p:cNvPr>
              <p:cNvSpPr/>
              <p:nvPr/>
            </p:nvSpPr>
            <p:spPr>
              <a:xfrm rot="6168132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Star: 4 Points 8">
                <a:extLst>
                  <a:ext uri="{FF2B5EF4-FFF2-40B4-BE49-F238E27FC236}">
                    <a16:creationId xmlns:a16="http://schemas.microsoft.com/office/drawing/2014/main" id="{607680E3-04D7-4DA3-B98D-C5C446491FED}"/>
                  </a:ext>
                </a:extLst>
              </p:cNvPr>
              <p:cNvSpPr/>
              <p:nvPr/>
            </p:nvSpPr>
            <p:spPr>
              <a:xfrm>
                <a:off x="907473" y="694458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Star: 4 Points 9">
                <a:extLst>
                  <a:ext uri="{FF2B5EF4-FFF2-40B4-BE49-F238E27FC236}">
                    <a16:creationId xmlns:a16="http://schemas.microsoft.com/office/drawing/2014/main" id="{B68F7462-56BC-4E1D-BA00-ED04C0580716}"/>
                  </a:ext>
                </a:extLst>
              </p:cNvPr>
              <p:cNvSpPr/>
              <p:nvPr/>
            </p:nvSpPr>
            <p:spPr>
              <a:xfrm rot="1649553">
                <a:off x="907473" y="694457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Star: 4 Points 10">
                <a:extLst>
                  <a:ext uri="{FF2B5EF4-FFF2-40B4-BE49-F238E27FC236}">
                    <a16:creationId xmlns:a16="http://schemas.microsoft.com/office/drawing/2014/main" id="{82262F71-FE68-41B1-8054-87E2DA38AA06}"/>
                  </a:ext>
                </a:extLst>
              </p:cNvPr>
              <p:cNvSpPr/>
              <p:nvPr/>
            </p:nvSpPr>
            <p:spPr>
              <a:xfrm rot="4197730">
                <a:off x="921567" y="694456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Star: 4 Points 11">
                <a:extLst>
                  <a:ext uri="{FF2B5EF4-FFF2-40B4-BE49-F238E27FC236}">
                    <a16:creationId xmlns:a16="http://schemas.microsoft.com/office/drawing/2014/main" id="{7D1C77C7-06D2-4850-AD66-4287C2C2149A}"/>
                  </a:ext>
                </a:extLst>
              </p:cNvPr>
              <p:cNvSpPr/>
              <p:nvPr/>
            </p:nvSpPr>
            <p:spPr>
              <a:xfrm rot="2751814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C8D8F6A-FD18-4D13-9A51-D43182C1106A}"/>
                  </a:ext>
                </a:extLst>
              </p:cNvPr>
              <p:cNvSpPr/>
              <p:nvPr/>
            </p:nvSpPr>
            <p:spPr>
              <a:xfrm>
                <a:off x="1316182" y="1108363"/>
                <a:ext cx="1011381" cy="98367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Africa">
              <a:extLst>
                <a:ext uri="{FF2B5EF4-FFF2-40B4-BE49-F238E27FC236}">
                  <a16:creationId xmlns:a16="http://schemas.microsoft.com/office/drawing/2014/main" id="{0B053D53-7E78-4A99-B5C1-964F99946F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41968" y="3606972"/>
              <a:ext cx="914400" cy="914400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EDEE7B9-D6F6-4814-9EE5-87E9E28F0666}"/>
              </a:ext>
            </a:extLst>
          </p:cNvPr>
          <p:cNvSpPr txBox="1"/>
          <p:nvPr/>
        </p:nvSpPr>
        <p:spPr>
          <a:xfrm>
            <a:off x="1227413" y="180161"/>
            <a:ext cx="61279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4</a:t>
            </a:r>
            <a:r>
              <a:rPr lang="en-US" sz="2000" b="1" baseline="30000" dirty="0">
                <a:solidFill>
                  <a:srgbClr val="FFC000"/>
                </a:solidFill>
              </a:rPr>
              <a:t>th</a:t>
            </a:r>
            <a:r>
              <a:rPr lang="en-US" sz="2000" b="1" dirty="0">
                <a:solidFill>
                  <a:srgbClr val="FFC000"/>
                </a:solidFill>
              </a:rPr>
              <a:t> Current Business Issues 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in African Countries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2023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CD95CE5-9AA3-483C-A6BD-0C4E9782CD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272" y="5860646"/>
            <a:ext cx="1614488" cy="61198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0651FE2-9273-4BCD-862E-6C55365B7D2F}"/>
              </a:ext>
            </a:extLst>
          </p:cNvPr>
          <p:cNvSpPr txBox="1"/>
          <p:nvPr/>
        </p:nvSpPr>
        <p:spPr>
          <a:xfrm>
            <a:off x="-1" y="6493173"/>
            <a:ext cx="8878529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52C34"/>
                </a:solidFill>
              </a:rPr>
              <a:t>April 27 – 28, 2023                 WWW.</a:t>
            </a:r>
            <a:r>
              <a:rPr lang="en-US" sz="1800" b="1" dirty="0">
                <a:solidFill>
                  <a:srgbClr val="052C34"/>
                </a:solidFill>
                <a:highlight>
                  <a:srgbClr val="FFC000"/>
                </a:highlight>
              </a:rPr>
              <a:t>CBIAC.NET</a:t>
            </a:r>
          </a:p>
        </p:txBody>
      </p:sp>
      <p:pic>
        <p:nvPicPr>
          <p:cNvPr id="14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5778D19-2F77-AB27-E36E-DF475CC52D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29" y="5709910"/>
            <a:ext cx="2708241" cy="76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7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678" y="1440873"/>
            <a:ext cx="10992152" cy="486294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Context</a:t>
            </a:r>
          </a:p>
          <a:p>
            <a:pPr lvl="1"/>
            <a:r>
              <a:rPr lang="fr-FR" sz="2400" dirty="0"/>
              <a:t>Common problems: ecology, economic development, pollution, economic crisis,…</a:t>
            </a:r>
            <a:endParaRPr lang="en-US" sz="2400" dirty="0">
              <a:solidFill>
                <a:schemeClr val="tx1"/>
              </a:solidFill>
            </a:endParaRPr>
          </a:p>
          <a:p>
            <a:pPr lvl="2" algn="just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fr-FR" sz="2400" dirty="0"/>
              <a:t>Rischard (2002), three types of new issues are to be considered: the environment, the fate of human being, the insufficiency of global rules such as ethics</a:t>
            </a:r>
          </a:p>
          <a:p>
            <a:pPr lvl="2" algn="just"/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L</a:t>
            </a:r>
            <a:r>
              <a:rPr lang="fr-FR" sz="2400" dirty="0"/>
              <a:t>inking ethics and business seems difficult</a:t>
            </a:r>
            <a:endParaRPr lang="en-US" sz="2400" dirty="0">
              <a:solidFill>
                <a:schemeClr val="tx1"/>
              </a:solidFill>
            </a:endParaRPr>
          </a:p>
          <a:p>
            <a:pPr lvl="2"/>
            <a:r>
              <a:rPr lang="fr-FR" sz="2400" dirty="0">
                <a:solidFill>
                  <a:schemeClr val="tx1"/>
                </a:solidFill>
              </a:rPr>
              <a:t>Business ETHICS or BUSINESS ethics (Travino &amp; Weaver, 1994).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727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Problematic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08" y="1745674"/>
            <a:ext cx="10992152" cy="4862944"/>
          </a:xfrm>
        </p:spPr>
        <p:txBody>
          <a:bodyPr>
            <a:noAutofit/>
          </a:bodyPr>
          <a:lstStyle/>
          <a:p>
            <a:pPr algn="just"/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In a competitive world, commercial battles are won on image, ethical strategies appear as instruments for extending power and adding value to the brand (Lipovetsky, 1992)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fr-FR" sz="2400" dirty="0"/>
              <a:t>ompanies are aware of the need to favour the ethical behaviour of their employees : salesmen </a:t>
            </a:r>
          </a:p>
          <a:p>
            <a:pPr lvl="1" algn="just"/>
            <a:r>
              <a:rPr lang="fr-FR" sz="2400" dirty="0"/>
              <a:t>Asymmetry of information between the seller and the buyer requires the creation of ethical codes (Arrow, 1973)</a:t>
            </a:r>
            <a:endParaRPr lang="en-US" sz="2400" dirty="0">
              <a:solidFill>
                <a:schemeClr val="tx1"/>
              </a:solidFill>
            </a:endParaRPr>
          </a:p>
          <a:p>
            <a:pPr marL="290513" lvl="1" algn="just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What are </a:t>
            </a:r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the different factors that can influence the ethical behaviour of salesmen ?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914400" lvl="2" indent="0" algn="just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355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Theoretical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28" y="1385456"/>
            <a:ext cx="10992152" cy="4862944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Ethics definition</a:t>
            </a:r>
          </a:p>
          <a:p>
            <a:pPr lvl="1" algn="just"/>
            <a:r>
              <a:rPr lang="en-US" sz="2400" dirty="0"/>
              <a:t>According to </a:t>
            </a:r>
            <a:r>
              <a:rPr lang="fr-FR" sz="2400" dirty="0"/>
              <a:t>Littré, ethics is the science that determines the distinctive characteristics of good and bad in human behavior (Solar, 2008)</a:t>
            </a:r>
            <a:endParaRPr lang="en-US" sz="2400" dirty="0">
              <a:solidFill>
                <a:schemeClr val="tx1"/>
              </a:solidFill>
            </a:endParaRPr>
          </a:p>
          <a:p>
            <a:pPr lvl="2" algn="just"/>
            <a:endParaRPr lang="en-US" sz="2400" dirty="0">
              <a:solidFill>
                <a:schemeClr val="tx1"/>
              </a:solidFill>
            </a:endParaRPr>
          </a:p>
          <a:p>
            <a:pPr marL="290513" lvl="1" algn="just"/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Ethics and morality</a:t>
            </a:r>
          </a:p>
          <a:p>
            <a:pPr marL="690563" lvl="2" algn="just"/>
            <a:r>
              <a:rPr lang="fr-FR" sz="2400" dirty="0"/>
              <a:t> Ricoeur (1990): morality constitutes an individual hard core which founds the notion of good and evil and its is situated upstream of decision and action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Ethics and deontology</a:t>
            </a:r>
            <a:endParaRPr lang="fr-FR" sz="2400" dirty="0"/>
          </a:p>
          <a:p>
            <a:pPr lvl="1" algn="just"/>
            <a:r>
              <a:rPr lang="fr-FR" sz="2400" dirty="0"/>
              <a:t>Isaac (1996): deontology is defined as a set of rules that a profession,            or a part of the profession, adopts through a professional organization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365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Theoretical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833" y="1440872"/>
            <a:ext cx="10992152" cy="5184779"/>
          </a:xfrm>
        </p:spPr>
        <p:txBody>
          <a:bodyPr>
            <a:noAutofit/>
          </a:bodyPr>
          <a:lstStyle/>
          <a:p>
            <a:pPr algn="just"/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The reasons behind the busniss ethics 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 I</a:t>
            </a:r>
            <a:r>
              <a:rPr lang="fr-FR" sz="2400" dirty="0"/>
              <a:t>nternal reasons : creating a common cultural reference </a:t>
            </a:r>
          </a:p>
          <a:p>
            <a:pPr lvl="1" algn="just"/>
            <a:r>
              <a:rPr lang="fr-FR" sz="2400" dirty="0"/>
              <a:t> External reasons : the pressure of the social and political environment 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Business ethics approaches :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T</a:t>
            </a:r>
            <a:r>
              <a:rPr lang="fr-FR" sz="2400" dirty="0"/>
              <a:t>he American school : interests of the stakeholders 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fr-FR" sz="2400" dirty="0"/>
              <a:t>second school : corporate culture</a:t>
            </a:r>
          </a:p>
          <a:p>
            <a:pPr lvl="1"/>
            <a:r>
              <a:rPr lang="fr-FR" sz="2400" dirty="0"/>
              <a:t>The German school : consensus on the ethical standards </a:t>
            </a:r>
          </a:p>
          <a:p>
            <a:pPr lvl="1"/>
            <a:r>
              <a:rPr lang="fr-FR" sz="2400" dirty="0"/>
              <a:t>The fourth school : importance of the decision maker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997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60" y="1580782"/>
            <a:ext cx="11224855" cy="486294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Telecommunication sector </a:t>
            </a: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3 companies : </a:t>
            </a:r>
            <a:r>
              <a:rPr lang="fr-FR" sz="2400" dirty="0">
                <a:solidFill>
                  <a:schemeClr val="tx1"/>
                </a:solidFill>
              </a:rPr>
              <a:t>Maroc Télécom (38%), Orange (34%) et Inwi (28%)</a:t>
            </a:r>
            <a:endParaRPr lang="en-US" sz="2400" dirty="0">
              <a:solidFill>
                <a:schemeClr val="tx1"/>
              </a:solidFill>
            </a:endParaRP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 322 billion dirhams</a:t>
            </a: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marL="290513" lvl="1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Exploratory study : qualitative research</a:t>
            </a:r>
            <a:endParaRPr lang="en-US" sz="22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3 agencies in Marrakech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 salesmen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 sales managers</a:t>
            </a:r>
          </a:p>
        </p:txBody>
      </p:sp>
    </p:spTree>
    <p:extLst>
      <p:ext uri="{BB962C8B-B14F-4D97-AF65-F5344CB8AC3E}">
        <p14:creationId xmlns:p14="http://schemas.microsoft.com/office/powerpoint/2010/main" val="3670251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5674"/>
            <a:ext cx="10992152" cy="4862944"/>
          </a:xfrm>
        </p:spPr>
        <p:txBody>
          <a:bodyPr>
            <a:noAutofit/>
          </a:bodyPr>
          <a:lstStyle/>
          <a:p>
            <a:pPr algn="just"/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Ethical responsibilities </a:t>
            </a:r>
          </a:p>
          <a:p>
            <a:pPr lvl="1" algn="just"/>
            <a:r>
              <a:rPr lang="fr-FR" sz="2200" dirty="0">
                <a:solidFill>
                  <a:schemeClr val="tx1"/>
                </a:solidFill>
              </a:rPr>
              <a:t>Institutional : follow basic ethical principles (e.g. honesty) </a:t>
            </a:r>
          </a:p>
          <a:p>
            <a:pPr lvl="1" algn="just"/>
            <a:r>
              <a:rPr lang="fr-FR" sz="2200" dirty="0">
                <a:solidFill>
                  <a:schemeClr val="tx1"/>
                </a:solidFill>
              </a:rPr>
              <a:t>Organizational : provide accurate and complete information</a:t>
            </a:r>
          </a:p>
          <a:p>
            <a:pPr lvl="1" algn="just"/>
            <a:r>
              <a:rPr lang="fr-FR" sz="2200" dirty="0">
                <a:solidFill>
                  <a:schemeClr val="tx1"/>
                </a:solidFill>
              </a:rPr>
              <a:t>Individual : develop information for specific users</a:t>
            </a:r>
          </a:p>
          <a:p>
            <a:pPr lvl="2" algn="just"/>
            <a:endParaRPr lang="en-US" sz="2400" dirty="0">
              <a:solidFill>
                <a:schemeClr val="tx1"/>
              </a:solidFill>
            </a:endParaRPr>
          </a:p>
          <a:p>
            <a:pPr marL="290513" lvl="1" algn="just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The dilemma : how to set priotities ?</a:t>
            </a: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Sales objectives and rewarding</a:t>
            </a:r>
          </a:p>
          <a:p>
            <a:pPr lvl="2" algn="just"/>
            <a:r>
              <a:rPr lang="en-US" sz="2200" dirty="0">
                <a:solidFill>
                  <a:schemeClr val="tx1"/>
                </a:solidFill>
              </a:rPr>
              <a:t> Pressure</a:t>
            </a: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Ethics (the company code) and values</a:t>
            </a:r>
          </a:p>
          <a:p>
            <a:pPr lvl="2" algn="just"/>
            <a:r>
              <a:rPr lang="en-US" sz="2400" dirty="0">
                <a:solidFill>
                  <a:schemeClr val="tx1"/>
                </a:solidFill>
              </a:rPr>
              <a:t> Ethical decision making process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8232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E2E7-CC07-4576-B323-FBB580A9E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4" y="0"/>
            <a:ext cx="8596668" cy="653143"/>
          </a:xfrm>
        </p:spPr>
        <p:txBody>
          <a:bodyPr/>
          <a:lstStyle/>
          <a:p>
            <a:r>
              <a:rPr lang="en-US" u="sng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A3478-7F23-4608-84E0-3DABE75C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34" y="609600"/>
            <a:ext cx="10048723" cy="6090782"/>
          </a:xfrm>
        </p:spPr>
        <p:txBody>
          <a:bodyPr>
            <a:noAutofit/>
          </a:bodyPr>
          <a:lstStyle/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Importance of business ethics (top-down approach)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Ethics code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Continuous monitoring  : punishment system</a:t>
            </a:r>
          </a:p>
          <a:p>
            <a:pPr lvl="1"/>
            <a:endParaRPr lang="en-US" sz="2200" dirty="0">
              <a:solidFill>
                <a:schemeClr val="tx1"/>
              </a:solidFill>
            </a:endParaRPr>
          </a:p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Two main factors are involved :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2400" dirty="0"/>
              <a:t>Ethics policies within the company</a:t>
            </a:r>
          </a:p>
          <a:p>
            <a:pPr lvl="1"/>
            <a:r>
              <a:rPr lang="fr-FR" sz="2400" dirty="0"/>
              <a:t>Personal characteristics </a:t>
            </a:r>
            <a:endParaRPr lang="en-US" sz="2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0393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3C431-2788-4046-9749-BE2DDFCF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316"/>
          </a:xfrm>
        </p:spPr>
        <p:txBody>
          <a:bodyPr/>
          <a:lstStyle/>
          <a:p>
            <a:r>
              <a:rPr lang="en-US" u="sng" dirty="0"/>
              <a:t>Questions and Discussion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CB3FFE-77A2-4B18-98CD-ADA5C7879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4916"/>
            <a:ext cx="8791131" cy="5583084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400" dirty="0"/>
          </a:p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Discussion questions</a:t>
            </a:r>
          </a:p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we implement effectively the ethics code ? </a:t>
            </a:r>
          </a:p>
          <a:p>
            <a:pPr marL="514350" marR="0" indent="-28575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the organizational factors influence individual ones in order to enhance the </a:t>
            </a: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ethical behavior 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45991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715</TotalTime>
  <Words>494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The ethical behavior of the telecommunications companies in Morocco</vt:lpstr>
      <vt:lpstr>Introduction</vt:lpstr>
      <vt:lpstr>Problematic</vt:lpstr>
      <vt:lpstr>Theoretical framework</vt:lpstr>
      <vt:lpstr>Theoretical framework</vt:lpstr>
      <vt:lpstr>Methodology</vt:lpstr>
      <vt:lpstr>Findings</vt:lpstr>
      <vt:lpstr>Conclusions</vt:lpstr>
      <vt:lpstr>Questions and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Shani Carter</dc:creator>
  <cp:lastModifiedBy>Shani Carter</cp:lastModifiedBy>
  <cp:revision>49</cp:revision>
  <dcterms:created xsi:type="dcterms:W3CDTF">2020-02-19T16:22:48Z</dcterms:created>
  <dcterms:modified xsi:type="dcterms:W3CDTF">2023-05-03T13:25:42Z</dcterms:modified>
</cp:coreProperties>
</file>