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58" r:id="rId4"/>
    <p:sldId id="280" r:id="rId5"/>
    <p:sldId id="281" r:id="rId6"/>
    <p:sldId id="276" r:id="rId7"/>
    <p:sldId id="277" r:id="rId8"/>
    <p:sldId id="278" r:id="rId9"/>
    <p:sldId id="279" r:id="rId10"/>
    <p:sldId id="282" r:id="rId11"/>
    <p:sldId id="283" r:id="rId12"/>
    <p:sldId id="284" r:id="rId13"/>
    <p:sldId id="285" r:id="rId14"/>
    <p:sldId id="286" r:id="rId15"/>
    <p:sldId id="287" r:id="rId16"/>
    <p:sldId id="288" r:id="rId17"/>
    <p:sldId id="28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7" d="100"/>
          <a:sy n="77" d="100"/>
        </p:scale>
        <p:origin x="835"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fr-FR" sz="4000" dirty="0"/>
              <a:t>Vers une résilience accrue des organisations africaines en temps de crise: une revue de littérature</a:t>
            </a:r>
            <a:endParaRPr lang="en-US" sz="40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328497" y="4050833"/>
            <a:ext cx="7945506" cy="1096899"/>
          </a:xfrm>
        </p:spPr>
        <p:txBody>
          <a:bodyPr>
            <a:normAutofit fontScale="85000" lnSpcReduction="20000"/>
          </a:bodyPr>
          <a:lstStyle/>
          <a:p>
            <a:r>
              <a:rPr lang="en-US" sz="2800" dirty="0"/>
              <a:t>Rania EL OUIDANI &amp; Ahmed OUTOUZZALT</a:t>
            </a:r>
          </a:p>
          <a:p>
            <a:r>
              <a:rPr lang="en-US" sz="2800" dirty="0" err="1"/>
              <a:t>Laboratoire</a:t>
            </a:r>
            <a:r>
              <a:rPr lang="en-US" sz="2800" dirty="0"/>
              <a:t> LAREFMO, FSJES Agadir, Université Ibn </a:t>
            </a:r>
            <a:r>
              <a:rPr lang="en-US" sz="2800" dirty="0" err="1"/>
              <a:t>Zohr</a:t>
            </a:r>
            <a:r>
              <a:rPr lang="en-US" sz="2800" dirty="0"/>
              <a:t>, Agadir, Morocco</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6C4341-F225-B23F-E6BD-79FC2FBB685C}"/>
              </a:ext>
            </a:extLst>
          </p:cNvPr>
          <p:cNvSpPr>
            <a:spLocks noGrp="1"/>
          </p:cNvSpPr>
          <p:nvPr>
            <p:ph type="title"/>
          </p:nvPr>
        </p:nvSpPr>
        <p:spPr/>
        <p:txBody>
          <a:bodyPr/>
          <a:lstStyle/>
          <a:p>
            <a:r>
              <a:rPr lang="fr-FR" u="sng" dirty="0"/>
              <a:t>Facteurs clés de la résilience organisationnelle</a:t>
            </a:r>
          </a:p>
        </p:txBody>
      </p:sp>
      <p:sp>
        <p:nvSpPr>
          <p:cNvPr id="3" name="Espace réservé du contenu 2">
            <a:extLst>
              <a:ext uri="{FF2B5EF4-FFF2-40B4-BE49-F238E27FC236}">
                <a16:creationId xmlns:a16="http://schemas.microsoft.com/office/drawing/2014/main" id="{F68D64D9-A48B-3FB3-0921-1289ED83D50C}"/>
              </a:ext>
            </a:extLst>
          </p:cNvPr>
          <p:cNvSpPr>
            <a:spLocks noGrp="1"/>
          </p:cNvSpPr>
          <p:nvPr>
            <p:ph idx="1"/>
          </p:nvPr>
        </p:nvSpPr>
        <p:spPr>
          <a:xfrm>
            <a:off x="677334" y="2042161"/>
            <a:ext cx="9198186" cy="3999202"/>
          </a:xfrm>
        </p:spPr>
        <p:txBody>
          <a:bodyPr>
            <a:normAutofit fontScale="92500" lnSpcReduction="10000"/>
          </a:bodyPr>
          <a:lstStyle/>
          <a:p>
            <a:r>
              <a:rPr lang="fr-FR" sz="2400" dirty="0">
                <a:solidFill>
                  <a:schemeClr val="tx1"/>
                </a:solidFill>
              </a:rPr>
              <a:t>La revue de littérature suggère que plusieurs facteurs peuvent contribuer à la résilience organisationnelle en Afrique : </a:t>
            </a:r>
          </a:p>
          <a:p>
            <a:pPr lvl="2"/>
            <a:r>
              <a:rPr lang="fr-FR" sz="2400" b="1" dirty="0">
                <a:solidFill>
                  <a:schemeClr val="tx1"/>
                </a:solidFill>
              </a:rPr>
              <a:t>La culture d'entreprise.</a:t>
            </a:r>
          </a:p>
          <a:p>
            <a:pPr lvl="2"/>
            <a:r>
              <a:rPr lang="fr-FR" sz="2400" b="1" dirty="0">
                <a:solidFill>
                  <a:schemeClr val="tx1"/>
                </a:solidFill>
              </a:rPr>
              <a:t>La gestion de la crise.</a:t>
            </a:r>
          </a:p>
          <a:p>
            <a:pPr lvl="2"/>
            <a:r>
              <a:rPr lang="fr-FR" sz="2400" b="1" dirty="0">
                <a:solidFill>
                  <a:schemeClr val="tx1"/>
                </a:solidFill>
              </a:rPr>
              <a:t>La gouvernance.</a:t>
            </a:r>
          </a:p>
          <a:p>
            <a:pPr lvl="2"/>
            <a:r>
              <a:rPr lang="fr-FR" sz="2400" b="1" dirty="0">
                <a:solidFill>
                  <a:schemeClr val="tx1"/>
                </a:solidFill>
              </a:rPr>
              <a:t>La planification stratégique.</a:t>
            </a:r>
          </a:p>
          <a:p>
            <a:pPr lvl="2"/>
            <a:r>
              <a:rPr lang="fr-FR" sz="2400" b="1" dirty="0">
                <a:solidFill>
                  <a:schemeClr val="tx1"/>
                </a:solidFill>
              </a:rPr>
              <a:t>La flexibilité.</a:t>
            </a:r>
          </a:p>
          <a:p>
            <a:r>
              <a:rPr lang="fr-FR" sz="2400" dirty="0">
                <a:solidFill>
                  <a:schemeClr val="tx1"/>
                </a:solidFill>
              </a:rPr>
              <a:t>Il est important de noter que ces facteurs peuvent interagir les uns avec les autres et peuvent varier en fonction du pays et du contexte culturel, économique et politique en Afrique. </a:t>
            </a:r>
          </a:p>
        </p:txBody>
      </p:sp>
    </p:spTree>
    <p:extLst>
      <p:ext uri="{BB962C8B-B14F-4D97-AF65-F5344CB8AC3E}">
        <p14:creationId xmlns:p14="http://schemas.microsoft.com/office/powerpoint/2010/main" val="15829574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D79076-7794-416A-6209-293D1637841D}"/>
              </a:ext>
            </a:extLst>
          </p:cNvPr>
          <p:cNvSpPr>
            <a:spLocks noGrp="1"/>
          </p:cNvSpPr>
          <p:nvPr>
            <p:ph type="title"/>
          </p:nvPr>
        </p:nvSpPr>
        <p:spPr/>
        <p:txBody>
          <a:bodyPr/>
          <a:lstStyle/>
          <a:p>
            <a:r>
              <a:rPr lang="fr-FR" u="sng" dirty="0"/>
              <a:t>Modèle de développement de la résilience des entreprises africaines</a:t>
            </a:r>
          </a:p>
        </p:txBody>
      </p:sp>
      <p:sp>
        <p:nvSpPr>
          <p:cNvPr id="3" name="Espace réservé du contenu 2">
            <a:extLst>
              <a:ext uri="{FF2B5EF4-FFF2-40B4-BE49-F238E27FC236}">
                <a16:creationId xmlns:a16="http://schemas.microsoft.com/office/drawing/2014/main" id="{95A0406B-8E4B-6B97-737F-0480EB444775}"/>
              </a:ext>
            </a:extLst>
          </p:cNvPr>
          <p:cNvSpPr>
            <a:spLocks noGrp="1"/>
          </p:cNvSpPr>
          <p:nvPr>
            <p:ph idx="1"/>
          </p:nvPr>
        </p:nvSpPr>
        <p:spPr>
          <a:xfrm>
            <a:off x="677334" y="2160589"/>
            <a:ext cx="8923866" cy="3880773"/>
          </a:xfrm>
        </p:spPr>
        <p:txBody>
          <a:bodyPr>
            <a:normAutofit fontScale="92500" lnSpcReduction="20000"/>
          </a:bodyPr>
          <a:lstStyle/>
          <a:p>
            <a:r>
              <a:rPr lang="fr-FR" sz="2400" dirty="0"/>
              <a:t>Certains des modèles les plus couramment cités incluent :</a:t>
            </a:r>
          </a:p>
          <a:p>
            <a:pPr lvl="2"/>
            <a:r>
              <a:rPr lang="fr-FR" sz="2000" b="1" dirty="0">
                <a:solidFill>
                  <a:schemeClr val="tx1"/>
                </a:solidFill>
              </a:rPr>
              <a:t>Modèle de la chaîne de résilience (</a:t>
            </a:r>
            <a:r>
              <a:rPr lang="fr-FR" sz="2000" b="1" dirty="0" err="1">
                <a:solidFill>
                  <a:schemeClr val="tx1"/>
                </a:solidFill>
              </a:rPr>
              <a:t>Adekunle</a:t>
            </a:r>
            <a:r>
              <a:rPr lang="fr-FR" sz="2000" b="1" dirty="0">
                <a:solidFill>
                  <a:schemeClr val="tx1"/>
                </a:solidFill>
              </a:rPr>
              <a:t>, 2015).</a:t>
            </a:r>
          </a:p>
          <a:p>
            <a:pPr lvl="2"/>
            <a:r>
              <a:rPr lang="fr-FR" sz="2000" b="1" dirty="0">
                <a:solidFill>
                  <a:schemeClr val="tx1"/>
                </a:solidFill>
              </a:rPr>
              <a:t>Modèle de la boucle de résilience (</a:t>
            </a:r>
            <a:r>
              <a:rPr lang="fr-FR" sz="2000" b="1" dirty="0" err="1">
                <a:solidFill>
                  <a:schemeClr val="tx1"/>
                </a:solidFill>
              </a:rPr>
              <a:t>Mwangi</a:t>
            </a:r>
            <a:r>
              <a:rPr lang="fr-FR" sz="2000" b="1" dirty="0">
                <a:solidFill>
                  <a:schemeClr val="tx1"/>
                </a:solidFill>
              </a:rPr>
              <a:t>, 2019).</a:t>
            </a:r>
          </a:p>
          <a:p>
            <a:pPr lvl="2"/>
            <a:r>
              <a:rPr lang="fr-FR" sz="2000" b="1" dirty="0">
                <a:solidFill>
                  <a:schemeClr val="tx1"/>
                </a:solidFill>
              </a:rPr>
              <a:t>Modèle du système de résilience (</a:t>
            </a:r>
            <a:r>
              <a:rPr lang="fr-FR" sz="2000" b="1" dirty="0" err="1">
                <a:solidFill>
                  <a:schemeClr val="tx1"/>
                </a:solidFill>
              </a:rPr>
              <a:t>Adekunle</a:t>
            </a:r>
            <a:r>
              <a:rPr lang="fr-FR" sz="2000" b="1" dirty="0">
                <a:solidFill>
                  <a:schemeClr val="tx1"/>
                </a:solidFill>
              </a:rPr>
              <a:t>, 2015).</a:t>
            </a:r>
          </a:p>
          <a:p>
            <a:pPr lvl="2"/>
            <a:r>
              <a:rPr lang="fr-FR" sz="2000" b="1" dirty="0">
                <a:solidFill>
                  <a:schemeClr val="tx1"/>
                </a:solidFill>
              </a:rPr>
              <a:t>Modèle de la flexibilité (</a:t>
            </a:r>
            <a:r>
              <a:rPr lang="fr-FR" sz="2000" b="1" dirty="0" err="1">
                <a:solidFill>
                  <a:schemeClr val="tx1"/>
                </a:solidFill>
              </a:rPr>
              <a:t>Kamau</a:t>
            </a:r>
            <a:r>
              <a:rPr lang="fr-FR" sz="2000" b="1" dirty="0">
                <a:solidFill>
                  <a:schemeClr val="tx1"/>
                </a:solidFill>
              </a:rPr>
              <a:t>, 2018).</a:t>
            </a:r>
          </a:p>
          <a:p>
            <a:pPr lvl="2"/>
            <a:r>
              <a:rPr lang="fr-FR" sz="2000" b="1" dirty="0">
                <a:solidFill>
                  <a:schemeClr val="tx1"/>
                </a:solidFill>
              </a:rPr>
              <a:t>Modèle de la diversité (</a:t>
            </a:r>
            <a:r>
              <a:rPr lang="fr-FR" sz="2000" b="1" dirty="0" err="1">
                <a:solidFill>
                  <a:schemeClr val="tx1"/>
                </a:solidFill>
              </a:rPr>
              <a:t>Nyandat</a:t>
            </a:r>
            <a:r>
              <a:rPr lang="fr-FR" sz="2000" b="1" dirty="0">
                <a:solidFill>
                  <a:schemeClr val="tx1"/>
                </a:solidFill>
              </a:rPr>
              <a:t>, 2016).</a:t>
            </a:r>
          </a:p>
          <a:p>
            <a:pPr lvl="2"/>
            <a:r>
              <a:rPr lang="fr-FR" sz="2000" b="1" dirty="0">
                <a:solidFill>
                  <a:schemeClr val="tx1"/>
                </a:solidFill>
              </a:rPr>
              <a:t>Modèle de l'anticipation (</a:t>
            </a:r>
            <a:r>
              <a:rPr lang="fr-FR" sz="2000" b="1" dirty="0" err="1">
                <a:solidFill>
                  <a:schemeClr val="tx1"/>
                </a:solidFill>
              </a:rPr>
              <a:t>Onyango</a:t>
            </a:r>
            <a:r>
              <a:rPr lang="fr-FR" sz="2000" b="1" dirty="0">
                <a:solidFill>
                  <a:schemeClr val="tx1"/>
                </a:solidFill>
              </a:rPr>
              <a:t>, 2019).</a:t>
            </a:r>
          </a:p>
          <a:p>
            <a:pPr lvl="2"/>
            <a:r>
              <a:rPr lang="fr-FR" sz="2000" b="1" dirty="0">
                <a:solidFill>
                  <a:schemeClr val="tx1"/>
                </a:solidFill>
              </a:rPr>
              <a:t>Le modèle de l'agilité organisationnelle (</a:t>
            </a:r>
            <a:r>
              <a:rPr lang="fr-FR" sz="2000" b="1" dirty="0" err="1">
                <a:solidFill>
                  <a:schemeClr val="tx1"/>
                </a:solidFill>
              </a:rPr>
              <a:t>Teece</a:t>
            </a:r>
            <a:r>
              <a:rPr lang="fr-FR" sz="2000" b="1" dirty="0">
                <a:solidFill>
                  <a:schemeClr val="tx1"/>
                </a:solidFill>
              </a:rPr>
              <a:t>, 2010).</a:t>
            </a:r>
          </a:p>
          <a:p>
            <a:pPr lvl="2"/>
            <a:r>
              <a:rPr lang="fr-FR" sz="2000" b="1" dirty="0">
                <a:solidFill>
                  <a:schemeClr val="tx1"/>
                </a:solidFill>
              </a:rPr>
              <a:t>Le modèle de la résilience stratégique (Liu et al., 2018).</a:t>
            </a:r>
          </a:p>
          <a:p>
            <a:pPr lvl="2"/>
            <a:r>
              <a:rPr lang="fr-FR" sz="2000" b="1" dirty="0">
                <a:solidFill>
                  <a:schemeClr val="tx1"/>
                </a:solidFill>
              </a:rPr>
              <a:t>Le modèle de la durabilité organisationnelle (Brown et al., 2011).</a:t>
            </a:r>
          </a:p>
        </p:txBody>
      </p:sp>
    </p:spTree>
    <p:extLst>
      <p:ext uri="{BB962C8B-B14F-4D97-AF65-F5344CB8AC3E}">
        <p14:creationId xmlns:p14="http://schemas.microsoft.com/office/powerpoint/2010/main" val="35155463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B794FD-0BE3-1EA3-9D82-42BF437DFE58}"/>
              </a:ext>
            </a:extLst>
          </p:cNvPr>
          <p:cNvSpPr>
            <a:spLocks noGrp="1"/>
          </p:cNvSpPr>
          <p:nvPr>
            <p:ph type="title"/>
          </p:nvPr>
        </p:nvSpPr>
        <p:spPr/>
        <p:txBody>
          <a:bodyPr/>
          <a:lstStyle/>
          <a:p>
            <a:r>
              <a:rPr lang="fr-FR" dirty="0"/>
              <a:t>Implications pour les entreprises africaines et les décideurs</a:t>
            </a:r>
          </a:p>
        </p:txBody>
      </p:sp>
      <p:sp>
        <p:nvSpPr>
          <p:cNvPr id="3" name="Espace réservé du contenu 2">
            <a:extLst>
              <a:ext uri="{FF2B5EF4-FFF2-40B4-BE49-F238E27FC236}">
                <a16:creationId xmlns:a16="http://schemas.microsoft.com/office/drawing/2014/main" id="{8F0F8E59-2F05-23C7-B20F-150901412BA1}"/>
              </a:ext>
            </a:extLst>
          </p:cNvPr>
          <p:cNvSpPr>
            <a:spLocks noGrp="1"/>
          </p:cNvSpPr>
          <p:nvPr>
            <p:ph idx="1"/>
          </p:nvPr>
        </p:nvSpPr>
        <p:spPr>
          <a:xfrm>
            <a:off x="677334" y="2160589"/>
            <a:ext cx="8923866" cy="3880773"/>
          </a:xfrm>
        </p:spPr>
        <p:txBody>
          <a:bodyPr>
            <a:normAutofit fontScale="92500"/>
          </a:bodyPr>
          <a:lstStyle/>
          <a:p>
            <a:r>
              <a:rPr lang="fr-FR" sz="2000" b="1" dirty="0">
                <a:solidFill>
                  <a:schemeClr val="tx1"/>
                </a:solidFill>
              </a:rPr>
              <a:t>La compréhension des modèles de développement de la résilience des entreprises africaines a des implications importantes pour les entreprises et les décideurs en Afrique.</a:t>
            </a:r>
          </a:p>
          <a:p>
            <a:r>
              <a:rPr lang="fr-FR" sz="2000" b="1" dirty="0">
                <a:solidFill>
                  <a:schemeClr val="tx1"/>
                </a:solidFill>
              </a:rPr>
              <a:t>Les entreprises peuvent utiliser ces modèles pour évaluer leur propre niveau de résilience et identifier les domaines à améliorer.</a:t>
            </a:r>
          </a:p>
          <a:p>
            <a:r>
              <a:rPr lang="fr-FR" sz="2000" b="1" dirty="0">
                <a:solidFill>
                  <a:schemeClr val="tx1"/>
                </a:solidFill>
              </a:rPr>
              <a:t>Les décideurs peuvent élaborer des politiques et des programmes pour encourager les entreprises à développer leur résilience, comme en fournissant des financements pour les initiatives visant à diversifier les activités des entreprises ou à les aider à anticiper les situations de crise.</a:t>
            </a:r>
          </a:p>
          <a:p>
            <a:r>
              <a:rPr lang="fr-FR" sz="2000" b="1" dirty="0">
                <a:solidFill>
                  <a:schemeClr val="tx1"/>
                </a:solidFill>
              </a:rPr>
              <a:t>Les modèles de développement de la résilience peuvent également servir de base pour les futurs travaux de recherche sur la résilience en Afrique.</a:t>
            </a:r>
          </a:p>
        </p:txBody>
      </p:sp>
    </p:spTree>
    <p:extLst>
      <p:ext uri="{BB962C8B-B14F-4D97-AF65-F5344CB8AC3E}">
        <p14:creationId xmlns:p14="http://schemas.microsoft.com/office/powerpoint/2010/main" val="20624560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BA547-94F2-A1AF-1EFB-D82DE5992D29}"/>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E75F4007-B2AE-C8A3-3C0D-56FC13ECAF70}"/>
              </a:ext>
            </a:extLst>
          </p:cNvPr>
          <p:cNvSpPr>
            <a:spLocks noGrp="1"/>
          </p:cNvSpPr>
          <p:nvPr>
            <p:ph idx="1"/>
          </p:nvPr>
        </p:nvSpPr>
        <p:spPr>
          <a:xfrm>
            <a:off x="814494" y="2630198"/>
            <a:ext cx="8596668" cy="3880773"/>
          </a:xfrm>
        </p:spPr>
        <p:txBody>
          <a:bodyPr>
            <a:normAutofit/>
          </a:bodyPr>
          <a:lstStyle/>
          <a:p>
            <a:pPr marL="0" indent="0">
              <a:buNone/>
            </a:pPr>
            <a:r>
              <a:rPr lang="fr-FR" sz="2400" dirty="0">
                <a:solidFill>
                  <a:schemeClr val="tx1"/>
                </a:solidFill>
              </a:rPr>
              <a:t>Cette étude analyse en profondeur les modèles de développement de la résilience des entreprises africaines en identifiant les facteurs clés de la résilience organisationnelle, offrant des informations précieuses pour les décideurs et servant de référence pour les futurs travaux de recherche sur la résilience organisationnelle en Afrique.</a:t>
            </a:r>
          </a:p>
        </p:txBody>
      </p:sp>
      <p:sp>
        <p:nvSpPr>
          <p:cNvPr id="4" name="Titre 1">
            <a:extLst>
              <a:ext uri="{FF2B5EF4-FFF2-40B4-BE49-F238E27FC236}">
                <a16:creationId xmlns:a16="http://schemas.microsoft.com/office/drawing/2014/main" id="{4D09101A-EDB7-6FFD-0CFB-F0E633BE82B9}"/>
              </a:ext>
            </a:extLst>
          </p:cNvPr>
          <p:cNvSpPr txBox="1">
            <a:spLocks/>
          </p:cNvSpPr>
          <p:nvPr/>
        </p:nvSpPr>
        <p:spPr>
          <a:xfrm>
            <a:off x="1515534" y="1461798"/>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u="sng" dirty="0"/>
              <a:t>Apports et contribution</a:t>
            </a:r>
          </a:p>
        </p:txBody>
      </p:sp>
    </p:spTree>
    <p:extLst>
      <p:ext uri="{BB962C8B-B14F-4D97-AF65-F5344CB8AC3E}">
        <p14:creationId xmlns:p14="http://schemas.microsoft.com/office/powerpoint/2010/main" val="16053511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BA547-94F2-A1AF-1EFB-D82DE5992D29}"/>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E75F4007-B2AE-C8A3-3C0D-56FC13ECAF70}"/>
              </a:ext>
            </a:extLst>
          </p:cNvPr>
          <p:cNvSpPr>
            <a:spLocks noGrp="1"/>
          </p:cNvSpPr>
          <p:nvPr>
            <p:ph idx="1"/>
          </p:nvPr>
        </p:nvSpPr>
        <p:spPr>
          <a:xfrm>
            <a:off x="814494" y="2926080"/>
            <a:ext cx="9076266" cy="3584891"/>
          </a:xfrm>
        </p:spPr>
        <p:txBody>
          <a:bodyPr>
            <a:normAutofit fontScale="92500" lnSpcReduction="20000"/>
          </a:bodyPr>
          <a:lstStyle/>
          <a:p>
            <a:r>
              <a:rPr lang="fr-FR" sz="2400" dirty="0">
                <a:solidFill>
                  <a:schemeClr val="tx1"/>
                </a:solidFill>
              </a:rPr>
              <a:t>Développer une culture de la préparation et de la planification pour les situations de crise.</a:t>
            </a:r>
          </a:p>
          <a:p>
            <a:r>
              <a:rPr lang="fr-FR" sz="2400" dirty="0">
                <a:solidFill>
                  <a:schemeClr val="tx1"/>
                </a:solidFill>
              </a:rPr>
              <a:t>Encourager la collaboration et la communication.</a:t>
            </a:r>
          </a:p>
          <a:p>
            <a:r>
              <a:rPr lang="fr-FR" sz="2400" dirty="0">
                <a:solidFill>
                  <a:schemeClr val="tx1"/>
                </a:solidFill>
              </a:rPr>
              <a:t>Investir dans la formation et le développement.</a:t>
            </a:r>
          </a:p>
          <a:p>
            <a:r>
              <a:rPr lang="fr-FR" sz="2400" dirty="0">
                <a:solidFill>
                  <a:schemeClr val="tx1"/>
                </a:solidFill>
              </a:rPr>
              <a:t>Soutenir la diversification des activités.</a:t>
            </a:r>
          </a:p>
          <a:p>
            <a:r>
              <a:rPr lang="fr-FR" sz="2400" dirty="0">
                <a:solidFill>
                  <a:schemeClr val="tx1"/>
                </a:solidFill>
              </a:rPr>
              <a:t>Les décideurs peuvent faciliter le développement de la résilience des entreprises en créant un environnement favorable à l'innovation et à la croissance. Ils peuvent également soutenir les programmes de formation et de développement pour les entreprises et promouvoir la collaboration entre les entreprises et les parties prenantes. </a:t>
            </a:r>
          </a:p>
        </p:txBody>
      </p:sp>
      <p:sp>
        <p:nvSpPr>
          <p:cNvPr id="4" name="Titre 1">
            <a:extLst>
              <a:ext uri="{FF2B5EF4-FFF2-40B4-BE49-F238E27FC236}">
                <a16:creationId xmlns:a16="http://schemas.microsoft.com/office/drawing/2014/main" id="{4D09101A-EDB7-6FFD-0CFB-F0E633BE82B9}"/>
              </a:ext>
            </a:extLst>
          </p:cNvPr>
          <p:cNvSpPr txBox="1">
            <a:spLocks/>
          </p:cNvSpPr>
          <p:nvPr/>
        </p:nvSpPr>
        <p:spPr>
          <a:xfrm>
            <a:off x="1515534" y="1461798"/>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u="sng" dirty="0"/>
              <a:t>Quelques recommandations pour les entreprises et les décideurs</a:t>
            </a:r>
          </a:p>
        </p:txBody>
      </p:sp>
    </p:spTree>
    <p:extLst>
      <p:ext uri="{BB962C8B-B14F-4D97-AF65-F5344CB8AC3E}">
        <p14:creationId xmlns:p14="http://schemas.microsoft.com/office/powerpoint/2010/main" val="3011120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BA547-94F2-A1AF-1EFB-D82DE5992D29}"/>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E75F4007-B2AE-C8A3-3C0D-56FC13ECAF70}"/>
              </a:ext>
            </a:extLst>
          </p:cNvPr>
          <p:cNvSpPr>
            <a:spLocks noGrp="1"/>
          </p:cNvSpPr>
          <p:nvPr>
            <p:ph idx="1"/>
          </p:nvPr>
        </p:nvSpPr>
        <p:spPr>
          <a:xfrm>
            <a:off x="829734" y="2782598"/>
            <a:ext cx="9076266" cy="3584891"/>
          </a:xfrm>
        </p:spPr>
        <p:txBody>
          <a:bodyPr>
            <a:normAutofit/>
          </a:bodyPr>
          <a:lstStyle/>
          <a:p>
            <a:r>
              <a:rPr lang="fr-FR" sz="2400" dirty="0">
                <a:solidFill>
                  <a:schemeClr val="tx1"/>
                </a:solidFill>
              </a:rPr>
              <a:t>La spécificité du contexte africain</a:t>
            </a:r>
          </a:p>
          <a:p>
            <a:r>
              <a:rPr lang="fr-FR" sz="2400" dirty="0">
                <a:solidFill>
                  <a:schemeClr val="tx1"/>
                </a:solidFill>
              </a:rPr>
              <a:t>La difficulté à généraliser les résultats à d'autres contextes ou industries</a:t>
            </a:r>
          </a:p>
          <a:p>
            <a:r>
              <a:rPr lang="fr-FR" sz="2400" dirty="0">
                <a:solidFill>
                  <a:schemeClr val="tx1"/>
                </a:solidFill>
              </a:rPr>
              <a:t>La revue de littérature est basée sur des études antérieures</a:t>
            </a:r>
          </a:p>
          <a:p>
            <a:r>
              <a:rPr lang="fr-FR" sz="2400" dirty="0">
                <a:solidFill>
                  <a:schemeClr val="tx1"/>
                </a:solidFill>
              </a:rPr>
              <a:t>La qualité et la pertinence de ces études peuvent limiter la revue de littérature.</a:t>
            </a:r>
          </a:p>
        </p:txBody>
      </p:sp>
      <p:sp>
        <p:nvSpPr>
          <p:cNvPr id="4" name="Titre 1">
            <a:extLst>
              <a:ext uri="{FF2B5EF4-FFF2-40B4-BE49-F238E27FC236}">
                <a16:creationId xmlns:a16="http://schemas.microsoft.com/office/drawing/2014/main" id="{4D09101A-EDB7-6FFD-0CFB-F0E633BE82B9}"/>
              </a:ext>
            </a:extLst>
          </p:cNvPr>
          <p:cNvSpPr txBox="1">
            <a:spLocks/>
          </p:cNvSpPr>
          <p:nvPr/>
        </p:nvSpPr>
        <p:spPr>
          <a:xfrm>
            <a:off x="1515534" y="1461798"/>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u="sng" dirty="0"/>
              <a:t>Limites de cette étude</a:t>
            </a:r>
          </a:p>
        </p:txBody>
      </p:sp>
    </p:spTree>
    <p:extLst>
      <p:ext uri="{BB962C8B-B14F-4D97-AF65-F5344CB8AC3E}">
        <p14:creationId xmlns:p14="http://schemas.microsoft.com/office/powerpoint/2010/main" val="21160794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BA547-94F2-A1AF-1EFB-D82DE5992D29}"/>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E75F4007-B2AE-C8A3-3C0D-56FC13ECAF70}"/>
              </a:ext>
            </a:extLst>
          </p:cNvPr>
          <p:cNvSpPr>
            <a:spLocks noGrp="1"/>
          </p:cNvSpPr>
          <p:nvPr>
            <p:ph idx="1"/>
          </p:nvPr>
        </p:nvSpPr>
        <p:spPr>
          <a:xfrm>
            <a:off x="829734" y="2782598"/>
            <a:ext cx="9076266" cy="3584891"/>
          </a:xfrm>
        </p:spPr>
        <p:txBody>
          <a:bodyPr>
            <a:normAutofit/>
          </a:bodyPr>
          <a:lstStyle/>
          <a:p>
            <a:r>
              <a:rPr lang="fr-FR" sz="2400" dirty="0">
                <a:solidFill>
                  <a:schemeClr val="tx1"/>
                </a:solidFill>
              </a:rPr>
              <a:t>Une étude de cas plus approfondie sur les entreprises africaines permettrait d'approfondir la compréhension de la résilience organisationnelle dans ce contexte.</a:t>
            </a:r>
          </a:p>
          <a:p>
            <a:r>
              <a:rPr lang="fr-FR" sz="2400" dirty="0">
                <a:solidFill>
                  <a:schemeClr val="tx1"/>
                </a:solidFill>
              </a:rPr>
              <a:t>Il est utile d'examiner les moyens concrets de mesurer et d'améliorer la résilience organisationnelle.</a:t>
            </a:r>
          </a:p>
          <a:p>
            <a:r>
              <a:rPr lang="fr-FR" sz="2400" dirty="0">
                <a:solidFill>
                  <a:schemeClr val="tx1"/>
                </a:solidFill>
              </a:rPr>
              <a:t>Les différences entre les entreprises publiques et privées en termes de résilience devraient être étudiées et intégrées dans les modèles futurs.</a:t>
            </a:r>
          </a:p>
        </p:txBody>
      </p:sp>
      <p:sp>
        <p:nvSpPr>
          <p:cNvPr id="4" name="Titre 1">
            <a:extLst>
              <a:ext uri="{FF2B5EF4-FFF2-40B4-BE49-F238E27FC236}">
                <a16:creationId xmlns:a16="http://schemas.microsoft.com/office/drawing/2014/main" id="{4D09101A-EDB7-6FFD-0CFB-F0E633BE82B9}"/>
              </a:ext>
            </a:extLst>
          </p:cNvPr>
          <p:cNvSpPr txBox="1">
            <a:spLocks/>
          </p:cNvSpPr>
          <p:nvPr/>
        </p:nvSpPr>
        <p:spPr>
          <a:xfrm>
            <a:off x="1309332" y="1461798"/>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u="sng" dirty="0"/>
              <a:t>perspectives pour les futures recherches</a:t>
            </a:r>
          </a:p>
        </p:txBody>
      </p:sp>
    </p:spTree>
    <p:extLst>
      <p:ext uri="{BB962C8B-B14F-4D97-AF65-F5344CB8AC3E}">
        <p14:creationId xmlns:p14="http://schemas.microsoft.com/office/powerpoint/2010/main" val="42230059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fr-FR" sz="4000" dirty="0"/>
              <a:t>Vers une résilience accrue des organisations africaines en temps de crise: une revue de littérature</a:t>
            </a:r>
            <a:endParaRPr lang="en-US" sz="40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328497" y="4050833"/>
            <a:ext cx="7945506" cy="1096899"/>
          </a:xfrm>
        </p:spPr>
        <p:txBody>
          <a:bodyPr>
            <a:normAutofit fontScale="85000" lnSpcReduction="20000"/>
          </a:bodyPr>
          <a:lstStyle/>
          <a:p>
            <a:r>
              <a:rPr lang="en-US" sz="2800" dirty="0"/>
              <a:t>Rania EL OUIDANI &amp; Ahmed OUTOUZZALT</a:t>
            </a:r>
          </a:p>
          <a:p>
            <a:r>
              <a:rPr lang="en-US" sz="2800" dirty="0" err="1"/>
              <a:t>Laboratoire</a:t>
            </a:r>
            <a:r>
              <a:rPr lang="en-US" sz="2800" dirty="0"/>
              <a:t> LAREFMO, FSJES Agadir, Université Ibn </a:t>
            </a:r>
            <a:r>
              <a:rPr lang="en-US" sz="2800" dirty="0" err="1"/>
              <a:t>Zohr</a:t>
            </a:r>
            <a:r>
              <a:rPr lang="en-US" sz="2800" dirty="0"/>
              <a:t>, Agadir, Morocco</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28022393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Plan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solidFill>
                  <a:schemeClr val="tx1"/>
                </a:solidFill>
              </a:rPr>
              <a:t>Introduction</a:t>
            </a:r>
          </a:p>
          <a:p>
            <a:r>
              <a:rPr lang="fr-FR" sz="2400" dirty="0">
                <a:solidFill>
                  <a:schemeClr val="tx1"/>
                </a:solidFill>
              </a:rPr>
              <a:t>État de la recherche</a:t>
            </a:r>
            <a:endParaRPr lang="en-US" sz="2400" dirty="0">
              <a:solidFill>
                <a:schemeClr val="tx1"/>
              </a:solidFill>
            </a:endParaRPr>
          </a:p>
          <a:p>
            <a:r>
              <a:rPr lang="en-US" sz="2400" dirty="0" err="1">
                <a:solidFill>
                  <a:schemeClr val="tx1"/>
                </a:solidFill>
              </a:rPr>
              <a:t>Méthodologie</a:t>
            </a:r>
            <a:r>
              <a:rPr lang="en-US" sz="2400" dirty="0">
                <a:solidFill>
                  <a:schemeClr val="tx1"/>
                </a:solidFill>
              </a:rPr>
              <a:t> de recherche </a:t>
            </a:r>
            <a:r>
              <a:rPr lang="en-US" sz="2400" dirty="0" err="1">
                <a:solidFill>
                  <a:schemeClr val="tx1"/>
                </a:solidFill>
              </a:rPr>
              <a:t>adoptée</a:t>
            </a:r>
            <a:endParaRPr lang="en-US" sz="2400" dirty="0">
              <a:solidFill>
                <a:schemeClr val="tx1"/>
              </a:solidFill>
            </a:endParaRPr>
          </a:p>
          <a:p>
            <a:r>
              <a:rPr lang="fr-FR" sz="2400" dirty="0">
                <a:solidFill>
                  <a:schemeClr val="tx1"/>
                </a:solidFill>
              </a:rPr>
              <a:t>Profil des entreprises résilientes en Afrique</a:t>
            </a:r>
          </a:p>
          <a:p>
            <a:r>
              <a:rPr lang="fr-FR" sz="2400" dirty="0">
                <a:solidFill>
                  <a:schemeClr val="tx1"/>
                </a:solidFill>
              </a:rPr>
              <a:t>Facteurs clés de la résilience organisationnelle</a:t>
            </a:r>
          </a:p>
          <a:p>
            <a:r>
              <a:rPr lang="fr-FR" sz="2400" dirty="0">
                <a:solidFill>
                  <a:schemeClr val="tx1"/>
                </a:solidFill>
              </a:rPr>
              <a:t>Modèle de développement de la résilience des entreprises africaines</a:t>
            </a:r>
            <a:endParaRPr lang="en-US" sz="2400" dirty="0">
              <a:solidFill>
                <a:schemeClr val="tx1"/>
              </a:solidFill>
            </a:endParaRPr>
          </a:p>
          <a:p>
            <a:r>
              <a:rPr lang="fr-FR" sz="2400" dirty="0">
                <a:solidFill>
                  <a:schemeClr val="tx1"/>
                </a:solidFill>
              </a:rPr>
              <a:t>Implications pour les entreprises africaines et les décideurs</a:t>
            </a:r>
          </a:p>
          <a:p>
            <a:r>
              <a:rPr lang="fr-FR" sz="2400" dirty="0">
                <a:solidFill>
                  <a:schemeClr val="tx1"/>
                </a:solidFill>
              </a:rPr>
              <a:t>Conclusion</a:t>
            </a:r>
            <a:endParaRPr lang="en-US" sz="2400" dirty="0">
              <a:solidFill>
                <a:schemeClr val="tx1"/>
              </a:solidFill>
            </a:endParaRPr>
          </a:p>
          <a:p>
            <a:endParaRPr lang="en-US" sz="2400" dirty="0">
              <a:solidFill>
                <a:schemeClr val="tx1"/>
              </a:solidFill>
            </a:endParaRPr>
          </a:p>
        </p:txBody>
      </p:sp>
    </p:spTree>
    <p:extLst>
      <p:ext uri="{BB962C8B-B14F-4D97-AF65-F5344CB8AC3E}">
        <p14:creationId xmlns:p14="http://schemas.microsoft.com/office/powerpoint/2010/main" val="22435590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339812" y="1508760"/>
            <a:ext cx="8596668" cy="831273"/>
          </a:xfrm>
        </p:spPr>
        <p:txBody>
          <a:bodyPr/>
          <a:lstStyle/>
          <a:p>
            <a:r>
              <a:rPr lang="en-US" u="sng" dirty="0" err="1"/>
              <a:t>Contexte</a:t>
            </a:r>
            <a:r>
              <a:rPr lang="en-US" u="sng" dirty="0"/>
              <a:t> </a:t>
            </a:r>
            <a:r>
              <a:rPr lang="en-US" u="sng" dirty="0" err="1"/>
              <a:t>d’étude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26814" y="2772296"/>
            <a:ext cx="9609666" cy="4862944"/>
          </a:xfrm>
        </p:spPr>
        <p:txBody>
          <a:bodyPr>
            <a:noAutofit/>
          </a:bodyPr>
          <a:lstStyle/>
          <a:p>
            <a:r>
              <a:rPr lang="fr-FR" sz="2000" dirty="0">
                <a:solidFill>
                  <a:schemeClr val="tx1"/>
                </a:solidFill>
              </a:rPr>
              <a:t>L'Afrique est confrontée à de nombreux défis complexes, tels que la pauvreté, la sécurité alimentaire, la gouvernance, la stabilité politique, la santé publique et l'infrastructure défaillante. </a:t>
            </a:r>
          </a:p>
          <a:p>
            <a:r>
              <a:rPr lang="fr-FR" sz="2000" dirty="0">
                <a:solidFill>
                  <a:schemeClr val="tx1"/>
                </a:solidFill>
              </a:rPr>
              <a:t>Les crises peuvent être causées par des facteurs internes et externes tels que les conflits politiques, les fluctuations des prix des matières premières et les politiques économiques des pays développés. </a:t>
            </a:r>
          </a:p>
          <a:p>
            <a:r>
              <a:rPr lang="fr-FR" sz="2000" dirty="0">
                <a:solidFill>
                  <a:schemeClr val="tx1"/>
                </a:solidFill>
              </a:rPr>
              <a:t>De plus, la pandémie de COVID-19 a exacerbé les défis existants et créé de nouveaux problèmes, tels que la baisse de la demande pour les produits africains, l'interruption des chaînes d'approvisionnement et la réduction des investissements étrangers.</a:t>
            </a:r>
            <a:endParaRPr lang="en-US" sz="2000" dirty="0">
              <a:solidFill>
                <a:schemeClr val="tx1"/>
              </a:solidFill>
            </a:endParaRPr>
          </a:p>
        </p:txBody>
      </p:sp>
      <p:sp>
        <p:nvSpPr>
          <p:cNvPr id="4" name="Titre 1">
            <a:extLst>
              <a:ext uri="{FF2B5EF4-FFF2-40B4-BE49-F238E27FC236}">
                <a16:creationId xmlns:a16="http://schemas.microsoft.com/office/drawing/2014/main" id="{3F52CC60-C074-54A6-4CDB-6C73F76DD75A}"/>
              </a:ext>
            </a:extLst>
          </p:cNvPr>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a:t>Introduction</a:t>
            </a:r>
            <a:endParaRPr lang="fr-FR" dirty="0"/>
          </a:p>
        </p:txBody>
      </p:sp>
    </p:spTree>
    <p:extLst>
      <p:ext uri="{BB962C8B-B14F-4D97-AF65-F5344CB8AC3E}">
        <p14:creationId xmlns:p14="http://schemas.microsoft.com/office/powerpoint/2010/main" val="19772786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5BBB74-5A91-1AC1-C342-9F6E17F052CD}"/>
              </a:ext>
            </a:extLst>
          </p:cNvPr>
          <p:cNvSpPr>
            <a:spLocks noGrp="1"/>
          </p:cNvSpPr>
          <p:nvPr>
            <p:ph type="title"/>
          </p:nvPr>
        </p:nvSpPr>
        <p:spPr>
          <a:xfrm>
            <a:off x="1439334" y="1463040"/>
            <a:ext cx="8596668" cy="944880"/>
          </a:xfrm>
        </p:spPr>
        <p:txBody>
          <a:bodyPr/>
          <a:lstStyle/>
          <a:p>
            <a:r>
              <a:rPr lang="fr-FR" u="sng" dirty="0"/>
              <a:t>Importance du sujet </a:t>
            </a:r>
          </a:p>
        </p:txBody>
      </p:sp>
      <p:sp>
        <p:nvSpPr>
          <p:cNvPr id="3" name="Espace réservé du contenu 2">
            <a:extLst>
              <a:ext uri="{FF2B5EF4-FFF2-40B4-BE49-F238E27FC236}">
                <a16:creationId xmlns:a16="http://schemas.microsoft.com/office/drawing/2014/main" id="{D8EC123C-3E9E-D43B-C718-26613530D6CD}"/>
              </a:ext>
            </a:extLst>
          </p:cNvPr>
          <p:cNvSpPr>
            <a:spLocks noGrp="1"/>
          </p:cNvSpPr>
          <p:nvPr>
            <p:ph idx="1"/>
          </p:nvPr>
        </p:nvSpPr>
        <p:spPr>
          <a:xfrm>
            <a:off x="814494" y="2785429"/>
            <a:ext cx="8596668" cy="3880773"/>
          </a:xfrm>
        </p:spPr>
        <p:txBody>
          <a:bodyPr>
            <a:normAutofit/>
          </a:bodyPr>
          <a:lstStyle/>
          <a:p>
            <a:pPr marL="0" indent="0">
              <a:buNone/>
            </a:pPr>
            <a:r>
              <a:rPr lang="fr-FR" sz="2400" dirty="0">
                <a:solidFill>
                  <a:schemeClr val="accent1">
                    <a:lumMod val="50000"/>
                  </a:schemeClr>
                </a:solidFill>
              </a:rPr>
              <a:t>La résilience des organisations est cruciale en temps de crise pour plusieurs raisons :</a:t>
            </a:r>
          </a:p>
          <a:p>
            <a:pPr lvl="1"/>
            <a:r>
              <a:rPr lang="fr-FR" sz="2200" b="1" dirty="0">
                <a:solidFill>
                  <a:schemeClr val="tx1"/>
                </a:solidFill>
              </a:rPr>
              <a:t>Survie économique </a:t>
            </a:r>
          </a:p>
          <a:p>
            <a:pPr lvl="1"/>
            <a:r>
              <a:rPr lang="fr-FR" sz="2200" b="1" dirty="0">
                <a:solidFill>
                  <a:schemeClr val="tx1"/>
                </a:solidFill>
              </a:rPr>
              <a:t>Préservation des emplois </a:t>
            </a:r>
          </a:p>
          <a:p>
            <a:pPr lvl="1"/>
            <a:r>
              <a:rPr lang="fr-FR" sz="2200" b="1" dirty="0">
                <a:solidFill>
                  <a:schemeClr val="tx1"/>
                </a:solidFill>
              </a:rPr>
              <a:t>Amélioration de la stabilité financière </a:t>
            </a:r>
          </a:p>
          <a:p>
            <a:pPr lvl="1"/>
            <a:r>
              <a:rPr lang="fr-FR" sz="2200" b="1" dirty="0">
                <a:solidFill>
                  <a:schemeClr val="tx1"/>
                </a:solidFill>
              </a:rPr>
              <a:t>Amélioration de la réputation </a:t>
            </a:r>
          </a:p>
          <a:p>
            <a:pPr lvl="1"/>
            <a:r>
              <a:rPr lang="fr-FR" sz="2200" b="1" dirty="0">
                <a:solidFill>
                  <a:schemeClr val="tx1"/>
                </a:solidFill>
              </a:rPr>
              <a:t>Préparation pour les crises futures</a:t>
            </a:r>
          </a:p>
        </p:txBody>
      </p:sp>
      <p:sp>
        <p:nvSpPr>
          <p:cNvPr id="4" name="Titre 1">
            <a:extLst>
              <a:ext uri="{FF2B5EF4-FFF2-40B4-BE49-F238E27FC236}">
                <a16:creationId xmlns:a16="http://schemas.microsoft.com/office/drawing/2014/main" id="{94FF8451-7BFD-CEFD-89E4-BFBF95DBAA4B}"/>
              </a:ext>
            </a:extLst>
          </p:cNvPr>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a:t>Introduction</a:t>
            </a:r>
            <a:endParaRPr lang="fr-FR" dirty="0"/>
          </a:p>
        </p:txBody>
      </p:sp>
    </p:spTree>
    <p:extLst>
      <p:ext uri="{BB962C8B-B14F-4D97-AF65-F5344CB8AC3E}">
        <p14:creationId xmlns:p14="http://schemas.microsoft.com/office/powerpoint/2010/main" val="26220349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A68429-BB10-3527-9E05-479D35794479}"/>
              </a:ext>
            </a:extLst>
          </p:cNvPr>
          <p:cNvSpPr>
            <a:spLocks noGrp="1"/>
          </p:cNvSpPr>
          <p:nvPr>
            <p:ph type="title"/>
          </p:nvPr>
        </p:nvSpPr>
        <p:spPr>
          <a:xfrm>
            <a:off x="1332654" y="1524000"/>
            <a:ext cx="8596668" cy="1320800"/>
          </a:xfrm>
        </p:spPr>
        <p:txBody>
          <a:bodyPr/>
          <a:lstStyle/>
          <a:p>
            <a:r>
              <a:rPr lang="fr-FR" u="sng" dirty="0"/>
              <a:t>problématique</a:t>
            </a:r>
          </a:p>
        </p:txBody>
      </p:sp>
      <p:sp>
        <p:nvSpPr>
          <p:cNvPr id="3" name="Espace réservé du contenu 2">
            <a:extLst>
              <a:ext uri="{FF2B5EF4-FFF2-40B4-BE49-F238E27FC236}">
                <a16:creationId xmlns:a16="http://schemas.microsoft.com/office/drawing/2014/main" id="{EE550425-D453-06E2-1D59-32528175234A}"/>
              </a:ext>
            </a:extLst>
          </p:cNvPr>
          <p:cNvSpPr>
            <a:spLocks noGrp="1"/>
          </p:cNvSpPr>
          <p:nvPr>
            <p:ph idx="1"/>
          </p:nvPr>
        </p:nvSpPr>
        <p:spPr>
          <a:xfrm>
            <a:off x="677334" y="2844800"/>
            <a:ext cx="8817186" cy="3880773"/>
          </a:xfrm>
        </p:spPr>
        <p:txBody>
          <a:bodyPr>
            <a:normAutofit/>
          </a:bodyPr>
          <a:lstStyle/>
          <a:p>
            <a:pPr marL="0" indent="0">
              <a:buNone/>
            </a:pPr>
            <a:r>
              <a:rPr lang="fr-FR" sz="3200" dirty="0"/>
              <a:t>La problématique traitée dans cet article est :</a:t>
            </a:r>
          </a:p>
          <a:p>
            <a:pPr marL="0" indent="0">
              <a:buNone/>
            </a:pPr>
            <a:r>
              <a:rPr lang="fr-FR" sz="3200" dirty="0"/>
              <a:t> </a:t>
            </a:r>
          </a:p>
          <a:p>
            <a:pPr lvl="1"/>
            <a:r>
              <a:rPr lang="fr-FR" sz="3200" b="1" dirty="0">
                <a:solidFill>
                  <a:schemeClr val="tx1"/>
                </a:solidFill>
              </a:rPr>
              <a:t>Comment les organisations africaines peuvent gérer la résilience en temps de crise ?</a:t>
            </a:r>
          </a:p>
        </p:txBody>
      </p:sp>
      <p:sp>
        <p:nvSpPr>
          <p:cNvPr id="4" name="Titre 1">
            <a:extLst>
              <a:ext uri="{FF2B5EF4-FFF2-40B4-BE49-F238E27FC236}">
                <a16:creationId xmlns:a16="http://schemas.microsoft.com/office/drawing/2014/main" id="{C27550C4-2050-219C-109F-FC6600DF2FCB}"/>
              </a:ext>
            </a:extLst>
          </p:cNvPr>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a:t>Introduction</a:t>
            </a:r>
            <a:endParaRPr lang="fr-FR" dirty="0"/>
          </a:p>
        </p:txBody>
      </p:sp>
    </p:spTree>
    <p:extLst>
      <p:ext uri="{BB962C8B-B14F-4D97-AF65-F5344CB8AC3E}">
        <p14:creationId xmlns:p14="http://schemas.microsoft.com/office/powerpoint/2010/main" val="38105009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738294" y="1493520"/>
            <a:ext cx="8596668" cy="831273"/>
          </a:xfrm>
        </p:spPr>
        <p:txBody>
          <a:bodyPr>
            <a:normAutofit fontScale="90000"/>
          </a:bodyPr>
          <a:lstStyle/>
          <a:p>
            <a:r>
              <a:rPr lang="fr-FR" u="sng" dirty="0"/>
              <a:t>Définitions de la résilience organisationnelle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04894" y="2553394"/>
            <a:ext cx="9304866" cy="4862944"/>
          </a:xfrm>
        </p:spPr>
        <p:txBody>
          <a:bodyPr>
            <a:noAutofit/>
          </a:bodyPr>
          <a:lstStyle/>
          <a:p>
            <a:r>
              <a:rPr lang="fr-FR" sz="2000" dirty="0">
                <a:solidFill>
                  <a:schemeClr val="accent1">
                    <a:lumMod val="50000"/>
                  </a:schemeClr>
                </a:solidFill>
              </a:rPr>
              <a:t>Partant de différentes définitions(Huber, 1991),(Lazarus &amp; Folkman, 1984),(Holling, 1973),(DRI International, 2020), nous synthétisons ainsi : </a:t>
            </a:r>
          </a:p>
          <a:p>
            <a:pPr lvl="1"/>
            <a:r>
              <a:rPr lang="fr-FR" sz="2400" dirty="0">
                <a:solidFill>
                  <a:schemeClr val="tx1"/>
                </a:solidFill>
              </a:rPr>
              <a:t>la résilience organisationnelle peut être décrite comme la capacité d'une organisation à s'adapter au changement et à se remettre rapidement de l'adversité. Cela comprend la capacité de l'organisation à conserver ses fonctions essentielles, à faire face aux problèmes et à poursuivre ses opérations sous un stress ou une tension accrus. En temps de crise, la résilience organisationnelle est essentielle pour la survie et la performance à long terme des entreprises.</a:t>
            </a:r>
            <a:endParaRPr lang="en-US" sz="2400" dirty="0">
              <a:solidFill>
                <a:schemeClr val="tx1"/>
              </a:solidFill>
            </a:endParaRPr>
          </a:p>
        </p:txBody>
      </p:sp>
      <p:sp>
        <p:nvSpPr>
          <p:cNvPr id="4" name="Titre 1">
            <a:extLst>
              <a:ext uri="{FF2B5EF4-FFF2-40B4-BE49-F238E27FC236}">
                <a16:creationId xmlns:a16="http://schemas.microsoft.com/office/drawing/2014/main" id="{D38D3B53-C1C5-2F5C-5E18-CD3C0B3FEA0D}"/>
              </a:ext>
            </a:extLst>
          </p:cNvPr>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État de la recherche</a:t>
            </a:r>
          </a:p>
        </p:txBody>
      </p:sp>
    </p:spTree>
    <p:extLst>
      <p:ext uri="{BB962C8B-B14F-4D97-AF65-F5344CB8AC3E}">
        <p14:creationId xmlns:p14="http://schemas.microsoft.com/office/powerpoint/2010/main" val="5783652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1630680"/>
            <a:ext cx="8596668" cy="831273"/>
          </a:xfrm>
        </p:spPr>
        <p:txBody>
          <a:bodyPr>
            <a:normAutofit fontScale="90000"/>
          </a:bodyPr>
          <a:lstStyle/>
          <a:p>
            <a:r>
              <a:rPr lang="fr-FR" u="sng" dirty="0"/>
              <a:t>Approches précédentes pour le management de la résilience des organisations</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3078480"/>
            <a:ext cx="9609666" cy="4185458"/>
          </a:xfrm>
        </p:spPr>
        <p:txBody>
          <a:bodyPr>
            <a:noAutofit/>
          </a:bodyPr>
          <a:lstStyle/>
          <a:p>
            <a:r>
              <a:rPr lang="fr-FR" sz="2400" dirty="0">
                <a:solidFill>
                  <a:schemeClr val="tx1"/>
                </a:solidFill>
              </a:rPr>
              <a:t>L'approche systémique (Holling, 1973).</a:t>
            </a:r>
          </a:p>
          <a:p>
            <a:r>
              <a:rPr lang="fr-FR" sz="2400" dirty="0">
                <a:solidFill>
                  <a:schemeClr val="tx1"/>
                </a:solidFill>
              </a:rPr>
              <a:t>L'approche de la gestion de la continuité d'activité (BCM) (DRI International, 2020).</a:t>
            </a:r>
          </a:p>
          <a:p>
            <a:r>
              <a:rPr lang="fr-FR" sz="2400" dirty="0">
                <a:solidFill>
                  <a:schemeClr val="tx1"/>
                </a:solidFill>
              </a:rPr>
              <a:t>L'approche de la gestion des risques (ISO, 2009).</a:t>
            </a:r>
          </a:p>
          <a:p>
            <a:r>
              <a:rPr lang="fr-FR" sz="2400" dirty="0">
                <a:solidFill>
                  <a:schemeClr val="tx1"/>
                </a:solidFill>
              </a:rPr>
              <a:t>L'approche de la gestion de crise (Crisis Management Institute, 2020).</a:t>
            </a:r>
          </a:p>
          <a:p>
            <a:r>
              <a:rPr lang="fr-FR" sz="2400" dirty="0">
                <a:solidFill>
                  <a:schemeClr val="tx1"/>
                </a:solidFill>
              </a:rPr>
              <a:t>L'approche de la gestion de la durabilité (GRI, 2016).</a:t>
            </a:r>
          </a:p>
          <a:p>
            <a:pPr marL="0" indent="0">
              <a:buNone/>
            </a:pPr>
            <a:endParaRPr lang="en-US" sz="2400" dirty="0"/>
          </a:p>
        </p:txBody>
      </p:sp>
      <p:sp>
        <p:nvSpPr>
          <p:cNvPr id="4" name="Titre 1">
            <a:extLst>
              <a:ext uri="{FF2B5EF4-FFF2-40B4-BE49-F238E27FC236}">
                <a16:creationId xmlns:a16="http://schemas.microsoft.com/office/drawing/2014/main" id="{15528F85-9140-6BD7-ACBB-DD26FE7E7E7B}"/>
              </a:ext>
            </a:extLst>
          </p:cNvPr>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État de la recherche</a:t>
            </a:r>
          </a:p>
        </p:txBody>
      </p:sp>
    </p:spTree>
    <p:extLst>
      <p:ext uri="{BB962C8B-B14F-4D97-AF65-F5344CB8AC3E}">
        <p14:creationId xmlns:p14="http://schemas.microsoft.com/office/powerpoint/2010/main" val="36702518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err="1"/>
              <a:t>Méthodologie</a:t>
            </a:r>
            <a:r>
              <a:rPr lang="en-US" u="sng" dirty="0"/>
              <a:t> de recherche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9624906" cy="4862944"/>
          </a:xfrm>
        </p:spPr>
        <p:txBody>
          <a:bodyPr>
            <a:noAutofit/>
          </a:bodyPr>
          <a:lstStyle/>
          <a:p>
            <a:r>
              <a:rPr lang="fr-FR" sz="2400" dirty="0">
                <a:solidFill>
                  <a:schemeClr val="tx1"/>
                </a:solidFill>
              </a:rPr>
              <a:t>une approche de revue de littérature a été adoptée.</a:t>
            </a:r>
          </a:p>
          <a:p>
            <a:r>
              <a:rPr lang="fr-FR" sz="2400" dirty="0">
                <a:solidFill>
                  <a:schemeClr val="tx1"/>
                </a:solidFill>
              </a:rPr>
              <a:t>recherche et à évaluation des études publiées sur le sujet dans des bases de données telles que </a:t>
            </a:r>
            <a:r>
              <a:rPr lang="fr-FR" sz="2400" dirty="0" err="1">
                <a:solidFill>
                  <a:schemeClr val="tx1"/>
                </a:solidFill>
              </a:rPr>
              <a:t>Scopus</a:t>
            </a:r>
            <a:r>
              <a:rPr lang="fr-FR" sz="2400" dirty="0">
                <a:solidFill>
                  <a:schemeClr val="tx1"/>
                </a:solidFill>
              </a:rPr>
              <a:t>, Web of Science et Google Scholar. </a:t>
            </a:r>
          </a:p>
          <a:p>
            <a:r>
              <a:rPr lang="fr-FR" sz="2400" dirty="0">
                <a:solidFill>
                  <a:schemeClr val="tx1"/>
                </a:solidFill>
              </a:rPr>
              <a:t>Les études sélectionnées ont été classées en fonction de leur thème et de leur approche, puis analysées pour déterminer les tendances et les lacunes dans la recherche actuelle sur le management de la résilience des organisations africaines en temps de crise.</a:t>
            </a:r>
          </a:p>
          <a:p>
            <a:endParaRPr lang="en-US" sz="2400" dirty="0"/>
          </a:p>
        </p:txBody>
      </p:sp>
    </p:spTree>
    <p:extLst>
      <p:ext uri="{BB962C8B-B14F-4D97-AF65-F5344CB8AC3E}">
        <p14:creationId xmlns:p14="http://schemas.microsoft.com/office/powerpoint/2010/main" val="4882321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fontScale="90000"/>
          </a:bodyPr>
          <a:lstStyle/>
          <a:p>
            <a:r>
              <a:rPr lang="fr-FR" u="sng" dirty="0"/>
              <a:t>Profil des entreprises résilientes en Afrique</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34164" y="1591889"/>
            <a:ext cx="9732796" cy="4862944"/>
          </a:xfrm>
        </p:spPr>
        <p:txBody>
          <a:bodyPr>
            <a:noAutofit/>
          </a:bodyPr>
          <a:lstStyle/>
          <a:p>
            <a:r>
              <a:rPr lang="fr-FR" b="1" dirty="0">
                <a:solidFill>
                  <a:schemeClr val="tx1"/>
                </a:solidFill>
              </a:rPr>
              <a:t>Les profils des entreprises résilientes en Afrique varient selon la taille, le secteur d'activité et le pays d'origine.</a:t>
            </a:r>
          </a:p>
          <a:p>
            <a:r>
              <a:rPr lang="fr-FR" b="1" dirty="0">
                <a:solidFill>
                  <a:schemeClr val="tx1"/>
                </a:solidFill>
              </a:rPr>
              <a:t>Les entreprises résilientes ont généralement une culture d'entreprise forte, une gestion de crise efficace, une bonne gouvernance et une planification stratégique solide.</a:t>
            </a:r>
          </a:p>
          <a:p>
            <a:r>
              <a:rPr lang="fr-FR" b="1" dirty="0">
                <a:solidFill>
                  <a:schemeClr val="tx1"/>
                </a:solidFill>
              </a:rPr>
              <a:t>Les entreprises résilientes au Maroc ont adopté des stratégies de résilience pour faire face à la volatilité du marché et aux perturbations économiques.</a:t>
            </a:r>
          </a:p>
          <a:p>
            <a:r>
              <a:rPr lang="fr-FR" b="1" dirty="0">
                <a:solidFill>
                  <a:schemeClr val="tx1"/>
                </a:solidFill>
              </a:rPr>
              <a:t>Les entreprises nigérianes dans les secteurs des services et de la technologie ont démontré une grande résilience grâce à leur capacité à s'adapter rapidement et à innover.</a:t>
            </a:r>
          </a:p>
          <a:p>
            <a:r>
              <a:rPr lang="fr-FR" b="1" dirty="0">
                <a:solidFill>
                  <a:schemeClr val="tx1"/>
                </a:solidFill>
              </a:rPr>
              <a:t>Les entreprises résilientes au Maroc peuvent être caractérisées par des approches de gestion flexible et innovante, une capacité à anticiper les risques et des ressources suffisantes pour faire face aux défis.</a:t>
            </a:r>
          </a:p>
          <a:p>
            <a:r>
              <a:rPr lang="fr-FR" b="1" dirty="0">
                <a:solidFill>
                  <a:schemeClr val="tx1"/>
                </a:solidFill>
              </a:rPr>
              <a:t>Les entreprises résilientes ne sont pas immunisées contre les effets négatifs de la crise, mais ont une capacité accrue à s'adapter et à faire face aux défis de manière efficace.</a:t>
            </a:r>
            <a:endParaRPr lang="en-US" b="1" dirty="0">
              <a:solidFill>
                <a:schemeClr val="tx1"/>
              </a:solidFill>
            </a:endParaRPr>
          </a:p>
        </p:txBody>
      </p:sp>
    </p:spTree>
    <p:extLst>
      <p:ext uri="{BB962C8B-B14F-4D97-AF65-F5344CB8AC3E}">
        <p14:creationId xmlns:p14="http://schemas.microsoft.com/office/powerpoint/2010/main" val="16599738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237</TotalTime>
  <Words>1321</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Vers une résilience accrue des organisations africaines en temps de crise: une revue de littérature</vt:lpstr>
      <vt:lpstr>Plan</vt:lpstr>
      <vt:lpstr>Contexte d’étude</vt:lpstr>
      <vt:lpstr>Importance du sujet </vt:lpstr>
      <vt:lpstr>problématique</vt:lpstr>
      <vt:lpstr>Définitions de la résilience organisationnelle</vt:lpstr>
      <vt:lpstr>Approches précédentes pour le management de la résilience des organisations</vt:lpstr>
      <vt:lpstr>Méthodologie de recherche</vt:lpstr>
      <vt:lpstr>Profil des entreprises résilientes en Afrique</vt:lpstr>
      <vt:lpstr>Facteurs clés de la résilience organisationnelle</vt:lpstr>
      <vt:lpstr>Modèle de développement de la résilience des entreprises africaines</vt:lpstr>
      <vt:lpstr>Implications pour les entreprises africaines et les décideurs</vt:lpstr>
      <vt:lpstr>Conclusion</vt:lpstr>
      <vt:lpstr>Conclusion</vt:lpstr>
      <vt:lpstr>Conclusion</vt:lpstr>
      <vt:lpstr>Conclusion</vt:lpstr>
      <vt:lpstr>Vers une résilience accrue des organisations africaines en temps de crise: une revue de littérature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51</cp:revision>
  <dcterms:created xsi:type="dcterms:W3CDTF">2020-02-19T16:22:48Z</dcterms:created>
  <dcterms:modified xsi:type="dcterms:W3CDTF">2023-04-23T02:06:23Z</dcterms:modified>
</cp:coreProperties>
</file>