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75" r:id="rId4"/>
    <p:sldId id="285" r:id="rId5"/>
    <p:sldId id="286" r:id="rId6"/>
    <p:sldId id="284" r:id="rId7"/>
    <p:sldId id="276" r:id="rId8"/>
    <p:sldId id="277" r:id="rId9"/>
    <p:sldId id="278" r:id="rId10"/>
    <p:sldId id="279" r:id="rId11"/>
    <p:sldId id="280" r:id="rId12"/>
    <p:sldId id="273" r:id="rId13"/>
    <p:sldId id="281" r:id="rId14"/>
    <p:sldId id="282" r:id="rId15"/>
    <p:sldId id="28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486113"/>
    <a:srgbClr val="FFC000"/>
    <a:srgbClr val="052C34"/>
    <a:srgbClr val="0844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94237" autoAdjust="0"/>
  </p:normalViewPr>
  <p:slideViewPr>
    <p:cSldViewPr snapToGrid="0">
      <p:cViewPr varScale="1">
        <p:scale>
          <a:sx n="77" d="100"/>
          <a:sy n="77" d="100"/>
        </p:scale>
        <p:origin x="835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C4810-4A1C-AC49-8BD9-0CEAC6982B9E}" type="datetimeFigureOut">
              <a:rPr lang="en-DE" smtClean="0"/>
              <a:t>04/24/2023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E48F9-3EE3-B746-B550-BC7AF81778C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92392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rgbClr val="08445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6"/>
          <p:cNvSpPr/>
          <p:nvPr/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rgbClr val="084450">
              <a:alpha val="7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/>
          <p:cNvSpPr/>
          <p:nvPr/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052C34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rgbClr val="084450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/>
          <p:cNvSpPr/>
          <p:nvPr/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84450">
              <a:alpha val="6470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30"/>
          <p:cNvSpPr/>
          <p:nvPr/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rgbClr val="08445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18"/>
          <p:cNvSpPr/>
          <p:nvPr/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rgbClr val="052C34">
              <a:alpha val="8470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rgbClr val="052C3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rgbClr val="052C3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B238-3463-7741-B196-49257A20891F}" type="datetime1">
              <a:rPr lang="de-DE" smtClean="0"/>
              <a:t>24.04.2023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Cynthia Onyangore - 2023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439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5256-856B-6241-BD44-0CC811E81CF8}" type="datetime1">
              <a:rPr lang="de-DE" smtClean="0"/>
              <a:t>24.04.2023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Cynthia Onyangore - 2023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17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64DE-AB0E-F94D-9BB3-38F83429FDEA}" type="datetime1">
              <a:rPr lang="de-DE" smtClean="0"/>
              <a:t>24.04.2023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Cynthia Onyangore - 2023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1639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331B-1277-2E42-89D8-F34EB3E217C5}" type="datetime1">
              <a:rPr lang="de-DE" smtClean="0"/>
              <a:t>24.04.2023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Cynthia Onyangore - 2023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591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68C8-CEBB-CA41-90D6-EE368FBEAE80}" type="datetime1">
              <a:rPr lang="de-DE" smtClean="0"/>
              <a:t>24.04.2023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Cynthia Onyangore - 2023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9568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0CE5-E37F-0D47-8660-54B2378E71BC}" type="datetime1">
              <a:rPr lang="de-DE" smtClean="0"/>
              <a:t>24.04.2023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Cynthia Onyangore - 2023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006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C4E-842A-0148-9290-AC02194480E0}" type="datetime1">
              <a:rPr lang="de-DE" smtClean="0"/>
              <a:t>24.04.2023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Cynthia Onyangore - 2023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547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3581-818D-E142-81EB-6004F92D0CFA}" type="datetime1">
              <a:rPr lang="de-DE" smtClean="0"/>
              <a:t>24.04.2023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Cynthia Onyangore - 2023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34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52C3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52C3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CA58-1383-5C49-BD23-E5F84FC1E9F5}" type="datetime1">
              <a:rPr lang="de-DE" smtClean="0"/>
              <a:t>24.04.2023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Cynthia Onyangore - 2023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644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6A73-4CB7-B740-A56A-986CFB4EF0E1}" type="datetime1">
              <a:rPr lang="de-DE" smtClean="0"/>
              <a:t>24.04.2023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Cynthia Onyangore - 2023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71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F2EC-8669-E14D-A145-793F7E77BE92}" type="datetime1">
              <a:rPr lang="de-DE" smtClean="0"/>
              <a:t>24.04.2023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Cynthia Onyangore - 2023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127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C3A9-2D99-6744-863A-9DA48FC84FCD}" type="datetime1">
              <a:rPr lang="de-DE" smtClean="0"/>
              <a:t>24.04.2023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Cynthia Onyangore - 2023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92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46B4-14CB-7B42-AEF6-8ABABC16DB43}" type="datetime1">
              <a:rPr lang="de-DE" smtClean="0"/>
              <a:t>24.04.2023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Cynthia Onyangore - 2023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38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194-5750-8F49-90AF-57FFC54A5E09}" type="datetime1">
              <a:rPr lang="de-DE" smtClean="0"/>
              <a:t>24.04.2023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Cynthia Onyangore - 2023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52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DE71-55B1-B24C-A72F-4EFBFCF924D1}" type="datetime1">
              <a:rPr lang="de-DE" smtClean="0"/>
              <a:t>24.04.2023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Cynthia Onyangore - 2023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969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7D59-98FD-7841-BEBA-7BB62ED9C47C}" type="datetime1">
              <a:rPr lang="de-DE" smtClean="0"/>
              <a:t>24.04.2023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Cynthia Onyangore - 2023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35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3"/>
          <p:cNvSpPr/>
          <p:nvPr/>
        </p:nvSpPr>
        <p:spPr>
          <a:xfrm>
            <a:off x="9181476" y="-8468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rgbClr val="08445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5"/>
          <p:cNvSpPr/>
          <p:nvPr/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/>
          <p:cNvSpPr/>
          <p:nvPr/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rgbClr val="084450">
              <a:alpha val="7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7"/>
          <p:cNvSpPr/>
          <p:nvPr/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084450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8"/>
          <p:cNvSpPr/>
          <p:nvPr/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rgbClr val="084450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9"/>
          <p:cNvSpPr/>
          <p:nvPr/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84450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/>
          <p:cNvSpPr/>
          <p:nvPr/>
        </p:nvSpPr>
        <p:spPr>
          <a:xfrm>
            <a:off x="10371665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rgbClr val="08445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8"/>
          <p:cNvSpPr/>
          <p:nvPr/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rgbClr val="084450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DBD76-C40E-0B44-85D4-B2E4C2B2E4B6}" type="datetime1">
              <a:rPr lang="de-DE" smtClean="0"/>
              <a:t>24.04.2023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Cynthia Onyangore - 2023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6C4AC45-F167-457F-AF5A-70E55A853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6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52C34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rgbClr val="052C34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52835-EF54-43E3-B71C-DF722C15A1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2529" y="1396635"/>
            <a:ext cx="8225160" cy="2440028"/>
          </a:xfrm>
        </p:spPr>
        <p:txBody>
          <a:bodyPr/>
          <a:lstStyle/>
          <a:p>
            <a:pPr algn="ctr"/>
            <a:r>
              <a:rPr lang="en-US" sz="4000" dirty="0"/>
              <a:t>ICT use for an integrated traceability system: A case study of the avocado value chain in Nandi County, Kenya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717C95-9903-4188-8F64-626D1C4CB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4050833"/>
            <a:ext cx="8225160" cy="1327283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2800" b="1" dirty="0"/>
              <a:t>Cynthia Onyangore</a:t>
            </a:r>
          </a:p>
          <a:p>
            <a:endParaRPr lang="en-US" sz="2800" b="1" dirty="0"/>
          </a:p>
          <a:p>
            <a:pPr algn="ctr"/>
            <a:r>
              <a:rPr lang="en-US" sz="2800" dirty="0"/>
              <a:t>International Sustainability Academy (Germany) and Trade Up Commodities Ltd (Kenya)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B8848C2-59F6-4E68-BA29-10277D305B91}"/>
              </a:ext>
            </a:extLst>
          </p:cNvPr>
          <p:cNvGrpSpPr>
            <a:grpSpLocks noChangeAspect="1"/>
          </p:cNvGrpSpPr>
          <p:nvPr/>
        </p:nvGrpSpPr>
        <p:grpSpPr>
          <a:xfrm>
            <a:off x="-20272" y="0"/>
            <a:ext cx="1257300" cy="1226820"/>
            <a:chOff x="3736278" y="3130586"/>
            <a:chExt cx="1842894" cy="185241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37BC240-7993-412A-91E6-CF44D7F66547}"/>
                </a:ext>
              </a:extLst>
            </p:cNvPr>
            <p:cNvGrpSpPr/>
            <p:nvPr/>
          </p:nvGrpSpPr>
          <p:grpSpPr>
            <a:xfrm>
              <a:off x="3736278" y="3130586"/>
              <a:ext cx="1842894" cy="1852413"/>
              <a:chOff x="907473" y="684700"/>
              <a:chExt cx="1842894" cy="1852413"/>
            </a:xfrm>
          </p:grpSpPr>
          <p:sp>
            <p:nvSpPr>
              <p:cNvPr id="7" name="Star: 4 Points 6">
                <a:extLst>
                  <a:ext uri="{FF2B5EF4-FFF2-40B4-BE49-F238E27FC236}">
                    <a16:creationId xmlns:a16="http://schemas.microsoft.com/office/drawing/2014/main" id="{3ED85B3E-F034-4B30-88E6-E8D6B97634A3}"/>
                  </a:ext>
                </a:extLst>
              </p:cNvPr>
              <p:cNvSpPr/>
              <p:nvPr/>
            </p:nvSpPr>
            <p:spPr>
              <a:xfrm rot="3473835">
                <a:off x="921567" y="705361"/>
                <a:ext cx="1814946" cy="1842655"/>
              </a:xfrm>
              <a:prstGeom prst="star4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Star: 4 Points 7">
                <a:extLst>
                  <a:ext uri="{FF2B5EF4-FFF2-40B4-BE49-F238E27FC236}">
                    <a16:creationId xmlns:a16="http://schemas.microsoft.com/office/drawing/2014/main" id="{D0E1AF4B-A7A7-408F-BBF3-703D4169254D}"/>
                  </a:ext>
                </a:extLst>
              </p:cNvPr>
              <p:cNvSpPr/>
              <p:nvPr/>
            </p:nvSpPr>
            <p:spPr>
              <a:xfrm rot="6168132">
                <a:off x="921566" y="670845"/>
                <a:ext cx="1814946" cy="1842655"/>
              </a:xfrm>
              <a:prstGeom prst="star4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Star: 4 Points 8">
                <a:extLst>
                  <a:ext uri="{FF2B5EF4-FFF2-40B4-BE49-F238E27FC236}">
                    <a16:creationId xmlns:a16="http://schemas.microsoft.com/office/drawing/2014/main" id="{607680E3-04D7-4DA3-B98D-C5C446491FED}"/>
                  </a:ext>
                </a:extLst>
              </p:cNvPr>
              <p:cNvSpPr/>
              <p:nvPr/>
            </p:nvSpPr>
            <p:spPr>
              <a:xfrm>
                <a:off x="907473" y="694458"/>
                <a:ext cx="1814946" cy="1842655"/>
              </a:xfrm>
              <a:prstGeom prst="star4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Star: 4 Points 9">
                <a:extLst>
                  <a:ext uri="{FF2B5EF4-FFF2-40B4-BE49-F238E27FC236}">
                    <a16:creationId xmlns:a16="http://schemas.microsoft.com/office/drawing/2014/main" id="{B68F7462-56BC-4E1D-BA00-ED04C0580716}"/>
                  </a:ext>
                </a:extLst>
              </p:cNvPr>
              <p:cNvSpPr/>
              <p:nvPr/>
            </p:nvSpPr>
            <p:spPr>
              <a:xfrm rot="1649553">
                <a:off x="907473" y="694457"/>
                <a:ext cx="1814946" cy="1842655"/>
              </a:xfrm>
              <a:prstGeom prst="star4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Star: 4 Points 10">
                <a:extLst>
                  <a:ext uri="{FF2B5EF4-FFF2-40B4-BE49-F238E27FC236}">
                    <a16:creationId xmlns:a16="http://schemas.microsoft.com/office/drawing/2014/main" id="{82262F71-FE68-41B1-8054-87E2DA38AA06}"/>
                  </a:ext>
                </a:extLst>
              </p:cNvPr>
              <p:cNvSpPr/>
              <p:nvPr/>
            </p:nvSpPr>
            <p:spPr>
              <a:xfrm rot="4197730">
                <a:off x="921567" y="694456"/>
                <a:ext cx="1814946" cy="1842655"/>
              </a:xfrm>
              <a:prstGeom prst="star4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Star: 4 Points 11">
                <a:extLst>
                  <a:ext uri="{FF2B5EF4-FFF2-40B4-BE49-F238E27FC236}">
                    <a16:creationId xmlns:a16="http://schemas.microsoft.com/office/drawing/2014/main" id="{7D1C77C7-06D2-4850-AD66-4287C2C2149A}"/>
                  </a:ext>
                </a:extLst>
              </p:cNvPr>
              <p:cNvSpPr/>
              <p:nvPr/>
            </p:nvSpPr>
            <p:spPr>
              <a:xfrm rot="2751814">
                <a:off x="921566" y="670845"/>
                <a:ext cx="1814946" cy="1842655"/>
              </a:xfrm>
              <a:prstGeom prst="star4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C8D8F6A-FD18-4D13-9A51-D43182C1106A}"/>
                  </a:ext>
                </a:extLst>
              </p:cNvPr>
              <p:cNvSpPr/>
              <p:nvPr/>
            </p:nvSpPr>
            <p:spPr>
              <a:xfrm>
                <a:off x="1316182" y="1108363"/>
                <a:ext cx="1011381" cy="98367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6" name="Graphic 5" descr="Africa">
              <a:extLst>
                <a:ext uri="{FF2B5EF4-FFF2-40B4-BE49-F238E27FC236}">
                  <a16:creationId xmlns:a16="http://schemas.microsoft.com/office/drawing/2014/main" id="{0B053D53-7E78-4A99-B5C1-964F99946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41968" y="3606972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EDEE7B9-D6F6-4814-9EE5-87E9E28F0666}"/>
              </a:ext>
            </a:extLst>
          </p:cNvPr>
          <p:cNvSpPr txBox="1"/>
          <p:nvPr/>
        </p:nvSpPr>
        <p:spPr>
          <a:xfrm>
            <a:off x="1227413" y="180161"/>
            <a:ext cx="61279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4</a:t>
            </a:r>
            <a:r>
              <a:rPr lang="en-US" sz="2000" b="1" baseline="30000" dirty="0">
                <a:solidFill>
                  <a:srgbClr val="FFC000"/>
                </a:solidFill>
              </a:rPr>
              <a:t>th</a:t>
            </a:r>
            <a:r>
              <a:rPr lang="en-US" sz="2000" b="1" dirty="0">
                <a:solidFill>
                  <a:srgbClr val="FFC000"/>
                </a:solidFill>
              </a:rPr>
              <a:t> Current Business Issues </a:t>
            </a:r>
          </a:p>
          <a:p>
            <a:r>
              <a:rPr lang="en-US" sz="2000" b="1" dirty="0">
                <a:solidFill>
                  <a:srgbClr val="FFC000"/>
                </a:solidFill>
              </a:rPr>
              <a:t>in African Countries</a:t>
            </a:r>
          </a:p>
          <a:p>
            <a:r>
              <a:rPr lang="en-US" sz="2000" b="1" dirty="0">
                <a:solidFill>
                  <a:srgbClr val="FFC000"/>
                </a:solidFill>
              </a:rPr>
              <a:t>2023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CD95CE5-9AA3-483C-A6BD-0C4E9782C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272" y="5860646"/>
            <a:ext cx="1614488" cy="61198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0651FE2-9273-4BCD-862E-6C55365B7D2F}"/>
              </a:ext>
            </a:extLst>
          </p:cNvPr>
          <p:cNvSpPr txBox="1"/>
          <p:nvPr/>
        </p:nvSpPr>
        <p:spPr>
          <a:xfrm>
            <a:off x="-1" y="6493173"/>
            <a:ext cx="8878529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52C34"/>
                </a:solidFill>
              </a:rPr>
              <a:t>April 27 – 28, 2023                 WWW.</a:t>
            </a:r>
            <a:r>
              <a:rPr lang="en-US" sz="1800" b="1" dirty="0">
                <a:solidFill>
                  <a:srgbClr val="052C34"/>
                </a:solidFill>
                <a:highlight>
                  <a:srgbClr val="FFC000"/>
                </a:highlight>
              </a:rPr>
              <a:t>CBIAC.NET</a:t>
            </a:r>
          </a:p>
        </p:txBody>
      </p:sp>
      <p:pic>
        <p:nvPicPr>
          <p:cNvPr id="14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5778D19-2F77-AB27-E36E-DF475CC52D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529" y="5709910"/>
            <a:ext cx="2708241" cy="762717"/>
          </a:xfrm>
          <a:prstGeom prst="rect">
            <a:avLst/>
          </a:prstGeom>
        </p:spPr>
      </p:pic>
      <p:pic>
        <p:nvPicPr>
          <p:cNvPr id="2050" name="Picture 2" descr="Costa Group launch digital traceability platform | Article | Fruitnet">
            <a:extLst>
              <a:ext uri="{FF2B5EF4-FFF2-40B4-BE49-F238E27FC236}">
                <a16:creationId xmlns:a16="http://schemas.microsoft.com/office/drawing/2014/main" id="{8060A052-E62E-9091-A275-802B663CF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686" y="-6715"/>
            <a:ext cx="1866314" cy="180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87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40CD2-FF83-4963-8E1D-FCD83D2C1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1273"/>
          </a:xfrm>
        </p:spPr>
        <p:txBody>
          <a:bodyPr/>
          <a:lstStyle/>
          <a:p>
            <a:r>
              <a:rPr lang="en-US" u="sng" dirty="0"/>
              <a:t>Blockchain</a:t>
            </a:r>
          </a:p>
        </p:txBody>
      </p:sp>
      <p:pic>
        <p:nvPicPr>
          <p:cNvPr id="4098" name="Picture 2" descr="How Blockchain Technology Works. Problem Statement: | by IP Specialist |  Medium">
            <a:extLst>
              <a:ext uri="{FF2B5EF4-FFF2-40B4-BE49-F238E27FC236}">
                <a16:creationId xmlns:a16="http://schemas.microsoft.com/office/drawing/2014/main" id="{DE8CFE2D-6FE0-E109-A6B5-F2866F1AE8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22" y="1440872"/>
            <a:ext cx="10458731" cy="480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3CDBC3-D980-4E2C-DCFE-07EE825BEFA6}"/>
              </a:ext>
            </a:extLst>
          </p:cNvPr>
          <p:cNvSpPr txBox="1"/>
          <p:nvPr/>
        </p:nvSpPr>
        <p:spPr>
          <a:xfrm>
            <a:off x="1182624" y="6345935"/>
            <a:ext cx="94975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https://medium.com/@ipspecialist/how-blockchain-technology-works-e6109c033034</a:t>
            </a:r>
            <a:endParaRPr lang="en-DE" sz="900" b="1" i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05AD35-6362-FEAA-4CD9-302592878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Cynthia Onyangore - 2023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A73516-5569-C0B3-640F-5D0E3B4A4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973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40CD2-FF83-4963-8E1D-FCD83D2C1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1273"/>
          </a:xfrm>
        </p:spPr>
        <p:txBody>
          <a:bodyPr/>
          <a:lstStyle/>
          <a:p>
            <a:r>
              <a:rPr lang="en-US" u="sng" dirty="0"/>
              <a:t>IoT Sensor Technology</a:t>
            </a:r>
          </a:p>
        </p:txBody>
      </p:sp>
      <p:pic>
        <p:nvPicPr>
          <p:cNvPr id="5122" name="Picture 2" descr="Applied Sciences | Free Full-Text | Bridging the Gaps in Traceability  Systems for Fresh Produce Supply Chains: Overview and Development of an  Integrated IoT-Based System">
            <a:extLst>
              <a:ext uri="{FF2B5EF4-FFF2-40B4-BE49-F238E27FC236}">
                <a16:creationId xmlns:a16="http://schemas.microsoft.com/office/drawing/2014/main" id="{33DDC295-F9E3-CFAA-2BA4-954A9F68C3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40873"/>
            <a:ext cx="10028180" cy="466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714EFD-D2B7-CEB4-3033-12D5C29CD784}"/>
              </a:ext>
            </a:extLst>
          </p:cNvPr>
          <p:cNvSpPr txBox="1"/>
          <p:nvPr/>
        </p:nvSpPr>
        <p:spPr>
          <a:xfrm>
            <a:off x="1237957" y="6248400"/>
            <a:ext cx="72589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900" i="1">
                <a:solidFill>
                  <a:schemeClr val="tx1">
                    <a:lumMod val="50000"/>
                    <a:lumOff val="50000"/>
                  </a:schemeClr>
                </a:solidFill>
              </a:rPr>
              <a:t>Source: Tagarakis et al (2021)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7C27CD-760E-B7EE-E77D-E7EA09B68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Cynthia Onyangore - 2023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E462B-134D-6C06-C912-9AF566B8A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537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8E2E7-CC07-4576-B323-FBB580A9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u="sng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A3478-7F23-4608-84E0-3DABE75CF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160" y="2160589"/>
            <a:ext cx="7019368" cy="388077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Integrated ICT enabled traceability system:</a:t>
            </a:r>
          </a:p>
          <a:p>
            <a:pPr>
              <a:lnSpc>
                <a:spcPct val="90000"/>
              </a:lnSpc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Information transparency and symmetry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Trust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Valid Transactions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Harmonization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Simple user interface</a:t>
            </a:r>
          </a:p>
          <a:p>
            <a:pPr marL="0" indent="0">
              <a:lnSpc>
                <a:spcPct val="90000"/>
              </a:lnSpc>
              <a:buNone/>
            </a:pPr>
            <a:endParaRPr lang="en-US" sz="1400" dirty="0"/>
          </a:p>
        </p:txBody>
      </p:sp>
      <p:pic>
        <p:nvPicPr>
          <p:cNvPr id="4" name="Picture 2" descr="ICT systems integration &amp; support">
            <a:extLst>
              <a:ext uri="{FF2B5EF4-FFF2-40B4-BE49-F238E27FC236}">
                <a16:creationId xmlns:a16="http://schemas.microsoft.com/office/drawing/2014/main" id="{71C0F64C-6D81-9B5F-7D26-FB646E8FA4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0" r="32728" b="-1"/>
          <a:stretch/>
        </p:blipFill>
        <p:spPr bwMode="auto">
          <a:xfrm>
            <a:off x="677334" y="2159331"/>
            <a:ext cx="3144597" cy="388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4B888-2746-47C0-03D1-A287D729A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Cynthia Onyangore - 2023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86891-E8C6-5093-811C-9A703ED56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393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40CD2-FF83-4963-8E1D-FCD83D2C1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027242" cy="831273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Hybrid integrated ICT enabled traceability system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DCCD73-310E-25A9-100A-8B409F946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3551" y="1385888"/>
            <a:ext cx="9369084" cy="466322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758F12-64CE-BCF4-F9CA-5EA44CA5064E}"/>
              </a:ext>
            </a:extLst>
          </p:cNvPr>
          <p:cNvSpPr txBox="1"/>
          <p:nvPr/>
        </p:nvSpPr>
        <p:spPr>
          <a:xfrm>
            <a:off x="1153551" y="6156960"/>
            <a:ext cx="63079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900" i="1">
                <a:solidFill>
                  <a:schemeClr val="tx1">
                    <a:lumMod val="50000"/>
                    <a:lumOff val="50000"/>
                  </a:schemeClr>
                </a:solidFill>
              </a:rPr>
              <a:t>Source: Author’s compilation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2916ED-18DB-B98F-35A8-2F3DC4080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Cynthia Onyangore - 2023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F97AF-0AD6-B069-8C50-38842AD87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94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40CD2-FF83-4963-8E1D-FCD83D2C1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98" y="117230"/>
            <a:ext cx="10027242" cy="831273"/>
          </a:xfrm>
        </p:spPr>
        <p:txBody>
          <a:bodyPr>
            <a:normAutofit/>
          </a:bodyPr>
          <a:lstStyle/>
          <a:p>
            <a:r>
              <a:rPr lang="en-US" u="sng" dirty="0"/>
              <a:t>Technology Intervention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D84F2789-83A9-E1E6-28E7-1379F72EBB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2507723" y="844062"/>
            <a:ext cx="7176553" cy="5613009"/>
          </a:xfrm>
          <a:prstGeom prst="rect">
            <a:avLst/>
          </a:prstGeom>
          <a:noFill/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DBA79C-3738-6A15-4FD4-01906BC35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Cynthia Onyangore - 2023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D867F-59F2-A06A-9663-56DE5B9CF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064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40CD2-FF83-4963-8E1D-FCD83D2C1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027242" cy="831273"/>
          </a:xfrm>
        </p:spPr>
        <p:txBody>
          <a:bodyPr>
            <a:normAutofit/>
          </a:bodyPr>
          <a:lstStyle/>
          <a:p>
            <a:r>
              <a:rPr lang="en-US" u="sng" dirty="0"/>
              <a:t>Traceability using Blockchain Technology</a:t>
            </a:r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C96102CB-F0AA-26C4-A2AA-A33D8D5C5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996" y="1280161"/>
            <a:ext cx="5577839" cy="557783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D38534-9727-BC39-843F-59C97209C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Cynthia Onyangore - 2023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5E726-DB24-993D-52E2-F6ABCD730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774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3C431-2788-4046-9749-BE2DDFCFC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214" y="609600"/>
            <a:ext cx="5771788" cy="1320800"/>
          </a:xfrm>
        </p:spPr>
        <p:txBody>
          <a:bodyPr>
            <a:normAutofit/>
          </a:bodyPr>
          <a:lstStyle/>
          <a:p>
            <a:r>
              <a:rPr lang="en-US" u="sng" dirty="0"/>
              <a:t>Questions and Discussion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6EA429B9-6F0D-6E4B-E2C8-E93B4095C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6569" y="2474446"/>
            <a:ext cx="1657807" cy="165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Goal 2 - Zero hunger - Indicators of the German Sustainable Development  Strategy">
            <a:extLst>
              <a:ext uri="{FF2B5EF4-FFF2-40B4-BE49-F238E27FC236}">
                <a16:creationId xmlns:a16="http://schemas.microsoft.com/office/drawing/2014/main" id="{06AE821C-E884-D33F-506B-CF8C618A3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6000" y="564198"/>
            <a:ext cx="1658947" cy="165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DCB3FFE-77A2-4B18-98CD-ADA5C7879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214" y="2160589"/>
            <a:ext cx="5771787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United Nations Sustainable Development Goals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SDG 2 – No Hunger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SDG 12 – Responsible Production and Consumption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SDG 1 - No Poverty</a:t>
            </a:r>
          </a:p>
          <a:p>
            <a:pPr lvl="1">
              <a:lnSpc>
                <a:spcPct val="90000"/>
              </a:lnSpc>
            </a:pPr>
            <a:endParaRPr lang="en-US" sz="1500" dirty="0"/>
          </a:p>
          <a:p>
            <a:pPr marL="514350" marR="0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 dirty="0"/>
              <a:t>Discussion questions</a:t>
            </a:r>
          </a:p>
          <a:p>
            <a:pPr marL="514350" marR="0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the topic relate to issues of public concern or the common good? </a:t>
            </a:r>
          </a:p>
          <a:p>
            <a:pPr marL="514350" marR="0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communities might be involved in or affected by the topic? What are the histories, social contexts, assets, and needs of these communities?</a:t>
            </a:r>
          </a:p>
          <a:p>
            <a:pPr marL="514350" marR="0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community partners (e.g., public offices, nonprofit organizations, social enterprises, faith-based organizations) could collaborate on your topic for mutual benefit and growth?</a:t>
            </a:r>
          </a:p>
          <a:p>
            <a:pPr lvl="2">
              <a:lnSpc>
                <a:spcPct val="90000"/>
              </a:lnSpc>
            </a:pPr>
            <a:endParaRPr lang="en-US" sz="1500" dirty="0"/>
          </a:p>
          <a:p>
            <a:pPr marL="0" indent="0">
              <a:lnSpc>
                <a:spcPct val="90000"/>
              </a:lnSpc>
              <a:buNone/>
            </a:pPr>
            <a:endParaRPr lang="en-US" sz="1500" dirty="0"/>
          </a:p>
        </p:txBody>
      </p:sp>
      <p:pic>
        <p:nvPicPr>
          <p:cNvPr id="6150" name="Picture 6" descr="Goal 1 - No poverty - German Federal Association for Sustainability">
            <a:extLst>
              <a:ext uri="{FF2B5EF4-FFF2-40B4-BE49-F238E27FC236}">
                <a16:creationId xmlns:a16="http://schemas.microsoft.com/office/drawing/2014/main" id="{C8431A21-A22B-C2C2-44D6-E605BDA33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6000" y="4383554"/>
            <a:ext cx="1658947" cy="165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45F450-E275-038F-DDD7-8F1C14457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Cynthia Onyangore - 2023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F7549-A6BD-3FBC-E6A5-26AB02AE0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599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40CD2-FF83-4963-8E1D-FCD83D2C1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en-US" u="sng" dirty="0"/>
              <a:t>Introduction</a:t>
            </a:r>
          </a:p>
        </p:txBody>
      </p:sp>
      <p:pic>
        <p:nvPicPr>
          <p:cNvPr id="1026" name="Picture 2" descr="Costa Group launch digital traceability platform | Article | Fruitnet">
            <a:extLst>
              <a:ext uri="{FF2B5EF4-FFF2-40B4-BE49-F238E27FC236}">
                <a16:creationId xmlns:a16="http://schemas.microsoft.com/office/drawing/2014/main" id="{776B4408-BD45-0F6D-8DEE-1134C60C5C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6" r="31637" b="1"/>
          <a:stretch/>
        </p:blipFill>
        <p:spPr bwMode="auto"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Isosceles Triangle 1035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3C4FA-BA60-43D7-8B1C-106E64D0E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562" y="2160589"/>
            <a:ext cx="8419800" cy="3880773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Commissioned by FORQLAB (Food Loss Reduction and Food Quality Living Lab) Project and Nandi Avocado Cooperative Society.</a:t>
            </a:r>
          </a:p>
          <a:p>
            <a:pPr marL="0" indent="0"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Blip>
                <a:blip r:embed="rId3"/>
              </a:buBlip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Aim: Structural reduction of food loss and wastage</a:t>
            </a:r>
          </a:p>
          <a:p>
            <a:pPr>
              <a:buBlip>
                <a:blip r:embed="rId3"/>
              </a:buBlip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Blip>
                <a:blip r:embed="rId3"/>
              </a:buBlip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Research Problem: Fragmented ICT solutions in traceability in the avocado value chain</a:t>
            </a:r>
          </a:p>
          <a:p>
            <a:pPr>
              <a:buBlip>
                <a:blip r:embed="rId3"/>
              </a:buBlip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Blip>
                <a:blip r:embed="rId3"/>
              </a:buBlip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Research Objective: ICT readiness assessment --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integrated chainwide traceability system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7CE3EB-A8CE-0600-7B35-D00AF22EA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Cynthia Onyangore - 2023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119E2F-7B50-80E0-8C4D-F6169DEE5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278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40CD2-FF83-4963-8E1D-FCD83D2C1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4037" y="609600"/>
            <a:ext cx="5109965" cy="1320800"/>
          </a:xfrm>
        </p:spPr>
        <p:txBody>
          <a:bodyPr>
            <a:normAutofit/>
          </a:bodyPr>
          <a:lstStyle/>
          <a:p>
            <a:r>
              <a:rPr lang="en-US" u="sng" dirty="0"/>
              <a:t>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3C4FA-BA60-43D7-8B1C-106E64D0E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2683" y="1561515"/>
            <a:ext cx="7849772" cy="447984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ICT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tools for an integrated traceability system in the avocado value chain in Nandi County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Blip>
                <a:blip r:embed="rId2"/>
              </a:buBlip>
            </a:pPr>
            <a:r>
              <a:rPr lang="en-US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Value chain stakeholders</a:t>
            </a:r>
          </a:p>
          <a:p>
            <a:pPr marL="0" marR="0" lvl="0" indent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dirty="0">
              <a:effectLst/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5750" marR="0" lvl="0" indent="-28575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Blip>
                <a:blip r:embed="rId2"/>
              </a:buBlip>
            </a:pPr>
            <a:r>
              <a:rPr lang="en-US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Value chain governance structure</a:t>
            </a:r>
          </a:p>
          <a:p>
            <a:pPr marL="0" marR="0" lvl="0" indent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dirty="0">
              <a:effectLst/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5750" marR="0" lvl="0" indent="-28575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Blip>
                <a:blip r:embed="rId2"/>
              </a:buBlip>
            </a:pPr>
            <a:r>
              <a:rPr lang="en-US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Current ICT tools/solutions </a:t>
            </a:r>
          </a:p>
          <a:p>
            <a:pPr marL="0" marR="0" lvl="0" indent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dirty="0">
              <a:effectLst/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5750" marR="0" lvl="0" indent="-285750">
              <a:lnSpc>
                <a:spcPct val="90000"/>
              </a:lnSpc>
              <a:spcBef>
                <a:spcPts val="1200"/>
              </a:spcBef>
              <a:spcAft>
                <a:spcPts val="800"/>
              </a:spcAft>
              <a:buBlip>
                <a:blip r:embed="rId2"/>
              </a:buBlip>
            </a:pPr>
            <a:r>
              <a:rPr lang="en-US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Preparedness in adopting ICT for traceability</a:t>
            </a:r>
            <a:endParaRPr lang="en-US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500" dirty="0"/>
          </a:p>
        </p:txBody>
      </p:sp>
      <p:pic>
        <p:nvPicPr>
          <p:cNvPr id="4" name="Picture 3" descr="Question Mark, Microsoft PowerPoint, Presentation, Sentence, Interview, Presentation Slide, Drawing, Full Stop, Question Mark, Question, Microsoft PowerPoint png thumbnail">
            <a:extLst>
              <a:ext uri="{FF2B5EF4-FFF2-40B4-BE49-F238E27FC236}">
                <a16:creationId xmlns:a16="http://schemas.microsoft.com/office/drawing/2014/main" id="{43D9C785-06AC-E44B-7EDC-3D0348128F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7" r="12779" b="-1"/>
          <a:stretch/>
        </p:blipFill>
        <p:spPr bwMode="auto">
          <a:xfrm>
            <a:off x="20" y="-1"/>
            <a:ext cx="4064439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Star: 5 Points 7">
            <a:extLst>
              <a:ext uri="{FF2B5EF4-FFF2-40B4-BE49-F238E27FC236}">
                <a16:creationId xmlns:a16="http://schemas.microsoft.com/office/drawing/2014/main" id="{D1A76939-DAA1-3FCC-A5E0-EC700FE5D0BD}"/>
              </a:ext>
            </a:extLst>
          </p:cNvPr>
          <p:cNvSpPr/>
          <p:nvPr/>
        </p:nvSpPr>
        <p:spPr>
          <a:xfrm>
            <a:off x="7398673" y="3864864"/>
            <a:ext cx="1457739" cy="1089154"/>
          </a:xfrm>
          <a:prstGeom prst="star5">
            <a:avLst>
              <a:gd name="adj" fmla="val 16385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9B9BC7-3138-E5BD-0FAA-D9F30104C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Cynthia Onyangore - 2023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A515DC-8974-D2C0-2353-8BA1EE708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55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E4E64E81-3CCB-C774-0A87-5D356F210965}"/>
              </a:ext>
            </a:extLst>
          </p:cNvPr>
          <p:cNvSpPr txBox="1">
            <a:spLocks/>
          </p:cNvSpPr>
          <p:nvPr/>
        </p:nvSpPr>
        <p:spPr>
          <a:xfrm>
            <a:off x="704898" y="240000"/>
            <a:ext cx="7734204" cy="6166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latin typeface="Verdana" panose="020B0604030504040204" pitchFamily="34" charset="0"/>
                <a:ea typeface="Verdana" panose="020B0604030504040204" pitchFamily="34" charset="0"/>
              </a:rPr>
              <a:t>Conceptual Framework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ED665D3E-52FD-EDCC-B05B-C05520AF848D}"/>
              </a:ext>
            </a:extLst>
          </p:cNvPr>
          <p:cNvSpPr txBox="1">
            <a:spLocks/>
          </p:cNvSpPr>
          <p:nvPr/>
        </p:nvSpPr>
        <p:spPr>
          <a:xfrm>
            <a:off x="7485888" y="6210725"/>
            <a:ext cx="1171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457200" rtl="0" eaLnBrk="1" latinLnBrk="0" hangingPunct="1"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>
                <a:latin typeface="Calibri"/>
              </a:rPr>
              <a:t>Slide </a:t>
            </a:r>
            <a:fld id="{5AA51E57-5550-4F41-8336-E81354B3B2AB}" type="slidenum">
              <a:rPr lang="nl-NL" smtClean="0">
                <a:latin typeface="Calibri"/>
              </a:rPr>
              <a:pPr/>
              <a:t>4</a:t>
            </a:fld>
            <a:endParaRPr lang="nl-NL" dirty="0">
              <a:latin typeface="Calibri"/>
            </a:endParaRPr>
          </a:p>
        </p:txBody>
      </p:sp>
      <p:sp>
        <p:nvSpPr>
          <p:cNvPr id="32" name="AutoShape 3">
            <a:extLst>
              <a:ext uri="{FF2B5EF4-FFF2-40B4-BE49-F238E27FC236}">
                <a16:creationId xmlns:a16="http://schemas.microsoft.com/office/drawing/2014/main" id="{BE3220D5-455E-19AC-DD4B-5EF33A601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69" y="1519976"/>
            <a:ext cx="2011362" cy="1556665"/>
          </a:xfrm>
          <a:prstGeom prst="flowChartConnector">
            <a:avLst/>
          </a:prstGeom>
          <a:solidFill>
            <a:srgbClr val="FCE5D6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 Box 4">
            <a:extLst>
              <a:ext uri="{FF2B5EF4-FFF2-40B4-BE49-F238E27FC236}">
                <a16:creationId xmlns:a16="http://schemas.microsoft.com/office/drawing/2014/main" id="{D422978A-3C9A-206E-B0E4-576456E3A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50" y="1812991"/>
            <a:ext cx="1346200" cy="126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Fragmentation of ICT solutions in traceability in Avocado Value Chain</a:t>
            </a: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34" name="Picture 5">
            <a:extLst>
              <a:ext uri="{FF2B5EF4-FFF2-40B4-BE49-F238E27FC236}">
                <a16:creationId xmlns:a16="http://schemas.microsoft.com/office/drawing/2014/main" id="{AFA2A276-D942-7502-CAFB-0A49E421B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893" y="1519975"/>
            <a:ext cx="3763617" cy="2256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5" name="AutoShape 6">
            <a:extLst>
              <a:ext uri="{FF2B5EF4-FFF2-40B4-BE49-F238E27FC236}">
                <a16:creationId xmlns:a16="http://schemas.microsoft.com/office/drawing/2014/main" id="{71549A19-4614-0749-5C9A-B68D305EE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6271" y="1519975"/>
            <a:ext cx="3169960" cy="1556666"/>
          </a:xfrm>
          <a:prstGeom prst="parallelogram">
            <a:avLst>
              <a:gd name="adj" fmla="val 54558"/>
            </a:avLst>
          </a:prstGeom>
          <a:solidFill>
            <a:srgbClr val="BED7EF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Knowing the level of readiness in adopting ICT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Inventory of ICT solutions that can be used in traceability</a:t>
            </a: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6" name="AutoShape 7">
            <a:extLst>
              <a:ext uri="{FF2B5EF4-FFF2-40B4-BE49-F238E27FC236}">
                <a16:creationId xmlns:a16="http://schemas.microsoft.com/office/drawing/2014/main" id="{A12E569B-4630-00B5-07E4-7552702D3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8853" y="3485873"/>
            <a:ext cx="2178050" cy="1350526"/>
          </a:xfrm>
          <a:prstGeom prst="flowChartConnector">
            <a:avLst/>
          </a:prstGeom>
          <a:solidFill>
            <a:srgbClr val="FFF3CC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Text Box 8">
            <a:extLst>
              <a:ext uri="{FF2B5EF4-FFF2-40B4-BE49-F238E27FC236}">
                <a16:creationId xmlns:a16="http://schemas.microsoft.com/office/drawing/2014/main" id="{D1896AFA-0C59-FBF0-9933-5194103AE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650" y="3803949"/>
            <a:ext cx="171291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Integrated ICT enabled chain wide traceability system</a:t>
            </a: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8" name="AutoShape 9">
            <a:extLst>
              <a:ext uri="{FF2B5EF4-FFF2-40B4-BE49-F238E27FC236}">
                <a16:creationId xmlns:a16="http://schemas.microsoft.com/office/drawing/2014/main" id="{86D2DCE8-68D5-7C06-F79F-8A34CC50B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64056"/>
            <a:ext cx="2922206" cy="972343"/>
          </a:xfrm>
          <a:prstGeom prst="roundRect">
            <a:avLst>
              <a:gd name="adj" fmla="val 16667"/>
            </a:avLst>
          </a:prstGeom>
          <a:solidFill>
            <a:srgbClr val="CEDDEA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Less food loss and wastage</a:t>
            </a:r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Quality and less variance in avocados</a:t>
            </a:r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Better prices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9" name="AutoShape 10">
            <a:extLst>
              <a:ext uri="{FF2B5EF4-FFF2-40B4-BE49-F238E27FC236}">
                <a16:creationId xmlns:a16="http://schemas.microsoft.com/office/drawing/2014/main" id="{53478806-E51A-DEB5-8308-B9A5C54BF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6606" y="5394463"/>
            <a:ext cx="3349625" cy="477837"/>
          </a:xfrm>
          <a:prstGeom prst="roundRect">
            <a:avLst>
              <a:gd name="adj" fmla="val 16667"/>
            </a:avLst>
          </a:prstGeom>
          <a:solidFill>
            <a:srgbClr val="FFF3CC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Solutions from other studies and interventions</a:t>
            </a: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93A6115-7F78-DF7A-5470-80EA2C3A5AE3}"/>
              </a:ext>
            </a:extLst>
          </p:cNvPr>
          <p:cNvCxnSpPr/>
          <p:nvPr/>
        </p:nvCxnSpPr>
        <p:spPr>
          <a:xfrm>
            <a:off x="2279374" y="2173357"/>
            <a:ext cx="834887" cy="0"/>
          </a:xfrm>
          <a:prstGeom prst="straightConnector1">
            <a:avLst/>
          </a:prstGeom>
          <a:noFill/>
          <a:ln w="57150" cap="flat" cmpd="sng" algn="ctr">
            <a:solidFill>
              <a:srgbClr val="C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2A14058-8EEF-D975-1368-D75079F4A3F2}"/>
              </a:ext>
            </a:extLst>
          </p:cNvPr>
          <p:cNvCxnSpPr/>
          <p:nvPr/>
        </p:nvCxnSpPr>
        <p:spPr>
          <a:xfrm>
            <a:off x="4929809" y="2173357"/>
            <a:ext cx="1239044" cy="0"/>
          </a:xfrm>
          <a:prstGeom prst="straightConnector1">
            <a:avLst/>
          </a:prstGeom>
          <a:noFill/>
          <a:ln w="57150" cap="flat" cmpd="sng" algn="ctr">
            <a:solidFill>
              <a:srgbClr val="C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D0BFE96-A492-AEBE-16A9-4E2EC41324F5}"/>
              </a:ext>
            </a:extLst>
          </p:cNvPr>
          <p:cNvCxnSpPr/>
          <p:nvPr/>
        </p:nvCxnSpPr>
        <p:spPr>
          <a:xfrm>
            <a:off x="7331418" y="3076641"/>
            <a:ext cx="0" cy="352359"/>
          </a:xfrm>
          <a:prstGeom prst="straightConnector1">
            <a:avLst/>
          </a:prstGeom>
          <a:noFill/>
          <a:ln w="57150" cap="flat" cmpd="sng" algn="ctr">
            <a:solidFill>
              <a:srgbClr val="C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5693490-9348-1E32-3173-E77CEBA1C8B3}"/>
              </a:ext>
            </a:extLst>
          </p:cNvPr>
          <p:cNvCxnSpPr/>
          <p:nvPr/>
        </p:nvCxnSpPr>
        <p:spPr>
          <a:xfrm flipH="1">
            <a:off x="2922206" y="4350227"/>
            <a:ext cx="3246647" cy="0"/>
          </a:xfrm>
          <a:prstGeom prst="straightConnector1">
            <a:avLst/>
          </a:prstGeom>
          <a:noFill/>
          <a:ln w="57150" cap="flat" cmpd="sng" algn="ctr">
            <a:solidFill>
              <a:srgbClr val="C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CEDE25A-7FE4-CFBD-FEAD-E1C8319BA651}"/>
              </a:ext>
            </a:extLst>
          </p:cNvPr>
          <p:cNvCxnSpPr/>
          <p:nvPr/>
        </p:nvCxnSpPr>
        <p:spPr>
          <a:xfrm flipV="1">
            <a:off x="980661" y="3076641"/>
            <a:ext cx="0" cy="727308"/>
          </a:xfrm>
          <a:prstGeom prst="straightConnector1">
            <a:avLst/>
          </a:prstGeom>
          <a:noFill/>
          <a:ln w="57150" cap="flat" cmpd="sng" algn="ctr">
            <a:solidFill>
              <a:srgbClr val="C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E37577B-6448-15BE-C455-B292AE84CF4D}"/>
              </a:ext>
            </a:extLst>
          </p:cNvPr>
          <p:cNvCxnSpPr>
            <a:cxnSpLocks/>
          </p:cNvCxnSpPr>
          <p:nvPr/>
        </p:nvCxnSpPr>
        <p:spPr>
          <a:xfrm flipH="1" flipV="1">
            <a:off x="7331418" y="4889822"/>
            <a:ext cx="1" cy="451402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08F334AA-26C3-F054-92CB-76C5F99B9FD0}"/>
              </a:ext>
            </a:extLst>
          </p:cNvPr>
          <p:cNvSpPr txBox="1"/>
          <p:nvPr/>
        </p:nvSpPr>
        <p:spPr>
          <a:xfrm>
            <a:off x="152024" y="1182870"/>
            <a:ext cx="1811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Research Problem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C3FB5BE-CC42-E4C5-09A5-4886FE7076C2}"/>
              </a:ext>
            </a:extLst>
          </p:cNvPr>
          <p:cNvSpPr txBox="1"/>
          <p:nvPr/>
        </p:nvSpPr>
        <p:spPr>
          <a:xfrm>
            <a:off x="3028951" y="1242468"/>
            <a:ext cx="2011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Research Questions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331AA08-D585-9ACA-25C5-733B84C912F3}"/>
              </a:ext>
            </a:extLst>
          </p:cNvPr>
          <p:cNvSpPr txBox="1"/>
          <p:nvPr/>
        </p:nvSpPr>
        <p:spPr>
          <a:xfrm>
            <a:off x="6883882" y="1195079"/>
            <a:ext cx="2011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Output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9B6C545-3D97-35A8-63C2-02AEB4FA8D4C}"/>
              </a:ext>
            </a:extLst>
          </p:cNvPr>
          <p:cNvSpPr txBox="1"/>
          <p:nvPr/>
        </p:nvSpPr>
        <p:spPr>
          <a:xfrm>
            <a:off x="7485888" y="3229413"/>
            <a:ext cx="2011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Outcome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BBBE503-4C1D-4CA1-D5BB-74ECEBEE8E77}"/>
              </a:ext>
            </a:extLst>
          </p:cNvPr>
          <p:cNvSpPr txBox="1"/>
          <p:nvPr/>
        </p:nvSpPr>
        <p:spPr>
          <a:xfrm>
            <a:off x="1273693" y="3474637"/>
            <a:ext cx="2011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Impact</a:t>
            </a:r>
          </a:p>
        </p:txBody>
      </p:sp>
      <p:sp>
        <p:nvSpPr>
          <p:cNvPr id="53" name="Footer Placeholder 52">
            <a:extLst>
              <a:ext uri="{FF2B5EF4-FFF2-40B4-BE49-F238E27FC236}">
                <a16:creationId xmlns:a16="http://schemas.microsoft.com/office/drawing/2014/main" id="{5248A727-4735-F550-A6BA-04FAAD87C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Cynthia Onyangore - 2023 </a:t>
            </a:r>
            <a:endParaRPr lang="en-US" dirty="0"/>
          </a:p>
        </p:txBody>
      </p:sp>
      <p:sp>
        <p:nvSpPr>
          <p:cNvPr id="54" name="Slide Number Placeholder 53">
            <a:extLst>
              <a:ext uri="{FF2B5EF4-FFF2-40B4-BE49-F238E27FC236}">
                <a16:creationId xmlns:a16="http://schemas.microsoft.com/office/drawing/2014/main" id="{06EC5377-024B-01BB-886E-983973E8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85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5" grpId="0" animBg="1"/>
      <p:bldP spid="36" grpId="0" animBg="1"/>
      <p:bldP spid="37" grpId="0"/>
      <p:bldP spid="38" grpId="0" animBg="1"/>
      <p:bldP spid="39" grpId="0" animBg="1"/>
      <p:bldP spid="46" grpId="0"/>
      <p:bldP spid="47" grpId="0"/>
      <p:bldP spid="48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AB07528F-200D-F043-C469-38CEBD8CD2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3551" y="365759"/>
            <a:ext cx="9228406" cy="5894363"/>
          </a:xfrm>
          <a:prstGeom prst="rect">
            <a:avLst/>
          </a:prstGeom>
        </p:spPr>
      </p:pic>
      <p:pic>
        <p:nvPicPr>
          <p:cNvPr id="20" name="Picture 2" descr="Costa Group launch digital traceability platform | Article | Fruitnet">
            <a:extLst>
              <a:ext uri="{FF2B5EF4-FFF2-40B4-BE49-F238E27FC236}">
                <a16:creationId xmlns:a16="http://schemas.microsoft.com/office/drawing/2014/main" id="{F6625599-0B60-DE55-1128-2BA82A4B8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562" y="5048985"/>
            <a:ext cx="3554437" cy="180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83AC31C5-9BE5-1B73-5346-FA60A72E5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Cynthia Onyangore - 2023 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952A282-74AE-F568-3825-90FF8E1D2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066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0FE04-E0D0-F267-4AE2-B5F1FBD18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89471"/>
            <a:ext cx="8596668" cy="811427"/>
          </a:xfrm>
        </p:spPr>
        <p:txBody>
          <a:bodyPr/>
          <a:lstStyle/>
          <a:p>
            <a:r>
              <a:rPr lang="en-DE" u="sng" dirty="0"/>
              <a:t>Nandi Avocado Value Chain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FE1FE98-065E-F5A4-9421-22481F9F7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024" y="1051790"/>
            <a:ext cx="8384345" cy="5306807"/>
          </a:xfrm>
          <a:prstGeom prst="rect">
            <a:avLst/>
          </a:prstGeom>
          <a:noFill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D46C8-DE61-41A9-BF4F-BBDF328D0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Cynthia Onyangore - 2023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73607-CAC1-E9D3-A319-6038FAF93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17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40CD2-FF83-4963-8E1D-FCD83D2C1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1273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What is an integrated traceability system?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23E3CB5-6921-6320-3AFA-3C97C9D53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1859" y="1631852"/>
            <a:ext cx="8890782" cy="37846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CCD242-E6A1-10C2-3E26-0A2061973BBA}"/>
              </a:ext>
            </a:extLst>
          </p:cNvPr>
          <p:cNvSpPr txBox="1"/>
          <p:nvPr/>
        </p:nvSpPr>
        <p:spPr>
          <a:xfrm>
            <a:off x="1158241" y="5416550"/>
            <a:ext cx="8115761" cy="83185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US" sz="1300" b="0" i="1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Source: Bosona and Gebresenbet (2013) </a:t>
            </a:r>
            <a:endParaRPr lang="en-US" sz="1300" dirty="0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5967C7-96AA-81ED-295A-3BEB55C66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Cynthia Onyangore - 2023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1FA264-70A3-B96B-80A3-9E7B53136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365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40CD2-FF83-4963-8E1D-FCD83D2C1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1273"/>
          </a:xfrm>
        </p:spPr>
        <p:txBody>
          <a:bodyPr/>
          <a:lstStyle/>
          <a:p>
            <a:r>
              <a:rPr lang="en-US" u="sng" dirty="0"/>
              <a:t>ICT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3C4FA-BA60-43D7-8B1C-106E64D0E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5674"/>
            <a:ext cx="10992152" cy="4862944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Analog records in Nandi Avocado Value Chain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914400" lvl="2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2" descr="ICT Tools | Cekdev">
            <a:extLst>
              <a:ext uri="{FF2B5EF4-FFF2-40B4-BE49-F238E27FC236}">
                <a16:creationId xmlns:a16="http://schemas.microsoft.com/office/drawing/2014/main" id="{F70D4C84-7F4B-534E-DAF7-AEA34AEC5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114" y="0"/>
            <a:ext cx="3529886" cy="229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30350873-F1E8-1659-8BF2-82423D078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832" y="2498630"/>
            <a:ext cx="2818502" cy="3123301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31750" algn="ctr">
            <a:solidFill>
              <a:srgbClr val="9E9E9E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Existing Technologies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KALRO Avocado Apps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SokoFresh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UjuziKilimo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DigiFarm by Safaricom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GTNet by TraceSoft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A4A79323-EACB-E179-CEB5-4AB7DD26C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6686" y="2498631"/>
            <a:ext cx="3016250" cy="31233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1750" algn="ctr">
            <a:solidFill>
              <a:srgbClr val="9E9E9E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u="sng" dirty="0">
                <a:latin typeface="Verdana" panose="020B0604030504040204" pitchFamily="34" charset="0"/>
                <a:ea typeface="Verdana" panose="020B0604030504040204" pitchFamily="34" charset="0"/>
              </a:rPr>
              <a:t>Emerging Technologies</a:t>
            </a:r>
            <a:endParaRPr kumimoji="0" lang="en-US" altLang="en-US" sz="14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Blockchain Technology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IoT Sensor Technologies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Enabling Platforms e.g., cloud </a:t>
            </a:r>
            <a:r>
              <a:rPr lang="en-US" altLang="en-US" sz="1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omputing and open – source software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9DAA646-2127-F8D6-865A-68AF98986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Cynthia Onyangore - 2023 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3615F4C-2714-9C44-B6C3-D87FD9B1B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25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lockchain Technology Explained and What It Could Mean for the Caribbean -  Caribbean Development Trends">
            <a:extLst>
              <a:ext uri="{FF2B5EF4-FFF2-40B4-BE49-F238E27FC236}">
                <a16:creationId xmlns:a16="http://schemas.microsoft.com/office/drawing/2014/main" id="{B64AA5C2-A45F-4772-9999-69CD64EA44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" r="12929" b="1"/>
          <a:stretch/>
        </p:blipFill>
        <p:spPr bwMode="auto">
          <a:xfrm>
            <a:off x="322048" y="-1"/>
            <a:ext cx="4551305" cy="3429000"/>
          </a:xfrm>
          <a:custGeom>
            <a:avLst/>
            <a:gdLst/>
            <a:ahLst/>
            <a:cxnLst/>
            <a:rect l="l" t="t" r="r" b="b"/>
            <a:pathLst>
              <a:path w="4551305" h="3429000">
                <a:moveTo>
                  <a:pt x="509916" y="0"/>
                </a:moveTo>
                <a:lnTo>
                  <a:pt x="4551305" y="0"/>
                </a:lnTo>
                <a:lnTo>
                  <a:pt x="4551305" y="1"/>
                </a:lnTo>
                <a:lnTo>
                  <a:pt x="3693885" y="1"/>
                </a:lnTo>
                <a:lnTo>
                  <a:pt x="3181696" y="3429000"/>
                </a:lnTo>
                <a:lnTo>
                  <a:pt x="0" y="3429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840CD2-FF83-4963-8E1D-FCD83D2C1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25" y="609600"/>
            <a:ext cx="5114776" cy="1320800"/>
          </a:xfrm>
        </p:spPr>
        <p:txBody>
          <a:bodyPr>
            <a:normAutofit/>
          </a:bodyPr>
          <a:lstStyle/>
          <a:p>
            <a:r>
              <a:rPr lang="en-US" u="sng" dirty="0"/>
              <a:t>Emerging Technologies</a:t>
            </a:r>
          </a:p>
        </p:txBody>
      </p:sp>
      <p:pic>
        <p:nvPicPr>
          <p:cNvPr id="3076" name="Picture 4" descr="What is the IoT? Everything you need to know about the Internet of Things  right now | ZDNET">
            <a:extLst>
              <a:ext uri="{FF2B5EF4-FFF2-40B4-BE49-F238E27FC236}">
                <a16:creationId xmlns:a16="http://schemas.microsoft.com/office/drawing/2014/main" id="{322EE113-5D26-17B3-600C-32DC1FC593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0" r="21337" b="1"/>
          <a:stretch/>
        </p:blipFill>
        <p:spPr bwMode="auto">
          <a:xfrm>
            <a:off x="-10633" y="3428999"/>
            <a:ext cx="3514376" cy="3429001"/>
          </a:xfrm>
          <a:custGeom>
            <a:avLst/>
            <a:gdLst/>
            <a:ahLst/>
            <a:cxnLst/>
            <a:rect l="l" t="t" r="r" b="b"/>
            <a:pathLst>
              <a:path w="3514376" h="3429001">
                <a:moveTo>
                  <a:pt x="332680" y="0"/>
                </a:moveTo>
                <a:lnTo>
                  <a:pt x="3514376" y="0"/>
                </a:lnTo>
                <a:lnTo>
                  <a:pt x="3002186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B31FD3CE-CE0A-4FD9-967C-4D340CA37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2012" y="3428999"/>
            <a:ext cx="3251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3" name="Isosceles Triangle 30">
            <a:extLst>
              <a:ext uri="{FF2B5EF4-FFF2-40B4-BE49-F238E27FC236}">
                <a16:creationId xmlns:a16="http://schemas.microsoft.com/office/drawing/2014/main" id="{0663EB55-934F-42EF-80DE-098647DE7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3C4FA-BA60-43D7-8B1C-106E64D0E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224" y="2160589"/>
            <a:ext cx="7593864" cy="3880773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Blockchain</a:t>
            </a:r>
          </a:p>
          <a:p>
            <a:pPr lvl="1"/>
            <a:r>
              <a:rPr lang="en-US" dirty="0"/>
              <a:t>Distributed, immutable, decentralized ledger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290513" lvl="1"/>
            <a:r>
              <a:rPr lang="en-US" sz="1800" dirty="0"/>
              <a:t>Internet of Things (IoT) Sensor Technology</a:t>
            </a:r>
          </a:p>
          <a:p>
            <a:pPr marL="690563" lvl="2"/>
            <a:r>
              <a:rPr lang="en-US" sz="1600" dirty="0"/>
              <a:t>Physical objects with sensors, processing ability and software and able to exchange data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B26E2A-8349-F65E-4E13-B86EF2787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Cynthia Onyangore - 2023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5888B-29C7-3349-A7AC-B8324D78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3214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626</TotalTime>
  <Words>538</Words>
  <Application>Microsoft Office PowerPoint</Application>
  <PresentationFormat>Widescreen</PresentationFormat>
  <Paragraphs>137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Symbol</vt:lpstr>
      <vt:lpstr>Trebuchet MS</vt:lpstr>
      <vt:lpstr>Verdana</vt:lpstr>
      <vt:lpstr>Wingdings 3</vt:lpstr>
      <vt:lpstr>Facet</vt:lpstr>
      <vt:lpstr>ICT use for an integrated traceability system: A case study of the avocado value chain in Nandi County, Kenya</vt:lpstr>
      <vt:lpstr>Introduction</vt:lpstr>
      <vt:lpstr>Research Questions</vt:lpstr>
      <vt:lpstr>PowerPoint Presentation</vt:lpstr>
      <vt:lpstr>PowerPoint Presentation</vt:lpstr>
      <vt:lpstr>Nandi Avocado Value Chain</vt:lpstr>
      <vt:lpstr>What is an integrated traceability system?</vt:lpstr>
      <vt:lpstr>ICT Options</vt:lpstr>
      <vt:lpstr>Emerging Technologies</vt:lpstr>
      <vt:lpstr>Blockchain</vt:lpstr>
      <vt:lpstr>IoT Sensor Technology</vt:lpstr>
      <vt:lpstr>Conclusion</vt:lpstr>
      <vt:lpstr>Hybrid integrated ICT enabled traceability system</vt:lpstr>
      <vt:lpstr>Technology Intervention</vt:lpstr>
      <vt:lpstr>Traceability using Blockchain Technology</vt:lpstr>
      <vt:lpstr>Questions and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Shani Carter</dc:creator>
  <cp:lastModifiedBy>Shani Carter</cp:lastModifiedBy>
  <cp:revision>81</cp:revision>
  <dcterms:created xsi:type="dcterms:W3CDTF">2020-02-19T16:22:48Z</dcterms:created>
  <dcterms:modified xsi:type="dcterms:W3CDTF">2023-04-25T01:12:00Z</dcterms:modified>
</cp:coreProperties>
</file>