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80" r:id="rId3"/>
    <p:sldId id="258" r:id="rId4"/>
    <p:sldId id="275" r:id="rId5"/>
    <p:sldId id="276" r:id="rId6"/>
    <p:sldId id="277" r:id="rId7"/>
    <p:sldId id="278" r:id="rId8"/>
    <p:sldId id="279" r:id="rId9"/>
    <p:sldId id="273" r:id="rId10"/>
    <p:sldId id="281" r:id="rId11"/>
    <p:sldId id="274" r:id="rId12"/>
    <p:sldId id="282" r:id="rId13"/>
    <p:sldId id="28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486113"/>
    <a:srgbClr val="FFC000"/>
    <a:srgbClr val="052C34"/>
    <a:srgbClr val="0844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56272" autoAdjust="0"/>
  </p:normalViewPr>
  <p:slideViewPr>
    <p:cSldViewPr snapToGrid="0">
      <p:cViewPr varScale="1">
        <p:scale>
          <a:sx n="80" d="100"/>
          <a:sy n="80" d="100"/>
        </p:scale>
        <p:origin x="682"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EFCBB2-3388-46A9-9DDB-2C8A094CF786}" type="doc">
      <dgm:prSet loTypeId="urn:microsoft.com/office/officeart/2005/8/layout/vList2" loCatId="list" qsTypeId="urn:microsoft.com/office/officeart/2005/8/quickstyle/simple1" qsCatId="simple" csTypeId="urn:microsoft.com/office/officeart/2005/8/colors/accent0_2" csCatId="mainScheme"/>
      <dgm:spPr/>
      <dgm:t>
        <a:bodyPr/>
        <a:lstStyle/>
        <a:p>
          <a:endParaRPr lang="fr-FR"/>
        </a:p>
      </dgm:t>
    </dgm:pt>
    <dgm:pt modelId="{41252759-2F12-47E5-B006-5C06CD5B5DAB}">
      <dgm:prSet/>
      <dgm:spPr/>
      <dgm:t>
        <a:bodyPr/>
        <a:lstStyle/>
        <a:p>
          <a:pPr algn="ctr" rtl="0">
            <a:lnSpc>
              <a:spcPct val="150000"/>
            </a:lnSpc>
          </a:pPr>
          <a:r>
            <a:rPr lang="fr-FR" b="1" dirty="0"/>
            <a:t>Comment les entreprises peuvent-elles évaluer l'efficacité de leur style de management  en temps de crise ?</a:t>
          </a:r>
          <a:endParaRPr lang="fr-FR" dirty="0"/>
        </a:p>
      </dgm:t>
    </dgm:pt>
    <dgm:pt modelId="{0EF7FA14-AB01-4D36-B180-72DC3A7D3F7C}" type="parTrans" cxnId="{706BEB74-5294-4FCD-BD70-A9B40366D37F}">
      <dgm:prSet/>
      <dgm:spPr/>
      <dgm:t>
        <a:bodyPr/>
        <a:lstStyle/>
        <a:p>
          <a:endParaRPr lang="fr-FR"/>
        </a:p>
      </dgm:t>
    </dgm:pt>
    <dgm:pt modelId="{7C9BF082-FD59-4DC6-84D1-F3AD459D2C99}" type="sibTrans" cxnId="{706BEB74-5294-4FCD-BD70-A9B40366D37F}">
      <dgm:prSet/>
      <dgm:spPr/>
      <dgm:t>
        <a:bodyPr/>
        <a:lstStyle/>
        <a:p>
          <a:endParaRPr lang="fr-FR"/>
        </a:p>
      </dgm:t>
    </dgm:pt>
    <dgm:pt modelId="{E42FBB07-335F-4D9B-B0FC-3D3089463FDC}" type="pres">
      <dgm:prSet presAssocID="{48EFCBB2-3388-46A9-9DDB-2C8A094CF786}" presName="linear" presStyleCnt="0">
        <dgm:presLayoutVars>
          <dgm:animLvl val="lvl"/>
          <dgm:resizeHandles val="exact"/>
        </dgm:presLayoutVars>
      </dgm:prSet>
      <dgm:spPr/>
    </dgm:pt>
    <dgm:pt modelId="{124DEBD9-69C9-464E-9002-5A474DDDE64B}" type="pres">
      <dgm:prSet presAssocID="{41252759-2F12-47E5-B006-5C06CD5B5DAB}" presName="parentText" presStyleLbl="node1" presStyleIdx="0" presStyleCnt="1">
        <dgm:presLayoutVars>
          <dgm:chMax val="0"/>
          <dgm:bulletEnabled val="1"/>
        </dgm:presLayoutVars>
      </dgm:prSet>
      <dgm:spPr/>
    </dgm:pt>
  </dgm:ptLst>
  <dgm:cxnLst>
    <dgm:cxn modelId="{6E1ED515-4872-4750-B192-387AF9BD95E1}" type="presOf" srcId="{48EFCBB2-3388-46A9-9DDB-2C8A094CF786}" destId="{E42FBB07-335F-4D9B-B0FC-3D3089463FDC}" srcOrd="0" destOrd="0" presId="urn:microsoft.com/office/officeart/2005/8/layout/vList2"/>
    <dgm:cxn modelId="{706BEB74-5294-4FCD-BD70-A9B40366D37F}" srcId="{48EFCBB2-3388-46A9-9DDB-2C8A094CF786}" destId="{41252759-2F12-47E5-B006-5C06CD5B5DAB}" srcOrd="0" destOrd="0" parTransId="{0EF7FA14-AB01-4D36-B180-72DC3A7D3F7C}" sibTransId="{7C9BF082-FD59-4DC6-84D1-F3AD459D2C99}"/>
    <dgm:cxn modelId="{85D31FD5-F76B-45F9-B583-02D6E3199E54}" type="presOf" srcId="{41252759-2F12-47E5-B006-5C06CD5B5DAB}" destId="{124DEBD9-69C9-464E-9002-5A474DDDE64B}" srcOrd="0" destOrd="0" presId="urn:microsoft.com/office/officeart/2005/8/layout/vList2"/>
    <dgm:cxn modelId="{864207F2-8C3E-4476-A6F7-65CEC8E09D67}" type="presParOf" srcId="{E42FBB07-335F-4D9B-B0FC-3D3089463FDC}" destId="{124DEBD9-69C9-464E-9002-5A474DDDE64B}"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DEBD9-69C9-464E-9002-5A474DDDE64B}">
      <dsp:nvSpPr>
        <dsp:cNvPr id="0" name=""/>
        <dsp:cNvSpPr/>
      </dsp:nvSpPr>
      <dsp:spPr>
        <a:xfrm>
          <a:off x="0" y="174608"/>
          <a:ext cx="9381995" cy="1462500"/>
        </a:xfrm>
        <a:prstGeom prst="roundRect">
          <a:avLst/>
        </a:prstGeom>
        <a:solidFill>
          <a:schemeClr val="lt1">
            <a:hueOff val="0"/>
            <a:satOff val="0"/>
            <a:lumOff val="0"/>
            <a:alphaOff val="0"/>
          </a:schemeClr>
        </a:solidFill>
        <a:ln w="19050"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rtl="0">
            <a:lnSpc>
              <a:spcPct val="150000"/>
            </a:lnSpc>
            <a:spcBef>
              <a:spcPct val="0"/>
            </a:spcBef>
            <a:spcAft>
              <a:spcPct val="35000"/>
            </a:spcAft>
            <a:buNone/>
          </a:pPr>
          <a:r>
            <a:rPr lang="fr-FR" sz="2500" b="1" kern="1200" dirty="0"/>
            <a:t>Comment les entreprises peuvent-elles évaluer l'efficacité de leur style de management  en temps de crise ?</a:t>
          </a:r>
          <a:endParaRPr lang="fr-FR" sz="2500" kern="1200" dirty="0"/>
        </a:p>
      </dsp:txBody>
      <dsp:txXfrm>
        <a:off x="71393" y="246001"/>
        <a:ext cx="9239209" cy="131971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106F12-5B2B-41C3-90CC-FCF6235C45C4}" type="datetimeFigureOut">
              <a:rPr lang="fr-FR" smtClean="0"/>
              <a:pPr/>
              <a:t>30/04/2023</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DE6D18-455C-4C7F-8754-C9497E4EA5BD}" type="slidenum">
              <a:rPr lang="fr-FR" smtClean="0"/>
              <a:pPr/>
              <a:t>‹#›</a:t>
            </a:fld>
            <a:endParaRPr lang="fr-FR"/>
          </a:p>
        </p:txBody>
      </p:sp>
    </p:spTree>
    <p:extLst>
      <p:ext uri="{BB962C8B-B14F-4D97-AF65-F5344CB8AC3E}">
        <p14:creationId xmlns:p14="http://schemas.microsoft.com/office/powerpoint/2010/main" val="3586691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E6D18-455C-4C7F-8754-C9497E4EA5BD}" type="slidenum">
              <a:rPr lang="fr-FR" smtClean="0"/>
              <a:pPr/>
              <a:t>1</a:t>
            </a:fld>
            <a:endParaRPr lang="fr-FR"/>
          </a:p>
        </p:txBody>
      </p:sp>
    </p:spTree>
    <p:extLst>
      <p:ext uri="{BB962C8B-B14F-4D97-AF65-F5344CB8AC3E}">
        <p14:creationId xmlns:p14="http://schemas.microsoft.com/office/powerpoint/2010/main" val="982387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E6D18-455C-4C7F-8754-C9497E4EA5BD}" type="slidenum">
              <a:rPr lang="fr-FR" smtClean="0"/>
              <a:pPr/>
              <a:t>3</a:t>
            </a:fld>
            <a:endParaRPr lang="fr-FR"/>
          </a:p>
        </p:txBody>
      </p:sp>
    </p:spTree>
    <p:extLst>
      <p:ext uri="{BB962C8B-B14F-4D97-AF65-F5344CB8AC3E}">
        <p14:creationId xmlns:p14="http://schemas.microsoft.com/office/powerpoint/2010/main" val="1893128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E6D18-455C-4C7F-8754-C9497E4EA5BD}" type="slidenum">
              <a:rPr lang="fr-FR" smtClean="0"/>
              <a:pPr/>
              <a:t>4</a:t>
            </a:fld>
            <a:endParaRPr lang="fr-FR"/>
          </a:p>
        </p:txBody>
      </p:sp>
    </p:spTree>
    <p:extLst>
      <p:ext uri="{BB962C8B-B14F-4D97-AF65-F5344CB8AC3E}">
        <p14:creationId xmlns:p14="http://schemas.microsoft.com/office/powerpoint/2010/main" val="1546640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54DE6D18-455C-4C7F-8754-C9497E4EA5BD}" type="slidenum">
              <a:rPr lang="fr-FR" smtClean="0"/>
              <a:pPr/>
              <a:t>5</a:t>
            </a:fld>
            <a:endParaRPr lang="fr-FR"/>
          </a:p>
        </p:txBody>
      </p:sp>
    </p:spTree>
    <p:extLst>
      <p:ext uri="{BB962C8B-B14F-4D97-AF65-F5344CB8AC3E}">
        <p14:creationId xmlns:p14="http://schemas.microsoft.com/office/powerpoint/2010/main" val="1394969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DE6D18-455C-4C7F-8754-C9497E4EA5BD}" type="slidenum">
              <a:rPr lang="fr-FR" smtClean="0"/>
              <a:pPr/>
              <a:t>6</a:t>
            </a:fld>
            <a:endParaRPr lang="fr-FR"/>
          </a:p>
        </p:txBody>
      </p:sp>
    </p:spTree>
    <p:extLst>
      <p:ext uri="{BB962C8B-B14F-4D97-AF65-F5344CB8AC3E}">
        <p14:creationId xmlns:p14="http://schemas.microsoft.com/office/powerpoint/2010/main" val="200653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4DE6D18-455C-4C7F-8754-C9497E4EA5BD}" type="slidenum">
              <a:rPr lang="fr-FR" smtClean="0"/>
              <a:pPr/>
              <a:t>7</a:t>
            </a:fld>
            <a:endParaRPr lang="fr-FR"/>
          </a:p>
        </p:txBody>
      </p:sp>
    </p:spTree>
    <p:extLst>
      <p:ext uri="{BB962C8B-B14F-4D97-AF65-F5344CB8AC3E}">
        <p14:creationId xmlns:p14="http://schemas.microsoft.com/office/powerpoint/2010/main" val="1339578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54DE6D18-455C-4C7F-8754-C9497E4EA5BD}" type="slidenum">
              <a:rPr lang="fr-FR" smtClean="0"/>
              <a:pPr/>
              <a:t>8</a:t>
            </a:fld>
            <a:endParaRPr lang="fr-FR"/>
          </a:p>
        </p:txBody>
      </p:sp>
    </p:spTree>
    <p:extLst>
      <p:ext uri="{BB962C8B-B14F-4D97-AF65-F5344CB8AC3E}">
        <p14:creationId xmlns:p14="http://schemas.microsoft.com/office/powerpoint/2010/main" val="1100849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52C34">
              <a:alpha val="70000"/>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4706"/>
            </a:srgb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rgbClr val="052C34">
              <a:alpha val="84706"/>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507067" y="2404534"/>
            <a:ext cx="7766936" cy="1646302"/>
          </a:xfrm>
        </p:spPr>
        <p:txBody>
          <a:bodyPr anchor="b">
            <a:noAutofit/>
          </a:bodyPr>
          <a:lstStyle>
            <a:lvl1pPr algn="r">
              <a:defRPr sz="5400">
                <a:solidFill>
                  <a:srgbClr val="052C34"/>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rgbClr val="052C3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751439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613175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81639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475591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79568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1296006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168547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04734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52C34"/>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52C3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1389644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875071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70812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49492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437389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87752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492969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577356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8"/>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5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5"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rgbClr val="084450">
              <a:alpha val="85000"/>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83167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rgbClr val="052C34"/>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2835-EF54-43E3-B71C-DF722C15A1D8}"/>
              </a:ext>
            </a:extLst>
          </p:cNvPr>
          <p:cNvSpPr>
            <a:spLocks noGrp="1"/>
          </p:cNvSpPr>
          <p:nvPr>
            <p:ph type="ctrTitle"/>
          </p:nvPr>
        </p:nvSpPr>
        <p:spPr>
          <a:xfrm>
            <a:off x="1328497" y="1148090"/>
            <a:ext cx="8124076" cy="1877068"/>
          </a:xfrm>
        </p:spPr>
        <p:txBody>
          <a:bodyPr/>
          <a:lstStyle/>
          <a:p>
            <a:pPr algn="ctr"/>
            <a:r>
              <a:rPr lang="fr-FR" sz="4000" b="1" dirty="0"/>
              <a:t>Un style de management flexible et réactif comme</a:t>
            </a:r>
            <a:br>
              <a:rPr lang="fr-FR" sz="4000" dirty="0"/>
            </a:br>
            <a:r>
              <a:rPr lang="fr-FR" sz="4000" b="1" dirty="0"/>
              <a:t> clé du succès en temps de crise.</a:t>
            </a:r>
            <a:endParaRPr lang="fr-FR" sz="4000" dirty="0"/>
          </a:p>
        </p:txBody>
      </p:sp>
      <p:sp>
        <p:nvSpPr>
          <p:cNvPr id="3" name="Subtitle 2">
            <a:extLst>
              <a:ext uri="{FF2B5EF4-FFF2-40B4-BE49-F238E27FC236}">
                <a16:creationId xmlns:a16="http://schemas.microsoft.com/office/drawing/2014/main" id="{8C717C95-9903-4188-8F64-626D1C4CB9CB}"/>
              </a:ext>
            </a:extLst>
          </p:cNvPr>
          <p:cNvSpPr>
            <a:spLocks noGrp="1"/>
          </p:cNvSpPr>
          <p:nvPr>
            <p:ph type="subTitle" idx="1"/>
          </p:nvPr>
        </p:nvSpPr>
        <p:spPr>
          <a:xfrm>
            <a:off x="2580364" y="3519815"/>
            <a:ext cx="5899758" cy="1540236"/>
          </a:xfrm>
        </p:spPr>
        <p:txBody>
          <a:bodyPr>
            <a:noAutofit/>
          </a:bodyPr>
          <a:lstStyle/>
          <a:p>
            <a:pPr algn="l"/>
            <a:r>
              <a:rPr lang="fr-FR" sz="2000" b="1" dirty="0"/>
              <a:t>Morad ERRACHIDI,</a:t>
            </a:r>
            <a:r>
              <a:rPr lang="fr-FR" sz="2800" b="1" dirty="0"/>
              <a:t> </a:t>
            </a:r>
            <a:r>
              <a:rPr lang="fr-FR" b="1" dirty="0"/>
              <a:t>Doctorant à la FSJES Agadir</a:t>
            </a:r>
            <a:endParaRPr lang="fr-FR" sz="2800" b="1" dirty="0"/>
          </a:p>
          <a:p>
            <a:pPr algn="l"/>
            <a:r>
              <a:rPr lang="fr-FR" sz="2000" b="1" dirty="0"/>
              <a:t>Dounia BOUDAD, Doctorante à la FSJES Agadir</a:t>
            </a:r>
          </a:p>
          <a:p>
            <a:pPr algn="l"/>
            <a:r>
              <a:rPr lang="fr-FR" sz="2000" b="1" dirty="0"/>
              <a:t>Hassan BATRICH, </a:t>
            </a:r>
            <a:r>
              <a:rPr lang="fr-FR" b="1" dirty="0"/>
              <a:t>Enseignant à la FSJES Agadir</a:t>
            </a:r>
            <a:endParaRPr lang="fr-FR" sz="2800" b="1" dirty="0"/>
          </a:p>
        </p:txBody>
      </p:sp>
      <p:grpSp>
        <p:nvGrpSpPr>
          <p:cNvPr id="4" name="Group 3">
            <a:extLst>
              <a:ext uri="{FF2B5EF4-FFF2-40B4-BE49-F238E27FC236}">
                <a16:creationId xmlns:a16="http://schemas.microsoft.com/office/drawing/2014/main" id="{CB8848C2-59F6-4E68-BA29-10277D305B91}"/>
              </a:ext>
            </a:extLst>
          </p:cNvPr>
          <p:cNvGrpSpPr>
            <a:grpSpLocks noChangeAspect="1"/>
          </p:cNvGrpSpPr>
          <p:nvPr/>
        </p:nvGrpSpPr>
        <p:grpSpPr>
          <a:xfrm>
            <a:off x="-20272" y="0"/>
            <a:ext cx="1257300" cy="1226820"/>
            <a:chOff x="3736278" y="3130586"/>
            <a:chExt cx="1842894" cy="1852413"/>
          </a:xfrm>
        </p:grpSpPr>
        <p:grpSp>
          <p:nvGrpSpPr>
            <p:cNvPr id="5" name="Group 4">
              <a:extLst>
                <a:ext uri="{FF2B5EF4-FFF2-40B4-BE49-F238E27FC236}">
                  <a16:creationId xmlns:a16="http://schemas.microsoft.com/office/drawing/2014/main" id="{A37BC240-7993-412A-91E6-CF44D7F66547}"/>
                </a:ext>
              </a:extLst>
            </p:cNvPr>
            <p:cNvGrpSpPr/>
            <p:nvPr/>
          </p:nvGrpSpPr>
          <p:grpSpPr>
            <a:xfrm>
              <a:off x="3736278" y="3130586"/>
              <a:ext cx="1842894" cy="1852413"/>
              <a:chOff x="907473" y="684700"/>
              <a:chExt cx="1842894" cy="1852413"/>
            </a:xfrm>
          </p:grpSpPr>
          <p:sp>
            <p:nvSpPr>
              <p:cNvPr id="7" name="Star: 4 Points 6">
                <a:extLst>
                  <a:ext uri="{FF2B5EF4-FFF2-40B4-BE49-F238E27FC236}">
                    <a16:creationId xmlns:a16="http://schemas.microsoft.com/office/drawing/2014/main" id="{3ED85B3E-F034-4B30-88E6-E8D6B97634A3}"/>
                  </a:ext>
                </a:extLst>
              </p:cNvPr>
              <p:cNvSpPr/>
              <p:nvPr/>
            </p:nvSpPr>
            <p:spPr>
              <a:xfrm rot="3473835">
                <a:off x="921567" y="705361"/>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tar: 4 Points 7">
                <a:extLst>
                  <a:ext uri="{FF2B5EF4-FFF2-40B4-BE49-F238E27FC236}">
                    <a16:creationId xmlns:a16="http://schemas.microsoft.com/office/drawing/2014/main" id="{D0E1AF4B-A7A7-408F-BBF3-703D4169254D}"/>
                  </a:ext>
                </a:extLst>
              </p:cNvPr>
              <p:cNvSpPr/>
              <p:nvPr/>
            </p:nvSpPr>
            <p:spPr>
              <a:xfrm rot="6168132">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tar: 4 Points 8">
                <a:extLst>
                  <a:ext uri="{FF2B5EF4-FFF2-40B4-BE49-F238E27FC236}">
                    <a16:creationId xmlns:a16="http://schemas.microsoft.com/office/drawing/2014/main" id="{607680E3-04D7-4DA3-B98D-C5C446491FED}"/>
                  </a:ext>
                </a:extLst>
              </p:cNvPr>
              <p:cNvSpPr/>
              <p:nvPr/>
            </p:nvSpPr>
            <p:spPr>
              <a:xfrm>
                <a:off x="907473" y="694458"/>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tar: 4 Points 9">
                <a:extLst>
                  <a:ext uri="{FF2B5EF4-FFF2-40B4-BE49-F238E27FC236}">
                    <a16:creationId xmlns:a16="http://schemas.microsoft.com/office/drawing/2014/main" id="{B68F7462-56BC-4E1D-BA00-ED04C0580716}"/>
                  </a:ext>
                </a:extLst>
              </p:cNvPr>
              <p:cNvSpPr/>
              <p:nvPr/>
            </p:nvSpPr>
            <p:spPr>
              <a:xfrm rot="1649553">
                <a:off x="907473" y="694457"/>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tar: 4 Points 10">
                <a:extLst>
                  <a:ext uri="{FF2B5EF4-FFF2-40B4-BE49-F238E27FC236}">
                    <a16:creationId xmlns:a16="http://schemas.microsoft.com/office/drawing/2014/main" id="{82262F71-FE68-41B1-8054-87E2DA38AA06}"/>
                  </a:ext>
                </a:extLst>
              </p:cNvPr>
              <p:cNvSpPr/>
              <p:nvPr/>
            </p:nvSpPr>
            <p:spPr>
              <a:xfrm rot="4197730">
                <a:off x="921567" y="694456"/>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tar: 4 Points 11">
                <a:extLst>
                  <a:ext uri="{FF2B5EF4-FFF2-40B4-BE49-F238E27FC236}">
                    <a16:creationId xmlns:a16="http://schemas.microsoft.com/office/drawing/2014/main" id="{7D1C77C7-06D2-4850-AD66-4287C2C2149A}"/>
                  </a:ext>
                </a:extLst>
              </p:cNvPr>
              <p:cNvSpPr/>
              <p:nvPr/>
            </p:nvSpPr>
            <p:spPr>
              <a:xfrm rot="2751814">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6C8D8F6A-FD18-4D13-9A51-D43182C1106A}"/>
                  </a:ext>
                </a:extLst>
              </p:cNvPr>
              <p:cNvSpPr/>
              <p:nvPr/>
            </p:nvSpPr>
            <p:spPr>
              <a:xfrm>
                <a:off x="1316182" y="1108363"/>
                <a:ext cx="1011381" cy="98367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Africa">
              <a:extLst>
                <a:ext uri="{FF2B5EF4-FFF2-40B4-BE49-F238E27FC236}">
                  <a16:creationId xmlns:a16="http://schemas.microsoft.com/office/drawing/2014/main" id="{0B053D53-7E78-4A99-B5C1-964F99946F6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1968" y="3606972"/>
              <a:ext cx="914400" cy="914400"/>
            </a:xfrm>
            <a:prstGeom prst="rect">
              <a:avLst/>
            </a:prstGeom>
          </p:spPr>
        </p:pic>
      </p:grpSp>
      <p:sp>
        <p:nvSpPr>
          <p:cNvPr id="15" name="TextBox 14">
            <a:extLst>
              <a:ext uri="{FF2B5EF4-FFF2-40B4-BE49-F238E27FC236}">
                <a16:creationId xmlns:a16="http://schemas.microsoft.com/office/drawing/2014/main" id="{CEDEE7B9-D6F6-4814-9EE5-87E9E28F0666}"/>
              </a:ext>
            </a:extLst>
          </p:cNvPr>
          <p:cNvSpPr txBox="1"/>
          <p:nvPr/>
        </p:nvSpPr>
        <p:spPr>
          <a:xfrm>
            <a:off x="1227413" y="180161"/>
            <a:ext cx="6127954" cy="1015663"/>
          </a:xfrm>
          <a:prstGeom prst="rect">
            <a:avLst/>
          </a:prstGeom>
          <a:noFill/>
        </p:spPr>
        <p:txBody>
          <a:bodyPr wrap="square">
            <a:spAutoFit/>
          </a:bodyPr>
          <a:lstStyle/>
          <a:p>
            <a:r>
              <a:rPr lang="en-US" sz="2000" b="1" dirty="0">
                <a:solidFill>
                  <a:srgbClr val="FFC000"/>
                </a:solidFill>
              </a:rPr>
              <a:t>4</a:t>
            </a:r>
            <a:r>
              <a:rPr lang="en-US" sz="2000" b="1" baseline="30000" dirty="0">
                <a:solidFill>
                  <a:srgbClr val="FFC000"/>
                </a:solidFill>
              </a:rPr>
              <a:t>th</a:t>
            </a:r>
            <a:r>
              <a:rPr lang="en-US" sz="2000" b="1" dirty="0">
                <a:solidFill>
                  <a:srgbClr val="FFC000"/>
                </a:solidFill>
              </a:rPr>
              <a:t> Current Business Issues </a:t>
            </a:r>
          </a:p>
          <a:p>
            <a:r>
              <a:rPr lang="en-US" sz="2000" b="1" dirty="0">
                <a:solidFill>
                  <a:srgbClr val="FFC000"/>
                </a:solidFill>
              </a:rPr>
              <a:t>in African Countries</a:t>
            </a:r>
          </a:p>
          <a:p>
            <a:r>
              <a:rPr lang="en-US" sz="2000" b="1" dirty="0">
                <a:solidFill>
                  <a:srgbClr val="FFC000"/>
                </a:solidFill>
              </a:rPr>
              <a:t>2023</a:t>
            </a:r>
          </a:p>
        </p:txBody>
      </p:sp>
      <p:pic>
        <p:nvPicPr>
          <p:cNvPr id="16" name="Picture 15">
            <a:extLst>
              <a:ext uri="{FF2B5EF4-FFF2-40B4-BE49-F238E27FC236}">
                <a16:creationId xmlns:a16="http://schemas.microsoft.com/office/drawing/2014/main" id="{5CD95CE5-9AA3-483C-A6BD-0C4E9782CD03}"/>
              </a:ext>
            </a:extLst>
          </p:cNvPr>
          <p:cNvPicPr>
            <a:picLocks noChangeAspect="1"/>
          </p:cNvPicPr>
          <p:nvPr/>
        </p:nvPicPr>
        <p:blipFill>
          <a:blip r:embed="rId5" cstate="print"/>
          <a:stretch>
            <a:fillRect/>
          </a:stretch>
        </p:blipFill>
        <p:spPr>
          <a:xfrm>
            <a:off x="-20272" y="5860646"/>
            <a:ext cx="1614488" cy="611981"/>
          </a:xfrm>
          <a:prstGeom prst="rect">
            <a:avLst/>
          </a:prstGeom>
        </p:spPr>
      </p:pic>
      <p:sp>
        <p:nvSpPr>
          <p:cNvPr id="18" name="TextBox 17">
            <a:extLst>
              <a:ext uri="{FF2B5EF4-FFF2-40B4-BE49-F238E27FC236}">
                <a16:creationId xmlns:a16="http://schemas.microsoft.com/office/drawing/2014/main" id="{A0651FE2-9273-4BCD-862E-6C55365B7D2F}"/>
              </a:ext>
            </a:extLst>
          </p:cNvPr>
          <p:cNvSpPr txBox="1"/>
          <p:nvPr/>
        </p:nvSpPr>
        <p:spPr>
          <a:xfrm>
            <a:off x="-1" y="6493173"/>
            <a:ext cx="8878529" cy="369332"/>
          </a:xfrm>
          <a:prstGeom prst="rect">
            <a:avLst/>
          </a:prstGeom>
          <a:solidFill>
            <a:srgbClr val="FFC000"/>
          </a:solidFill>
        </p:spPr>
        <p:txBody>
          <a:bodyPr wrap="square">
            <a:spAutoFit/>
          </a:bodyPr>
          <a:lstStyle/>
          <a:p>
            <a:r>
              <a:rPr lang="en-US" sz="1800" b="1" dirty="0">
                <a:solidFill>
                  <a:srgbClr val="052C34"/>
                </a:solidFill>
              </a:rPr>
              <a:t>April 27 – 28, 2023                 WWW.</a:t>
            </a:r>
            <a:r>
              <a:rPr lang="en-US" sz="1800" b="1" dirty="0">
                <a:solidFill>
                  <a:srgbClr val="052C34"/>
                </a:solidFill>
                <a:highlight>
                  <a:srgbClr val="FFC000"/>
                </a:highlight>
              </a:rPr>
              <a:t>CBIAC.NET</a:t>
            </a:r>
          </a:p>
        </p:txBody>
      </p:sp>
      <p:pic>
        <p:nvPicPr>
          <p:cNvPr id="14" name="Image 4" descr="Une image contenant texte&#10;&#10;Description générée automatiquement">
            <a:extLst>
              <a:ext uri="{FF2B5EF4-FFF2-40B4-BE49-F238E27FC236}">
                <a16:creationId xmlns:a16="http://schemas.microsoft.com/office/drawing/2014/main" id="{65778D19-2F77-AB27-E36E-DF475CC52DE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2529" y="5709910"/>
            <a:ext cx="2708241" cy="762717"/>
          </a:xfrm>
          <a:prstGeom prst="rect">
            <a:avLst/>
          </a:prstGeom>
        </p:spPr>
      </p:pic>
    </p:spTree>
    <p:extLst>
      <p:ext uri="{BB962C8B-B14F-4D97-AF65-F5344CB8AC3E}">
        <p14:creationId xmlns:p14="http://schemas.microsoft.com/office/powerpoint/2010/main" val="49887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1"/>
            <a:ext cx="8596668" cy="698938"/>
          </a:xfrm>
        </p:spPr>
        <p:txBody>
          <a:bodyPr>
            <a:normAutofit/>
          </a:bodyPr>
          <a:lstStyle/>
          <a:p>
            <a:pPr lvl="0"/>
            <a:r>
              <a:rPr lang="fr-FR" sz="2800" u="sng" dirty="0"/>
              <a:t>Méthodologie de la recherche</a:t>
            </a:r>
          </a:p>
        </p:txBody>
      </p:sp>
      <p:sp>
        <p:nvSpPr>
          <p:cNvPr id="3" name="Espace réservé du contenu 2"/>
          <p:cNvSpPr>
            <a:spLocks noGrp="1"/>
          </p:cNvSpPr>
          <p:nvPr>
            <p:ph idx="1"/>
          </p:nvPr>
        </p:nvSpPr>
        <p:spPr>
          <a:xfrm>
            <a:off x="677334" y="1749972"/>
            <a:ext cx="8596668" cy="4291391"/>
          </a:xfrm>
        </p:spPr>
        <p:txBody>
          <a:bodyPr/>
          <a:lstStyle/>
          <a:p>
            <a:pPr marL="0" indent="0" algn="just">
              <a:lnSpc>
                <a:spcPct val="150000"/>
              </a:lnSpc>
              <a:buNone/>
            </a:pPr>
            <a:r>
              <a:rPr lang="fr-FR" sz="2400" dirty="0"/>
              <a:t>Pour mieux répondre à notre problématique, nous nous sommes basés sur une analyse documentaire pour présenter une revue de littérature sur la relation existante entre les styles de management et la gestion des crises. Puis, Nous allons mettre la lumière sur la nécessité d’</a:t>
            </a:r>
            <a:r>
              <a:rPr lang="fr-FR" sz="2400" dirty="0" err="1"/>
              <a:t>evaluer</a:t>
            </a:r>
            <a:r>
              <a:rPr lang="fr-FR" sz="2400" dirty="0"/>
              <a:t> l’efficacité des styles de management adoptés pendant la crise.</a:t>
            </a:r>
          </a:p>
          <a:p>
            <a:pPr marL="0" indent="0">
              <a:buNone/>
            </a:pPr>
            <a:endParaRPr lang="fr-FR" dirty="0"/>
          </a:p>
        </p:txBody>
      </p:sp>
    </p:spTree>
    <p:extLst>
      <p:ext uri="{BB962C8B-B14F-4D97-AF65-F5344CB8AC3E}">
        <p14:creationId xmlns:p14="http://schemas.microsoft.com/office/powerpoint/2010/main" val="371172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3C431-2788-4046-9749-BE2DDFCFC0EB}"/>
              </a:ext>
            </a:extLst>
          </p:cNvPr>
          <p:cNvSpPr>
            <a:spLocks noGrp="1"/>
          </p:cNvSpPr>
          <p:nvPr>
            <p:ph type="title"/>
          </p:nvPr>
        </p:nvSpPr>
        <p:spPr>
          <a:xfrm>
            <a:off x="677334" y="609600"/>
            <a:ext cx="8596668" cy="665316"/>
          </a:xfrm>
        </p:spPr>
        <p:txBody>
          <a:bodyPr>
            <a:normAutofit/>
          </a:bodyPr>
          <a:lstStyle/>
          <a:p>
            <a:r>
              <a:rPr lang="en-US" sz="2800" u="sng" dirty="0"/>
              <a:t>Questions and Discussion</a:t>
            </a:r>
          </a:p>
        </p:txBody>
      </p:sp>
      <p:sp>
        <p:nvSpPr>
          <p:cNvPr id="5" name="Content Placeholder 2">
            <a:extLst>
              <a:ext uri="{FF2B5EF4-FFF2-40B4-BE49-F238E27FC236}">
                <a16:creationId xmlns:a16="http://schemas.microsoft.com/office/drawing/2014/main" id="{EDCB3FFE-77A2-4B18-98CD-ADA5C7879C95}"/>
              </a:ext>
            </a:extLst>
          </p:cNvPr>
          <p:cNvSpPr>
            <a:spLocks noGrp="1"/>
          </p:cNvSpPr>
          <p:nvPr>
            <p:ph idx="1"/>
          </p:nvPr>
        </p:nvSpPr>
        <p:spPr>
          <a:xfrm>
            <a:off x="551793" y="1369510"/>
            <a:ext cx="8932437" cy="5078587"/>
          </a:xfrm>
        </p:spPr>
        <p:txBody>
          <a:bodyPr>
            <a:noAutofit/>
          </a:bodyPr>
          <a:lstStyle/>
          <a:p>
            <a:pPr marL="0" indent="0" algn="just">
              <a:lnSpc>
                <a:spcPct val="150000"/>
              </a:lnSpc>
              <a:buNone/>
            </a:pPr>
            <a:r>
              <a:rPr lang="fr-FR" sz="2400" dirty="0"/>
              <a:t>Cette recherche a pour objectif final de comprendre comment les dirigeants parviennent, dans un contexte de crise, à s’approprier, à mobiliser et à développer les ressources dont dispose l’entreprise. Il s’agit des activités stratégiques à l’interne à travers lesquelles la firme s’appuie sur des ressources, des compétences et des capacités qui lui confèrent un avantage concurrentiel durable, ce qui va lui permettre de survivre, de se développer et d’évoluer dans un contexte ou environnement turbulent.</a:t>
            </a:r>
          </a:p>
          <a:p>
            <a:pPr marL="0" indent="0">
              <a:buNone/>
            </a:pPr>
            <a:endParaRPr lang="en-US" sz="2400" dirty="0"/>
          </a:p>
        </p:txBody>
      </p:sp>
    </p:spTree>
    <p:extLst>
      <p:ext uri="{BB962C8B-B14F-4D97-AF65-F5344CB8AC3E}">
        <p14:creationId xmlns:p14="http://schemas.microsoft.com/office/powerpoint/2010/main" val="4034599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961697"/>
            <a:ext cx="8596668" cy="5439103"/>
          </a:xfrm>
        </p:spPr>
        <p:txBody>
          <a:bodyPr>
            <a:normAutofit fontScale="92500" lnSpcReduction="20000"/>
          </a:bodyPr>
          <a:lstStyle/>
          <a:p>
            <a:pPr marL="0" indent="0" algn="just">
              <a:lnSpc>
                <a:spcPct val="150000"/>
              </a:lnSpc>
              <a:buNone/>
            </a:pPr>
            <a:r>
              <a:rPr lang="fr-FR" sz="2600" dirty="0"/>
              <a:t>Le foisonnement des courants et écoles de management rend le choix du champ de management approprié plus ardu. Ainsi, nous avons accordé une attention particulière aux notions des ressources et compétences requises par les entreprises dans des situations de perturbation quitte à évaluer empiriquement la prédisposition des dirigeants d’agencer leurs activités afin de faire face aux turbulences de l’environnement. Cet agencement va leur permettre de repérer les spécificités de leurs organisations afin d’améliorer les performances requises dans des situations critiques (Clark, 2000).</a:t>
            </a:r>
          </a:p>
          <a:p>
            <a:pPr marL="0" indent="0">
              <a:buNone/>
            </a:pPr>
            <a:endParaRPr lang="fr-FR" dirty="0"/>
          </a:p>
        </p:txBody>
      </p:sp>
    </p:spTree>
    <p:extLst>
      <p:ext uri="{BB962C8B-B14F-4D97-AF65-F5344CB8AC3E}">
        <p14:creationId xmlns:p14="http://schemas.microsoft.com/office/powerpoint/2010/main" val="979413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0038" y="2596055"/>
            <a:ext cx="8596668" cy="1187669"/>
          </a:xfrm>
        </p:spPr>
        <p:txBody>
          <a:bodyPr/>
          <a:lstStyle/>
          <a:p>
            <a:pPr algn="ctr"/>
            <a:r>
              <a:rPr lang="fr-FR" b="1" dirty="0"/>
              <a:t>MERCI POUR VOTRE ATTENTION</a:t>
            </a:r>
          </a:p>
        </p:txBody>
      </p:sp>
    </p:spTree>
    <p:extLst>
      <p:ext uri="{BB962C8B-B14F-4D97-AF65-F5344CB8AC3E}">
        <p14:creationId xmlns:p14="http://schemas.microsoft.com/office/powerpoint/2010/main" val="1493415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830893"/>
          </a:xfrm>
        </p:spPr>
        <p:txBody>
          <a:bodyPr/>
          <a:lstStyle/>
          <a:p>
            <a:r>
              <a:rPr lang="fr-FR" sz="2800" u="sng" dirty="0"/>
              <a:t>Plan</a:t>
            </a:r>
            <a:endParaRPr lang="fr-FR" u="sng" dirty="0"/>
          </a:p>
        </p:txBody>
      </p:sp>
      <p:sp>
        <p:nvSpPr>
          <p:cNvPr id="8" name="Rectangle 7"/>
          <p:cNvSpPr/>
          <p:nvPr/>
        </p:nvSpPr>
        <p:spPr>
          <a:xfrm>
            <a:off x="1626636" y="3498886"/>
            <a:ext cx="5212574" cy="1569276"/>
          </a:xfrm>
          <a:prstGeom prst="rect">
            <a:avLst/>
          </a:prstGeom>
        </p:spPr>
        <p:txBody>
          <a:bodyPr wrap="square">
            <a:spAutoFit/>
          </a:bodyPr>
          <a:lstStyle/>
          <a:p>
            <a:pPr marL="342900" lvl="0" indent="-342900">
              <a:lnSpc>
                <a:spcPct val="250000"/>
              </a:lnSpc>
              <a:buFont typeface="Wingdings" pitchFamily="2" charset="2"/>
              <a:buChar char="v"/>
            </a:pPr>
            <a:r>
              <a:rPr lang="fr-FR" sz="2100" dirty="0">
                <a:latin typeface="+mj-lt"/>
                <a:cs typeface="Times New Roman" pitchFamily="18" charset="0"/>
              </a:rPr>
              <a:t>Méthodologie de la recherche</a:t>
            </a:r>
          </a:p>
          <a:p>
            <a:pPr marL="342900" indent="-342900">
              <a:lnSpc>
                <a:spcPct val="250000"/>
              </a:lnSpc>
              <a:buFont typeface="Wingdings" pitchFamily="2" charset="2"/>
              <a:buChar char="v"/>
            </a:pPr>
            <a:endParaRPr lang="fr-FR" sz="2100" dirty="0">
              <a:latin typeface="Times New Roman" pitchFamily="18" charset="0"/>
              <a:cs typeface="Times New Roman" pitchFamily="18" charset="0"/>
            </a:endParaRPr>
          </a:p>
        </p:txBody>
      </p:sp>
      <p:sp>
        <p:nvSpPr>
          <p:cNvPr id="13" name="Rectangle 12"/>
          <p:cNvSpPr/>
          <p:nvPr/>
        </p:nvSpPr>
        <p:spPr>
          <a:xfrm>
            <a:off x="1626635" y="2265111"/>
            <a:ext cx="7280881" cy="900246"/>
          </a:xfrm>
          <a:prstGeom prst="rect">
            <a:avLst/>
          </a:prstGeom>
        </p:spPr>
        <p:txBody>
          <a:bodyPr wrap="square">
            <a:spAutoFit/>
          </a:bodyPr>
          <a:lstStyle/>
          <a:p>
            <a:pPr marL="342900" lvl="0" indent="-342900">
              <a:lnSpc>
                <a:spcPct val="250000"/>
              </a:lnSpc>
              <a:buFont typeface="Wingdings" pitchFamily="2" charset="2"/>
              <a:buChar char="v"/>
              <a:defRPr/>
            </a:pPr>
            <a:r>
              <a:rPr lang="fr-FR" sz="2100" dirty="0">
                <a:latin typeface="+mj-lt"/>
                <a:cs typeface="Times New Roman" pitchFamily="18" charset="0"/>
              </a:rPr>
              <a:t>Problématique et objectifs de la recherche</a:t>
            </a:r>
          </a:p>
        </p:txBody>
      </p:sp>
      <p:sp>
        <p:nvSpPr>
          <p:cNvPr id="14" name="Rectangle 13"/>
          <p:cNvSpPr/>
          <p:nvPr/>
        </p:nvSpPr>
        <p:spPr>
          <a:xfrm>
            <a:off x="1626636" y="1613067"/>
            <a:ext cx="6681792" cy="900246"/>
          </a:xfrm>
          <a:prstGeom prst="rect">
            <a:avLst/>
          </a:prstGeom>
        </p:spPr>
        <p:txBody>
          <a:bodyPr wrap="square">
            <a:spAutoFit/>
          </a:bodyPr>
          <a:lstStyle/>
          <a:p>
            <a:pPr marL="342900" indent="-342900">
              <a:lnSpc>
                <a:spcPct val="250000"/>
              </a:lnSpc>
              <a:buFont typeface="Wingdings" pitchFamily="2" charset="2"/>
              <a:buChar char="v"/>
            </a:pPr>
            <a:r>
              <a:rPr lang="fr-FR" sz="2100" dirty="0">
                <a:latin typeface="+mj-lt"/>
                <a:cs typeface="Times New Roman" pitchFamily="18" charset="0"/>
              </a:rPr>
              <a:t>Contexte et intérêt du sujet de recherche</a:t>
            </a:r>
          </a:p>
        </p:txBody>
      </p:sp>
      <p:sp>
        <p:nvSpPr>
          <p:cNvPr id="15" name="Rectangle 14"/>
          <p:cNvSpPr/>
          <p:nvPr/>
        </p:nvSpPr>
        <p:spPr>
          <a:xfrm>
            <a:off x="1626636" y="2870587"/>
            <a:ext cx="5224280" cy="760080"/>
          </a:xfrm>
          <a:prstGeom prst="rect">
            <a:avLst/>
          </a:prstGeom>
        </p:spPr>
        <p:txBody>
          <a:bodyPr wrap="square">
            <a:spAutoFit/>
          </a:bodyPr>
          <a:lstStyle/>
          <a:p>
            <a:pPr marL="342900" indent="-342900">
              <a:lnSpc>
                <a:spcPct val="250000"/>
              </a:lnSpc>
              <a:buFont typeface="Wingdings" pitchFamily="2" charset="2"/>
              <a:buChar char="v"/>
            </a:pPr>
            <a:r>
              <a:rPr lang="fr-FR" sz="2100" dirty="0">
                <a:latin typeface="+mj-lt"/>
                <a:cs typeface="Times New Roman" pitchFamily="18" charset="0"/>
              </a:rPr>
              <a:t>Cadres conceptuel et théorique</a:t>
            </a:r>
          </a:p>
        </p:txBody>
      </p:sp>
      <p:sp>
        <p:nvSpPr>
          <p:cNvPr id="16" name="Rectangle 15"/>
          <p:cNvSpPr/>
          <p:nvPr/>
        </p:nvSpPr>
        <p:spPr>
          <a:xfrm>
            <a:off x="1626635" y="4067379"/>
            <a:ext cx="5212575" cy="760080"/>
          </a:xfrm>
          <a:prstGeom prst="rect">
            <a:avLst/>
          </a:prstGeom>
        </p:spPr>
        <p:txBody>
          <a:bodyPr wrap="square">
            <a:spAutoFit/>
          </a:bodyPr>
          <a:lstStyle/>
          <a:p>
            <a:pPr marL="342900" lvl="0" indent="-342900">
              <a:lnSpc>
                <a:spcPct val="250000"/>
              </a:lnSpc>
              <a:buFont typeface="Wingdings" pitchFamily="2" charset="2"/>
              <a:buChar char="v"/>
              <a:defRPr/>
            </a:pPr>
            <a:r>
              <a:rPr lang="fr-FR" sz="2100" dirty="0">
                <a:latin typeface="+mj-lt"/>
                <a:cs typeface="Times New Roman" pitchFamily="18" charset="0"/>
              </a:rPr>
              <a:t>Résultats obtenus</a:t>
            </a:r>
          </a:p>
        </p:txBody>
      </p:sp>
    </p:spTree>
    <p:extLst>
      <p:ext uri="{BB962C8B-B14F-4D97-AF65-F5344CB8AC3E}">
        <p14:creationId xmlns:p14="http://schemas.microsoft.com/office/powerpoint/2010/main" val="153670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fade">
                                      <p:cBhvr>
                                        <p:cTn id="22" dur="5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Effect transition="in" filter="fade">
                                      <p:cBhvr>
                                        <p:cTn id="27" dur="500"/>
                                        <p:tgtEl>
                                          <p:spTgt spid="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
                                            <p:txEl>
                                              <p:pRg st="0" end="0"/>
                                            </p:txEl>
                                          </p:spTgt>
                                        </p:tgtEl>
                                        <p:attrNameLst>
                                          <p:attrName>style.visibility</p:attrName>
                                        </p:attrNameLst>
                                      </p:cBhvr>
                                      <p:to>
                                        <p:strVal val="visible"/>
                                      </p:to>
                                    </p:set>
                                    <p:animEffect transition="in" filter="fade">
                                      <p:cBhvr>
                                        <p:cTn id="32"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39756" y="594012"/>
            <a:ext cx="8596668" cy="831273"/>
          </a:xfrm>
        </p:spPr>
        <p:txBody>
          <a:bodyPr>
            <a:normAutofit/>
          </a:bodyPr>
          <a:lstStyle/>
          <a:p>
            <a:r>
              <a:rPr lang="en-US" sz="2800" u="sng" dirty="0"/>
              <a:t>Introduction</a:t>
            </a:r>
          </a:p>
        </p:txBody>
      </p:sp>
      <p:grpSp>
        <p:nvGrpSpPr>
          <p:cNvPr id="4" name="Grouper 22"/>
          <p:cNvGrpSpPr/>
          <p:nvPr/>
        </p:nvGrpSpPr>
        <p:grpSpPr>
          <a:xfrm>
            <a:off x="2789982" y="1360307"/>
            <a:ext cx="4551680" cy="4551680"/>
            <a:chOff x="1680250" y="395562"/>
            <a:chExt cx="4551680" cy="4551680"/>
          </a:xfrm>
        </p:grpSpPr>
        <p:sp>
          <p:nvSpPr>
            <p:cNvPr id="5" name="Secteurs 4"/>
            <p:cNvSpPr/>
            <p:nvPr/>
          </p:nvSpPr>
          <p:spPr>
            <a:xfrm>
              <a:off x="1680250" y="395562"/>
              <a:ext cx="4551680" cy="4551680"/>
            </a:xfrm>
            <a:prstGeom prst="pie">
              <a:avLst>
                <a:gd name="adj1" fmla="val 9000000"/>
                <a:gd name="adj2" fmla="val 16200000"/>
              </a:avLst>
            </a:prstGeom>
          </p:spPr>
          <p:style>
            <a:lnRef idx="2">
              <a:schemeClr val="dk1"/>
            </a:lnRef>
            <a:fillRef idx="1">
              <a:schemeClr val="lt1"/>
            </a:fillRef>
            <a:effectRef idx="0">
              <a:schemeClr val="dk1"/>
            </a:effectRef>
            <a:fontRef idx="minor">
              <a:schemeClr val="dk1"/>
            </a:fontRef>
          </p:style>
        </p:sp>
        <p:sp>
          <p:nvSpPr>
            <p:cNvPr id="6" name="Secteurs 4"/>
            <p:cNvSpPr/>
            <p:nvPr/>
          </p:nvSpPr>
          <p:spPr>
            <a:xfrm>
              <a:off x="2121983" y="1316736"/>
              <a:ext cx="1725270" cy="1354666"/>
            </a:xfrm>
            <a:prstGeom prst="rect">
              <a:avLst/>
            </a:prstGeom>
          </p:spPr>
          <p:style>
            <a:lnRef idx="2">
              <a:schemeClr val="dk1"/>
            </a:lnRef>
            <a:fillRef idx="1">
              <a:schemeClr val="lt1"/>
            </a:fillRef>
            <a:effectRef idx="0">
              <a:schemeClr val="dk1"/>
            </a:effectRef>
            <a:fontRef idx="minor">
              <a:schemeClr val="dk1"/>
            </a:fontRef>
          </p:style>
          <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r-FR" b="1" kern="1200" dirty="0"/>
                <a:t>Evolution de l’environnement</a:t>
              </a:r>
              <a:endParaRPr lang="fr-FR" kern="1200" dirty="0"/>
            </a:p>
          </p:txBody>
        </p:sp>
      </p:grpSp>
      <p:grpSp>
        <p:nvGrpSpPr>
          <p:cNvPr id="7" name="Grouper 25"/>
          <p:cNvGrpSpPr/>
          <p:nvPr/>
        </p:nvGrpSpPr>
        <p:grpSpPr>
          <a:xfrm>
            <a:off x="2965993" y="1360307"/>
            <a:ext cx="4551680" cy="4551680"/>
            <a:chOff x="1603576" y="373107"/>
            <a:chExt cx="4551680" cy="4551680"/>
          </a:xfrm>
        </p:grpSpPr>
        <p:sp>
          <p:nvSpPr>
            <p:cNvPr id="8" name="Secteurs 7"/>
            <p:cNvSpPr/>
            <p:nvPr/>
          </p:nvSpPr>
          <p:spPr>
            <a:xfrm>
              <a:off x="1603576" y="373107"/>
              <a:ext cx="4551680" cy="4551680"/>
            </a:xfrm>
            <a:prstGeom prst="pie">
              <a:avLst>
                <a:gd name="adj1" fmla="val 16200000"/>
                <a:gd name="adj2" fmla="val 1800000"/>
              </a:avLst>
            </a:prstGeom>
          </p:spPr>
          <p:style>
            <a:lnRef idx="2">
              <a:schemeClr val="dk1"/>
            </a:lnRef>
            <a:fillRef idx="1">
              <a:schemeClr val="lt1"/>
            </a:fillRef>
            <a:effectRef idx="0">
              <a:schemeClr val="dk1"/>
            </a:effectRef>
            <a:fontRef idx="minor">
              <a:schemeClr val="dk1"/>
            </a:fontRef>
          </p:style>
        </p:sp>
        <p:sp>
          <p:nvSpPr>
            <p:cNvPr id="9" name="Secteurs 4"/>
            <p:cNvSpPr/>
            <p:nvPr/>
          </p:nvSpPr>
          <p:spPr>
            <a:xfrm>
              <a:off x="4025032" y="1294281"/>
              <a:ext cx="1691844" cy="1340902"/>
            </a:xfrm>
            <a:prstGeom prst="rect">
              <a:avLst/>
            </a:prstGeom>
          </p:spPr>
          <p:style>
            <a:lnRef idx="2">
              <a:schemeClr val="dk1"/>
            </a:lnRef>
            <a:fillRef idx="1">
              <a:schemeClr val="lt1"/>
            </a:fillRef>
            <a:effectRef idx="0">
              <a:schemeClr val="dk1"/>
            </a:effectRef>
            <a:fontRef idx="minor">
              <a:schemeClr val="dk1"/>
            </a:fontRef>
          </p:style>
          <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r-FR" b="1" dirty="0"/>
                <a:t>Gestion pendant une période de crise</a:t>
              </a:r>
              <a:endParaRPr lang="fr-FR" kern="1200" dirty="0"/>
            </a:p>
          </p:txBody>
        </p:sp>
      </p:grpSp>
      <p:grpSp>
        <p:nvGrpSpPr>
          <p:cNvPr id="10" name="Grouper 28"/>
          <p:cNvGrpSpPr/>
          <p:nvPr/>
        </p:nvGrpSpPr>
        <p:grpSpPr>
          <a:xfrm>
            <a:off x="2887652" y="1521858"/>
            <a:ext cx="4551680" cy="4551680"/>
            <a:chOff x="1868363" y="560236"/>
            <a:chExt cx="4551680" cy="4551680"/>
          </a:xfrm>
        </p:grpSpPr>
        <p:sp>
          <p:nvSpPr>
            <p:cNvPr id="11" name="Secteurs 10"/>
            <p:cNvSpPr/>
            <p:nvPr/>
          </p:nvSpPr>
          <p:spPr>
            <a:xfrm>
              <a:off x="1868363" y="560236"/>
              <a:ext cx="4551680" cy="4551680"/>
            </a:xfrm>
            <a:prstGeom prst="pie">
              <a:avLst>
                <a:gd name="adj1" fmla="val 1800000"/>
                <a:gd name="adj2" fmla="val 9000000"/>
              </a:avLst>
            </a:prstGeom>
          </p:spPr>
          <p:style>
            <a:lnRef idx="2">
              <a:schemeClr val="dk1"/>
            </a:lnRef>
            <a:fillRef idx="1">
              <a:schemeClr val="lt1"/>
            </a:fillRef>
            <a:effectRef idx="0">
              <a:schemeClr val="dk1"/>
            </a:effectRef>
            <a:fontRef idx="minor">
              <a:schemeClr val="dk1"/>
            </a:fontRef>
          </p:style>
        </p:sp>
        <p:sp>
          <p:nvSpPr>
            <p:cNvPr id="12" name="Secteurs 4"/>
            <p:cNvSpPr/>
            <p:nvPr/>
          </p:nvSpPr>
          <p:spPr>
            <a:xfrm>
              <a:off x="2963659" y="3608753"/>
              <a:ext cx="2438400" cy="1008112"/>
            </a:xfrm>
            <a:prstGeom prst="rect">
              <a:avLst/>
            </a:prstGeom>
          </p:spPr>
          <p:style>
            <a:lnRef idx="2">
              <a:schemeClr val="dk1"/>
            </a:lnRef>
            <a:fillRef idx="1">
              <a:schemeClr val="lt1"/>
            </a:fillRef>
            <a:effectRef idx="0">
              <a:schemeClr val="dk1"/>
            </a:effectRef>
            <a:fontRef idx="minor">
              <a:schemeClr val="dk1"/>
            </a:fontRef>
          </p:style>
          <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fr-FR" b="1" kern="1200" dirty="0"/>
                <a:t>Un style de management flexible</a:t>
              </a:r>
              <a:endParaRPr lang="fr-FR" sz="2800" kern="1200" dirty="0"/>
            </a:p>
          </p:txBody>
        </p:sp>
      </p:grpSp>
    </p:spTree>
    <p:extLst>
      <p:ext uri="{BB962C8B-B14F-4D97-AF65-F5344CB8AC3E}">
        <p14:creationId xmlns:p14="http://schemas.microsoft.com/office/powerpoint/2010/main" val="1977278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down)">
                                      <p:cBhvr>
                                        <p:cTn id="43" dur="580">
                                          <p:stCondLst>
                                            <p:cond delay="0"/>
                                          </p:stCondLst>
                                        </p:cTn>
                                        <p:tgtEl>
                                          <p:spTgt spid="10"/>
                                        </p:tgtEl>
                                      </p:cBhvr>
                                    </p:animEffect>
                                    <p:anim calcmode="lin" valueType="num">
                                      <p:cBhvr>
                                        <p:cTn id="4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9" dur="26">
                                          <p:stCondLst>
                                            <p:cond delay="650"/>
                                          </p:stCondLst>
                                        </p:cTn>
                                        <p:tgtEl>
                                          <p:spTgt spid="10"/>
                                        </p:tgtEl>
                                      </p:cBhvr>
                                      <p:to x="100000" y="60000"/>
                                    </p:animScale>
                                    <p:animScale>
                                      <p:cBhvr>
                                        <p:cTn id="50" dur="166" decel="50000">
                                          <p:stCondLst>
                                            <p:cond delay="676"/>
                                          </p:stCondLst>
                                        </p:cTn>
                                        <p:tgtEl>
                                          <p:spTgt spid="10"/>
                                        </p:tgtEl>
                                      </p:cBhvr>
                                      <p:to x="100000" y="100000"/>
                                    </p:animScale>
                                    <p:animScale>
                                      <p:cBhvr>
                                        <p:cTn id="51" dur="26">
                                          <p:stCondLst>
                                            <p:cond delay="1312"/>
                                          </p:stCondLst>
                                        </p:cTn>
                                        <p:tgtEl>
                                          <p:spTgt spid="10"/>
                                        </p:tgtEl>
                                      </p:cBhvr>
                                      <p:to x="100000" y="80000"/>
                                    </p:animScale>
                                    <p:animScale>
                                      <p:cBhvr>
                                        <p:cTn id="52" dur="166" decel="50000">
                                          <p:stCondLst>
                                            <p:cond delay="1338"/>
                                          </p:stCondLst>
                                        </p:cTn>
                                        <p:tgtEl>
                                          <p:spTgt spid="10"/>
                                        </p:tgtEl>
                                      </p:cBhvr>
                                      <p:to x="100000" y="100000"/>
                                    </p:animScale>
                                    <p:animScale>
                                      <p:cBhvr>
                                        <p:cTn id="53" dur="26">
                                          <p:stCondLst>
                                            <p:cond delay="1642"/>
                                          </p:stCondLst>
                                        </p:cTn>
                                        <p:tgtEl>
                                          <p:spTgt spid="10"/>
                                        </p:tgtEl>
                                      </p:cBhvr>
                                      <p:to x="100000" y="90000"/>
                                    </p:animScale>
                                    <p:animScale>
                                      <p:cBhvr>
                                        <p:cTn id="54" dur="166" decel="50000">
                                          <p:stCondLst>
                                            <p:cond delay="1668"/>
                                          </p:stCondLst>
                                        </p:cTn>
                                        <p:tgtEl>
                                          <p:spTgt spid="10"/>
                                        </p:tgtEl>
                                      </p:cBhvr>
                                      <p:to x="100000" y="100000"/>
                                    </p:animScale>
                                    <p:animScale>
                                      <p:cBhvr>
                                        <p:cTn id="55" dur="26">
                                          <p:stCondLst>
                                            <p:cond delay="1808"/>
                                          </p:stCondLst>
                                        </p:cTn>
                                        <p:tgtEl>
                                          <p:spTgt spid="10"/>
                                        </p:tgtEl>
                                      </p:cBhvr>
                                      <p:to x="100000" y="95000"/>
                                    </p:animScale>
                                    <p:animScale>
                                      <p:cBhvr>
                                        <p:cTn id="56"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lstStyle/>
          <a:p>
            <a:r>
              <a:rPr lang="fr-FR" sz="2800" u="sng" dirty="0"/>
              <a:t>Problématique</a:t>
            </a:r>
            <a:r>
              <a:rPr lang="en-US" sz="2800" u="sng" dirty="0"/>
              <a:t> </a:t>
            </a:r>
            <a:endParaRPr lang="en-US" u="sng"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468062079"/>
              </p:ext>
            </p:extLst>
          </p:nvPr>
        </p:nvGraphicFramePr>
        <p:xfrm>
          <a:off x="463463" y="2572392"/>
          <a:ext cx="9381995" cy="18117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43559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831273"/>
          </a:xfrm>
        </p:spPr>
        <p:txBody>
          <a:bodyPr>
            <a:normAutofit/>
          </a:bodyPr>
          <a:lstStyle/>
          <a:p>
            <a:r>
              <a:rPr lang="fr-FR" sz="2800" u="sng" dirty="0"/>
              <a:t>Cadre conceptuel et théorique</a:t>
            </a:r>
          </a:p>
        </p:txBody>
      </p:sp>
      <p:sp>
        <p:nvSpPr>
          <p:cNvPr id="5" name="Espace réservé du contenu 4"/>
          <p:cNvSpPr>
            <a:spLocks noGrp="1"/>
          </p:cNvSpPr>
          <p:nvPr>
            <p:ph idx="1"/>
          </p:nvPr>
        </p:nvSpPr>
        <p:spPr>
          <a:xfrm>
            <a:off x="677334" y="1576553"/>
            <a:ext cx="8596668" cy="4761186"/>
          </a:xfrm>
        </p:spPr>
        <p:txBody>
          <a:bodyPr>
            <a:normAutofit fontScale="92500"/>
          </a:bodyPr>
          <a:lstStyle/>
          <a:p>
            <a:pPr marL="0" indent="0" algn="just">
              <a:lnSpc>
                <a:spcPct val="150000"/>
              </a:lnSpc>
              <a:buNone/>
            </a:pPr>
            <a:r>
              <a:rPr lang="fr-FR" sz="2400" i="1" dirty="0"/>
              <a:t>Une crise, est «une série de conditions qui requiert d’une organisation l’exécution de tâches qui excèdent ou qui sont proches d’excéder ses capacités à faire face sans recours à des ressources conséquentes (souvent externes) » (Smith, 2005).</a:t>
            </a:r>
          </a:p>
          <a:p>
            <a:pPr marL="0" indent="0" algn="just">
              <a:lnSpc>
                <a:spcPct val="150000"/>
              </a:lnSpc>
              <a:buNone/>
            </a:pPr>
            <a:r>
              <a:rPr lang="fr-FR" sz="2400" i="1" dirty="0"/>
              <a:t>De plus, pour qu'il y ait démarrage de crise, « il n'est pas nécessaire que l'on soit en présence d'un problème immédiat, tangible et indiscutable : il suffit qu'il soit perçu comme tel par les acteurs internes ou externes. » (</a:t>
            </a:r>
            <a:r>
              <a:rPr lang="fr-FR" sz="2400" i="1" dirty="0" err="1"/>
              <a:t>Lagadec</a:t>
            </a:r>
            <a:r>
              <a:rPr lang="fr-FR" sz="2400" i="1" dirty="0"/>
              <a:t>, 1991). </a:t>
            </a:r>
          </a:p>
        </p:txBody>
      </p:sp>
    </p:spTree>
    <p:extLst>
      <p:ext uri="{BB962C8B-B14F-4D97-AF65-F5344CB8AC3E}">
        <p14:creationId xmlns:p14="http://schemas.microsoft.com/office/powerpoint/2010/main" val="57836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252245" y="609600"/>
            <a:ext cx="9758855" cy="998483"/>
          </a:xfrm>
        </p:spPr>
        <p:txBody>
          <a:bodyPr>
            <a:noAutofit/>
          </a:bodyPr>
          <a:lstStyle/>
          <a:p>
            <a:r>
              <a:rPr lang="fr-FR" sz="2800" u="sng" dirty="0"/>
              <a:t>La dynamique managériale dans un contexte spécifique </a:t>
            </a:r>
            <a:endParaRPr lang="en-US" sz="2800"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535444" y="2538248"/>
            <a:ext cx="9081521" cy="2790496"/>
          </a:xfrm>
          <a:ln>
            <a:solidFill>
              <a:schemeClr val="tx2">
                <a:lumMod val="75000"/>
              </a:schemeClr>
            </a:solidFill>
          </a:ln>
        </p:spPr>
        <p:txBody>
          <a:bodyPr>
            <a:noAutofit/>
          </a:bodyPr>
          <a:lstStyle/>
          <a:p>
            <a:pPr algn="just">
              <a:lnSpc>
                <a:spcPct val="150000"/>
              </a:lnSpc>
            </a:pPr>
            <a:r>
              <a:rPr lang="fr-FR" sz="2400" i="1" dirty="0"/>
              <a:t>Il est important de noter que le processus de gestion dans un contexte de crise, ne peut être mis en œuvre, qu’au sein d’une entreprise qui accepte l’idée qu’une crise peut survenir à tout moment comme elle peut être inéluctable (</a:t>
            </a:r>
            <a:r>
              <a:rPr lang="fr-FR" sz="2400" i="1" dirty="0" err="1"/>
              <a:t>Brouard</a:t>
            </a:r>
            <a:r>
              <a:rPr lang="fr-FR" sz="2400" i="1" dirty="0"/>
              <a:t> et </a:t>
            </a:r>
            <a:r>
              <a:rPr lang="fr-FR" sz="2400" i="1" dirty="0" err="1"/>
              <a:t>Larivet</a:t>
            </a:r>
            <a:r>
              <a:rPr lang="fr-FR" sz="2400" i="1" dirty="0"/>
              <a:t>, 2000)</a:t>
            </a:r>
            <a:endParaRPr lang="en-US" sz="2400" dirty="0"/>
          </a:p>
        </p:txBody>
      </p:sp>
    </p:spTree>
    <p:extLst>
      <p:ext uri="{BB962C8B-B14F-4D97-AF65-F5344CB8AC3E}">
        <p14:creationId xmlns:p14="http://schemas.microsoft.com/office/powerpoint/2010/main" val="367025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252248" y="452901"/>
            <a:ext cx="9191297" cy="5916367"/>
          </a:xfrm>
        </p:spPr>
        <p:txBody>
          <a:bodyPr>
            <a:noAutofit/>
          </a:bodyPr>
          <a:lstStyle/>
          <a:p>
            <a:pPr marL="0" indent="0">
              <a:lnSpc>
                <a:spcPct val="150000"/>
              </a:lnSpc>
              <a:buNone/>
            </a:pPr>
            <a:r>
              <a:rPr lang="fr-FR" sz="2400" i="1" dirty="0"/>
              <a:t>La gestion des systèmes dans un univers structurellement instable doit être menée suivant un ajustement au contexte dans lequel ils se trouvent. Elle nécessite :</a:t>
            </a:r>
            <a:endParaRPr lang="fr-FR" sz="2000" i="1" dirty="0"/>
          </a:p>
          <a:p>
            <a:pPr lvl="0">
              <a:lnSpc>
                <a:spcPct val="150000"/>
              </a:lnSpc>
            </a:pPr>
            <a:r>
              <a:rPr lang="fr-FR" sz="2400" i="1" dirty="0"/>
              <a:t>la détermination des orientations plutôt que la fixation de buts précis,</a:t>
            </a:r>
          </a:p>
          <a:p>
            <a:pPr lvl="0">
              <a:lnSpc>
                <a:spcPct val="150000"/>
              </a:lnSpc>
            </a:pPr>
            <a:r>
              <a:rPr lang="fr-FR" sz="2400" i="1" dirty="0"/>
              <a:t>la génération de multiples variantes plutôt que la définition de tactiques,</a:t>
            </a:r>
          </a:p>
          <a:p>
            <a:pPr lvl="0">
              <a:lnSpc>
                <a:spcPct val="150000"/>
              </a:lnSpc>
            </a:pPr>
            <a:r>
              <a:rPr lang="fr-FR" sz="2400" i="1" dirty="0"/>
              <a:t>la mise à l'étude des questions nouvelles plutôt que l’application des règlements formels instaurés auparavant dans un contexte différent.</a:t>
            </a:r>
          </a:p>
          <a:p>
            <a:pPr marL="0" indent="0">
              <a:buNone/>
            </a:pPr>
            <a:endParaRPr lang="en-US" sz="2400" dirty="0"/>
          </a:p>
        </p:txBody>
      </p:sp>
    </p:spTree>
    <p:extLst>
      <p:ext uri="{BB962C8B-B14F-4D97-AF65-F5344CB8AC3E}">
        <p14:creationId xmlns:p14="http://schemas.microsoft.com/office/powerpoint/2010/main" val="488232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677334" y="609600"/>
            <a:ext cx="8596668" cy="1108841"/>
          </a:xfrm>
        </p:spPr>
        <p:txBody>
          <a:bodyPr>
            <a:noAutofit/>
          </a:bodyPr>
          <a:lstStyle/>
          <a:p>
            <a:r>
              <a:rPr lang="fr-FR" sz="2800" u="sng" dirty="0"/>
              <a:t>Les processus organisationnels dans un contexte de crise</a:t>
            </a:r>
            <a:endParaRPr lang="en-US" sz="2800"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268014" y="2191406"/>
            <a:ext cx="9475076" cy="4417211"/>
          </a:xfrm>
        </p:spPr>
        <p:txBody>
          <a:bodyPr>
            <a:noAutofit/>
          </a:bodyPr>
          <a:lstStyle/>
          <a:p>
            <a:pPr marL="0" indent="0">
              <a:lnSpc>
                <a:spcPct val="150000"/>
              </a:lnSpc>
              <a:buNone/>
            </a:pPr>
            <a:r>
              <a:rPr lang="fr-FR" sz="2400" dirty="0"/>
              <a:t>L’expérience du dirigeant est à la base de l’intuition qui joue un rôle prépondérant dans la prise de décision lors du changement de l’environnement</a:t>
            </a:r>
          </a:p>
          <a:p>
            <a:pPr marL="0" indent="0">
              <a:lnSpc>
                <a:spcPct val="150000"/>
              </a:lnSpc>
              <a:buNone/>
            </a:pPr>
            <a:r>
              <a:rPr lang="fr-FR" sz="2400" dirty="0"/>
              <a:t>La structure organisationnelle des entreprises caractérisée par sa flexibilité est une ressource stratégique qui lui permet de saisir rapidement des opportunités sur des marchés en situation d’incertitude </a:t>
            </a:r>
            <a:endParaRPr lang="en-US" sz="2400" dirty="0"/>
          </a:p>
        </p:txBody>
      </p:sp>
    </p:spTree>
    <p:extLst>
      <p:ext uri="{BB962C8B-B14F-4D97-AF65-F5344CB8AC3E}">
        <p14:creationId xmlns:p14="http://schemas.microsoft.com/office/powerpoint/2010/main" val="1659973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4A3478-7F23-4608-84E0-3DABE75CFFF3}"/>
              </a:ext>
            </a:extLst>
          </p:cNvPr>
          <p:cNvSpPr>
            <a:spLocks noGrp="1"/>
          </p:cNvSpPr>
          <p:nvPr>
            <p:ph idx="1"/>
          </p:nvPr>
        </p:nvSpPr>
        <p:spPr>
          <a:xfrm>
            <a:off x="425675" y="567559"/>
            <a:ext cx="9159766" cy="6132786"/>
          </a:xfrm>
        </p:spPr>
        <p:txBody>
          <a:bodyPr>
            <a:noAutofit/>
          </a:bodyPr>
          <a:lstStyle/>
          <a:p>
            <a:pPr marL="0" indent="0">
              <a:lnSpc>
                <a:spcPct val="150000"/>
              </a:lnSpc>
              <a:buNone/>
            </a:pPr>
            <a:r>
              <a:rPr lang="fr-FR" sz="2400" dirty="0"/>
              <a:t>Julien et </a:t>
            </a:r>
            <a:r>
              <a:rPr lang="fr-FR" sz="2400" dirty="0" err="1"/>
              <a:t>Marchesnay</a:t>
            </a:r>
            <a:r>
              <a:rPr lang="fr-FR" sz="2400" dirty="0"/>
              <a:t> (1988) et </a:t>
            </a:r>
            <a:r>
              <a:rPr lang="fr-FR" sz="2400" dirty="0" err="1"/>
              <a:t>Tarondeau</a:t>
            </a:r>
            <a:r>
              <a:rPr lang="fr-FR" sz="2400" dirty="0"/>
              <a:t> (1999) font la distinction entre trois formes différentes de flexibilités qui s’articulent autour de l’environnement incertain de l’entreprise. Il s’agit de :</a:t>
            </a:r>
          </a:p>
          <a:p>
            <a:pPr marL="0" indent="0">
              <a:lnSpc>
                <a:spcPct val="150000"/>
              </a:lnSpc>
              <a:buNone/>
            </a:pPr>
            <a:r>
              <a:rPr lang="fr-FR" sz="2400" dirty="0"/>
              <a:t>- la flexibilité stratégique concerne l'adaptation de la relation de l'entreprise avec son environnement.</a:t>
            </a:r>
          </a:p>
          <a:p>
            <a:pPr marL="0" indent="0">
              <a:lnSpc>
                <a:spcPct val="150000"/>
              </a:lnSpc>
              <a:buNone/>
            </a:pPr>
            <a:r>
              <a:rPr lang="fr-FR" sz="2400" dirty="0"/>
              <a:t>- la flexibilité opérationnelle se rattache aux produits, aux processus et aux technologies utilisées. </a:t>
            </a:r>
          </a:p>
          <a:p>
            <a:pPr marL="0" indent="0">
              <a:lnSpc>
                <a:spcPct val="150000"/>
              </a:lnSpc>
              <a:buNone/>
            </a:pPr>
            <a:r>
              <a:rPr lang="fr-FR" sz="2400" dirty="0"/>
              <a:t>- la flexibilité organisationnelle favorise les stratégies réactives et permet de saisir rapidement les opportunités émergentes  </a:t>
            </a:r>
          </a:p>
        </p:txBody>
      </p:sp>
    </p:spTree>
    <p:extLst>
      <p:ext uri="{BB962C8B-B14F-4D97-AF65-F5344CB8AC3E}">
        <p14:creationId xmlns:p14="http://schemas.microsoft.com/office/powerpoint/2010/main" val="30803939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288</TotalTime>
  <Words>725</Words>
  <Application>Microsoft Office PowerPoint</Application>
  <PresentationFormat>Widescreen</PresentationFormat>
  <Paragraphs>49</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Times New Roman</vt:lpstr>
      <vt:lpstr>Trebuchet MS</vt:lpstr>
      <vt:lpstr>Wingdings</vt:lpstr>
      <vt:lpstr>Wingdings 3</vt:lpstr>
      <vt:lpstr>Facet</vt:lpstr>
      <vt:lpstr>Un style de management flexible et réactif comme  clé du succès en temps de crise.</vt:lpstr>
      <vt:lpstr>Plan</vt:lpstr>
      <vt:lpstr>Introduction</vt:lpstr>
      <vt:lpstr>Problématique </vt:lpstr>
      <vt:lpstr>Cadre conceptuel et théorique</vt:lpstr>
      <vt:lpstr>La dynamique managériale dans un contexte spécifique </vt:lpstr>
      <vt:lpstr>PowerPoint Presentation</vt:lpstr>
      <vt:lpstr>Les processus organisationnels dans un contexte de crise</vt:lpstr>
      <vt:lpstr>PowerPoint Presentation</vt:lpstr>
      <vt:lpstr>Méthodologie de la recherche</vt:lpstr>
      <vt:lpstr>Questions and Discussion</vt:lpstr>
      <vt:lpstr>PowerPoint Presentation</vt:lpstr>
      <vt:lpstr>MERCI POUR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Shani Carter</dc:creator>
  <cp:lastModifiedBy>Shani Carter</cp:lastModifiedBy>
  <cp:revision>93</cp:revision>
  <dcterms:created xsi:type="dcterms:W3CDTF">2020-02-19T16:22:48Z</dcterms:created>
  <dcterms:modified xsi:type="dcterms:W3CDTF">2023-04-30T23:37:12Z</dcterms:modified>
</cp:coreProperties>
</file>