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8"/>
  </p:notesMasterIdLst>
  <p:handoutMasterIdLst>
    <p:handoutMasterId r:id="rId19"/>
  </p:handoutMasterIdLst>
  <p:sldIdLst>
    <p:sldId id="256" r:id="rId5"/>
    <p:sldId id="268" r:id="rId6"/>
    <p:sldId id="269" r:id="rId7"/>
    <p:sldId id="266" r:id="rId8"/>
    <p:sldId id="270" r:id="rId9"/>
    <p:sldId id="267" r:id="rId10"/>
    <p:sldId id="263" r:id="rId11"/>
    <p:sldId id="271" r:id="rId12"/>
    <p:sldId id="262" r:id="rId13"/>
    <p:sldId id="272" r:id="rId14"/>
    <p:sldId id="273" r:id="rId15"/>
    <p:sldId id="274"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67463" autoAdjust="0"/>
  </p:normalViewPr>
  <p:slideViewPr>
    <p:cSldViewPr snapToGrid="0">
      <p:cViewPr varScale="1">
        <p:scale>
          <a:sx n="81" d="100"/>
          <a:sy n="81" d="100"/>
        </p:scale>
        <p:origin x="138" y="120"/>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4/5/2022</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419210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387100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89812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18253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51928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14550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624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3011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4427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33482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8647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56089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70468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37436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88514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87162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5542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57131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95770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F21A4-E71B-4D3A-AF45-E989C23A7BB1}"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20783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CF21A4-E71B-4D3A-AF45-E989C23A7BB1}" type="datetimeFigureOut">
              <a:rPr lang="en-US" smtClean="0"/>
              <a:t>4/5/2022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9417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3111178" y="3794852"/>
            <a:ext cx="7259742" cy="1363215"/>
          </a:xfrm>
        </p:spPr>
        <p:txBody>
          <a:bodyPr anchor="t">
            <a:normAutofit fontScale="90000"/>
          </a:bodyPr>
          <a:lstStyle/>
          <a:p>
            <a:r>
              <a:rPr lang="en-US" sz="4400" dirty="0">
                <a:solidFill>
                  <a:schemeClr val="accent4">
                    <a:lumMod val="60000"/>
                    <a:lumOff val="40000"/>
                  </a:schemeClr>
                </a:solidFill>
              </a:rPr>
              <a:t>Investing in Girls and Women for Sustainable Development </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18A239E6-97C0-4A74-8E7A-C9FD39A8C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2062" y="38420"/>
            <a:ext cx="2829937" cy="23073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54" y="3891558"/>
            <a:ext cx="3035512" cy="212938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5694" y="-156793"/>
            <a:ext cx="1961943" cy="1961943"/>
          </a:xfrm>
          <a:prstGeom prst="rect">
            <a:avLst/>
          </a:prstGeom>
        </p:spPr>
      </p:pic>
      <p:sp>
        <p:nvSpPr>
          <p:cNvPr id="10" name="TextBox 9"/>
          <p:cNvSpPr txBox="1"/>
          <p:nvPr/>
        </p:nvSpPr>
        <p:spPr>
          <a:xfrm>
            <a:off x="4825388" y="5365505"/>
            <a:ext cx="5310130" cy="646331"/>
          </a:xfrm>
          <a:prstGeom prst="rect">
            <a:avLst/>
          </a:prstGeom>
          <a:noFill/>
        </p:spPr>
        <p:txBody>
          <a:bodyPr wrap="square" rtlCol="0">
            <a:spAutoFit/>
          </a:bodyPr>
          <a:lstStyle/>
          <a:p>
            <a:r>
              <a:rPr lang="en-US" dirty="0"/>
              <a:t>By: Evelyn Kpadeh Seagbeh</a:t>
            </a:r>
          </a:p>
          <a:p>
            <a:r>
              <a:rPr lang="en-US" dirty="0"/>
              <a:t>Founder &amp; CEO- Just A Girl Initiatives (Liberia)</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9931" y="887976"/>
            <a:ext cx="2468484" cy="2468484"/>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Reality </a:t>
            </a:r>
          </a:p>
        </p:txBody>
      </p:sp>
      <p:sp>
        <p:nvSpPr>
          <p:cNvPr id="3" name="Content Placeholder 2"/>
          <p:cNvSpPr>
            <a:spLocks noGrp="1"/>
          </p:cNvSpPr>
          <p:nvPr>
            <p:ph idx="1"/>
          </p:nvPr>
        </p:nvSpPr>
        <p:spPr>
          <a:xfrm>
            <a:off x="539313" y="1444596"/>
            <a:ext cx="9010130" cy="3880773"/>
          </a:xfrm>
        </p:spPr>
        <p:txBody>
          <a:bodyPr>
            <a:normAutofit/>
          </a:bodyPr>
          <a:lstStyle/>
          <a:p>
            <a:pPr marL="0" indent="0" algn="just">
              <a:buNone/>
            </a:pPr>
            <a:r>
              <a:rPr lang="en-US" sz="2000" dirty="0"/>
              <a:t>In this  present day and age  A typical African (Liberia a struggling parents and with many children who do not the funs needed to enroll all their children in school would rather the boys start during the first half of the school year while the girls wait for 2</a:t>
            </a:r>
            <a:r>
              <a:rPr lang="en-US" sz="2000" baseline="30000" dirty="0"/>
              <a:t>nd</a:t>
            </a:r>
            <a:r>
              <a:rPr lang="en-US" sz="2000" dirty="0"/>
              <a:t> semester (3-4 months later into the academic year). </a:t>
            </a:r>
          </a:p>
          <a:p>
            <a:pPr marL="0" indent="0" algn="just">
              <a:buNone/>
            </a:pPr>
            <a:r>
              <a:rPr lang="en-US" sz="2000" dirty="0"/>
              <a:t>During this period, the girls are doing almost all the domestic work and when the boys come from school food is ready. This is just one in several challenges why girls and women empowerment is essential for sustainable development. </a:t>
            </a:r>
          </a:p>
        </p:txBody>
      </p:sp>
    </p:spTree>
    <p:extLst>
      <p:ext uri="{BB962C8B-B14F-4D97-AF65-F5344CB8AC3E}">
        <p14:creationId xmlns:p14="http://schemas.microsoft.com/office/powerpoint/2010/main" val="343920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world’s 2030 SDG 5 </a:t>
            </a:r>
          </a:p>
        </p:txBody>
      </p:sp>
      <p:sp>
        <p:nvSpPr>
          <p:cNvPr id="3" name="Content Placeholder 2"/>
          <p:cNvSpPr>
            <a:spLocks noGrp="1"/>
          </p:cNvSpPr>
          <p:nvPr>
            <p:ph idx="1"/>
          </p:nvPr>
        </p:nvSpPr>
        <p:spPr/>
        <p:txBody>
          <a:bodyPr>
            <a:normAutofit lnSpcReduction="10000"/>
          </a:bodyPr>
          <a:lstStyle/>
          <a:p>
            <a:r>
              <a:rPr lang="en-US" dirty="0"/>
              <a:t>“Achieve gender equality and empower all women and girls“</a:t>
            </a:r>
          </a:p>
          <a:p>
            <a:pPr marL="0" indent="0" algn="just">
              <a:buNone/>
            </a:pPr>
            <a:r>
              <a:rPr lang="en-US" sz="1600" dirty="0"/>
              <a:t>SDG 5 has nine targets and 14 indicators. Six of the targets are "outcome-oriented": ending all forms of discrimination against all women and girls everywhere; </a:t>
            </a:r>
          </a:p>
          <a:p>
            <a:pPr algn="just">
              <a:buAutoNum type="arabicPeriod"/>
            </a:pPr>
            <a:r>
              <a:rPr lang="en-US" sz="1600" dirty="0"/>
              <a:t>Ending violence and exploitation of women and girls; </a:t>
            </a:r>
          </a:p>
          <a:p>
            <a:pPr algn="just">
              <a:buAutoNum type="arabicPeriod"/>
            </a:pPr>
            <a:r>
              <a:rPr lang="en-US" sz="1600" dirty="0"/>
              <a:t>Eliminating harmful practices such as child, early and forced marriage and female genital mutilation; </a:t>
            </a:r>
          </a:p>
          <a:p>
            <a:pPr algn="just">
              <a:buAutoNum type="arabicPeriod"/>
            </a:pPr>
            <a:r>
              <a:rPr lang="en-US" sz="1600" dirty="0"/>
              <a:t>Increasing value of unpaid care and promoting shared domestic responsibilities</a:t>
            </a:r>
          </a:p>
          <a:p>
            <a:pPr algn="just">
              <a:buAutoNum type="arabicPeriod"/>
            </a:pPr>
            <a:r>
              <a:rPr lang="en-US" sz="1600" dirty="0"/>
              <a:t>Ensuring full participation of women in leadership and decision-making</a:t>
            </a:r>
          </a:p>
          <a:p>
            <a:pPr algn="just">
              <a:buAutoNum type="arabicPeriod"/>
            </a:pPr>
            <a:r>
              <a:rPr lang="en-US" sz="1600" dirty="0"/>
              <a:t>Ensuring access to universal reproductive rights and health.  </a:t>
            </a:r>
          </a:p>
          <a:p>
            <a:pPr algn="just">
              <a:buAutoNum type="arabicPeriod"/>
            </a:pPr>
            <a:r>
              <a:rPr lang="en-US" sz="1600" dirty="0"/>
              <a:t>Fostering equal rights to economic resources, property ownership and financial services for women; promoting empowerment of women through technology; and adopting, strengthening policies and enforcing legislation for gender equality.</a:t>
            </a:r>
          </a:p>
        </p:txBody>
      </p:sp>
    </p:spTree>
    <p:extLst>
      <p:ext uri="{BB962C8B-B14F-4D97-AF65-F5344CB8AC3E}">
        <p14:creationId xmlns:p14="http://schemas.microsoft.com/office/powerpoint/2010/main" val="84338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Hard Truth of GWE</a:t>
            </a:r>
          </a:p>
        </p:txBody>
      </p:sp>
      <p:sp>
        <p:nvSpPr>
          <p:cNvPr id="3" name="Content Placeholder 2"/>
          <p:cNvSpPr>
            <a:spLocks noGrp="1"/>
          </p:cNvSpPr>
          <p:nvPr>
            <p:ph idx="1"/>
          </p:nvPr>
        </p:nvSpPr>
        <p:spPr>
          <a:xfrm>
            <a:off x="789477" y="1270000"/>
            <a:ext cx="8742711" cy="3880773"/>
          </a:xfrm>
        </p:spPr>
        <p:txBody>
          <a:bodyPr>
            <a:normAutofit fontScale="92500" lnSpcReduction="20000"/>
          </a:bodyPr>
          <a:lstStyle/>
          <a:p>
            <a:pPr algn="just"/>
            <a:r>
              <a:rPr lang="en-US" dirty="0"/>
              <a:t>Putting women and girls at the </a:t>
            </a:r>
            <a:r>
              <a:rPr lang="en-US" dirty="0" err="1"/>
              <a:t>centre</a:t>
            </a:r>
            <a:r>
              <a:rPr lang="en-US" dirty="0"/>
              <a:t> of economies will fundamentally drive better and more sustainable development outcomes for all. This include</a:t>
            </a:r>
          </a:p>
          <a:p>
            <a:pPr algn="just">
              <a:buAutoNum type="arabicPeriod"/>
            </a:pPr>
            <a:r>
              <a:rPr lang="en-US" sz="2000" b="1" u="sng" dirty="0">
                <a:solidFill>
                  <a:srgbClr val="00B0F0"/>
                </a:solidFill>
              </a:rPr>
              <a:t>More access to quality education &amp; inclusive education </a:t>
            </a:r>
          </a:p>
          <a:p>
            <a:pPr algn="just">
              <a:buFont typeface="Wingdings" panose="05000000000000000000" pitchFamily="2" charset="2"/>
              <a:buChar char="§"/>
            </a:pPr>
            <a:r>
              <a:rPr lang="en-US" dirty="0"/>
              <a:t>(appropriate skills development, gender parity, relevant school infrastructure, equipment, educational materials and resources, scholarships or teaching force. </a:t>
            </a:r>
          </a:p>
          <a:p>
            <a:pPr algn="just">
              <a:buFont typeface="Wingdings" panose="05000000000000000000" pitchFamily="2" charset="2"/>
              <a:buChar char="§"/>
            </a:pPr>
            <a:r>
              <a:rPr lang="en-US" u="sng" dirty="0"/>
              <a:t>Effective adult literacy education</a:t>
            </a:r>
            <a:r>
              <a:rPr lang="en-US" dirty="0"/>
              <a:t> for Women who miss out on education during their teens – giving them basic reading and writing skills to help end the kind of suffering a woman would go through because of her inability to read </a:t>
            </a:r>
          </a:p>
          <a:p>
            <a:pPr algn="just">
              <a:buFont typeface="Wingdings" panose="05000000000000000000" pitchFamily="2" charset="2"/>
              <a:buChar char="§"/>
            </a:pPr>
            <a:r>
              <a:rPr lang="en-US" u="sng" dirty="0"/>
              <a:t>Technical and Vocational Learning opportunities for women and girls –</a:t>
            </a:r>
            <a:r>
              <a:rPr lang="en-US" dirty="0"/>
              <a:t> marketable skills to get absorbed into the job market- women as technicians and at all level </a:t>
            </a:r>
          </a:p>
          <a:p>
            <a:pPr algn="just">
              <a:buFont typeface="Wingdings" panose="05000000000000000000" pitchFamily="2" charset="2"/>
              <a:buChar char="§"/>
            </a:pPr>
            <a:r>
              <a:rPr lang="en-US" dirty="0"/>
              <a:t>Education about their rights- </a:t>
            </a:r>
          </a:p>
          <a:p>
            <a:pPr>
              <a:buAutoNum type="arabicPeriod" startAt="2"/>
            </a:pPr>
            <a:r>
              <a:rPr lang="en-US" u="sng" dirty="0">
                <a:solidFill>
                  <a:srgbClr val="00B0F0"/>
                </a:solidFill>
              </a:rPr>
              <a:t>Eliminating harmful practices such as child</a:t>
            </a:r>
          </a:p>
          <a:p>
            <a:pPr marL="0" indent="0">
              <a:buNone/>
            </a:pPr>
            <a:r>
              <a:rPr lang="en-US" dirty="0">
                <a:solidFill>
                  <a:schemeClr val="tx1"/>
                </a:solidFill>
              </a:rPr>
              <a:t>     </a:t>
            </a:r>
            <a:r>
              <a:rPr lang="en-US" u="sng" dirty="0">
                <a:solidFill>
                  <a:schemeClr val="tx1"/>
                </a:solidFill>
              </a:rPr>
              <a:t>(FGM/FGC, Early marriage, unacceptable cultural norms, </a:t>
            </a:r>
          </a:p>
        </p:txBody>
      </p:sp>
    </p:spTree>
    <p:extLst>
      <p:ext uri="{BB962C8B-B14F-4D97-AF65-F5344CB8AC3E}">
        <p14:creationId xmlns:p14="http://schemas.microsoft.com/office/powerpoint/2010/main" val="427019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8A239E6-97C0-4A74-8E7A-C9FD39A8C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38" y="1259457"/>
            <a:ext cx="2385811" cy="2378056"/>
          </a:xfrm>
          <a:prstGeom prst="rect">
            <a:avLst/>
          </a:prstGeom>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EB71843F-0A0B-4317-B205-4B0A0B97C0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387" y="1380225"/>
            <a:ext cx="2744041" cy="1874723"/>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2696A1A4-8E43-47F6-A6DC-A9ADAB053D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6859" y="1424104"/>
            <a:ext cx="2648371" cy="1764890"/>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3E427C7-0218-4592-82DA-2431E4BF87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4887" y="1587260"/>
            <a:ext cx="2436590" cy="1624393"/>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162575" y="5350474"/>
            <a:ext cx="11139854" cy="930447"/>
          </a:xfrm>
        </p:spPr>
        <p:txBody>
          <a:bodyPr>
            <a:normAutofit fontScale="90000"/>
          </a:bodyPr>
          <a:lstStyle/>
          <a:p>
            <a:pPr algn="ctr"/>
            <a:r>
              <a:rPr lang="en-US" sz="5400" dirty="0">
                <a:solidFill>
                  <a:srgbClr val="FFFFFF"/>
                </a:solidFill>
                <a:latin typeface="Franklin Gothic Book" panose="020B0503020102020204" pitchFamily="34" charset="0"/>
                <a:cs typeface="Segoe UI" panose="020B0502040204020203" pitchFamily="34" charset="0"/>
              </a:rPr>
              <a:t>Just A </a:t>
            </a:r>
            <a:r>
              <a:rPr lang="en-US" dirty="0">
                <a:solidFill>
                  <a:srgbClr val="FFFFFF"/>
                </a:solidFill>
                <a:latin typeface="Franklin Gothic Book" panose="020B0503020102020204" pitchFamily="34" charset="0"/>
                <a:cs typeface="Segoe UI" panose="020B0502040204020203" pitchFamily="34" charset="0"/>
              </a:rPr>
              <a:t>Girl Initiatives Empowerment Impact stories</a:t>
            </a:r>
            <a:endParaRPr lang="en-US" sz="5400" dirty="0">
              <a:solidFill>
                <a:srgbClr val="FFFFFF"/>
              </a:solidFill>
              <a:latin typeface="Franklin Gothic Book" panose="020B0503020102020204"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283308" y="169573"/>
            <a:ext cx="10515600" cy="1325563"/>
          </a:xfrm>
        </p:spPr>
        <p:txBody>
          <a:bodyPr/>
          <a:lstStyle/>
          <a:p>
            <a:pPr algn="ctr"/>
            <a:r>
              <a:rPr lang="en-US" dirty="0">
                <a:latin typeface="Franklin Gothic Book" panose="020B0503020102020204" pitchFamily="34" charset="0"/>
                <a:cs typeface="Segoe UI" panose="020B0502040204020203" pitchFamily="34" charset="0"/>
              </a:rPr>
              <a:t>Why Girls and Women Empowerment?</a:t>
            </a:r>
          </a:p>
        </p:txBody>
      </p:sp>
      <p:sp>
        <p:nvSpPr>
          <p:cNvPr id="5" name="TextBox 4">
            <a:extLst>
              <a:ext uri="{FF2B5EF4-FFF2-40B4-BE49-F238E27FC236}">
                <a16:creationId xmlns:a16="http://schemas.microsoft.com/office/drawing/2014/main" id="{25AD4F61-E023-4530-BF03-8BC2D825D0BF}"/>
              </a:ext>
            </a:extLst>
          </p:cNvPr>
          <p:cNvSpPr txBox="1"/>
          <p:nvPr/>
        </p:nvSpPr>
        <p:spPr>
          <a:xfrm>
            <a:off x="1450850" y="3764809"/>
            <a:ext cx="2553761"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 Huge Gender Inequality in all sector </a:t>
            </a:r>
          </a:p>
        </p:txBody>
      </p:sp>
      <p:sp>
        <p:nvSpPr>
          <p:cNvPr id="7" name="TextBox 6">
            <a:extLst>
              <a:ext uri="{FF2B5EF4-FFF2-40B4-BE49-F238E27FC236}">
                <a16:creationId xmlns:a16="http://schemas.microsoft.com/office/drawing/2014/main" id="{E5564556-59F0-4D0A-A6CD-ADF8F4D7428B}"/>
              </a:ext>
            </a:extLst>
          </p:cNvPr>
          <p:cNvSpPr txBox="1"/>
          <p:nvPr/>
        </p:nvSpPr>
        <p:spPr>
          <a:xfrm>
            <a:off x="4718751" y="3702553"/>
            <a:ext cx="4666789" cy="2862322"/>
          </a:xfrm>
          <a:prstGeom prst="rect">
            <a:avLst/>
          </a:prstGeom>
          <a:noFill/>
        </p:spPr>
        <p:txBody>
          <a:bodyPr wrap="square" rtlCol="0">
            <a:spAutoFit/>
          </a:bodyPr>
          <a:lstStyle/>
          <a:p>
            <a:pPr algn="just"/>
            <a:r>
              <a:rPr lang="en-US" dirty="0">
                <a:solidFill>
                  <a:schemeClr val="accent4">
                    <a:lumMod val="75000"/>
                  </a:schemeClr>
                </a:solidFill>
                <a:latin typeface="Segoe UI" panose="020B0502040204020203" pitchFamily="34" charset="0"/>
                <a:cs typeface="Segoe UI" panose="020B0502040204020203" pitchFamily="34" charset="0"/>
              </a:rPr>
              <a:t>We cannot bridge the gap if we forget about the issue of empowerment. Gender inequality remains a major barrier to human development. All too often, women and girls are discriminated against education, political representation, access to health, education, political representation, labor market including basic human right enjoyment and face all forms of physical and domestic violence …..</a:t>
            </a:r>
          </a:p>
        </p:txBody>
      </p:sp>
      <p:sp>
        <p:nvSpPr>
          <p:cNvPr id="8" name="Oval 7">
            <a:extLst>
              <a:ext uri="{FF2B5EF4-FFF2-40B4-BE49-F238E27FC236}">
                <a16:creationId xmlns:a16="http://schemas.microsoft.com/office/drawing/2014/main" id="{E5585411-DE61-42EC-8DAB-BA853F129791}"/>
              </a:ext>
            </a:extLst>
          </p:cNvPr>
          <p:cNvSpPr/>
          <p:nvPr/>
        </p:nvSpPr>
        <p:spPr>
          <a:xfrm>
            <a:off x="363331" y="1495136"/>
            <a:ext cx="586154" cy="575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839" y="1495136"/>
            <a:ext cx="2596586" cy="2207417"/>
          </a:xfrm>
          <a:prstGeom prst="rect">
            <a:avLst/>
          </a:prstGeom>
        </p:spPr>
      </p:pic>
      <p:sp>
        <p:nvSpPr>
          <p:cNvPr id="10" name="TextBox 9">
            <a:extLst>
              <a:ext uri="{FF2B5EF4-FFF2-40B4-BE49-F238E27FC236}">
                <a16:creationId xmlns:a16="http://schemas.microsoft.com/office/drawing/2014/main" id="{25AD4F61-E023-4530-BF03-8BC2D825D0BF}"/>
              </a:ext>
            </a:extLst>
          </p:cNvPr>
          <p:cNvSpPr txBox="1"/>
          <p:nvPr/>
        </p:nvSpPr>
        <p:spPr>
          <a:xfrm>
            <a:off x="629728" y="4411140"/>
            <a:ext cx="3374883" cy="2031325"/>
          </a:xfrm>
          <a:prstGeom prst="rect">
            <a:avLst/>
          </a:prstGeom>
          <a:noFill/>
        </p:spPr>
        <p:txBody>
          <a:bodyPr wrap="square" rtlCol="0">
            <a:spAutoFit/>
          </a:bodyPr>
          <a:lstStyle/>
          <a:p>
            <a:pPr algn="just"/>
            <a:r>
              <a:rPr lang="en-US" sz="1400" dirty="0">
                <a:solidFill>
                  <a:schemeClr val="accent4">
                    <a:lumMod val="75000"/>
                  </a:schemeClr>
                </a:solidFill>
                <a:latin typeface="Segoe UI" panose="020B0502040204020203" pitchFamily="34" charset="0"/>
                <a:cs typeface="Segoe UI" panose="020B0502040204020203" pitchFamily="34" charset="0"/>
              </a:rPr>
              <a:t>Gender inequality has and continues to remain a major barrier to human development. The human development includes both men and women. But the truth is one group that is far ahead, leading everything and often at the table and deciding everything evening for and about us and we (women) become the end users.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8751" y="921813"/>
            <a:ext cx="4164380" cy="2599267"/>
          </a:xfrm>
          <a:prstGeom prst="rect">
            <a:avLst/>
          </a:prstGeom>
        </p:spPr>
      </p:pic>
    </p:spTree>
    <p:extLst>
      <p:ext uri="{BB962C8B-B14F-4D97-AF65-F5344CB8AC3E}">
        <p14:creationId xmlns:p14="http://schemas.microsoft.com/office/powerpoint/2010/main" val="15349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64BD0A42-B011-4DBF-B5CD-6718A97E3C70}"/>
              </a:ext>
            </a:extLst>
          </p:cNvPr>
          <p:cNvSpPr>
            <a:spLocks noGrp="1"/>
          </p:cNvSpPr>
          <p:nvPr>
            <p:ph type="title"/>
          </p:nvPr>
        </p:nvSpPr>
        <p:spPr/>
        <p:txBody>
          <a:bodyPr/>
          <a:lstStyle/>
          <a:p>
            <a:r>
              <a:rPr lang="en-US" dirty="0"/>
              <a:t>Slide 3</a:t>
            </a:r>
          </a:p>
        </p:txBody>
      </p:sp>
      <p:sp>
        <p:nvSpPr>
          <p:cNvPr id="3" name="TextBox 2">
            <a:extLst>
              <a:ext uri="{FF2B5EF4-FFF2-40B4-BE49-F238E27FC236}">
                <a16:creationId xmlns:a16="http://schemas.microsoft.com/office/drawing/2014/main" id="{4F08F965-B293-47B3-B684-4631A57C9685}"/>
              </a:ext>
            </a:extLst>
          </p:cNvPr>
          <p:cNvSpPr txBox="1"/>
          <p:nvPr/>
        </p:nvSpPr>
        <p:spPr>
          <a:xfrm>
            <a:off x="1020281" y="5056554"/>
            <a:ext cx="8260860" cy="892552"/>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Ending all discrimination against women and girls is not only a basic human right, it’s crucial for sustainable future; it’s proven that </a:t>
            </a:r>
            <a:r>
              <a:rPr lang="en-US" u="sng" dirty="0">
                <a:solidFill>
                  <a:srgbClr val="92D050"/>
                </a:solidFill>
                <a:latin typeface="Segoe UI" panose="020B0502040204020203" pitchFamily="34" charset="0"/>
                <a:cs typeface="Segoe UI" panose="020B0502040204020203" pitchFamily="34" charset="0"/>
              </a:rPr>
              <a:t>empowering women and girls helps economic growth and development.</a:t>
            </a:r>
            <a:endParaRPr lang="en-US" i="1" u="sng" dirty="0">
              <a:solidFill>
                <a:srgbClr val="92D050"/>
              </a:solidFill>
              <a:latin typeface="Segoe UI" panose="020B0502040204020203" pitchFamily="34" charset="0"/>
              <a:cs typeface="Segoe UI" panose="020B0502040204020203" pitchFamily="34" charset="0"/>
            </a:endParaRPr>
          </a:p>
        </p:txBody>
      </p:sp>
      <p:cxnSp>
        <p:nvCxnSpPr>
          <p:cNvPr id="6" name="Straight Arrow Connector 5">
            <a:extLst>
              <a:ext uri="{FF2B5EF4-FFF2-40B4-BE49-F238E27FC236}">
                <a16:creationId xmlns:a16="http://schemas.microsoft.com/office/drawing/2014/main" id="{F1940635-5372-434B-A46D-020D70584889}"/>
              </a:ext>
              <a:ext uri="{C183D7F6-B498-43B3-948B-1728B52AA6E4}">
                <adec:decorative xmlns:adec="http://schemas.microsoft.com/office/drawing/2017/decorative" val="1"/>
              </a:ext>
            </a:extLst>
          </p:cNvPr>
          <p:cNvCxnSpPr/>
          <p:nvPr/>
        </p:nvCxnSpPr>
        <p:spPr>
          <a:xfrm>
            <a:off x="8651631" y="5056554"/>
            <a:ext cx="1484923" cy="7424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0E468E0-1E2D-4439-A9A0-6DAD141DA9B9}"/>
              </a:ext>
            </a:extLst>
          </p:cNvPr>
          <p:cNvSpPr/>
          <p:nvPr/>
        </p:nvSpPr>
        <p:spPr>
          <a:xfrm>
            <a:off x="257908" y="212395"/>
            <a:ext cx="586154" cy="575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7358"/>
          <a:stretch/>
        </p:blipFill>
        <p:spPr>
          <a:xfrm>
            <a:off x="1045936" y="325870"/>
            <a:ext cx="7541843" cy="4674520"/>
          </a:xfrm>
          <a:prstGeom prst="rect">
            <a:avLst/>
          </a:prstGeom>
        </p:spPr>
      </p:pic>
    </p:spTree>
    <p:extLst>
      <p:ext uri="{BB962C8B-B14F-4D97-AF65-F5344CB8AC3E}">
        <p14:creationId xmlns:p14="http://schemas.microsoft.com/office/powerpoint/2010/main" val="212758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1748255" y="625143"/>
            <a:ext cx="3699677" cy="1407681"/>
          </a:xfrm>
        </p:spPr>
        <p:txBody>
          <a:bodyPr anchor="ctr">
            <a:normAutofit/>
          </a:bodyPr>
          <a:lstStyle/>
          <a:p>
            <a:r>
              <a:rPr lang="en-US" dirty="0">
                <a:solidFill>
                  <a:schemeClr val="accent6"/>
                </a:solidFill>
                <a:latin typeface="Franklin Gothic Book" panose="020B0503020102020204" pitchFamily="34" charset="0"/>
                <a:cs typeface="Segoe UI" panose="020B0502040204020203" pitchFamily="34" charset="0"/>
              </a:rPr>
              <a:t>The Figures </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512220" y="2110925"/>
            <a:ext cx="6171746" cy="1617192"/>
          </a:xfrm>
        </p:spPr>
        <p:txBody>
          <a:bodyPr vert="horz" lIns="91440" tIns="45720" rIns="91440" bIns="45720" rtlCol="0" anchor="t">
            <a:normAutofit/>
          </a:bodyPr>
          <a:lstStyle/>
          <a:p>
            <a:pPr algn="just"/>
            <a:r>
              <a:rPr lang="en-US" sz="2000" dirty="0">
                <a:solidFill>
                  <a:schemeClr val="accent4">
                    <a:lumMod val="75000"/>
                  </a:schemeClr>
                </a:solidFill>
                <a:latin typeface="Segoe UI" panose="020B0502040204020203" pitchFamily="34" charset="0"/>
                <a:cs typeface="Segoe UI" panose="020B0502040204020203" pitchFamily="34" charset="0"/>
              </a:rPr>
              <a:t>The World Economic Forum has said, globally, it’s going to take </a:t>
            </a:r>
            <a:r>
              <a:rPr lang="en-US" sz="2000" dirty="0">
                <a:solidFill>
                  <a:srgbClr val="FF0000"/>
                </a:solidFill>
                <a:latin typeface="Segoe UI" panose="020B0502040204020203" pitchFamily="34" charset="0"/>
                <a:cs typeface="Segoe UI" panose="020B0502040204020203" pitchFamily="34" charset="0"/>
              </a:rPr>
              <a:t>108</a:t>
            </a:r>
            <a:r>
              <a:rPr lang="en-US" sz="2000" dirty="0">
                <a:solidFill>
                  <a:schemeClr val="accent4">
                    <a:lumMod val="75000"/>
                  </a:schemeClr>
                </a:solidFill>
                <a:latin typeface="Segoe UI" panose="020B0502040204020203" pitchFamily="34" charset="0"/>
                <a:cs typeface="Segoe UI" panose="020B0502040204020203" pitchFamily="34" charset="0"/>
              </a:rPr>
              <a:t> years to close the Global Gender Gap, which now stands at 68%. That adds eight years to the 2017</a:t>
            </a:r>
          </a:p>
        </p:txBody>
      </p:sp>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6" name="Oval 5">
            <a:extLst>
              <a:ext uri="{FF2B5EF4-FFF2-40B4-BE49-F238E27FC236}">
                <a16:creationId xmlns:a16="http://schemas.microsoft.com/office/drawing/2014/main" id="{771FD909-67DD-41D1-8AC0-F79A8ED9E072}"/>
              </a:ext>
            </a:extLst>
          </p:cNvPr>
          <p:cNvSpPr/>
          <p:nvPr/>
        </p:nvSpPr>
        <p:spPr>
          <a:xfrm>
            <a:off x="430879" y="604097"/>
            <a:ext cx="586154" cy="55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4" name="TextBox 3"/>
          <p:cNvSpPr txBox="1"/>
          <p:nvPr/>
        </p:nvSpPr>
        <p:spPr>
          <a:xfrm>
            <a:off x="7834335" y="1717390"/>
            <a:ext cx="1462631" cy="707886"/>
          </a:xfrm>
          <a:prstGeom prst="rect">
            <a:avLst/>
          </a:prstGeom>
          <a:noFill/>
        </p:spPr>
        <p:txBody>
          <a:bodyPr wrap="square" rtlCol="0">
            <a:spAutoFit/>
          </a:bodyPr>
          <a:lstStyle/>
          <a:p>
            <a:r>
              <a:rPr lang="en-US" sz="4000" b="1" dirty="0">
                <a:solidFill>
                  <a:srgbClr val="FF0000"/>
                </a:solidFill>
                <a:latin typeface="Segoe UI" panose="020B0502040204020203" pitchFamily="34" charset="0"/>
                <a:cs typeface="Segoe UI" panose="020B0502040204020203" pitchFamily="34" charset="0"/>
              </a:rPr>
              <a:t>68%.</a:t>
            </a:r>
            <a:endParaRPr lang="en-US" sz="4000" b="1" dirty="0">
              <a:solidFill>
                <a:srgbClr val="FF0000"/>
              </a:solidFill>
            </a:endParaRPr>
          </a:p>
        </p:txBody>
      </p:sp>
      <p:sp>
        <p:nvSpPr>
          <p:cNvPr id="8" name="Title 1">
            <a:extLst>
              <a:ext uri="{FF2B5EF4-FFF2-40B4-BE49-F238E27FC236}">
                <a16:creationId xmlns:a16="http://schemas.microsoft.com/office/drawing/2014/main" id="{EA0D9B4E-C292-45AA-8116-562703040382}"/>
              </a:ext>
            </a:extLst>
          </p:cNvPr>
          <p:cNvSpPr txBox="1">
            <a:spLocks/>
          </p:cNvSpPr>
          <p:nvPr/>
        </p:nvSpPr>
        <p:spPr>
          <a:xfrm>
            <a:off x="6829217" y="775585"/>
            <a:ext cx="3528204" cy="14076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B050"/>
                </a:solidFill>
                <a:latin typeface="Franklin Gothic Book" panose="020B0503020102020204" pitchFamily="34" charset="0"/>
                <a:cs typeface="Segoe UI" panose="020B0502040204020203" pitchFamily="34" charset="0"/>
              </a:rPr>
              <a:t>Global Gender Gap</a:t>
            </a:r>
          </a:p>
        </p:txBody>
      </p:sp>
      <p:sp>
        <p:nvSpPr>
          <p:cNvPr id="10" name="Content Placeholder 2">
            <a:extLst>
              <a:ext uri="{FF2B5EF4-FFF2-40B4-BE49-F238E27FC236}">
                <a16:creationId xmlns:a16="http://schemas.microsoft.com/office/drawing/2014/main" id="{81072FAC-EEE9-4F26-A784-BC07EACCBE9F}"/>
              </a:ext>
            </a:extLst>
          </p:cNvPr>
          <p:cNvSpPr txBox="1">
            <a:spLocks/>
          </p:cNvSpPr>
          <p:nvPr/>
        </p:nvSpPr>
        <p:spPr>
          <a:xfrm>
            <a:off x="512220" y="3574537"/>
            <a:ext cx="6171746" cy="161719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4000" dirty="0">
                <a:solidFill>
                  <a:srgbClr val="00B050"/>
                </a:solidFill>
                <a:latin typeface="Segoe UI" panose="020B0502040204020203" pitchFamily="34" charset="0"/>
                <a:cs typeface="Segoe UI" panose="020B0502040204020203" pitchFamily="34" charset="0"/>
              </a:rPr>
              <a:t>So what about into 2022</a:t>
            </a:r>
          </a:p>
          <a:p>
            <a:pPr marL="0" indent="0" algn="ctr">
              <a:buNone/>
            </a:pPr>
            <a:r>
              <a:rPr lang="en-US" sz="8000" dirty="0">
                <a:solidFill>
                  <a:srgbClr val="FF0000"/>
                </a:solidFill>
                <a:latin typeface="Segoe UI" panose="020B0502040204020203" pitchFamily="34" charset="0"/>
                <a:cs typeface="Segoe UI" panose="020B0502040204020203" pitchFamily="34" charset="0"/>
              </a:rPr>
              <a:t>?</a:t>
            </a:r>
          </a:p>
        </p:txBody>
      </p:sp>
      <p:sp>
        <p:nvSpPr>
          <p:cNvPr id="11" name="Content Placeholder 2">
            <a:extLst>
              <a:ext uri="{FF2B5EF4-FFF2-40B4-BE49-F238E27FC236}">
                <a16:creationId xmlns:a16="http://schemas.microsoft.com/office/drawing/2014/main" id="{81072FAC-EEE9-4F26-A784-BC07EACCBE9F}"/>
              </a:ext>
            </a:extLst>
          </p:cNvPr>
          <p:cNvSpPr txBox="1">
            <a:spLocks/>
          </p:cNvSpPr>
          <p:nvPr/>
        </p:nvSpPr>
        <p:spPr>
          <a:xfrm>
            <a:off x="612862" y="5022705"/>
            <a:ext cx="6171746" cy="16171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solidFill>
                  <a:schemeClr val="accent4">
                    <a:lumMod val="75000"/>
                  </a:schemeClr>
                </a:solidFill>
                <a:latin typeface="Segoe UI" panose="020B0502040204020203" pitchFamily="34" charset="0"/>
                <a:cs typeface="Segoe UI" panose="020B0502040204020203" pitchFamily="34" charset="0"/>
              </a:rPr>
              <a:t>It means we have 102 more years to close the Global Gender Gap</a:t>
            </a:r>
          </a:p>
        </p:txBody>
      </p:sp>
      <p:sp>
        <p:nvSpPr>
          <p:cNvPr id="5" name="TextBox 4"/>
          <p:cNvSpPr txBox="1"/>
          <p:nvPr/>
        </p:nvSpPr>
        <p:spPr>
          <a:xfrm>
            <a:off x="7892149" y="2406171"/>
            <a:ext cx="2389517" cy="461665"/>
          </a:xfrm>
          <a:prstGeom prst="rect">
            <a:avLst/>
          </a:prstGeom>
          <a:noFill/>
        </p:spPr>
        <p:txBody>
          <a:bodyPr wrap="square" rtlCol="0">
            <a:spAutoFit/>
          </a:bodyPr>
          <a:lstStyle/>
          <a:p>
            <a:r>
              <a:rPr lang="en-US" sz="2400" dirty="0">
                <a:solidFill>
                  <a:srgbClr val="00B050"/>
                </a:solidFill>
              </a:rPr>
              <a:t>In Africa </a:t>
            </a:r>
          </a:p>
        </p:txBody>
      </p:sp>
      <p:sp>
        <p:nvSpPr>
          <p:cNvPr id="12" name="TextBox 11"/>
          <p:cNvSpPr txBox="1"/>
          <p:nvPr/>
        </p:nvSpPr>
        <p:spPr>
          <a:xfrm>
            <a:off x="7877465" y="2841887"/>
            <a:ext cx="1462631" cy="707886"/>
          </a:xfrm>
          <a:prstGeom prst="rect">
            <a:avLst/>
          </a:prstGeom>
          <a:noFill/>
        </p:spPr>
        <p:txBody>
          <a:bodyPr wrap="square" rtlCol="0">
            <a:spAutoFit/>
          </a:bodyPr>
          <a:lstStyle/>
          <a:p>
            <a:r>
              <a:rPr lang="en-US" sz="4000" b="1" dirty="0">
                <a:solidFill>
                  <a:srgbClr val="FF0000"/>
                </a:solidFill>
                <a:latin typeface="Segoe UI" panose="020B0502040204020203" pitchFamily="34" charset="0"/>
                <a:cs typeface="Segoe UI" panose="020B0502040204020203" pitchFamily="34" charset="0"/>
              </a:rPr>
              <a:t>70%.</a:t>
            </a:r>
            <a:endParaRPr lang="en-US" sz="4000" b="1" dirty="0">
              <a:solidFill>
                <a:srgbClr val="FF0000"/>
              </a:solidFill>
            </a:endParaRPr>
          </a:p>
        </p:txBody>
      </p:sp>
      <p:sp>
        <p:nvSpPr>
          <p:cNvPr id="7" name="TextBox 6"/>
          <p:cNvSpPr txBox="1"/>
          <p:nvPr/>
        </p:nvSpPr>
        <p:spPr>
          <a:xfrm>
            <a:off x="7651631" y="3407361"/>
            <a:ext cx="2958859" cy="1477328"/>
          </a:xfrm>
          <a:prstGeom prst="rect">
            <a:avLst/>
          </a:prstGeom>
          <a:noFill/>
        </p:spPr>
        <p:txBody>
          <a:bodyPr wrap="square" rtlCol="0">
            <a:spAutoFit/>
          </a:bodyPr>
          <a:lstStyle/>
          <a:p>
            <a:r>
              <a:rPr lang="en-US" dirty="0"/>
              <a:t>Women are excluded financially. The continent has a US$42 billion financing gap between men and women.</a:t>
            </a:r>
          </a:p>
        </p:txBody>
      </p:sp>
    </p:spTree>
    <p:extLst>
      <p:ext uri="{BB962C8B-B14F-4D97-AF65-F5344CB8AC3E}">
        <p14:creationId xmlns:p14="http://schemas.microsoft.com/office/powerpoint/2010/main" val="38165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1918547" y="733662"/>
            <a:ext cx="7089985" cy="1469965"/>
          </a:xfrm>
        </p:spPr>
        <p:txBody>
          <a:bodyPr anchor="ctr">
            <a:normAutofit fontScale="90000"/>
          </a:bodyPr>
          <a:lstStyle/>
          <a:p>
            <a:r>
              <a:rPr lang="en-US" dirty="0">
                <a:solidFill>
                  <a:schemeClr val="accent2"/>
                </a:solidFill>
                <a:latin typeface="Franklin Gothic Book" panose="020B0503020102020204" pitchFamily="34" charset="0"/>
                <a:cs typeface="Segoe UI" panose="020B0502040204020203" pitchFamily="34" charset="0"/>
              </a:rPr>
              <a:t>GWE- Is one of the Surest Ways to reducing poverty &amp; advancing women</a:t>
            </a:r>
          </a:p>
        </p:txBody>
      </p:sp>
      <p:sp>
        <p:nvSpPr>
          <p:cNvPr id="3" name="Content Placeholder 2">
            <a:extLst>
              <a:ext uri="{FF2B5EF4-FFF2-40B4-BE49-F238E27FC236}">
                <a16:creationId xmlns:a16="http://schemas.microsoft.com/office/drawing/2014/main" id="{89B4E0E8-07C8-4A23-99E2-20D6DFD6FA7A}"/>
              </a:ext>
            </a:extLst>
          </p:cNvPr>
          <p:cNvSpPr>
            <a:spLocks noGrp="1"/>
          </p:cNvSpPr>
          <p:nvPr>
            <p:ph idx="1"/>
          </p:nvPr>
        </p:nvSpPr>
        <p:spPr>
          <a:xfrm>
            <a:off x="985563" y="2346317"/>
            <a:ext cx="8370103" cy="1688746"/>
          </a:xfrm>
        </p:spPr>
        <p:txBody>
          <a:bodyPr vert="horz" lIns="91440" tIns="45720" rIns="91440" bIns="45720" rtlCol="0" anchor="t">
            <a:noAutofit/>
          </a:bodyPr>
          <a:lstStyle/>
          <a:p>
            <a:pPr algn="just"/>
            <a:r>
              <a:rPr lang="en-US" sz="3600" dirty="0"/>
              <a:t>Investing in girls and women economic empowerment and skills development would drive progress and help to minimize the effects of extreme poverty to bring about inclusive growth. </a:t>
            </a:r>
            <a:r>
              <a:rPr lang="en-US" sz="3600" dirty="0">
                <a:solidFill>
                  <a:srgbClr val="FF0000"/>
                </a:solidFill>
              </a:rPr>
              <a:t>I want to tell you my story </a:t>
            </a:r>
            <a:endParaRPr lang="en-US" sz="3600" dirty="0">
              <a:solidFill>
                <a:srgbClr val="FF0000"/>
              </a:solidFill>
              <a:latin typeface="Segoe UI" panose="020B0502040204020203" pitchFamily="34" charset="0"/>
              <a:cs typeface="Segoe UI" panose="020B0502040204020203" pitchFamily="34" charset="0"/>
            </a:endParaRPr>
          </a:p>
        </p:txBody>
      </p:sp>
      <p:pic>
        <p:nvPicPr>
          <p:cNvPr id="4" name="Content Placeholder 4" descr="Scales of Justice">
            <a:extLst>
              <a:ext uri="{FF2B5EF4-FFF2-40B4-BE49-F238E27FC236}">
                <a16:creationId xmlns:a16="http://schemas.microsoft.com/office/drawing/2014/main" id="{53025FED-9BCD-4BE9-B74C-707E5FD740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533" y="1026160"/>
            <a:ext cx="1097280" cy="1097280"/>
          </a:xfrm>
          <a:prstGeom prst="rect">
            <a:avLst/>
          </a:prstGeom>
        </p:spPr>
      </p:pic>
      <p:pic>
        <p:nvPicPr>
          <p:cNvPr id="8" name="Content Placeholder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88263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689277" y="317439"/>
            <a:ext cx="5406902" cy="1469965"/>
          </a:xfrm>
        </p:spPr>
        <p:txBody>
          <a:bodyPr anchor="ctr">
            <a:normAutofit fontScale="90000"/>
          </a:bodyPr>
          <a:lstStyle/>
          <a:p>
            <a:r>
              <a:rPr lang="en-US" dirty="0">
                <a:solidFill>
                  <a:schemeClr val="accent6"/>
                </a:solidFill>
                <a:latin typeface="Franklin Gothic Book" panose="020B0503020102020204" pitchFamily="34" charset="0"/>
                <a:cs typeface="Segoe UI" panose="020B0502040204020203" pitchFamily="34" charset="0"/>
              </a:rPr>
              <a:t>When Girls and women Are Empowered, Everyone Wins</a:t>
            </a:r>
          </a:p>
        </p:txBody>
      </p:sp>
      <p:sp>
        <p:nvSpPr>
          <p:cNvPr id="3" name="Content Placeholder 2">
            <a:extLst>
              <a:ext uri="{FF2B5EF4-FFF2-40B4-BE49-F238E27FC236}">
                <a16:creationId xmlns:a16="http://schemas.microsoft.com/office/drawing/2014/main" id="{31EFD88C-EC41-4850-9D1D-676D6AEE0358}"/>
              </a:ext>
            </a:extLst>
          </p:cNvPr>
          <p:cNvSpPr>
            <a:spLocks noGrp="1"/>
          </p:cNvSpPr>
          <p:nvPr>
            <p:ph idx="1"/>
          </p:nvPr>
        </p:nvSpPr>
        <p:spPr>
          <a:xfrm>
            <a:off x="840213" y="1602801"/>
            <a:ext cx="3306823" cy="874691"/>
          </a:xfrm>
        </p:spPr>
        <p:txBody>
          <a:bodyPr vert="horz" lIns="91440" tIns="45720" rIns="91440" bIns="45720" rtlCol="0" anchor="t">
            <a:normAutofit/>
          </a:bodyPr>
          <a:lstStyle/>
          <a:p>
            <a:r>
              <a:rPr lang="en-US" sz="2000" dirty="0">
                <a:solidFill>
                  <a:srgbClr val="FF6600"/>
                </a:solidFill>
                <a:latin typeface="Segoe UI" panose="020B0502040204020203" pitchFamily="34" charset="0"/>
                <a:cs typeface="Segoe UI" panose="020B0502040204020203" pitchFamily="34" charset="0"/>
              </a:rPr>
              <a:t>Goal 5</a:t>
            </a:r>
          </a:p>
          <a:p>
            <a:r>
              <a:rPr lang="en-US" sz="2000" dirty="0">
                <a:solidFill>
                  <a:srgbClr val="FF6600"/>
                </a:solidFill>
                <a:latin typeface="Segoe UI" panose="020B0502040204020203" pitchFamily="34" charset="0"/>
                <a:cs typeface="Segoe UI" panose="020B0502040204020203" pitchFamily="34" charset="0"/>
              </a:rPr>
              <a:t>GENDER EQUALITY </a:t>
            </a:r>
          </a:p>
        </p:txBody>
      </p:sp>
      <p:sp>
        <p:nvSpPr>
          <p:cNvPr id="5" name="TextBox 4"/>
          <p:cNvSpPr txBox="1"/>
          <p:nvPr/>
        </p:nvSpPr>
        <p:spPr>
          <a:xfrm>
            <a:off x="689277" y="2477492"/>
            <a:ext cx="4496412" cy="3785652"/>
          </a:xfrm>
          <a:prstGeom prst="rect">
            <a:avLst/>
          </a:prstGeom>
          <a:noFill/>
        </p:spPr>
        <p:txBody>
          <a:bodyPr wrap="square" rtlCol="0">
            <a:spAutoFit/>
          </a:bodyPr>
          <a:lstStyle/>
          <a:p>
            <a:pPr algn="just"/>
            <a:r>
              <a:rPr lang="en-US" sz="2400" dirty="0"/>
              <a:t>Some countries around the world have made significant progress in closing the gap more than 85 percent of their overall gender gap. The top four countries are all Nordic nations: with Norway, Sweden and Finland coming second, third and fourth. </a:t>
            </a:r>
          </a:p>
          <a:p>
            <a:pPr algn="just"/>
            <a:r>
              <a:rPr lang="en-US" sz="2400" dirty="0"/>
              <a:t>Other nations are Namibia Rwanda   </a:t>
            </a:r>
          </a:p>
        </p:txBody>
      </p:sp>
      <p:pic>
        <p:nvPicPr>
          <p:cNvPr id="6" name="Picture 5"/>
          <p:cNvPicPr>
            <a:picLocks noChangeAspect="1"/>
          </p:cNvPicPr>
          <p:nvPr/>
        </p:nvPicPr>
        <p:blipFill rotWithShape="1">
          <a:blip r:embed="rId3"/>
          <a:srcRect l="37217" t="7296" r="9718" b="14464"/>
          <a:stretch/>
        </p:blipFill>
        <p:spPr>
          <a:xfrm>
            <a:off x="5641677" y="2292888"/>
            <a:ext cx="4228046" cy="3648972"/>
          </a:xfrm>
          <a:prstGeom prst="rect">
            <a:avLst/>
          </a:prstGeom>
        </p:spPr>
      </p:pic>
    </p:spTree>
    <p:extLst>
      <p:ext uri="{BB962C8B-B14F-4D97-AF65-F5344CB8AC3E}">
        <p14:creationId xmlns:p14="http://schemas.microsoft.com/office/powerpoint/2010/main" val="39707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8F6D58-1A39-41ED-99F7-0CE9F03BD344}"/>
              </a:ext>
            </a:extLst>
          </p:cNvPr>
          <p:cNvSpPr txBox="1">
            <a:spLocks/>
          </p:cNvSpPr>
          <p:nvPr/>
        </p:nvSpPr>
        <p:spPr>
          <a:xfrm>
            <a:off x="1834519" y="218236"/>
            <a:ext cx="7637285" cy="14699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solidFill>
                <a:latin typeface="Franklin Gothic Book" panose="020B0503020102020204" pitchFamily="34" charset="0"/>
                <a:cs typeface="Segoe UI" panose="020B0502040204020203" pitchFamily="34" charset="0"/>
              </a:rPr>
              <a:t>The benefits theory </a:t>
            </a:r>
          </a:p>
        </p:txBody>
      </p:sp>
      <p:sp>
        <p:nvSpPr>
          <p:cNvPr id="9" name="Content Placeholder 2">
            <a:extLst>
              <a:ext uri="{FF2B5EF4-FFF2-40B4-BE49-F238E27FC236}">
                <a16:creationId xmlns:a16="http://schemas.microsoft.com/office/drawing/2014/main" id="{3BF933A4-33C5-4102-BBB0-9B15EFF2F292}"/>
              </a:ext>
            </a:extLst>
          </p:cNvPr>
          <p:cNvSpPr txBox="1">
            <a:spLocks/>
          </p:cNvSpPr>
          <p:nvPr/>
        </p:nvSpPr>
        <p:spPr>
          <a:xfrm>
            <a:off x="480171" y="1221530"/>
            <a:ext cx="9052018" cy="16887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latin typeface="Segoe UI" panose="020B0502040204020203" pitchFamily="34" charset="0"/>
                <a:cs typeface="Segoe UI" panose="020B0502040204020203" pitchFamily="34" charset="0"/>
              </a:rPr>
              <a:t>Investing in girls and women's empowerment is promoting and giving women the right tools needed to enable them succeed in every aspect of life. It's also promoting women's sense of self-worth, their ability to determine their own choices, and their right to influence social change for themselves and others and having equal access to opportunities as me do. </a:t>
            </a:r>
            <a:endParaRPr lang="en-US" sz="2400" dirty="0">
              <a:latin typeface="Franklin Gothic Book" panose="020B0503020102020204" pitchFamily="34" charset="0"/>
            </a:endParaRPr>
          </a:p>
        </p:txBody>
      </p:sp>
      <p:sp>
        <p:nvSpPr>
          <p:cNvPr id="4" name="Content Placeholder 2">
            <a:extLst>
              <a:ext uri="{FF2B5EF4-FFF2-40B4-BE49-F238E27FC236}">
                <a16:creationId xmlns:a16="http://schemas.microsoft.com/office/drawing/2014/main" id="{3BF933A4-33C5-4102-BBB0-9B15EFF2F292}"/>
              </a:ext>
            </a:extLst>
          </p:cNvPr>
          <p:cNvSpPr txBox="1">
            <a:spLocks/>
          </p:cNvSpPr>
          <p:nvPr/>
        </p:nvSpPr>
        <p:spPr>
          <a:xfrm>
            <a:off x="480171" y="3603019"/>
            <a:ext cx="9052018" cy="16887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latin typeface="Segoe UI" panose="020B0502040204020203" pitchFamily="34" charset="0"/>
                <a:cs typeface="Segoe UI" panose="020B0502040204020203" pitchFamily="34" charset="0"/>
              </a:rPr>
              <a:t>Studies show that empowerment is closely linked to education. </a:t>
            </a:r>
            <a:r>
              <a:rPr lang="en-US" sz="2400" b="1" dirty="0">
                <a:solidFill>
                  <a:srgbClr val="FF0000"/>
                </a:solidFill>
                <a:latin typeface="Segoe UI" panose="020B0502040204020203" pitchFamily="34" charset="0"/>
                <a:cs typeface="Segoe UI" panose="020B0502040204020203" pitchFamily="34" charset="0"/>
              </a:rPr>
              <a:t>How?</a:t>
            </a:r>
          </a:p>
          <a:p>
            <a:pPr marL="0" indent="0" algn="just">
              <a:buNone/>
            </a:pPr>
            <a:r>
              <a:rPr lang="en-US" sz="2400" dirty="0">
                <a:latin typeface="Segoe UI" panose="020B0502040204020203" pitchFamily="34" charset="0"/>
                <a:cs typeface="Segoe UI" panose="020B0502040204020203" pitchFamily="34" charset="0"/>
              </a:rPr>
              <a:t>1. The higher educated women are, the more likely they are to exercise control over household decisions, </a:t>
            </a:r>
          </a:p>
          <a:p>
            <a:pPr marL="0" indent="0" algn="just">
              <a:buNone/>
            </a:pPr>
            <a:r>
              <a:rPr lang="en-US" sz="2400" dirty="0">
                <a:latin typeface="Segoe UI" panose="020B0502040204020203" pitchFamily="34" charset="0"/>
                <a:cs typeface="Segoe UI" panose="020B0502040204020203" pitchFamily="34" charset="0"/>
              </a:rPr>
              <a:t>2. They are less likely to accept domestic violence and</a:t>
            </a:r>
          </a:p>
          <a:p>
            <a:pPr marL="0" indent="0" algn="just">
              <a:buNone/>
            </a:pPr>
            <a:r>
              <a:rPr lang="en-US" sz="2400" dirty="0">
                <a:latin typeface="Segoe UI" panose="020B0502040204020203" pitchFamily="34" charset="0"/>
                <a:cs typeface="Segoe UI" panose="020B0502040204020203" pitchFamily="34" charset="0"/>
              </a:rPr>
              <a:t>3. They generally have greater freedom to lead independent lives. </a:t>
            </a: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351489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0" y="2145101"/>
            <a:ext cx="8596668" cy="1320800"/>
          </a:xfrm>
        </p:spPr>
        <p:txBody>
          <a:bodyPr/>
          <a:lstStyle/>
          <a:p>
            <a:pPr algn="ctr"/>
            <a:r>
              <a:rPr lang="en-US" dirty="0"/>
              <a:t>Inspiration</a:t>
            </a:r>
          </a:p>
        </p:txBody>
      </p:sp>
      <p:sp>
        <p:nvSpPr>
          <p:cNvPr id="3" name="Content Placeholder 2"/>
          <p:cNvSpPr>
            <a:spLocks noGrp="1"/>
          </p:cNvSpPr>
          <p:nvPr>
            <p:ph idx="1"/>
          </p:nvPr>
        </p:nvSpPr>
        <p:spPr>
          <a:xfrm>
            <a:off x="3500167" y="1089428"/>
            <a:ext cx="5536721" cy="4351338"/>
          </a:xfrm>
        </p:spPr>
        <p:txBody>
          <a:bodyPr>
            <a:noAutofit/>
          </a:bodyPr>
          <a:lstStyle/>
          <a:p>
            <a:pPr marL="0" indent="0">
              <a:buNone/>
            </a:pPr>
            <a:r>
              <a:rPr lang="en-US" sz="4000" dirty="0">
                <a:solidFill>
                  <a:srgbClr val="00B050"/>
                </a:solidFill>
              </a:rPr>
              <a:t>I don’t not wish ( women) have power over men, </a:t>
            </a:r>
          </a:p>
          <a:p>
            <a:pPr marL="0" indent="0">
              <a:buNone/>
            </a:pPr>
            <a:r>
              <a:rPr lang="en-US" sz="4000" dirty="0">
                <a:solidFill>
                  <a:srgbClr val="00B050"/>
                </a:solidFill>
              </a:rPr>
              <a:t>but power over themselves</a:t>
            </a:r>
            <a:endParaRPr lang="en-US" sz="3600" dirty="0">
              <a:solidFill>
                <a:srgbClr val="00B050"/>
              </a:solidFill>
            </a:endParaRPr>
          </a:p>
          <a:p>
            <a:pPr marL="0" indent="0">
              <a:buNone/>
            </a:pPr>
            <a:r>
              <a:rPr lang="en-US" sz="3600" dirty="0"/>
              <a:t> </a:t>
            </a:r>
            <a:r>
              <a:rPr lang="en-US" dirty="0">
                <a:solidFill>
                  <a:srgbClr val="00B0F0"/>
                </a:solidFill>
              </a:rPr>
              <a:t>Mary Wollstonecraft, </a:t>
            </a:r>
            <a:r>
              <a:rPr lang="en-US" sz="3600" dirty="0"/>
              <a:t>English writer and advocate for education </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23790" t="41111" r="58268" b="30301"/>
          <a:stretch/>
        </p:blipFill>
        <p:spPr bwMode="auto">
          <a:xfrm>
            <a:off x="155275" y="609600"/>
            <a:ext cx="9449735" cy="5964237"/>
          </a:xfrm>
          <a:prstGeom prst="rect">
            <a:avLst/>
          </a:prstGeom>
          <a:ln>
            <a:noFill/>
          </a:ln>
          <a:extLst>
            <a:ext uri="{53640926-AAD7-44D8-BBD7-CCE9431645EC}">
              <a14:shadowObscured xmlns:a14="http://schemas.microsoft.com/office/drawing/2010/main"/>
            </a:ext>
          </a:extLst>
        </p:spPr>
      </p:pic>
      <p:sp>
        <p:nvSpPr>
          <p:cNvPr id="6" name="Content Placeholder 2"/>
          <p:cNvSpPr txBox="1">
            <a:spLocks/>
          </p:cNvSpPr>
          <p:nvPr/>
        </p:nvSpPr>
        <p:spPr>
          <a:xfrm>
            <a:off x="1414731" y="1579405"/>
            <a:ext cx="7418717" cy="37729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4000" dirty="0">
                <a:solidFill>
                  <a:srgbClr val="00B050"/>
                </a:solidFill>
              </a:rPr>
              <a:t>I don’t not wish ( women) have power over men, </a:t>
            </a:r>
          </a:p>
          <a:p>
            <a:pPr marL="0" indent="0">
              <a:buFont typeface="Wingdings 3" charset="2"/>
              <a:buNone/>
            </a:pPr>
            <a:r>
              <a:rPr lang="en-US" sz="4000" dirty="0">
                <a:solidFill>
                  <a:srgbClr val="00B050"/>
                </a:solidFill>
              </a:rPr>
              <a:t>but power over themselves</a:t>
            </a:r>
            <a:endParaRPr lang="en-US" sz="3600" dirty="0">
              <a:solidFill>
                <a:srgbClr val="00B050"/>
              </a:solidFill>
            </a:endParaRPr>
          </a:p>
          <a:p>
            <a:pPr marL="0" indent="0">
              <a:buFont typeface="Wingdings 3" charset="2"/>
              <a:buNone/>
            </a:pPr>
            <a:r>
              <a:rPr lang="en-US" sz="3600" dirty="0"/>
              <a:t> </a:t>
            </a:r>
            <a:r>
              <a:rPr lang="en-US" dirty="0">
                <a:solidFill>
                  <a:srgbClr val="00B0F0"/>
                </a:solidFill>
              </a:rPr>
              <a:t>Mary Wollstonecraft, </a:t>
            </a:r>
            <a:r>
              <a:rPr lang="en-US" sz="3600" dirty="0"/>
              <a:t>English writer and advocate for education </a:t>
            </a:r>
          </a:p>
        </p:txBody>
      </p:sp>
    </p:spTree>
    <p:extLst>
      <p:ext uri="{BB962C8B-B14F-4D97-AF65-F5344CB8AC3E}">
        <p14:creationId xmlns:p14="http://schemas.microsoft.com/office/powerpoint/2010/main" val="248455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Title 1">
            <a:extLst>
              <a:ext uri="{FF2B5EF4-FFF2-40B4-BE49-F238E27FC236}">
                <a16:creationId xmlns:a16="http://schemas.microsoft.com/office/drawing/2014/main" id="{DD648CF1-C72A-4313-8FC7-BF6DD4642AFE}"/>
              </a:ext>
            </a:extLst>
          </p:cNvPr>
          <p:cNvSpPr>
            <a:spLocks noGrp="1"/>
          </p:cNvSpPr>
          <p:nvPr>
            <p:ph idx="1"/>
          </p:nvPr>
        </p:nvSpPr>
        <p:spPr>
          <a:xfrm>
            <a:off x="838201" y="1552665"/>
            <a:ext cx="8719868" cy="4351338"/>
          </a:xfrm>
        </p:spPr>
        <p:txBody>
          <a:bodyPr anchor="ctr">
            <a:normAutofit/>
          </a:bodyPr>
          <a:lstStyle/>
          <a:p>
            <a:pPr marL="0" indent="0" algn="just">
              <a:buNone/>
            </a:pPr>
            <a:r>
              <a:rPr lang="en-US" sz="3200" dirty="0">
                <a:solidFill>
                  <a:srgbClr val="00B050"/>
                </a:solidFill>
                <a:latin typeface="Franklin Gothic Book" panose="020B0503020102020204" pitchFamily="34" charset="0"/>
                <a:cs typeface="Segoe UI" panose="020B0502040204020203" pitchFamily="34" charset="0"/>
              </a:rPr>
              <a:t>In the developing world (poor countries) girls and women are often seen as less valuable than boys. Instead of being sent to school, they are often made to do domestic work at home or are married off for a dowry before they are adults. As many as 12 million underage girls are married every year.</a:t>
            </a:r>
          </a:p>
        </p:txBody>
      </p:sp>
    </p:spTree>
    <p:extLst>
      <p:ext uri="{BB962C8B-B14F-4D97-AF65-F5344CB8AC3E}">
        <p14:creationId xmlns:p14="http://schemas.microsoft.com/office/powerpoint/2010/main" val="28809097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C7D9E6-B0D9-433E-BD46-EB60F64F4DA8}">
  <ds:schemaRefs>
    <ds:schemaRef ds:uri="http://purl.org/dc/terms/"/>
    <ds:schemaRef ds:uri="http://purl.org/dc/elements/1.1/"/>
    <ds:schemaRef ds:uri="http://schemas.openxmlformats.org/package/2006/metadata/core-properties"/>
    <ds:schemaRef ds:uri="71af3243-3dd4-4a8d-8c0d-dd76da1f02a5"/>
    <ds:schemaRef ds:uri="http://schemas.microsoft.com/office/infopath/2007/PartnerControls"/>
    <ds:schemaRef ds:uri="http://purl.org/dc/dcmitype/"/>
    <ds:schemaRef ds:uri="http://schemas.microsoft.com/office/2006/documentManagement/types"/>
    <ds:schemaRef ds:uri="16c05727-aa75-4e4a-9b5f-8a80a11658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A875DA-F9FD-4F83-A049-3B1027B54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2323</Words>
  <Application>Microsoft Office PowerPoint</Application>
  <PresentationFormat>Widescreen</PresentationFormat>
  <Paragraphs>134</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Franklin Gothic Book</vt:lpstr>
      <vt:lpstr>Segoe UI</vt:lpstr>
      <vt:lpstr>Trebuchet MS</vt:lpstr>
      <vt:lpstr>Wingdings</vt:lpstr>
      <vt:lpstr>Wingdings 3</vt:lpstr>
      <vt:lpstr>Facet</vt:lpstr>
      <vt:lpstr>Investing in Girls and Women for Sustainable Development </vt:lpstr>
      <vt:lpstr>Why Girls and Women Empowerment?</vt:lpstr>
      <vt:lpstr>Slide 3</vt:lpstr>
      <vt:lpstr>The Figures </vt:lpstr>
      <vt:lpstr>GWE- Is one of the Surest Ways to reducing poverty &amp; advancing women</vt:lpstr>
      <vt:lpstr>When Girls and women Are Empowered, Everyone Wins</vt:lpstr>
      <vt:lpstr>PowerPoint Presentation</vt:lpstr>
      <vt:lpstr>Inspiration</vt:lpstr>
      <vt:lpstr>PowerPoint Presentation</vt:lpstr>
      <vt:lpstr>The Reality </vt:lpstr>
      <vt:lpstr>The world’s 2030 SDG 5 </vt:lpstr>
      <vt:lpstr>The Hard Truth of GWE</vt:lpstr>
      <vt:lpstr>Just A Girl Initiatives Empowerment Impact stories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2022-04-03T22:19:09Z</dcterms:created>
  <dcterms:modified xsi:type="dcterms:W3CDTF">2022-04-05T04:45:11Z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