
<file path=[Content_Types].xml><?xml version="1.0" encoding="utf-8"?>
<Types xmlns="http://schemas.openxmlformats.org/package/2006/content-types">
  <Default Extension="docx" ContentType="application/vnd.openxmlformats-officedocument.wordprocessingml.document"/>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81" r:id="rId3"/>
    <p:sldId id="275" r:id="rId4"/>
    <p:sldId id="276" r:id="rId5"/>
    <p:sldId id="277" r:id="rId6"/>
    <p:sldId id="278" r:id="rId7"/>
    <p:sldId id="279" r:id="rId8"/>
    <p:sldId id="273" r:id="rId9"/>
    <p:sldId id="280" r:id="rId10"/>
    <p:sldId id="282" r:id="rId11"/>
    <p:sldId id="283" r:id="rId12"/>
    <p:sldId id="284" r:id="rId13"/>
    <p:sldId id="285" r:id="rId14"/>
    <p:sldId id="28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559" autoAdjust="0"/>
  </p:normalViewPr>
  <p:slideViewPr>
    <p:cSldViewPr snapToGrid="0">
      <p:cViewPr varScale="1">
        <p:scale>
          <a:sx n="69" d="100"/>
          <a:sy n="69" d="100"/>
        </p:scale>
        <p:origin x="1157" y="5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158899-4A39-455D-B2AD-3CBE72D4DB1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0C466613-7F6D-4080-AC7C-0C3B69A62B34}">
      <dgm:prSet phldrT="[Texte]"/>
      <dgm:spPr>
        <a:solidFill>
          <a:schemeClr val="accent1">
            <a:lumMod val="40000"/>
            <a:lumOff val="60000"/>
          </a:schemeClr>
        </a:solidFill>
      </dgm:spPr>
      <dgm:t>
        <a:bodyPr/>
        <a:lstStyle/>
        <a:p>
          <a:r>
            <a:rPr lang="fr-FR" b="1" dirty="0">
              <a:solidFill>
                <a:schemeClr val="accent1">
                  <a:lumMod val="50000"/>
                </a:schemeClr>
              </a:solidFill>
            </a:rPr>
            <a:t>Contexte et objectifs de la recherche </a:t>
          </a:r>
        </a:p>
      </dgm:t>
    </dgm:pt>
    <dgm:pt modelId="{EC3C552F-CA29-46C7-9AEC-E7937CCBCE13}" type="parTrans" cxnId="{36DA1377-65C3-4CA9-89C4-87510AEB24BF}">
      <dgm:prSet/>
      <dgm:spPr/>
      <dgm:t>
        <a:bodyPr/>
        <a:lstStyle/>
        <a:p>
          <a:endParaRPr lang="fr-FR"/>
        </a:p>
      </dgm:t>
    </dgm:pt>
    <dgm:pt modelId="{C4E1FE9F-1625-490B-8DEE-8D20485A732F}" type="sibTrans" cxnId="{36DA1377-65C3-4CA9-89C4-87510AEB24BF}">
      <dgm:prSet/>
      <dgm:spPr/>
      <dgm:t>
        <a:bodyPr/>
        <a:lstStyle/>
        <a:p>
          <a:endParaRPr lang="fr-FR"/>
        </a:p>
      </dgm:t>
    </dgm:pt>
    <dgm:pt modelId="{624D632D-BCCB-481A-8A43-20D02EEA6FA9}">
      <dgm:prSet phldrT="[Texte]"/>
      <dgm:spPr>
        <a:solidFill>
          <a:schemeClr val="accent1">
            <a:lumMod val="40000"/>
            <a:lumOff val="60000"/>
          </a:schemeClr>
        </a:solidFill>
      </dgm:spPr>
      <dgm:t>
        <a:bodyPr/>
        <a:lstStyle/>
        <a:p>
          <a:r>
            <a:rPr lang="fr-FR" b="1" dirty="0">
              <a:solidFill>
                <a:schemeClr val="accent1">
                  <a:lumMod val="50000"/>
                </a:schemeClr>
              </a:solidFill>
            </a:rPr>
            <a:t>Revue de littérature et hypothèses</a:t>
          </a:r>
          <a:endParaRPr lang="fr-FR" b="1" dirty="0"/>
        </a:p>
      </dgm:t>
    </dgm:pt>
    <dgm:pt modelId="{DD4E574D-79B2-41BA-BAD5-D23EB8A4081B}" type="parTrans" cxnId="{EDE499A6-3537-4A36-9A95-E5ED94A7D6AC}">
      <dgm:prSet/>
      <dgm:spPr/>
      <dgm:t>
        <a:bodyPr/>
        <a:lstStyle/>
        <a:p>
          <a:endParaRPr lang="fr-FR"/>
        </a:p>
      </dgm:t>
    </dgm:pt>
    <dgm:pt modelId="{2E580043-86E3-4888-8634-5DF168C90662}" type="sibTrans" cxnId="{EDE499A6-3537-4A36-9A95-E5ED94A7D6AC}">
      <dgm:prSet/>
      <dgm:spPr/>
      <dgm:t>
        <a:bodyPr/>
        <a:lstStyle/>
        <a:p>
          <a:endParaRPr lang="fr-FR"/>
        </a:p>
      </dgm:t>
    </dgm:pt>
    <dgm:pt modelId="{486A25F0-BDBF-448F-ACE6-2D421F7C9A9A}">
      <dgm:prSet/>
      <dgm:spPr>
        <a:solidFill>
          <a:schemeClr val="accent1">
            <a:lumMod val="40000"/>
            <a:lumOff val="60000"/>
          </a:schemeClr>
        </a:solidFill>
      </dgm:spPr>
      <dgm:t>
        <a:bodyPr/>
        <a:lstStyle/>
        <a:p>
          <a:r>
            <a:rPr lang="fr-FR" b="1">
              <a:solidFill>
                <a:schemeClr val="accent1">
                  <a:lumMod val="50000"/>
                </a:schemeClr>
              </a:solidFill>
            </a:rPr>
            <a:t>Questions de la recherche</a:t>
          </a:r>
          <a:endParaRPr lang="fr-FR" b="1" dirty="0">
            <a:solidFill>
              <a:schemeClr val="accent1">
                <a:lumMod val="50000"/>
              </a:schemeClr>
            </a:solidFill>
          </a:endParaRPr>
        </a:p>
      </dgm:t>
    </dgm:pt>
    <dgm:pt modelId="{951A786B-8CC0-4FD6-B19C-7F88DCC493CD}" type="parTrans" cxnId="{8FE9801F-4E41-4963-8C0C-B943AC1F9A0C}">
      <dgm:prSet/>
      <dgm:spPr/>
      <dgm:t>
        <a:bodyPr/>
        <a:lstStyle/>
        <a:p>
          <a:endParaRPr lang="fr-FR"/>
        </a:p>
      </dgm:t>
    </dgm:pt>
    <dgm:pt modelId="{B34E03DC-CE32-4503-988E-8FCE908B9121}" type="sibTrans" cxnId="{8FE9801F-4E41-4963-8C0C-B943AC1F9A0C}">
      <dgm:prSet/>
      <dgm:spPr/>
      <dgm:t>
        <a:bodyPr/>
        <a:lstStyle/>
        <a:p>
          <a:endParaRPr lang="fr-FR"/>
        </a:p>
      </dgm:t>
    </dgm:pt>
    <dgm:pt modelId="{A4782BD0-1E8F-43F0-A23D-1BB40E406FB4}">
      <dgm:prSet/>
      <dgm:spPr>
        <a:solidFill>
          <a:schemeClr val="accent1">
            <a:lumMod val="40000"/>
            <a:lumOff val="60000"/>
          </a:schemeClr>
        </a:solidFill>
      </dgm:spPr>
      <dgm:t>
        <a:bodyPr/>
        <a:lstStyle/>
        <a:p>
          <a:r>
            <a:rPr lang="fr-FR" b="1">
              <a:solidFill>
                <a:schemeClr val="accent1">
                  <a:lumMod val="50000"/>
                </a:schemeClr>
              </a:solidFill>
            </a:rPr>
            <a:t>Modèle conceptuel de la recherche</a:t>
          </a:r>
          <a:endParaRPr lang="fr-FR" b="1" dirty="0">
            <a:solidFill>
              <a:schemeClr val="accent1">
                <a:lumMod val="50000"/>
              </a:schemeClr>
            </a:solidFill>
          </a:endParaRPr>
        </a:p>
      </dgm:t>
    </dgm:pt>
    <dgm:pt modelId="{D6C66874-6849-4358-8B6E-44FA0B18EB98}" type="parTrans" cxnId="{7579AEBC-D47A-4EE9-8F91-E9F52395671B}">
      <dgm:prSet/>
      <dgm:spPr/>
      <dgm:t>
        <a:bodyPr/>
        <a:lstStyle/>
        <a:p>
          <a:endParaRPr lang="fr-FR"/>
        </a:p>
      </dgm:t>
    </dgm:pt>
    <dgm:pt modelId="{71DD85AF-E20E-4347-AEBC-D27C32A7BF96}" type="sibTrans" cxnId="{7579AEBC-D47A-4EE9-8F91-E9F52395671B}">
      <dgm:prSet/>
      <dgm:spPr/>
      <dgm:t>
        <a:bodyPr/>
        <a:lstStyle/>
        <a:p>
          <a:endParaRPr lang="fr-FR"/>
        </a:p>
      </dgm:t>
    </dgm:pt>
    <dgm:pt modelId="{1A7748AB-9311-4F32-BCB5-4A48B390F846}">
      <dgm:prSet/>
      <dgm:spPr>
        <a:solidFill>
          <a:schemeClr val="accent1">
            <a:lumMod val="40000"/>
            <a:lumOff val="60000"/>
          </a:schemeClr>
        </a:solidFill>
      </dgm:spPr>
      <dgm:t>
        <a:bodyPr/>
        <a:lstStyle/>
        <a:p>
          <a:r>
            <a:rPr lang="fr-FR" b="1" dirty="0">
              <a:solidFill>
                <a:schemeClr val="accent1">
                  <a:lumMod val="50000"/>
                </a:schemeClr>
              </a:solidFill>
            </a:rPr>
            <a:t>Discussion</a:t>
          </a:r>
        </a:p>
      </dgm:t>
    </dgm:pt>
    <dgm:pt modelId="{DD50C8DA-24F1-4742-8F02-1B99CB21793A}" type="parTrans" cxnId="{9FF076EE-45F4-4792-B0EB-EAD25EC05AC6}">
      <dgm:prSet/>
      <dgm:spPr/>
      <dgm:t>
        <a:bodyPr/>
        <a:lstStyle/>
        <a:p>
          <a:endParaRPr lang="fr-FR"/>
        </a:p>
      </dgm:t>
    </dgm:pt>
    <dgm:pt modelId="{1B3D51AA-411F-45CA-B4F2-40EB3645EB43}" type="sibTrans" cxnId="{9FF076EE-45F4-4792-B0EB-EAD25EC05AC6}">
      <dgm:prSet/>
      <dgm:spPr/>
      <dgm:t>
        <a:bodyPr/>
        <a:lstStyle/>
        <a:p>
          <a:endParaRPr lang="fr-FR"/>
        </a:p>
      </dgm:t>
    </dgm:pt>
    <dgm:pt modelId="{F26CD88C-DA51-45A8-8D28-F72E418E418A}">
      <dgm:prSet/>
      <dgm:spPr>
        <a:solidFill>
          <a:schemeClr val="accent1">
            <a:lumMod val="40000"/>
            <a:lumOff val="60000"/>
          </a:schemeClr>
        </a:solidFill>
      </dgm:spPr>
      <dgm:t>
        <a:bodyPr/>
        <a:lstStyle/>
        <a:p>
          <a:r>
            <a:rPr lang="fr-FR" b="1">
              <a:solidFill>
                <a:schemeClr val="accent1">
                  <a:lumMod val="50000"/>
                </a:schemeClr>
              </a:solidFill>
            </a:rPr>
            <a:t>Conclusion</a:t>
          </a:r>
          <a:endParaRPr lang="en-US" b="1" dirty="0">
            <a:solidFill>
              <a:schemeClr val="tx1"/>
            </a:solidFill>
          </a:endParaRPr>
        </a:p>
      </dgm:t>
    </dgm:pt>
    <dgm:pt modelId="{EAB4FC17-35A6-468D-985F-EC4B72C54A6A}" type="parTrans" cxnId="{AE99AB39-A60C-4F95-9B30-86FA5E7F1429}">
      <dgm:prSet/>
      <dgm:spPr/>
      <dgm:t>
        <a:bodyPr/>
        <a:lstStyle/>
        <a:p>
          <a:endParaRPr lang="fr-FR"/>
        </a:p>
      </dgm:t>
    </dgm:pt>
    <dgm:pt modelId="{C85B3E94-1D1A-4ED0-BD4B-79E730C3A912}" type="sibTrans" cxnId="{AE99AB39-A60C-4F95-9B30-86FA5E7F1429}">
      <dgm:prSet/>
      <dgm:spPr/>
      <dgm:t>
        <a:bodyPr/>
        <a:lstStyle/>
        <a:p>
          <a:endParaRPr lang="fr-FR"/>
        </a:p>
      </dgm:t>
    </dgm:pt>
    <dgm:pt modelId="{6062982B-3C4A-4C90-A4EA-E44989E4C3EB}" type="pres">
      <dgm:prSet presAssocID="{33158899-4A39-455D-B2AD-3CBE72D4DB13}" presName="linear" presStyleCnt="0">
        <dgm:presLayoutVars>
          <dgm:dir/>
          <dgm:animLvl val="lvl"/>
          <dgm:resizeHandles val="exact"/>
        </dgm:presLayoutVars>
      </dgm:prSet>
      <dgm:spPr/>
    </dgm:pt>
    <dgm:pt modelId="{899D9125-8024-4531-BEAF-56D7B1A966EE}" type="pres">
      <dgm:prSet presAssocID="{0C466613-7F6D-4080-AC7C-0C3B69A62B34}" presName="parentLin" presStyleCnt="0"/>
      <dgm:spPr/>
    </dgm:pt>
    <dgm:pt modelId="{7F422D3C-7DFD-4E87-8D60-9D4522473BA1}" type="pres">
      <dgm:prSet presAssocID="{0C466613-7F6D-4080-AC7C-0C3B69A62B34}" presName="parentLeftMargin" presStyleLbl="node1" presStyleIdx="0" presStyleCnt="6"/>
      <dgm:spPr/>
    </dgm:pt>
    <dgm:pt modelId="{2417E84E-2F82-4CEB-8FA1-7D43F5FEA8F0}" type="pres">
      <dgm:prSet presAssocID="{0C466613-7F6D-4080-AC7C-0C3B69A62B34}" presName="parentText" presStyleLbl="node1" presStyleIdx="0" presStyleCnt="6">
        <dgm:presLayoutVars>
          <dgm:chMax val="0"/>
          <dgm:bulletEnabled val="1"/>
        </dgm:presLayoutVars>
      </dgm:prSet>
      <dgm:spPr/>
    </dgm:pt>
    <dgm:pt modelId="{B22184D2-3EC2-4122-A7E6-301E13D01531}" type="pres">
      <dgm:prSet presAssocID="{0C466613-7F6D-4080-AC7C-0C3B69A62B34}" presName="negativeSpace" presStyleCnt="0"/>
      <dgm:spPr/>
    </dgm:pt>
    <dgm:pt modelId="{49CCBC91-C051-4668-906F-0838A4BC4A75}" type="pres">
      <dgm:prSet presAssocID="{0C466613-7F6D-4080-AC7C-0C3B69A62B34}" presName="childText" presStyleLbl="conFgAcc1" presStyleIdx="0" presStyleCnt="6">
        <dgm:presLayoutVars>
          <dgm:bulletEnabled val="1"/>
        </dgm:presLayoutVars>
      </dgm:prSet>
      <dgm:spPr/>
    </dgm:pt>
    <dgm:pt modelId="{F03C434B-3B8D-4AAB-B9FD-DAA7837E8536}" type="pres">
      <dgm:prSet presAssocID="{C4E1FE9F-1625-490B-8DEE-8D20485A732F}" presName="spaceBetweenRectangles" presStyleCnt="0"/>
      <dgm:spPr/>
    </dgm:pt>
    <dgm:pt modelId="{DDFADF07-5E5F-4D43-A897-AF6ED451A76D}" type="pres">
      <dgm:prSet presAssocID="{486A25F0-BDBF-448F-ACE6-2D421F7C9A9A}" presName="parentLin" presStyleCnt="0"/>
      <dgm:spPr/>
    </dgm:pt>
    <dgm:pt modelId="{226E22F3-531A-47FC-8F7E-64ED55739024}" type="pres">
      <dgm:prSet presAssocID="{486A25F0-BDBF-448F-ACE6-2D421F7C9A9A}" presName="parentLeftMargin" presStyleLbl="node1" presStyleIdx="0" presStyleCnt="6"/>
      <dgm:spPr/>
    </dgm:pt>
    <dgm:pt modelId="{F5091D86-854D-421F-AB68-B0F16CB4C232}" type="pres">
      <dgm:prSet presAssocID="{486A25F0-BDBF-448F-ACE6-2D421F7C9A9A}" presName="parentText" presStyleLbl="node1" presStyleIdx="1" presStyleCnt="6">
        <dgm:presLayoutVars>
          <dgm:chMax val="0"/>
          <dgm:bulletEnabled val="1"/>
        </dgm:presLayoutVars>
      </dgm:prSet>
      <dgm:spPr/>
    </dgm:pt>
    <dgm:pt modelId="{B92DC6F2-6E12-45C4-BF27-AA30D505EC6F}" type="pres">
      <dgm:prSet presAssocID="{486A25F0-BDBF-448F-ACE6-2D421F7C9A9A}" presName="negativeSpace" presStyleCnt="0"/>
      <dgm:spPr/>
    </dgm:pt>
    <dgm:pt modelId="{3F599566-9F2C-45BC-A8D5-59E63F9C43C1}" type="pres">
      <dgm:prSet presAssocID="{486A25F0-BDBF-448F-ACE6-2D421F7C9A9A}" presName="childText" presStyleLbl="conFgAcc1" presStyleIdx="1" presStyleCnt="6">
        <dgm:presLayoutVars>
          <dgm:bulletEnabled val="1"/>
        </dgm:presLayoutVars>
      </dgm:prSet>
      <dgm:spPr/>
    </dgm:pt>
    <dgm:pt modelId="{339447D7-CFA2-49C7-B0C6-D7E523AF7126}" type="pres">
      <dgm:prSet presAssocID="{B34E03DC-CE32-4503-988E-8FCE908B9121}" presName="spaceBetweenRectangles" presStyleCnt="0"/>
      <dgm:spPr/>
    </dgm:pt>
    <dgm:pt modelId="{C34B3475-830D-4880-8085-C0A45C46CE6A}" type="pres">
      <dgm:prSet presAssocID="{624D632D-BCCB-481A-8A43-20D02EEA6FA9}" presName="parentLin" presStyleCnt="0"/>
      <dgm:spPr/>
    </dgm:pt>
    <dgm:pt modelId="{EBADE9A9-24DD-4C14-A5DA-C5BDB6B13738}" type="pres">
      <dgm:prSet presAssocID="{624D632D-BCCB-481A-8A43-20D02EEA6FA9}" presName="parentLeftMargin" presStyleLbl="node1" presStyleIdx="1" presStyleCnt="6"/>
      <dgm:spPr/>
    </dgm:pt>
    <dgm:pt modelId="{261DBA8F-2EF2-47F6-9442-BFF973663E7A}" type="pres">
      <dgm:prSet presAssocID="{624D632D-BCCB-481A-8A43-20D02EEA6FA9}" presName="parentText" presStyleLbl="node1" presStyleIdx="2" presStyleCnt="6">
        <dgm:presLayoutVars>
          <dgm:chMax val="0"/>
          <dgm:bulletEnabled val="1"/>
        </dgm:presLayoutVars>
      </dgm:prSet>
      <dgm:spPr/>
    </dgm:pt>
    <dgm:pt modelId="{536A7CAE-AC97-464C-A825-976BFDBD154F}" type="pres">
      <dgm:prSet presAssocID="{624D632D-BCCB-481A-8A43-20D02EEA6FA9}" presName="negativeSpace" presStyleCnt="0"/>
      <dgm:spPr/>
    </dgm:pt>
    <dgm:pt modelId="{CBB36989-17E0-4F74-8185-82D8F987C3ED}" type="pres">
      <dgm:prSet presAssocID="{624D632D-BCCB-481A-8A43-20D02EEA6FA9}" presName="childText" presStyleLbl="conFgAcc1" presStyleIdx="2" presStyleCnt="6">
        <dgm:presLayoutVars>
          <dgm:bulletEnabled val="1"/>
        </dgm:presLayoutVars>
      </dgm:prSet>
      <dgm:spPr/>
    </dgm:pt>
    <dgm:pt modelId="{E26DCE0B-A826-47F3-A4F9-2BC161628F19}" type="pres">
      <dgm:prSet presAssocID="{2E580043-86E3-4888-8634-5DF168C90662}" presName="spaceBetweenRectangles" presStyleCnt="0"/>
      <dgm:spPr/>
    </dgm:pt>
    <dgm:pt modelId="{F7A5C647-B2EE-4490-A190-A7F68AE6F10E}" type="pres">
      <dgm:prSet presAssocID="{A4782BD0-1E8F-43F0-A23D-1BB40E406FB4}" presName="parentLin" presStyleCnt="0"/>
      <dgm:spPr/>
    </dgm:pt>
    <dgm:pt modelId="{C7A91C99-744F-48E8-8879-D803A6516253}" type="pres">
      <dgm:prSet presAssocID="{A4782BD0-1E8F-43F0-A23D-1BB40E406FB4}" presName="parentLeftMargin" presStyleLbl="node1" presStyleIdx="2" presStyleCnt="6"/>
      <dgm:spPr/>
    </dgm:pt>
    <dgm:pt modelId="{87FABEE5-DCB9-4B65-85D7-56C11822E2E6}" type="pres">
      <dgm:prSet presAssocID="{A4782BD0-1E8F-43F0-A23D-1BB40E406FB4}" presName="parentText" presStyleLbl="node1" presStyleIdx="3" presStyleCnt="6">
        <dgm:presLayoutVars>
          <dgm:chMax val="0"/>
          <dgm:bulletEnabled val="1"/>
        </dgm:presLayoutVars>
      </dgm:prSet>
      <dgm:spPr/>
    </dgm:pt>
    <dgm:pt modelId="{8F13F15A-EEF8-4323-8491-9A929D4329AA}" type="pres">
      <dgm:prSet presAssocID="{A4782BD0-1E8F-43F0-A23D-1BB40E406FB4}" presName="negativeSpace" presStyleCnt="0"/>
      <dgm:spPr/>
    </dgm:pt>
    <dgm:pt modelId="{947884F7-8A68-49CB-BB47-5A21E5951E7F}" type="pres">
      <dgm:prSet presAssocID="{A4782BD0-1E8F-43F0-A23D-1BB40E406FB4}" presName="childText" presStyleLbl="conFgAcc1" presStyleIdx="3" presStyleCnt="6">
        <dgm:presLayoutVars>
          <dgm:bulletEnabled val="1"/>
        </dgm:presLayoutVars>
      </dgm:prSet>
      <dgm:spPr/>
    </dgm:pt>
    <dgm:pt modelId="{01139336-38F1-4D00-A62E-8ACDEB7A6EA3}" type="pres">
      <dgm:prSet presAssocID="{71DD85AF-E20E-4347-AEBC-D27C32A7BF96}" presName="spaceBetweenRectangles" presStyleCnt="0"/>
      <dgm:spPr/>
    </dgm:pt>
    <dgm:pt modelId="{BA932D53-6F40-4519-8689-27CA0F8DB6F2}" type="pres">
      <dgm:prSet presAssocID="{1A7748AB-9311-4F32-BCB5-4A48B390F846}" presName="parentLin" presStyleCnt="0"/>
      <dgm:spPr/>
    </dgm:pt>
    <dgm:pt modelId="{711BD30F-B850-4FF3-8BF3-12490DBA4BB2}" type="pres">
      <dgm:prSet presAssocID="{1A7748AB-9311-4F32-BCB5-4A48B390F846}" presName="parentLeftMargin" presStyleLbl="node1" presStyleIdx="3" presStyleCnt="6"/>
      <dgm:spPr/>
    </dgm:pt>
    <dgm:pt modelId="{32143009-842C-49C7-BF7D-630FD5EE48B3}" type="pres">
      <dgm:prSet presAssocID="{1A7748AB-9311-4F32-BCB5-4A48B390F846}" presName="parentText" presStyleLbl="node1" presStyleIdx="4" presStyleCnt="6">
        <dgm:presLayoutVars>
          <dgm:chMax val="0"/>
          <dgm:bulletEnabled val="1"/>
        </dgm:presLayoutVars>
      </dgm:prSet>
      <dgm:spPr/>
    </dgm:pt>
    <dgm:pt modelId="{BEAF7A12-AACD-4ECF-90FC-57DFDFF5384E}" type="pres">
      <dgm:prSet presAssocID="{1A7748AB-9311-4F32-BCB5-4A48B390F846}" presName="negativeSpace" presStyleCnt="0"/>
      <dgm:spPr/>
    </dgm:pt>
    <dgm:pt modelId="{26FACB91-57FA-4E4D-9231-ECA1080AF04B}" type="pres">
      <dgm:prSet presAssocID="{1A7748AB-9311-4F32-BCB5-4A48B390F846}" presName="childText" presStyleLbl="conFgAcc1" presStyleIdx="4" presStyleCnt="6">
        <dgm:presLayoutVars>
          <dgm:bulletEnabled val="1"/>
        </dgm:presLayoutVars>
      </dgm:prSet>
      <dgm:spPr/>
    </dgm:pt>
    <dgm:pt modelId="{F050ED1E-B27E-4FB0-A05A-A48B79E8959D}" type="pres">
      <dgm:prSet presAssocID="{1B3D51AA-411F-45CA-B4F2-40EB3645EB43}" presName="spaceBetweenRectangles" presStyleCnt="0"/>
      <dgm:spPr/>
    </dgm:pt>
    <dgm:pt modelId="{57DE6625-C67E-4CAD-827C-1D9577BA4980}" type="pres">
      <dgm:prSet presAssocID="{F26CD88C-DA51-45A8-8D28-F72E418E418A}" presName="parentLin" presStyleCnt="0"/>
      <dgm:spPr/>
    </dgm:pt>
    <dgm:pt modelId="{4066F55E-28E4-4FB7-9247-05C04E3EA911}" type="pres">
      <dgm:prSet presAssocID="{F26CD88C-DA51-45A8-8D28-F72E418E418A}" presName="parentLeftMargin" presStyleLbl="node1" presStyleIdx="4" presStyleCnt="6"/>
      <dgm:spPr/>
    </dgm:pt>
    <dgm:pt modelId="{7D5611FB-95A8-440E-BA40-1E6EF2B1F00D}" type="pres">
      <dgm:prSet presAssocID="{F26CD88C-DA51-45A8-8D28-F72E418E418A}" presName="parentText" presStyleLbl="node1" presStyleIdx="5" presStyleCnt="6">
        <dgm:presLayoutVars>
          <dgm:chMax val="0"/>
          <dgm:bulletEnabled val="1"/>
        </dgm:presLayoutVars>
      </dgm:prSet>
      <dgm:spPr/>
    </dgm:pt>
    <dgm:pt modelId="{F75ACE34-3B14-4434-9CCC-FEC5C74EFABC}" type="pres">
      <dgm:prSet presAssocID="{F26CD88C-DA51-45A8-8D28-F72E418E418A}" presName="negativeSpace" presStyleCnt="0"/>
      <dgm:spPr/>
    </dgm:pt>
    <dgm:pt modelId="{161F1303-09A1-43B7-9664-F96D8F552338}" type="pres">
      <dgm:prSet presAssocID="{F26CD88C-DA51-45A8-8D28-F72E418E418A}" presName="childText" presStyleLbl="conFgAcc1" presStyleIdx="5" presStyleCnt="6">
        <dgm:presLayoutVars>
          <dgm:bulletEnabled val="1"/>
        </dgm:presLayoutVars>
      </dgm:prSet>
      <dgm:spPr/>
    </dgm:pt>
  </dgm:ptLst>
  <dgm:cxnLst>
    <dgm:cxn modelId="{55C0AF01-14C8-41FC-A36C-0488CB6D5CD0}" type="presOf" srcId="{A4782BD0-1E8F-43F0-A23D-1BB40E406FB4}" destId="{87FABEE5-DCB9-4B65-85D7-56C11822E2E6}" srcOrd="1" destOrd="0" presId="urn:microsoft.com/office/officeart/2005/8/layout/list1"/>
    <dgm:cxn modelId="{1BF5F511-D873-4DAB-8796-40827BC2A6DD}" type="presOf" srcId="{1A7748AB-9311-4F32-BCB5-4A48B390F846}" destId="{32143009-842C-49C7-BF7D-630FD5EE48B3}" srcOrd="1" destOrd="0" presId="urn:microsoft.com/office/officeart/2005/8/layout/list1"/>
    <dgm:cxn modelId="{8FE9801F-4E41-4963-8C0C-B943AC1F9A0C}" srcId="{33158899-4A39-455D-B2AD-3CBE72D4DB13}" destId="{486A25F0-BDBF-448F-ACE6-2D421F7C9A9A}" srcOrd="1" destOrd="0" parTransId="{951A786B-8CC0-4FD6-B19C-7F88DCC493CD}" sibTransId="{B34E03DC-CE32-4503-988E-8FCE908B9121}"/>
    <dgm:cxn modelId="{25FA8239-E7C4-4743-B794-6C44DC6ABEA3}" type="presOf" srcId="{F26CD88C-DA51-45A8-8D28-F72E418E418A}" destId="{7D5611FB-95A8-440E-BA40-1E6EF2B1F00D}" srcOrd="1" destOrd="0" presId="urn:microsoft.com/office/officeart/2005/8/layout/list1"/>
    <dgm:cxn modelId="{AE99AB39-A60C-4F95-9B30-86FA5E7F1429}" srcId="{33158899-4A39-455D-B2AD-3CBE72D4DB13}" destId="{F26CD88C-DA51-45A8-8D28-F72E418E418A}" srcOrd="5" destOrd="0" parTransId="{EAB4FC17-35A6-468D-985F-EC4B72C54A6A}" sibTransId="{C85B3E94-1D1A-4ED0-BD4B-79E730C3A912}"/>
    <dgm:cxn modelId="{58A0656B-3A89-40D6-B338-B8532244A618}" type="presOf" srcId="{486A25F0-BDBF-448F-ACE6-2D421F7C9A9A}" destId="{F5091D86-854D-421F-AB68-B0F16CB4C232}" srcOrd="1" destOrd="0" presId="urn:microsoft.com/office/officeart/2005/8/layout/list1"/>
    <dgm:cxn modelId="{F899D16D-7EAD-4712-AAFB-0D009A63BE5D}" type="presOf" srcId="{0C466613-7F6D-4080-AC7C-0C3B69A62B34}" destId="{2417E84E-2F82-4CEB-8FA1-7D43F5FEA8F0}" srcOrd="1" destOrd="0" presId="urn:microsoft.com/office/officeart/2005/8/layout/list1"/>
    <dgm:cxn modelId="{36DA1377-65C3-4CA9-89C4-87510AEB24BF}" srcId="{33158899-4A39-455D-B2AD-3CBE72D4DB13}" destId="{0C466613-7F6D-4080-AC7C-0C3B69A62B34}" srcOrd="0" destOrd="0" parTransId="{EC3C552F-CA29-46C7-9AEC-E7937CCBCE13}" sibTransId="{C4E1FE9F-1625-490B-8DEE-8D20485A732F}"/>
    <dgm:cxn modelId="{39247157-673B-4118-A60A-D78D20E294AD}" type="presOf" srcId="{0C466613-7F6D-4080-AC7C-0C3B69A62B34}" destId="{7F422D3C-7DFD-4E87-8D60-9D4522473BA1}" srcOrd="0" destOrd="0" presId="urn:microsoft.com/office/officeart/2005/8/layout/list1"/>
    <dgm:cxn modelId="{5909E877-84FC-4704-A333-F05C1CEF6A2E}" type="presOf" srcId="{F26CD88C-DA51-45A8-8D28-F72E418E418A}" destId="{4066F55E-28E4-4FB7-9247-05C04E3EA911}" srcOrd="0" destOrd="0" presId="urn:microsoft.com/office/officeart/2005/8/layout/list1"/>
    <dgm:cxn modelId="{9CA10059-E557-4AC6-90B2-BA06636F8D10}" type="presOf" srcId="{A4782BD0-1E8F-43F0-A23D-1BB40E406FB4}" destId="{C7A91C99-744F-48E8-8879-D803A6516253}" srcOrd="0" destOrd="0" presId="urn:microsoft.com/office/officeart/2005/8/layout/list1"/>
    <dgm:cxn modelId="{37AD6B83-7EE6-4BA5-87B1-D0B672FE3BA2}" type="presOf" srcId="{33158899-4A39-455D-B2AD-3CBE72D4DB13}" destId="{6062982B-3C4A-4C90-A4EA-E44989E4C3EB}" srcOrd="0" destOrd="0" presId="urn:microsoft.com/office/officeart/2005/8/layout/list1"/>
    <dgm:cxn modelId="{87F3788F-CCDC-4979-A482-00460BAC7AB4}" type="presOf" srcId="{486A25F0-BDBF-448F-ACE6-2D421F7C9A9A}" destId="{226E22F3-531A-47FC-8F7E-64ED55739024}" srcOrd="0" destOrd="0" presId="urn:microsoft.com/office/officeart/2005/8/layout/list1"/>
    <dgm:cxn modelId="{EDE499A6-3537-4A36-9A95-E5ED94A7D6AC}" srcId="{33158899-4A39-455D-B2AD-3CBE72D4DB13}" destId="{624D632D-BCCB-481A-8A43-20D02EEA6FA9}" srcOrd="2" destOrd="0" parTransId="{DD4E574D-79B2-41BA-BAD5-D23EB8A4081B}" sibTransId="{2E580043-86E3-4888-8634-5DF168C90662}"/>
    <dgm:cxn modelId="{7579AEBC-D47A-4EE9-8F91-E9F52395671B}" srcId="{33158899-4A39-455D-B2AD-3CBE72D4DB13}" destId="{A4782BD0-1E8F-43F0-A23D-1BB40E406FB4}" srcOrd="3" destOrd="0" parTransId="{D6C66874-6849-4358-8B6E-44FA0B18EB98}" sibTransId="{71DD85AF-E20E-4347-AEBC-D27C32A7BF96}"/>
    <dgm:cxn modelId="{9C685EBD-5DE2-41A6-927D-40C6E5CFAB99}" type="presOf" srcId="{624D632D-BCCB-481A-8A43-20D02EEA6FA9}" destId="{261DBA8F-2EF2-47F6-9442-BFF973663E7A}" srcOrd="1" destOrd="0" presId="urn:microsoft.com/office/officeart/2005/8/layout/list1"/>
    <dgm:cxn modelId="{FC8187C7-D702-4C05-8CB1-2FC441EDEC22}" type="presOf" srcId="{1A7748AB-9311-4F32-BCB5-4A48B390F846}" destId="{711BD30F-B850-4FF3-8BF3-12490DBA4BB2}" srcOrd="0" destOrd="0" presId="urn:microsoft.com/office/officeart/2005/8/layout/list1"/>
    <dgm:cxn modelId="{9FF076EE-45F4-4792-B0EB-EAD25EC05AC6}" srcId="{33158899-4A39-455D-B2AD-3CBE72D4DB13}" destId="{1A7748AB-9311-4F32-BCB5-4A48B390F846}" srcOrd="4" destOrd="0" parTransId="{DD50C8DA-24F1-4742-8F02-1B99CB21793A}" sibTransId="{1B3D51AA-411F-45CA-B4F2-40EB3645EB43}"/>
    <dgm:cxn modelId="{2B29D7F4-FAF5-4C55-8433-4E65A044A6DC}" type="presOf" srcId="{624D632D-BCCB-481A-8A43-20D02EEA6FA9}" destId="{EBADE9A9-24DD-4C14-A5DA-C5BDB6B13738}" srcOrd="0" destOrd="0" presId="urn:microsoft.com/office/officeart/2005/8/layout/list1"/>
    <dgm:cxn modelId="{2F21B875-B310-4A9A-8C7A-972B682E4EFA}" type="presParOf" srcId="{6062982B-3C4A-4C90-A4EA-E44989E4C3EB}" destId="{899D9125-8024-4531-BEAF-56D7B1A966EE}" srcOrd="0" destOrd="0" presId="urn:microsoft.com/office/officeart/2005/8/layout/list1"/>
    <dgm:cxn modelId="{03ABEC3A-AD39-4F69-BC57-8346E18DD39D}" type="presParOf" srcId="{899D9125-8024-4531-BEAF-56D7B1A966EE}" destId="{7F422D3C-7DFD-4E87-8D60-9D4522473BA1}" srcOrd="0" destOrd="0" presId="urn:microsoft.com/office/officeart/2005/8/layout/list1"/>
    <dgm:cxn modelId="{76E73424-AC92-4000-8F6E-E9F96D1664B2}" type="presParOf" srcId="{899D9125-8024-4531-BEAF-56D7B1A966EE}" destId="{2417E84E-2F82-4CEB-8FA1-7D43F5FEA8F0}" srcOrd="1" destOrd="0" presId="urn:microsoft.com/office/officeart/2005/8/layout/list1"/>
    <dgm:cxn modelId="{00D2465B-40C9-40FA-A379-05E4E5BF1773}" type="presParOf" srcId="{6062982B-3C4A-4C90-A4EA-E44989E4C3EB}" destId="{B22184D2-3EC2-4122-A7E6-301E13D01531}" srcOrd="1" destOrd="0" presId="urn:microsoft.com/office/officeart/2005/8/layout/list1"/>
    <dgm:cxn modelId="{BD5961DF-6DE4-4936-BA31-8827059E8E3F}" type="presParOf" srcId="{6062982B-3C4A-4C90-A4EA-E44989E4C3EB}" destId="{49CCBC91-C051-4668-906F-0838A4BC4A75}" srcOrd="2" destOrd="0" presId="urn:microsoft.com/office/officeart/2005/8/layout/list1"/>
    <dgm:cxn modelId="{41DAA4DD-935F-4FDB-913E-75DFC09B927A}" type="presParOf" srcId="{6062982B-3C4A-4C90-A4EA-E44989E4C3EB}" destId="{F03C434B-3B8D-4AAB-B9FD-DAA7837E8536}" srcOrd="3" destOrd="0" presId="urn:microsoft.com/office/officeart/2005/8/layout/list1"/>
    <dgm:cxn modelId="{AC9895C0-FD6F-42D5-AD1E-29E70A48236E}" type="presParOf" srcId="{6062982B-3C4A-4C90-A4EA-E44989E4C3EB}" destId="{DDFADF07-5E5F-4D43-A897-AF6ED451A76D}" srcOrd="4" destOrd="0" presId="urn:microsoft.com/office/officeart/2005/8/layout/list1"/>
    <dgm:cxn modelId="{2D564035-6F9A-46C1-99FF-6FB38EA2EDC4}" type="presParOf" srcId="{DDFADF07-5E5F-4D43-A897-AF6ED451A76D}" destId="{226E22F3-531A-47FC-8F7E-64ED55739024}" srcOrd="0" destOrd="0" presId="urn:microsoft.com/office/officeart/2005/8/layout/list1"/>
    <dgm:cxn modelId="{A1C5560A-AFD9-4E20-A5DE-58B4D8B3D283}" type="presParOf" srcId="{DDFADF07-5E5F-4D43-A897-AF6ED451A76D}" destId="{F5091D86-854D-421F-AB68-B0F16CB4C232}" srcOrd="1" destOrd="0" presId="urn:microsoft.com/office/officeart/2005/8/layout/list1"/>
    <dgm:cxn modelId="{7D717A5C-978D-463E-9BF8-9807DC9B561D}" type="presParOf" srcId="{6062982B-3C4A-4C90-A4EA-E44989E4C3EB}" destId="{B92DC6F2-6E12-45C4-BF27-AA30D505EC6F}" srcOrd="5" destOrd="0" presId="urn:microsoft.com/office/officeart/2005/8/layout/list1"/>
    <dgm:cxn modelId="{00BABA1E-73B8-46DA-9B92-07EB5F27A5E8}" type="presParOf" srcId="{6062982B-3C4A-4C90-A4EA-E44989E4C3EB}" destId="{3F599566-9F2C-45BC-A8D5-59E63F9C43C1}" srcOrd="6" destOrd="0" presId="urn:microsoft.com/office/officeart/2005/8/layout/list1"/>
    <dgm:cxn modelId="{C5CC3BE7-65A7-4577-974F-98E9E74153C2}" type="presParOf" srcId="{6062982B-3C4A-4C90-A4EA-E44989E4C3EB}" destId="{339447D7-CFA2-49C7-B0C6-D7E523AF7126}" srcOrd="7" destOrd="0" presId="urn:microsoft.com/office/officeart/2005/8/layout/list1"/>
    <dgm:cxn modelId="{78905FFA-63A2-44D2-B742-5754BE7CAB4D}" type="presParOf" srcId="{6062982B-3C4A-4C90-A4EA-E44989E4C3EB}" destId="{C34B3475-830D-4880-8085-C0A45C46CE6A}" srcOrd="8" destOrd="0" presId="urn:microsoft.com/office/officeart/2005/8/layout/list1"/>
    <dgm:cxn modelId="{CF932C4A-BB28-4958-93D2-8169B18D5845}" type="presParOf" srcId="{C34B3475-830D-4880-8085-C0A45C46CE6A}" destId="{EBADE9A9-24DD-4C14-A5DA-C5BDB6B13738}" srcOrd="0" destOrd="0" presId="urn:microsoft.com/office/officeart/2005/8/layout/list1"/>
    <dgm:cxn modelId="{4D55A749-9BC7-4A0C-A0EC-C82CDC2043C2}" type="presParOf" srcId="{C34B3475-830D-4880-8085-C0A45C46CE6A}" destId="{261DBA8F-2EF2-47F6-9442-BFF973663E7A}" srcOrd="1" destOrd="0" presId="urn:microsoft.com/office/officeart/2005/8/layout/list1"/>
    <dgm:cxn modelId="{6DB2B91B-37C2-471F-8934-0A452CF25190}" type="presParOf" srcId="{6062982B-3C4A-4C90-A4EA-E44989E4C3EB}" destId="{536A7CAE-AC97-464C-A825-976BFDBD154F}" srcOrd="9" destOrd="0" presId="urn:microsoft.com/office/officeart/2005/8/layout/list1"/>
    <dgm:cxn modelId="{CE5A9FBB-8816-45EC-880B-0304675299F5}" type="presParOf" srcId="{6062982B-3C4A-4C90-A4EA-E44989E4C3EB}" destId="{CBB36989-17E0-4F74-8185-82D8F987C3ED}" srcOrd="10" destOrd="0" presId="urn:microsoft.com/office/officeart/2005/8/layout/list1"/>
    <dgm:cxn modelId="{1C71B0C9-FBD9-4DDD-91F0-6913646FEC02}" type="presParOf" srcId="{6062982B-3C4A-4C90-A4EA-E44989E4C3EB}" destId="{E26DCE0B-A826-47F3-A4F9-2BC161628F19}" srcOrd="11" destOrd="0" presId="urn:microsoft.com/office/officeart/2005/8/layout/list1"/>
    <dgm:cxn modelId="{CE406A39-1B06-4A93-BA5E-D3CB7D8FA476}" type="presParOf" srcId="{6062982B-3C4A-4C90-A4EA-E44989E4C3EB}" destId="{F7A5C647-B2EE-4490-A190-A7F68AE6F10E}" srcOrd="12" destOrd="0" presId="urn:microsoft.com/office/officeart/2005/8/layout/list1"/>
    <dgm:cxn modelId="{86A522E7-2DB4-4BA3-AA43-A69C7AD401C6}" type="presParOf" srcId="{F7A5C647-B2EE-4490-A190-A7F68AE6F10E}" destId="{C7A91C99-744F-48E8-8879-D803A6516253}" srcOrd="0" destOrd="0" presId="urn:microsoft.com/office/officeart/2005/8/layout/list1"/>
    <dgm:cxn modelId="{ACB50D4E-1F10-4A13-A06F-814D7FB57A76}" type="presParOf" srcId="{F7A5C647-B2EE-4490-A190-A7F68AE6F10E}" destId="{87FABEE5-DCB9-4B65-85D7-56C11822E2E6}" srcOrd="1" destOrd="0" presId="urn:microsoft.com/office/officeart/2005/8/layout/list1"/>
    <dgm:cxn modelId="{68854016-D2DC-40AB-81C2-59DD72730ECC}" type="presParOf" srcId="{6062982B-3C4A-4C90-A4EA-E44989E4C3EB}" destId="{8F13F15A-EEF8-4323-8491-9A929D4329AA}" srcOrd="13" destOrd="0" presId="urn:microsoft.com/office/officeart/2005/8/layout/list1"/>
    <dgm:cxn modelId="{CB4FD228-2D36-4840-B976-1575486CE479}" type="presParOf" srcId="{6062982B-3C4A-4C90-A4EA-E44989E4C3EB}" destId="{947884F7-8A68-49CB-BB47-5A21E5951E7F}" srcOrd="14" destOrd="0" presId="urn:microsoft.com/office/officeart/2005/8/layout/list1"/>
    <dgm:cxn modelId="{1B364205-4ADA-4D0A-B9A6-77E4D419741C}" type="presParOf" srcId="{6062982B-3C4A-4C90-A4EA-E44989E4C3EB}" destId="{01139336-38F1-4D00-A62E-8ACDEB7A6EA3}" srcOrd="15" destOrd="0" presId="urn:microsoft.com/office/officeart/2005/8/layout/list1"/>
    <dgm:cxn modelId="{7535D750-B7B5-441B-B1AA-C3C596EE49D0}" type="presParOf" srcId="{6062982B-3C4A-4C90-A4EA-E44989E4C3EB}" destId="{BA932D53-6F40-4519-8689-27CA0F8DB6F2}" srcOrd="16" destOrd="0" presId="urn:microsoft.com/office/officeart/2005/8/layout/list1"/>
    <dgm:cxn modelId="{5516CB5B-1357-495B-B303-0BFCF16F6E01}" type="presParOf" srcId="{BA932D53-6F40-4519-8689-27CA0F8DB6F2}" destId="{711BD30F-B850-4FF3-8BF3-12490DBA4BB2}" srcOrd="0" destOrd="0" presId="urn:microsoft.com/office/officeart/2005/8/layout/list1"/>
    <dgm:cxn modelId="{AC7CC935-EFA3-4712-A383-EE694063D381}" type="presParOf" srcId="{BA932D53-6F40-4519-8689-27CA0F8DB6F2}" destId="{32143009-842C-49C7-BF7D-630FD5EE48B3}" srcOrd="1" destOrd="0" presId="urn:microsoft.com/office/officeart/2005/8/layout/list1"/>
    <dgm:cxn modelId="{A2AD3CC1-FC52-4001-9AE5-A2FAC42DB554}" type="presParOf" srcId="{6062982B-3C4A-4C90-A4EA-E44989E4C3EB}" destId="{BEAF7A12-AACD-4ECF-90FC-57DFDFF5384E}" srcOrd="17" destOrd="0" presId="urn:microsoft.com/office/officeart/2005/8/layout/list1"/>
    <dgm:cxn modelId="{D5F59129-0E2D-425D-8C5B-2B8429892E34}" type="presParOf" srcId="{6062982B-3C4A-4C90-A4EA-E44989E4C3EB}" destId="{26FACB91-57FA-4E4D-9231-ECA1080AF04B}" srcOrd="18" destOrd="0" presId="urn:microsoft.com/office/officeart/2005/8/layout/list1"/>
    <dgm:cxn modelId="{B7E234FD-0D96-4AF3-8DEA-8B50B02D4381}" type="presParOf" srcId="{6062982B-3C4A-4C90-A4EA-E44989E4C3EB}" destId="{F050ED1E-B27E-4FB0-A05A-A48B79E8959D}" srcOrd="19" destOrd="0" presId="urn:microsoft.com/office/officeart/2005/8/layout/list1"/>
    <dgm:cxn modelId="{A806E0A9-4C81-4666-A5FF-A609420F350A}" type="presParOf" srcId="{6062982B-3C4A-4C90-A4EA-E44989E4C3EB}" destId="{57DE6625-C67E-4CAD-827C-1D9577BA4980}" srcOrd="20" destOrd="0" presId="urn:microsoft.com/office/officeart/2005/8/layout/list1"/>
    <dgm:cxn modelId="{A7BAA28B-C996-4C41-A86A-565E9D857EBA}" type="presParOf" srcId="{57DE6625-C67E-4CAD-827C-1D9577BA4980}" destId="{4066F55E-28E4-4FB7-9247-05C04E3EA911}" srcOrd="0" destOrd="0" presId="urn:microsoft.com/office/officeart/2005/8/layout/list1"/>
    <dgm:cxn modelId="{1F80D921-5E0F-4F06-AB1A-DF597D5FB248}" type="presParOf" srcId="{57DE6625-C67E-4CAD-827C-1D9577BA4980}" destId="{7D5611FB-95A8-440E-BA40-1E6EF2B1F00D}" srcOrd="1" destOrd="0" presId="urn:microsoft.com/office/officeart/2005/8/layout/list1"/>
    <dgm:cxn modelId="{DBDD4F1F-7018-462A-9D31-B9CD192E5F15}" type="presParOf" srcId="{6062982B-3C4A-4C90-A4EA-E44989E4C3EB}" destId="{F75ACE34-3B14-4434-9CCC-FEC5C74EFABC}" srcOrd="21" destOrd="0" presId="urn:microsoft.com/office/officeart/2005/8/layout/list1"/>
    <dgm:cxn modelId="{EFBE1706-04AB-4B66-A6D1-C218EB97D0EB}" type="presParOf" srcId="{6062982B-3C4A-4C90-A4EA-E44989E4C3EB}" destId="{161F1303-09A1-43B7-9664-F96D8F552338}" srcOrd="22" destOrd="0" presId="urn:microsoft.com/office/officeart/2005/8/layout/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CCBC91-C051-4668-906F-0838A4BC4A75}">
      <dsp:nvSpPr>
        <dsp:cNvPr id="0" name=""/>
        <dsp:cNvSpPr/>
      </dsp:nvSpPr>
      <dsp:spPr>
        <a:xfrm>
          <a:off x="0" y="336933"/>
          <a:ext cx="8677470" cy="504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17E84E-2F82-4CEB-8FA1-7D43F5FEA8F0}">
      <dsp:nvSpPr>
        <dsp:cNvPr id="0" name=""/>
        <dsp:cNvSpPr/>
      </dsp:nvSpPr>
      <dsp:spPr>
        <a:xfrm>
          <a:off x="433873" y="41733"/>
          <a:ext cx="6074229" cy="590400"/>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591" tIns="0" rIns="229591" bIns="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accent1">
                  <a:lumMod val="50000"/>
                </a:schemeClr>
              </a:solidFill>
            </a:rPr>
            <a:t>Contexte et objectifs de la recherche </a:t>
          </a:r>
        </a:p>
      </dsp:txBody>
      <dsp:txXfrm>
        <a:off x="462694" y="70554"/>
        <a:ext cx="6016587" cy="532758"/>
      </dsp:txXfrm>
    </dsp:sp>
    <dsp:sp modelId="{3F599566-9F2C-45BC-A8D5-59E63F9C43C1}">
      <dsp:nvSpPr>
        <dsp:cNvPr id="0" name=""/>
        <dsp:cNvSpPr/>
      </dsp:nvSpPr>
      <dsp:spPr>
        <a:xfrm>
          <a:off x="0" y="1244133"/>
          <a:ext cx="8677470" cy="504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091D86-854D-421F-AB68-B0F16CB4C232}">
      <dsp:nvSpPr>
        <dsp:cNvPr id="0" name=""/>
        <dsp:cNvSpPr/>
      </dsp:nvSpPr>
      <dsp:spPr>
        <a:xfrm>
          <a:off x="433873" y="948933"/>
          <a:ext cx="6074229" cy="590400"/>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591" tIns="0" rIns="229591" bIns="0" numCol="1" spcCol="1270" anchor="ctr" anchorCtr="0">
          <a:noAutofit/>
        </a:bodyPr>
        <a:lstStyle/>
        <a:p>
          <a:pPr marL="0" lvl="0" indent="0" algn="l" defTabSz="889000">
            <a:lnSpc>
              <a:spcPct val="90000"/>
            </a:lnSpc>
            <a:spcBef>
              <a:spcPct val="0"/>
            </a:spcBef>
            <a:spcAft>
              <a:spcPct val="35000"/>
            </a:spcAft>
            <a:buNone/>
          </a:pPr>
          <a:r>
            <a:rPr lang="fr-FR" sz="2000" b="1" kern="1200">
              <a:solidFill>
                <a:schemeClr val="accent1">
                  <a:lumMod val="50000"/>
                </a:schemeClr>
              </a:solidFill>
            </a:rPr>
            <a:t>Questions de la recherche</a:t>
          </a:r>
          <a:endParaRPr lang="fr-FR" sz="2000" b="1" kern="1200" dirty="0">
            <a:solidFill>
              <a:schemeClr val="accent1">
                <a:lumMod val="50000"/>
              </a:schemeClr>
            </a:solidFill>
          </a:endParaRPr>
        </a:p>
      </dsp:txBody>
      <dsp:txXfrm>
        <a:off x="462694" y="977754"/>
        <a:ext cx="6016587" cy="532758"/>
      </dsp:txXfrm>
    </dsp:sp>
    <dsp:sp modelId="{CBB36989-17E0-4F74-8185-82D8F987C3ED}">
      <dsp:nvSpPr>
        <dsp:cNvPr id="0" name=""/>
        <dsp:cNvSpPr/>
      </dsp:nvSpPr>
      <dsp:spPr>
        <a:xfrm>
          <a:off x="0" y="2151333"/>
          <a:ext cx="8677470" cy="504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1DBA8F-2EF2-47F6-9442-BFF973663E7A}">
      <dsp:nvSpPr>
        <dsp:cNvPr id="0" name=""/>
        <dsp:cNvSpPr/>
      </dsp:nvSpPr>
      <dsp:spPr>
        <a:xfrm>
          <a:off x="433873" y="1856133"/>
          <a:ext cx="6074229" cy="590400"/>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591" tIns="0" rIns="229591" bIns="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accent1">
                  <a:lumMod val="50000"/>
                </a:schemeClr>
              </a:solidFill>
            </a:rPr>
            <a:t>Revue de littérature et hypothèses</a:t>
          </a:r>
          <a:endParaRPr lang="fr-FR" sz="2000" b="1" kern="1200" dirty="0"/>
        </a:p>
      </dsp:txBody>
      <dsp:txXfrm>
        <a:off x="462694" y="1884954"/>
        <a:ext cx="6016587" cy="532758"/>
      </dsp:txXfrm>
    </dsp:sp>
    <dsp:sp modelId="{947884F7-8A68-49CB-BB47-5A21E5951E7F}">
      <dsp:nvSpPr>
        <dsp:cNvPr id="0" name=""/>
        <dsp:cNvSpPr/>
      </dsp:nvSpPr>
      <dsp:spPr>
        <a:xfrm>
          <a:off x="0" y="3058533"/>
          <a:ext cx="8677470" cy="504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FABEE5-DCB9-4B65-85D7-56C11822E2E6}">
      <dsp:nvSpPr>
        <dsp:cNvPr id="0" name=""/>
        <dsp:cNvSpPr/>
      </dsp:nvSpPr>
      <dsp:spPr>
        <a:xfrm>
          <a:off x="433873" y="2763333"/>
          <a:ext cx="6074229" cy="590400"/>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591" tIns="0" rIns="229591" bIns="0" numCol="1" spcCol="1270" anchor="ctr" anchorCtr="0">
          <a:noAutofit/>
        </a:bodyPr>
        <a:lstStyle/>
        <a:p>
          <a:pPr marL="0" lvl="0" indent="0" algn="l" defTabSz="889000">
            <a:lnSpc>
              <a:spcPct val="90000"/>
            </a:lnSpc>
            <a:spcBef>
              <a:spcPct val="0"/>
            </a:spcBef>
            <a:spcAft>
              <a:spcPct val="35000"/>
            </a:spcAft>
            <a:buNone/>
          </a:pPr>
          <a:r>
            <a:rPr lang="fr-FR" sz="2000" b="1" kern="1200">
              <a:solidFill>
                <a:schemeClr val="accent1">
                  <a:lumMod val="50000"/>
                </a:schemeClr>
              </a:solidFill>
            </a:rPr>
            <a:t>Modèle conceptuel de la recherche</a:t>
          </a:r>
          <a:endParaRPr lang="fr-FR" sz="2000" b="1" kern="1200" dirty="0">
            <a:solidFill>
              <a:schemeClr val="accent1">
                <a:lumMod val="50000"/>
              </a:schemeClr>
            </a:solidFill>
          </a:endParaRPr>
        </a:p>
      </dsp:txBody>
      <dsp:txXfrm>
        <a:off x="462694" y="2792154"/>
        <a:ext cx="6016587" cy="532758"/>
      </dsp:txXfrm>
    </dsp:sp>
    <dsp:sp modelId="{26FACB91-57FA-4E4D-9231-ECA1080AF04B}">
      <dsp:nvSpPr>
        <dsp:cNvPr id="0" name=""/>
        <dsp:cNvSpPr/>
      </dsp:nvSpPr>
      <dsp:spPr>
        <a:xfrm>
          <a:off x="0" y="3965733"/>
          <a:ext cx="8677470" cy="504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143009-842C-49C7-BF7D-630FD5EE48B3}">
      <dsp:nvSpPr>
        <dsp:cNvPr id="0" name=""/>
        <dsp:cNvSpPr/>
      </dsp:nvSpPr>
      <dsp:spPr>
        <a:xfrm>
          <a:off x="433873" y="3670533"/>
          <a:ext cx="6074229" cy="590400"/>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591" tIns="0" rIns="229591" bIns="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accent1">
                  <a:lumMod val="50000"/>
                </a:schemeClr>
              </a:solidFill>
            </a:rPr>
            <a:t>Discussion</a:t>
          </a:r>
        </a:p>
      </dsp:txBody>
      <dsp:txXfrm>
        <a:off x="462694" y="3699354"/>
        <a:ext cx="6016587" cy="532758"/>
      </dsp:txXfrm>
    </dsp:sp>
    <dsp:sp modelId="{161F1303-09A1-43B7-9664-F96D8F552338}">
      <dsp:nvSpPr>
        <dsp:cNvPr id="0" name=""/>
        <dsp:cNvSpPr/>
      </dsp:nvSpPr>
      <dsp:spPr>
        <a:xfrm>
          <a:off x="0" y="4872933"/>
          <a:ext cx="8677470" cy="504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5611FB-95A8-440E-BA40-1E6EF2B1F00D}">
      <dsp:nvSpPr>
        <dsp:cNvPr id="0" name=""/>
        <dsp:cNvSpPr/>
      </dsp:nvSpPr>
      <dsp:spPr>
        <a:xfrm>
          <a:off x="433873" y="4577733"/>
          <a:ext cx="6074229" cy="590400"/>
        </a:xfrm>
        <a:prstGeom prst="roundRect">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591" tIns="0" rIns="229591" bIns="0" numCol="1" spcCol="1270" anchor="ctr" anchorCtr="0">
          <a:noAutofit/>
        </a:bodyPr>
        <a:lstStyle/>
        <a:p>
          <a:pPr marL="0" lvl="0" indent="0" algn="l" defTabSz="889000">
            <a:lnSpc>
              <a:spcPct val="90000"/>
            </a:lnSpc>
            <a:spcBef>
              <a:spcPct val="0"/>
            </a:spcBef>
            <a:spcAft>
              <a:spcPct val="35000"/>
            </a:spcAft>
            <a:buNone/>
          </a:pPr>
          <a:r>
            <a:rPr lang="fr-FR" sz="2000" b="1" kern="1200">
              <a:solidFill>
                <a:schemeClr val="accent1">
                  <a:lumMod val="50000"/>
                </a:schemeClr>
              </a:solidFill>
            </a:rPr>
            <a:t>Conclusion</a:t>
          </a:r>
          <a:endParaRPr lang="en-US" sz="2000" b="1" kern="1200" dirty="0">
            <a:solidFill>
              <a:schemeClr val="tx1"/>
            </a:solidFill>
          </a:endParaRPr>
        </a:p>
      </dsp:txBody>
      <dsp:txXfrm>
        <a:off x="462694" y="4606554"/>
        <a:ext cx="6016587"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ECEDCA-5D5A-435F-B228-70F9819E3200}" type="datetimeFigureOut">
              <a:rPr lang="fr-FR" smtClean="0"/>
              <a:pPr/>
              <a:t>26/05/2023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BF994D-1C48-4F9D-B83F-6DC0B1055D70}"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12</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13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1050" b="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10</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0BF994D-1C48-4F9D-B83F-6DC0B1055D70}"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pPr/>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pPr/>
              <a:t>5/26/2023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477983" y="1521315"/>
            <a:ext cx="9663544" cy="2115503"/>
          </a:xfrm>
        </p:spPr>
        <p:txBody>
          <a:bodyPr/>
          <a:lstStyle/>
          <a:p>
            <a:pPr algn="ctr"/>
            <a:r>
              <a:rPr lang="fr-FR" sz="3000" dirty="0">
                <a:solidFill>
                  <a:srgbClr val="0070C0"/>
                </a:solidFill>
              </a:rPr>
              <a:t>La relation entre les capacités de leadership, les pratiques de management des risques et la résilience organisationnelle: élaboration d’un cadre théorique</a:t>
            </a:r>
            <a:endParaRPr lang="en-US" sz="3000" dirty="0">
              <a:solidFill>
                <a:srgbClr val="0070C0"/>
              </a:solidFill>
            </a:endParaRP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0" y="4349413"/>
            <a:ext cx="9666514" cy="1096899"/>
          </a:xfrm>
        </p:spPr>
        <p:txBody>
          <a:bodyPr>
            <a:noAutofit/>
          </a:bodyPr>
          <a:lstStyle/>
          <a:p>
            <a:pPr algn="ctr"/>
            <a:r>
              <a:rPr lang="en-US" sz="1600" dirty="0" err="1"/>
              <a:t>Larbi</a:t>
            </a:r>
            <a:r>
              <a:rPr lang="en-US" sz="1600" dirty="0"/>
              <a:t> HMIDOU, </a:t>
            </a:r>
            <a:r>
              <a:rPr lang="en-US" sz="1600" dirty="0" err="1"/>
              <a:t>Doctorant</a:t>
            </a:r>
            <a:endParaRPr lang="en-US" sz="1600" dirty="0"/>
          </a:p>
          <a:p>
            <a:pPr algn="ctr"/>
            <a:r>
              <a:rPr lang="en-US" sz="1600" dirty="0"/>
              <a:t>Mohamed BINKKOUR, </a:t>
            </a:r>
            <a:r>
              <a:rPr lang="en-US" sz="1600" dirty="0" err="1"/>
              <a:t>Professeur</a:t>
            </a:r>
            <a:r>
              <a:rPr lang="en-US" sz="1600" dirty="0"/>
              <a:t> </a:t>
            </a:r>
            <a:r>
              <a:rPr lang="en-US" sz="1600" dirty="0" err="1"/>
              <a:t>Habilité</a:t>
            </a:r>
            <a:endParaRPr lang="en-US" sz="1600" dirty="0"/>
          </a:p>
          <a:p>
            <a:pPr algn="ctr"/>
            <a:r>
              <a:rPr lang="fr-FR" sz="1600" dirty="0"/>
              <a:t>Laboratoire de Recherche en Entrepreneuriat, Finance et Management des organisations, </a:t>
            </a:r>
            <a:r>
              <a:rPr lang="en-US" sz="1600" dirty="0"/>
              <a:t>FSJES </a:t>
            </a:r>
            <a:r>
              <a:rPr lang="en-US" sz="1600" dirty="0" err="1"/>
              <a:t>Agadir</a:t>
            </a:r>
            <a:endParaRPr lang="en-US" sz="1600" dirty="0"/>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5" cstate="print"/>
          <a:stretch>
            <a:fillRect/>
          </a:stretch>
        </p:blipFill>
        <p:spPr>
          <a:xfrm>
            <a:off x="4702629" y="223935"/>
            <a:ext cx="1743505" cy="559836"/>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18041" y="0"/>
            <a:ext cx="2824647" cy="989045"/>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834835" y="0"/>
            <a:ext cx="8596668" cy="831273"/>
          </a:xfrm>
        </p:spPr>
        <p:txBody>
          <a:bodyPr>
            <a:normAutofit fontScale="90000"/>
          </a:bodyPr>
          <a:lstStyle/>
          <a:p>
            <a:r>
              <a:rPr lang="fr-FR" u="sng" dirty="0">
                <a:solidFill>
                  <a:schemeClr val="accent1">
                    <a:lumMod val="50000"/>
                  </a:schemeClr>
                </a:solidFill>
              </a:rPr>
              <a:t>Modèle conceptuel proposé</a:t>
            </a:r>
            <a:br>
              <a:rPr lang="fr-FR" u="sng" dirty="0">
                <a:solidFill>
                  <a:schemeClr val="accent1">
                    <a:lumMod val="50000"/>
                  </a:schemeClr>
                </a:solidFill>
              </a:rPr>
            </a:br>
            <a:r>
              <a:rPr lang="fr-FR" u="sng" dirty="0">
                <a:solidFill>
                  <a:schemeClr val="accent1">
                    <a:lumMod val="50000"/>
                  </a:schemeClr>
                </a:solidFill>
              </a:rPr>
              <a:t> </a:t>
            </a:r>
            <a:endParaRPr lang="en-US" u="sng" dirty="0"/>
          </a:p>
        </p:txBody>
      </p:sp>
      <p:graphicFrame>
        <p:nvGraphicFramePr>
          <p:cNvPr id="1026" name="Object 2"/>
          <p:cNvGraphicFramePr>
            <a:graphicFrameLocks noChangeAspect="1"/>
          </p:cNvGraphicFramePr>
          <p:nvPr/>
        </p:nvGraphicFramePr>
        <p:xfrm>
          <a:off x="298580" y="440548"/>
          <a:ext cx="9302620" cy="5066634"/>
        </p:xfrm>
        <a:graphic>
          <a:graphicData uri="http://schemas.openxmlformats.org/presentationml/2006/ole">
            <mc:AlternateContent xmlns:mc="http://schemas.openxmlformats.org/markup-compatibility/2006">
              <mc:Choice xmlns:v="urn:schemas-microsoft-com:vml" Requires="v">
                <p:oleObj spid="_x0000_s1050" name="Document" r:id="rId3" imgW="8877027" imgH="4218951" progId="Word.Document.12">
                  <p:embed/>
                </p:oleObj>
              </mc:Choice>
              <mc:Fallback>
                <p:oleObj name="Document" r:id="rId3" imgW="8877027" imgH="4218951" progId="Word.Document.12">
                  <p:embed/>
                  <p:pic>
                    <p:nvPicPr>
                      <p:cNvPr id="0"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580" y="440548"/>
                        <a:ext cx="9302620" cy="5066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5"/>
          <p:cNvSpPr/>
          <p:nvPr/>
        </p:nvSpPr>
        <p:spPr>
          <a:xfrm>
            <a:off x="7012652" y="6094411"/>
            <a:ext cx="1805302" cy="369332"/>
          </a:xfrm>
          <a:prstGeom prst="rect">
            <a:avLst/>
          </a:prstGeom>
        </p:spPr>
        <p:txBody>
          <a:bodyPr wrap="none">
            <a:spAutoFit/>
          </a:bodyPr>
          <a:lstStyle/>
          <a:p>
            <a:r>
              <a:rPr lang="en-US" dirty="0"/>
              <a:t>Source: </a:t>
            </a:r>
            <a:r>
              <a:rPr lang="en-US" dirty="0" err="1"/>
              <a:t>auteurs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5328" y="875688"/>
            <a:ext cx="9892145" cy="1083741"/>
          </a:xfrm>
        </p:spPr>
        <p:txBody>
          <a:bodyPr>
            <a:noAutofit/>
          </a:bodyPr>
          <a:lstStyle/>
          <a:p>
            <a:pPr algn="just"/>
            <a:r>
              <a:rPr lang="fr-FR" sz="2000" dirty="0"/>
              <a:t>Les organisations doivent avoir de bons dirigeants professionnels dotés de capacités solides et complètes pour permettre de naviguer en toute sécurité vers l'objectif final de l'entreprise.</a:t>
            </a:r>
          </a:p>
        </p:txBody>
      </p:sp>
      <p:sp>
        <p:nvSpPr>
          <p:cNvPr id="7" name="Title 1">
            <a:extLst>
              <a:ext uri="{FF2B5EF4-FFF2-40B4-BE49-F238E27FC236}">
                <a16:creationId xmlns:a16="http://schemas.microsoft.com/office/drawing/2014/main" id="{33840CD2-FF83-4963-8E1D-FCD83D2C1B02}"/>
              </a:ext>
            </a:extLst>
          </p:cNvPr>
          <p:cNvSpPr>
            <a:spLocks noGrp="1"/>
          </p:cNvSpPr>
          <p:nvPr>
            <p:ph type="title"/>
          </p:nvPr>
        </p:nvSpPr>
        <p:spPr>
          <a:xfrm>
            <a:off x="663067" y="1"/>
            <a:ext cx="8596668" cy="706582"/>
          </a:xfrm>
        </p:spPr>
        <p:txBody>
          <a:bodyPr>
            <a:normAutofit fontScale="90000"/>
          </a:bodyPr>
          <a:lstStyle/>
          <a:p>
            <a:r>
              <a:rPr lang="fr-FR" u="sng" dirty="0">
                <a:solidFill>
                  <a:schemeClr val="accent1">
                    <a:lumMod val="50000"/>
                  </a:schemeClr>
                </a:solidFill>
              </a:rPr>
              <a:t>Discussion</a:t>
            </a:r>
            <a:br>
              <a:rPr lang="fr-FR" u="sng" dirty="0">
                <a:solidFill>
                  <a:schemeClr val="accent1">
                    <a:lumMod val="50000"/>
                  </a:schemeClr>
                </a:solidFill>
              </a:rPr>
            </a:br>
            <a:r>
              <a:rPr lang="fr-FR" u="sng" dirty="0">
                <a:solidFill>
                  <a:schemeClr val="accent1">
                    <a:lumMod val="50000"/>
                  </a:schemeClr>
                </a:solidFill>
              </a:rPr>
              <a:t> </a:t>
            </a:r>
            <a:endParaRPr lang="en-US" u="sng" dirty="0"/>
          </a:p>
        </p:txBody>
      </p:sp>
      <p:sp>
        <p:nvSpPr>
          <p:cNvPr id="4" name="Content Placeholder 2">
            <a:extLst>
              <a:ext uri="{FF2B5EF4-FFF2-40B4-BE49-F238E27FC236}">
                <a16:creationId xmlns:a16="http://schemas.microsoft.com/office/drawing/2014/main" id="{6CF3C4FA-BA60-43D7-8B1C-106E64D0E0D0}"/>
              </a:ext>
            </a:extLst>
          </p:cNvPr>
          <p:cNvSpPr txBox="1">
            <a:spLocks/>
          </p:cNvSpPr>
          <p:nvPr/>
        </p:nvSpPr>
        <p:spPr>
          <a:xfrm>
            <a:off x="15328" y="2128534"/>
            <a:ext cx="9892145" cy="89769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fr-FR" sz="2000" dirty="0"/>
              <a:t>La nomination d'un directeur ou d'un cadre supérieur est nécessaire, étant donné que ses décisions et son leadership déterminent l'avenir de l‘organisation.</a:t>
            </a:r>
          </a:p>
        </p:txBody>
      </p:sp>
      <p:sp>
        <p:nvSpPr>
          <p:cNvPr id="6" name="Content Placeholder 2">
            <a:extLst>
              <a:ext uri="{FF2B5EF4-FFF2-40B4-BE49-F238E27FC236}">
                <a16:creationId xmlns:a16="http://schemas.microsoft.com/office/drawing/2014/main" id="{6CF3C4FA-BA60-43D7-8B1C-106E64D0E0D0}"/>
              </a:ext>
            </a:extLst>
          </p:cNvPr>
          <p:cNvSpPr txBox="1">
            <a:spLocks/>
          </p:cNvSpPr>
          <p:nvPr/>
        </p:nvSpPr>
        <p:spPr>
          <a:xfrm>
            <a:off x="15328" y="3195334"/>
            <a:ext cx="9892145" cy="79267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fr-FR" sz="2000" dirty="0"/>
              <a:t>De bonnes pratiques de management des risques aideront les organisations à être plus agiles et donc plus flexibles.</a:t>
            </a:r>
          </a:p>
        </p:txBody>
      </p:sp>
      <p:sp>
        <p:nvSpPr>
          <p:cNvPr id="8" name="Content Placeholder 2">
            <a:extLst>
              <a:ext uri="{FF2B5EF4-FFF2-40B4-BE49-F238E27FC236}">
                <a16:creationId xmlns:a16="http://schemas.microsoft.com/office/drawing/2014/main" id="{6CF3C4FA-BA60-43D7-8B1C-106E64D0E0D0}"/>
              </a:ext>
            </a:extLst>
          </p:cNvPr>
          <p:cNvSpPr txBox="1">
            <a:spLocks/>
          </p:cNvSpPr>
          <p:nvPr/>
        </p:nvSpPr>
        <p:spPr>
          <a:xfrm>
            <a:off x="15328" y="4157118"/>
            <a:ext cx="9892145" cy="77442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fr-FR" sz="2000" dirty="0"/>
              <a:t>L'approche d'une stratégie proactive pour se préparer à un avenir incertain sera bénéfique pour les entreprises.</a:t>
            </a:r>
            <a:endParaRPr lang="en-US" sz="2000" dirty="0"/>
          </a:p>
        </p:txBody>
      </p:sp>
      <p:sp>
        <p:nvSpPr>
          <p:cNvPr id="9" name="Content Placeholder 2">
            <a:extLst>
              <a:ext uri="{FF2B5EF4-FFF2-40B4-BE49-F238E27FC236}">
                <a16:creationId xmlns:a16="http://schemas.microsoft.com/office/drawing/2014/main" id="{6CF3C4FA-BA60-43D7-8B1C-106E64D0E0D0}"/>
              </a:ext>
            </a:extLst>
          </p:cNvPr>
          <p:cNvSpPr txBox="1">
            <a:spLocks/>
          </p:cNvSpPr>
          <p:nvPr/>
        </p:nvSpPr>
        <p:spPr>
          <a:xfrm>
            <a:off x="0" y="5100652"/>
            <a:ext cx="9892145" cy="115208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fr-FR" sz="2000" dirty="0"/>
              <a:t>L</a:t>
            </a:r>
            <a:r>
              <a:rPr lang="fr-FR" sz="2000" dirty="0">
                <a:solidFill>
                  <a:schemeClr val="tx1"/>
                </a:solidFill>
              </a:rPr>
              <a:t>es organisations doivent investir dans un système de management des risques solide et s'entraîner à être proactives et préventives en détectant les opportunités offertes dans l’environnement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P spid="6"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663067" y="1"/>
            <a:ext cx="8596668" cy="706582"/>
          </a:xfrm>
        </p:spPr>
        <p:txBody>
          <a:bodyPr>
            <a:normAutofit fontScale="90000"/>
          </a:bodyPr>
          <a:lstStyle/>
          <a:p>
            <a:r>
              <a:rPr lang="fr-FR" b="1" u="sng" dirty="0">
                <a:solidFill>
                  <a:schemeClr val="accent1">
                    <a:lumMod val="50000"/>
                  </a:schemeClr>
                </a:solidFill>
              </a:rPr>
              <a:t>Conclusion</a:t>
            </a:r>
            <a:br>
              <a:rPr lang="fr-FR" u="sng" dirty="0">
                <a:solidFill>
                  <a:schemeClr val="accent1">
                    <a:lumMod val="50000"/>
                  </a:schemeClr>
                </a:solidFill>
              </a:rPr>
            </a:br>
            <a:r>
              <a:rPr lang="fr-FR" u="sng" dirty="0">
                <a:solidFill>
                  <a:schemeClr val="accent1">
                    <a:lumMod val="50000"/>
                  </a:schemeClr>
                </a:solidFill>
              </a:rPr>
              <a:t> </a:t>
            </a:r>
            <a:endParaRPr lang="en-US" u="sng" dirty="0"/>
          </a:p>
        </p:txBody>
      </p:sp>
      <p:sp>
        <p:nvSpPr>
          <p:cNvPr id="5"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06273" y="974649"/>
            <a:ext cx="9310255" cy="1267808"/>
          </a:xfrm>
        </p:spPr>
        <p:txBody>
          <a:bodyPr>
            <a:noAutofit/>
          </a:bodyPr>
          <a:lstStyle/>
          <a:p>
            <a:pPr algn="just"/>
            <a:r>
              <a:rPr lang="fr-FR" sz="2400" dirty="0"/>
              <a:t>le rôle des pratiques de management des risques dans la promotion de la résilience et la médiation entre les capacités de leadership et la résilience organisationnelle.</a:t>
            </a:r>
          </a:p>
        </p:txBody>
      </p:sp>
      <p:sp>
        <p:nvSpPr>
          <p:cNvPr id="6" name="Content Placeholder 2">
            <a:extLst>
              <a:ext uri="{FF2B5EF4-FFF2-40B4-BE49-F238E27FC236}">
                <a16:creationId xmlns:a16="http://schemas.microsoft.com/office/drawing/2014/main" id="{6CF3C4FA-BA60-43D7-8B1C-106E64D0E0D0}"/>
              </a:ext>
            </a:extLst>
          </p:cNvPr>
          <p:cNvSpPr txBox="1">
            <a:spLocks/>
          </p:cNvSpPr>
          <p:nvPr/>
        </p:nvSpPr>
        <p:spPr>
          <a:xfrm>
            <a:off x="306273" y="2738134"/>
            <a:ext cx="9310255" cy="11371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fr-FR" sz="2400" dirty="0"/>
              <a:t>la résilience d'une entreprise peut se construire au fil du temps et qu'elle se renforce chaque fois qu'elle surmonte l'adversité.</a:t>
            </a:r>
          </a:p>
        </p:txBody>
      </p:sp>
      <p:sp>
        <p:nvSpPr>
          <p:cNvPr id="7" name="Content Placeholder 2">
            <a:extLst>
              <a:ext uri="{FF2B5EF4-FFF2-40B4-BE49-F238E27FC236}">
                <a16:creationId xmlns:a16="http://schemas.microsoft.com/office/drawing/2014/main" id="{6CF3C4FA-BA60-43D7-8B1C-106E64D0E0D0}"/>
              </a:ext>
            </a:extLst>
          </p:cNvPr>
          <p:cNvSpPr txBox="1">
            <a:spLocks/>
          </p:cNvSpPr>
          <p:nvPr/>
        </p:nvSpPr>
        <p:spPr>
          <a:xfrm>
            <a:off x="306273" y="4370991"/>
            <a:ext cx="9310255" cy="118325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fr-FR" sz="2400" dirty="0"/>
              <a:t>Élaborer des scénarios de planification stratégique afin de renforcer les organisations dans les périodes de perturbation et de turbulence.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840CD2-FF83-4963-8E1D-FCD83D2C1B02}"/>
              </a:ext>
            </a:extLst>
          </p:cNvPr>
          <p:cNvSpPr>
            <a:spLocks noGrp="1"/>
          </p:cNvSpPr>
          <p:nvPr>
            <p:ph type="title"/>
          </p:nvPr>
        </p:nvSpPr>
        <p:spPr>
          <a:xfrm>
            <a:off x="663067" y="1"/>
            <a:ext cx="8596668" cy="706582"/>
          </a:xfrm>
        </p:spPr>
        <p:txBody>
          <a:bodyPr>
            <a:noAutofit/>
          </a:bodyPr>
          <a:lstStyle/>
          <a:p>
            <a:r>
              <a:rPr lang="fr-FR" b="1" u="sng" dirty="0">
                <a:solidFill>
                  <a:schemeClr val="accent1">
                    <a:lumMod val="50000"/>
                  </a:schemeClr>
                </a:solidFill>
              </a:rPr>
              <a:t>Conclusion</a:t>
            </a:r>
            <a:br>
              <a:rPr lang="fr-FR" u="sng" dirty="0">
                <a:solidFill>
                  <a:schemeClr val="accent1">
                    <a:lumMod val="50000"/>
                  </a:schemeClr>
                </a:solidFill>
              </a:rPr>
            </a:br>
            <a:r>
              <a:rPr lang="fr-FR" u="sng" dirty="0">
                <a:solidFill>
                  <a:schemeClr val="accent1">
                    <a:lumMod val="50000"/>
                  </a:schemeClr>
                </a:solidFill>
              </a:rPr>
              <a:t> </a:t>
            </a:r>
            <a:endParaRPr lang="en-US" u="sng" dirty="0"/>
          </a:p>
        </p:txBody>
      </p:sp>
      <p:sp>
        <p:nvSpPr>
          <p:cNvPr id="5"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32509" y="691620"/>
            <a:ext cx="9372600" cy="2197053"/>
          </a:xfrm>
        </p:spPr>
        <p:txBody>
          <a:bodyPr>
            <a:noAutofit/>
          </a:bodyPr>
          <a:lstStyle/>
          <a:p>
            <a:pPr algn="just"/>
            <a:r>
              <a:rPr lang="fr-FR" sz="2400" b="1" u="sng" dirty="0"/>
              <a:t>Limites</a:t>
            </a:r>
            <a:r>
              <a:rPr lang="fr-FR" sz="2800" b="1" u="sng" dirty="0"/>
              <a:t>:</a:t>
            </a:r>
          </a:p>
          <a:p>
            <a:pPr lvl="1" algn="just"/>
            <a:r>
              <a:rPr lang="fr-FR" sz="2000" dirty="0"/>
              <a:t>Des recherches supplémentaires sont nécessaires pour approfondir les connaissances existantes surtout dans les pays émergents. </a:t>
            </a:r>
          </a:p>
          <a:p>
            <a:pPr lvl="1" algn="just"/>
            <a:r>
              <a:rPr lang="fr-FR" sz="2000" dirty="0"/>
              <a:t>un travail empirique demeure nécessaire pour examiner les hypothèses de recherche.</a:t>
            </a:r>
            <a:endParaRPr lang="fr-FR" sz="3600" dirty="0"/>
          </a:p>
        </p:txBody>
      </p:sp>
      <p:sp>
        <p:nvSpPr>
          <p:cNvPr id="6" name="Content Placeholder 2">
            <a:extLst>
              <a:ext uri="{FF2B5EF4-FFF2-40B4-BE49-F238E27FC236}">
                <a16:creationId xmlns:a16="http://schemas.microsoft.com/office/drawing/2014/main" id="{6CF3C4FA-BA60-43D7-8B1C-106E64D0E0D0}"/>
              </a:ext>
            </a:extLst>
          </p:cNvPr>
          <p:cNvSpPr txBox="1">
            <a:spLocks/>
          </p:cNvSpPr>
          <p:nvPr/>
        </p:nvSpPr>
        <p:spPr>
          <a:xfrm>
            <a:off x="380999" y="2909456"/>
            <a:ext cx="9414164" cy="3948544"/>
          </a:xfrm>
          <a:prstGeom prst="rect">
            <a:avLst/>
          </a:prstGeom>
        </p:spPr>
        <p:txBody>
          <a:bodyPr vert="horz" lIns="91440" tIns="45720" rIns="91440" bIns="45720" rtlCol="0">
            <a:noAutofit/>
          </a:bodyPr>
          <a:lstStyle/>
          <a:p>
            <a:pPr marL="342900" marR="0" lvl="0" indent="-342900" algn="just"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fr-FR" sz="2400" b="1" u="sng" dirty="0">
                <a:solidFill>
                  <a:srgbClr val="052C34"/>
                </a:solidFill>
              </a:rPr>
              <a:t>Perspectives</a:t>
            </a:r>
            <a:r>
              <a:rPr lang="fr-FR" sz="2800" b="1" u="sng" dirty="0">
                <a:solidFill>
                  <a:srgbClr val="052C34"/>
                </a:solidFill>
              </a:rPr>
              <a:t>:</a:t>
            </a:r>
            <a:endParaRPr kumimoji="0" lang="fr-FR" sz="2800" b="1" i="0" u="sng" strike="noStrike" kern="1200" cap="none" spc="0" normalizeH="0" baseline="0" noProof="0" dirty="0">
              <a:ln>
                <a:noFill/>
              </a:ln>
              <a:solidFill>
                <a:srgbClr val="052C34"/>
              </a:solidFill>
              <a:effectLst/>
              <a:uLnTx/>
              <a:uFillTx/>
              <a:latin typeface="+mn-lt"/>
              <a:ea typeface="+mn-ea"/>
              <a:cs typeface="+mn-cs"/>
            </a:endParaRPr>
          </a:p>
          <a:p>
            <a:pPr marL="742950" lvl="1" indent="-285750" algn="just">
              <a:spcBef>
                <a:spcPts val="1000"/>
              </a:spcBef>
              <a:buClr>
                <a:schemeClr val="accent1"/>
              </a:buClr>
              <a:buSzPct val="80000"/>
              <a:buFont typeface="Wingdings 3" charset="2"/>
              <a:buChar char=""/>
            </a:pPr>
            <a:r>
              <a:rPr lang="fr-FR" sz="2000" dirty="0">
                <a:solidFill>
                  <a:schemeClr val="tx1">
                    <a:lumMod val="75000"/>
                    <a:lumOff val="25000"/>
                  </a:schemeClr>
                </a:solidFill>
              </a:rPr>
              <a:t>Les recherches futures pourraient porter sur les autres capacités susceptibles de jouer un rôle dans la création et le soutien de la résilience des entreprises.</a:t>
            </a:r>
          </a:p>
          <a:p>
            <a:pPr marL="742950" lvl="1" indent="-285750" algn="just">
              <a:spcBef>
                <a:spcPts val="1000"/>
              </a:spcBef>
              <a:buClr>
                <a:schemeClr val="accent1"/>
              </a:buClr>
              <a:buSzPct val="80000"/>
              <a:buFont typeface="Wingdings 3" charset="2"/>
              <a:buChar char=""/>
            </a:pPr>
            <a:r>
              <a:rPr lang="fr-FR" sz="2000" dirty="0"/>
              <a:t>Des recherches pour recueillir les perceptions de toutes les parties prenantes afin que la résilience de l'entreprise puisse être développée en tant que processus et objectif par toutes les parties prenantes. </a:t>
            </a:r>
          </a:p>
          <a:p>
            <a:pPr marL="742950" lvl="1" indent="-285750" algn="just">
              <a:spcBef>
                <a:spcPts val="1000"/>
              </a:spcBef>
              <a:buClr>
                <a:schemeClr val="accent1"/>
              </a:buClr>
              <a:buSzPct val="80000"/>
              <a:buFont typeface="Wingdings 3" charset="2"/>
              <a:buChar char=""/>
            </a:pPr>
            <a:r>
              <a:rPr lang="fr-FR" sz="2000" dirty="0"/>
              <a:t>une étude plus approfondie sur la résilience des entreprises de différents secteurs et dans différents pays émergents serait bénéfique dans ce sens.</a:t>
            </a:r>
            <a:endParaRPr kumimoji="0" lang="fr-FR" sz="20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a:p>
            <a:pPr marL="742950" marR="0" lvl="1" indent="-285750" algn="just"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fr-FR" sz="18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8897" y="2791691"/>
            <a:ext cx="8596668" cy="886691"/>
          </a:xfrm>
          <a:solidFill>
            <a:schemeClr val="accent1">
              <a:lumMod val="20000"/>
              <a:lumOff val="80000"/>
            </a:schemeClr>
          </a:solidFill>
        </p:spPr>
        <p:txBody>
          <a:bodyPr/>
          <a:lstStyle/>
          <a:p>
            <a:pPr algn="ctr"/>
            <a:r>
              <a:rPr lang="fr-FR" dirty="0">
                <a:solidFill>
                  <a:srgbClr val="00B050"/>
                </a:solidFill>
              </a:rPr>
              <a:t>Merci pour votre attention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530594" y="292359"/>
            <a:ext cx="7240182" cy="831273"/>
          </a:xfrm>
        </p:spPr>
        <p:txBody>
          <a:bodyPr/>
          <a:lstStyle/>
          <a:p>
            <a:r>
              <a:rPr lang="en-US" u="sng" dirty="0"/>
              <a:t>Plan</a:t>
            </a:r>
          </a:p>
        </p:txBody>
      </p:sp>
      <p:graphicFrame>
        <p:nvGraphicFramePr>
          <p:cNvPr id="5" name="Diagramme 4"/>
          <p:cNvGraphicFramePr/>
          <p:nvPr/>
        </p:nvGraphicFramePr>
        <p:xfrm>
          <a:off x="1101013" y="1140754"/>
          <a:ext cx="867747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727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358680" y="221674"/>
            <a:ext cx="8596668" cy="595746"/>
          </a:xfrm>
        </p:spPr>
        <p:txBody>
          <a:bodyPr>
            <a:noAutofit/>
          </a:bodyPr>
          <a:lstStyle/>
          <a:p>
            <a:r>
              <a:rPr lang="fr-FR" sz="3200" u="sng" dirty="0"/>
              <a:t>Contexte et objectifs de la recherche</a:t>
            </a:r>
            <a:r>
              <a:rPr lang="fr-FR" sz="3200" dirty="0">
                <a:solidFill>
                  <a:schemeClr val="accent1">
                    <a:lumMod val="50000"/>
                  </a:schemeClr>
                </a:solidFill>
              </a:rPr>
              <a:t> </a:t>
            </a:r>
            <a:endParaRPr lang="en-US" sz="3200"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04800" y="1011384"/>
            <a:ext cx="9379526" cy="2161309"/>
          </a:xfrm>
        </p:spPr>
        <p:txBody>
          <a:bodyPr>
            <a:noAutofit/>
          </a:bodyPr>
          <a:lstStyle/>
          <a:p>
            <a:pPr algn="just"/>
            <a:r>
              <a:rPr lang="fr-FR" sz="2200" u="sng" dirty="0">
                <a:solidFill>
                  <a:srgbClr val="00B050"/>
                </a:solidFill>
              </a:rPr>
              <a:t>Contexte de la recherche</a:t>
            </a:r>
            <a:r>
              <a:rPr lang="fr-FR" sz="2200" dirty="0">
                <a:solidFill>
                  <a:srgbClr val="00B050"/>
                </a:solidFill>
              </a:rPr>
              <a:t> </a:t>
            </a:r>
          </a:p>
          <a:p>
            <a:pPr lvl="1" algn="just"/>
            <a:r>
              <a:rPr lang="fr-FR" sz="1800" dirty="0">
                <a:solidFill>
                  <a:schemeClr val="tx1"/>
                </a:solidFill>
              </a:rPr>
              <a:t>Évaluation du rôle du leadership dans les entreprises en amenant celles-ci à être plus résilientes dans un monde d’incertitudes et dans un environnement dynamique basé sur la théorie des capacités dynamiques.</a:t>
            </a:r>
          </a:p>
          <a:p>
            <a:pPr lvl="1" algn="just"/>
            <a:r>
              <a:rPr lang="fr-FR" sz="1800" dirty="0">
                <a:solidFill>
                  <a:schemeClr val="tx1"/>
                </a:solidFill>
              </a:rPr>
              <a:t>Les pratiques de management des risques sont utilisées comme variable médiateur entre les capacités du leadership et la résilience organisationnelle.</a:t>
            </a:r>
            <a:endParaRPr lang="en-US" sz="2400" dirty="0"/>
          </a:p>
        </p:txBody>
      </p:sp>
      <p:sp>
        <p:nvSpPr>
          <p:cNvPr id="4" name="Content Placeholder 2">
            <a:extLst>
              <a:ext uri="{FF2B5EF4-FFF2-40B4-BE49-F238E27FC236}">
                <a16:creationId xmlns:a16="http://schemas.microsoft.com/office/drawing/2014/main" id="{6CF3C4FA-BA60-43D7-8B1C-106E64D0E0D0}"/>
              </a:ext>
            </a:extLst>
          </p:cNvPr>
          <p:cNvSpPr txBox="1">
            <a:spLocks/>
          </p:cNvSpPr>
          <p:nvPr/>
        </p:nvSpPr>
        <p:spPr>
          <a:xfrm>
            <a:off x="180108" y="3269673"/>
            <a:ext cx="9628910" cy="2715490"/>
          </a:xfrm>
          <a:prstGeom prst="rect">
            <a:avLst/>
          </a:prstGeom>
        </p:spPr>
        <p:txBody>
          <a:bodyPr vert="horz" lIns="91440" tIns="45720" rIns="91440" bIns="45720" rtlCol="0">
            <a:noAutofit/>
          </a:bodyPr>
          <a:lstStyle/>
          <a:p>
            <a:pPr marL="342900" marR="0" lvl="0" indent="-342900" algn="just"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fr-FR" sz="2200" u="sng" dirty="0">
                <a:solidFill>
                  <a:srgbClr val="00B050"/>
                </a:solidFill>
              </a:rPr>
              <a:t>Objectifs</a:t>
            </a:r>
            <a:r>
              <a:rPr kumimoji="0" lang="fr-FR" sz="2200" b="0" i="0" u="sng" strike="noStrike" kern="1200" cap="none" spc="0" normalizeH="0" baseline="0" noProof="0" dirty="0">
                <a:ln>
                  <a:noFill/>
                </a:ln>
                <a:solidFill>
                  <a:srgbClr val="00B050"/>
                </a:solidFill>
                <a:effectLst/>
                <a:uLnTx/>
                <a:uFillTx/>
                <a:latin typeface="+mn-lt"/>
                <a:ea typeface="+mn-ea"/>
                <a:cs typeface="+mn-cs"/>
              </a:rPr>
              <a:t> de la recherche</a:t>
            </a:r>
            <a:r>
              <a:rPr kumimoji="0" lang="fr-FR" sz="2200" b="0" i="0" strike="noStrike" kern="1200" cap="none" spc="0" normalizeH="0" baseline="0" noProof="0" dirty="0">
                <a:ln>
                  <a:noFill/>
                </a:ln>
                <a:solidFill>
                  <a:srgbClr val="00B050"/>
                </a:solidFill>
                <a:effectLst/>
                <a:uLnTx/>
                <a:uFillTx/>
                <a:latin typeface="+mn-lt"/>
                <a:ea typeface="+mn-ea"/>
                <a:cs typeface="+mn-cs"/>
              </a:rPr>
              <a:t> </a:t>
            </a:r>
          </a:p>
          <a:p>
            <a:pPr marL="742950" lvl="1" indent="-285750" algn="just">
              <a:spcBef>
                <a:spcPts val="1000"/>
              </a:spcBef>
              <a:buClr>
                <a:schemeClr val="accent1"/>
              </a:buClr>
              <a:buSzPct val="80000"/>
              <a:buFont typeface="Wingdings 3" charset="2"/>
              <a:buChar char=""/>
            </a:pPr>
            <a:r>
              <a:rPr lang="fr-FR" dirty="0"/>
              <a:t>Examiner l'influence des capacités de leadership comme une forme de capacités dynamiques sur la résilience des entreprises dans la gestion des incertitudes </a:t>
            </a:r>
          </a:p>
          <a:p>
            <a:pPr marL="742950" lvl="1" indent="-285750" algn="just">
              <a:spcBef>
                <a:spcPts val="1000"/>
              </a:spcBef>
              <a:buClr>
                <a:schemeClr val="accent1"/>
              </a:buClr>
              <a:buSzPct val="80000"/>
              <a:buFont typeface="Wingdings 3" charset="2"/>
              <a:buChar char=""/>
            </a:pPr>
            <a:r>
              <a:rPr lang="fr-FR" dirty="0"/>
              <a:t>Analyser le rôle des pratiques de management des risques dans la médiation de la relation entre les capacités de leadership et la résilience des entreprises</a:t>
            </a:r>
          </a:p>
          <a:p>
            <a:pPr marL="742950" lvl="1" indent="-285750" algn="just">
              <a:spcBef>
                <a:spcPts val="1000"/>
              </a:spcBef>
              <a:buClr>
                <a:schemeClr val="accent1"/>
              </a:buClr>
              <a:buSzPct val="80000"/>
              <a:buFont typeface="Wingdings 3" charset="2"/>
              <a:buChar char=""/>
            </a:pPr>
            <a:r>
              <a:rPr lang="fr-FR" dirty="0"/>
              <a:t>Évaluer la contribution de l’adoption des PMR à l’amélioration de la R.O;</a:t>
            </a:r>
            <a:endParaRPr lang="fr-FR" dirty="0">
              <a:latin typeface="Century Gothic" pitchFamily="34" charset="0"/>
            </a:endParaRPr>
          </a:p>
          <a:p>
            <a:pPr marL="742950" marR="0" lvl="1" indent="-285750" algn="just"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just"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en-US" sz="2400" b="0" i="0" u="none" strike="noStrike" kern="1200" cap="none" spc="0" normalizeH="0" baseline="0" noProof="0" dirty="0">
              <a:ln>
                <a:noFill/>
              </a:ln>
              <a:solidFill>
                <a:srgbClr val="052C34"/>
              </a:solidFill>
              <a:effectLst/>
              <a:uLnTx/>
              <a:uFillTx/>
              <a:latin typeface="+mn-lt"/>
              <a:ea typeface="+mn-ea"/>
              <a:cs typeface="+mn-cs"/>
            </a:endParaRPr>
          </a:p>
        </p:txBody>
      </p:sp>
    </p:spTree>
    <p:extLst>
      <p:ext uri="{BB962C8B-B14F-4D97-AF65-F5344CB8AC3E}">
        <p14:creationId xmlns:p14="http://schemas.microsoft.com/office/powerpoint/2010/main" val="224355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372534" y="193964"/>
            <a:ext cx="8596668" cy="831273"/>
          </a:xfrm>
        </p:spPr>
        <p:txBody>
          <a:bodyPr/>
          <a:lstStyle/>
          <a:p>
            <a:r>
              <a:rPr lang="en-US" u="sng" dirty="0"/>
              <a:t>Questions de la recherche</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62004" y="1308979"/>
            <a:ext cx="9239196" cy="889935"/>
          </a:xfrm>
        </p:spPr>
        <p:txBody>
          <a:bodyPr>
            <a:noAutofit/>
          </a:bodyPr>
          <a:lstStyle/>
          <a:p>
            <a:pPr marL="342900" lvl="1" indent="-342900" algn="just"/>
            <a:r>
              <a:rPr lang="fr-FR" sz="2400" dirty="0">
                <a:solidFill>
                  <a:schemeClr val="tx1"/>
                </a:solidFill>
              </a:rPr>
              <a:t>les capacités de leadership influencent-elles la résilience organisationnelle ? </a:t>
            </a:r>
          </a:p>
        </p:txBody>
      </p:sp>
      <p:sp>
        <p:nvSpPr>
          <p:cNvPr id="4" name="Content Placeholder 2">
            <a:extLst>
              <a:ext uri="{FF2B5EF4-FFF2-40B4-BE49-F238E27FC236}">
                <a16:creationId xmlns:a16="http://schemas.microsoft.com/office/drawing/2014/main" id="{6CF3C4FA-BA60-43D7-8B1C-106E64D0E0D0}"/>
              </a:ext>
            </a:extLst>
          </p:cNvPr>
          <p:cNvSpPr txBox="1">
            <a:spLocks/>
          </p:cNvSpPr>
          <p:nvPr/>
        </p:nvSpPr>
        <p:spPr>
          <a:xfrm>
            <a:off x="372534" y="3633692"/>
            <a:ext cx="9239196" cy="88993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lvl="1" indent="-342900" algn="just"/>
            <a:r>
              <a:rPr lang="fr-FR" sz="2400" dirty="0">
                <a:solidFill>
                  <a:schemeClr val="tx1"/>
                </a:solidFill>
              </a:rPr>
              <a:t>Les capacités de leadership influencent-elles les pratiques de management des risques ? </a:t>
            </a:r>
          </a:p>
          <a:p>
            <a:pPr lvl="2" algn="just"/>
            <a:endParaRPr lang="en-US" sz="2400" dirty="0">
              <a:solidFill>
                <a:schemeClr val="tx1"/>
              </a:solidFill>
            </a:endParaRPr>
          </a:p>
        </p:txBody>
      </p:sp>
      <p:sp>
        <p:nvSpPr>
          <p:cNvPr id="5" name="Content Placeholder 2">
            <a:extLst>
              <a:ext uri="{FF2B5EF4-FFF2-40B4-BE49-F238E27FC236}">
                <a16:creationId xmlns:a16="http://schemas.microsoft.com/office/drawing/2014/main" id="{6CF3C4FA-BA60-43D7-8B1C-106E64D0E0D0}"/>
              </a:ext>
            </a:extLst>
          </p:cNvPr>
          <p:cNvSpPr txBox="1">
            <a:spLocks/>
          </p:cNvSpPr>
          <p:nvPr/>
        </p:nvSpPr>
        <p:spPr>
          <a:xfrm>
            <a:off x="601489" y="2570852"/>
            <a:ext cx="9239196" cy="80174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lvl="1" indent="-342900" algn="just"/>
            <a:r>
              <a:rPr lang="fr-FR" sz="2400" dirty="0">
                <a:solidFill>
                  <a:schemeClr val="tx1"/>
                </a:solidFill>
              </a:rPr>
              <a:t>Les pratiques de management des risques influencent-elles la résilience organisationnelle ? </a:t>
            </a:r>
          </a:p>
        </p:txBody>
      </p:sp>
      <p:sp>
        <p:nvSpPr>
          <p:cNvPr id="7" name="Content Placeholder 2">
            <a:extLst>
              <a:ext uri="{FF2B5EF4-FFF2-40B4-BE49-F238E27FC236}">
                <a16:creationId xmlns:a16="http://schemas.microsoft.com/office/drawing/2014/main" id="{6CF3C4FA-BA60-43D7-8B1C-106E64D0E0D0}"/>
              </a:ext>
            </a:extLst>
          </p:cNvPr>
          <p:cNvSpPr txBox="1">
            <a:spLocks/>
          </p:cNvSpPr>
          <p:nvPr/>
        </p:nvSpPr>
        <p:spPr>
          <a:xfrm>
            <a:off x="362004" y="4807370"/>
            <a:ext cx="9239196" cy="127485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lvl="1" indent="-342900" algn="just"/>
            <a:r>
              <a:rPr lang="fr-FR" sz="2400" dirty="0">
                <a:solidFill>
                  <a:schemeClr val="tx1"/>
                </a:solidFill>
              </a:rPr>
              <a:t>Les pratiques de management des risques influencent-elles la relation entre les capacités de leadership et la résilience organisationnelle ?</a:t>
            </a:r>
            <a:endParaRPr lang="en-US" sz="2400" dirty="0">
              <a:solidFill>
                <a:schemeClr val="tx1"/>
              </a:solidFill>
            </a:endParaRPr>
          </a:p>
          <a:p>
            <a:pPr lvl="2" algn="just"/>
            <a:endParaRPr lang="en-US" sz="2400" dirty="0">
              <a:solidFill>
                <a:schemeClr val="tx1"/>
              </a:solidFill>
            </a:endParaRPr>
          </a:p>
        </p:txBody>
      </p:sp>
    </p:spTree>
    <p:extLst>
      <p:ext uri="{BB962C8B-B14F-4D97-AF65-F5344CB8AC3E}">
        <p14:creationId xmlns:p14="http://schemas.microsoft.com/office/powerpoint/2010/main" val="57836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517594" y="241974"/>
            <a:ext cx="8596668" cy="831273"/>
          </a:xfrm>
        </p:spPr>
        <p:txBody>
          <a:bodyPr>
            <a:normAutofit fontScale="90000"/>
          </a:bodyPr>
          <a:lstStyle/>
          <a:p>
            <a:r>
              <a:rPr lang="fr-FR" u="sng" dirty="0">
                <a:solidFill>
                  <a:schemeClr val="accent1">
                    <a:lumMod val="50000"/>
                  </a:schemeClr>
                </a:solidFill>
              </a:rPr>
              <a:t>Revue de littérature et hypothèses</a:t>
            </a:r>
            <a:br>
              <a:rPr lang="fr-FR" u="sng" dirty="0">
                <a:solidFill>
                  <a:schemeClr val="accent1">
                    <a:lumMod val="50000"/>
                  </a:schemeClr>
                </a:solidFill>
              </a:rPr>
            </a:br>
            <a:r>
              <a:rPr lang="fr-FR" u="sng" dirty="0">
                <a:solidFill>
                  <a:schemeClr val="accent1">
                    <a:lumMod val="50000"/>
                  </a:schemeClr>
                </a:solidFill>
              </a:rPr>
              <a:t> </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56032" y="2208500"/>
            <a:ext cx="9692640" cy="1227916"/>
          </a:xfrm>
        </p:spPr>
        <p:txBody>
          <a:bodyPr>
            <a:noAutofit/>
          </a:bodyPr>
          <a:lstStyle/>
          <a:p>
            <a:pPr lvl="1" algn="just"/>
            <a:r>
              <a:rPr lang="fr-FR" sz="2200" dirty="0"/>
              <a:t>La résilience organisationnelle concerne la capacité d'un système à adapter ses processus et ses systèmes à ses vulnérabilités (</a:t>
            </a:r>
            <a:r>
              <a:rPr lang="nn-NO" sz="2200" dirty="0"/>
              <a:t>Dalziell, E. P., &amp; McManus, S. T. 2004)</a:t>
            </a:r>
            <a:endParaRPr lang="en-US" sz="2200" dirty="0">
              <a:solidFill>
                <a:schemeClr val="tx1"/>
              </a:solidFill>
            </a:endParaRPr>
          </a:p>
        </p:txBody>
      </p:sp>
      <p:sp>
        <p:nvSpPr>
          <p:cNvPr id="4" name="Content Placeholder 2">
            <a:extLst>
              <a:ext uri="{FF2B5EF4-FFF2-40B4-BE49-F238E27FC236}">
                <a16:creationId xmlns:a16="http://schemas.microsoft.com/office/drawing/2014/main" id="{6CF3C4FA-BA60-43D7-8B1C-106E64D0E0D0}"/>
              </a:ext>
            </a:extLst>
          </p:cNvPr>
          <p:cNvSpPr txBox="1">
            <a:spLocks/>
          </p:cNvSpPr>
          <p:nvPr/>
        </p:nvSpPr>
        <p:spPr>
          <a:xfrm>
            <a:off x="256032" y="3541805"/>
            <a:ext cx="9692640" cy="182396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r>
              <a:rPr lang="fr-FR" sz="2200" dirty="0"/>
              <a:t>En intégrant le concept de capacités dynamiques, les entreprises peuvent réorganiser plus efficacement et plus rapidement leurs ressources actuellement disponibles pour répondre aux opportunités et aux défis de l'évolution de la situation  (Teece, D. J., Pisano, G., &amp; </a:t>
            </a:r>
            <a:r>
              <a:rPr lang="fr-FR" sz="2200" dirty="0" err="1"/>
              <a:t>Shuen</a:t>
            </a:r>
            <a:r>
              <a:rPr lang="fr-FR" sz="2200" dirty="0"/>
              <a:t>, A. 1997).</a:t>
            </a:r>
          </a:p>
        </p:txBody>
      </p:sp>
      <p:sp>
        <p:nvSpPr>
          <p:cNvPr id="5" name="Content Placeholder 2">
            <a:extLst>
              <a:ext uri="{FF2B5EF4-FFF2-40B4-BE49-F238E27FC236}">
                <a16:creationId xmlns:a16="http://schemas.microsoft.com/office/drawing/2014/main" id="{6CF3C4FA-BA60-43D7-8B1C-106E64D0E0D0}"/>
              </a:ext>
            </a:extLst>
          </p:cNvPr>
          <p:cNvSpPr txBox="1">
            <a:spLocks/>
          </p:cNvSpPr>
          <p:nvPr/>
        </p:nvSpPr>
        <p:spPr>
          <a:xfrm>
            <a:off x="256032" y="5576552"/>
            <a:ext cx="9692640" cy="83127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r>
              <a:rPr lang="fr-FR" sz="2200" dirty="0"/>
              <a:t>Le rôle des leaders est essentiel à jouer dans la création des capacités dynamiques. </a:t>
            </a:r>
            <a:endParaRPr lang="en-US" sz="2200" dirty="0">
              <a:solidFill>
                <a:schemeClr val="tx1"/>
              </a:solidFill>
            </a:endParaRPr>
          </a:p>
          <a:p>
            <a:pPr algn="just"/>
            <a:endParaRPr lang="en-US" sz="2200" dirty="0"/>
          </a:p>
        </p:txBody>
      </p:sp>
      <p:sp>
        <p:nvSpPr>
          <p:cNvPr id="6" name="Rectangle 5"/>
          <p:cNvSpPr/>
          <p:nvPr/>
        </p:nvSpPr>
        <p:spPr>
          <a:xfrm>
            <a:off x="3094313" y="1291832"/>
            <a:ext cx="4435830" cy="400110"/>
          </a:xfrm>
          <a:prstGeom prst="rect">
            <a:avLst/>
          </a:prstGeom>
        </p:spPr>
        <p:txBody>
          <a:bodyPr wrap="none">
            <a:spAutoFit/>
          </a:bodyPr>
          <a:lstStyle/>
          <a:p>
            <a:pPr algn="just"/>
            <a:r>
              <a:rPr lang="en-US" sz="2000" b="1">
                <a:solidFill>
                  <a:srgbClr val="0070C0"/>
                </a:solidFill>
              </a:rPr>
              <a:t>Résilience et capacités dynamiques</a:t>
            </a:r>
            <a:endParaRPr lang="en-US" sz="2000" b="1" dirty="0" err="1">
              <a:solidFill>
                <a:srgbClr val="0070C0"/>
              </a:solidFill>
            </a:endParaRPr>
          </a:p>
        </p:txBody>
      </p:sp>
    </p:spTree>
    <p:extLst>
      <p:ext uri="{BB962C8B-B14F-4D97-AF65-F5344CB8AC3E}">
        <p14:creationId xmlns:p14="http://schemas.microsoft.com/office/powerpoint/2010/main" val="367025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49317" y="267070"/>
            <a:ext cx="10144985" cy="4808784"/>
          </a:xfrm>
        </p:spPr>
        <p:txBody>
          <a:bodyPr>
            <a:noAutofit/>
          </a:bodyPr>
          <a:lstStyle/>
          <a:p>
            <a:r>
              <a:rPr lang="en-US" sz="2400" dirty="0">
                <a:solidFill>
                  <a:srgbClr val="0070C0"/>
                </a:solidFill>
              </a:rPr>
              <a:t>Capacités de leadership et Résilience organisationnelle</a:t>
            </a: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pPr lvl="8">
              <a:buNone/>
            </a:pPr>
            <a:r>
              <a:rPr lang="en-US" sz="1800" dirty="0">
                <a:solidFill>
                  <a:schemeClr val="tx1"/>
                </a:solidFill>
              </a:rPr>
              <a:t>										Source: auteur</a:t>
            </a: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rgbClr val="0070C0"/>
              </a:solidFill>
            </a:endParaRPr>
          </a:p>
          <a:p>
            <a:endParaRPr lang="en-US" sz="2400" dirty="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28039509"/>
              </p:ext>
            </p:extLst>
          </p:nvPr>
        </p:nvGraphicFramePr>
        <p:xfrm>
          <a:off x="249317" y="857902"/>
          <a:ext cx="9487448" cy="3627120"/>
        </p:xfrm>
        <a:graphic>
          <a:graphicData uri="http://schemas.openxmlformats.org/drawingml/2006/table">
            <a:tbl>
              <a:tblPr firstRow="1" bandRow="1">
                <a:tableStyleId>{5940675A-B579-460E-94D1-54222C63F5DA}</a:tableStyleId>
              </a:tblPr>
              <a:tblGrid>
                <a:gridCol w="1832587">
                  <a:extLst>
                    <a:ext uri="{9D8B030D-6E8A-4147-A177-3AD203B41FA5}">
                      <a16:colId xmlns:a16="http://schemas.microsoft.com/office/drawing/2014/main" val="20000"/>
                    </a:ext>
                  </a:extLst>
                </a:gridCol>
                <a:gridCol w="7654861">
                  <a:extLst>
                    <a:ext uri="{9D8B030D-6E8A-4147-A177-3AD203B41FA5}">
                      <a16:colId xmlns:a16="http://schemas.microsoft.com/office/drawing/2014/main" val="20001"/>
                    </a:ext>
                  </a:extLst>
                </a:gridCol>
              </a:tblGrid>
              <a:tr h="5707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kern="1200" dirty="0">
                          <a:solidFill>
                            <a:schemeClr val="tx1"/>
                          </a:solidFill>
                          <a:latin typeface="+mn-lt"/>
                          <a:ea typeface="+mn-ea"/>
                          <a:cs typeface="+mn-cs"/>
                        </a:rPr>
                        <a:t>Banks et al (2019)</a:t>
                      </a:r>
                      <a:endParaRPr lang="en-US" sz="1600" dirty="0"/>
                    </a:p>
                    <a:p>
                      <a:endParaRPr lang="fr-FR" sz="1600" kern="1200" dirty="0">
                        <a:solidFill>
                          <a:schemeClr val="tx1"/>
                        </a:solidFill>
                        <a:latin typeface="+mn-lt"/>
                        <a:ea typeface="+mn-ea"/>
                        <a:cs typeface="+mn-cs"/>
                      </a:endParaRPr>
                    </a:p>
                    <a:p>
                      <a:r>
                        <a:rPr lang="fr-FR" sz="1600" kern="1200" dirty="0">
                          <a:solidFill>
                            <a:schemeClr val="tx1"/>
                          </a:solidFill>
                          <a:latin typeface="+mn-lt"/>
                          <a:ea typeface="+mn-ea"/>
                          <a:cs typeface="+mn-cs"/>
                        </a:rPr>
                        <a:t>M. Taylor</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et al (2014)</a:t>
                      </a:r>
                      <a:endParaRPr lang="fr-FR" sz="1600" dirty="0"/>
                    </a:p>
                  </a:txBody>
                  <a:tcPr/>
                </a:tc>
                <a:tc>
                  <a:txBody>
                    <a:bodyPr/>
                    <a:lstStyle/>
                    <a:p>
                      <a:pPr algn="just"/>
                      <a:r>
                        <a:rPr lang="fr-FR" sz="1600" kern="1200" dirty="0">
                          <a:solidFill>
                            <a:schemeClr val="tx1"/>
                          </a:solidFill>
                          <a:latin typeface="+mn-lt"/>
                          <a:ea typeface="+mn-ea"/>
                          <a:cs typeface="+mn-cs"/>
                        </a:rPr>
                        <a:t>- Dans un environnement incertain, un leadership efficace est essentiel au succès de l'organisation. </a:t>
                      </a:r>
                    </a:p>
                    <a:p>
                      <a:pPr algn="just"/>
                      <a:r>
                        <a:rPr lang="fr-FR" sz="1600" kern="1200" dirty="0">
                          <a:solidFill>
                            <a:schemeClr val="tx1"/>
                          </a:solidFill>
                          <a:latin typeface="+mn-lt"/>
                          <a:ea typeface="+mn-ea"/>
                          <a:cs typeface="+mn-cs"/>
                        </a:rPr>
                        <a:t>- Les leaders aident les organisations à s'adapter à leur environnement en dirigeant, soutenant et apportant un soutien à leurs subordonnés. </a:t>
                      </a:r>
                      <a:endParaRPr lang="fr-FR" sz="1600" dirty="0"/>
                    </a:p>
                  </a:txBody>
                  <a:tcPr/>
                </a:tc>
                <a:extLst>
                  <a:ext uri="{0D108BD9-81ED-4DB2-BD59-A6C34878D82A}">
                    <a16:rowId xmlns:a16="http://schemas.microsoft.com/office/drawing/2014/main" val="10000"/>
                  </a:ext>
                </a:extLst>
              </a:tr>
              <a:tr h="570720">
                <a:tc>
                  <a:txBody>
                    <a:bodyPr/>
                    <a:lstStyle/>
                    <a:p>
                      <a:r>
                        <a:rPr lang="fr-FR" sz="1600" kern="1200" dirty="0">
                          <a:solidFill>
                            <a:schemeClr val="tx1"/>
                          </a:solidFill>
                          <a:latin typeface="+mn-lt"/>
                          <a:ea typeface="+mn-ea"/>
                          <a:cs typeface="+mn-cs"/>
                        </a:rPr>
                        <a:t>Shin</a:t>
                      </a:r>
                      <a:r>
                        <a:rPr lang="fr-FR" sz="1600" kern="1200" baseline="0" dirty="0">
                          <a:solidFill>
                            <a:schemeClr val="tx1"/>
                          </a:solidFill>
                          <a:latin typeface="+mn-lt"/>
                          <a:ea typeface="+mn-ea"/>
                          <a:cs typeface="+mn-cs"/>
                        </a:rPr>
                        <a:t> et</a:t>
                      </a:r>
                      <a:r>
                        <a:rPr lang="fr-FR" sz="1600" kern="1200" dirty="0">
                          <a:solidFill>
                            <a:schemeClr val="tx1"/>
                          </a:solidFill>
                          <a:latin typeface="+mn-lt"/>
                          <a:ea typeface="+mn-ea"/>
                          <a:cs typeface="+mn-cs"/>
                        </a:rPr>
                        <a:t> Park</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(2021)</a:t>
                      </a:r>
                      <a:endParaRPr lang="fr-FR" sz="1600" dirty="0"/>
                    </a:p>
                  </a:txBody>
                  <a:tcPr/>
                </a:tc>
                <a:tc>
                  <a:txBody>
                    <a:bodyPr/>
                    <a:lstStyle/>
                    <a:p>
                      <a:pPr algn="just"/>
                      <a:r>
                        <a:rPr lang="fr-FR" sz="1600" kern="1200" dirty="0">
                          <a:solidFill>
                            <a:schemeClr val="tx1"/>
                          </a:solidFill>
                          <a:latin typeface="+mn-lt"/>
                          <a:ea typeface="+mn-ea"/>
                          <a:cs typeface="+mn-cs"/>
                        </a:rPr>
                        <a:t>- L'étude sur la résilience de la chaîne d'approvisionnement</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a révélé que le leadership crée des performances de résilience supérieures. </a:t>
                      </a:r>
                      <a:endParaRPr lang="fr-FR" sz="1600" dirty="0"/>
                    </a:p>
                  </a:txBody>
                  <a:tcPr/>
                </a:tc>
                <a:extLst>
                  <a:ext uri="{0D108BD9-81ED-4DB2-BD59-A6C34878D82A}">
                    <a16:rowId xmlns:a16="http://schemas.microsoft.com/office/drawing/2014/main" val="10001"/>
                  </a:ext>
                </a:extLst>
              </a:tr>
              <a:tr h="570720">
                <a:tc>
                  <a:txBody>
                    <a:bodyPr/>
                    <a:lstStyle/>
                    <a:p>
                      <a:r>
                        <a:rPr lang="fr-FR" sz="1600" kern="1200" dirty="0" err="1">
                          <a:solidFill>
                            <a:schemeClr val="tx1"/>
                          </a:solidFill>
                          <a:latin typeface="+mn-lt"/>
                          <a:ea typeface="+mn-ea"/>
                          <a:cs typeface="+mn-cs"/>
                        </a:rPr>
                        <a:t>Dartey</a:t>
                      </a:r>
                      <a:r>
                        <a:rPr lang="fr-FR" sz="1600" kern="1200" dirty="0">
                          <a:solidFill>
                            <a:schemeClr val="tx1"/>
                          </a:solidFill>
                          <a:latin typeface="+mn-lt"/>
                          <a:ea typeface="+mn-ea"/>
                          <a:cs typeface="+mn-cs"/>
                        </a:rPr>
                        <a:t>-</a:t>
                      </a:r>
                      <a:r>
                        <a:rPr lang="fr-FR" sz="1600" kern="1200" dirty="0" err="1">
                          <a:solidFill>
                            <a:schemeClr val="tx1"/>
                          </a:solidFill>
                          <a:latin typeface="+mn-lt"/>
                          <a:ea typeface="+mn-ea"/>
                          <a:cs typeface="+mn-cs"/>
                        </a:rPr>
                        <a:t>Baah</a:t>
                      </a:r>
                      <a:r>
                        <a:rPr lang="fr-FR" sz="1600" kern="1200" dirty="0">
                          <a:solidFill>
                            <a:schemeClr val="tx1"/>
                          </a:solidFill>
                          <a:latin typeface="+mn-lt"/>
                          <a:ea typeface="+mn-ea"/>
                          <a:cs typeface="+mn-cs"/>
                        </a:rPr>
                        <a:t> (2015)</a:t>
                      </a:r>
                      <a:endParaRPr lang="fr-FR" sz="1600" dirty="0"/>
                    </a:p>
                  </a:txBody>
                  <a:tcPr/>
                </a:tc>
                <a:tc>
                  <a:txBody>
                    <a:bodyPr/>
                    <a:lstStyle/>
                    <a:p>
                      <a:pPr algn="just"/>
                      <a:r>
                        <a:rPr lang="fr-FR" sz="1600" kern="1200" dirty="0">
                          <a:solidFill>
                            <a:schemeClr val="tx1"/>
                          </a:solidFill>
                          <a:latin typeface="+mn-lt"/>
                          <a:ea typeface="+mn-ea"/>
                          <a:cs typeface="+mn-cs"/>
                        </a:rPr>
                        <a:t>- Un leadership résilient est nécessaire pour exécuter des stratégies qui favorisent la résilience en modifiant rapidement l'ensemble du système de l'organisation et en s'adaptant à l'évolution du climat des affaires. </a:t>
                      </a:r>
                      <a:endParaRPr lang="fr-FR" sz="1600" dirty="0"/>
                    </a:p>
                  </a:txBody>
                  <a:tcPr/>
                </a:tc>
                <a:extLst>
                  <a:ext uri="{0D108BD9-81ED-4DB2-BD59-A6C34878D82A}">
                    <a16:rowId xmlns:a16="http://schemas.microsoft.com/office/drawing/2014/main" val="10002"/>
                  </a:ext>
                </a:extLst>
              </a:tr>
              <a:tr h="570720">
                <a:tc>
                  <a:txBody>
                    <a:bodyPr/>
                    <a:lstStyle/>
                    <a:p>
                      <a:r>
                        <a:rPr lang="fr-FR" sz="1600" kern="1200" dirty="0">
                          <a:solidFill>
                            <a:schemeClr val="tx1"/>
                          </a:solidFill>
                          <a:latin typeface="+mn-lt"/>
                          <a:ea typeface="+mn-ea"/>
                          <a:cs typeface="+mn-cs"/>
                        </a:rPr>
                        <a:t>Morales</a:t>
                      </a:r>
                      <a:r>
                        <a:rPr lang="fr-FR" sz="1600" kern="1200" baseline="0" dirty="0">
                          <a:solidFill>
                            <a:schemeClr val="tx1"/>
                          </a:solidFill>
                          <a:latin typeface="+mn-lt"/>
                          <a:ea typeface="+mn-ea"/>
                          <a:cs typeface="+mn-cs"/>
                        </a:rPr>
                        <a:t> et al (2019)</a:t>
                      </a:r>
                      <a:endParaRPr lang="fr-FR" sz="1600" dirty="0"/>
                    </a:p>
                  </a:txBody>
                  <a:tcPr/>
                </a:tc>
                <a:tc>
                  <a:txBody>
                    <a:bodyPr/>
                    <a:lstStyle/>
                    <a:p>
                      <a:pPr algn="just"/>
                      <a:r>
                        <a:rPr lang="fr-FR" sz="1600" kern="1200" dirty="0">
                          <a:solidFill>
                            <a:schemeClr val="tx1"/>
                          </a:solidFill>
                          <a:latin typeface="+mn-lt"/>
                          <a:ea typeface="+mn-ea"/>
                          <a:cs typeface="+mn-cs"/>
                        </a:rPr>
                        <a:t>- Les capacités de leadership peuvent aider à assurer la résilience de l'entreprise</a:t>
                      </a:r>
                      <a:endParaRPr lang="fr-FR" sz="1600" dirty="0"/>
                    </a:p>
                  </a:txBody>
                  <a:tcPr/>
                </a:tc>
                <a:extLst>
                  <a:ext uri="{0D108BD9-81ED-4DB2-BD59-A6C34878D82A}">
                    <a16:rowId xmlns:a16="http://schemas.microsoft.com/office/drawing/2014/main" val="10003"/>
                  </a:ext>
                </a:extLst>
              </a:tr>
              <a:tr h="570720">
                <a:tc>
                  <a:txBody>
                    <a:bodyPr/>
                    <a:lstStyle/>
                    <a:p>
                      <a:r>
                        <a:rPr lang="fr-FR" sz="1600" kern="1200" dirty="0" err="1">
                          <a:solidFill>
                            <a:schemeClr val="tx1"/>
                          </a:solidFill>
                          <a:latin typeface="+mn-lt"/>
                          <a:ea typeface="+mn-ea"/>
                          <a:cs typeface="+mn-cs"/>
                        </a:rPr>
                        <a:t>Southwick</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et al (2017)</a:t>
                      </a:r>
                      <a:endParaRPr lang="fr-FR" sz="1600" dirty="0"/>
                    </a:p>
                  </a:txBody>
                  <a:tcPr/>
                </a:tc>
                <a:tc>
                  <a:txBody>
                    <a:bodyPr/>
                    <a:lstStyle/>
                    <a:p>
                      <a:pPr algn="just"/>
                      <a:r>
                        <a:rPr lang="fr-FR" sz="1600" kern="1200" dirty="0">
                          <a:solidFill>
                            <a:schemeClr val="tx1"/>
                          </a:solidFill>
                          <a:latin typeface="+mn-lt"/>
                          <a:ea typeface="+mn-ea"/>
                          <a:cs typeface="+mn-cs"/>
                        </a:rPr>
                        <a:t>- La résilience organisationnelle repose sur un style de leadership fort qui encourage des équipes unifiées et interdépendantes à travailler ensemble </a:t>
                      </a:r>
                      <a:endParaRPr lang="fr-FR" sz="1600" dirty="0"/>
                    </a:p>
                  </a:txBody>
                  <a:tcPr/>
                </a:tc>
                <a:extLst>
                  <a:ext uri="{0D108BD9-81ED-4DB2-BD59-A6C34878D82A}">
                    <a16:rowId xmlns:a16="http://schemas.microsoft.com/office/drawing/2014/main" val="10004"/>
                  </a:ext>
                </a:extLst>
              </a:tr>
            </a:tbl>
          </a:graphicData>
        </a:graphic>
      </p:graphicFrame>
      <p:sp>
        <p:nvSpPr>
          <p:cNvPr id="6" name="Title 1">
            <a:extLst>
              <a:ext uri="{FF2B5EF4-FFF2-40B4-BE49-F238E27FC236}">
                <a16:creationId xmlns:a16="http://schemas.microsoft.com/office/drawing/2014/main" id="{33840CD2-FF83-4963-8E1D-FCD83D2C1B02}"/>
              </a:ext>
            </a:extLst>
          </p:cNvPr>
          <p:cNvSpPr>
            <a:spLocks noGrp="1"/>
          </p:cNvSpPr>
          <p:nvPr>
            <p:ph type="title"/>
          </p:nvPr>
        </p:nvSpPr>
        <p:spPr>
          <a:xfrm>
            <a:off x="405897" y="5194748"/>
            <a:ext cx="9847598" cy="1004596"/>
          </a:xfrm>
        </p:spPr>
        <p:txBody>
          <a:bodyPr>
            <a:noAutofit/>
          </a:bodyPr>
          <a:lstStyle/>
          <a:p>
            <a:r>
              <a:rPr lang="fr-FR" sz="2000" b="1" u="sng" dirty="0"/>
              <a:t>Hypothèse 1</a:t>
            </a:r>
            <a:r>
              <a:rPr lang="fr-FR" sz="2000" b="1" dirty="0"/>
              <a:t>: </a:t>
            </a:r>
            <a:br>
              <a:rPr lang="fr-FR" sz="2000" b="1" dirty="0"/>
            </a:br>
            <a:r>
              <a:rPr lang="fr-FR" sz="2000" b="1" dirty="0"/>
              <a:t>Il existe une relation significative entre les capacités de leadership et la résilience de l'entreprise.</a:t>
            </a:r>
          </a:p>
        </p:txBody>
      </p:sp>
    </p:spTree>
    <p:extLst>
      <p:ext uri="{BB962C8B-B14F-4D97-AF65-F5344CB8AC3E}">
        <p14:creationId xmlns:p14="http://schemas.microsoft.com/office/powerpoint/2010/main" val="48823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fade">
                                      <p:cBhvr>
                                        <p:cTn id="19" dur="1000"/>
                                        <p:tgtEl>
                                          <p:spTgt spid="3">
                                            <p:txEl>
                                              <p:pRg st="9" end="9"/>
                                            </p:txEl>
                                          </p:spTgt>
                                        </p:tgtEl>
                                      </p:cBhvr>
                                    </p:animEffect>
                                    <p:anim calcmode="lin" valueType="num">
                                      <p:cBhvr>
                                        <p:cTn id="2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85448" y="364744"/>
            <a:ext cx="10992152" cy="4561819"/>
          </a:xfrm>
        </p:spPr>
        <p:txBody>
          <a:bodyPr>
            <a:noAutofit/>
          </a:bodyPr>
          <a:lstStyle/>
          <a:p>
            <a:r>
              <a:rPr lang="fr-FR" sz="2400" dirty="0">
                <a:solidFill>
                  <a:srgbClr val="0070C0"/>
                </a:solidFill>
              </a:rPr>
              <a:t>Capacités de leadership et management des risques</a:t>
            </a:r>
          </a:p>
          <a:p>
            <a:endParaRPr lang="fr-FR" sz="2400" dirty="0">
              <a:solidFill>
                <a:srgbClr val="0070C0"/>
              </a:solidFill>
            </a:endParaRPr>
          </a:p>
          <a:p>
            <a:endParaRPr lang="fr-FR" sz="2400" dirty="0">
              <a:solidFill>
                <a:srgbClr val="0070C0"/>
              </a:solidFill>
            </a:endParaRPr>
          </a:p>
          <a:p>
            <a:endParaRPr lang="fr-FR" sz="2400" dirty="0">
              <a:solidFill>
                <a:srgbClr val="0070C0"/>
              </a:solidFill>
            </a:endParaRPr>
          </a:p>
          <a:p>
            <a:endParaRPr lang="fr-FR" sz="2400" dirty="0">
              <a:solidFill>
                <a:srgbClr val="0070C0"/>
              </a:solidFill>
            </a:endParaRPr>
          </a:p>
          <a:p>
            <a:endParaRPr lang="fr-FR" sz="2400" dirty="0">
              <a:solidFill>
                <a:srgbClr val="0070C0"/>
              </a:solidFill>
            </a:endParaRPr>
          </a:p>
          <a:p>
            <a:endParaRPr lang="fr-FR" sz="2400" dirty="0">
              <a:solidFill>
                <a:srgbClr val="0070C0"/>
              </a:solidFill>
            </a:endParaRPr>
          </a:p>
          <a:p>
            <a:endParaRPr lang="fr-FR" sz="2400" dirty="0">
              <a:solidFill>
                <a:srgbClr val="0070C0"/>
              </a:solidFill>
            </a:endParaRPr>
          </a:p>
          <a:p>
            <a:pPr marL="342900" lvl="8" indent="-342900">
              <a:buNone/>
            </a:pPr>
            <a:r>
              <a:rPr lang="en-US" sz="1800" dirty="0">
                <a:solidFill>
                  <a:schemeClr val="tx1"/>
                </a:solidFill>
              </a:rPr>
              <a:t>																			</a:t>
            </a:r>
          </a:p>
          <a:p>
            <a:pPr marL="342900" lvl="8" indent="-342900">
              <a:buNone/>
            </a:pPr>
            <a:r>
              <a:rPr lang="en-US" sz="1800" dirty="0">
                <a:solidFill>
                  <a:schemeClr val="tx1"/>
                </a:solidFill>
              </a:rPr>
              <a:t>																		Source: auteur</a:t>
            </a:r>
          </a:p>
          <a:p>
            <a:pPr>
              <a:buNone/>
            </a:pPr>
            <a:br>
              <a:rPr lang="fr-FR" sz="2400" dirty="0">
                <a:solidFill>
                  <a:srgbClr val="0070C0"/>
                </a:solidFill>
              </a:rPr>
            </a:br>
            <a:endParaRPr lang="en-US" sz="2400" dirty="0">
              <a:solidFill>
                <a:schemeClr val="tx1"/>
              </a:solidFill>
            </a:endParaRPr>
          </a:p>
          <a:p>
            <a:endParaRPr lang="en-US" sz="2400" dirty="0"/>
          </a:p>
        </p:txBody>
      </p:sp>
      <p:graphicFrame>
        <p:nvGraphicFramePr>
          <p:cNvPr id="5" name="Tableau 4"/>
          <p:cNvGraphicFramePr>
            <a:graphicFrameLocks noGrp="1"/>
          </p:cNvGraphicFramePr>
          <p:nvPr/>
        </p:nvGraphicFramePr>
        <p:xfrm>
          <a:off x="296503" y="999582"/>
          <a:ext cx="9500640" cy="3604512"/>
        </p:xfrm>
        <a:graphic>
          <a:graphicData uri="http://schemas.openxmlformats.org/drawingml/2006/table">
            <a:tbl>
              <a:tblPr firstRow="1" bandRow="1">
                <a:tableStyleId>{5940675A-B579-460E-94D1-54222C63F5DA}</a:tableStyleId>
              </a:tblPr>
              <a:tblGrid>
                <a:gridCol w="1807562">
                  <a:extLst>
                    <a:ext uri="{9D8B030D-6E8A-4147-A177-3AD203B41FA5}">
                      <a16:colId xmlns:a16="http://schemas.microsoft.com/office/drawing/2014/main" val="20000"/>
                    </a:ext>
                  </a:extLst>
                </a:gridCol>
                <a:gridCol w="7693078">
                  <a:extLst>
                    <a:ext uri="{9D8B030D-6E8A-4147-A177-3AD203B41FA5}">
                      <a16:colId xmlns:a16="http://schemas.microsoft.com/office/drawing/2014/main" val="20001"/>
                    </a:ext>
                  </a:extLst>
                </a:gridCol>
              </a:tblGrid>
              <a:tr h="809527">
                <a:tc>
                  <a:txBody>
                    <a:bodyPr/>
                    <a:lstStyle/>
                    <a:p>
                      <a:pPr algn="l"/>
                      <a:r>
                        <a:rPr lang="fr-FR" sz="1600" kern="1200" dirty="0" err="1">
                          <a:solidFill>
                            <a:schemeClr val="tx1"/>
                          </a:solidFill>
                          <a:latin typeface="+mn-lt"/>
                          <a:ea typeface="+mn-ea"/>
                          <a:cs typeface="+mn-cs"/>
                        </a:rPr>
                        <a:t>Borgelt</a:t>
                      </a:r>
                      <a:r>
                        <a:rPr lang="fr-FR" sz="1600" kern="1200" dirty="0">
                          <a:solidFill>
                            <a:schemeClr val="tx1"/>
                          </a:solidFill>
                          <a:latin typeface="+mn-lt"/>
                          <a:ea typeface="+mn-ea"/>
                          <a:cs typeface="+mn-cs"/>
                        </a:rPr>
                        <a:t> et Falk (2007)</a:t>
                      </a:r>
                      <a:endParaRPr lang="fr-FR" sz="1600" dirty="0"/>
                    </a:p>
                  </a:txBody>
                  <a:tcPr/>
                </a:tc>
                <a:tc>
                  <a:txBody>
                    <a:bodyPr/>
                    <a:lstStyle/>
                    <a:p>
                      <a:pPr algn="just"/>
                      <a:r>
                        <a:rPr lang="fr-FR" sz="1600" kern="1200" dirty="0">
                          <a:solidFill>
                            <a:schemeClr val="tx1"/>
                          </a:solidFill>
                          <a:latin typeface="+mn-lt"/>
                          <a:ea typeface="+mn-ea"/>
                          <a:cs typeface="+mn-cs"/>
                        </a:rPr>
                        <a:t>-</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l'innovation se produit lorsqu'un leader permet à son équipe de prendre un risque qui a été soigneusement planifié, exécuté et géré par du personnel qualifié. </a:t>
                      </a:r>
                      <a:endParaRPr lang="fr-FR" sz="1600" dirty="0"/>
                    </a:p>
                  </a:txBody>
                  <a:tcPr/>
                </a:tc>
                <a:extLst>
                  <a:ext uri="{0D108BD9-81ED-4DB2-BD59-A6C34878D82A}">
                    <a16:rowId xmlns:a16="http://schemas.microsoft.com/office/drawing/2014/main" val="10000"/>
                  </a:ext>
                </a:extLst>
              </a:tr>
              <a:tr h="640770">
                <a:tc>
                  <a:txBody>
                    <a:bodyPr/>
                    <a:lstStyle/>
                    <a:p>
                      <a:pPr algn="l"/>
                      <a:r>
                        <a:rPr lang="fr-FR" sz="1600" kern="1200" dirty="0">
                          <a:solidFill>
                            <a:schemeClr val="tx1"/>
                          </a:solidFill>
                          <a:latin typeface="+mn-lt"/>
                          <a:ea typeface="+mn-ea"/>
                          <a:cs typeface="+mn-cs"/>
                        </a:rPr>
                        <a:t>Fernández-</a:t>
                      </a:r>
                      <a:r>
                        <a:rPr lang="fr-FR" sz="1600" kern="1200" dirty="0" err="1">
                          <a:solidFill>
                            <a:schemeClr val="tx1"/>
                          </a:solidFill>
                          <a:latin typeface="+mn-lt"/>
                          <a:ea typeface="+mn-ea"/>
                          <a:cs typeface="+mn-cs"/>
                        </a:rPr>
                        <a:t>Muñiz</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et al (2014)</a:t>
                      </a:r>
                      <a:endParaRPr lang="fr-FR" sz="1600" dirty="0"/>
                    </a:p>
                  </a:txBody>
                  <a:tcPr/>
                </a:tc>
                <a:tc>
                  <a:txBody>
                    <a:bodyPr/>
                    <a:lstStyle/>
                    <a:p>
                      <a:pPr algn="just"/>
                      <a:r>
                        <a:rPr lang="fr-FR" sz="1600" dirty="0"/>
                        <a:t>- </a:t>
                      </a:r>
                      <a:r>
                        <a:rPr lang="fr-FR" sz="1600" kern="1200" dirty="0">
                          <a:solidFill>
                            <a:schemeClr val="tx1"/>
                          </a:solidFill>
                          <a:latin typeface="+mn-lt"/>
                          <a:ea typeface="+mn-ea"/>
                          <a:cs typeface="+mn-cs"/>
                        </a:rPr>
                        <a:t>Un leadership efficace favorise une gestion proactive des risques, ce qui augmente le comportement des employés en matière de sécurité </a:t>
                      </a:r>
                      <a:endParaRPr lang="fr-FR" sz="1600" dirty="0"/>
                    </a:p>
                  </a:txBody>
                  <a:tcPr/>
                </a:tc>
                <a:extLst>
                  <a:ext uri="{0D108BD9-81ED-4DB2-BD59-A6C34878D82A}">
                    <a16:rowId xmlns:a16="http://schemas.microsoft.com/office/drawing/2014/main" val="10001"/>
                  </a:ext>
                </a:extLst>
              </a:tr>
              <a:tr h="640770">
                <a:tc>
                  <a:txBody>
                    <a:bodyPr/>
                    <a:lstStyle/>
                    <a:p>
                      <a:pPr algn="l"/>
                      <a:r>
                        <a:rPr lang="fr-FR" sz="1600" kern="1200" dirty="0" err="1">
                          <a:solidFill>
                            <a:schemeClr val="tx1"/>
                          </a:solidFill>
                          <a:latin typeface="+mn-lt"/>
                          <a:ea typeface="+mn-ea"/>
                          <a:cs typeface="+mn-cs"/>
                        </a:rPr>
                        <a:t>Liebenberg</a:t>
                      </a:r>
                      <a:r>
                        <a:rPr lang="fr-FR" sz="1600" kern="1200" dirty="0">
                          <a:solidFill>
                            <a:schemeClr val="tx1"/>
                          </a:solidFill>
                          <a:latin typeface="+mn-lt"/>
                          <a:ea typeface="+mn-ea"/>
                          <a:cs typeface="+mn-cs"/>
                        </a:rPr>
                        <a:t> et</a:t>
                      </a:r>
                      <a:r>
                        <a:rPr lang="fr-FR" sz="1600" kern="1200" baseline="0" dirty="0">
                          <a:solidFill>
                            <a:schemeClr val="tx1"/>
                          </a:solidFill>
                          <a:latin typeface="+mn-lt"/>
                          <a:ea typeface="+mn-ea"/>
                          <a:cs typeface="+mn-cs"/>
                        </a:rPr>
                        <a:t> </a:t>
                      </a:r>
                      <a:r>
                        <a:rPr lang="fr-FR" sz="1600" kern="1200" dirty="0" err="1">
                          <a:solidFill>
                            <a:schemeClr val="tx1"/>
                          </a:solidFill>
                          <a:latin typeface="+mn-lt"/>
                          <a:ea typeface="+mn-ea"/>
                          <a:cs typeface="+mn-cs"/>
                        </a:rPr>
                        <a:t>Hoyt</a:t>
                      </a:r>
                      <a:r>
                        <a:rPr lang="fr-FR" sz="1600" kern="1200" dirty="0">
                          <a:solidFill>
                            <a:schemeClr val="tx1"/>
                          </a:solidFill>
                          <a:latin typeface="+mn-lt"/>
                          <a:ea typeface="+mn-ea"/>
                          <a:cs typeface="+mn-cs"/>
                        </a:rPr>
                        <a:t> (2003)</a:t>
                      </a:r>
                      <a:endParaRPr lang="fr-FR" sz="1600" dirty="0"/>
                    </a:p>
                  </a:txBody>
                  <a:tcPr/>
                </a:tc>
                <a:tc>
                  <a:txBody>
                    <a:bodyPr/>
                    <a:lstStyle/>
                    <a:p>
                      <a:pPr algn="just"/>
                      <a:r>
                        <a:rPr lang="fr-FR" sz="1600" dirty="0"/>
                        <a:t>- </a:t>
                      </a:r>
                      <a:r>
                        <a:rPr lang="fr-FR" sz="1600" kern="1200" dirty="0">
                          <a:solidFill>
                            <a:schemeClr val="tx1"/>
                          </a:solidFill>
                          <a:latin typeface="+mn-lt"/>
                          <a:ea typeface="+mn-ea"/>
                          <a:cs typeface="+mn-cs"/>
                        </a:rPr>
                        <a:t>Les entreprises plus risquées nomment un directeur des risques pour </a:t>
                      </a:r>
                      <a:r>
                        <a:rPr lang="fr-FR" sz="1600" kern="1200" dirty="0" err="1">
                          <a:solidFill>
                            <a:schemeClr val="tx1"/>
                          </a:solidFill>
                          <a:latin typeface="+mn-lt"/>
                          <a:ea typeface="+mn-ea"/>
                          <a:cs typeface="+mn-cs"/>
                        </a:rPr>
                        <a:t>gèrer</a:t>
                      </a:r>
                      <a:r>
                        <a:rPr lang="fr-FR" sz="1600" kern="1200" dirty="0">
                          <a:solidFill>
                            <a:schemeClr val="tx1"/>
                          </a:solidFill>
                          <a:latin typeface="+mn-lt"/>
                          <a:ea typeface="+mn-ea"/>
                          <a:cs typeface="+mn-cs"/>
                        </a:rPr>
                        <a:t> efficacement leurs risques et s'engagent à rester saines.</a:t>
                      </a:r>
                      <a:endParaRPr lang="fr-FR" sz="1600" dirty="0"/>
                    </a:p>
                  </a:txBody>
                  <a:tcPr/>
                </a:tc>
                <a:extLst>
                  <a:ext uri="{0D108BD9-81ED-4DB2-BD59-A6C34878D82A}">
                    <a16:rowId xmlns:a16="http://schemas.microsoft.com/office/drawing/2014/main" val="10002"/>
                  </a:ext>
                </a:extLst>
              </a:tr>
              <a:tr h="640770">
                <a:tc>
                  <a:txBody>
                    <a:bodyPr/>
                    <a:lstStyle/>
                    <a:p>
                      <a:pPr algn="l"/>
                      <a:r>
                        <a:rPr lang="fr-FR" sz="1600" kern="1200" dirty="0" err="1">
                          <a:solidFill>
                            <a:schemeClr val="tx1"/>
                          </a:solidFill>
                          <a:latin typeface="+mn-lt"/>
                          <a:ea typeface="+mn-ea"/>
                          <a:cs typeface="+mn-cs"/>
                        </a:rPr>
                        <a:t>Baharin</a:t>
                      </a:r>
                      <a:r>
                        <a:rPr lang="fr-FR" sz="1600" kern="1200" dirty="0">
                          <a:solidFill>
                            <a:schemeClr val="tx1"/>
                          </a:solidFill>
                          <a:latin typeface="+mn-lt"/>
                          <a:ea typeface="+mn-ea"/>
                          <a:cs typeface="+mn-cs"/>
                        </a:rPr>
                        <a:t> et al (2021)</a:t>
                      </a:r>
                      <a:endParaRPr lang="fr-FR" sz="1600" dirty="0"/>
                    </a:p>
                  </a:txBody>
                  <a:tcPr/>
                </a:tc>
                <a:tc>
                  <a:txBody>
                    <a:bodyPr/>
                    <a:lstStyle/>
                    <a:p>
                      <a:pPr algn="just"/>
                      <a:r>
                        <a:rPr lang="fr-FR" sz="1600" dirty="0"/>
                        <a:t>- </a:t>
                      </a:r>
                      <a:r>
                        <a:rPr lang="fr-FR" sz="1600" kern="1200" dirty="0">
                          <a:solidFill>
                            <a:schemeClr val="tx1"/>
                          </a:solidFill>
                          <a:latin typeface="+mn-lt"/>
                          <a:ea typeface="+mn-ea"/>
                          <a:cs typeface="+mn-cs"/>
                        </a:rPr>
                        <a:t>Le</a:t>
                      </a:r>
                      <a:r>
                        <a:rPr lang="fr-FR" sz="1600" kern="1200" baseline="0" dirty="0">
                          <a:solidFill>
                            <a:schemeClr val="tx1"/>
                          </a:solidFill>
                          <a:latin typeface="+mn-lt"/>
                          <a:ea typeface="+mn-ea"/>
                          <a:cs typeface="+mn-cs"/>
                        </a:rPr>
                        <a:t> management</a:t>
                      </a:r>
                      <a:r>
                        <a:rPr lang="fr-FR" sz="1600" kern="1200" dirty="0">
                          <a:solidFill>
                            <a:schemeClr val="tx1"/>
                          </a:solidFill>
                          <a:latin typeface="+mn-lt"/>
                          <a:ea typeface="+mn-ea"/>
                          <a:cs typeface="+mn-cs"/>
                        </a:rPr>
                        <a:t> des risques d'entreprise était identifiée comme l'un des facteurs contribuant à la résilience organisationnelle. </a:t>
                      </a:r>
                      <a:endParaRPr lang="fr-FR" sz="1600" dirty="0"/>
                    </a:p>
                  </a:txBody>
                  <a:tcPr/>
                </a:tc>
                <a:extLst>
                  <a:ext uri="{0D108BD9-81ED-4DB2-BD59-A6C34878D82A}">
                    <a16:rowId xmlns:a16="http://schemas.microsoft.com/office/drawing/2014/main" val="10003"/>
                  </a:ext>
                </a:extLst>
              </a:tr>
              <a:tr h="859242">
                <a:tc>
                  <a:txBody>
                    <a:bodyPr/>
                    <a:lstStyle/>
                    <a:p>
                      <a:pPr algn="l"/>
                      <a:r>
                        <a:rPr lang="fr-FR" sz="1800" kern="1200" dirty="0">
                          <a:solidFill>
                            <a:schemeClr val="tx1"/>
                          </a:solidFill>
                          <a:latin typeface="+mn-lt"/>
                          <a:ea typeface="+mn-ea"/>
                          <a:cs typeface="+mn-cs"/>
                        </a:rPr>
                        <a:t>Chopra et </a:t>
                      </a:r>
                      <a:r>
                        <a:rPr lang="fr-FR" sz="1800" kern="1200" dirty="0" err="1">
                          <a:solidFill>
                            <a:schemeClr val="tx1"/>
                          </a:solidFill>
                          <a:latin typeface="+mn-lt"/>
                          <a:ea typeface="+mn-ea"/>
                          <a:cs typeface="+mn-cs"/>
                        </a:rPr>
                        <a:t>Sodhi</a:t>
                      </a:r>
                      <a:r>
                        <a:rPr lang="fr-FR" sz="1800" kern="1200" dirty="0">
                          <a:solidFill>
                            <a:schemeClr val="tx1"/>
                          </a:solidFill>
                          <a:latin typeface="+mn-lt"/>
                          <a:ea typeface="+mn-ea"/>
                          <a:cs typeface="+mn-cs"/>
                        </a:rPr>
                        <a:t> (2004)</a:t>
                      </a:r>
                      <a:endParaRPr lang="fr-FR" sz="1600" dirty="0"/>
                    </a:p>
                  </a:txBody>
                  <a:tcPr/>
                </a:tc>
                <a:tc>
                  <a:txBody>
                    <a:bodyPr/>
                    <a:lstStyle/>
                    <a:p>
                      <a:pPr algn="just"/>
                      <a:r>
                        <a:rPr lang="fr-FR" sz="1600" kern="1200" dirty="0">
                          <a:solidFill>
                            <a:schemeClr val="tx1"/>
                          </a:solidFill>
                          <a:latin typeface="+mn-lt"/>
                          <a:ea typeface="+mn-ea"/>
                          <a:cs typeface="+mn-cs"/>
                        </a:rPr>
                        <a:t>- Le gestionnaire doit connaître les caractéristiques des risques de la chaîne d'approvisionnement pour améliorer les capacités de l'entreprise à mieux les gérer</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en devenant plus résilient.</a:t>
                      </a:r>
                      <a:endParaRPr lang="fr-FR" sz="1600" dirty="0"/>
                    </a:p>
                  </a:txBody>
                  <a:tcPr/>
                </a:tc>
                <a:extLst>
                  <a:ext uri="{0D108BD9-81ED-4DB2-BD59-A6C34878D82A}">
                    <a16:rowId xmlns:a16="http://schemas.microsoft.com/office/drawing/2014/main" val="10004"/>
                  </a:ext>
                </a:extLst>
              </a:tr>
            </a:tbl>
          </a:graphicData>
        </a:graphic>
      </p:graphicFrame>
      <p:sp>
        <p:nvSpPr>
          <p:cNvPr id="6" name="Title 1">
            <a:extLst>
              <a:ext uri="{FF2B5EF4-FFF2-40B4-BE49-F238E27FC236}">
                <a16:creationId xmlns:a16="http://schemas.microsoft.com/office/drawing/2014/main" id="{33840CD2-FF83-4963-8E1D-FCD83D2C1B02}"/>
              </a:ext>
            </a:extLst>
          </p:cNvPr>
          <p:cNvSpPr>
            <a:spLocks noGrp="1"/>
          </p:cNvSpPr>
          <p:nvPr>
            <p:ph type="title"/>
          </p:nvPr>
        </p:nvSpPr>
        <p:spPr>
          <a:xfrm>
            <a:off x="322770" y="5022979"/>
            <a:ext cx="9903582" cy="1004596"/>
          </a:xfrm>
        </p:spPr>
        <p:txBody>
          <a:bodyPr>
            <a:noAutofit/>
          </a:bodyPr>
          <a:lstStyle/>
          <a:p>
            <a:r>
              <a:rPr lang="fr-FR" sz="2000" b="1" u="sng" dirty="0"/>
              <a:t>Hypothèse2 </a:t>
            </a:r>
            <a:r>
              <a:rPr lang="fr-FR" sz="2000" b="1" dirty="0"/>
              <a:t>: </a:t>
            </a:r>
            <a:br>
              <a:rPr lang="fr-FR" sz="2000" b="1" dirty="0"/>
            </a:br>
            <a:r>
              <a:rPr lang="fr-FR" sz="2000" b="1" dirty="0"/>
              <a:t>Il existe une relation significative entre les capacités de leadership et la résilience de l'entreprise.</a:t>
            </a:r>
            <a:br>
              <a:rPr lang="fr-FR" sz="2000" b="1" dirty="0"/>
            </a:br>
            <a:endParaRPr lang="fr-FR" sz="2000" b="1" dirty="0"/>
          </a:p>
        </p:txBody>
      </p:sp>
    </p:spTree>
    <p:extLst>
      <p:ext uri="{BB962C8B-B14F-4D97-AF65-F5344CB8AC3E}">
        <p14:creationId xmlns:p14="http://schemas.microsoft.com/office/powerpoint/2010/main" val="165997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1000"/>
                                        <p:tgtEl>
                                          <p:spTgt spid="3">
                                            <p:txEl>
                                              <p:pRg st="8" end="8"/>
                                            </p:txEl>
                                          </p:spTgt>
                                        </p:tgtEl>
                                      </p:cBhvr>
                                    </p:animEffect>
                                    <p:anim calcmode="lin" valueType="num">
                                      <p:cBhvr>
                                        <p:cTn id="1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fade">
                                      <p:cBhvr>
                                        <p:cTn id="17" dur="1000"/>
                                        <p:tgtEl>
                                          <p:spTgt spid="3">
                                            <p:txEl>
                                              <p:pRg st="9" end="9"/>
                                            </p:txEl>
                                          </p:spTgt>
                                        </p:tgtEl>
                                      </p:cBhvr>
                                    </p:animEffect>
                                    <p:anim calcmode="lin" valueType="num">
                                      <p:cBhvr>
                                        <p:cTn id="1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fade">
                                      <p:cBhvr>
                                        <p:cTn id="24" dur="1000"/>
                                        <p:tgtEl>
                                          <p:spTgt spid="3">
                                            <p:txEl>
                                              <p:pRg st="10" end="10"/>
                                            </p:txEl>
                                          </p:spTgt>
                                        </p:tgtEl>
                                      </p:cBhvr>
                                    </p:animEffect>
                                    <p:anim calcmode="lin" valueType="num">
                                      <p:cBhvr>
                                        <p:cTn id="2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277155" y="273697"/>
            <a:ext cx="10191792" cy="4746172"/>
          </a:xfrm>
        </p:spPr>
        <p:txBody>
          <a:bodyPr>
            <a:noAutofit/>
          </a:bodyPr>
          <a:lstStyle/>
          <a:p>
            <a:r>
              <a:rPr lang="fr-FR" sz="2400" b="1" dirty="0">
                <a:solidFill>
                  <a:srgbClr val="0070C0"/>
                </a:solidFill>
              </a:rPr>
              <a:t>Les Pratiques de management des risques et la résilience organisationnelle</a:t>
            </a: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pPr>
              <a:buNone/>
            </a:pPr>
            <a:r>
              <a:rPr lang="en-US" sz="1600" dirty="0">
                <a:solidFill>
                  <a:schemeClr val="tx1"/>
                </a:solidFill>
              </a:rPr>
              <a:t>																		Source: auteur</a:t>
            </a:r>
            <a:endParaRPr lang="fr-FR" sz="1600" dirty="0">
              <a:solidFill>
                <a:srgbClr val="0070C0"/>
              </a:solidFill>
            </a:endParaRPr>
          </a:p>
          <a:p>
            <a:pPr lvl="1">
              <a:buNone/>
            </a:pPr>
            <a:endParaRPr lang="en-US" sz="2200" dirty="0"/>
          </a:p>
          <a:p>
            <a:endParaRPr lang="en-US" sz="2400" dirty="0"/>
          </a:p>
        </p:txBody>
      </p:sp>
      <p:graphicFrame>
        <p:nvGraphicFramePr>
          <p:cNvPr id="5" name="Tableau 4"/>
          <p:cNvGraphicFramePr>
            <a:graphicFrameLocks noGrp="1"/>
          </p:cNvGraphicFramePr>
          <p:nvPr/>
        </p:nvGraphicFramePr>
        <p:xfrm>
          <a:off x="333829" y="1354148"/>
          <a:ext cx="9407330" cy="3124546"/>
        </p:xfrm>
        <a:graphic>
          <a:graphicData uri="http://schemas.openxmlformats.org/drawingml/2006/table">
            <a:tbl>
              <a:tblPr firstRow="1" bandRow="1">
                <a:tableStyleId>{5940675A-B579-460E-94D1-54222C63F5DA}</a:tableStyleId>
              </a:tblPr>
              <a:tblGrid>
                <a:gridCol w="2119049">
                  <a:extLst>
                    <a:ext uri="{9D8B030D-6E8A-4147-A177-3AD203B41FA5}">
                      <a16:colId xmlns:a16="http://schemas.microsoft.com/office/drawing/2014/main" val="20000"/>
                    </a:ext>
                  </a:extLst>
                </a:gridCol>
                <a:gridCol w="7288281">
                  <a:extLst>
                    <a:ext uri="{9D8B030D-6E8A-4147-A177-3AD203B41FA5}">
                      <a16:colId xmlns:a16="http://schemas.microsoft.com/office/drawing/2014/main" val="20001"/>
                    </a:ext>
                  </a:extLst>
                </a:gridCol>
              </a:tblGrid>
              <a:tr h="916987">
                <a:tc>
                  <a:txBody>
                    <a:bodyPr/>
                    <a:lstStyle/>
                    <a:p>
                      <a:pPr algn="just"/>
                      <a:r>
                        <a:rPr lang="fr-FR" sz="1600" kern="1200" dirty="0">
                          <a:solidFill>
                            <a:schemeClr val="tx1"/>
                          </a:solidFill>
                          <a:latin typeface="+mn-lt"/>
                          <a:ea typeface="+mn-ea"/>
                          <a:cs typeface="+mn-cs"/>
                        </a:rPr>
                        <a:t>Parker</a:t>
                      </a:r>
                      <a:r>
                        <a:rPr lang="fr-FR" sz="1600" kern="1200" baseline="0" dirty="0">
                          <a:solidFill>
                            <a:schemeClr val="tx1"/>
                          </a:solidFill>
                          <a:latin typeface="+mn-lt"/>
                          <a:ea typeface="+mn-ea"/>
                          <a:cs typeface="+mn-cs"/>
                        </a:rPr>
                        <a:t> et</a:t>
                      </a:r>
                      <a:r>
                        <a:rPr lang="fr-FR" sz="1600" kern="1200" dirty="0">
                          <a:solidFill>
                            <a:schemeClr val="tx1"/>
                          </a:solidFill>
                          <a:latin typeface="+mn-lt"/>
                          <a:ea typeface="+mn-ea"/>
                          <a:cs typeface="+mn-cs"/>
                        </a:rPr>
                        <a:t> Ameen</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(2018)</a:t>
                      </a:r>
                      <a:endParaRPr lang="fr-FR" sz="1600" dirty="0"/>
                    </a:p>
                  </a:txBody>
                  <a:tcPr/>
                </a:tc>
                <a:tc>
                  <a:txBody>
                    <a:bodyPr/>
                    <a:lstStyle/>
                    <a:p>
                      <a:pPr algn="just">
                        <a:buFontTx/>
                        <a:buChar char="-"/>
                      </a:pPr>
                      <a:r>
                        <a:rPr lang="fr-FR" sz="1600" kern="1200" dirty="0">
                          <a:solidFill>
                            <a:schemeClr val="tx1"/>
                          </a:solidFill>
                          <a:latin typeface="+mn-lt"/>
                          <a:ea typeface="+mn-ea"/>
                          <a:cs typeface="+mn-cs"/>
                        </a:rPr>
                        <a:t> Ils ont constaté que la gestion proactive des risques et les capacités à réorganiser les ressources de l'entreprise ont un impact bénéfique plus significatif sur la résilience de l'entreprise.</a:t>
                      </a:r>
                      <a:endParaRPr lang="fr-FR" sz="1600" dirty="0"/>
                    </a:p>
                  </a:txBody>
                  <a:tcPr/>
                </a:tc>
                <a:extLst>
                  <a:ext uri="{0D108BD9-81ED-4DB2-BD59-A6C34878D82A}">
                    <a16:rowId xmlns:a16="http://schemas.microsoft.com/office/drawing/2014/main" val="10000"/>
                  </a:ext>
                </a:extLst>
              </a:tr>
              <a:tr h="645286">
                <a:tc>
                  <a:txBody>
                    <a:bodyPr/>
                    <a:lstStyle/>
                    <a:p>
                      <a:pPr algn="just"/>
                      <a:r>
                        <a:rPr lang="fr-FR" sz="1600" kern="1200" dirty="0" err="1">
                          <a:solidFill>
                            <a:schemeClr val="tx1"/>
                          </a:solidFill>
                          <a:latin typeface="+mn-lt"/>
                          <a:ea typeface="+mn-ea"/>
                          <a:cs typeface="+mn-cs"/>
                        </a:rPr>
                        <a:t>Teece</a:t>
                      </a:r>
                      <a:r>
                        <a:rPr lang="fr-FR" sz="1600" kern="1200" baseline="0" dirty="0">
                          <a:solidFill>
                            <a:schemeClr val="tx1"/>
                          </a:solidFill>
                          <a:latin typeface="+mn-lt"/>
                          <a:ea typeface="+mn-ea"/>
                          <a:cs typeface="+mn-cs"/>
                        </a:rPr>
                        <a:t> et al</a:t>
                      </a:r>
                    </a:p>
                    <a:p>
                      <a:pPr algn="just"/>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(2016)</a:t>
                      </a:r>
                      <a:endParaRPr lang="fr-FR" sz="1600" dirty="0"/>
                    </a:p>
                  </a:txBody>
                  <a:tcPr/>
                </a:tc>
                <a:tc>
                  <a:txBody>
                    <a:bodyPr/>
                    <a:lstStyle/>
                    <a:p>
                      <a:pPr algn="just"/>
                      <a:r>
                        <a:rPr lang="fr-FR" sz="1600" kern="1200" dirty="0">
                          <a:solidFill>
                            <a:schemeClr val="tx1"/>
                          </a:solidFill>
                          <a:latin typeface="+mn-lt"/>
                          <a:ea typeface="+mn-ea"/>
                          <a:cs typeface="+mn-cs"/>
                        </a:rPr>
                        <a:t>- l'un des outils qui aident à prévenir les crises et à renforcer la résilience est l'application du</a:t>
                      </a:r>
                      <a:r>
                        <a:rPr lang="fr-FR" sz="1600" kern="1200" baseline="0" dirty="0">
                          <a:solidFill>
                            <a:schemeClr val="tx1"/>
                          </a:solidFill>
                          <a:latin typeface="+mn-lt"/>
                          <a:ea typeface="+mn-ea"/>
                          <a:cs typeface="+mn-cs"/>
                        </a:rPr>
                        <a:t> management</a:t>
                      </a:r>
                      <a:r>
                        <a:rPr lang="fr-FR" sz="1600" kern="1200" dirty="0">
                          <a:solidFill>
                            <a:schemeClr val="tx1"/>
                          </a:solidFill>
                          <a:latin typeface="+mn-lt"/>
                          <a:ea typeface="+mn-ea"/>
                          <a:cs typeface="+mn-cs"/>
                        </a:rPr>
                        <a:t> des risques d'entrepris.</a:t>
                      </a:r>
                      <a:endParaRPr lang="fr-FR" sz="1600" dirty="0"/>
                    </a:p>
                  </a:txBody>
                  <a:tcPr/>
                </a:tc>
                <a:extLst>
                  <a:ext uri="{0D108BD9-81ED-4DB2-BD59-A6C34878D82A}">
                    <a16:rowId xmlns:a16="http://schemas.microsoft.com/office/drawing/2014/main" val="10001"/>
                  </a:ext>
                </a:extLst>
              </a:tr>
              <a:tr h="916987">
                <a:tc>
                  <a:txBody>
                    <a:bodyPr/>
                    <a:lstStyle/>
                    <a:p>
                      <a:pPr algn="just"/>
                      <a:r>
                        <a:rPr lang="fr-FR" sz="1600" kern="1200" dirty="0" err="1">
                          <a:solidFill>
                            <a:schemeClr val="tx1"/>
                          </a:solidFill>
                          <a:latin typeface="+mn-lt"/>
                          <a:ea typeface="+mn-ea"/>
                          <a:cs typeface="+mn-cs"/>
                        </a:rPr>
                        <a:t>Kwak</a:t>
                      </a:r>
                      <a:r>
                        <a:rPr lang="fr-FR" sz="1600" kern="1200" dirty="0">
                          <a:solidFill>
                            <a:schemeClr val="tx1"/>
                          </a:solidFill>
                          <a:latin typeface="+mn-lt"/>
                          <a:ea typeface="+mn-ea"/>
                          <a:cs typeface="+mn-cs"/>
                        </a:rPr>
                        <a:t> et al (2018)</a:t>
                      </a:r>
                      <a:endParaRPr lang="fr-FR" sz="1600" dirty="0"/>
                    </a:p>
                  </a:txBody>
                  <a:tcPr/>
                </a:tc>
                <a:tc>
                  <a:txBody>
                    <a:bodyPr/>
                    <a:lstStyle/>
                    <a:p>
                      <a:pPr algn="just"/>
                      <a:r>
                        <a:rPr lang="fr-FR" sz="1600" dirty="0"/>
                        <a:t>- Ils o</a:t>
                      </a:r>
                      <a:r>
                        <a:rPr lang="fr-FR" sz="1600" kern="1200" dirty="0">
                          <a:solidFill>
                            <a:schemeClr val="tx1"/>
                          </a:solidFill>
                          <a:latin typeface="+mn-lt"/>
                          <a:ea typeface="+mn-ea"/>
                          <a:cs typeface="+mn-cs"/>
                        </a:rPr>
                        <a:t>nt</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montré le rôle crucial de l'innovation de la chaîne d'approvisionnement et des capacités de management des risques pour assurer la compétitivité et la résilience à long terme. </a:t>
                      </a:r>
                      <a:endParaRPr lang="fr-FR" sz="1600" dirty="0"/>
                    </a:p>
                  </a:txBody>
                  <a:tcPr/>
                </a:tc>
                <a:extLst>
                  <a:ext uri="{0D108BD9-81ED-4DB2-BD59-A6C34878D82A}">
                    <a16:rowId xmlns:a16="http://schemas.microsoft.com/office/drawing/2014/main" val="10002"/>
                  </a:ext>
                </a:extLst>
              </a:tr>
              <a:tr h="645286">
                <a:tc>
                  <a:txBody>
                    <a:bodyPr/>
                    <a:lstStyle/>
                    <a:p>
                      <a:pPr algn="just"/>
                      <a:r>
                        <a:rPr lang="fr-FR" sz="1600" kern="1200" dirty="0" err="1">
                          <a:solidFill>
                            <a:schemeClr val="tx1"/>
                          </a:solidFill>
                          <a:latin typeface="+mn-lt"/>
                          <a:ea typeface="+mn-ea"/>
                          <a:cs typeface="+mn-cs"/>
                        </a:rPr>
                        <a:t>Bogodistov</a:t>
                      </a:r>
                      <a:r>
                        <a:rPr lang="fr-FR" sz="1600" kern="1200" baseline="0" dirty="0">
                          <a:solidFill>
                            <a:schemeClr val="tx1"/>
                          </a:solidFill>
                          <a:latin typeface="+mn-lt"/>
                          <a:ea typeface="+mn-ea"/>
                          <a:cs typeface="+mn-cs"/>
                        </a:rPr>
                        <a:t> et</a:t>
                      </a:r>
                      <a:r>
                        <a:rPr lang="fr-FR" sz="1600" kern="1200" dirty="0">
                          <a:solidFill>
                            <a:schemeClr val="tx1"/>
                          </a:solidFill>
                          <a:latin typeface="+mn-lt"/>
                          <a:ea typeface="+mn-ea"/>
                          <a:cs typeface="+mn-cs"/>
                        </a:rPr>
                        <a:t> </a:t>
                      </a:r>
                      <a:r>
                        <a:rPr lang="fr-FR" sz="1600" kern="1200" dirty="0" err="1">
                          <a:solidFill>
                            <a:schemeClr val="tx1"/>
                          </a:solidFill>
                          <a:latin typeface="+mn-lt"/>
                          <a:ea typeface="+mn-ea"/>
                          <a:cs typeface="+mn-cs"/>
                        </a:rPr>
                        <a:t>Wohlgemuth</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(2017)</a:t>
                      </a:r>
                    </a:p>
                  </a:txBody>
                  <a:tcPr/>
                </a:tc>
                <a:tc>
                  <a:txBody>
                    <a:bodyPr/>
                    <a:lstStyle/>
                    <a:p>
                      <a:pPr algn="just"/>
                      <a:r>
                        <a:rPr lang="fr-FR" sz="1600" kern="1200" dirty="0">
                          <a:solidFill>
                            <a:schemeClr val="tx1"/>
                          </a:solidFill>
                          <a:latin typeface="+mn-lt"/>
                          <a:ea typeface="+mn-ea"/>
                          <a:cs typeface="+mn-cs"/>
                        </a:rPr>
                        <a:t>- L'analyse des risques et leur atténuation sont essentielles pour créer de la résilience </a:t>
                      </a:r>
                      <a:endParaRPr lang="fr-FR" sz="1600" dirty="0"/>
                    </a:p>
                  </a:txBody>
                  <a:tcPr/>
                </a:tc>
                <a:extLst>
                  <a:ext uri="{0D108BD9-81ED-4DB2-BD59-A6C34878D82A}">
                    <a16:rowId xmlns:a16="http://schemas.microsoft.com/office/drawing/2014/main" val="10003"/>
                  </a:ext>
                </a:extLst>
              </a:tr>
            </a:tbl>
          </a:graphicData>
        </a:graphic>
      </p:graphicFrame>
      <p:sp>
        <p:nvSpPr>
          <p:cNvPr id="6" name="Title 1">
            <a:extLst>
              <a:ext uri="{FF2B5EF4-FFF2-40B4-BE49-F238E27FC236}">
                <a16:creationId xmlns:a16="http://schemas.microsoft.com/office/drawing/2014/main" id="{33840CD2-FF83-4963-8E1D-FCD83D2C1B02}"/>
              </a:ext>
            </a:extLst>
          </p:cNvPr>
          <p:cNvSpPr>
            <a:spLocks noGrp="1"/>
          </p:cNvSpPr>
          <p:nvPr>
            <p:ph type="title"/>
          </p:nvPr>
        </p:nvSpPr>
        <p:spPr>
          <a:xfrm>
            <a:off x="322770" y="5022979"/>
            <a:ext cx="9735630" cy="1004596"/>
          </a:xfrm>
        </p:spPr>
        <p:txBody>
          <a:bodyPr>
            <a:noAutofit/>
          </a:bodyPr>
          <a:lstStyle/>
          <a:p>
            <a:r>
              <a:rPr lang="fr-FR" sz="2000" b="1" u="sng" dirty="0"/>
              <a:t>Hypothèse 3</a:t>
            </a:r>
            <a:r>
              <a:rPr lang="fr-FR" sz="2000" b="1" dirty="0"/>
              <a:t> : </a:t>
            </a:r>
            <a:br>
              <a:rPr lang="fr-FR" sz="2000" b="1" dirty="0"/>
            </a:br>
            <a:r>
              <a:rPr lang="fr-FR" sz="2000" b="1" dirty="0"/>
              <a:t>Il existe une relation significative entre les pratiques du management des risques et la résilience de l'entreprise</a:t>
            </a:r>
            <a:br>
              <a:rPr lang="fr-FR" sz="2000" b="1" dirty="0"/>
            </a:br>
            <a:endParaRPr lang="fr-FR" sz="2000" b="1" dirty="0"/>
          </a:p>
        </p:txBody>
      </p:sp>
    </p:spTree>
    <p:extLst>
      <p:ext uri="{BB962C8B-B14F-4D97-AF65-F5344CB8AC3E}">
        <p14:creationId xmlns:p14="http://schemas.microsoft.com/office/powerpoint/2010/main" val="3080393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000"/>
                                        <p:tgtEl>
                                          <p:spTgt spid="3">
                                            <p:txEl>
                                              <p:pRg st="8" end="8"/>
                                            </p:txEl>
                                          </p:spTgt>
                                        </p:tgtEl>
                                      </p:cBhvr>
                                    </p:animEffect>
                                    <p:anim calcmode="lin" valueType="num">
                                      <p:cBhvr>
                                        <p:cTn id="2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4A3478-7F23-4608-84E0-3DABE75CFFF3}"/>
              </a:ext>
            </a:extLst>
          </p:cNvPr>
          <p:cNvSpPr>
            <a:spLocks noGrp="1"/>
          </p:cNvSpPr>
          <p:nvPr>
            <p:ph idx="1"/>
          </p:nvPr>
        </p:nvSpPr>
        <p:spPr>
          <a:xfrm>
            <a:off x="277155" y="273697"/>
            <a:ext cx="10191792" cy="5100736"/>
          </a:xfrm>
        </p:spPr>
        <p:txBody>
          <a:bodyPr>
            <a:noAutofit/>
          </a:bodyPr>
          <a:lstStyle/>
          <a:p>
            <a:r>
              <a:rPr lang="fr-FR" sz="2200" b="1" dirty="0">
                <a:solidFill>
                  <a:srgbClr val="0070C0"/>
                </a:solidFill>
              </a:rPr>
              <a:t>L'effet médiateur des pratique de management des risques sur la </a:t>
            </a:r>
          </a:p>
          <a:p>
            <a:pPr>
              <a:buNone/>
            </a:pPr>
            <a:r>
              <a:rPr lang="fr-FR" sz="2200" b="1" dirty="0">
                <a:solidFill>
                  <a:srgbClr val="0070C0"/>
                </a:solidFill>
              </a:rPr>
              <a:t>relation entre les capacités de leadership et la résilience des entreprises</a:t>
            </a:r>
          </a:p>
          <a:p>
            <a:pPr>
              <a:buNone/>
            </a:pPr>
            <a:endParaRPr lang="fr-FR" sz="2200" b="1" dirty="0">
              <a:solidFill>
                <a:srgbClr val="0070C0"/>
              </a:solidFill>
            </a:endParaRPr>
          </a:p>
          <a:p>
            <a:pPr>
              <a:buNone/>
            </a:pPr>
            <a:endParaRPr lang="fr-FR" sz="2200" b="1" dirty="0">
              <a:solidFill>
                <a:srgbClr val="0070C0"/>
              </a:solidFill>
            </a:endParaRPr>
          </a:p>
          <a:p>
            <a:pPr>
              <a:buNone/>
            </a:pPr>
            <a:endParaRPr lang="fr-FR" sz="2200" b="1" dirty="0">
              <a:solidFill>
                <a:srgbClr val="0070C0"/>
              </a:solidFill>
            </a:endParaRPr>
          </a:p>
          <a:p>
            <a:pPr>
              <a:buNone/>
            </a:pPr>
            <a:endParaRPr lang="fr-FR" sz="2200" b="1" dirty="0">
              <a:solidFill>
                <a:srgbClr val="0070C0"/>
              </a:solidFill>
            </a:endParaRPr>
          </a:p>
          <a:p>
            <a:pPr>
              <a:buNone/>
            </a:pPr>
            <a:endParaRPr lang="fr-FR" sz="2200" b="1" dirty="0">
              <a:solidFill>
                <a:srgbClr val="0070C0"/>
              </a:solidFill>
            </a:endParaRPr>
          </a:p>
          <a:p>
            <a:pPr>
              <a:buNone/>
            </a:pPr>
            <a:endParaRPr lang="fr-FR" sz="2200" b="1" dirty="0">
              <a:solidFill>
                <a:srgbClr val="0070C0"/>
              </a:solidFill>
            </a:endParaRPr>
          </a:p>
          <a:p>
            <a:pPr>
              <a:buNone/>
            </a:pPr>
            <a:endParaRPr lang="fr-FR" sz="2200" b="1" dirty="0">
              <a:solidFill>
                <a:srgbClr val="0070C0"/>
              </a:solidFill>
            </a:endParaRPr>
          </a:p>
          <a:p>
            <a:pPr>
              <a:buNone/>
            </a:pPr>
            <a:endParaRPr lang="fr-FR" sz="2200" b="1" dirty="0">
              <a:solidFill>
                <a:srgbClr val="0070C0"/>
              </a:solidFill>
            </a:endParaRPr>
          </a:p>
          <a:p>
            <a:pPr>
              <a:buNone/>
            </a:pPr>
            <a:r>
              <a:rPr lang="en-US" dirty="0">
                <a:solidFill>
                  <a:schemeClr val="tx1"/>
                </a:solidFill>
              </a:rPr>
              <a:t>																		Source: auteur</a:t>
            </a:r>
            <a:endParaRPr lang="fr-FR"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endParaRPr lang="fr-FR" sz="2400" b="1" dirty="0">
              <a:solidFill>
                <a:srgbClr val="0070C0"/>
              </a:solidFill>
            </a:endParaRPr>
          </a:p>
          <a:p>
            <a:pPr>
              <a:buNone/>
            </a:pPr>
            <a:r>
              <a:rPr lang="en-US" sz="1600" dirty="0">
                <a:solidFill>
                  <a:schemeClr val="tx1"/>
                </a:solidFill>
              </a:rPr>
              <a:t>																		Source: auteur</a:t>
            </a:r>
            <a:endParaRPr lang="fr-FR" sz="1600" dirty="0">
              <a:solidFill>
                <a:srgbClr val="0070C0"/>
              </a:solidFill>
            </a:endParaRPr>
          </a:p>
          <a:p>
            <a:pPr lvl="1">
              <a:buNone/>
            </a:pPr>
            <a:endParaRPr lang="en-US" sz="2200" dirty="0"/>
          </a:p>
          <a:p>
            <a:endParaRPr lang="en-US" sz="2400" dirty="0"/>
          </a:p>
        </p:txBody>
      </p:sp>
      <p:graphicFrame>
        <p:nvGraphicFramePr>
          <p:cNvPr id="5" name="Tableau 4"/>
          <p:cNvGraphicFramePr>
            <a:graphicFrameLocks noGrp="1"/>
          </p:cNvGraphicFramePr>
          <p:nvPr/>
        </p:nvGraphicFramePr>
        <p:xfrm>
          <a:off x="410592" y="1591230"/>
          <a:ext cx="9258042" cy="3048000"/>
        </p:xfrm>
        <a:graphic>
          <a:graphicData uri="http://schemas.openxmlformats.org/drawingml/2006/table">
            <a:tbl>
              <a:tblPr firstRow="1" bandRow="1">
                <a:tableStyleId>{5940675A-B579-460E-94D1-54222C63F5DA}</a:tableStyleId>
              </a:tblPr>
              <a:tblGrid>
                <a:gridCol w="2073472">
                  <a:extLst>
                    <a:ext uri="{9D8B030D-6E8A-4147-A177-3AD203B41FA5}">
                      <a16:colId xmlns:a16="http://schemas.microsoft.com/office/drawing/2014/main" val="20000"/>
                    </a:ext>
                  </a:extLst>
                </a:gridCol>
                <a:gridCol w="7184570">
                  <a:extLst>
                    <a:ext uri="{9D8B030D-6E8A-4147-A177-3AD203B41FA5}">
                      <a16:colId xmlns:a16="http://schemas.microsoft.com/office/drawing/2014/main" val="20001"/>
                    </a:ext>
                  </a:extLst>
                </a:gridCol>
              </a:tblGrid>
              <a:tr h="370840">
                <a:tc>
                  <a:txBody>
                    <a:bodyPr/>
                    <a:lstStyle/>
                    <a:p>
                      <a:r>
                        <a:rPr lang="fr-FR" sz="1600" kern="1200" dirty="0">
                          <a:solidFill>
                            <a:schemeClr val="tx1"/>
                          </a:solidFill>
                          <a:latin typeface="+mn-lt"/>
                          <a:ea typeface="+mn-ea"/>
                          <a:cs typeface="+mn-cs"/>
                        </a:rPr>
                        <a:t>Al-</a:t>
                      </a:r>
                      <a:r>
                        <a:rPr lang="fr-FR" sz="1600" kern="1200" dirty="0" err="1">
                          <a:solidFill>
                            <a:schemeClr val="tx1"/>
                          </a:solidFill>
                          <a:latin typeface="+mn-lt"/>
                          <a:ea typeface="+mn-ea"/>
                          <a:cs typeface="+mn-cs"/>
                        </a:rPr>
                        <a:t>Abrrow</a:t>
                      </a:r>
                      <a:r>
                        <a:rPr lang="fr-FR" sz="1600" kern="1200" dirty="0">
                          <a:solidFill>
                            <a:schemeClr val="tx1"/>
                          </a:solidFill>
                          <a:latin typeface="+mn-lt"/>
                          <a:ea typeface="+mn-ea"/>
                          <a:cs typeface="+mn-cs"/>
                        </a:rPr>
                        <a:t> et al (2019)</a:t>
                      </a:r>
                      <a:endParaRPr lang="fr-FR" sz="1600" dirty="0"/>
                    </a:p>
                  </a:txBody>
                  <a:tcPr/>
                </a:tc>
                <a:tc>
                  <a:txBody>
                    <a:bodyPr/>
                    <a:lstStyle/>
                    <a:p>
                      <a:pPr algn="just"/>
                      <a:r>
                        <a:rPr lang="fr-FR" sz="1600" kern="1200" dirty="0">
                          <a:solidFill>
                            <a:schemeClr val="tx1"/>
                          </a:solidFill>
                          <a:latin typeface="+mn-lt"/>
                          <a:ea typeface="+mn-ea"/>
                          <a:cs typeface="+mn-cs"/>
                        </a:rPr>
                        <a:t>Le</a:t>
                      </a:r>
                      <a:r>
                        <a:rPr lang="fr-FR" sz="1600" kern="1200" baseline="0" dirty="0">
                          <a:solidFill>
                            <a:schemeClr val="tx1"/>
                          </a:solidFill>
                          <a:latin typeface="+mn-lt"/>
                          <a:ea typeface="+mn-ea"/>
                          <a:cs typeface="+mn-cs"/>
                        </a:rPr>
                        <a:t> management</a:t>
                      </a:r>
                      <a:r>
                        <a:rPr lang="fr-FR" sz="1600" kern="1200" dirty="0">
                          <a:solidFill>
                            <a:schemeClr val="tx1"/>
                          </a:solidFill>
                          <a:latin typeface="+mn-lt"/>
                          <a:ea typeface="+mn-ea"/>
                          <a:cs typeface="+mn-cs"/>
                        </a:rPr>
                        <a:t> des risques influencent partiellement l'impact de la performance du projet. </a:t>
                      </a:r>
                      <a:endParaRPr lang="fr-FR" sz="1600" dirty="0"/>
                    </a:p>
                  </a:txBody>
                  <a:tcPr/>
                </a:tc>
                <a:extLst>
                  <a:ext uri="{0D108BD9-81ED-4DB2-BD59-A6C34878D82A}">
                    <a16:rowId xmlns:a16="http://schemas.microsoft.com/office/drawing/2014/main" val="10000"/>
                  </a:ext>
                </a:extLst>
              </a:tr>
              <a:tr h="370840">
                <a:tc>
                  <a:txBody>
                    <a:bodyPr/>
                    <a:lstStyle/>
                    <a:p>
                      <a:r>
                        <a:rPr lang="fr-FR" sz="1600" kern="1200" dirty="0" err="1">
                          <a:solidFill>
                            <a:schemeClr val="tx1"/>
                          </a:solidFill>
                          <a:latin typeface="+mn-lt"/>
                          <a:ea typeface="+mn-ea"/>
                          <a:cs typeface="+mn-cs"/>
                        </a:rPr>
                        <a:t>Bogodistov</a:t>
                      </a:r>
                      <a:r>
                        <a:rPr lang="fr-FR" sz="1600" kern="1200" dirty="0">
                          <a:solidFill>
                            <a:schemeClr val="tx1"/>
                          </a:solidFill>
                          <a:latin typeface="+mn-lt"/>
                          <a:ea typeface="+mn-ea"/>
                          <a:cs typeface="+mn-cs"/>
                        </a:rPr>
                        <a:t> et </a:t>
                      </a:r>
                      <a:r>
                        <a:rPr lang="fr-FR" sz="1600" kern="1200" dirty="0" err="1">
                          <a:solidFill>
                            <a:schemeClr val="tx1"/>
                          </a:solidFill>
                          <a:latin typeface="+mn-lt"/>
                          <a:ea typeface="+mn-ea"/>
                          <a:cs typeface="+mn-cs"/>
                        </a:rPr>
                        <a:t>Wohlgemuth</a:t>
                      </a:r>
                      <a:r>
                        <a:rPr lang="fr-FR" sz="1600" kern="1200" baseline="0" dirty="0">
                          <a:solidFill>
                            <a:schemeClr val="tx1"/>
                          </a:solidFill>
                          <a:latin typeface="+mn-lt"/>
                          <a:ea typeface="+mn-ea"/>
                          <a:cs typeface="+mn-cs"/>
                        </a:rPr>
                        <a:t> </a:t>
                      </a:r>
                      <a:r>
                        <a:rPr lang="fr-FR" sz="1600" kern="1200" dirty="0">
                          <a:solidFill>
                            <a:schemeClr val="tx1"/>
                          </a:solidFill>
                          <a:latin typeface="+mn-lt"/>
                          <a:ea typeface="+mn-ea"/>
                          <a:cs typeface="+mn-cs"/>
                        </a:rPr>
                        <a:t>(2017)</a:t>
                      </a:r>
                      <a:endParaRPr lang="fr-FR" sz="1600" dirty="0"/>
                    </a:p>
                  </a:txBody>
                  <a:tcPr/>
                </a:tc>
                <a:tc>
                  <a:txBody>
                    <a:bodyPr/>
                    <a:lstStyle/>
                    <a:p>
                      <a:pPr algn="just"/>
                      <a:r>
                        <a:rPr lang="fr-FR" sz="1600" dirty="0"/>
                        <a:t>Les capacités de management des risques permettent aux entreprises de développer et de maintenir leur résilience dans des environnements turbulents.</a:t>
                      </a:r>
                    </a:p>
                  </a:txBody>
                  <a:tcPr/>
                </a:tc>
                <a:extLst>
                  <a:ext uri="{0D108BD9-81ED-4DB2-BD59-A6C34878D82A}">
                    <a16:rowId xmlns:a16="http://schemas.microsoft.com/office/drawing/2014/main" val="10001"/>
                  </a:ext>
                </a:extLst>
              </a:tr>
              <a:tr h="370840">
                <a:tc>
                  <a:txBody>
                    <a:bodyPr/>
                    <a:lstStyle/>
                    <a:p>
                      <a:r>
                        <a:rPr lang="fr-FR" sz="1600" kern="1200" dirty="0" err="1">
                          <a:solidFill>
                            <a:schemeClr val="tx1"/>
                          </a:solidFill>
                          <a:latin typeface="+mn-lt"/>
                          <a:ea typeface="+mn-ea"/>
                          <a:cs typeface="+mn-cs"/>
                        </a:rPr>
                        <a:t>Ambulkar</a:t>
                      </a:r>
                      <a:r>
                        <a:rPr lang="fr-FR" sz="1600" kern="1200" baseline="0" dirty="0">
                          <a:solidFill>
                            <a:schemeClr val="tx1"/>
                          </a:solidFill>
                          <a:latin typeface="+mn-lt"/>
                          <a:ea typeface="+mn-ea"/>
                          <a:cs typeface="+mn-cs"/>
                        </a:rPr>
                        <a:t> et al (2015)</a:t>
                      </a:r>
                      <a:endParaRPr lang="fr-FR" sz="1600" dirty="0"/>
                    </a:p>
                  </a:txBody>
                  <a:tcPr/>
                </a:tc>
                <a:tc>
                  <a:txBody>
                    <a:bodyPr/>
                    <a:lstStyle/>
                    <a:p>
                      <a:pPr algn="just"/>
                      <a:r>
                        <a:rPr lang="fr-FR" sz="1600" dirty="0"/>
                        <a:t>L'entreprise doit avoir les capacités et les aptitudes nécessaires pour réorganiser ses ressources en fonction des besoins et pour mettre en œuvre une gestion des risques. </a:t>
                      </a:r>
                    </a:p>
                  </a:txBody>
                  <a:tcPr/>
                </a:tc>
                <a:extLst>
                  <a:ext uri="{0D108BD9-81ED-4DB2-BD59-A6C34878D82A}">
                    <a16:rowId xmlns:a16="http://schemas.microsoft.com/office/drawing/2014/main" val="10002"/>
                  </a:ext>
                </a:extLst>
              </a:tr>
              <a:tr h="370840">
                <a:tc>
                  <a:txBody>
                    <a:bodyPr/>
                    <a:lstStyle/>
                    <a:p>
                      <a:r>
                        <a:rPr lang="fr-FR" sz="1600" kern="1200" dirty="0">
                          <a:solidFill>
                            <a:schemeClr val="tx1"/>
                          </a:solidFill>
                          <a:latin typeface="+mn-lt"/>
                          <a:ea typeface="+mn-ea"/>
                          <a:cs typeface="+mn-cs"/>
                        </a:rPr>
                        <a:t>Riley</a:t>
                      </a:r>
                      <a:r>
                        <a:rPr lang="fr-FR" sz="1600" kern="1200" baseline="0" dirty="0">
                          <a:solidFill>
                            <a:schemeClr val="tx1"/>
                          </a:solidFill>
                          <a:latin typeface="+mn-lt"/>
                          <a:ea typeface="+mn-ea"/>
                          <a:cs typeface="+mn-cs"/>
                        </a:rPr>
                        <a:t> et al (2016)</a:t>
                      </a:r>
                      <a:endParaRPr lang="fr-FR" sz="1600" dirty="0"/>
                    </a:p>
                  </a:txBody>
                  <a:tcPr/>
                </a:tc>
                <a:tc>
                  <a:txBody>
                    <a:bodyPr/>
                    <a:lstStyle/>
                    <a:p>
                      <a:pPr algn="just"/>
                      <a:r>
                        <a:rPr lang="fr-FR" sz="1600" dirty="0"/>
                        <a:t>Les pratiques de management des risques aident les entreprises à faire face aux déficiences proactives et réactives en promouvant la robustesse et l'agilité qui améliorent la valeur et la performance. </a:t>
                      </a:r>
                    </a:p>
                  </a:txBody>
                  <a:tcPr/>
                </a:tc>
                <a:extLst>
                  <a:ext uri="{0D108BD9-81ED-4DB2-BD59-A6C34878D82A}">
                    <a16:rowId xmlns:a16="http://schemas.microsoft.com/office/drawing/2014/main" val="10003"/>
                  </a:ext>
                </a:extLst>
              </a:tr>
            </a:tbl>
          </a:graphicData>
        </a:graphic>
      </p:graphicFrame>
      <p:sp>
        <p:nvSpPr>
          <p:cNvPr id="6" name="Title 1">
            <a:extLst>
              <a:ext uri="{FF2B5EF4-FFF2-40B4-BE49-F238E27FC236}">
                <a16:creationId xmlns:a16="http://schemas.microsoft.com/office/drawing/2014/main" id="{33840CD2-FF83-4963-8E1D-FCD83D2C1B02}"/>
              </a:ext>
            </a:extLst>
          </p:cNvPr>
          <p:cNvSpPr>
            <a:spLocks noGrp="1"/>
          </p:cNvSpPr>
          <p:nvPr>
            <p:ph type="title"/>
          </p:nvPr>
        </p:nvSpPr>
        <p:spPr>
          <a:xfrm>
            <a:off x="486904" y="5382492"/>
            <a:ext cx="9488369" cy="1119672"/>
          </a:xfrm>
        </p:spPr>
        <p:txBody>
          <a:bodyPr>
            <a:noAutofit/>
          </a:bodyPr>
          <a:lstStyle/>
          <a:p>
            <a:r>
              <a:rPr lang="fr-FR" sz="2000" b="1" u="sng" dirty="0"/>
              <a:t>Hypothèse 4</a:t>
            </a:r>
            <a:r>
              <a:rPr lang="fr-FR" sz="2000" b="1" dirty="0"/>
              <a:t> : </a:t>
            </a:r>
            <a:br>
              <a:rPr lang="fr-FR" sz="2000" b="1" dirty="0"/>
            </a:br>
            <a:r>
              <a:rPr lang="fr-FR" sz="2000" b="1" dirty="0"/>
              <a:t>Les pratiques de management des risques est un médiateur de la relation entre la capacité de leadership et la résilience de l'entreprise.  </a:t>
            </a:r>
            <a:br>
              <a:rPr lang="fr-FR" sz="2000" b="1" dirty="0"/>
            </a:br>
            <a:endParaRPr lang="fr-FR"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944</TotalTime>
  <Words>1511</Words>
  <Application>Microsoft Office PowerPoint</Application>
  <PresentationFormat>Widescreen</PresentationFormat>
  <Paragraphs>174</Paragraphs>
  <Slides>14</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Century Gothic</vt:lpstr>
      <vt:lpstr>Times New Roman</vt:lpstr>
      <vt:lpstr>Trebuchet MS</vt:lpstr>
      <vt:lpstr>Wingdings 3</vt:lpstr>
      <vt:lpstr>Facet</vt:lpstr>
      <vt:lpstr>Document</vt:lpstr>
      <vt:lpstr>La relation entre les capacités de leadership, les pratiques de management des risques et la résilience organisationnelle: élaboration d’un cadre théorique</vt:lpstr>
      <vt:lpstr>Plan</vt:lpstr>
      <vt:lpstr>Contexte et objectifs de la recherche </vt:lpstr>
      <vt:lpstr>Questions de la recherche</vt:lpstr>
      <vt:lpstr>Revue de littérature et hypothèses  </vt:lpstr>
      <vt:lpstr>Hypothèse 1:  Il existe une relation significative entre les capacités de leadership et la résilience de l'entreprise.</vt:lpstr>
      <vt:lpstr>Hypothèse2 :  Il existe une relation significative entre les capacités de leadership et la résilience de l'entreprise. </vt:lpstr>
      <vt:lpstr>Hypothèse 3 :  Il existe une relation significative entre les pratiques du management des risques et la résilience de l'entreprise </vt:lpstr>
      <vt:lpstr>Hypothèse 4 :  Les pratiques de management des risques est un médiateur de la relation entre la capacité de leadership et la résilience de l'entreprise.   </vt:lpstr>
      <vt:lpstr>Modèle conceptuel proposé  </vt:lpstr>
      <vt:lpstr>Discussion  </vt:lpstr>
      <vt:lpstr>Conclusion  </vt:lpstr>
      <vt:lpstr>Conclusion  </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143</cp:revision>
  <dcterms:created xsi:type="dcterms:W3CDTF">2020-02-19T16:22:48Z</dcterms:created>
  <dcterms:modified xsi:type="dcterms:W3CDTF">2023-05-27T03:54:57Z</dcterms:modified>
</cp:coreProperties>
</file>