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60" r:id="rId2"/>
    <p:sldId id="277" r:id="rId3"/>
    <p:sldId id="262" r:id="rId4"/>
    <p:sldId id="257" r:id="rId5"/>
    <p:sldId id="261" r:id="rId6"/>
    <p:sldId id="259" r:id="rId7"/>
    <p:sldId id="263" r:id="rId8"/>
    <p:sldId id="275" r:id="rId9"/>
    <p:sldId id="276" r:id="rId10"/>
    <p:sldId id="264" r:id="rId11"/>
    <p:sldId id="266" r:id="rId12"/>
    <p:sldId id="267" r:id="rId13"/>
    <p:sldId id="269" r:id="rId14"/>
    <p:sldId id="271" r:id="rId15"/>
    <p:sldId id="272" r:id="rId16"/>
    <p:sldId id="273" r:id="rId17"/>
    <p:sldId id="274" r:id="rId18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95"/>
    </p:cViewPr>
  </p:sorterViewPr>
  <p:notesViewPr>
    <p:cSldViewPr snapToGrid="0">
      <p:cViewPr varScale="1">
        <p:scale>
          <a:sx n="39" d="100"/>
          <a:sy n="39" d="100"/>
        </p:scale>
        <p:origin x="2393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765AFD-C8D6-2EB4-4000-7057F443A5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988D1F-5B94-4D45-FF97-006A61019A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07CC488-5579-4AD1-9BEA-AB78540E7752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9934B9-D8AE-34BA-23CA-8ADF1F56BB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6FE9E9-7561-07D9-CF6D-BC25A450A8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BC3B2AEA-5DB0-4A02-B402-BCD7A7516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75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0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3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9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1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5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2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9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4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73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91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2124D-B582-41C8-ADD7-4254338272BA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4170-205F-4836-B957-431345236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44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2835-EF54-43E3-B71C-DF722C15A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6716" y="1316548"/>
            <a:ext cx="5943420" cy="205110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100" b="1" dirty="0">
                <a:latin typeface="+mn-lt"/>
              </a:rPr>
              <a:t>FINANCIAL LITERACY: DO UNDERGRADUATESTUDENTS </a:t>
            </a:r>
            <a:br>
              <a:rPr lang="en-US" sz="2100" b="1" dirty="0">
                <a:latin typeface="+mn-lt"/>
              </a:rPr>
            </a:br>
            <a:r>
              <a:rPr lang="en-US" sz="2100" b="1" dirty="0">
                <a:latin typeface="+mn-lt"/>
              </a:rPr>
              <a:t>       	 1.  NEED AND  2.  DESIRE </a:t>
            </a:r>
            <a:br>
              <a:rPr lang="en-US" sz="2100" b="1" dirty="0">
                <a:latin typeface="+mn-lt"/>
              </a:rPr>
            </a:br>
            <a:r>
              <a:rPr lang="en-US" sz="2100" b="1" dirty="0">
                <a:latin typeface="+mn-lt"/>
              </a:rPr>
              <a:t>     FINANCIAL LITERACY SKILLS? </a:t>
            </a:r>
            <a:br>
              <a:rPr lang="en-US" sz="2100" b="1" dirty="0">
                <a:latin typeface="+mn-lt"/>
              </a:rPr>
            </a:br>
            <a:r>
              <a:rPr lang="en-US" sz="2100" b="1" dirty="0">
                <a:latin typeface="+mn-lt"/>
              </a:rPr>
              <a:t>       A STUDY OF UNDERGRADUATE BUSINESS STUDENTS </a:t>
            </a:r>
            <a:br>
              <a:rPr lang="en-US" sz="2100" b="1" dirty="0">
                <a:latin typeface="+mn-lt"/>
              </a:rPr>
            </a:br>
            <a:r>
              <a:rPr lang="en-US" sz="2100" b="1" dirty="0">
                <a:latin typeface="+mn-lt"/>
              </a:rPr>
              <a:t>                           AT WAGNER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717C95-9903-4188-8F64-626D1C4CB9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100" dirty="0" err="1"/>
              <a:t>Cathyann</a:t>
            </a:r>
            <a:r>
              <a:rPr lang="en-US" sz="2100" dirty="0"/>
              <a:t> D. Tully</a:t>
            </a:r>
          </a:p>
          <a:p>
            <a:r>
              <a:rPr lang="en-US" sz="2100" dirty="0" err="1"/>
              <a:t>Nicolais</a:t>
            </a:r>
            <a:r>
              <a:rPr lang="en-US" sz="2100" dirty="0"/>
              <a:t> School of Business</a:t>
            </a:r>
          </a:p>
          <a:p>
            <a:r>
              <a:rPr lang="en-US" sz="2100" dirty="0"/>
              <a:t>Wagner College</a:t>
            </a:r>
          </a:p>
          <a:p>
            <a:r>
              <a:rPr lang="en-US" sz="2100" dirty="0"/>
              <a:t>Staten Island, New York, USA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B8848C2-59F6-4E68-BA29-10277D305B91}"/>
              </a:ext>
            </a:extLst>
          </p:cNvPr>
          <p:cNvGrpSpPr>
            <a:grpSpLocks noChangeAspect="1"/>
          </p:cNvGrpSpPr>
          <p:nvPr/>
        </p:nvGrpSpPr>
        <p:grpSpPr>
          <a:xfrm>
            <a:off x="-15204" y="857250"/>
            <a:ext cx="942975" cy="920115"/>
            <a:chOff x="3736278" y="3130586"/>
            <a:chExt cx="1842894" cy="185241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37BC240-7993-412A-91E6-CF44D7F66547}"/>
                </a:ext>
              </a:extLst>
            </p:cNvPr>
            <p:cNvGrpSpPr/>
            <p:nvPr/>
          </p:nvGrpSpPr>
          <p:grpSpPr>
            <a:xfrm>
              <a:off x="3736278" y="3130586"/>
              <a:ext cx="1842894" cy="1852413"/>
              <a:chOff x="907473" y="684700"/>
              <a:chExt cx="1842894" cy="1852413"/>
            </a:xfrm>
          </p:grpSpPr>
          <p:sp>
            <p:nvSpPr>
              <p:cNvPr id="7" name="Star: 4 Points 6">
                <a:extLst>
                  <a:ext uri="{FF2B5EF4-FFF2-40B4-BE49-F238E27FC236}">
                    <a16:creationId xmlns:a16="http://schemas.microsoft.com/office/drawing/2014/main" id="{3ED85B3E-F034-4B30-88E6-E8D6B97634A3}"/>
                  </a:ext>
                </a:extLst>
              </p:cNvPr>
              <p:cNvSpPr/>
              <p:nvPr/>
            </p:nvSpPr>
            <p:spPr>
              <a:xfrm rot="3473835">
                <a:off x="921567" y="705361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8" name="Star: 4 Points 7">
                <a:extLst>
                  <a:ext uri="{FF2B5EF4-FFF2-40B4-BE49-F238E27FC236}">
                    <a16:creationId xmlns:a16="http://schemas.microsoft.com/office/drawing/2014/main" id="{D0E1AF4B-A7A7-408F-BBF3-703D4169254D}"/>
                  </a:ext>
                </a:extLst>
              </p:cNvPr>
              <p:cNvSpPr/>
              <p:nvPr/>
            </p:nvSpPr>
            <p:spPr>
              <a:xfrm rot="6168132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9" name="Star: 4 Points 8">
                <a:extLst>
                  <a:ext uri="{FF2B5EF4-FFF2-40B4-BE49-F238E27FC236}">
                    <a16:creationId xmlns:a16="http://schemas.microsoft.com/office/drawing/2014/main" id="{607680E3-04D7-4DA3-B98D-C5C446491FED}"/>
                  </a:ext>
                </a:extLst>
              </p:cNvPr>
              <p:cNvSpPr/>
              <p:nvPr/>
            </p:nvSpPr>
            <p:spPr>
              <a:xfrm>
                <a:off x="907473" y="694458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0" name="Star: 4 Points 9">
                <a:extLst>
                  <a:ext uri="{FF2B5EF4-FFF2-40B4-BE49-F238E27FC236}">
                    <a16:creationId xmlns:a16="http://schemas.microsoft.com/office/drawing/2014/main" id="{B68F7462-56BC-4E1D-BA00-ED04C0580716}"/>
                  </a:ext>
                </a:extLst>
              </p:cNvPr>
              <p:cNvSpPr/>
              <p:nvPr/>
            </p:nvSpPr>
            <p:spPr>
              <a:xfrm rot="1649553">
                <a:off x="907473" y="694457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1" name="Star: 4 Points 10">
                <a:extLst>
                  <a:ext uri="{FF2B5EF4-FFF2-40B4-BE49-F238E27FC236}">
                    <a16:creationId xmlns:a16="http://schemas.microsoft.com/office/drawing/2014/main" id="{82262F71-FE68-41B1-8054-87E2DA38AA06}"/>
                  </a:ext>
                </a:extLst>
              </p:cNvPr>
              <p:cNvSpPr/>
              <p:nvPr/>
            </p:nvSpPr>
            <p:spPr>
              <a:xfrm rot="4197730">
                <a:off x="921567" y="694456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2" name="Star: 4 Points 11">
                <a:extLst>
                  <a:ext uri="{FF2B5EF4-FFF2-40B4-BE49-F238E27FC236}">
                    <a16:creationId xmlns:a16="http://schemas.microsoft.com/office/drawing/2014/main" id="{7D1C77C7-06D2-4850-AD66-4287C2C2149A}"/>
                  </a:ext>
                </a:extLst>
              </p:cNvPr>
              <p:cNvSpPr/>
              <p:nvPr/>
            </p:nvSpPr>
            <p:spPr>
              <a:xfrm rot="2751814">
                <a:off x="921566" y="670845"/>
                <a:ext cx="1814946" cy="1842655"/>
              </a:xfrm>
              <a:prstGeom prst="star4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6C8D8F6A-FD18-4D13-9A51-D43182C1106A}"/>
                  </a:ext>
                </a:extLst>
              </p:cNvPr>
              <p:cNvSpPr/>
              <p:nvPr/>
            </p:nvSpPr>
            <p:spPr>
              <a:xfrm>
                <a:off x="1316182" y="1108363"/>
                <a:ext cx="1011381" cy="98367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</p:grpSp>
        <p:pic>
          <p:nvPicPr>
            <p:cNvPr id="6" name="Graphic 5" descr="Africa">
              <a:extLst>
                <a:ext uri="{FF2B5EF4-FFF2-40B4-BE49-F238E27FC236}">
                  <a16:creationId xmlns:a16="http://schemas.microsoft.com/office/drawing/2014/main" id="{0B053D53-7E78-4A99-B5C1-964F99946F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41968" y="3606972"/>
              <a:ext cx="914400" cy="91440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5CD95CE5-9AA3-483C-A6BD-0C4E9782CD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5204" y="5252735"/>
            <a:ext cx="1210866" cy="45898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0651FE2-9273-4BCD-862E-6C55365B7D2F}"/>
              </a:ext>
            </a:extLst>
          </p:cNvPr>
          <p:cNvSpPr txBox="1"/>
          <p:nvPr/>
        </p:nvSpPr>
        <p:spPr>
          <a:xfrm>
            <a:off x="-1" y="5727130"/>
            <a:ext cx="6658897" cy="30008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052C34"/>
                </a:solidFill>
              </a:rPr>
              <a:t>April 28, 2023                        WWW.</a:t>
            </a:r>
            <a:r>
              <a:rPr lang="en-US" sz="1350" b="1" dirty="0">
                <a:solidFill>
                  <a:srgbClr val="052C34"/>
                </a:solidFill>
                <a:highlight>
                  <a:srgbClr val="FFC000"/>
                </a:highlight>
              </a:rPr>
              <a:t>CBIAC.NET</a:t>
            </a:r>
          </a:p>
        </p:txBody>
      </p:sp>
    </p:spTree>
    <p:extLst>
      <p:ext uri="{BB962C8B-B14F-4D97-AF65-F5344CB8AC3E}">
        <p14:creationId xmlns:p14="http://schemas.microsoft.com/office/powerpoint/2010/main" val="49887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38E94-3455-A268-4E64-83BFBB5AC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Profile of students surveyed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36DFE-13F0-C546-39D5-FCCBCBD31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18.7% are first in family to attend college</a:t>
            </a:r>
          </a:p>
          <a:p>
            <a:r>
              <a:rPr lang="en-US" dirty="0"/>
              <a:t>52% intend to graduate in 2024</a:t>
            </a:r>
          </a:p>
          <a:p>
            <a:r>
              <a:rPr lang="en-US" dirty="0"/>
              <a:t>34% intend to graduate in 2025</a:t>
            </a:r>
          </a:p>
          <a:p>
            <a:r>
              <a:rPr lang="en-US" dirty="0"/>
              <a:t>55% reside in Metropolitan area</a:t>
            </a:r>
          </a:p>
          <a:p>
            <a:r>
              <a:rPr lang="en-US" dirty="0"/>
              <a:t>23% reside outside USA</a:t>
            </a:r>
          </a:p>
          <a:p>
            <a:r>
              <a:rPr lang="en-US" dirty="0"/>
              <a:t>85% did NOT receive financial literacy as part of K-12 curriculum</a:t>
            </a:r>
          </a:p>
          <a:p>
            <a:r>
              <a:rPr lang="en-US" dirty="0"/>
              <a:t>97% are </a:t>
            </a:r>
            <a:r>
              <a:rPr lang="en-US" dirty="0" err="1"/>
              <a:t>Nicolais</a:t>
            </a:r>
            <a:r>
              <a:rPr lang="en-US" dirty="0"/>
              <a:t> School of Business students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988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1293000" y="962250"/>
            <a:ext cx="6172200" cy="643718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100" dirty="0"/>
              <a:t> Will you incur student debt while attending college?</a:t>
            </a:r>
          </a:p>
        </p:txBody>
      </p:sp>
      <p:pic>
        <p:nvPicPr>
          <p:cNvPr id="3" name="Object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2000" y="1757250"/>
            <a:ext cx="6000000" cy="3750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E1D90-ED02-0DBF-287A-0CBAAD325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you incur student debt, are you concerned about how you will pay off?</a:t>
            </a:r>
          </a:p>
        </p:txBody>
      </p:sp>
      <p:pic>
        <p:nvPicPr>
          <p:cNvPr id="4" name="Object 2">
            <a:extLst>
              <a:ext uri="{FF2B5EF4-FFF2-40B4-BE49-F238E27FC236}">
                <a16:creationId xmlns:a16="http://schemas.microsoft.com/office/drawing/2014/main" id="{F03C1206-6A6D-073D-A03A-BDE56BE2C9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90929" y="1825625"/>
            <a:ext cx="696214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853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1293000" y="962250"/>
            <a:ext cx="6172200" cy="27699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650" dirty="0"/>
              <a:t> Are you concerned about managing your personal finances upon graduating from college?</a:t>
            </a:r>
          </a:p>
        </p:txBody>
      </p:sp>
      <p:pic>
        <p:nvPicPr>
          <p:cNvPr id="3" name="Object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2000" y="1757250"/>
            <a:ext cx="6000000" cy="3750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1293000" y="962250"/>
            <a:ext cx="6172200" cy="276999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1650" dirty="0"/>
              <a:t>If Wagner offered a Financial Literacy course (for credit) focused on managing personal debt, expenses, saving for retirement and creating an affordable life style, would you enroll?</a:t>
            </a:r>
          </a:p>
        </p:txBody>
      </p:sp>
      <p:pic>
        <p:nvPicPr>
          <p:cNvPr id="3" name="Object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2000" y="1757250"/>
            <a:ext cx="6000000" cy="3750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81BC089-FC3F-7E19-1997-F5B3574F0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139554"/>
            <a:ext cx="7886700" cy="737346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Concluding remarks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A60D66-DA19-4B8C-E25D-F666456BE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355072"/>
            <a:ext cx="7886700" cy="2069416"/>
          </a:xfrm>
        </p:spPr>
        <p:txBody>
          <a:bodyPr/>
          <a:lstStyle/>
          <a:p>
            <a:r>
              <a:rPr lang="en-US" sz="2400" dirty="0"/>
              <a:t>Research demonstrates the need for financial literacy</a:t>
            </a:r>
          </a:p>
          <a:p>
            <a:r>
              <a:rPr lang="en-US" sz="2400" dirty="0"/>
              <a:t>Survey confirms the desire for financial literacy</a:t>
            </a:r>
          </a:p>
          <a:p>
            <a:r>
              <a:rPr lang="en-US" sz="2400" dirty="0"/>
              <a:t>Benefits to the student and society as a whole are immeasurable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719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720DB-90E1-9357-9BCA-D68FB049A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 steps </a:t>
            </a:r>
            <a:br>
              <a:rPr lang="en-US" dirty="0"/>
            </a:br>
            <a:r>
              <a:rPr lang="en-US" dirty="0"/>
              <a:t>Survey students at various institutions</a:t>
            </a:r>
            <a:br>
              <a:rPr lang="en-US" dirty="0"/>
            </a:br>
            <a:r>
              <a:rPr lang="en-US" dirty="0"/>
              <a:t>Measure the economic impact of student debt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7347B-E38F-714A-3198-41AEEEF259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F75C12CA-A699-0576-0658-9616586DE9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03546" y="1192286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846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985D6-D051-A375-3BA7-70F974BAA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for your time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0A6B6-26E6-D028-7A37-0B6DCCA2C7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Graphic 4" descr="Alarm Ringing with solid fill">
            <a:extLst>
              <a:ext uri="{FF2B5EF4-FFF2-40B4-BE49-F238E27FC236}">
                <a16:creationId xmlns:a16="http://schemas.microsoft.com/office/drawing/2014/main" id="{DAF428B1-9C85-13D8-0487-43C8C5232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1806" y="3757591"/>
            <a:ext cx="1112066" cy="111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83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7C6FF31-DA45-8E17-D774-1B84F3C600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College in the U.S.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A8D40FC-3964-9B19-8DC9-406923417C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50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775A6-FE93-9911-AB5C-1730FB2FD6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Average Cost of College in the U.S.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CFF5A-1074-4E42-1850-C98F18A42F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0" i="0" dirty="0">
                <a:solidFill>
                  <a:srgbClr val="212B5E"/>
                </a:solidFill>
                <a:effectLst/>
                <a:latin typeface="publicsans-regular-webfont"/>
              </a:rPr>
              <a:t>Public institution:  $25,707 per year or $102,828 over 4 years</a:t>
            </a:r>
          </a:p>
          <a:p>
            <a:endParaRPr lang="en-US" b="0" i="0" dirty="0">
              <a:solidFill>
                <a:srgbClr val="212B5E"/>
              </a:solidFill>
              <a:effectLst/>
              <a:latin typeface="publicsans-regular-webfont"/>
            </a:endParaRPr>
          </a:p>
          <a:p>
            <a:r>
              <a:rPr lang="en-US" dirty="0">
                <a:solidFill>
                  <a:srgbClr val="212B5E"/>
                </a:solidFill>
                <a:latin typeface="publicsans-regular-webfont"/>
              </a:rPr>
              <a:t>Private institution: </a:t>
            </a:r>
            <a:r>
              <a:rPr lang="en-US" b="0" i="0" dirty="0">
                <a:solidFill>
                  <a:srgbClr val="212B5E"/>
                </a:solidFill>
                <a:effectLst/>
                <a:latin typeface="publicsans-regular-webfont"/>
              </a:rPr>
              <a:t>$54,501 per year or $218,004 over 4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77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E73865-CAA1-1F41-C7CF-2FC963ECB1C2}"/>
              </a:ext>
            </a:extLst>
          </p:cNvPr>
          <p:cNvSpPr txBox="1"/>
          <p:nvPr/>
        </p:nvSpPr>
        <p:spPr>
          <a:xfrm>
            <a:off x="2109307" y="2539107"/>
            <a:ext cx="4570952" cy="18810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b="1" kern="1800" dirty="0">
                <a:solidFill>
                  <a:srgbClr val="111111"/>
                </a:solidFill>
                <a:latin typeface="Cabin"/>
                <a:ea typeface="Times New Roman" panose="02020603050405020304" pitchFamily="18" charset="0"/>
                <a:cs typeface="Times New Roman" panose="02020603050405020304" pitchFamily="18" charset="0"/>
              </a:rPr>
              <a:t>College students fully paying for their own education: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en-US" sz="1688" b="1" kern="1800" dirty="0">
              <a:solidFill>
                <a:srgbClr val="111111"/>
              </a:solidFill>
              <a:latin typeface="Cabi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3600" b="1" kern="1800" dirty="0">
                <a:solidFill>
                  <a:srgbClr val="111111"/>
                </a:solidFill>
                <a:latin typeface="Cabin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3600" b="1" kern="1800" dirty="0">
                <a:solidFill>
                  <a:srgbClr val="FF0000"/>
                </a:solidFill>
                <a:latin typeface="Cabin"/>
                <a:ea typeface="Calibri" panose="020F0502020204030204" pitchFamily="34" charset="0"/>
                <a:cs typeface="Times New Roman" panose="02020603050405020304" pitchFamily="18" charset="0"/>
              </a:rPr>
              <a:t>67%</a:t>
            </a:r>
            <a:endParaRPr lang="en-US" sz="3600" kern="1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9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ge 2 on Education Data Initiative">
            <a:extLst>
              <a:ext uri="{FF2B5EF4-FFF2-40B4-BE49-F238E27FC236}">
                <a16:creationId xmlns:a16="http://schemas.microsoft.com/office/drawing/2014/main" id="{B3259AA5-BE7B-307A-E9DF-501F022DB62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74" y="1001961"/>
            <a:ext cx="6942938" cy="499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28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D84324F-345E-2C3F-F176-ED39F5F3182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40% of students during the past year have considered leaving their institutions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63AC2-A624-6039-2891-F2D83E617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2700" dirty="0"/>
              <a:t>Cost of tuition</a:t>
            </a:r>
          </a:p>
          <a:p>
            <a:endParaRPr lang="en-US" sz="2700" dirty="0"/>
          </a:p>
          <a:p>
            <a:pPr lvl="2"/>
            <a:r>
              <a:rPr lang="en-US" sz="2700" dirty="0"/>
              <a:t>Affordability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6E8FEE-B5F4-6C8B-48B6-18701A654464}"/>
              </a:ext>
            </a:extLst>
          </p:cNvPr>
          <p:cNvSpPr txBox="1"/>
          <p:nvPr/>
        </p:nvSpPr>
        <p:spPr>
          <a:xfrm>
            <a:off x="4404221" y="4852507"/>
            <a:ext cx="376560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Pulse Study, 2022</a:t>
            </a:r>
          </a:p>
        </p:txBody>
      </p:sp>
    </p:spTree>
    <p:extLst>
      <p:ext uri="{BB962C8B-B14F-4D97-AF65-F5344CB8AC3E}">
        <p14:creationId xmlns:p14="http://schemas.microsoft.com/office/powerpoint/2010/main" val="208157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B1DF9-0D36-33A3-728E-538E7F64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550375"/>
          </a:xfrm>
        </p:spPr>
        <p:txBody>
          <a:bodyPr>
            <a:normAutofit fontScale="90000"/>
          </a:bodyPr>
          <a:lstStyle/>
          <a:p>
            <a:r>
              <a:rPr lang="en-US" dirty="0"/>
              <a:t> Stats from U.S. Department of Education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F1C9B-44A7-E13F-8830-459515561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81468"/>
            <a:ext cx="7886700" cy="4228052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B5E"/>
                </a:solidFill>
                <a:effectLst/>
                <a:latin typeface="publicsans-regular-webfont"/>
              </a:rPr>
              <a:t>60% of college students have experienced base needs insecurity, meaning they are at risk of homelessness, hunger, or reduced access to basic needs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B5E"/>
                </a:solidFill>
                <a:effectLst/>
                <a:latin typeface="publicsans-regular-webfont"/>
              </a:rPr>
              <a:t>In the Fall of 2020, 29% of students at 4-year colleges experienced food insecurity within the previous 30 days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B5E"/>
                </a:solidFill>
                <a:effectLst/>
                <a:latin typeface="publicsans-regular-webfont"/>
              </a:rPr>
              <a:t>14% of college students report experiencing homelessness in a year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B5E"/>
                </a:solidFill>
                <a:effectLst/>
                <a:latin typeface="publicsans-regular-webfont"/>
              </a:rPr>
              <a:t>48% of college students experience housing insecurity in one year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12B5E"/>
                </a:solidFill>
                <a:effectLst/>
                <a:latin typeface="publicsans-regular-webfont"/>
              </a:rPr>
              <a:t>34% of students applied for emergency aid in the Fall of 2020; 94% of them received some form of aid</a:t>
            </a:r>
          </a:p>
        </p:txBody>
      </p:sp>
    </p:spTree>
    <p:extLst>
      <p:ext uri="{BB962C8B-B14F-4D97-AF65-F5344CB8AC3E}">
        <p14:creationId xmlns:p14="http://schemas.microsoft.com/office/powerpoint/2010/main" val="865307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C5CCEA-B7E1-C2C6-3998-93B29371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139554"/>
            <a:ext cx="7886700" cy="1289447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Problematic and Frightening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E14F35-8CFB-A1D7-E039-7F10EFF755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Speaks to the need for financial literacy</a:t>
            </a:r>
          </a:p>
        </p:txBody>
      </p:sp>
    </p:spTree>
    <p:extLst>
      <p:ext uri="{BB962C8B-B14F-4D97-AF65-F5344CB8AC3E}">
        <p14:creationId xmlns:p14="http://schemas.microsoft.com/office/powerpoint/2010/main" val="374427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10F94-2862-0923-824D-C546DDE7F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261" y="1744385"/>
            <a:ext cx="7886700" cy="2031381"/>
          </a:xfrm>
        </p:spPr>
        <p:txBody>
          <a:bodyPr>
            <a:normAutofit fontScale="90000"/>
          </a:bodyPr>
          <a:lstStyle/>
          <a:p>
            <a:r>
              <a:rPr lang="en-US" dirty="0"/>
              <a:t>Would students be interested in Financial Literacy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&gt;Survey Wagner College students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5E7EB-9CEC-B8E8-8054-99F6AAB309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5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246</TotalTime>
  <Words>444</Words>
  <Application>Microsoft Office PowerPoint</Application>
  <PresentationFormat>On-screen Show (4:3)</PresentationFormat>
  <Paragraphs>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Cabin</vt:lpstr>
      <vt:lpstr>Calibri</vt:lpstr>
      <vt:lpstr>Calibri Light</vt:lpstr>
      <vt:lpstr>publicsans-regular-webfont</vt:lpstr>
      <vt:lpstr>Office Theme</vt:lpstr>
      <vt:lpstr>FINANCIAL LITERACY: DO UNDERGRADUATESTUDENTS           1.  NEED AND  2.  DESIRE       FINANCIAL LITERACY SKILLS?         A STUDY OF UNDERGRADUATE BUSINESS STUDENTS                             AT WAGNER COLLEGE</vt:lpstr>
      <vt:lpstr>College in the U.S. </vt:lpstr>
      <vt:lpstr>Average Cost of College in the U.S. </vt:lpstr>
      <vt:lpstr>PowerPoint Presentation</vt:lpstr>
      <vt:lpstr>PowerPoint Presentation</vt:lpstr>
      <vt:lpstr>40% of students during the past year have considered leaving their institutions</vt:lpstr>
      <vt:lpstr> Stats from U.S. Department of Education </vt:lpstr>
      <vt:lpstr>Problematic and Frightening</vt:lpstr>
      <vt:lpstr>Would students be interested in Financial Literacy  &gt;Survey Wagner College students</vt:lpstr>
      <vt:lpstr>Profile of students surveyed</vt:lpstr>
      <vt:lpstr>PowerPoint Presentation</vt:lpstr>
      <vt:lpstr>If you incur student debt, are you concerned about how you will pay off?</vt:lpstr>
      <vt:lpstr>PowerPoint Presentation</vt:lpstr>
      <vt:lpstr>PowerPoint Presentation</vt:lpstr>
      <vt:lpstr>Concluding remarks</vt:lpstr>
      <vt:lpstr>Next steps  Survey students at various institutions Measure the economic impact of student debt</vt:lpstr>
      <vt:lpstr>Thank you for your time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cathyannt</dc:creator>
  <cp:lastModifiedBy>Shani Carter</cp:lastModifiedBy>
  <cp:revision>17</cp:revision>
  <cp:lastPrinted>2023-04-28T04:19:02Z</cp:lastPrinted>
  <dcterms:created xsi:type="dcterms:W3CDTF">2023-04-28T00:12:56Z</dcterms:created>
  <dcterms:modified xsi:type="dcterms:W3CDTF">2023-05-02T13:14:44Z</dcterms:modified>
</cp:coreProperties>
</file>