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8" d="100"/>
          <a:sy n="48" d="100"/>
        </p:scale>
        <p:origin x="4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208482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320445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86772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2097636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61852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2901106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592882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804902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1447247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6CEAA-A86B-4CF0-8B96-367CBB48AED8}"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37664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F6CEAA-A86B-4CF0-8B96-367CBB48AED8}" type="datetimeFigureOut">
              <a:rPr lang="en-US" smtClean="0"/>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239272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F6CEAA-A86B-4CF0-8B96-367CBB48AED8}" type="datetimeFigureOut">
              <a:rPr lang="en-US" smtClean="0"/>
              <a:t>4/9/2022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152359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F6CEAA-A86B-4CF0-8B96-367CBB48AED8}" type="datetimeFigureOut">
              <a:rPr lang="en-US" smtClean="0"/>
              <a:t>4/9/2022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2045793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6CEAA-A86B-4CF0-8B96-367CBB48AED8}" type="datetimeFigureOut">
              <a:rPr lang="en-US" smtClean="0"/>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229775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F6CEAA-A86B-4CF0-8B96-367CBB48AED8}" type="datetimeFigureOut">
              <a:rPr lang="en-US" smtClean="0"/>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108714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7F6CEAA-A86B-4CF0-8B96-367CBB48AED8}" type="datetimeFigureOut">
              <a:rPr lang="en-US" smtClean="0"/>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4AAD8-5EA9-4ACD-B274-D0D308F3FA61}" type="slidenum">
              <a:rPr lang="en-US" smtClean="0"/>
              <a:t>‹#›</a:t>
            </a:fld>
            <a:endParaRPr lang="en-US"/>
          </a:p>
        </p:txBody>
      </p:sp>
    </p:spTree>
    <p:extLst>
      <p:ext uri="{BB962C8B-B14F-4D97-AF65-F5344CB8AC3E}">
        <p14:creationId xmlns:p14="http://schemas.microsoft.com/office/powerpoint/2010/main" val="372163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F6CEAA-A86B-4CF0-8B96-367CBB48AED8}" type="datetimeFigureOut">
              <a:rPr lang="en-US" smtClean="0"/>
              <a:t>4/9/2022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C4AAD8-5EA9-4ACD-B274-D0D308F3FA61}" type="slidenum">
              <a:rPr lang="en-US" smtClean="0"/>
              <a:t>‹#›</a:t>
            </a:fld>
            <a:endParaRPr lang="en-US"/>
          </a:p>
        </p:txBody>
      </p:sp>
    </p:spTree>
    <p:extLst>
      <p:ext uri="{BB962C8B-B14F-4D97-AF65-F5344CB8AC3E}">
        <p14:creationId xmlns:p14="http://schemas.microsoft.com/office/powerpoint/2010/main" val="38404469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ttiejmbay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0121" y="1037552"/>
            <a:ext cx="7766936" cy="1012921"/>
          </a:xfrm>
        </p:spPr>
        <p:txBody>
          <a:bodyPr/>
          <a:lstStyle/>
          <a:p>
            <a:pPr algn="ctr"/>
            <a:r>
              <a:rPr lang="en-US" dirty="0"/>
              <a:t>Presentation</a:t>
            </a:r>
          </a:p>
        </p:txBody>
      </p:sp>
      <p:sp>
        <p:nvSpPr>
          <p:cNvPr id="3" name="Subtitle 2"/>
          <p:cNvSpPr>
            <a:spLocks noGrp="1"/>
          </p:cNvSpPr>
          <p:nvPr>
            <p:ph type="subTitle" idx="1"/>
          </p:nvPr>
        </p:nvSpPr>
        <p:spPr>
          <a:xfrm>
            <a:off x="2355273" y="2960942"/>
            <a:ext cx="5735782" cy="2737894"/>
          </a:xfrm>
        </p:spPr>
        <p:txBody>
          <a:bodyPr>
            <a:normAutofit/>
          </a:bodyPr>
          <a:lstStyle/>
          <a:p>
            <a:pPr algn="ctr"/>
            <a:r>
              <a:rPr lang="en-US" dirty="0"/>
              <a:t>By </a:t>
            </a:r>
          </a:p>
          <a:p>
            <a:pPr algn="ctr"/>
            <a:r>
              <a:rPr lang="en-US" dirty="0"/>
              <a:t>Bettie K. Johnson-</a:t>
            </a:r>
            <a:r>
              <a:rPr lang="en-US" dirty="0" err="1"/>
              <a:t>Mbayo</a:t>
            </a:r>
            <a:endParaRPr lang="en-US" dirty="0"/>
          </a:p>
          <a:p>
            <a:pPr algn="ctr"/>
            <a:r>
              <a:rPr lang="en-US" dirty="0"/>
              <a:t>Co-Partner</a:t>
            </a:r>
          </a:p>
          <a:p>
            <a:pPr algn="ctr"/>
            <a:r>
              <a:rPr lang="en-US" dirty="0"/>
              <a:t>The Stage Media- www.thestagemedia.com</a:t>
            </a:r>
          </a:p>
          <a:p>
            <a:pPr algn="ctr"/>
            <a:r>
              <a:rPr lang="en-US" dirty="0"/>
              <a:t>Contact: </a:t>
            </a:r>
            <a:r>
              <a:rPr lang="en-US" dirty="0">
                <a:hlinkClick r:id="rId2"/>
              </a:rPr>
              <a:t>bettiejmbayo@gmail.com</a:t>
            </a:r>
            <a:endParaRPr lang="en-US" dirty="0"/>
          </a:p>
          <a:p>
            <a:pPr algn="ctr"/>
            <a:r>
              <a:rPr lang="en-US" dirty="0"/>
              <a:t>+231-886971922/ 770197670</a:t>
            </a:r>
          </a:p>
          <a:p>
            <a:pPr algn="ctr"/>
            <a:endParaRPr lang="en-US" dirty="0"/>
          </a:p>
          <a:p>
            <a:pPr algn="ctr"/>
            <a:endParaRPr lang="en-US" dirty="0"/>
          </a:p>
        </p:txBody>
      </p:sp>
    </p:spTree>
    <p:extLst>
      <p:ext uri="{BB962C8B-B14F-4D97-AF65-F5344CB8AC3E}">
        <p14:creationId xmlns:p14="http://schemas.microsoft.com/office/powerpoint/2010/main" val="781966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Topic</a:t>
            </a:r>
          </a:p>
        </p:txBody>
      </p:sp>
      <p:sp>
        <p:nvSpPr>
          <p:cNvPr id="3" name="Content Placeholder 2"/>
          <p:cNvSpPr>
            <a:spLocks noGrp="1"/>
          </p:cNvSpPr>
          <p:nvPr>
            <p:ph idx="1"/>
          </p:nvPr>
        </p:nvSpPr>
        <p:spPr/>
        <p:txBody>
          <a:bodyPr/>
          <a:lstStyle/>
          <a:p>
            <a:pPr marL="0" indent="0" algn="ctr">
              <a:buNone/>
            </a:pPr>
            <a:r>
              <a:rPr lang="en-US" sz="4400" dirty="0">
                <a:solidFill>
                  <a:schemeClr val="accent2"/>
                </a:solidFill>
              </a:rPr>
              <a:t>Governing collaboration for the verification of facts related to climate change in</a:t>
            </a:r>
          </a:p>
          <a:p>
            <a:pPr marL="0" indent="0" algn="ctr">
              <a:buNone/>
            </a:pPr>
            <a:r>
              <a:rPr lang="en-US" sz="4400" dirty="0">
                <a:solidFill>
                  <a:schemeClr val="accent2"/>
                </a:solidFill>
              </a:rPr>
              <a:t>the world</a:t>
            </a:r>
          </a:p>
          <a:p>
            <a:endParaRPr lang="en-US" dirty="0">
              <a:solidFill>
                <a:schemeClr val="accent2"/>
              </a:solidFill>
            </a:endParaRPr>
          </a:p>
        </p:txBody>
      </p:sp>
    </p:spTree>
    <p:extLst>
      <p:ext uri="{BB962C8B-B14F-4D97-AF65-F5344CB8AC3E}">
        <p14:creationId xmlns:p14="http://schemas.microsoft.com/office/powerpoint/2010/main" val="3178645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Increasing climate change impacts are a major threat to sustainable urban development, and challenge current governance structures, including actors' responsibilities for dealing with climate variability and extremes. </a:t>
            </a:r>
          </a:p>
          <a:p>
            <a:r>
              <a:rPr lang="en-US" dirty="0"/>
              <a:t>The need for distributed risk governance and citizen engagement is increasingly recognized; however, few empirical studies systematically assess interactions between citizens and municipalities in climate risk management and adaptation. </a:t>
            </a:r>
          </a:p>
        </p:txBody>
      </p:sp>
    </p:spTree>
    <p:extLst>
      <p:ext uri="{BB962C8B-B14F-4D97-AF65-F5344CB8AC3E}">
        <p14:creationId xmlns:p14="http://schemas.microsoft.com/office/powerpoint/2010/main" val="82398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is need that adaptation planners rarely consider collaborations with citizens, despite positive adaptation outcomes from related local processes.</a:t>
            </a:r>
          </a:p>
          <a:p>
            <a:r>
              <a:rPr lang="en-US" dirty="0"/>
              <a:t> Structures and mechanisms for systematic monitoring and learning are also lacking. </a:t>
            </a:r>
          </a:p>
          <a:p>
            <a:endParaRPr lang="en-US" dirty="0"/>
          </a:p>
          <a:p>
            <a:r>
              <a:rPr lang="en-US" dirty="0"/>
              <a:t>I will argue that fostering collaborations with citizens – to support long-term adaptation and reduce the adaptation burden of those most at risk – requires consideration of four strategic issues: proactive engagement; equity and ‘</a:t>
            </a:r>
            <a:r>
              <a:rPr lang="en-US" dirty="0" err="1"/>
              <a:t>responsibilisation</a:t>
            </a:r>
            <a:r>
              <a:rPr lang="en-US" dirty="0"/>
              <a:t>’; nature-based approaches; and systematic adaptation mainstreaming</a:t>
            </a:r>
          </a:p>
        </p:txBody>
      </p:sp>
    </p:spTree>
    <p:extLst>
      <p:ext uri="{BB962C8B-B14F-4D97-AF65-F5344CB8AC3E}">
        <p14:creationId xmlns:p14="http://schemas.microsoft.com/office/powerpoint/2010/main" val="660086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We, as young people, are agents of change in different sections of society. We must not be left behind in climate action: our voices must increasingly be heard and we are demanding the right to participate fully. In fact, our participation is a right that should be central to the formulation of public policy.</a:t>
            </a:r>
          </a:p>
          <a:p>
            <a:endParaRPr lang="en-US" dirty="0"/>
          </a:p>
        </p:txBody>
      </p:sp>
    </p:spTree>
    <p:extLst>
      <p:ext uri="{BB962C8B-B14F-4D97-AF65-F5344CB8AC3E}">
        <p14:creationId xmlns:p14="http://schemas.microsoft.com/office/powerpoint/2010/main" val="226984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For processes to be participatory and result in efficient and effective climate action, people's rights and the regulations that protect them must be taken into account. It is also vital that climate decisions and policies are sensitive to the perceptions, interests and rights of vulnerable populations. Young people are important actors for climate action success, and their participation in climate decision-making processes is a human right.</a:t>
            </a:r>
          </a:p>
        </p:txBody>
      </p:sp>
    </p:spTree>
    <p:extLst>
      <p:ext uri="{BB962C8B-B14F-4D97-AF65-F5344CB8AC3E}">
        <p14:creationId xmlns:p14="http://schemas.microsoft.com/office/powerpoint/2010/main" val="332572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 Checking and Climate Change</a:t>
            </a:r>
          </a:p>
        </p:txBody>
      </p:sp>
      <p:sp>
        <p:nvSpPr>
          <p:cNvPr id="3" name="Content Placeholder 2"/>
          <p:cNvSpPr>
            <a:spLocks noGrp="1"/>
          </p:cNvSpPr>
          <p:nvPr>
            <p:ph idx="1"/>
          </p:nvPr>
        </p:nvSpPr>
        <p:spPr/>
        <p:txBody>
          <a:bodyPr/>
          <a:lstStyle/>
          <a:p>
            <a:r>
              <a:rPr lang="en-US" dirty="0"/>
              <a:t>As the scientific community continues to report the severity of climate change, the fact-checking community is tracking spikes in misinformation that denies or downplays its threat to society.</a:t>
            </a:r>
          </a:p>
          <a:p>
            <a:r>
              <a:rPr lang="en-US" dirty="0"/>
              <a:t>There is need for Media practitioners to be given resources to forge new partnerships with climate change experts and ultimately develop new techniques that fact-checkers around the world can use to reduce the harm of climate misinformation</a:t>
            </a:r>
          </a:p>
        </p:txBody>
      </p:sp>
    </p:spTree>
    <p:extLst>
      <p:ext uri="{BB962C8B-B14F-4D97-AF65-F5344CB8AC3E}">
        <p14:creationId xmlns:p14="http://schemas.microsoft.com/office/powerpoint/2010/main" val="764689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9126" y="748145"/>
            <a:ext cx="10254673" cy="5428818"/>
          </a:xfrm>
        </p:spPr>
        <p:txBody>
          <a:bodyPr>
            <a:normAutofit/>
          </a:bodyPr>
          <a:lstStyle/>
          <a:p>
            <a:r>
              <a:rPr lang="en-US" dirty="0"/>
              <a:t>Fact Checking authoritative climate science information; tailoring efforts to combat viral misinformation content unique to climate change; and building solutions targeted to users who are vulnerable to the effects of climate change or are disproportionately exposed to climate misinformation.</a:t>
            </a:r>
          </a:p>
          <a:p>
            <a:r>
              <a:rPr lang="en-US" dirty="0"/>
              <a:t>Misinformation about climate change is a global, interconnected problem, and solutions need to be equally large and interconnected.</a:t>
            </a:r>
          </a:p>
          <a:p>
            <a:r>
              <a:rPr lang="en-US" dirty="0"/>
              <a:t>Media Practitioners capacity must be build to fact-checking communities around the world to skillfully and promptly respond to climate misinformation is a crucial part of the puzzle.</a:t>
            </a:r>
          </a:p>
          <a:p>
            <a:r>
              <a:rPr lang="en-US" dirty="0"/>
              <a:t>There is need for stronger links between fact-checkers and experts in climate science and solutions, across different languages and regions.</a:t>
            </a:r>
          </a:p>
          <a:p>
            <a:r>
              <a:rPr lang="en-US" dirty="0"/>
              <a:t>The important of fact-checking Climate Change work is to fight against misinformation that confuses the public about climate change and delays desperately needed climate action.</a:t>
            </a:r>
          </a:p>
          <a:p>
            <a:endParaRPr lang="en-US" dirty="0"/>
          </a:p>
        </p:txBody>
      </p:sp>
    </p:spTree>
    <p:extLst>
      <p:ext uri="{BB962C8B-B14F-4D97-AF65-F5344CB8AC3E}">
        <p14:creationId xmlns:p14="http://schemas.microsoft.com/office/powerpoint/2010/main" val="1276349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348508" y="923637"/>
            <a:ext cx="7925493" cy="5117726"/>
          </a:xfrm>
        </p:spPr>
        <p:txBody>
          <a:bodyPr>
            <a:normAutofit/>
          </a:bodyPr>
          <a:lstStyle/>
          <a:p>
            <a:endParaRPr lang="en-US" sz="6000" dirty="0"/>
          </a:p>
          <a:p>
            <a:pPr marL="0" indent="0">
              <a:buNone/>
            </a:pPr>
            <a:r>
              <a:rPr lang="en-US" sz="8000" dirty="0"/>
              <a:t>			Thank You!!</a:t>
            </a:r>
          </a:p>
          <a:p>
            <a:pPr marL="0" indent="0">
              <a:buNone/>
            </a:pPr>
            <a:endParaRPr lang="en-US" sz="6000" dirty="0"/>
          </a:p>
        </p:txBody>
      </p:sp>
    </p:spTree>
    <p:extLst>
      <p:ext uri="{BB962C8B-B14F-4D97-AF65-F5344CB8AC3E}">
        <p14:creationId xmlns:p14="http://schemas.microsoft.com/office/powerpoint/2010/main" val="22337988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TotalTime>
  <Words>539</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Presentation</vt:lpstr>
      <vt:lpstr>     Topic</vt:lpstr>
      <vt:lpstr>PowerPoint Presentation</vt:lpstr>
      <vt:lpstr>PowerPoint Presentation</vt:lpstr>
      <vt:lpstr>PowerPoint Presentation</vt:lpstr>
      <vt:lpstr>PowerPoint Presentation</vt:lpstr>
      <vt:lpstr>Fact Checking and Climate Change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Bettie</dc:creator>
  <cp:lastModifiedBy>Shani Carter</cp:lastModifiedBy>
  <cp:revision>4</cp:revision>
  <dcterms:created xsi:type="dcterms:W3CDTF">2022-04-06T08:50:35Z</dcterms:created>
  <dcterms:modified xsi:type="dcterms:W3CDTF">2022-04-10T00:22:15Z</dcterms:modified>
</cp:coreProperties>
</file>