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8" r:id="rId3"/>
    <p:sldId id="282" r:id="rId4"/>
    <p:sldId id="275" r:id="rId5"/>
    <p:sldId id="277" r:id="rId6"/>
    <p:sldId id="278" r:id="rId7"/>
    <p:sldId id="281" r:id="rId8"/>
    <p:sldId id="279" r:id="rId9"/>
    <p:sldId id="285" r:id="rId10"/>
    <p:sldId id="280" r:id="rId11"/>
    <p:sldId id="283" r:id="rId12"/>
    <p:sldId id="284" r:id="rId13"/>
    <p:sldId id="273" r:id="rId14"/>
    <p:sldId id="274" r:id="rId15"/>
    <p:sldId id="28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486113"/>
    <a:srgbClr val="FFC000"/>
    <a:srgbClr val="052C34"/>
    <a:srgbClr val="0844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0" autoAdjust="0"/>
    <p:restoredTop sz="94291" autoAdjust="0"/>
  </p:normalViewPr>
  <p:slideViewPr>
    <p:cSldViewPr snapToGrid="0">
      <p:cViewPr varScale="1">
        <p:scale>
          <a:sx n="77" d="100"/>
          <a:sy n="77" d="100"/>
        </p:scale>
        <p:origin x="46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52D6E-71F5-47C5-906B-894CF3E2BAFE}" type="datetimeFigureOut">
              <a:rPr lang="en-GH" smtClean="0"/>
              <a:t>04/05/2022</a:t>
            </a:fld>
            <a:endParaRPr lang="en-G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FDB14-8CCA-4505-8345-0F15ED134994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266604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1FDB14-8CCA-4505-8345-0F15ED134994}" type="slidenum">
              <a:rPr lang="en-GH" smtClean="0"/>
              <a:t>4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3790457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1FDB14-8CCA-4505-8345-0F15ED134994}" type="slidenum">
              <a:rPr lang="en-GH" smtClean="0"/>
              <a:t>10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2563500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rgbClr val="08445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Isosceles Triangle 26"/>
          <p:cNvSpPr/>
          <p:nvPr/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rgbClr val="084450">
              <a:alpha val="7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/>
          <p:cNvSpPr/>
          <p:nvPr/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052C34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rgbClr val="084450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/>
          <p:cNvSpPr/>
          <p:nvPr/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84450">
              <a:alpha val="6470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Isosceles Triangle 30"/>
          <p:cNvSpPr/>
          <p:nvPr/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rgbClr val="084450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Isosceles Triangle 18"/>
          <p:cNvSpPr/>
          <p:nvPr/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rgbClr val="052C34">
              <a:alpha val="8470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rgbClr val="052C3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rgbClr val="052C3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EF1B-B4B9-4258-9044-B025F3EAA999}" type="datetimeFigureOut">
              <a:rPr lang="en-US" smtClean="0"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C45-F167-457F-AF5A-70E55A8536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439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EF1B-B4B9-4258-9044-B025F3EAA999}" type="datetimeFigureOut">
              <a:rPr lang="en-US" smtClean="0"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C45-F167-457F-AF5A-70E55A8536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175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EF1B-B4B9-4258-9044-B025F3EAA999}" type="datetimeFigureOut">
              <a:rPr lang="en-US" smtClean="0"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C45-F167-457F-AF5A-70E55A85368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1639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EF1B-B4B9-4258-9044-B025F3EAA999}" type="datetimeFigureOut">
              <a:rPr lang="en-US" smtClean="0"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C45-F167-457F-AF5A-70E55A8536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591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EF1B-B4B9-4258-9044-B025F3EAA999}" type="datetimeFigureOut">
              <a:rPr lang="en-US" smtClean="0"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C45-F167-457F-AF5A-70E55A85368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9568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EF1B-B4B9-4258-9044-B025F3EAA999}" type="datetimeFigureOut">
              <a:rPr lang="en-US" smtClean="0"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C45-F167-457F-AF5A-70E55A8536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006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EF1B-B4B9-4258-9044-B025F3EAA999}" type="datetimeFigureOut">
              <a:rPr lang="en-US" smtClean="0"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C45-F167-457F-AF5A-70E55A8536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547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EF1B-B4B9-4258-9044-B025F3EAA999}" type="datetimeFigureOut">
              <a:rPr lang="en-US" smtClean="0"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C45-F167-457F-AF5A-70E55A8536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34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52C3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52C3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EF1B-B4B9-4258-9044-B025F3EAA999}" type="datetimeFigureOut">
              <a:rPr lang="en-US" smtClean="0"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C45-F167-457F-AF5A-70E55A8536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644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EF1B-B4B9-4258-9044-B025F3EAA999}" type="datetimeFigureOut">
              <a:rPr lang="en-US" smtClean="0"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C45-F167-457F-AF5A-70E55A8536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071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EF1B-B4B9-4258-9044-B025F3EAA999}" type="datetimeFigureOut">
              <a:rPr lang="en-US" smtClean="0"/>
              <a:t>4/5/2022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C45-F167-457F-AF5A-70E55A8536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127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EF1B-B4B9-4258-9044-B025F3EAA999}" type="datetimeFigureOut">
              <a:rPr lang="en-US" smtClean="0"/>
              <a:t>4/5/2022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C45-F167-457F-AF5A-70E55A8536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92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EF1B-B4B9-4258-9044-B025F3EAA999}" type="datetimeFigureOut">
              <a:rPr lang="en-US" smtClean="0"/>
              <a:t>4/5/2022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C45-F167-457F-AF5A-70E55A8536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389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EF1B-B4B9-4258-9044-B025F3EAA999}" type="datetimeFigureOut">
              <a:rPr lang="en-US" smtClean="0"/>
              <a:t>4/5/2022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C45-F167-457F-AF5A-70E55A8536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522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EF1B-B4B9-4258-9044-B025F3EAA999}" type="datetimeFigureOut">
              <a:rPr lang="en-US" smtClean="0"/>
              <a:t>4/5/2022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C45-F167-457F-AF5A-70E55A8536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969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EF1B-B4B9-4258-9044-B025F3EAA999}" type="datetimeFigureOut">
              <a:rPr lang="en-US" smtClean="0"/>
              <a:t>4/5/2022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AC45-F167-457F-AF5A-70E55A8536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356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3"/>
          <p:cNvSpPr/>
          <p:nvPr/>
        </p:nvSpPr>
        <p:spPr>
          <a:xfrm>
            <a:off x="9181476" y="-8468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rgbClr val="08445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5"/>
          <p:cNvSpPr/>
          <p:nvPr/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/>
          <p:cNvSpPr/>
          <p:nvPr/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rgbClr val="084450">
              <a:alpha val="7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7"/>
          <p:cNvSpPr/>
          <p:nvPr/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084450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8"/>
          <p:cNvSpPr/>
          <p:nvPr/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rgbClr val="084450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9"/>
          <p:cNvSpPr/>
          <p:nvPr/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84450">
              <a:alpha val="6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7"/>
          <p:cNvSpPr/>
          <p:nvPr/>
        </p:nvSpPr>
        <p:spPr>
          <a:xfrm>
            <a:off x="10371665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rgbClr val="084450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8"/>
          <p:cNvSpPr/>
          <p:nvPr/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rgbClr val="084450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DEF1B-B4B9-4258-9044-B025F3EAA999}" type="datetimeFigureOut">
              <a:rPr lang="en-US" smtClean="0"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6C4AC45-F167-457F-AF5A-70E55A8536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67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52C34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rgbClr val="052C34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52835-EF54-43E3-B71C-DF722C15A1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652" y="1955986"/>
            <a:ext cx="9338871" cy="1877068"/>
          </a:xfrm>
        </p:spPr>
        <p:txBody>
          <a:bodyPr/>
          <a:lstStyle/>
          <a:p>
            <a:pPr algn="l"/>
            <a:r>
              <a:rPr lang="en-US" sz="4000" dirty="0"/>
              <a:t>Insights into African–led Startups and how they are thriving, using a qualitative approach.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717C95-9903-4188-8F64-626D1C4CB9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Pearl </a:t>
            </a:r>
            <a:r>
              <a:rPr lang="en-US" sz="2800" dirty="0" err="1"/>
              <a:t>Kitcher</a:t>
            </a:r>
            <a:endParaRPr lang="en-US" sz="2800" dirty="0"/>
          </a:p>
          <a:p>
            <a:r>
              <a:rPr lang="en-US" sz="2800" dirty="0" err="1"/>
              <a:t>Chocolart</a:t>
            </a:r>
            <a:r>
              <a:rPr lang="en-US" sz="2800" dirty="0"/>
              <a:t> Haus, Ghana.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B8848C2-59F6-4E68-BA29-10277D305B91}"/>
              </a:ext>
            </a:extLst>
          </p:cNvPr>
          <p:cNvGrpSpPr>
            <a:grpSpLocks noChangeAspect="1"/>
          </p:cNvGrpSpPr>
          <p:nvPr/>
        </p:nvGrpSpPr>
        <p:grpSpPr>
          <a:xfrm>
            <a:off x="-20272" y="0"/>
            <a:ext cx="1257300" cy="1226820"/>
            <a:chOff x="3736278" y="3130586"/>
            <a:chExt cx="1842894" cy="185241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37BC240-7993-412A-91E6-CF44D7F66547}"/>
                </a:ext>
              </a:extLst>
            </p:cNvPr>
            <p:cNvGrpSpPr/>
            <p:nvPr/>
          </p:nvGrpSpPr>
          <p:grpSpPr>
            <a:xfrm>
              <a:off x="3736278" y="3130586"/>
              <a:ext cx="1842894" cy="1852413"/>
              <a:chOff x="907473" y="684700"/>
              <a:chExt cx="1842894" cy="1852413"/>
            </a:xfrm>
          </p:grpSpPr>
          <p:sp>
            <p:nvSpPr>
              <p:cNvPr id="7" name="Star: 4 Points 6">
                <a:extLst>
                  <a:ext uri="{FF2B5EF4-FFF2-40B4-BE49-F238E27FC236}">
                    <a16:creationId xmlns:a16="http://schemas.microsoft.com/office/drawing/2014/main" id="{3ED85B3E-F034-4B30-88E6-E8D6B97634A3}"/>
                  </a:ext>
                </a:extLst>
              </p:cNvPr>
              <p:cNvSpPr/>
              <p:nvPr/>
            </p:nvSpPr>
            <p:spPr>
              <a:xfrm rot="3473835">
                <a:off x="921567" y="705361"/>
                <a:ext cx="1814946" cy="1842655"/>
              </a:xfrm>
              <a:prstGeom prst="star4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Star: 4 Points 7">
                <a:extLst>
                  <a:ext uri="{FF2B5EF4-FFF2-40B4-BE49-F238E27FC236}">
                    <a16:creationId xmlns:a16="http://schemas.microsoft.com/office/drawing/2014/main" id="{D0E1AF4B-A7A7-408F-BBF3-703D4169254D}"/>
                  </a:ext>
                </a:extLst>
              </p:cNvPr>
              <p:cNvSpPr/>
              <p:nvPr/>
            </p:nvSpPr>
            <p:spPr>
              <a:xfrm rot="6168132">
                <a:off x="921566" y="670845"/>
                <a:ext cx="1814946" cy="1842655"/>
              </a:xfrm>
              <a:prstGeom prst="star4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Star: 4 Points 8">
                <a:extLst>
                  <a:ext uri="{FF2B5EF4-FFF2-40B4-BE49-F238E27FC236}">
                    <a16:creationId xmlns:a16="http://schemas.microsoft.com/office/drawing/2014/main" id="{607680E3-04D7-4DA3-B98D-C5C446491FED}"/>
                  </a:ext>
                </a:extLst>
              </p:cNvPr>
              <p:cNvSpPr/>
              <p:nvPr/>
            </p:nvSpPr>
            <p:spPr>
              <a:xfrm>
                <a:off x="907473" y="694458"/>
                <a:ext cx="1814946" cy="1842655"/>
              </a:xfrm>
              <a:prstGeom prst="star4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Star: 4 Points 9">
                <a:extLst>
                  <a:ext uri="{FF2B5EF4-FFF2-40B4-BE49-F238E27FC236}">
                    <a16:creationId xmlns:a16="http://schemas.microsoft.com/office/drawing/2014/main" id="{B68F7462-56BC-4E1D-BA00-ED04C0580716}"/>
                  </a:ext>
                </a:extLst>
              </p:cNvPr>
              <p:cNvSpPr/>
              <p:nvPr/>
            </p:nvSpPr>
            <p:spPr>
              <a:xfrm rot="1649553">
                <a:off x="907473" y="694457"/>
                <a:ext cx="1814946" cy="1842655"/>
              </a:xfrm>
              <a:prstGeom prst="star4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Star: 4 Points 10">
                <a:extLst>
                  <a:ext uri="{FF2B5EF4-FFF2-40B4-BE49-F238E27FC236}">
                    <a16:creationId xmlns:a16="http://schemas.microsoft.com/office/drawing/2014/main" id="{82262F71-FE68-41B1-8054-87E2DA38AA06}"/>
                  </a:ext>
                </a:extLst>
              </p:cNvPr>
              <p:cNvSpPr/>
              <p:nvPr/>
            </p:nvSpPr>
            <p:spPr>
              <a:xfrm rot="4197730">
                <a:off x="921567" y="694456"/>
                <a:ext cx="1814946" cy="1842655"/>
              </a:xfrm>
              <a:prstGeom prst="star4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Star: 4 Points 11">
                <a:extLst>
                  <a:ext uri="{FF2B5EF4-FFF2-40B4-BE49-F238E27FC236}">
                    <a16:creationId xmlns:a16="http://schemas.microsoft.com/office/drawing/2014/main" id="{7D1C77C7-06D2-4850-AD66-4287C2C2149A}"/>
                  </a:ext>
                </a:extLst>
              </p:cNvPr>
              <p:cNvSpPr/>
              <p:nvPr/>
            </p:nvSpPr>
            <p:spPr>
              <a:xfrm rot="2751814">
                <a:off x="921566" y="670845"/>
                <a:ext cx="1814946" cy="1842655"/>
              </a:xfrm>
              <a:prstGeom prst="star4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C8D8F6A-FD18-4D13-9A51-D43182C1106A}"/>
                  </a:ext>
                </a:extLst>
              </p:cNvPr>
              <p:cNvSpPr/>
              <p:nvPr/>
            </p:nvSpPr>
            <p:spPr>
              <a:xfrm>
                <a:off x="1316182" y="1108363"/>
                <a:ext cx="1011381" cy="98367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6" name="Graphic 5" descr="Africa">
              <a:extLst>
                <a:ext uri="{FF2B5EF4-FFF2-40B4-BE49-F238E27FC236}">
                  <a16:creationId xmlns:a16="http://schemas.microsoft.com/office/drawing/2014/main" id="{0B053D53-7E78-4A99-B5C1-964F99946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41968" y="3606972"/>
              <a:ext cx="914400" cy="914400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EDEE7B9-D6F6-4814-9EE5-87E9E28F0666}"/>
              </a:ext>
            </a:extLst>
          </p:cNvPr>
          <p:cNvSpPr txBox="1"/>
          <p:nvPr/>
        </p:nvSpPr>
        <p:spPr>
          <a:xfrm>
            <a:off x="1227413" y="180161"/>
            <a:ext cx="61279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Current Business Issues </a:t>
            </a:r>
          </a:p>
          <a:p>
            <a:r>
              <a:rPr lang="en-US" sz="2000" b="1" dirty="0">
                <a:solidFill>
                  <a:srgbClr val="FFC000"/>
                </a:solidFill>
              </a:rPr>
              <a:t>in African Countries</a:t>
            </a:r>
          </a:p>
          <a:p>
            <a:r>
              <a:rPr lang="en-US" sz="2000" b="1" dirty="0">
                <a:solidFill>
                  <a:srgbClr val="FFC000"/>
                </a:solidFill>
              </a:rPr>
              <a:t>2022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CD95CE5-9AA3-483C-A6BD-0C4E9782C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272" y="5860646"/>
            <a:ext cx="1614488" cy="61198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0651FE2-9273-4BCD-862E-6C55365B7D2F}"/>
              </a:ext>
            </a:extLst>
          </p:cNvPr>
          <p:cNvSpPr txBox="1"/>
          <p:nvPr/>
        </p:nvSpPr>
        <p:spPr>
          <a:xfrm>
            <a:off x="-1" y="6493173"/>
            <a:ext cx="8878529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52C34"/>
                </a:solidFill>
              </a:rPr>
              <a:t>April 7 – 8, 2022                 WWW.</a:t>
            </a:r>
            <a:r>
              <a:rPr lang="en-US" sz="1800" b="1" dirty="0">
                <a:solidFill>
                  <a:srgbClr val="052C34"/>
                </a:solidFill>
                <a:highlight>
                  <a:srgbClr val="FFC000"/>
                </a:highlight>
              </a:rPr>
              <a:t>CBIAC.NET</a:t>
            </a:r>
          </a:p>
        </p:txBody>
      </p:sp>
    </p:spTree>
    <p:extLst>
      <p:ext uri="{BB962C8B-B14F-4D97-AF65-F5344CB8AC3E}">
        <p14:creationId xmlns:p14="http://schemas.microsoft.com/office/powerpoint/2010/main" val="49887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DFB3EE-6F54-48B6-ADD7-4EE40B23C4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27" y="86598"/>
            <a:ext cx="4261565" cy="31963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139D7D-114D-4C84-A1DB-EE02501850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26" y="3549024"/>
            <a:ext cx="4262368" cy="31963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9883E4-B244-45BF-9059-46AD3365AD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368" y="86598"/>
            <a:ext cx="4261564" cy="31967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4FB35C-BD8F-460B-B7FE-1FDB8479E5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342" y="3574614"/>
            <a:ext cx="4176620" cy="313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29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0A422CC-4FC0-4DD2-A723-248B3A7590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714415"/>
              </p:ext>
            </p:extLst>
          </p:nvPr>
        </p:nvGraphicFramePr>
        <p:xfrm>
          <a:off x="308130" y="5344"/>
          <a:ext cx="9900172" cy="725504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950086">
                  <a:extLst>
                    <a:ext uri="{9D8B030D-6E8A-4147-A177-3AD203B41FA5}">
                      <a16:colId xmlns:a16="http://schemas.microsoft.com/office/drawing/2014/main" val="4179015811"/>
                    </a:ext>
                  </a:extLst>
                </a:gridCol>
                <a:gridCol w="4950086">
                  <a:extLst>
                    <a:ext uri="{9D8B030D-6E8A-4147-A177-3AD203B41FA5}">
                      <a16:colId xmlns:a16="http://schemas.microsoft.com/office/drawing/2014/main" val="2844029518"/>
                    </a:ext>
                  </a:extLst>
                </a:gridCol>
              </a:tblGrid>
              <a:tr h="488486">
                <a:tc>
                  <a:txBody>
                    <a:bodyPr/>
                    <a:lstStyle/>
                    <a:p>
                      <a:r>
                        <a:rPr lang="en-US" dirty="0"/>
                        <a:t>Themes</a:t>
                      </a:r>
                      <a:endParaRPr lang="en-G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Answers</a:t>
                      </a:r>
                      <a:endParaRPr lang="en-G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2766362"/>
                  </a:ext>
                </a:extLst>
              </a:tr>
              <a:tr h="488486">
                <a:tc>
                  <a:txBody>
                    <a:bodyPr/>
                    <a:lstStyle/>
                    <a:p>
                      <a:r>
                        <a:rPr lang="en-US" dirty="0"/>
                        <a:t>Motivation to Start the business</a:t>
                      </a:r>
                      <a:endParaRPr lang="en-G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Passion to have access to high quality fruits and vegetables 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The vison to add value to locally-made Ghanaian chocolate </a:t>
                      </a:r>
                    </a:p>
                    <a:p>
                      <a:endParaRPr lang="en-US" dirty="0"/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decided to start my business because I was going to stay a year at home which applying to medical school for the next academic year. I basically started it out of boredom although I had been interested in entrepreneurship for a while. </a:t>
                      </a:r>
                      <a:endParaRPr lang="en-US" dirty="0"/>
                    </a:p>
                    <a:p>
                      <a:endParaRPr lang="en-G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033904"/>
                  </a:ext>
                </a:extLst>
              </a:tr>
              <a:tr h="488486">
                <a:tc>
                  <a:txBody>
                    <a:bodyPr/>
                    <a:lstStyle/>
                    <a:p>
                      <a:r>
                        <a:rPr lang="en-US" dirty="0"/>
                        <a:t>Challenges along the way</a:t>
                      </a:r>
                      <a:endParaRPr lang="en-G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Cybersecurity issues as IG page was hacked and it cost money to restore it. 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Capability of boosting consumer confidence in the quality of fruits and vegetables on the current market. 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Challenges with setting up a strong working team of professionals</a:t>
                      </a:r>
                    </a:p>
                    <a:p>
                      <a:endParaRPr lang="en-G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7944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3727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BF26DC42-7E5C-4E2E-970C-6BDD04B277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577486"/>
              </p:ext>
            </p:extLst>
          </p:nvPr>
        </p:nvGraphicFramePr>
        <p:xfrm>
          <a:off x="443043" y="105069"/>
          <a:ext cx="9135672" cy="728633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67836">
                  <a:extLst>
                    <a:ext uri="{9D8B030D-6E8A-4147-A177-3AD203B41FA5}">
                      <a16:colId xmlns:a16="http://schemas.microsoft.com/office/drawing/2014/main" val="4179015811"/>
                    </a:ext>
                  </a:extLst>
                </a:gridCol>
                <a:gridCol w="4567836">
                  <a:extLst>
                    <a:ext uri="{9D8B030D-6E8A-4147-A177-3AD203B41FA5}">
                      <a16:colId xmlns:a16="http://schemas.microsoft.com/office/drawing/2014/main" val="2844029518"/>
                    </a:ext>
                  </a:extLst>
                </a:gridCol>
              </a:tblGrid>
              <a:tr h="488486">
                <a:tc>
                  <a:txBody>
                    <a:bodyPr/>
                    <a:lstStyle/>
                    <a:p>
                      <a:r>
                        <a:rPr lang="en-US" dirty="0"/>
                        <a:t>Themes</a:t>
                      </a:r>
                      <a:endParaRPr lang="en-G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Answers</a:t>
                      </a:r>
                      <a:endParaRPr lang="en-G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2766362"/>
                  </a:ext>
                </a:extLst>
              </a:tr>
              <a:tr h="488486">
                <a:tc>
                  <a:txBody>
                    <a:bodyPr/>
                    <a:lstStyle/>
                    <a:p>
                      <a:r>
                        <a:rPr lang="en-US" dirty="0"/>
                        <a:t>Current business Challenges</a:t>
                      </a:r>
                      <a:endParaRPr lang="en-G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Sourcing manufacturing tools and packaging materials locally 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Achieving schoolwork and business balance 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Access to finance to scale up production </a:t>
                      </a:r>
                    </a:p>
                    <a:p>
                      <a:endParaRPr lang="en-G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357913"/>
                  </a:ext>
                </a:extLst>
              </a:tr>
              <a:tr h="612812">
                <a:tc>
                  <a:txBody>
                    <a:bodyPr/>
                    <a:lstStyle/>
                    <a:p>
                      <a:r>
                        <a:rPr lang="en-US" dirty="0"/>
                        <a:t>Vison for the next 5 </a:t>
                      </a:r>
                      <a:r>
                        <a:rPr lang="en-US" dirty="0" err="1"/>
                        <a:t>yrs</a:t>
                      </a:r>
                      <a:endParaRPr lang="en-G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Access funding to be able to increase production capacity and efficiency 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Scaling up from retail to wholesale </a:t>
                      </a:r>
                      <a:endParaRPr lang="en-G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0089985"/>
                  </a:ext>
                </a:extLst>
              </a:tr>
              <a:tr h="488486">
                <a:tc>
                  <a:txBody>
                    <a:bodyPr/>
                    <a:lstStyle/>
                    <a:p>
                      <a:r>
                        <a:rPr lang="en-US" dirty="0"/>
                        <a:t>SDG that the business is tackling </a:t>
                      </a:r>
                      <a:endParaRPr lang="en-G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SDG 2, SDG 8, </a:t>
                      </a:r>
                      <a:endParaRPr lang="en-G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7562790"/>
                  </a:ext>
                </a:extLst>
              </a:tr>
              <a:tr h="488486">
                <a:tc>
                  <a:txBody>
                    <a:bodyPr/>
                    <a:lstStyle/>
                    <a:p>
                      <a:r>
                        <a:rPr lang="en-US" dirty="0"/>
                        <a:t>Words to a person considering to start a business in Africa</a:t>
                      </a:r>
                      <a:endParaRPr lang="en-G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There are so many untapped opportunities that a yet to be explored </a:t>
                      </a:r>
                    </a:p>
                    <a:p>
                      <a:endParaRPr lang="en-US" dirty="0"/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will advice them to put much effort into effective research on whichever field they choose to venture into. </a:t>
                      </a:r>
                    </a:p>
                    <a:p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 a back-up plan</a:t>
                      </a:r>
                      <a:endParaRPr lang="en-US" dirty="0"/>
                    </a:p>
                    <a:p>
                      <a:endParaRPr lang="en-G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292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3286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8E2E7-CC07-4576-B323-FBB580A9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4" y="0"/>
            <a:ext cx="8596668" cy="653143"/>
          </a:xfrm>
        </p:spPr>
        <p:txBody>
          <a:bodyPr/>
          <a:lstStyle/>
          <a:p>
            <a:r>
              <a:rPr lang="en-US" u="sng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A3478-7F23-4608-84E0-3DABE75CF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931" y="653143"/>
            <a:ext cx="10636909" cy="6090782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Chronic Unemployment</a:t>
            </a:r>
          </a:p>
          <a:p>
            <a:pPr lvl="1"/>
            <a:r>
              <a:rPr lang="en-US" sz="2400" dirty="0"/>
              <a:t>Graduates barely get jobs to sustain themselves and their families. </a:t>
            </a:r>
          </a:p>
          <a:p>
            <a:pPr lvl="1"/>
            <a:r>
              <a:rPr lang="en-US" sz="2400" dirty="0"/>
              <a:t>Some resort to starting businesses on their own with little or no capital. 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Access to Capital</a:t>
            </a:r>
          </a:p>
          <a:p>
            <a:pPr lvl="1"/>
            <a:r>
              <a:rPr lang="en-US" sz="2400" dirty="0"/>
              <a:t>Even though there are business incubators there is still a major challenge with accessing funds African businesses.</a:t>
            </a:r>
          </a:p>
          <a:p>
            <a:pPr lvl="2"/>
            <a:r>
              <a:rPr lang="en-US" sz="2200" dirty="0"/>
              <a:t>Inadequate sources of funding </a:t>
            </a:r>
          </a:p>
          <a:p>
            <a:pPr lvl="2"/>
            <a:r>
              <a:rPr lang="en-US" sz="2200" dirty="0"/>
              <a:t>Bank loans have high interest rates and ridiculous check list of eligibility  requirements. </a:t>
            </a:r>
          </a:p>
          <a:p>
            <a:pPr lvl="2"/>
            <a:endParaRPr lang="en-US" sz="2000" dirty="0"/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Scaling up Challenges</a:t>
            </a:r>
          </a:p>
          <a:p>
            <a:pPr lvl="1"/>
            <a:r>
              <a:rPr lang="en-US" sz="2400" dirty="0"/>
              <a:t>Job-fit Human resource, equipment, local sourcing, high import rate of raw materials </a:t>
            </a:r>
          </a:p>
          <a:p>
            <a:pPr marL="457200" lvl="1" indent="0">
              <a:buNone/>
            </a:pPr>
            <a:endParaRPr lang="en-US" sz="22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0393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3C431-2788-4046-9749-BE2DDFCFC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619" y="0"/>
            <a:ext cx="8596668" cy="665316"/>
          </a:xfrm>
        </p:spPr>
        <p:txBody>
          <a:bodyPr/>
          <a:lstStyle/>
          <a:p>
            <a:r>
              <a:rPr lang="en-US" u="sng" dirty="0"/>
              <a:t>Questions and Discussion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DCB3FFE-77A2-4B18-98CD-ADA5C7879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3284"/>
            <a:ext cx="10058400" cy="571262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United Nations Sustainable Development Goals</a:t>
            </a:r>
          </a:p>
          <a:p>
            <a:pPr lvl="1"/>
            <a:r>
              <a:rPr lang="en-US" sz="2200" dirty="0">
                <a:solidFill>
                  <a:srgbClr val="404040"/>
                </a:solidFill>
              </a:rPr>
              <a:t>https://sdgs.un.org/goals</a:t>
            </a:r>
          </a:p>
          <a:p>
            <a:pPr lvl="1"/>
            <a:r>
              <a:rPr lang="en-US" sz="2400" dirty="0"/>
              <a:t>SDG 8</a:t>
            </a:r>
          </a:p>
          <a:p>
            <a:pPr lvl="1"/>
            <a:r>
              <a:rPr lang="en-US" sz="2400" dirty="0"/>
              <a:t>SDG 1</a:t>
            </a:r>
          </a:p>
          <a:p>
            <a:pPr lvl="1"/>
            <a:endParaRPr lang="en-US" sz="2400" dirty="0"/>
          </a:p>
          <a:p>
            <a:pPr marL="514350" marR="0" indent="-28575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Discussion questions</a:t>
            </a:r>
          </a:p>
          <a:p>
            <a:pPr marL="514350" marR="0" indent="-28575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what ways can we deal with the problem of chronic unemployment in Africa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 marL="514350" marR="0" indent="-28575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can African entrepreneurs access capital and adequate funding to help them scale up their businesses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514350" marR="0" indent="-28575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cross-border collaborations do you think can help African business generate more revenue and sustain their local economies?</a:t>
            </a:r>
          </a:p>
          <a:p>
            <a:pPr marL="514350" marR="0" indent="-28575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 we address existing gender disparities in the science and manufacturing business sectors?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endParaRPr lang="en-US" sz="20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4599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D82D7-EECA-4DB0-B499-466420A8A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223" y="2832725"/>
            <a:ext cx="7984848" cy="596275"/>
          </a:xfrm>
        </p:spPr>
        <p:txBody>
          <a:bodyPr>
            <a:normAutofit fontScale="90000"/>
          </a:bodyPr>
          <a:lstStyle/>
          <a:p>
            <a:r>
              <a:rPr lang="en-US" dirty="0"/>
              <a:t>Email me at pearlkitcher@gmail.com</a:t>
            </a:r>
            <a:endParaRPr lang="en-GH" dirty="0"/>
          </a:p>
        </p:txBody>
      </p:sp>
    </p:spTree>
    <p:extLst>
      <p:ext uri="{BB962C8B-B14F-4D97-AF65-F5344CB8AC3E}">
        <p14:creationId xmlns:p14="http://schemas.microsoft.com/office/powerpoint/2010/main" val="1451640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40CD2-FF83-4963-8E1D-FCD83D2C1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924" y="609600"/>
            <a:ext cx="8596668" cy="831273"/>
          </a:xfrm>
        </p:spPr>
        <p:txBody>
          <a:bodyPr/>
          <a:lstStyle/>
          <a:p>
            <a:r>
              <a:rPr lang="en-US" u="sng" dirty="0"/>
              <a:t>Presentation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3C4FA-BA60-43D7-8B1C-106E64D0E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803" y="1385456"/>
            <a:ext cx="11292273" cy="4862944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Current business trends in Africa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Business Trends in Ghana</a:t>
            </a:r>
          </a:p>
          <a:p>
            <a:pPr lvl="2"/>
            <a:r>
              <a:rPr lang="en-US" sz="2400" dirty="0">
                <a:solidFill>
                  <a:schemeClr val="tx1"/>
                </a:solidFill>
              </a:rPr>
              <a:t> Factors that are contributing to the trends</a:t>
            </a:r>
          </a:p>
          <a:p>
            <a:pPr lvl="2"/>
            <a:endParaRPr lang="en-US" sz="2400" dirty="0">
              <a:solidFill>
                <a:schemeClr val="tx1"/>
              </a:solidFill>
            </a:endParaRPr>
          </a:p>
          <a:p>
            <a:pPr marL="290513" lvl="1"/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Business Case Studies </a:t>
            </a:r>
          </a:p>
          <a:p>
            <a:pPr lvl="1"/>
            <a:r>
              <a:rPr lang="en-US" sz="2400" dirty="0" err="1">
                <a:solidFill>
                  <a:schemeClr val="tx1"/>
                </a:solidFill>
              </a:rPr>
              <a:t>Chocolart</a:t>
            </a:r>
            <a:r>
              <a:rPr lang="en-US" sz="2400" dirty="0">
                <a:solidFill>
                  <a:schemeClr val="tx1"/>
                </a:solidFill>
              </a:rPr>
              <a:t> Haus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The cocoa sector 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endParaRPr lang="en-US" sz="2200" dirty="0">
              <a:solidFill>
                <a:schemeClr val="tx1"/>
              </a:solidFill>
            </a:endParaRP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Other food sectors  </a:t>
            </a:r>
          </a:p>
          <a:p>
            <a:pPr lvl="2"/>
            <a:r>
              <a:rPr lang="en-US" sz="2400" dirty="0">
                <a:solidFill>
                  <a:schemeClr val="tx1"/>
                </a:solidFill>
              </a:rPr>
              <a:t>Cakes and Confections </a:t>
            </a:r>
          </a:p>
          <a:p>
            <a:pPr lvl="2"/>
            <a:r>
              <a:rPr lang="en-US" sz="2400" dirty="0">
                <a:solidFill>
                  <a:schemeClr val="tx1"/>
                </a:solidFill>
              </a:rPr>
              <a:t>Sustainable Agriculture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77278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54943-6A4C-407A-A7E8-4E6FADCB3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948721"/>
            <a:ext cx="9485997" cy="4092641"/>
          </a:xfrm>
        </p:spPr>
        <p:txBody>
          <a:bodyPr/>
          <a:lstStyle/>
          <a:p>
            <a:r>
              <a:rPr lang="en-US" sz="2400" dirty="0"/>
              <a:t>African population ids about 60% youth </a:t>
            </a:r>
          </a:p>
          <a:p>
            <a:r>
              <a:rPr lang="en-US" sz="2400" dirty="0"/>
              <a:t>On average, a graduate is likely to get a paying job after 3 to 4 years of graduation  </a:t>
            </a:r>
          </a:p>
          <a:p>
            <a:r>
              <a:rPr lang="en-US" sz="2400" dirty="0"/>
              <a:t>Therefore, most graduates resort to taking more academic courses </a:t>
            </a:r>
          </a:p>
          <a:p>
            <a:r>
              <a:rPr lang="en-US" sz="2400" dirty="0"/>
              <a:t>On average, a graduate is likely to land his or her first paying job after 3years of graduation. </a:t>
            </a:r>
          </a:p>
          <a:p>
            <a:endParaRPr lang="en-G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FB8662F-8A86-4BEB-87B3-2F42F8019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924" y="609600"/>
            <a:ext cx="8596668" cy="831273"/>
          </a:xfrm>
        </p:spPr>
        <p:txBody>
          <a:bodyPr/>
          <a:lstStyle/>
          <a:p>
            <a:r>
              <a:rPr lang="en-US" u="sng" dirty="0"/>
              <a:t>Introduction </a:t>
            </a:r>
          </a:p>
        </p:txBody>
      </p:sp>
    </p:spTree>
    <p:extLst>
      <p:ext uri="{BB962C8B-B14F-4D97-AF65-F5344CB8AC3E}">
        <p14:creationId xmlns:p14="http://schemas.microsoft.com/office/powerpoint/2010/main" val="2067500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40CD2-FF83-4963-8E1D-FCD83D2C1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1273"/>
          </a:xfrm>
        </p:spPr>
        <p:txBody>
          <a:bodyPr/>
          <a:lstStyle/>
          <a:p>
            <a:r>
              <a:rPr lang="en-US" u="sng" dirty="0"/>
              <a:t>Current Business Trends in Africa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3C4FA-BA60-43D7-8B1C-106E64D0E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69" y="1236009"/>
            <a:ext cx="10992152" cy="4862944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Global attraction for emerging markets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Google AI lab in Ghana in 2019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Microsoft African Development Centre in Lagos in 2022</a:t>
            </a:r>
          </a:p>
          <a:p>
            <a:pPr lvl="2"/>
            <a:endParaRPr lang="en-US" sz="2400" dirty="0">
              <a:solidFill>
                <a:schemeClr val="tx1"/>
              </a:solidFill>
            </a:endParaRPr>
          </a:p>
          <a:p>
            <a:pPr marL="290513" lvl="1"/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Support for Startups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Influx of business incubators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International business support programs - Orange Corners, SIYB</a:t>
            </a:r>
            <a:endParaRPr lang="en-US" sz="2200" dirty="0">
              <a:solidFill>
                <a:schemeClr val="tx1"/>
              </a:solidFill>
            </a:endParaRP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Avenues for business visibility – Social Media; </a:t>
            </a:r>
            <a:r>
              <a:rPr lang="en-US" sz="2400" dirty="0" err="1">
                <a:solidFill>
                  <a:schemeClr val="tx1"/>
                </a:solidFill>
              </a:rPr>
              <a:t>IG,Facebook</a:t>
            </a:r>
            <a:r>
              <a:rPr lang="en-US" sz="2400" dirty="0">
                <a:solidFill>
                  <a:schemeClr val="tx1"/>
                </a:solidFill>
              </a:rPr>
              <a:t>, etc.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3559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40CD2-FF83-4963-8E1D-FCD83D2C1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657" y="399738"/>
            <a:ext cx="9471007" cy="831273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Factors contributing to African business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3C4FA-BA60-43D7-8B1C-106E64D0E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45674"/>
            <a:ext cx="10992152" cy="4862944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Inadequate source of capital and funding </a:t>
            </a:r>
          </a:p>
          <a:p>
            <a:pPr marL="0" indent="0">
              <a:buNone/>
            </a:pP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Inadequate skills for current demands of work </a:t>
            </a:r>
            <a:endParaRPr lang="en-US" sz="2800" dirty="0">
              <a:solidFill>
                <a:schemeClr val="tx1"/>
              </a:solidFill>
            </a:endParaRPr>
          </a:p>
          <a:p>
            <a:pPr lvl="2"/>
            <a:r>
              <a:rPr lang="en-US" sz="2800" dirty="0">
                <a:solidFill>
                  <a:schemeClr val="tx1"/>
                </a:solidFill>
              </a:rPr>
              <a:t>Digital disruption, Technology-driven era. </a:t>
            </a:r>
          </a:p>
          <a:p>
            <a:pPr marL="914400" lvl="2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290513" lvl="1"/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Chronic youth unemployment</a:t>
            </a:r>
          </a:p>
          <a:p>
            <a:pPr marL="4763" lvl="1" indent="0">
              <a:buNone/>
            </a:pP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290513" lvl="1"/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Mental Health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0251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40CD2-FF83-4963-8E1D-FCD83D2C1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1273"/>
          </a:xfrm>
        </p:spPr>
        <p:txBody>
          <a:bodyPr/>
          <a:lstStyle/>
          <a:p>
            <a:r>
              <a:rPr lang="en-US" u="sng" dirty="0"/>
              <a:t>CHOCOLART HAUS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3C4FA-BA60-43D7-8B1C-106E64D0E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550" y="1440873"/>
            <a:ext cx="9411047" cy="4972873"/>
          </a:xfrm>
        </p:spPr>
        <p:txBody>
          <a:bodyPr>
            <a:noAutofit/>
          </a:bodyPr>
          <a:lstStyle/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More than 60% of the world’s cocoa is supplied by Ghana and Cote D’Ivoire, which are in Africa. However, this cash cro</a:t>
            </a:r>
            <a:r>
              <a:rPr lang="en-GB" sz="24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p is vastly underutilised in these countries.  </a:t>
            </a:r>
            <a:endParaRPr lang="en-GB" sz="2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b="0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/>
              </a:rPr>
              <a:t>ChocolArt</a:t>
            </a:r>
            <a:r>
              <a:rPr lang="en-GB" sz="24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 is an artisanal chocolate business that adds aesthetic value to indigenous Ghanaian chocolate mainly.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b="0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/>
              </a:rPr>
              <a:t>ChocolArt</a:t>
            </a:r>
            <a:r>
              <a:rPr lang="en-GB" sz="24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 aims at creating globally competitive brands of artisanal chocolate and through this, will also create livelihoods for people in Ghana.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88232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CDCD42-3CE3-4D74-8AA0-4A91B5F7B2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044" b="15040"/>
          <a:stretch>
            <a:fillRect/>
          </a:stretch>
        </p:blipFill>
        <p:spPr>
          <a:xfrm>
            <a:off x="8495" y="-74951"/>
            <a:ext cx="5337720" cy="642213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8BE3A6-C695-46AF-AC7A-CE7E43756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215" y="-1"/>
            <a:ext cx="5036694" cy="37775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160E34-89F6-4A8F-B001-81F9B9BFC4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38387" y="3977760"/>
            <a:ext cx="3262624" cy="24469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76569E-4665-42A0-849C-02C19DE725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61564" y="3811211"/>
            <a:ext cx="3452965" cy="258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519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40CD2-FF83-4963-8E1D-FCD83D2C1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1273"/>
          </a:xfrm>
        </p:spPr>
        <p:txBody>
          <a:bodyPr/>
          <a:lstStyle/>
          <a:p>
            <a:r>
              <a:rPr lang="en-US" u="sng" dirty="0"/>
              <a:t>Other Business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3C4FA-BA60-43D7-8B1C-106E64D0E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698" y="1385456"/>
            <a:ext cx="10992152" cy="4862944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Wrapped Ghana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Started the business of wrapping custom-made gifts for people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during the Covid-19 pandemic. </a:t>
            </a:r>
          </a:p>
          <a:p>
            <a:pPr lvl="2"/>
            <a:r>
              <a:rPr lang="en-US" sz="2400" dirty="0">
                <a:solidFill>
                  <a:schemeClr val="tx1"/>
                </a:solidFill>
              </a:rPr>
              <a:t> These are edible and non-edible products </a:t>
            </a:r>
          </a:p>
          <a:p>
            <a:pPr marL="914400" lvl="2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290513" lvl="1"/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Tropical Growers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Started a fruits and vegetables growing company</a:t>
            </a:r>
          </a:p>
          <a:p>
            <a:pPr lvl="2"/>
            <a:r>
              <a:rPr lang="en-US" sz="2200" dirty="0">
                <a:solidFill>
                  <a:schemeClr val="tx1"/>
                </a:solidFill>
              </a:rPr>
              <a:t>To tackle SDG 2 mainly</a:t>
            </a:r>
          </a:p>
          <a:p>
            <a:pPr marL="457200" lvl="1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914400" lvl="2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9973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5E43E1B-5038-4EEC-95F7-316A38B025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402" y="2786578"/>
            <a:ext cx="3770388" cy="41945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1ED6FF-2EBA-4E94-A71E-1911592F03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955" y="-44968"/>
            <a:ext cx="3875835" cy="36875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C06234-0702-4509-8403-40789F5082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994" y="1727868"/>
            <a:ext cx="4262203" cy="52013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298425-8252-49EC-A1D1-94897F28F0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63710"/>
            <a:ext cx="3770388" cy="481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119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4604</TotalTime>
  <Words>740</Words>
  <Application>Microsoft Office PowerPoint</Application>
  <PresentationFormat>Widescreen</PresentationFormat>
  <Paragraphs>119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Trebuchet MS</vt:lpstr>
      <vt:lpstr>Wingdings 3</vt:lpstr>
      <vt:lpstr>Facet</vt:lpstr>
      <vt:lpstr>Insights into African–led Startups and how they are thriving, using a qualitative approach.  </vt:lpstr>
      <vt:lpstr>Presentation Overview</vt:lpstr>
      <vt:lpstr>Introduction </vt:lpstr>
      <vt:lpstr>Current Business Trends in Africa</vt:lpstr>
      <vt:lpstr>Factors contributing to African business patterns</vt:lpstr>
      <vt:lpstr>CHOCOLART HAUS</vt:lpstr>
      <vt:lpstr>PowerPoint Presentation</vt:lpstr>
      <vt:lpstr>Other Business Cases</vt:lpstr>
      <vt:lpstr>PowerPoint Presentation</vt:lpstr>
      <vt:lpstr>PowerPoint Presentation</vt:lpstr>
      <vt:lpstr>PowerPoint Presentation</vt:lpstr>
      <vt:lpstr>PowerPoint Presentation</vt:lpstr>
      <vt:lpstr>Conclusions</vt:lpstr>
      <vt:lpstr>Questions and Discussion</vt:lpstr>
      <vt:lpstr>Email me at pearlkitcher@gmail.com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Shani Carter</dc:creator>
  <cp:lastModifiedBy>Shani Carter</cp:lastModifiedBy>
  <cp:revision>55</cp:revision>
  <dcterms:created xsi:type="dcterms:W3CDTF">2020-02-19T16:22:48Z</dcterms:created>
  <dcterms:modified xsi:type="dcterms:W3CDTF">2022-04-05T22:38:46Z</dcterms:modified>
</cp:coreProperties>
</file>