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5" r:id="rId4"/>
    <p:sldId id="276" r:id="rId5"/>
    <p:sldId id="277" r:id="rId6"/>
    <p:sldId id="280" r:id="rId7"/>
    <p:sldId id="278" r:id="rId8"/>
    <p:sldId id="279" r:id="rId9"/>
    <p:sldId id="273" r:id="rId10"/>
    <p:sldId id="281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6113"/>
    <a:srgbClr val="404040"/>
    <a:srgbClr val="FFC000"/>
    <a:srgbClr val="052C34"/>
    <a:srgbClr val="084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57" d="100"/>
          <a:sy n="57" d="100"/>
        </p:scale>
        <p:origin x="78" y="2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52C34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/>
          <p:cNvSpPr/>
          <p:nvPr/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052C34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rgbClr val="052C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3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639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9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56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0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52C3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2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8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2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6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/>
          <p:cNvSpPr/>
          <p:nvPr/>
        </p:nvSpPr>
        <p:spPr>
          <a:xfrm>
            <a:off x="9181476" y="-8468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0371665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08445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EF1B-B4B9-4258-9044-B025F3EAA999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52C3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052C3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nfccc.int/process-and-meetings/the-paris-agreement/the-paris-agreeme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8497" y="1796087"/>
            <a:ext cx="8124076" cy="1877068"/>
          </a:xfrm>
        </p:spPr>
        <p:txBody>
          <a:bodyPr/>
          <a:lstStyle/>
          <a:p>
            <a:pPr algn="l"/>
            <a:r>
              <a:rPr lang="en-US" sz="4000" dirty="0"/>
              <a:t>Synergies between COVID-19, Supply Chain, Sustainable Development, and Climate Change: Lessons from UNCTAD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Shani D. Carter, Ph.D.</a:t>
            </a:r>
          </a:p>
          <a:p>
            <a:r>
              <a:rPr lang="en-US" sz="2800" dirty="0"/>
              <a:t>Wagner College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8848C2-59F6-4E68-BA29-10277D305B91}"/>
              </a:ext>
            </a:extLst>
          </p:cNvPr>
          <p:cNvGrpSpPr>
            <a:grpSpLocks noChangeAspect="1"/>
          </p:cNvGrpSpPr>
          <p:nvPr/>
        </p:nvGrpSpPr>
        <p:grpSpPr>
          <a:xfrm>
            <a:off x="-20272" y="0"/>
            <a:ext cx="1257300" cy="1226820"/>
            <a:chOff x="3736278" y="3130586"/>
            <a:chExt cx="1842894" cy="185241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37BC240-7993-412A-91E6-CF44D7F66547}"/>
                </a:ext>
              </a:extLst>
            </p:cNvPr>
            <p:cNvGrpSpPr/>
            <p:nvPr/>
          </p:nvGrpSpPr>
          <p:grpSpPr>
            <a:xfrm>
              <a:off x="3736278" y="3130586"/>
              <a:ext cx="1842894" cy="1852413"/>
              <a:chOff x="907473" y="684700"/>
              <a:chExt cx="1842894" cy="1852413"/>
            </a:xfrm>
          </p:grpSpPr>
          <p:sp>
            <p:nvSpPr>
              <p:cNvPr id="7" name="Star: 4 Points 6">
                <a:extLst>
                  <a:ext uri="{FF2B5EF4-FFF2-40B4-BE49-F238E27FC236}">
                    <a16:creationId xmlns:a16="http://schemas.microsoft.com/office/drawing/2014/main" id="{3ED85B3E-F034-4B30-88E6-E8D6B97634A3}"/>
                  </a:ext>
                </a:extLst>
              </p:cNvPr>
              <p:cNvSpPr/>
              <p:nvPr/>
            </p:nvSpPr>
            <p:spPr>
              <a:xfrm rot="3473835">
                <a:off x="921567" y="705361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Star: 4 Points 7">
                <a:extLst>
                  <a:ext uri="{FF2B5EF4-FFF2-40B4-BE49-F238E27FC236}">
                    <a16:creationId xmlns:a16="http://schemas.microsoft.com/office/drawing/2014/main" id="{D0E1AF4B-A7A7-408F-BBF3-703D4169254D}"/>
                  </a:ext>
                </a:extLst>
              </p:cNvPr>
              <p:cNvSpPr/>
              <p:nvPr/>
            </p:nvSpPr>
            <p:spPr>
              <a:xfrm rot="6168132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Star: 4 Points 8">
                <a:extLst>
                  <a:ext uri="{FF2B5EF4-FFF2-40B4-BE49-F238E27FC236}">
                    <a16:creationId xmlns:a16="http://schemas.microsoft.com/office/drawing/2014/main" id="{607680E3-04D7-4DA3-B98D-C5C446491FED}"/>
                  </a:ext>
                </a:extLst>
              </p:cNvPr>
              <p:cNvSpPr/>
              <p:nvPr/>
            </p:nvSpPr>
            <p:spPr>
              <a:xfrm>
                <a:off x="907473" y="694458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Star: 4 Points 9">
                <a:extLst>
                  <a:ext uri="{FF2B5EF4-FFF2-40B4-BE49-F238E27FC236}">
                    <a16:creationId xmlns:a16="http://schemas.microsoft.com/office/drawing/2014/main" id="{B68F7462-56BC-4E1D-BA00-ED04C0580716}"/>
                  </a:ext>
                </a:extLst>
              </p:cNvPr>
              <p:cNvSpPr/>
              <p:nvPr/>
            </p:nvSpPr>
            <p:spPr>
              <a:xfrm rot="1649553">
                <a:off x="907473" y="694457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Star: 4 Points 10">
                <a:extLst>
                  <a:ext uri="{FF2B5EF4-FFF2-40B4-BE49-F238E27FC236}">
                    <a16:creationId xmlns:a16="http://schemas.microsoft.com/office/drawing/2014/main" id="{82262F71-FE68-41B1-8054-87E2DA38AA06}"/>
                  </a:ext>
                </a:extLst>
              </p:cNvPr>
              <p:cNvSpPr/>
              <p:nvPr/>
            </p:nvSpPr>
            <p:spPr>
              <a:xfrm rot="4197730">
                <a:off x="921567" y="694456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Star: 4 Points 11">
                <a:extLst>
                  <a:ext uri="{FF2B5EF4-FFF2-40B4-BE49-F238E27FC236}">
                    <a16:creationId xmlns:a16="http://schemas.microsoft.com/office/drawing/2014/main" id="{7D1C77C7-06D2-4850-AD66-4287C2C2149A}"/>
                  </a:ext>
                </a:extLst>
              </p:cNvPr>
              <p:cNvSpPr/>
              <p:nvPr/>
            </p:nvSpPr>
            <p:spPr>
              <a:xfrm rot="2751814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C8D8F6A-FD18-4D13-9A51-D43182C1106A}"/>
                  </a:ext>
                </a:extLst>
              </p:cNvPr>
              <p:cNvSpPr/>
              <p:nvPr/>
            </p:nvSpPr>
            <p:spPr>
              <a:xfrm>
                <a:off x="1316182" y="1108363"/>
                <a:ext cx="1011381" cy="98367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Africa">
              <a:extLst>
                <a:ext uri="{FF2B5EF4-FFF2-40B4-BE49-F238E27FC236}">
                  <a16:creationId xmlns:a16="http://schemas.microsoft.com/office/drawing/2014/main" id="{0B053D53-7E78-4A99-B5C1-964F99946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41968" y="3606972"/>
              <a:ext cx="914400" cy="9144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2022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CD95CE5-9AA3-483C-A6BD-0C4E9782CD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0272" y="5860646"/>
            <a:ext cx="1614488" cy="6119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7 – 8, 2022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</p:spTree>
    <p:extLst>
      <p:ext uri="{BB962C8B-B14F-4D97-AF65-F5344CB8AC3E}">
        <p14:creationId xmlns:p14="http://schemas.microsoft.com/office/powerpoint/2010/main" val="49887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4" y="0"/>
            <a:ext cx="8596668" cy="653143"/>
          </a:xfrm>
        </p:spPr>
        <p:txBody>
          <a:bodyPr/>
          <a:lstStyle/>
          <a:p>
            <a:r>
              <a:rPr lang="en-US" u="sng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A3478-7F23-4608-84E0-3DABE75CF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3143"/>
            <a:ext cx="10048723" cy="620485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Supply Chain, Climate Change, COVID-19, Sustainable Development, Entrepreneurship</a:t>
            </a:r>
          </a:p>
          <a:p>
            <a:pPr lvl="1"/>
            <a:r>
              <a:rPr lang="en-US" sz="2000" dirty="0"/>
              <a:t>All issues are interconnected.</a:t>
            </a:r>
          </a:p>
          <a:p>
            <a:pPr lvl="1"/>
            <a:endParaRPr lang="en-US" sz="2000" dirty="0"/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Fair sharing of resources must be promoted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Medical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Trade treaties and contracts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Use of raw materials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Technology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Financing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Decreasing pollution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The UN SDG should be promoted and encouraged.</a:t>
            </a:r>
            <a:endParaRPr lang="en-US" sz="2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4270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3C431-2788-4046-9749-BE2DDFCF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316"/>
          </a:xfrm>
        </p:spPr>
        <p:txBody>
          <a:bodyPr/>
          <a:lstStyle/>
          <a:p>
            <a:r>
              <a:rPr lang="en-US" u="sng" dirty="0"/>
              <a:t>Questions and Discussion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CB3FFE-77A2-4B18-98CD-ADA5C7879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4916"/>
            <a:ext cx="8791131" cy="5583084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United Nations Sustainable Development Goals</a:t>
            </a:r>
          </a:p>
          <a:p>
            <a:pPr lvl="1"/>
            <a:r>
              <a:rPr lang="en-US" sz="2200" dirty="0">
                <a:solidFill>
                  <a:srgbClr val="404040"/>
                </a:solidFill>
              </a:rPr>
              <a:t>https://sdgs.un.org/goals</a:t>
            </a:r>
          </a:p>
          <a:p>
            <a:pPr lvl="1"/>
            <a:endParaRPr lang="en-US" sz="2400" dirty="0"/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Discussion questions</a:t>
            </a:r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the topic relate to issues of public concern or the common good? </a:t>
            </a:r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communities might be involved in or affected by the topic? What are the histories, social contexts, assets, and needs of these communities?</a:t>
            </a:r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community partners (e.g., public offices, nonprofit organizations, social enterprises, faith-based organizations) could collaborate on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topic for mutual benefit and growth?</a:t>
            </a:r>
          </a:p>
          <a:p>
            <a:pPr lvl="2"/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4599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10992152" cy="4862944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United Nations Conference on Trade and Development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UNCTAD is held every 4 years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The focus is on using trade and development to promote world peace.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 2016</a:t>
            </a:r>
          </a:p>
          <a:p>
            <a:pPr lvl="3"/>
            <a:r>
              <a:rPr lang="en-US" sz="2200" dirty="0">
                <a:solidFill>
                  <a:schemeClr val="tx1"/>
                </a:solidFill>
              </a:rPr>
              <a:t>Nairobi, Kenya</a:t>
            </a:r>
          </a:p>
          <a:p>
            <a:pPr lvl="3"/>
            <a:r>
              <a:rPr lang="en-US" sz="2200" dirty="0">
                <a:solidFill>
                  <a:schemeClr val="tx1"/>
                </a:solidFill>
              </a:rPr>
              <a:t>Focus on treaties and fair trade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2021</a:t>
            </a:r>
          </a:p>
          <a:p>
            <a:pPr lvl="3"/>
            <a:r>
              <a:rPr lang="en-US" sz="2200" dirty="0">
                <a:solidFill>
                  <a:schemeClr val="tx1"/>
                </a:solidFill>
              </a:rPr>
              <a:t>Barbados</a:t>
            </a:r>
          </a:p>
          <a:p>
            <a:pPr lvl="3"/>
            <a:r>
              <a:rPr lang="en-US" sz="2200" dirty="0">
                <a:solidFill>
                  <a:schemeClr val="tx1"/>
                </a:solidFill>
              </a:rPr>
              <a:t>Focus on Supply Chain, Climate Change, COVID-19, Sustainable Development, 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727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31273"/>
          </a:xfrm>
        </p:spPr>
        <p:txBody>
          <a:bodyPr/>
          <a:lstStyle/>
          <a:p>
            <a:r>
              <a:rPr lang="en-US" u="sng" dirty="0"/>
              <a:t>Interdependence and Synergies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35" y="997528"/>
            <a:ext cx="9889066" cy="586047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“The interdependence of the whole world must guide our roadmap.”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Isabelle Durant, Deputy Secretary-General, UNCTAD at the United Nations Conference on Trade and Development (UNCTAD15) on October 5, 2021.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 Countries are interdependent.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Aspects of the global economy operate synergistically.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marL="290513" lvl="1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Covid-19 Pandemic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Given a renewed sense of urgency of the necessity of focusing on the synergies between Supply Chain, Climate Change, COVID-19, and Sustainable Development as they affect business.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What occurs in one part of the world, affects the whole world.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355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467" y="33867"/>
            <a:ext cx="8596668" cy="831273"/>
          </a:xfrm>
        </p:spPr>
        <p:txBody>
          <a:bodyPr/>
          <a:lstStyle/>
          <a:p>
            <a:r>
              <a:rPr lang="en-US" u="sng" dirty="0"/>
              <a:t>COVID19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08123"/>
            <a:ext cx="10261600" cy="611601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Laid bare and exacerbated inequalities within and between countries.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Lack of sustainable development, trade inequalities, debt service, and lack of water are problematic for addressing the pandemic.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COVID19 debt for healthcare, vaccines, and PPE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hamper future development and will 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push countries back into poverty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make it more difficult for them to hit sustainable development goals.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Many small countries lost 50% to 70% of their revenue due to the pandemic.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Wealthy countries ordered 5 times as many vaccine doses as they needed. 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leaving few vaccine doses available to poor countries 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vaccinated at only 2% to 5% of their populations, leading to the variants affecting the wealthy countries. 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marL="4763" lvl="1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8365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-20011"/>
            <a:ext cx="8596668" cy="831273"/>
          </a:xfrm>
        </p:spPr>
        <p:txBody>
          <a:bodyPr/>
          <a:lstStyle/>
          <a:p>
            <a:pPr algn="l" fontAlgn="base"/>
            <a:r>
              <a:rPr lang="en-US" b="1" i="0" dirty="0">
                <a:effectLst/>
              </a:rPr>
              <a:t>Climate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85456"/>
            <a:ext cx="10992152" cy="547254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Small, developing countries are not the cause of COVID19 or climate change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But they are the ones suffering the most. </a:t>
            </a:r>
          </a:p>
          <a:p>
            <a:pPr lvl="1"/>
            <a:endParaRPr lang="en-US" sz="22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For many countries, climate change is an existential threat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Especially if the 1.5C degree limit of the Paris Accord is not reached.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hlinkClick r:id="rId2"/>
              </a:rPr>
              <a:t>https://unfccc.int/process-and-meetings/the-paris-agreement/the-paris-agreement</a:t>
            </a:r>
            <a:endParaRPr lang="en-US" sz="2200" dirty="0">
              <a:solidFill>
                <a:schemeClr val="tx1"/>
              </a:solidFill>
            </a:endParaRPr>
          </a:p>
          <a:p>
            <a:pPr lvl="1"/>
            <a:endParaRPr lang="en-US" sz="22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Climate change, trade, and peace are linked: for example,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In NE Nigeria, Lake Chad has decreased by 90% since 1960, and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The loss of fish and industry is thought to have given fertile ground to Boko Haram.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251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CE9C084-7B66-4514-837F-F3D940D80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9736667" cy="831273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United Nations Sustainable Development Goals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2E907C-7F8E-47D0-AD2B-7F08EA58C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79407"/>
            <a:ext cx="12192000" cy="55785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65956BB-0007-46FA-AD00-5012CAED9609}"/>
              </a:ext>
            </a:extLst>
          </p:cNvPr>
          <p:cNvSpPr txBox="1"/>
          <p:nvPr/>
        </p:nvSpPr>
        <p:spPr>
          <a:xfrm>
            <a:off x="0" y="646607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https://www.un.org/sustainabledevelopment/</a:t>
            </a:r>
          </a:p>
        </p:txBody>
      </p:sp>
    </p:spTree>
    <p:extLst>
      <p:ext uri="{BB962C8B-B14F-4D97-AF65-F5344CB8AC3E}">
        <p14:creationId xmlns:p14="http://schemas.microsoft.com/office/powerpoint/2010/main" val="125983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934" y="0"/>
            <a:ext cx="8596668" cy="831273"/>
          </a:xfrm>
        </p:spPr>
        <p:txBody>
          <a:bodyPr/>
          <a:lstStyle/>
          <a:p>
            <a:r>
              <a:rPr lang="en-US" u="sng" dirty="0"/>
              <a:t>Sustainable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6630"/>
            <a:ext cx="10992152" cy="6071370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486113"/>
                </a:solidFill>
              </a:rPr>
              <a:t>Annually, trillions of dollars in raw materials leave developing countries and are sent to developed countries.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Making advancement in developing countries unsustainable. </a:t>
            </a:r>
          </a:p>
          <a:p>
            <a:pPr lvl="1">
              <a:spcBef>
                <a:spcPts val="6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486113"/>
                </a:solidFill>
              </a:rPr>
              <a:t>There are massive opportunities for FDI into Africa. 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While exports from developed countries have returned to pre-pandemic levels, 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Exports from developing countries have reached only 6% of pre-pandemic levels. </a:t>
            </a:r>
          </a:p>
          <a:p>
            <a:pPr lvl="1">
              <a:spcBef>
                <a:spcPts val="6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486113"/>
                </a:solidFill>
              </a:rPr>
              <a:t>Intra-Africa trade via The African Free Trade Market and increased multilateralism between Africa and the Caribbean has 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Helped African countries improve. </a:t>
            </a:r>
          </a:p>
          <a:p>
            <a:pPr lvl="1">
              <a:spcBef>
                <a:spcPts val="6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486113"/>
                </a:solidFill>
              </a:rPr>
              <a:t>The multilateralism within Africa and between Africa and the Caribbean 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can increase sustainable development and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can pressure large countries to have true global multilateralism.</a:t>
            </a:r>
          </a:p>
        </p:txBody>
      </p:sp>
    </p:spTree>
    <p:extLst>
      <p:ext uri="{BB962C8B-B14F-4D97-AF65-F5344CB8AC3E}">
        <p14:creationId xmlns:p14="http://schemas.microsoft.com/office/powerpoint/2010/main" val="48823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31273"/>
          </a:xfrm>
        </p:spPr>
        <p:txBody>
          <a:bodyPr/>
          <a:lstStyle/>
          <a:p>
            <a:r>
              <a:rPr lang="en-US" u="sng" dirty="0"/>
              <a:t>Supply Chain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3867"/>
            <a:ext cx="10992152" cy="5554133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b="1" i="0" dirty="0">
                <a:solidFill>
                  <a:srgbClr val="486113"/>
                </a:solidFill>
                <a:effectLst/>
                <a:latin typeface="proxima-n-w01-reg"/>
              </a:rPr>
              <a:t>The pandemic uncovered problems in the supply chain in virtually all industries </a:t>
            </a:r>
          </a:p>
          <a:p>
            <a:pPr lvl="1"/>
            <a:r>
              <a:rPr lang="en-US" sz="2000" b="1" i="0" dirty="0">
                <a:solidFill>
                  <a:schemeClr val="tx1"/>
                </a:solidFill>
                <a:effectLst/>
                <a:latin typeface="proxima-n-w01-reg"/>
              </a:rPr>
              <a:t>e.g., PPE, medical, chip shortages. </a:t>
            </a:r>
          </a:p>
          <a:p>
            <a:r>
              <a:rPr lang="en-US" sz="2400" b="1" i="0" dirty="0">
                <a:solidFill>
                  <a:srgbClr val="486113"/>
                </a:solidFill>
                <a:effectLst/>
                <a:latin typeface="proxima-n-w01-reg"/>
              </a:rPr>
              <a:t>Significant pressure was placed on supply chains.</a:t>
            </a:r>
          </a:p>
          <a:p>
            <a:pPr lvl="1"/>
            <a:r>
              <a:rPr lang="en-US" sz="2400" b="1" i="0" dirty="0">
                <a:solidFill>
                  <a:srgbClr val="486113"/>
                </a:solidFill>
                <a:effectLst/>
                <a:latin typeface="proxima-n-w01-reg"/>
              </a:rPr>
              <a:t>Especially for companies that had single-source suppliers in other countries.</a:t>
            </a:r>
          </a:p>
          <a:p>
            <a:pPr lvl="2"/>
            <a:r>
              <a:rPr lang="en-US" sz="2000" b="1" dirty="0">
                <a:solidFill>
                  <a:schemeClr val="tx1"/>
                </a:solidFill>
                <a:latin typeface="proxima-n-w01-reg"/>
              </a:rPr>
              <a:t>e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proxima-n-w01-reg"/>
              </a:rPr>
              <a:t>.g., chip shortages in Asia negatively affecting automobile production in Europe. </a:t>
            </a:r>
          </a:p>
          <a:p>
            <a:r>
              <a:rPr lang="en-US" sz="2400" b="1" i="0" dirty="0">
                <a:solidFill>
                  <a:srgbClr val="486113"/>
                </a:solidFill>
                <a:effectLst/>
                <a:latin typeface="proxima-n-w01-reg"/>
              </a:rPr>
              <a:t>Some companies pivoted </a:t>
            </a:r>
          </a:p>
          <a:p>
            <a:pPr lvl="1"/>
            <a:r>
              <a:rPr lang="en-US" sz="2000" b="1" i="0" dirty="0">
                <a:solidFill>
                  <a:schemeClr val="tx1"/>
                </a:solidFill>
                <a:effectLst/>
                <a:latin typeface="proxima-n-w01-reg"/>
              </a:rPr>
              <a:t>e.g., began making sanitizer and PPE; hotels became quarantine centers, etc.</a:t>
            </a:r>
          </a:p>
          <a:p>
            <a:r>
              <a:rPr lang="en-US" sz="2400" b="1" i="0" dirty="0">
                <a:solidFill>
                  <a:srgbClr val="486113"/>
                </a:solidFill>
                <a:effectLst/>
                <a:latin typeface="proxima-n-w01-reg"/>
              </a:rPr>
              <a:t>Shipping costs are still skyrocketing raising serious inflationary concerns. </a:t>
            </a:r>
          </a:p>
          <a:p>
            <a:pPr lvl="1"/>
            <a:r>
              <a:rPr lang="en-US" sz="2000" b="1" i="0" dirty="0">
                <a:solidFill>
                  <a:schemeClr val="tx1"/>
                </a:solidFill>
                <a:effectLst/>
                <a:latin typeface="proxima-n-w01-reg"/>
              </a:rPr>
              <a:t>This inflation negatively impacts food insecurity in SIDS (Small Island Developing States. </a:t>
            </a:r>
          </a:p>
          <a:p>
            <a:r>
              <a:rPr lang="en-US" sz="2400" b="1" i="0" dirty="0">
                <a:solidFill>
                  <a:srgbClr val="486113"/>
                </a:solidFill>
                <a:effectLst/>
                <a:latin typeface="proxima-n-w01-reg"/>
              </a:rPr>
              <a:t>Problems with production</a:t>
            </a:r>
          </a:p>
          <a:p>
            <a:pPr lvl="1"/>
            <a:r>
              <a:rPr lang="en-US" sz="2000" b="1" i="0" dirty="0">
                <a:solidFill>
                  <a:schemeClr val="tx1"/>
                </a:solidFill>
                <a:effectLst/>
                <a:latin typeface="proxima-n-w01-reg"/>
              </a:rPr>
              <a:t>new industrialization.</a:t>
            </a:r>
          </a:p>
          <a:p>
            <a:pPr lvl="1"/>
            <a:r>
              <a:rPr lang="en-US" sz="2000" b="1" i="0" dirty="0">
                <a:solidFill>
                  <a:schemeClr val="tx1"/>
                </a:solidFill>
                <a:effectLst/>
                <a:latin typeface="proxima-n-w01-reg"/>
              </a:rPr>
              <a:t>increasing nationalism.</a:t>
            </a:r>
            <a:endParaRPr lang="en-US" sz="2000" b="1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997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4" y="0"/>
            <a:ext cx="8596668" cy="653143"/>
          </a:xfrm>
        </p:spPr>
        <p:txBody>
          <a:bodyPr/>
          <a:lstStyle/>
          <a:p>
            <a:r>
              <a:rPr lang="en-US" u="sng" dirty="0"/>
              <a:t>Entrepreneurship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A3478-7F23-4608-84E0-3DABE75CF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34" y="1151467"/>
            <a:ext cx="10048723" cy="5706533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Barriers to Entrepreneurship in Africa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The power of large technology companies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hinders the work of small businesses and hampers creativity. 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There is not a global framework for corporate tax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for countries to obtain revenue based on the activity that occurs in their countries, 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which represents an unfair disadvantage against entrepreneurs. 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Trade is now not just at shipping ports but is conducted digitally.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trade is now in private hands more than ever.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This private oligopoly must be addressed 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if development is to be sustainable and entrepreneurship is to flourish.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03939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223</TotalTime>
  <Words>895</Words>
  <Application>Microsoft Office PowerPoint</Application>
  <PresentationFormat>Widescreen</PresentationFormat>
  <Paragraphs>112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proxima-n-w01-reg</vt:lpstr>
      <vt:lpstr>Trebuchet MS</vt:lpstr>
      <vt:lpstr>Wingdings 3</vt:lpstr>
      <vt:lpstr>Facet</vt:lpstr>
      <vt:lpstr>Synergies between COVID-19, Supply Chain, Sustainable Development, and Climate Change: Lessons from UNCTAD</vt:lpstr>
      <vt:lpstr>Introduction</vt:lpstr>
      <vt:lpstr>Interdependence and Synergies</vt:lpstr>
      <vt:lpstr>COVID19</vt:lpstr>
      <vt:lpstr>Climate Change</vt:lpstr>
      <vt:lpstr>United Nations Sustainable Development Goals</vt:lpstr>
      <vt:lpstr>Sustainable Development</vt:lpstr>
      <vt:lpstr>Supply Chain</vt:lpstr>
      <vt:lpstr>Entrepreneurship</vt:lpstr>
      <vt:lpstr>Conclusions</vt:lpstr>
      <vt:lpstr>Questions and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Shani Carter</dc:creator>
  <cp:lastModifiedBy>Shani Carter</cp:lastModifiedBy>
  <cp:revision>34</cp:revision>
  <dcterms:created xsi:type="dcterms:W3CDTF">2020-02-19T16:22:48Z</dcterms:created>
  <dcterms:modified xsi:type="dcterms:W3CDTF">2022-04-07T03:19:58Z</dcterms:modified>
</cp:coreProperties>
</file>