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5" r:id="rId3"/>
    <p:sldId id="258" r:id="rId4"/>
    <p:sldId id="286" r:id="rId5"/>
    <p:sldId id="276" r:id="rId6"/>
    <p:sldId id="277" r:id="rId7"/>
    <p:sldId id="278" r:id="rId8"/>
    <p:sldId id="283" r:id="rId9"/>
    <p:sldId id="279" r:id="rId10"/>
    <p:sldId id="281" r:id="rId11"/>
    <p:sldId id="280" r:id="rId12"/>
    <p:sldId id="273" r:id="rId13"/>
    <p:sldId id="274" r:id="rId14"/>
    <p:sldId id="28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450"/>
    <a:srgbClr val="486113"/>
    <a:srgbClr val="404040"/>
    <a:srgbClr val="FFC000"/>
    <a:srgbClr val="052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65379" autoAdjust="0"/>
  </p:normalViewPr>
  <p:slideViewPr>
    <p:cSldViewPr snapToGrid="0">
      <p:cViewPr varScale="1">
        <p:scale>
          <a:sx n="51" d="100"/>
          <a:sy n="51" d="100"/>
        </p:scale>
        <p:origin x="1829" y="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E351-B7B3-4E15-81B7-B6B6AAEA39B3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84078-9A62-4963-8ADC-129C0F87D9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678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aseline="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050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849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827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80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281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660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598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889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200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84078-9A62-4963-8ADC-129C0F87D94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309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573" y="1452572"/>
            <a:ext cx="8755866" cy="1877068"/>
          </a:xfrm>
        </p:spPr>
        <p:txBody>
          <a:bodyPr/>
          <a:lstStyle/>
          <a:p>
            <a:pPr algn="just"/>
            <a:r>
              <a:rPr lang="en-US" sz="4000" dirty="0"/>
              <a:t>Digital Transformation Strategy in SMEs: The Role of Entrepreneurs’ IEO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3544" y="4053581"/>
            <a:ext cx="7766936" cy="1096899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dirty="0" err="1"/>
              <a:t>Lahsen</a:t>
            </a:r>
            <a:r>
              <a:rPr lang="en-US" sz="2800" b="1" dirty="0"/>
              <a:t> </a:t>
            </a:r>
            <a:r>
              <a:rPr lang="en-US" sz="2800" b="1" dirty="0" err="1"/>
              <a:t>Oubdi</a:t>
            </a:r>
            <a:r>
              <a:rPr lang="en-US" sz="2800" b="1" dirty="0"/>
              <a:t>, Oumaima El </a:t>
            </a:r>
            <a:r>
              <a:rPr lang="en-US" sz="2800" b="1" dirty="0" err="1"/>
              <a:t>Mekkaoui</a:t>
            </a:r>
            <a:r>
              <a:rPr lang="en-US" sz="2800" b="1" dirty="0"/>
              <a:t> </a:t>
            </a:r>
          </a:p>
          <a:p>
            <a:r>
              <a:rPr lang="en-US" sz="2800" dirty="0"/>
              <a:t>ENCG Agadir Business School, Ibn </a:t>
            </a:r>
            <a:r>
              <a:rPr lang="en-US" sz="2800" dirty="0" err="1"/>
              <a:t>Zohr</a:t>
            </a:r>
            <a:r>
              <a:rPr lang="en-US" sz="2800" dirty="0"/>
              <a:t> University</a:t>
            </a:r>
          </a:p>
          <a:p>
            <a:r>
              <a:rPr lang="en-US" sz="2800" dirty="0"/>
              <a:t>Laboratory of Research in Entrepreneurship, Finance, and Audit (LAREFA)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</a:t>
            </a:r>
            <a:r>
              <a:rPr lang="en-US" sz="2000" b="1" baseline="30000" dirty="0">
                <a:solidFill>
                  <a:srgbClr val="FFC000"/>
                </a:solidFill>
              </a:rPr>
              <a:t>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27 – 28, 2023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1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5778D19-2F77-AB27-E36E-DF475CC52D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29" y="5709910"/>
            <a:ext cx="2708241" cy="76271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79BE3295-0487-8509-2D79-31AA2C65969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8" t="28019" r="19950" b="32654"/>
          <a:stretch/>
        </p:blipFill>
        <p:spPr>
          <a:xfrm>
            <a:off x="4798142" y="5575886"/>
            <a:ext cx="2871019" cy="89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and Research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5239"/>
            <a:ext cx="10992152" cy="48925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Measurement Model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6AF310-8643-2598-983B-782812583EE6}"/>
              </a:ext>
            </a:extLst>
          </p:cNvPr>
          <p:cNvSpPr/>
          <p:nvPr/>
        </p:nvSpPr>
        <p:spPr>
          <a:xfrm>
            <a:off x="2925726" y="1831846"/>
            <a:ext cx="3420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Discriminant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validity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test.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B40C8767-7F3A-FC50-4EF3-540CED9A2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83296"/>
              </p:ext>
            </p:extLst>
          </p:nvPr>
        </p:nvGraphicFramePr>
        <p:xfrm>
          <a:off x="948531" y="2293975"/>
          <a:ext cx="8926988" cy="2516973"/>
        </p:xfrm>
        <a:graphic>
          <a:graphicData uri="http://schemas.openxmlformats.org/drawingml/2006/table">
            <a:tbl>
              <a:tblPr firstRow="1" firstCol="1" bandRow="1"/>
              <a:tblGrid>
                <a:gridCol w="1263462">
                  <a:extLst>
                    <a:ext uri="{9D8B030D-6E8A-4147-A177-3AD203B41FA5}">
                      <a16:colId xmlns:a16="http://schemas.microsoft.com/office/drawing/2014/main" val="1454999377"/>
                    </a:ext>
                  </a:extLst>
                </a:gridCol>
                <a:gridCol w="863157">
                  <a:extLst>
                    <a:ext uri="{9D8B030D-6E8A-4147-A177-3AD203B41FA5}">
                      <a16:colId xmlns:a16="http://schemas.microsoft.com/office/drawing/2014/main" val="1098159001"/>
                    </a:ext>
                  </a:extLst>
                </a:gridCol>
                <a:gridCol w="863157">
                  <a:extLst>
                    <a:ext uri="{9D8B030D-6E8A-4147-A177-3AD203B41FA5}">
                      <a16:colId xmlns:a16="http://schemas.microsoft.com/office/drawing/2014/main" val="1350179093"/>
                    </a:ext>
                  </a:extLst>
                </a:gridCol>
                <a:gridCol w="1099876">
                  <a:extLst>
                    <a:ext uri="{9D8B030D-6E8A-4147-A177-3AD203B41FA5}">
                      <a16:colId xmlns:a16="http://schemas.microsoft.com/office/drawing/2014/main" val="3104044639"/>
                    </a:ext>
                  </a:extLst>
                </a:gridCol>
                <a:gridCol w="1377972">
                  <a:extLst>
                    <a:ext uri="{9D8B030D-6E8A-4147-A177-3AD203B41FA5}">
                      <a16:colId xmlns:a16="http://schemas.microsoft.com/office/drawing/2014/main" val="1308200354"/>
                    </a:ext>
                  </a:extLst>
                </a:gridCol>
                <a:gridCol w="1405878">
                  <a:extLst>
                    <a:ext uri="{9D8B030D-6E8A-4147-A177-3AD203B41FA5}">
                      <a16:colId xmlns:a16="http://schemas.microsoft.com/office/drawing/2014/main" val="378554337"/>
                    </a:ext>
                  </a:extLst>
                </a:gridCol>
                <a:gridCol w="1083517">
                  <a:extLst>
                    <a:ext uri="{9D8B030D-6E8A-4147-A177-3AD203B41FA5}">
                      <a16:colId xmlns:a16="http://schemas.microsoft.com/office/drawing/2014/main" val="170207657"/>
                    </a:ext>
                  </a:extLst>
                </a:gridCol>
                <a:gridCol w="969969">
                  <a:extLst>
                    <a:ext uri="{9D8B030D-6E8A-4147-A177-3AD203B41FA5}">
                      <a16:colId xmlns:a16="http://schemas.microsoft.com/office/drawing/2014/main" val="4217283091"/>
                    </a:ext>
                  </a:extLst>
                </a:gridCol>
              </a:tblGrid>
              <a:tr h="378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AVE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DTS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INN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RT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683707"/>
                  </a:ext>
                </a:extLst>
              </a:tr>
              <a:tr h="378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DTS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0.752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0.867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797051"/>
                  </a:ext>
                </a:extLst>
              </a:tr>
              <a:tr h="378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0.798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0.575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0.893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67881"/>
                  </a:ext>
                </a:extLst>
              </a:tr>
              <a:tr h="378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INN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0.712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0.261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0.551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0.844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867483"/>
                  </a:ext>
                </a:extLst>
              </a:tr>
              <a:tr h="378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0.765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0.406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0.337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0.086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0.874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565747"/>
                  </a:ext>
                </a:extLst>
              </a:tr>
              <a:tr h="378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0.729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0.353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0.681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0.555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0.317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0.854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kern="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177448"/>
                  </a:ext>
                </a:extLst>
              </a:tr>
              <a:tr h="2298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RT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0.639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0.379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0.305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0.517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0.223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0.327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0.499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846697"/>
                  </a:ext>
                </a:extLst>
              </a:tr>
            </a:tbl>
          </a:graphicData>
        </a:graphic>
      </p:graphicFrame>
      <p:sp>
        <p:nvSpPr>
          <p:cNvPr id="10" name="Ellipse 9">
            <a:extLst>
              <a:ext uri="{FF2B5EF4-FFF2-40B4-BE49-F238E27FC236}">
                <a16:creationId xmlns:a16="http://schemas.microsoft.com/office/drawing/2014/main" id="{A4EA0EA3-1348-4506-5203-72C6FD971A56}"/>
              </a:ext>
            </a:extLst>
          </p:cNvPr>
          <p:cNvSpPr/>
          <p:nvPr/>
        </p:nvSpPr>
        <p:spPr>
          <a:xfrm rot="1105106">
            <a:off x="2744964" y="3219572"/>
            <a:ext cx="7183655" cy="933322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6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and Research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5239"/>
            <a:ext cx="10992152" cy="48925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Structural Model Analysis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6C8C37B-2CBD-13B6-6877-BD4808BF3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674490"/>
            <a:ext cx="4994787" cy="375291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0A9340A-B89C-4C7E-75D1-C39E197349FC}"/>
              </a:ext>
            </a:extLst>
          </p:cNvPr>
          <p:cNvSpPr txBox="1"/>
          <p:nvPr/>
        </p:nvSpPr>
        <p:spPr>
          <a:xfrm>
            <a:off x="173292" y="5542580"/>
            <a:ext cx="4648200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</a:t>
            </a:r>
            <a:r>
              <a:rPr lang="en-GB" sz="1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Assessment of the structural model.</a:t>
            </a:r>
            <a:endParaRPr lang="fr-FR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0F4E1F2-9585-481A-4936-10FE30EDE6B7}"/>
              </a:ext>
            </a:extLst>
          </p:cNvPr>
          <p:cNvSpPr txBox="1"/>
          <p:nvPr/>
        </p:nvSpPr>
        <p:spPr>
          <a:xfrm>
            <a:off x="6449194" y="1642435"/>
            <a:ext cx="376588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GB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Structural model results.</a:t>
            </a:r>
            <a:endParaRPr lang="fr-FR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F3FBA22-726D-B8C5-1B7B-936045547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802927"/>
              </p:ext>
            </p:extLst>
          </p:nvPr>
        </p:nvGraphicFramePr>
        <p:xfrm>
          <a:off x="5364480" y="2131686"/>
          <a:ext cx="6654228" cy="3752915"/>
        </p:xfrm>
        <a:graphic>
          <a:graphicData uri="http://schemas.openxmlformats.org/drawingml/2006/table">
            <a:tbl>
              <a:tblPr firstRow="1" firstCol="1" bandRow="1"/>
              <a:tblGrid>
                <a:gridCol w="1208253">
                  <a:extLst>
                    <a:ext uri="{9D8B030D-6E8A-4147-A177-3AD203B41FA5}">
                      <a16:colId xmlns:a16="http://schemas.microsoft.com/office/drawing/2014/main" val="1849528430"/>
                    </a:ext>
                  </a:extLst>
                </a:gridCol>
                <a:gridCol w="999018">
                  <a:extLst>
                    <a:ext uri="{9D8B030D-6E8A-4147-A177-3AD203B41FA5}">
                      <a16:colId xmlns:a16="http://schemas.microsoft.com/office/drawing/2014/main" val="284403020"/>
                    </a:ext>
                  </a:extLst>
                </a:gridCol>
                <a:gridCol w="1363704">
                  <a:extLst>
                    <a:ext uri="{9D8B030D-6E8A-4147-A177-3AD203B41FA5}">
                      <a16:colId xmlns:a16="http://schemas.microsoft.com/office/drawing/2014/main" val="378242135"/>
                    </a:ext>
                  </a:extLst>
                </a:gridCol>
                <a:gridCol w="1063114">
                  <a:extLst>
                    <a:ext uri="{9D8B030D-6E8A-4147-A177-3AD203B41FA5}">
                      <a16:colId xmlns:a16="http://schemas.microsoft.com/office/drawing/2014/main" val="163826183"/>
                    </a:ext>
                  </a:extLst>
                </a:gridCol>
                <a:gridCol w="1062378">
                  <a:extLst>
                    <a:ext uri="{9D8B030D-6E8A-4147-A177-3AD203B41FA5}">
                      <a16:colId xmlns:a16="http://schemas.microsoft.com/office/drawing/2014/main" val="3614069391"/>
                    </a:ext>
                  </a:extLst>
                </a:gridCol>
                <a:gridCol w="957761">
                  <a:extLst>
                    <a:ext uri="{9D8B030D-6E8A-4147-A177-3AD203B41FA5}">
                      <a16:colId xmlns:a16="http://schemas.microsoft.com/office/drawing/2014/main" val="1007643830"/>
                    </a:ext>
                  </a:extLst>
                </a:gridCol>
              </a:tblGrid>
              <a:tr h="843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hypothesis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relationship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bETA (pATH cOEFFICIENTS)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t-student (bootsrap)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p-value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accepted/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rejected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339163"/>
                  </a:ext>
                </a:extLst>
              </a:tr>
              <a:tr h="555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Hypothesis 1 (H1)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=&gt; DTS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0.276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2.624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Accepted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708355"/>
                  </a:ext>
                </a:extLst>
              </a:tr>
              <a:tr h="599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Hypothesis 2 (H2)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INN =&gt; DTS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-0.163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1.071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 &gt;0.05 (ns)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Rejected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124029"/>
                  </a:ext>
                </a:extLst>
              </a:tr>
              <a:tr h="555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Hypothesis 3 (H3)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 =&gt; DTS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-0.109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0.852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 &gt;0.05 (ns)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Rejected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416136"/>
                  </a:ext>
                </a:extLst>
              </a:tr>
              <a:tr h="599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Hypothesis 4 (H4)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EP =&gt; DTS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0.589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3.361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Accepted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580383"/>
                  </a:ext>
                </a:extLst>
              </a:tr>
              <a:tr h="599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Hypothesis 5 (H5)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 =&gt; DTS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0.194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1.485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6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 &gt;0.05 (ns)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Rejected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39099"/>
                  </a:ext>
                </a:extLst>
              </a:tr>
            </a:tbl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3925DCF7-882C-F63C-DC82-A424721737A7}"/>
              </a:ext>
            </a:extLst>
          </p:cNvPr>
          <p:cNvSpPr txBox="1"/>
          <p:nvPr/>
        </p:nvSpPr>
        <p:spPr>
          <a:xfrm>
            <a:off x="5364480" y="5854076"/>
            <a:ext cx="6103620" cy="342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</a:t>
            </a:r>
            <a:r>
              <a:rPr lang="en-GB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*p &lt;.05; **p &lt;.01; ***p &lt;0.001</a:t>
            </a:r>
            <a:endParaRPr lang="fr-FR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38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902" y="609596"/>
            <a:ext cx="8596668" cy="653143"/>
          </a:xfrm>
        </p:spPr>
        <p:txBody>
          <a:bodyPr/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44" y="1271522"/>
            <a:ext cx="9158202" cy="53905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the small sample size, the results cannot be generalized to all Moroccan entrepreneurs at large.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cross-cultural analysis of the proposed conceptual framework is anticipated to offer even more crucial information.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proposed conceptual model could be expanded by adding additional determinants in order to give a more robust research framework that may offer a more holistic approach to the topic’s research.</a:t>
            </a:r>
          </a:p>
        </p:txBody>
      </p:sp>
    </p:spTree>
    <p:extLst>
      <p:ext uri="{BB962C8B-B14F-4D97-AF65-F5344CB8AC3E}">
        <p14:creationId xmlns:p14="http://schemas.microsoft.com/office/powerpoint/2010/main" val="308039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B3FFE-77A2-4B18-98CD-ADA5C7879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7037" y="2484285"/>
            <a:ext cx="6834511" cy="2205702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599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573" y="1452572"/>
            <a:ext cx="8755866" cy="1877068"/>
          </a:xfrm>
        </p:spPr>
        <p:txBody>
          <a:bodyPr/>
          <a:lstStyle/>
          <a:p>
            <a:pPr algn="just"/>
            <a:r>
              <a:rPr lang="en-US" sz="4000" dirty="0"/>
              <a:t>Digital Transformation Strategy in SMEs: The Role of Entrepreneurs’ IEO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3544" y="4053581"/>
            <a:ext cx="7766936" cy="1096899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dirty="0" err="1"/>
              <a:t>Lahsen</a:t>
            </a:r>
            <a:r>
              <a:rPr lang="en-US" sz="2800" b="1" dirty="0"/>
              <a:t> </a:t>
            </a:r>
            <a:r>
              <a:rPr lang="en-US" sz="2800" b="1" dirty="0" err="1"/>
              <a:t>Oubdi</a:t>
            </a:r>
            <a:r>
              <a:rPr lang="en-US" sz="2800" b="1" dirty="0"/>
              <a:t>, Oumaima El </a:t>
            </a:r>
            <a:r>
              <a:rPr lang="en-US" sz="2800" b="1" dirty="0" err="1"/>
              <a:t>Mekkaoui</a:t>
            </a:r>
            <a:r>
              <a:rPr lang="en-US" sz="2800" b="1" dirty="0"/>
              <a:t> </a:t>
            </a:r>
          </a:p>
          <a:p>
            <a:r>
              <a:rPr lang="en-US" sz="2800" dirty="0"/>
              <a:t>ENCG Agadir Business School, Ibn </a:t>
            </a:r>
            <a:r>
              <a:rPr lang="en-US" sz="2800" dirty="0" err="1"/>
              <a:t>Zohr</a:t>
            </a:r>
            <a:r>
              <a:rPr lang="en-US" sz="2800" dirty="0"/>
              <a:t> University</a:t>
            </a:r>
          </a:p>
          <a:p>
            <a:r>
              <a:rPr lang="en-US" sz="2800" dirty="0"/>
              <a:t>Laboratory of Research in Entrepreneurship, Finance, and Audit (LAREFA)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</a:t>
            </a:r>
            <a:r>
              <a:rPr lang="en-US" sz="2000" b="1" baseline="30000" dirty="0">
                <a:solidFill>
                  <a:srgbClr val="FFC000"/>
                </a:solidFill>
              </a:rPr>
              <a:t>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27 – 28, 2023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1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5778D19-2F77-AB27-E36E-DF475CC52D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29" y="5709910"/>
            <a:ext cx="2708241" cy="76271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79BE3295-0487-8509-2D79-31AA2C65969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8" t="28019" r="19950" b="32654"/>
          <a:stretch/>
        </p:blipFill>
        <p:spPr>
          <a:xfrm>
            <a:off x="4798142" y="5575886"/>
            <a:ext cx="2871019" cy="89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4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presentation </a:t>
            </a:r>
          </a:p>
        </p:txBody>
      </p:sp>
      <p:sp>
        <p:nvSpPr>
          <p:cNvPr id="19" name="AutoShape 11">
            <a:extLst>
              <a:ext uri="{FF2B5EF4-FFF2-40B4-BE49-F238E27FC236}">
                <a16:creationId xmlns:a16="http://schemas.microsoft.com/office/drawing/2014/main" id="{D1819348-4AB6-1CA7-7918-17F4316C1E07}"/>
              </a:ext>
            </a:extLst>
          </p:cNvPr>
          <p:cNvSpPr/>
          <p:nvPr/>
        </p:nvSpPr>
        <p:spPr>
          <a:xfrm>
            <a:off x="66368" y="3520919"/>
            <a:ext cx="9844548" cy="45719"/>
          </a:xfrm>
          <a:prstGeom prst="rect">
            <a:avLst/>
          </a:prstGeom>
          <a:solidFill>
            <a:srgbClr val="084450"/>
          </a:solidFill>
        </p:spPr>
      </p:sp>
      <p:sp>
        <p:nvSpPr>
          <p:cNvPr id="20" name="AutoShape 12">
            <a:extLst>
              <a:ext uri="{FF2B5EF4-FFF2-40B4-BE49-F238E27FC236}">
                <a16:creationId xmlns:a16="http://schemas.microsoft.com/office/drawing/2014/main" id="{05A0F483-5D75-13CC-FBA9-D1396244097F}"/>
              </a:ext>
            </a:extLst>
          </p:cNvPr>
          <p:cNvSpPr/>
          <p:nvPr/>
        </p:nvSpPr>
        <p:spPr>
          <a:xfrm rot="-2700000">
            <a:off x="974548" y="3444720"/>
            <a:ext cx="190500" cy="190500"/>
          </a:xfrm>
          <a:prstGeom prst="rect">
            <a:avLst/>
          </a:prstGeom>
          <a:solidFill>
            <a:srgbClr val="084450"/>
          </a:solidFill>
        </p:spPr>
      </p:sp>
      <p:sp>
        <p:nvSpPr>
          <p:cNvPr id="21" name="AutoShape 13">
            <a:extLst>
              <a:ext uri="{FF2B5EF4-FFF2-40B4-BE49-F238E27FC236}">
                <a16:creationId xmlns:a16="http://schemas.microsoft.com/office/drawing/2014/main" id="{F2729AA1-CCD7-39A7-A570-7C790E64343D}"/>
              </a:ext>
            </a:extLst>
          </p:cNvPr>
          <p:cNvSpPr/>
          <p:nvPr/>
        </p:nvSpPr>
        <p:spPr>
          <a:xfrm rot="-2700000">
            <a:off x="2478706" y="3444720"/>
            <a:ext cx="190500" cy="190500"/>
          </a:xfrm>
          <a:prstGeom prst="rect">
            <a:avLst/>
          </a:prstGeom>
          <a:solidFill>
            <a:srgbClr val="084450"/>
          </a:solidFill>
        </p:spPr>
      </p:sp>
      <p:sp>
        <p:nvSpPr>
          <p:cNvPr id="22" name="AutoShape 14">
            <a:extLst>
              <a:ext uri="{FF2B5EF4-FFF2-40B4-BE49-F238E27FC236}">
                <a16:creationId xmlns:a16="http://schemas.microsoft.com/office/drawing/2014/main" id="{DE2CD4B7-BA02-B69F-FCB7-81FE2B16F1B4}"/>
              </a:ext>
            </a:extLst>
          </p:cNvPr>
          <p:cNvSpPr/>
          <p:nvPr/>
        </p:nvSpPr>
        <p:spPr>
          <a:xfrm rot="-2700000">
            <a:off x="4095043" y="3435502"/>
            <a:ext cx="190500" cy="190500"/>
          </a:xfrm>
          <a:prstGeom prst="rect">
            <a:avLst/>
          </a:prstGeom>
          <a:solidFill>
            <a:srgbClr val="084450"/>
          </a:solidFill>
        </p:spPr>
      </p:sp>
      <p:sp>
        <p:nvSpPr>
          <p:cNvPr id="23" name="AutoShape 15">
            <a:extLst>
              <a:ext uri="{FF2B5EF4-FFF2-40B4-BE49-F238E27FC236}">
                <a16:creationId xmlns:a16="http://schemas.microsoft.com/office/drawing/2014/main" id="{04B19662-DFD1-6300-FD73-074B927D2B07}"/>
              </a:ext>
            </a:extLst>
          </p:cNvPr>
          <p:cNvSpPr/>
          <p:nvPr/>
        </p:nvSpPr>
        <p:spPr>
          <a:xfrm rot="-2700000">
            <a:off x="8957058" y="3444106"/>
            <a:ext cx="190500" cy="190500"/>
          </a:xfrm>
          <a:prstGeom prst="rect">
            <a:avLst/>
          </a:prstGeom>
          <a:solidFill>
            <a:srgbClr val="084450"/>
          </a:solidFill>
        </p:spPr>
      </p:sp>
      <p:sp>
        <p:nvSpPr>
          <p:cNvPr id="24" name="TextBox 16">
            <a:extLst>
              <a:ext uri="{FF2B5EF4-FFF2-40B4-BE49-F238E27FC236}">
                <a16:creationId xmlns:a16="http://schemas.microsoft.com/office/drawing/2014/main" id="{72FFCD9B-7A95-34C7-DC0B-24AD47F696F9}"/>
              </a:ext>
            </a:extLst>
          </p:cNvPr>
          <p:cNvSpPr txBox="1"/>
          <p:nvPr/>
        </p:nvSpPr>
        <p:spPr>
          <a:xfrm>
            <a:off x="-537007" y="2525475"/>
            <a:ext cx="3175267" cy="3330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80"/>
              </a:lnSpc>
            </a:pPr>
            <a:r>
              <a:rPr lang="en-US" spc="239" dirty="0">
                <a:solidFill>
                  <a:srgbClr val="1C21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25" name="TextBox 17">
            <a:extLst>
              <a:ext uri="{FF2B5EF4-FFF2-40B4-BE49-F238E27FC236}">
                <a16:creationId xmlns:a16="http://schemas.microsoft.com/office/drawing/2014/main" id="{9D553F6E-6116-4051-BD10-B7788969EAF1}"/>
              </a:ext>
            </a:extLst>
          </p:cNvPr>
          <p:cNvSpPr txBox="1"/>
          <p:nvPr/>
        </p:nvSpPr>
        <p:spPr>
          <a:xfrm>
            <a:off x="729861" y="3953063"/>
            <a:ext cx="3553318" cy="3315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80"/>
              </a:lnSpc>
            </a:pPr>
            <a:r>
              <a:rPr lang="en-US" spc="239" dirty="0">
                <a:solidFill>
                  <a:srgbClr val="1C21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</a:t>
            </a:r>
          </a:p>
        </p:txBody>
      </p:sp>
      <p:sp>
        <p:nvSpPr>
          <p:cNvPr id="26" name="TextBox 18">
            <a:extLst>
              <a:ext uri="{FF2B5EF4-FFF2-40B4-BE49-F238E27FC236}">
                <a16:creationId xmlns:a16="http://schemas.microsoft.com/office/drawing/2014/main" id="{038698C8-141E-85D1-ED4C-E29EF9D77263}"/>
              </a:ext>
            </a:extLst>
          </p:cNvPr>
          <p:cNvSpPr txBox="1"/>
          <p:nvPr/>
        </p:nvSpPr>
        <p:spPr>
          <a:xfrm>
            <a:off x="2654747" y="2253761"/>
            <a:ext cx="3336898" cy="7049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880"/>
              </a:lnSpc>
            </a:pPr>
            <a:r>
              <a:rPr lang="en-US" spc="239" dirty="0">
                <a:solidFill>
                  <a:srgbClr val="1C21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Conceptual Framework and Hypothesis Development</a:t>
            </a:r>
          </a:p>
        </p:txBody>
      </p:sp>
      <p:sp>
        <p:nvSpPr>
          <p:cNvPr id="27" name="TextBox 19">
            <a:extLst>
              <a:ext uri="{FF2B5EF4-FFF2-40B4-BE49-F238E27FC236}">
                <a16:creationId xmlns:a16="http://schemas.microsoft.com/office/drawing/2014/main" id="{0C8466B9-D8F5-8D26-B7E7-82DDF7B6460A}"/>
              </a:ext>
            </a:extLst>
          </p:cNvPr>
          <p:cNvSpPr txBox="1"/>
          <p:nvPr/>
        </p:nvSpPr>
        <p:spPr>
          <a:xfrm>
            <a:off x="4539840" y="3928745"/>
            <a:ext cx="3175267" cy="3330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80"/>
              </a:lnSpc>
            </a:pPr>
            <a:r>
              <a:rPr lang="en-US" spc="239" dirty="0">
                <a:solidFill>
                  <a:srgbClr val="1C21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Methodology </a:t>
            </a:r>
          </a:p>
        </p:txBody>
      </p:sp>
      <p:sp>
        <p:nvSpPr>
          <p:cNvPr id="28" name="AutoShape 20">
            <a:extLst>
              <a:ext uri="{FF2B5EF4-FFF2-40B4-BE49-F238E27FC236}">
                <a16:creationId xmlns:a16="http://schemas.microsoft.com/office/drawing/2014/main" id="{0F57C164-F591-4F41-F91E-C798CE66B40A}"/>
              </a:ext>
            </a:extLst>
          </p:cNvPr>
          <p:cNvSpPr/>
          <p:nvPr/>
        </p:nvSpPr>
        <p:spPr>
          <a:xfrm rot="-2700000">
            <a:off x="5792349" y="3444720"/>
            <a:ext cx="190500" cy="190500"/>
          </a:xfrm>
          <a:prstGeom prst="rect">
            <a:avLst/>
          </a:prstGeom>
          <a:solidFill>
            <a:srgbClr val="084450"/>
          </a:solidFill>
        </p:spPr>
      </p:sp>
      <p:sp>
        <p:nvSpPr>
          <p:cNvPr id="29" name="TextBox 21">
            <a:extLst>
              <a:ext uri="{FF2B5EF4-FFF2-40B4-BE49-F238E27FC236}">
                <a16:creationId xmlns:a16="http://schemas.microsoft.com/office/drawing/2014/main" id="{C10F269E-7A15-17AE-7D3F-447578F12633}"/>
              </a:ext>
            </a:extLst>
          </p:cNvPr>
          <p:cNvSpPr txBox="1"/>
          <p:nvPr/>
        </p:nvSpPr>
        <p:spPr>
          <a:xfrm>
            <a:off x="8015837" y="3928745"/>
            <a:ext cx="2269589" cy="3330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880"/>
              </a:lnSpc>
            </a:pPr>
            <a:r>
              <a:rPr lang="en-US" spc="239" dirty="0">
                <a:solidFill>
                  <a:srgbClr val="1C21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0" name="TextBox 19">
            <a:extLst>
              <a:ext uri="{FF2B5EF4-FFF2-40B4-BE49-F238E27FC236}">
                <a16:creationId xmlns:a16="http://schemas.microsoft.com/office/drawing/2014/main" id="{DB7B80C2-0819-87BA-93F2-42679921B3DA}"/>
              </a:ext>
            </a:extLst>
          </p:cNvPr>
          <p:cNvSpPr txBox="1"/>
          <p:nvPr/>
        </p:nvSpPr>
        <p:spPr>
          <a:xfrm>
            <a:off x="5905097" y="2302086"/>
            <a:ext cx="3175267" cy="7049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80"/>
              </a:lnSpc>
            </a:pPr>
            <a:r>
              <a:rPr lang="en-US" spc="239" dirty="0">
                <a:solidFill>
                  <a:srgbClr val="1C21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and Research Findings </a:t>
            </a:r>
          </a:p>
        </p:txBody>
      </p:sp>
      <p:sp>
        <p:nvSpPr>
          <p:cNvPr id="31" name="AutoShape 15">
            <a:extLst>
              <a:ext uri="{FF2B5EF4-FFF2-40B4-BE49-F238E27FC236}">
                <a16:creationId xmlns:a16="http://schemas.microsoft.com/office/drawing/2014/main" id="{68139C75-8E2D-9E99-7482-8990CB375E24}"/>
              </a:ext>
            </a:extLst>
          </p:cNvPr>
          <p:cNvSpPr/>
          <p:nvPr/>
        </p:nvSpPr>
        <p:spPr>
          <a:xfrm rot="-2700000">
            <a:off x="7426975" y="3435990"/>
            <a:ext cx="190500" cy="190500"/>
          </a:xfrm>
          <a:prstGeom prst="rect">
            <a:avLst/>
          </a:prstGeom>
          <a:solidFill>
            <a:srgbClr val="084450"/>
          </a:solidFill>
        </p:spPr>
      </p:sp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CDAB17-2826-FE2D-1CF8-0D86BF4D81BD}"/>
              </a:ext>
            </a:extLst>
          </p:cNvPr>
          <p:cNvSpPr/>
          <p:nvPr/>
        </p:nvSpPr>
        <p:spPr>
          <a:xfrm rot="16200000">
            <a:off x="-258421" y="3289454"/>
            <a:ext cx="3096721" cy="350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factors of digital transformation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D463234-70D5-8787-9A49-3C6A17B34022}"/>
              </a:ext>
            </a:extLst>
          </p:cNvPr>
          <p:cNvSpPr/>
          <p:nvPr/>
        </p:nvSpPr>
        <p:spPr>
          <a:xfrm>
            <a:off x="1602658" y="1931358"/>
            <a:ext cx="1789471" cy="8312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technology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15AEC1-FD9E-CFF9-E920-099547846898}"/>
              </a:ext>
            </a:extLst>
          </p:cNvPr>
          <p:cNvSpPr/>
          <p:nvPr/>
        </p:nvSpPr>
        <p:spPr>
          <a:xfrm>
            <a:off x="1602657" y="3056484"/>
            <a:ext cx="1789471" cy="8312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20966C6-42BA-47D8-4FA7-414AAC7C3208}"/>
              </a:ext>
            </a:extLst>
          </p:cNvPr>
          <p:cNvSpPr/>
          <p:nvPr/>
        </p:nvSpPr>
        <p:spPr>
          <a:xfrm>
            <a:off x="1602657" y="4181610"/>
            <a:ext cx="1789471" cy="8312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transformation strategy 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6BC04787-6A6F-6070-41CF-640E2264240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3392128" y="2729452"/>
            <a:ext cx="1101217" cy="1867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0A21CCC-79E7-1BD4-3A4D-E531F52F6F7B}"/>
              </a:ext>
            </a:extLst>
          </p:cNvPr>
          <p:cNvSpPr/>
          <p:nvPr/>
        </p:nvSpPr>
        <p:spPr>
          <a:xfrm>
            <a:off x="4493345" y="2083091"/>
            <a:ext cx="5083275" cy="129272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formulation and application of a digital transformation strategy 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have become a critical concern for enterprises prior to digital transformation </a:t>
            </a: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Chanias</a:t>
            </a: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al., 2019).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F6867F-C745-D138-002E-7728A9E6FE89}"/>
              </a:ext>
            </a:extLst>
          </p:cNvPr>
          <p:cNvSpPr/>
          <p:nvPr/>
        </p:nvSpPr>
        <p:spPr>
          <a:xfrm>
            <a:off x="4493345" y="3747533"/>
            <a:ext cx="5083274" cy="129272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16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digital transformation strategy </a:t>
            </a:r>
            <a:r>
              <a:rPr 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like </a:t>
            </a:r>
            <a:r>
              <a:rPr lang="en-US" sz="16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personalized map </a:t>
            </a:r>
            <a:r>
              <a:rPr 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 can bring great value to business transformation.  </a:t>
            </a:r>
            <a:r>
              <a:rPr lang="en-US" sz="16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(Teng et al., 2022).</a:t>
            </a:r>
            <a:endParaRPr lang="fr-FR" sz="1600" dirty="0">
              <a:solidFill>
                <a:schemeClr val="tx1"/>
              </a:solidFill>
            </a:endParaRPr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A23CAC22-6051-196B-BDC0-72EEFE583616}"/>
              </a:ext>
            </a:extLst>
          </p:cNvPr>
          <p:cNvCxnSpPr>
            <a:cxnSpLocks/>
            <a:stCxn id="19" idx="3"/>
            <a:endCxn id="23" idx="1"/>
          </p:cNvCxnSpPr>
          <p:nvPr/>
        </p:nvCxnSpPr>
        <p:spPr>
          <a:xfrm flipV="1">
            <a:off x="3392128" y="4393894"/>
            <a:ext cx="1101217" cy="203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>
            <a:extLst>
              <a:ext uri="{FF2B5EF4-FFF2-40B4-BE49-F238E27FC236}">
                <a16:creationId xmlns:a16="http://schemas.microsoft.com/office/drawing/2014/main" id="{14E51D57-4C00-E8D1-CEAF-63506E62E5D8}"/>
              </a:ext>
            </a:extLst>
          </p:cNvPr>
          <p:cNvSpPr txBox="1"/>
          <p:nvPr/>
        </p:nvSpPr>
        <p:spPr>
          <a:xfrm>
            <a:off x="1114870" y="5507833"/>
            <a:ext cx="8423786" cy="923330"/>
          </a:xfrm>
          <a:prstGeom prst="rect">
            <a:avLst/>
          </a:prstGeom>
          <a:noFill/>
          <a:ln>
            <a:solidFill>
              <a:srgbClr val="0844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Entrepreneurs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must adapt to the digital evolution because they are those individuals whose decisions determine to a large extent the strategy of the organization (usually small- to medium-sized)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Corvello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al., 2021).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D463234-70D5-8787-9A49-3C6A17B34022}"/>
              </a:ext>
            </a:extLst>
          </p:cNvPr>
          <p:cNvSpPr/>
          <p:nvPr/>
        </p:nvSpPr>
        <p:spPr>
          <a:xfrm>
            <a:off x="560438" y="1557839"/>
            <a:ext cx="2654711" cy="4587322"/>
          </a:xfrm>
          <a:prstGeom prst="rect">
            <a:avLst/>
          </a:prstGeom>
          <a:solidFill>
            <a:schemeClr val="bg1"/>
          </a:solidFill>
          <a:ln>
            <a:solidFill>
              <a:srgbClr val="0844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hat makes those entrepreneurs more successful than others </a:t>
            </a:r>
            <a:r>
              <a:rPr lang="en-US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Donbesuur</a:t>
            </a:r>
            <a:r>
              <a:rPr lang="en-US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al., 2020; Watson et al., 2020),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especially in small and medium-sized enterprises (SMEs), which typically struggle with their survival </a:t>
            </a:r>
            <a:r>
              <a:rPr lang="en-US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(Hyder &amp; Lussier, 2016)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3B99A31-A48B-CBC5-DAF3-DD66264096DC}"/>
              </a:ext>
            </a:extLst>
          </p:cNvPr>
          <p:cNvSpPr txBox="1"/>
          <p:nvPr/>
        </p:nvSpPr>
        <p:spPr>
          <a:xfrm>
            <a:off x="3549446" y="925146"/>
            <a:ext cx="6248126" cy="1704377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Individual entrepreneurial orientation (IEO)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 one of the micro-level psychological constructs that has received relative attention in entrepreneurship studies and specifically in SMEs researches (Irwin et al., 2018).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D40F777-EDCA-85B2-7944-D1BA4048F4E4}"/>
              </a:ext>
            </a:extLst>
          </p:cNvPr>
          <p:cNvSpPr txBox="1"/>
          <p:nvPr/>
        </p:nvSpPr>
        <p:spPr>
          <a:xfrm>
            <a:off x="3549446" y="2945069"/>
            <a:ext cx="6169470" cy="211987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SMEs owners with high IEO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likely 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 be more risk-taking, proactive, and innovative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(Krauss et al., 2005), and 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attitudes permit taking active actions to establish advantageous and strong collations for the success of the business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Shafi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al., 2020).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929193D-AC2C-D0D2-1D7A-12B6F5FAC283}"/>
              </a:ext>
            </a:extLst>
          </p:cNvPr>
          <p:cNvSpPr txBox="1"/>
          <p:nvPr/>
        </p:nvSpPr>
        <p:spPr>
          <a:xfrm>
            <a:off x="3549447" y="5360935"/>
            <a:ext cx="6169470" cy="129439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our knowledge, IEO has been linked to SMEs performance, but 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rarely study in the context of SMEs’ digital transformation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41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0E96B66-AD84-A139-AF30-5F57920463DC}"/>
              </a:ext>
            </a:extLst>
          </p:cNvPr>
          <p:cNvSpPr/>
          <p:nvPr/>
        </p:nvSpPr>
        <p:spPr>
          <a:xfrm>
            <a:off x="1273215" y="1585732"/>
            <a:ext cx="2720051" cy="10301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Entrepreneurial Orientation</a:t>
            </a:r>
          </a:p>
          <a:p>
            <a:pPr algn="ctr"/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(EO)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520A042-6022-8C9D-845B-BD2FFA545241}"/>
              </a:ext>
            </a:extLst>
          </p:cNvPr>
          <p:cNvSpPr/>
          <p:nvPr/>
        </p:nvSpPr>
        <p:spPr>
          <a:xfrm>
            <a:off x="6298557" y="1585732"/>
            <a:ext cx="2720051" cy="10301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Entrepreneurial Orientation</a:t>
            </a:r>
          </a:p>
          <a:p>
            <a:pPr algn="ctr"/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(IEO)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520D3FA0-2E61-7FF2-185E-561F4D450957}"/>
              </a:ext>
            </a:extLst>
          </p:cNvPr>
          <p:cNvSpPr/>
          <p:nvPr/>
        </p:nvSpPr>
        <p:spPr>
          <a:xfrm>
            <a:off x="4120589" y="2100805"/>
            <a:ext cx="2021711" cy="46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AC8527E1-FED9-6FF3-DFBB-1380F37C4DC9}"/>
              </a:ext>
            </a:extLst>
          </p:cNvPr>
          <p:cNvSpPr/>
          <p:nvPr/>
        </p:nvSpPr>
        <p:spPr>
          <a:xfrm>
            <a:off x="605010" y="4882833"/>
            <a:ext cx="2378753" cy="8312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Innovativeness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926B33A-FC9E-2803-45C3-BEE3DBD468A0}"/>
              </a:ext>
            </a:extLst>
          </p:cNvPr>
          <p:cNvSpPr/>
          <p:nvPr/>
        </p:nvSpPr>
        <p:spPr>
          <a:xfrm>
            <a:off x="605009" y="5832763"/>
            <a:ext cx="2378753" cy="8312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Proactiveness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4ABD185E-CC82-F02C-6E30-556D850E9227}"/>
              </a:ext>
            </a:extLst>
          </p:cNvPr>
          <p:cNvSpPr/>
          <p:nvPr/>
        </p:nvSpPr>
        <p:spPr>
          <a:xfrm>
            <a:off x="619429" y="3869242"/>
            <a:ext cx="2378753" cy="8312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Risk-Taking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8EC7CA4-077C-6BC3-4E9D-2850318F91EE}"/>
              </a:ext>
            </a:extLst>
          </p:cNvPr>
          <p:cNvSpPr/>
          <p:nvPr/>
        </p:nvSpPr>
        <p:spPr>
          <a:xfrm>
            <a:off x="4019591" y="5272268"/>
            <a:ext cx="2378753" cy="8312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 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FEB0620-8149-AC0A-2AE3-03100661966D}"/>
              </a:ext>
            </a:extLst>
          </p:cNvPr>
          <p:cNvSpPr/>
          <p:nvPr/>
        </p:nvSpPr>
        <p:spPr>
          <a:xfrm>
            <a:off x="4019592" y="4295435"/>
            <a:ext cx="2378753" cy="8312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Aggressiveness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2A2C115C-4115-57BF-CB0D-F213F84525ED}"/>
              </a:ext>
            </a:extLst>
          </p:cNvPr>
          <p:cNvSpPr/>
          <p:nvPr/>
        </p:nvSpPr>
        <p:spPr>
          <a:xfrm>
            <a:off x="7201820" y="5272267"/>
            <a:ext cx="2378753" cy="8312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Perseverance 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32CFCC52-BEF0-55A6-24A9-16FCE07D5689}"/>
              </a:ext>
            </a:extLst>
          </p:cNvPr>
          <p:cNvSpPr/>
          <p:nvPr/>
        </p:nvSpPr>
        <p:spPr>
          <a:xfrm>
            <a:off x="7201820" y="4295435"/>
            <a:ext cx="2378753" cy="8312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Passion </a:t>
            </a:r>
          </a:p>
        </p:txBody>
      </p:sp>
      <p:sp>
        <p:nvSpPr>
          <p:cNvPr id="22" name="Signe Plus 21">
            <a:extLst>
              <a:ext uri="{FF2B5EF4-FFF2-40B4-BE49-F238E27FC236}">
                <a16:creationId xmlns:a16="http://schemas.microsoft.com/office/drawing/2014/main" id="{3D70D441-10FB-BA2C-8D95-2FA2C55FC799}"/>
              </a:ext>
            </a:extLst>
          </p:cNvPr>
          <p:cNvSpPr/>
          <p:nvPr/>
        </p:nvSpPr>
        <p:spPr>
          <a:xfrm>
            <a:off x="3138179" y="4894228"/>
            <a:ext cx="926581" cy="709487"/>
          </a:xfrm>
          <a:prstGeom prst="mathPlu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Signe Plus 22">
            <a:extLst>
              <a:ext uri="{FF2B5EF4-FFF2-40B4-BE49-F238E27FC236}">
                <a16:creationId xmlns:a16="http://schemas.microsoft.com/office/drawing/2014/main" id="{6715759A-357C-4F75-7497-C27AB2A36AB4}"/>
              </a:ext>
            </a:extLst>
          </p:cNvPr>
          <p:cNvSpPr/>
          <p:nvPr/>
        </p:nvSpPr>
        <p:spPr>
          <a:xfrm>
            <a:off x="6446816" y="4894228"/>
            <a:ext cx="926581" cy="709487"/>
          </a:xfrm>
          <a:prstGeom prst="mathPlu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22FFEDD2-65AF-E76F-753F-7427FF5507BB}"/>
              </a:ext>
            </a:extLst>
          </p:cNvPr>
          <p:cNvSpPr/>
          <p:nvPr/>
        </p:nvSpPr>
        <p:spPr>
          <a:xfrm>
            <a:off x="150613" y="3369416"/>
            <a:ext cx="3539266" cy="317508"/>
          </a:xfrm>
          <a:prstGeom prst="roundRect">
            <a:avLst/>
          </a:prstGeom>
          <a:solidFill>
            <a:schemeClr val="bg1"/>
          </a:solidFill>
          <a:ln>
            <a:solidFill>
              <a:srgbClr val="4861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Miller (1983) ; </a:t>
            </a: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Covin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Slevin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(1989)</a:t>
            </a:r>
            <a:endParaRPr lang="fr-FR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BA330A8E-DBEA-E8F0-5748-4C8CECC21C99}"/>
              </a:ext>
            </a:extLst>
          </p:cNvPr>
          <p:cNvSpPr/>
          <p:nvPr/>
        </p:nvSpPr>
        <p:spPr>
          <a:xfrm>
            <a:off x="3881428" y="3369416"/>
            <a:ext cx="2565565" cy="317508"/>
          </a:xfrm>
          <a:prstGeom prst="roundRect">
            <a:avLst/>
          </a:prstGeom>
          <a:solidFill>
            <a:schemeClr val="bg1"/>
          </a:solidFill>
          <a:ln>
            <a:solidFill>
              <a:srgbClr val="4861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Lumpkin and </a:t>
            </a:r>
            <a:r>
              <a:rPr lang="fr-FR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Dess</a:t>
            </a:r>
            <a:r>
              <a:rPr lang="fr-F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(1996)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A66EE712-17A7-5CC4-FA8D-E66F89034B63}"/>
              </a:ext>
            </a:extLst>
          </p:cNvPr>
          <p:cNvSpPr/>
          <p:nvPr/>
        </p:nvSpPr>
        <p:spPr>
          <a:xfrm>
            <a:off x="7015008" y="3369416"/>
            <a:ext cx="2565565" cy="317508"/>
          </a:xfrm>
          <a:prstGeom prst="roundRect">
            <a:avLst/>
          </a:prstGeom>
          <a:solidFill>
            <a:schemeClr val="bg1"/>
          </a:solidFill>
          <a:ln>
            <a:solidFill>
              <a:srgbClr val="4861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Gerschewski</a:t>
            </a:r>
            <a:r>
              <a:rPr lang="fr-F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 (2016)</a:t>
            </a:r>
          </a:p>
        </p:txBody>
      </p:sp>
    </p:spTree>
    <p:extLst>
      <p:ext uri="{BB962C8B-B14F-4D97-AF65-F5344CB8AC3E}">
        <p14:creationId xmlns:p14="http://schemas.microsoft.com/office/powerpoint/2010/main" val="57836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098821" cy="831273"/>
          </a:xfrm>
        </p:spPr>
        <p:txBody>
          <a:bodyPr>
            <a:norm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Conceptual Framework and Hypothesis Development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77CE0FF-7E61-02A0-7F86-C3293977D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474" y="1327150"/>
            <a:ext cx="6773236" cy="470789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9DC1338A-A1AE-7430-AFE5-EB61E6D80194}"/>
              </a:ext>
            </a:extLst>
          </p:cNvPr>
          <p:cNvSpPr txBox="1"/>
          <p:nvPr/>
        </p:nvSpPr>
        <p:spPr>
          <a:xfrm>
            <a:off x="2244090" y="6035040"/>
            <a:ext cx="610362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.</a:t>
            </a:r>
            <a:r>
              <a:rPr lang="en-A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Hypothesized research model. </a:t>
            </a:r>
            <a:endParaRPr lang="fr-FR" sz="11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25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Methodology 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64AF656-B0BC-478E-1EEB-0E7608FD7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250316"/>
              </p:ext>
            </p:extLst>
          </p:nvPr>
        </p:nvGraphicFramePr>
        <p:xfrm>
          <a:off x="677334" y="1518764"/>
          <a:ext cx="8374069" cy="422190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56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7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30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 dirty="0">
                          <a:solidFill>
                            <a:schemeClr val="tx1"/>
                          </a:solidFill>
                          <a:latin typeface="Times Neue Roman"/>
                        </a:rPr>
                        <a:t>Research environment</a:t>
                      </a:r>
                      <a:endParaRPr lang="en-GB" sz="1800" noProof="0" dirty="0">
                        <a:solidFill>
                          <a:schemeClr val="tx1"/>
                        </a:solidFill>
                        <a:latin typeface="Times Neue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b="0" noProof="0" dirty="0">
                          <a:solidFill>
                            <a:schemeClr val="tx1"/>
                          </a:solidFill>
                          <a:latin typeface="Times Neue Roman"/>
                        </a:rPr>
                        <a:t>Morocco</a:t>
                      </a:r>
                      <a:endParaRPr lang="en-GB" sz="1800" b="0" noProof="0" dirty="0">
                        <a:solidFill>
                          <a:schemeClr val="tx1"/>
                        </a:solidFill>
                        <a:latin typeface="Times Neue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76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noProof="0" dirty="0">
                          <a:latin typeface="Times Neue Roman"/>
                        </a:rPr>
                        <a:t>Target population</a:t>
                      </a:r>
                      <a:endParaRPr lang="en-GB" sz="1800" b="1" kern="1200" noProof="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ue Roman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b="0" noProof="0" dirty="0">
                          <a:solidFill>
                            <a:schemeClr val="tx1"/>
                          </a:solidFill>
                          <a:latin typeface="Times Neue Roman"/>
                        </a:rPr>
                        <a:t>Moroccan Entrepreneurs </a:t>
                      </a:r>
                      <a:endParaRPr lang="en-GB" sz="1800" b="0" noProof="0" dirty="0">
                        <a:solidFill>
                          <a:schemeClr val="tx1"/>
                        </a:solidFill>
                        <a:latin typeface="Times Neue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7244">
                <a:tc>
                  <a:txBody>
                    <a:bodyPr/>
                    <a:lstStyle/>
                    <a:p>
                      <a:r>
                        <a:rPr lang="en-GB" sz="1800" b="1" noProof="0" dirty="0">
                          <a:solidFill>
                            <a:schemeClr val="tx1"/>
                          </a:solidFill>
                          <a:latin typeface="Times Neue Roman"/>
                        </a:rPr>
                        <a:t>Data collection tool </a:t>
                      </a:r>
                      <a:endParaRPr lang="en-GB" sz="1800" b="1" noProof="0" dirty="0">
                        <a:solidFill>
                          <a:schemeClr val="tx1"/>
                        </a:solidFill>
                        <a:latin typeface="Times Neue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noProof="0" dirty="0">
                          <a:solidFill>
                            <a:schemeClr val="tx1"/>
                          </a:solidFill>
                          <a:latin typeface="Times Neue Roman"/>
                        </a:rPr>
                        <a:t>Questionnaire / 74 respondents </a:t>
                      </a:r>
                      <a:r>
                        <a:rPr lang="en-GB" sz="1800" b="0" baseline="0" noProof="0" dirty="0">
                          <a:solidFill>
                            <a:schemeClr val="tx1"/>
                          </a:solidFill>
                          <a:latin typeface="Times Neue Roman"/>
                        </a:rPr>
                        <a:t>  /</a:t>
                      </a:r>
                      <a:r>
                        <a:rPr lang="en-GB" sz="1800" b="0" noProof="0" dirty="0">
                          <a:solidFill>
                            <a:schemeClr val="tx1"/>
                          </a:solidFill>
                          <a:latin typeface="Times Neue Roman"/>
                        </a:rPr>
                        <a:t>Administered via Google Forms for a one-month period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Times Neue Roman"/>
                        </a:rPr>
                        <a:t>Resulting in 22 adaptive questions (items) in the form of statements.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Times Neue Roman"/>
                        </a:rPr>
                        <a:t>A 5-point Likert scale has been carried out where ‘1’ represents ‘strongly disagree’ and ‘5’ represents ‘strongly agree’. </a:t>
                      </a:r>
                      <a:endParaRPr lang="en-GB" sz="1800" b="0" kern="1200" noProof="0" dirty="0">
                        <a:solidFill>
                          <a:schemeClr val="tx1"/>
                        </a:solidFill>
                        <a:latin typeface="Times Neue Roman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69324"/>
            <a:ext cx="10992152" cy="509846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respondents’ demographic distribution reveals as follows: 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9EC3E74-5818-0777-8E43-6AB58F6F0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077466"/>
              </p:ext>
            </p:extLst>
          </p:nvPr>
        </p:nvGraphicFramePr>
        <p:xfrm>
          <a:off x="677334" y="2475159"/>
          <a:ext cx="5479702" cy="3945390"/>
        </p:xfrm>
        <a:graphic>
          <a:graphicData uri="http://schemas.openxmlformats.org/drawingml/2006/table">
            <a:tbl>
              <a:tblPr firstRow="1" firstCol="1" bandRow="1"/>
              <a:tblGrid>
                <a:gridCol w="1389528">
                  <a:extLst>
                    <a:ext uri="{9D8B030D-6E8A-4147-A177-3AD203B41FA5}">
                      <a16:colId xmlns:a16="http://schemas.microsoft.com/office/drawing/2014/main" val="4080380434"/>
                    </a:ext>
                  </a:extLst>
                </a:gridCol>
                <a:gridCol w="967759">
                  <a:extLst>
                    <a:ext uri="{9D8B030D-6E8A-4147-A177-3AD203B41FA5}">
                      <a16:colId xmlns:a16="http://schemas.microsoft.com/office/drawing/2014/main" val="4090229952"/>
                    </a:ext>
                  </a:extLst>
                </a:gridCol>
                <a:gridCol w="3122415">
                  <a:extLst>
                    <a:ext uri="{9D8B030D-6E8A-4147-A177-3AD203B41FA5}">
                      <a16:colId xmlns:a16="http://schemas.microsoft.com/office/drawing/2014/main" val="165218654"/>
                    </a:ext>
                  </a:extLst>
                </a:gridCol>
              </a:tblGrid>
              <a:tr h="290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Category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Percentage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Sample Characteristics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097827"/>
                  </a:ext>
                </a:extLst>
              </a:tr>
              <a:tr h="361174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Demographic distribution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028900"/>
                  </a:ext>
                </a:extLst>
              </a:tr>
              <a:tr h="4044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813930"/>
                  </a:ext>
                </a:extLst>
              </a:tr>
              <a:tr h="361174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Age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Between 18- 40 years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13651"/>
                  </a:ext>
                </a:extLst>
              </a:tr>
              <a:tr h="3611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Between 41–60 years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137526"/>
                  </a:ext>
                </a:extLst>
              </a:tr>
              <a:tr h="3611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Above 60 years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12229"/>
                  </a:ext>
                </a:extLst>
              </a:tr>
              <a:tr h="361174">
                <a:tc row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Education 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Master’s degree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5041"/>
                  </a:ext>
                </a:extLst>
              </a:tr>
              <a:tr h="3611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Bachelor’s degree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90265"/>
                  </a:ext>
                </a:extLst>
              </a:tr>
              <a:tr h="3611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15%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Ph.D. degree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368326"/>
                  </a:ext>
                </a:extLst>
              </a:tr>
              <a:tr h="3611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Two years after baccalaureate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054021"/>
                  </a:ext>
                </a:extLst>
              </a:tr>
              <a:tr h="3611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Baccalaureate 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005864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53F6051-7579-080C-184E-29EE3E55B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190130"/>
              </p:ext>
            </p:extLst>
          </p:nvPr>
        </p:nvGraphicFramePr>
        <p:xfrm>
          <a:off x="6431039" y="2452299"/>
          <a:ext cx="5238447" cy="4061945"/>
        </p:xfrm>
        <a:graphic>
          <a:graphicData uri="http://schemas.openxmlformats.org/drawingml/2006/table">
            <a:tbl>
              <a:tblPr firstRow="1" firstCol="1" bandRow="1"/>
              <a:tblGrid>
                <a:gridCol w="1438622">
                  <a:extLst>
                    <a:ext uri="{9D8B030D-6E8A-4147-A177-3AD203B41FA5}">
                      <a16:colId xmlns:a16="http://schemas.microsoft.com/office/drawing/2014/main" val="794404703"/>
                    </a:ext>
                  </a:extLst>
                </a:gridCol>
                <a:gridCol w="1451236">
                  <a:extLst>
                    <a:ext uri="{9D8B030D-6E8A-4147-A177-3AD203B41FA5}">
                      <a16:colId xmlns:a16="http://schemas.microsoft.com/office/drawing/2014/main" val="2909660986"/>
                    </a:ext>
                  </a:extLst>
                </a:gridCol>
                <a:gridCol w="2348589">
                  <a:extLst>
                    <a:ext uri="{9D8B030D-6E8A-4147-A177-3AD203B41FA5}">
                      <a16:colId xmlns:a16="http://schemas.microsoft.com/office/drawing/2014/main" val="1328784851"/>
                    </a:ext>
                  </a:extLst>
                </a:gridCol>
              </a:tblGrid>
              <a:tr h="34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Category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Percentage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Sample Characteristics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733331"/>
                  </a:ext>
                </a:extLst>
              </a:tr>
              <a:tr h="284075">
                <a:tc row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Sector 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Services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318043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and commerce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25074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Tourism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718772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Construction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197924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Agriculture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193797"/>
                  </a:ext>
                </a:extLst>
              </a:tr>
              <a:tr h="284075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Experience 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Below 5 years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468486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Between 5 and 10 years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478624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Above 10 years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91034"/>
                  </a:ext>
                </a:extLst>
              </a:tr>
              <a:tr h="284075">
                <a:tc row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Moroccan regions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Souss-Massa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95284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34%  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Casablanca-</a:t>
                      </a:r>
                      <a:r>
                        <a:rPr lang="en-GB" sz="14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Settat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585536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8% 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Rabat-</a:t>
                      </a:r>
                      <a:r>
                        <a:rPr lang="en-GB" sz="14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Salé</a:t>
                      </a: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14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Kénitra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94076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7% 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Marrakech – Safi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614201"/>
                  </a:ext>
                </a:extLst>
              </a:tr>
              <a:tr h="28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12%</a:t>
                      </a:r>
                      <a:endParaRPr lang="fr-FR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Moroccan regions </a:t>
                      </a:r>
                      <a:endParaRPr lang="fr-FR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42" marR="441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920175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CFE2BC7F-5E5C-3485-704F-FD8BDE43D3AA}"/>
              </a:ext>
            </a:extLst>
          </p:cNvPr>
          <p:cNvSpPr txBox="1"/>
          <p:nvPr/>
        </p:nvSpPr>
        <p:spPr>
          <a:xfrm>
            <a:off x="3168358" y="1857878"/>
            <a:ext cx="6105644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.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Descriptive statistics of the sample.</a:t>
            </a: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063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and Research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5239"/>
            <a:ext cx="10992152" cy="48925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Measurement Model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3A96A6E-514C-DEC4-CD01-A029F3F8AC95}"/>
              </a:ext>
            </a:extLst>
          </p:cNvPr>
          <p:cNvSpPr txBox="1"/>
          <p:nvPr/>
        </p:nvSpPr>
        <p:spPr>
          <a:xfrm>
            <a:off x="3170382" y="1674490"/>
            <a:ext cx="610362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F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.</a:t>
            </a:r>
            <a:r>
              <a:rPr lang="fr-FR" sz="1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Measurement properties</a:t>
            </a:r>
            <a:r>
              <a:rPr lang="fr-F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0A22219C-D078-B703-7C8A-FB36ABC73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809015"/>
              </p:ext>
            </p:extLst>
          </p:nvPr>
        </p:nvGraphicFramePr>
        <p:xfrm>
          <a:off x="275291" y="2048567"/>
          <a:ext cx="9400754" cy="4578499"/>
        </p:xfrm>
        <a:graphic>
          <a:graphicData uri="http://schemas.openxmlformats.org/drawingml/2006/table">
            <a:tbl>
              <a:tblPr firstRow="1" firstCol="1" bandRow="1"/>
              <a:tblGrid>
                <a:gridCol w="2787589">
                  <a:extLst>
                    <a:ext uri="{9D8B030D-6E8A-4147-A177-3AD203B41FA5}">
                      <a16:colId xmlns:a16="http://schemas.microsoft.com/office/drawing/2014/main" val="3763987542"/>
                    </a:ext>
                  </a:extLst>
                </a:gridCol>
                <a:gridCol w="1587204">
                  <a:extLst>
                    <a:ext uri="{9D8B030D-6E8A-4147-A177-3AD203B41FA5}">
                      <a16:colId xmlns:a16="http://schemas.microsoft.com/office/drawing/2014/main" val="1645614654"/>
                    </a:ext>
                  </a:extLst>
                </a:gridCol>
                <a:gridCol w="701711">
                  <a:extLst>
                    <a:ext uri="{9D8B030D-6E8A-4147-A177-3AD203B41FA5}">
                      <a16:colId xmlns:a16="http://schemas.microsoft.com/office/drawing/2014/main" val="854792962"/>
                    </a:ext>
                  </a:extLst>
                </a:gridCol>
                <a:gridCol w="1453545">
                  <a:extLst>
                    <a:ext uri="{9D8B030D-6E8A-4147-A177-3AD203B41FA5}">
                      <a16:colId xmlns:a16="http://schemas.microsoft.com/office/drawing/2014/main" val="353623085"/>
                    </a:ext>
                  </a:extLst>
                </a:gridCol>
                <a:gridCol w="918908">
                  <a:extLst>
                    <a:ext uri="{9D8B030D-6E8A-4147-A177-3AD203B41FA5}">
                      <a16:colId xmlns:a16="http://schemas.microsoft.com/office/drawing/2014/main" val="1685660276"/>
                    </a:ext>
                  </a:extLst>
                </a:gridCol>
                <a:gridCol w="768541">
                  <a:extLst>
                    <a:ext uri="{9D8B030D-6E8A-4147-A177-3AD203B41FA5}">
                      <a16:colId xmlns:a16="http://schemas.microsoft.com/office/drawing/2014/main" val="4243239046"/>
                    </a:ext>
                  </a:extLst>
                </a:gridCol>
                <a:gridCol w="1183256">
                  <a:extLst>
                    <a:ext uri="{9D8B030D-6E8A-4147-A177-3AD203B41FA5}">
                      <a16:colId xmlns:a16="http://schemas.microsoft.com/office/drawing/2014/main" val="2235017020"/>
                    </a:ext>
                  </a:extLst>
                </a:gridCol>
              </a:tblGrid>
              <a:tr h="556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Items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Loading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Cronbach</a:t>
                      </a:r>
                      <a:r>
                        <a:rPr lang="fr-FR" sz="140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 alpha</a:t>
                      </a:r>
                      <a:r>
                        <a:rPr lang="fr-FR" sz="140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AVE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Note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165523"/>
                  </a:ext>
                </a:extLst>
              </a:tr>
              <a:tr h="159167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Digital Transformation Strategy (DTS)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DTS</a:t>
                      </a: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0.917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0.938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0.752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DTS2 </a:t>
                      </a:r>
                      <a:r>
                        <a:rPr lang="en-GB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was excluded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90639"/>
                  </a:ext>
                </a:extLst>
              </a:tr>
              <a:tr h="1591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DTS3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0.918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80081"/>
                  </a:ext>
                </a:extLst>
              </a:tr>
              <a:tr h="1591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DTS4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0.922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490844"/>
                  </a:ext>
                </a:extLst>
              </a:tr>
              <a:tr h="1591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DTS5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0.825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460550"/>
                  </a:ext>
                </a:extLst>
              </a:tr>
              <a:tr h="1591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DTS6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0.834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148998"/>
                  </a:ext>
                </a:extLst>
              </a:tr>
              <a:tr h="15916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Entrepreneurial Passion (EP)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0.863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0.751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0.887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0.798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EP3 </a:t>
                      </a:r>
                      <a:r>
                        <a:rPr lang="en-GB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was excluded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732063"/>
                  </a:ext>
                </a:extLst>
              </a:tr>
              <a:tr h="2245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EP2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0.922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839609"/>
                  </a:ext>
                </a:extLst>
              </a:tr>
              <a:tr h="15916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Innovativeness (INN)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INN1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0.801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0.881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0.712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2749"/>
                  </a:ext>
                </a:extLst>
              </a:tr>
              <a:tr h="1591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INN2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0.834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38840"/>
                  </a:ext>
                </a:extLst>
              </a:tr>
              <a:tr h="1591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INN3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0.866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861100"/>
                  </a:ext>
                </a:extLst>
              </a:tr>
              <a:tr h="15916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Perseverance (PER)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0.844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0.695 (≈ 0.7)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0.866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0.765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PER1 </a:t>
                      </a:r>
                      <a:r>
                        <a:rPr lang="en-GB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was excluded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844167"/>
                  </a:ext>
                </a:extLst>
              </a:tr>
              <a:tr h="30045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PER3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0.903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966455"/>
                  </a:ext>
                </a:extLst>
              </a:tr>
              <a:tr h="15916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Proactiveness (PRO)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0.785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0.818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0.890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0.729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002639"/>
                  </a:ext>
                </a:extLst>
              </a:tr>
              <a:tr h="1591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0.858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469060"/>
                  </a:ext>
                </a:extLst>
              </a:tr>
              <a:tr h="1564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PRO3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0.914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23907"/>
                  </a:ext>
                </a:extLst>
              </a:tr>
              <a:tr h="15916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Risk Taking (RT)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RT2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0.731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0.722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0.841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0.639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RT1 </a:t>
                      </a:r>
                      <a:r>
                        <a:rPr lang="en-GB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was excluded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620222"/>
                  </a:ext>
                </a:extLst>
              </a:tr>
              <a:tr h="1591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RT3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0.837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883456"/>
                  </a:ext>
                </a:extLst>
              </a:tr>
              <a:tr h="23788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RT4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0.826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92" marR="301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30473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76F8BD1A-17AE-B4DA-1C49-B6EB5AFC3EDE}"/>
              </a:ext>
            </a:extLst>
          </p:cNvPr>
          <p:cNvSpPr txBox="1"/>
          <p:nvPr/>
        </p:nvSpPr>
        <p:spPr>
          <a:xfrm>
            <a:off x="677334" y="6611826"/>
            <a:ext cx="7707630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513455" algn="l"/>
              </a:tabLst>
            </a:pPr>
            <a:r>
              <a:rPr lang="en-GB" sz="1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Note:</a:t>
            </a:r>
            <a:r>
              <a:rPr lang="en-GB" sz="1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CR =composite reliability; AVE =average variance extracted</a:t>
            </a:r>
            <a:endParaRPr lang="fr-FR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5202</TotalTime>
  <Words>1051</Words>
  <Application>Microsoft Office PowerPoint</Application>
  <PresentationFormat>Widescreen</PresentationFormat>
  <Paragraphs>302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Neue Roman</vt:lpstr>
      <vt:lpstr>Times New Roman</vt:lpstr>
      <vt:lpstr>Trebuchet MS</vt:lpstr>
      <vt:lpstr>Wingdings 3</vt:lpstr>
      <vt:lpstr>Facet</vt:lpstr>
      <vt:lpstr>Digital Transformation Strategy in SMEs: The Role of Entrepreneurs’ IEO</vt:lpstr>
      <vt:lpstr>Design of the presentation </vt:lpstr>
      <vt:lpstr>Introduction</vt:lpstr>
      <vt:lpstr>Introduction</vt:lpstr>
      <vt:lpstr>Literature Review</vt:lpstr>
      <vt:lpstr>Conceptual Framework and Hypothesis Development</vt:lpstr>
      <vt:lpstr>Research Methodology </vt:lpstr>
      <vt:lpstr>Research Methodology </vt:lpstr>
      <vt:lpstr>Data Analysis and Research Findings</vt:lpstr>
      <vt:lpstr>Data Analysis and Research Findings</vt:lpstr>
      <vt:lpstr>Data Analysis and Research Findings</vt:lpstr>
      <vt:lpstr>Conclusions</vt:lpstr>
      <vt:lpstr>PowerPoint Presentation</vt:lpstr>
      <vt:lpstr>Digital Transformation Strategy in SMEs: The Role of Entrepreneurs’ IEO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145</cp:revision>
  <dcterms:created xsi:type="dcterms:W3CDTF">2020-02-19T16:22:48Z</dcterms:created>
  <dcterms:modified xsi:type="dcterms:W3CDTF">2023-05-02T13:12:08Z</dcterms:modified>
</cp:coreProperties>
</file>