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80" r:id="rId3"/>
    <p:sldId id="258" r:id="rId4"/>
    <p:sldId id="275" r:id="rId5"/>
    <p:sldId id="281" r:id="rId6"/>
    <p:sldId id="276" r:id="rId7"/>
    <p:sldId id="282" r:id="rId8"/>
    <p:sldId id="277" r:id="rId9"/>
    <p:sldId id="283" r:id="rId10"/>
    <p:sldId id="278" r:id="rId11"/>
    <p:sldId id="279" r:id="rId12"/>
    <p:sldId id="284" r:id="rId13"/>
    <p:sldId id="273" r:id="rId14"/>
    <p:sldId id="285"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4040"/>
    <a:srgbClr val="486113"/>
    <a:srgbClr val="FFC000"/>
    <a:srgbClr val="052C34"/>
    <a:srgbClr val="0844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291" autoAdjust="0"/>
  </p:normalViewPr>
  <p:slideViewPr>
    <p:cSldViewPr snapToGrid="0">
      <p:cViewPr varScale="1">
        <p:scale>
          <a:sx n="75" d="100"/>
          <a:sy n="75" d="100"/>
        </p:scale>
        <p:origin x="902" y="6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9E694D-262C-48C9-A6C9-9D421140BBB8}" type="datetimeFigureOut">
              <a:rPr lang="fr-FR" smtClean="0"/>
              <a:t>02/05/2023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8C8D-8AA5-4247-8718-471243AF646E}" type="slidenum">
              <a:rPr lang="fr-FR" smtClean="0"/>
              <a:t>‹#›</a:t>
            </a:fld>
            <a:endParaRPr lang="fr-FR"/>
          </a:p>
        </p:txBody>
      </p:sp>
    </p:spTree>
    <p:extLst>
      <p:ext uri="{BB962C8B-B14F-4D97-AF65-F5344CB8AC3E}">
        <p14:creationId xmlns:p14="http://schemas.microsoft.com/office/powerpoint/2010/main" val="781583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CE5E8C8D-8AA5-4247-8718-471243AF646E}" type="slidenum">
              <a:rPr lang="fr-FR" smtClean="0"/>
              <a:t>8</a:t>
            </a:fld>
            <a:endParaRPr lang="fr-FR"/>
          </a:p>
        </p:txBody>
      </p:sp>
    </p:spTree>
    <p:extLst>
      <p:ext uri="{BB962C8B-B14F-4D97-AF65-F5344CB8AC3E}">
        <p14:creationId xmlns:p14="http://schemas.microsoft.com/office/powerpoint/2010/main" val="7888545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CE5E8C8D-8AA5-4247-8718-471243AF646E}" type="slidenum">
              <a:rPr lang="fr-FR" smtClean="0"/>
              <a:t>9</a:t>
            </a:fld>
            <a:endParaRPr lang="fr-FR"/>
          </a:p>
        </p:txBody>
      </p:sp>
    </p:spTree>
    <p:extLst>
      <p:ext uri="{BB962C8B-B14F-4D97-AF65-F5344CB8AC3E}">
        <p14:creationId xmlns:p14="http://schemas.microsoft.com/office/powerpoint/2010/main" val="50121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rgbClr val="084450">
              <a:alpha val="30000"/>
            </a:srgb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rgbClr val="084450">
              <a:alpha val="72000"/>
            </a:srgb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rgbClr val="052C34">
              <a:alpha val="70000"/>
            </a:srgb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rgbClr val="084450">
              <a:alpha val="70000"/>
            </a:srgb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rgbClr val="084450">
              <a:alpha val="64706"/>
            </a:srgb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rgbClr val="084450">
              <a:alpha val="80000"/>
            </a:srgb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rgbClr val="052C34">
              <a:alpha val="84706"/>
            </a:srgb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1507067" y="2404534"/>
            <a:ext cx="7766936" cy="1646302"/>
          </a:xfrm>
        </p:spPr>
        <p:txBody>
          <a:bodyPr anchor="b">
            <a:noAutofit/>
          </a:bodyPr>
          <a:lstStyle>
            <a:lvl1pPr algn="r">
              <a:defRPr sz="5400">
                <a:solidFill>
                  <a:srgbClr val="052C34"/>
                </a:solidFill>
              </a:defRPr>
            </a:lvl1pPr>
          </a:lstStyle>
          <a:p>
            <a:r>
              <a:rPr lang="en-US" dirty="0"/>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rgbClr val="052C3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345DEF1B-B4B9-4258-9044-B025F3EAA999}" type="datetimeFigureOut">
              <a:rPr lang="en-US" smtClean="0"/>
              <a:t>5/2/2023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3751439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2613175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81639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3475591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795689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12960064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5DEF1B-B4B9-4258-9044-B025F3EAA999}" type="datetimeFigureOut">
              <a:rPr lang="en-US" smtClean="0"/>
              <a:t>5/2/2023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21685475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5DEF1B-B4B9-4258-9044-B025F3EAA999}" type="datetimeFigureOut">
              <a:rPr lang="en-US" smtClean="0"/>
              <a:t>5/2/2023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2047349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052C34"/>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rgbClr val="052C34"/>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45DEF1B-B4B9-4258-9044-B025F3EAA999}" type="datetimeFigureOut">
              <a:rPr lang="en-US" smtClean="0"/>
              <a:t>5/2/2023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1389644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3875071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45DEF1B-B4B9-4258-9044-B025F3EAA999}" type="datetimeFigureOut">
              <a:rPr lang="en-US" smtClean="0"/>
              <a:t>5/2/2023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3708127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45DEF1B-B4B9-4258-9044-B025F3EAA999}" type="datetimeFigureOut">
              <a:rPr lang="en-US" smtClean="0"/>
              <a:t>5/2/2023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249492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45DEF1B-B4B9-4258-9044-B025F3EAA999}" type="datetimeFigureOut">
              <a:rPr lang="en-US" smtClean="0"/>
              <a:t>5/2/2023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437389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5DEF1B-B4B9-4258-9044-B025F3EAA999}" type="datetimeFigureOut">
              <a:rPr lang="en-US" smtClean="0"/>
              <a:t>5/2/2023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877522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5DEF1B-B4B9-4258-9044-B025F3EAA999}" type="datetimeFigureOut">
              <a:rPr lang="en-US" smtClean="0"/>
              <a:t>5/2/2023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2492969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5DEF1B-B4B9-4258-9044-B025F3EAA999}" type="datetimeFigureOut">
              <a:rPr lang="en-US" smtClean="0"/>
              <a:t>5/2/2023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3577356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8"/>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rgbClr val="084450">
              <a:alpha val="30000"/>
            </a:srgb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rgbClr val="084450">
              <a:alpha val="72000"/>
            </a:srgb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rgbClr val="084450">
              <a:alpha val="70000"/>
            </a:srgb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rgbClr val="084450">
              <a:alpha val="70000"/>
            </a:srgb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rgbClr val="084450">
              <a:alpha val="65000"/>
            </a:srgb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5" y="3589867"/>
            <a:ext cx="1817159" cy="3268133"/>
          </a:xfrm>
          <a:prstGeom prst="triangle">
            <a:avLst>
              <a:gd name="adj" fmla="val 100000"/>
            </a:avLst>
          </a:prstGeom>
          <a:solidFill>
            <a:srgbClr val="084450">
              <a:alpha val="80000"/>
            </a:srgb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rgbClr val="084450">
              <a:alpha val="85000"/>
            </a:srgbClr>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45DEF1B-B4B9-4258-9044-B025F3EAA999}" type="datetimeFigureOut">
              <a:rPr lang="en-US" smtClean="0"/>
              <a:t>5/2/2023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6C4AC45-F167-457F-AF5A-70E55A853683}" type="slidenum">
              <a:rPr lang="en-US" smtClean="0"/>
              <a:t>‹#›</a:t>
            </a:fld>
            <a:endParaRPr lang="en-US" dirty="0"/>
          </a:p>
        </p:txBody>
      </p:sp>
    </p:spTree>
    <p:extLst>
      <p:ext uri="{BB962C8B-B14F-4D97-AF65-F5344CB8AC3E}">
        <p14:creationId xmlns:p14="http://schemas.microsoft.com/office/powerpoint/2010/main" val="3831677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rgbClr val="052C34"/>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052C34"/>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gif"/><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gif"/><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2835-EF54-43E3-B71C-DF722C15A1D8}"/>
              </a:ext>
            </a:extLst>
          </p:cNvPr>
          <p:cNvSpPr>
            <a:spLocks noGrp="1"/>
          </p:cNvSpPr>
          <p:nvPr>
            <p:ph type="ctrTitle"/>
          </p:nvPr>
        </p:nvSpPr>
        <p:spPr>
          <a:xfrm>
            <a:off x="1328497" y="1148090"/>
            <a:ext cx="8124076" cy="1877068"/>
          </a:xfrm>
        </p:spPr>
        <p:txBody>
          <a:bodyPr/>
          <a:lstStyle/>
          <a:p>
            <a:pPr algn="l"/>
            <a:r>
              <a:rPr lang="fr-FR" sz="4000" dirty="0"/>
              <a:t>LES PRATIQUES DE L’INTELLIGENCE ÉCONOMIQUE ET PERFORMANCE FINANCIÈRE DES ENTREPRISES</a:t>
            </a:r>
            <a:endParaRPr lang="en-US" sz="4000" dirty="0"/>
          </a:p>
        </p:txBody>
      </p:sp>
      <p:sp>
        <p:nvSpPr>
          <p:cNvPr id="3" name="Subtitle 2">
            <a:extLst>
              <a:ext uri="{FF2B5EF4-FFF2-40B4-BE49-F238E27FC236}">
                <a16:creationId xmlns:a16="http://schemas.microsoft.com/office/drawing/2014/main" id="{8C717C95-9903-4188-8F64-626D1C4CB9CB}"/>
              </a:ext>
            </a:extLst>
          </p:cNvPr>
          <p:cNvSpPr>
            <a:spLocks noGrp="1"/>
          </p:cNvSpPr>
          <p:nvPr>
            <p:ph type="subTitle" idx="1"/>
          </p:nvPr>
        </p:nvSpPr>
        <p:spPr>
          <a:xfrm>
            <a:off x="727364" y="4050833"/>
            <a:ext cx="9694718" cy="1096899"/>
          </a:xfrm>
        </p:spPr>
        <p:txBody>
          <a:bodyPr>
            <a:normAutofit fontScale="85000" lnSpcReduction="10000"/>
          </a:bodyPr>
          <a:lstStyle/>
          <a:p>
            <a:r>
              <a:rPr lang="en-US" sz="2800" b="1" dirty="0"/>
              <a:t>Ahmed OUTOUZZALT, </a:t>
            </a:r>
            <a:r>
              <a:rPr lang="en-US" sz="2800" b="1" dirty="0" err="1"/>
              <a:t>ElOUIDANI</a:t>
            </a:r>
            <a:r>
              <a:rPr lang="en-US" sz="2800" b="1" dirty="0"/>
              <a:t> RANIA, Pr. ELOUIDANI ABDELKBIR</a:t>
            </a:r>
          </a:p>
          <a:p>
            <a:r>
              <a:rPr lang="en-US" sz="2800" dirty="0"/>
              <a:t>Université Ibn </a:t>
            </a:r>
            <a:r>
              <a:rPr lang="en-US" sz="2800" dirty="0" err="1"/>
              <a:t>Zohr</a:t>
            </a:r>
            <a:r>
              <a:rPr lang="en-US" sz="2800" dirty="0"/>
              <a:t>, FSJES AGADIR</a:t>
            </a:r>
          </a:p>
        </p:txBody>
      </p:sp>
      <p:grpSp>
        <p:nvGrpSpPr>
          <p:cNvPr id="4" name="Group 3">
            <a:extLst>
              <a:ext uri="{FF2B5EF4-FFF2-40B4-BE49-F238E27FC236}">
                <a16:creationId xmlns:a16="http://schemas.microsoft.com/office/drawing/2014/main" id="{CB8848C2-59F6-4E68-BA29-10277D305B91}"/>
              </a:ext>
            </a:extLst>
          </p:cNvPr>
          <p:cNvGrpSpPr>
            <a:grpSpLocks noChangeAspect="1"/>
          </p:cNvGrpSpPr>
          <p:nvPr/>
        </p:nvGrpSpPr>
        <p:grpSpPr>
          <a:xfrm>
            <a:off x="-20272" y="0"/>
            <a:ext cx="1257300" cy="1226820"/>
            <a:chOff x="3736278" y="3130586"/>
            <a:chExt cx="1842894" cy="1852413"/>
          </a:xfrm>
        </p:grpSpPr>
        <p:grpSp>
          <p:nvGrpSpPr>
            <p:cNvPr id="5" name="Group 4">
              <a:extLst>
                <a:ext uri="{FF2B5EF4-FFF2-40B4-BE49-F238E27FC236}">
                  <a16:creationId xmlns:a16="http://schemas.microsoft.com/office/drawing/2014/main" id="{A37BC240-7993-412A-91E6-CF44D7F66547}"/>
                </a:ext>
              </a:extLst>
            </p:cNvPr>
            <p:cNvGrpSpPr/>
            <p:nvPr/>
          </p:nvGrpSpPr>
          <p:grpSpPr>
            <a:xfrm>
              <a:off x="3736278" y="3130586"/>
              <a:ext cx="1842894" cy="1852413"/>
              <a:chOff x="907473" y="684700"/>
              <a:chExt cx="1842894" cy="1852413"/>
            </a:xfrm>
          </p:grpSpPr>
          <p:sp>
            <p:nvSpPr>
              <p:cNvPr id="7" name="Star: 4 Points 6">
                <a:extLst>
                  <a:ext uri="{FF2B5EF4-FFF2-40B4-BE49-F238E27FC236}">
                    <a16:creationId xmlns:a16="http://schemas.microsoft.com/office/drawing/2014/main" id="{3ED85B3E-F034-4B30-88E6-E8D6B97634A3}"/>
                  </a:ext>
                </a:extLst>
              </p:cNvPr>
              <p:cNvSpPr/>
              <p:nvPr/>
            </p:nvSpPr>
            <p:spPr>
              <a:xfrm rot="3473835">
                <a:off x="921567" y="705361"/>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Star: 4 Points 7">
                <a:extLst>
                  <a:ext uri="{FF2B5EF4-FFF2-40B4-BE49-F238E27FC236}">
                    <a16:creationId xmlns:a16="http://schemas.microsoft.com/office/drawing/2014/main" id="{D0E1AF4B-A7A7-408F-BBF3-703D4169254D}"/>
                  </a:ext>
                </a:extLst>
              </p:cNvPr>
              <p:cNvSpPr/>
              <p:nvPr/>
            </p:nvSpPr>
            <p:spPr>
              <a:xfrm rot="6168132">
                <a:off x="921566" y="670845"/>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tar: 4 Points 8">
                <a:extLst>
                  <a:ext uri="{FF2B5EF4-FFF2-40B4-BE49-F238E27FC236}">
                    <a16:creationId xmlns:a16="http://schemas.microsoft.com/office/drawing/2014/main" id="{607680E3-04D7-4DA3-B98D-C5C446491FED}"/>
                  </a:ext>
                </a:extLst>
              </p:cNvPr>
              <p:cNvSpPr/>
              <p:nvPr/>
            </p:nvSpPr>
            <p:spPr>
              <a:xfrm>
                <a:off x="907473" y="694458"/>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tar: 4 Points 9">
                <a:extLst>
                  <a:ext uri="{FF2B5EF4-FFF2-40B4-BE49-F238E27FC236}">
                    <a16:creationId xmlns:a16="http://schemas.microsoft.com/office/drawing/2014/main" id="{B68F7462-56BC-4E1D-BA00-ED04C0580716}"/>
                  </a:ext>
                </a:extLst>
              </p:cNvPr>
              <p:cNvSpPr/>
              <p:nvPr/>
            </p:nvSpPr>
            <p:spPr>
              <a:xfrm rot="1649553">
                <a:off x="907473" y="694457"/>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tar: 4 Points 10">
                <a:extLst>
                  <a:ext uri="{FF2B5EF4-FFF2-40B4-BE49-F238E27FC236}">
                    <a16:creationId xmlns:a16="http://schemas.microsoft.com/office/drawing/2014/main" id="{82262F71-FE68-41B1-8054-87E2DA38AA06}"/>
                  </a:ext>
                </a:extLst>
              </p:cNvPr>
              <p:cNvSpPr/>
              <p:nvPr/>
            </p:nvSpPr>
            <p:spPr>
              <a:xfrm rot="4197730">
                <a:off x="921567" y="694456"/>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Star: 4 Points 11">
                <a:extLst>
                  <a:ext uri="{FF2B5EF4-FFF2-40B4-BE49-F238E27FC236}">
                    <a16:creationId xmlns:a16="http://schemas.microsoft.com/office/drawing/2014/main" id="{7D1C77C7-06D2-4850-AD66-4287C2C2149A}"/>
                  </a:ext>
                </a:extLst>
              </p:cNvPr>
              <p:cNvSpPr/>
              <p:nvPr/>
            </p:nvSpPr>
            <p:spPr>
              <a:xfrm rot="2751814">
                <a:off x="921566" y="670845"/>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6C8D8F6A-FD18-4D13-9A51-D43182C1106A}"/>
                  </a:ext>
                </a:extLst>
              </p:cNvPr>
              <p:cNvSpPr/>
              <p:nvPr/>
            </p:nvSpPr>
            <p:spPr>
              <a:xfrm>
                <a:off x="1316182" y="1108363"/>
                <a:ext cx="1011381" cy="98367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6" name="Graphic 5" descr="Africa">
              <a:extLst>
                <a:ext uri="{FF2B5EF4-FFF2-40B4-BE49-F238E27FC236}">
                  <a16:creationId xmlns:a16="http://schemas.microsoft.com/office/drawing/2014/main" id="{0B053D53-7E78-4A99-B5C1-964F99946F6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41968" y="3606972"/>
              <a:ext cx="914400" cy="914400"/>
            </a:xfrm>
            <a:prstGeom prst="rect">
              <a:avLst/>
            </a:prstGeom>
          </p:spPr>
        </p:pic>
      </p:grpSp>
      <p:sp>
        <p:nvSpPr>
          <p:cNvPr id="15" name="TextBox 14">
            <a:extLst>
              <a:ext uri="{FF2B5EF4-FFF2-40B4-BE49-F238E27FC236}">
                <a16:creationId xmlns:a16="http://schemas.microsoft.com/office/drawing/2014/main" id="{CEDEE7B9-D6F6-4814-9EE5-87E9E28F0666}"/>
              </a:ext>
            </a:extLst>
          </p:cNvPr>
          <p:cNvSpPr txBox="1"/>
          <p:nvPr/>
        </p:nvSpPr>
        <p:spPr>
          <a:xfrm>
            <a:off x="1227413" y="180161"/>
            <a:ext cx="6127954" cy="1015663"/>
          </a:xfrm>
          <a:prstGeom prst="rect">
            <a:avLst/>
          </a:prstGeom>
          <a:noFill/>
        </p:spPr>
        <p:txBody>
          <a:bodyPr wrap="square">
            <a:spAutoFit/>
          </a:bodyPr>
          <a:lstStyle/>
          <a:p>
            <a:r>
              <a:rPr lang="en-US" sz="2000" b="1" dirty="0">
                <a:solidFill>
                  <a:srgbClr val="FFC000"/>
                </a:solidFill>
              </a:rPr>
              <a:t>4</a:t>
            </a:r>
            <a:r>
              <a:rPr lang="en-US" sz="2000" b="1" baseline="30000" dirty="0">
                <a:solidFill>
                  <a:srgbClr val="FFC000"/>
                </a:solidFill>
              </a:rPr>
              <a:t>th</a:t>
            </a:r>
            <a:r>
              <a:rPr lang="en-US" sz="2000" b="1" dirty="0">
                <a:solidFill>
                  <a:srgbClr val="FFC000"/>
                </a:solidFill>
              </a:rPr>
              <a:t> Current Business Issues </a:t>
            </a:r>
          </a:p>
          <a:p>
            <a:r>
              <a:rPr lang="en-US" sz="2000" b="1" dirty="0">
                <a:solidFill>
                  <a:srgbClr val="FFC000"/>
                </a:solidFill>
              </a:rPr>
              <a:t>in African Countries</a:t>
            </a:r>
          </a:p>
          <a:p>
            <a:r>
              <a:rPr lang="en-US" sz="2000" b="1" dirty="0">
                <a:solidFill>
                  <a:srgbClr val="FFC000"/>
                </a:solidFill>
              </a:rPr>
              <a:t>2023</a:t>
            </a:r>
          </a:p>
        </p:txBody>
      </p:sp>
      <p:pic>
        <p:nvPicPr>
          <p:cNvPr id="16" name="Picture 15">
            <a:extLst>
              <a:ext uri="{FF2B5EF4-FFF2-40B4-BE49-F238E27FC236}">
                <a16:creationId xmlns:a16="http://schemas.microsoft.com/office/drawing/2014/main" id="{5CD95CE5-9AA3-483C-A6BD-0C4E9782CD03}"/>
              </a:ext>
            </a:extLst>
          </p:cNvPr>
          <p:cNvPicPr>
            <a:picLocks noChangeAspect="1"/>
          </p:cNvPicPr>
          <p:nvPr/>
        </p:nvPicPr>
        <p:blipFill>
          <a:blip r:embed="rId4"/>
          <a:stretch>
            <a:fillRect/>
          </a:stretch>
        </p:blipFill>
        <p:spPr>
          <a:xfrm>
            <a:off x="-20272" y="5860646"/>
            <a:ext cx="1614488" cy="611981"/>
          </a:xfrm>
          <a:prstGeom prst="rect">
            <a:avLst/>
          </a:prstGeom>
        </p:spPr>
      </p:pic>
      <p:sp>
        <p:nvSpPr>
          <p:cNvPr id="18" name="TextBox 17">
            <a:extLst>
              <a:ext uri="{FF2B5EF4-FFF2-40B4-BE49-F238E27FC236}">
                <a16:creationId xmlns:a16="http://schemas.microsoft.com/office/drawing/2014/main" id="{A0651FE2-9273-4BCD-862E-6C55365B7D2F}"/>
              </a:ext>
            </a:extLst>
          </p:cNvPr>
          <p:cNvSpPr txBox="1"/>
          <p:nvPr/>
        </p:nvSpPr>
        <p:spPr>
          <a:xfrm>
            <a:off x="-1" y="6493173"/>
            <a:ext cx="8878529" cy="369332"/>
          </a:xfrm>
          <a:prstGeom prst="rect">
            <a:avLst/>
          </a:prstGeom>
          <a:solidFill>
            <a:srgbClr val="FFC000"/>
          </a:solidFill>
        </p:spPr>
        <p:txBody>
          <a:bodyPr wrap="square">
            <a:spAutoFit/>
          </a:bodyPr>
          <a:lstStyle/>
          <a:p>
            <a:r>
              <a:rPr lang="en-US" sz="1800" b="1" dirty="0">
                <a:solidFill>
                  <a:srgbClr val="052C34"/>
                </a:solidFill>
              </a:rPr>
              <a:t>April 27 – 28, 2023                 WWW.</a:t>
            </a:r>
            <a:r>
              <a:rPr lang="en-US" sz="1800" b="1" dirty="0">
                <a:solidFill>
                  <a:srgbClr val="052C34"/>
                </a:solidFill>
                <a:highlight>
                  <a:srgbClr val="FFC000"/>
                </a:highlight>
              </a:rPr>
              <a:t>CBIAC.NET</a:t>
            </a:r>
          </a:p>
        </p:txBody>
      </p:sp>
      <p:pic>
        <p:nvPicPr>
          <p:cNvPr id="14" name="Image 4" descr="Une image contenant texte&#10;&#10;Description générée automatiquement">
            <a:extLst>
              <a:ext uri="{FF2B5EF4-FFF2-40B4-BE49-F238E27FC236}">
                <a16:creationId xmlns:a16="http://schemas.microsoft.com/office/drawing/2014/main" id="{65778D19-2F77-AB27-E36E-DF475CC52DE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82529" y="5709910"/>
            <a:ext cx="2708241" cy="762717"/>
          </a:xfrm>
          <a:prstGeom prst="rect">
            <a:avLst/>
          </a:prstGeom>
        </p:spPr>
      </p:pic>
    </p:spTree>
    <p:extLst>
      <p:ext uri="{BB962C8B-B14F-4D97-AF65-F5344CB8AC3E}">
        <p14:creationId xmlns:p14="http://schemas.microsoft.com/office/powerpoint/2010/main" val="498872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677334" y="609600"/>
            <a:ext cx="8596668" cy="831273"/>
          </a:xfrm>
        </p:spPr>
        <p:txBody>
          <a:bodyPr/>
          <a:lstStyle/>
          <a:p>
            <a:r>
              <a:rPr lang="en-US" u="sng" dirty="0" err="1"/>
              <a:t>Modèle</a:t>
            </a:r>
            <a:r>
              <a:rPr lang="en-US" u="sng" dirty="0"/>
              <a:t> </a:t>
            </a:r>
            <a:r>
              <a:rPr lang="en-US" u="sng" dirty="0" err="1"/>
              <a:t>conceptuel</a:t>
            </a:r>
            <a:endParaRPr lang="en-US" u="sng" dirty="0"/>
          </a:p>
        </p:txBody>
      </p:sp>
      <p:sp>
        <p:nvSpPr>
          <p:cNvPr id="9" name="Rectangle 8">
            <a:extLst>
              <a:ext uri="{FF2B5EF4-FFF2-40B4-BE49-F238E27FC236}">
                <a16:creationId xmlns:a16="http://schemas.microsoft.com/office/drawing/2014/main" id="{B9EC2870-6175-0077-9056-00C82D1AD65B}"/>
              </a:ext>
            </a:extLst>
          </p:cNvPr>
          <p:cNvSpPr/>
          <p:nvPr/>
        </p:nvSpPr>
        <p:spPr>
          <a:xfrm>
            <a:off x="3696789" y="3224147"/>
            <a:ext cx="1800000" cy="665825"/>
          </a:xfrm>
          <a:prstGeom prst="rect">
            <a:avLst/>
          </a:prstGeom>
          <a:ln w="285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MA" b="1" dirty="0"/>
              <a:t>Intelligence économique</a:t>
            </a:r>
          </a:p>
        </p:txBody>
      </p:sp>
      <p:sp>
        <p:nvSpPr>
          <p:cNvPr id="13" name="ZoneTexte 12">
            <a:extLst>
              <a:ext uri="{FF2B5EF4-FFF2-40B4-BE49-F238E27FC236}">
                <a16:creationId xmlns:a16="http://schemas.microsoft.com/office/drawing/2014/main" id="{64BEDAAD-AB87-323D-6129-0F5A2B8A3D71}"/>
              </a:ext>
            </a:extLst>
          </p:cNvPr>
          <p:cNvSpPr txBox="1"/>
          <p:nvPr/>
        </p:nvSpPr>
        <p:spPr>
          <a:xfrm>
            <a:off x="3559774" y="2676150"/>
            <a:ext cx="2638442" cy="323165"/>
          </a:xfrm>
          <a:prstGeom prst="rect">
            <a:avLst/>
          </a:prstGeom>
          <a:noFill/>
        </p:spPr>
        <p:txBody>
          <a:bodyPr wrap="square" rtlCol="0">
            <a:spAutoFit/>
          </a:bodyPr>
          <a:lstStyle/>
          <a:p>
            <a:r>
              <a:rPr lang="fr-FR" sz="1500" b="1" u="sng" dirty="0">
                <a:latin typeface="+mj-lt"/>
              </a:rPr>
              <a:t>Variable indépendante </a:t>
            </a:r>
            <a:endParaRPr lang="fr-MA" sz="1500" b="1" u="sng" dirty="0">
              <a:latin typeface="+mj-lt"/>
            </a:endParaRPr>
          </a:p>
        </p:txBody>
      </p:sp>
      <p:sp>
        <p:nvSpPr>
          <p:cNvPr id="15" name="Rectangle 14">
            <a:extLst>
              <a:ext uri="{FF2B5EF4-FFF2-40B4-BE49-F238E27FC236}">
                <a16:creationId xmlns:a16="http://schemas.microsoft.com/office/drawing/2014/main" id="{53C39B9A-C249-AF20-AA7E-A15F20B49D50}"/>
              </a:ext>
            </a:extLst>
          </p:cNvPr>
          <p:cNvSpPr/>
          <p:nvPr/>
        </p:nvSpPr>
        <p:spPr>
          <a:xfrm>
            <a:off x="7775864" y="3216924"/>
            <a:ext cx="1800000" cy="665825"/>
          </a:xfrm>
          <a:prstGeom prst="rect">
            <a:avLst/>
          </a:prstGeom>
          <a:ln w="285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a:t>Performance</a:t>
            </a:r>
          </a:p>
          <a:p>
            <a:pPr algn="ctr"/>
            <a:r>
              <a:rPr lang="fr-FR" b="1" dirty="0"/>
              <a:t>Financière</a:t>
            </a:r>
            <a:endParaRPr lang="fr-MA" b="1" dirty="0"/>
          </a:p>
        </p:txBody>
      </p:sp>
      <p:sp>
        <p:nvSpPr>
          <p:cNvPr id="16" name="ZoneTexte 15">
            <a:extLst>
              <a:ext uri="{FF2B5EF4-FFF2-40B4-BE49-F238E27FC236}">
                <a16:creationId xmlns:a16="http://schemas.microsoft.com/office/drawing/2014/main" id="{BA1A129D-2315-A15C-8D9D-91577190D0DC}"/>
              </a:ext>
            </a:extLst>
          </p:cNvPr>
          <p:cNvSpPr txBox="1"/>
          <p:nvPr/>
        </p:nvSpPr>
        <p:spPr>
          <a:xfrm>
            <a:off x="7641588" y="2662013"/>
            <a:ext cx="2068552" cy="323165"/>
          </a:xfrm>
          <a:prstGeom prst="rect">
            <a:avLst/>
          </a:prstGeom>
          <a:noFill/>
        </p:spPr>
        <p:txBody>
          <a:bodyPr wrap="square">
            <a:spAutoFit/>
          </a:bodyPr>
          <a:lstStyle/>
          <a:p>
            <a:r>
              <a:rPr lang="fr-FR" sz="1500" b="1" u="sng" dirty="0">
                <a:latin typeface="+mj-lt"/>
              </a:rPr>
              <a:t>Variable dépendante</a:t>
            </a:r>
            <a:endParaRPr lang="fr-MA" sz="1500" b="1" u="sng" dirty="0">
              <a:latin typeface="+mj-lt"/>
            </a:endParaRPr>
          </a:p>
        </p:txBody>
      </p:sp>
      <p:cxnSp>
        <p:nvCxnSpPr>
          <p:cNvPr id="17" name="Connecteur droit avec flèche 16">
            <a:extLst>
              <a:ext uri="{FF2B5EF4-FFF2-40B4-BE49-F238E27FC236}">
                <a16:creationId xmlns:a16="http://schemas.microsoft.com/office/drawing/2014/main" id="{60CBD9DC-B4FA-F7C2-E1C3-DB26D426E4C4}"/>
              </a:ext>
            </a:extLst>
          </p:cNvPr>
          <p:cNvCxnSpPr>
            <a:cxnSpLocks/>
          </p:cNvCxnSpPr>
          <p:nvPr/>
        </p:nvCxnSpPr>
        <p:spPr>
          <a:xfrm>
            <a:off x="5496789" y="3557059"/>
            <a:ext cx="2279075" cy="0"/>
          </a:xfrm>
          <a:prstGeom prst="straightConnector1">
            <a:avLst/>
          </a:prstGeom>
          <a:ln w="28575">
            <a:solidFill>
              <a:srgbClr val="00B0F0"/>
            </a:solidFill>
            <a:tailEnd type="triangle"/>
          </a:ln>
        </p:spPr>
        <p:style>
          <a:lnRef idx="1">
            <a:schemeClr val="dk1"/>
          </a:lnRef>
          <a:fillRef idx="0">
            <a:schemeClr val="dk1"/>
          </a:fillRef>
          <a:effectRef idx="0">
            <a:schemeClr val="dk1"/>
          </a:effectRef>
          <a:fontRef idx="minor">
            <a:schemeClr val="tx1"/>
          </a:fontRef>
        </p:style>
      </p:cxnSp>
      <p:pic>
        <p:nvPicPr>
          <p:cNvPr id="31" name="Image 30" descr="Une image contenant texte&#10;&#10;Description générée automatiquement">
            <a:extLst>
              <a:ext uri="{FF2B5EF4-FFF2-40B4-BE49-F238E27FC236}">
                <a16:creationId xmlns:a16="http://schemas.microsoft.com/office/drawing/2014/main" id="{A8B0AF37-7C54-59FC-B723-890603F907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3120" y="2215075"/>
            <a:ext cx="2833680" cy="748853"/>
          </a:xfrm>
          <a:prstGeom prst="rect">
            <a:avLst/>
          </a:prstGeom>
        </p:spPr>
      </p:pic>
      <p:pic>
        <p:nvPicPr>
          <p:cNvPr id="37" name="Image 36" descr="Une image contenant texte&#10;&#10;Description générée automatiquement">
            <a:extLst>
              <a:ext uri="{FF2B5EF4-FFF2-40B4-BE49-F238E27FC236}">
                <a16:creationId xmlns:a16="http://schemas.microsoft.com/office/drawing/2014/main" id="{778902B0-BF98-FC4E-AD6D-8B3573131A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3120" y="3185941"/>
            <a:ext cx="2833680" cy="748852"/>
          </a:xfrm>
          <a:prstGeom prst="rect">
            <a:avLst/>
          </a:prstGeom>
        </p:spPr>
      </p:pic>
      <p:pic>
        <p:nvPicPr>
          <p:cNvPr id="40" name="Image 39" descr="Une image contenant texte&#10;&#10;Description générée automatiquement">
            <a:extLst>
              <a:ext uri="{FF2B5EF4-FFF2-40B4-BE49-F238E27FC236}">
                <a16:creationId xmlns:a16="http://schemas.microsoft.com/office/drawing/2014/main" id="{15A09D6B-5629-8B0D-7C13-DAE4E22D434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3120" y="4190898"/>
            <a:ext cx="2833680" cy="859084"/>
          </a:xfrm>
          <a:prstGeom prst="rect">
            <a:avLst/>
          </a:prstGeom>
        </p:spPr>
      </p:pic>
      <p:sp>
        <p:nvSpPr>
          <p:cNvPr id="41" name="Accolade ouvrante 2">
            <a:extLst>
              <a:ext uri="{FF2B5EF4-FFF2-40B4-BE49-F238E27FC236}">
                <a16:creationId xmlns:a16="http://schemas.microsoft.com/office/drawing/2014/main" id="{F8B0B74B-413C-D6E1-4D8D-028612B6B9D7}"/>
              </a:ext>
            </a:extLst>
          </p:cNvPr>
          <p:cNvSpPr>
            <a:spLocks/>
          </p:cNvSpPr>
          <p:nvPr/>
        </p:nvSpPr>
        <p:spPr bwMode="auto">
          <a:xfrm>
            <a:off x="3339111" y="2724641"/>
            <a:ext cx="220663" cy="1614487"/>
          </a:xfrm>
          <a:prstGeom prst="leftBrace">
            <a:avLst>
              <a:gd name="adj1" fmla="val 8333"/>
              <a:gd name="adj2" fmla="val 50000"/>
            </a:avLst>
          </a:prstGeom>
          <a:noFill/>
          <a:ln w="63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endParaRPr lang="fr-FR"/>
          </a:p>
        </p:txBody>
      </p:sp>
    </p:spTree>
    <p:extLst>
      <p:ext uri="{BB962C8B-B14F-4D97-AF65-F5344CB8AC3E}">
        <p14:creationId xmlns:p14="http://schemas.microsoft.com/office/powerpoint/2010/main" val="488232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barn(inVertical)">
                                      <p:cBhvr>
                                        <p:cTn id="13" dur="500"/>
                                        <p:tgtEl>
                                          <p:spTgt spid="15"/>
                                        </p:tgtEl>
                                      </p:cBhvr>
                                    </p:animEffect>
                                  </p:childTnLst>
                                </p:cTn>
                              </p:par>
                              <p:par>
                                <p:cTn id="14" presetID="2" presetClass="entr" presetSubtype="4" fill="hold" grpId="0" nodeType="with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additive="base">
                                        <p:cTn id="16" dur="500" fill="hold"/>
                                        <p:tgtEl>
                                          <p:spTgt spid="16"/>
                                        </p:tgtEl>
                                        <p:attrNameLst>
                                          <p:attrName>ppt_x</p:attrName>
                                        </p:attrNameLst>
                                      </p:cBhvr>
                                      <p:tavLst>
                                        <p:tav tm="0">
                                          <p:val>
                                            <p:strVal val="#ppt_x"/>
                                          </p:val>
                                        </p:tav>
                                        <p:tav tm="100000">
                                          <p:val>
                                            <p:strVal val="#ppt_x"/>
                                          </p:val>
                                        </p:tav>
                                      </p:tavLst>
                                    </p:anim>
                                    <p:anim calcmode="lin" valueType="num">
                                      <p:cBhvr additive="base">
                                        <p:cTn id="17" dur="500" fill="hold"/>
                                        <p:tgtEl>
                                          <p:spTgt spid="16"/>
                                        </p:tgtEl>
                                        <p:attrNameLst>
                                          <p:attrName>ppt_y</p:attrName>
                                        </p:attrNameLst>
                                      </p:cBhvr>
                                      <p:tavLst>
                                        <p:tav tm="0">
                                          <p:val>
                                            <p:strVal val="1+#ppt_h/2"/>
                                          </p:val>
                                        </p:tav>
                                        <p:tav tm="100000">
                                          <p:val>
                                            <p:strVal val="#ppt_y"/>
                                          </p:val>
                                        </p:tav>
                                      </p:tavLst>
                                    </p:anim>
                                  </p:childTnLst>
                                </p:cTn>
                              </p:par>
                              <p:par>
                                <p:cTn id="18" presetID="16" presetClass="entr" presetSubtype="21" fill="hold" nodeType="with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barn(inVertical)">
                                      <p:cBhvr>
                                        <p:cTn id="2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3" grpId="0"/>
      <p:bldP spid="15" grpId="0" animBg="1"/>
      <p:bldP spid="1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677334" y="609600"/>
            <a:ext cx="8596668" cy="831273"/>
          </a:xfrm>
        </p:spPr>
        <p:txBody>
          <a:bodyPr/>
          <a:lstStyle/>
          <a:p>
            <a:r>
              <a:rPr lang="en-US" u="sng" dirty="0" err="1"/>
              <a:t>Conlcusion</a:t>
            </a:r>
            <a:endParaRPr lang="en-US" u="sng" dirty="0"/>
          </a:p>
        </p:txBody>
      </p:sp>
      <p:sp>
        <p:nvSpPr>
          <p:cNvPr id="3" name="Content Placeholder 2">
            <a:extLst>
              <a:ext uri="{FF2B5EF4-FFF2-40B4-BE49-F238E27FC236}">
                <a16:creationId xmlns:a16="http://schemas.microsoft.com/office/drawing/2014/main" id="{6CF3C4FA-BA60-43D7-8B1C-106E64D0E0D0}"/>
              </a:ext>
            </a:extLst>
          </p:cNvPr>
          <p:cNvSpPr>
            <a:spLocks noGrp="1"/>
          </p:cNvSpPr>
          <p:nvPr>
            <p:ph idx="1"/>
          </p:nvPr>
        </p:nvSpPr>
        <p:spPr>
          <a:xfrm>
            <a:off x="677334" y="1745674"/>
            <a:ext cx="9412239" cy="4862944"/>
          </a:xfrm>
        </p:spPr>
        <p:txBody>
          <a:bodyPr>
            <a:noAutofit/>
          </a:bodyPr>
          <a:lstStyle/>
          <a:p>
            <a:pPr marL="342900" indent="-342900">
              <a:lnSpc>
                <a:spcPct val="200000"/>
              </a:lnSpc>
              <a:buFont typeface="Arial" panose="020B0604020202020204" pitchFamily="34" charset="0"/>
              <a:buChar char="•"/>
            </a:pPr>
            <a:r>
              <a:rPr lang="fr-FR" sz="2400" b="1" dirty="0">
                <a:latin typeface="Bahnschrift" panose="020B0502040204020203" pitchFamily="34" charset="0"/>
              </a:rPr>
              <a:t>L'étude ne teste pas empiriquement le modèle proposé.</a:t>
            </a:r>
          </a:p>
          <a:p>
            <a:pPr marL="342900" indent="-342900">
              <a:lnSpc>
                <a:spcPct val="200000"/>
              </a:lnSpc>
              <a:buFont typeface="Arial" panose="020B0604020202020204" pitchFamily="34" charset="0"/>
              <a:buChar char="•"/>
            </a:pPr>
            <a:r>
              <a:rPr lang="fr-FR" sz="2400" b="1" dirty="0">
                <a:latin typeface="Bahnschrift" panose="020B0502040204020203" pitchFamily="34" charset="0"/>
              </a:rPr>
              <a:t>L'étude propose un nombre limité de variables. il faut les détailler davantage, en ajoutant d’autres déterminants spécifiques à chacune ; pour l’intelligence économique et performances des entreprises</a:t>
            </a:r>
          </a:p>
          <a:p>
            <a:endParaRPr lang="en-US" sz="2400" dirty="0"/>
          </a:p>
        </p:txBody>
      </p:sp>
    </p:spTree>
    <p:extLst>
      <p:ext uri="{BB962C8B-B14F-4D97-AF65-F5344CB8AC3E}">
        <p14:creationId xmlns:p14="http://schemas.microsoft.com/office/powerpoint/2010/main" val="1659973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677334" y="609600"/>
            <a:ext cx="8596668" cy="831273"/>
          </a:xfrm>
        </p:spPr>
        <p:txBody>
          <a:bodyPr/>
          <a:lstStyle/>
          <a:p>
            <a:r>
              <a:rPr lang="en-US" u="sng" dirty="0" err="1"/>
              <a:t>Conlcusion</a:t>
            </a:r>
            <a:endParaRPr lang="en-US" u="sng" dirty="0"/>
          </a:p>
        </p:txBody>
      </p:sp>
      <p:sp>
        <p:nvSpPr>
          <p:cNvPr id="3" name="Content Placeholder 2">
            <a:extLst>
              <a:ext uri="{FF2B5EF4-FFF2-40B4-BE49-F238E27FC236}">
                <a16:creationId xmlns:a16="http://schemas.microsoft.com/office/drawing/2014/main" id="{6CF3C4FA-BA60-43D7-8B1C-106E64D0E0D0}"/>
              </a:ext>
            </a:extLst>
          </p:cNvPr>
          <p:cNvSpPr>
            <a:spLocks noGrp="1"/>
          </p:cNvSpPr>
          <p:nvPr>
            <p:ph idx="1"/>
          </p:nvPr>
        </p:nvSpPr>
        <p:spPr>
          <a:xfrm>
            <a:off x="677334" y="1745674"/>
            <a:ext cx="8955039" cy="4862944"/>
          </a:xfrm>
        </p:spPr>
        <p:txBody>
          <a:bodyPr>
            <a:noAutofit/>
          </a:bodyPr>
          <a:lstStyle/>
          <a:p>
            <a:pPr marL="342900" indent="-342900">
              <a:lnSpc>
                <a:spcPct val="150000"/>
              </a:lnSpc>
              <a:buFont typeface="Arial" panose="020B0604020202020204" pitchFamily="34" charset="0"/>
              <a:buChar char="•"/>
            </a:pPr>
            <a:r>
              <a:rPr lang="fr-FR" sz="2400" b="1" dirty="0">
                <a:latin typeface="Bahnschrift" panose="020B0502040204020203" pitchFamily="34" charset="0"/>
              </a:rPr>
              <a:t>Le modèle de recherche proposé peut être étendu en incorporant des variables supplémentaires en relation avec le sujet.</a:t>
            </a:r>
          </a:p>
          <a:p>
            <a:pPr>
              <a:lnSpc>
                <a:spcPct val="150000"/>
              </a:lnSpc>
            </a:pPr>
            <a:endParaRPr lang="fr-MA" sz="2400" b="1" dirty="0">
              <a:latin typeface="Bahnschrift" panose="020B0502040204020203" pitchFamily="34" charset="0"/>
            </a:endParaRPr>
          </a:p>
          <a:p>
            <a:pPr marL="342900" indent="-342900">
              <a:lnSpc>
                <a:spcPct val="150000"/>
              </a:lnSpc>
              <a:buFont typeface="Arial" panose="020B0604020202020204" pitchFamily="34" charset="0"/>
              <a:buChar char="•"/>
            </a:pPr>
            <a:r>
              <a:rPr lang="fr-FR" sz="2400" b="1" dirty="0">
                <a:latin typeface="Bahnschrift" panose="020B0502040204020203" pitchFamily="34" charset="0"/>
              </a:rPr>
              <a:t>Le modèle proposé pourrait être testé empiriquement pour déterminer sa validité et sa fiabilité ce qui permet de l’améliorer sur la base des résultats empiriques.</a:t>
            </a:r>
            <a:endParaRPr lang="fr-MA" sz="2400" b="1" dirty="0">
              <a:latin typeface="Bahnschrift" panose="020B0502040204020203" pitchFamily="34" charset="0"/>
            </a:endParaRPr>
          </a:p>
          <a:p>
            <a:pPr marL="0" indent="0">
              <a:buNone/>
            </a:pPr>
            <a:endParaRPr lang="en-US" sz="2400" dirty="0"/>
          </a:p>
        </p:txBody>
      </p:sp>
    </p:spTree>
    <p:extLst>
      <p:ext uri="{BB962C8B-B14F-4D97-AF65-F5344CB8AC3E}">
        <p14:creationId xmlns:p14="http://schemas.microsoft.com/office/powerpoint/2010/main" val="19873608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8E2E7-CC07-4576-B323-FBB580A9E9FA}"/>
              </a:ext>
            </a:extLst>
          </p:cNvPr>
          <p:cNvSpPr>
            <a:spLocks noGrp="1"/>
          </p:cNvSpPr>
          <p:nvPr>
            <p:ph type="title"/>
          </p:nvPr>
        </p:nvSpPr>
        <p:spPr>
          <a:xfrm>
            <a:off x="2311016" y="2775857"/>
            <a:ext cx="8596668" cy="653143"/>
          </a:xfrm>
        </p:spPr>
        <p:txBody>
          <a:bodyPr/>
          <a:lstStyle/>
          <a:p>
            <a:r>
              <a:rPr lang="en-US" dirty="0"/>
              <a:t>Merci pour </a:t>
            </a:r>
            <a:r>
              <a:rPr lang="en-US" dirty="0" err="1"/>
              <a:t>votre</a:t>
            </a:r>
            <a:r>
              <a:rPr lang="en-US" dirty="0"/>
              <a:t> attention</a:t>
            </a:r>
          </a:p>
        </p:txBody>
      </p:sp>
    </p:spTree>
    <p:extLst>
      <p:ext uri="{BB962C8B-B14F-4D97-AF65-F5344CB8AC3E}">
        <p14:creationId xmlns:p14="http://schemas.microsoft.com/office/powerpoint/2010/main" val="30803939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2835-EF54-43E3-B71C-DF722C15A1D8}"/>
              </a:ext>
            </a:extLst>
          </p:cNvPr>
          <p:cNvSpPr>
            <a:spLocks noGrp="1"/>
          </p:cNvSpPr>
          <p:nvPr>
            <p:ph type="ctrTitle"/>
          </p:nvPr>
        </p:nvSpPr>
        <p:spPr>
          <a:xfrm>
            <a:off x="1328497" y="1148090"/>
            <a:ext cx="8124076" cy="1877068"/>
          </a:xfrm>
        </p:spPr>
        <p:txBody>
          <a:bodyPr/>
          <a:lstStyle/>
          <a:p>
            <a:pPr algn="l"/>
            <a:r>
              <a:rPr lang="fr-FR" sz="4000" dirty="0"/>
              <a:t>LES PRATIQUES DE L’INTELLIGENCE ÉCONOMIQUE ET PERFORMANCE FINANCIÈRE DES ENTREPRISES</a:t>
            </a:r>
            <a:endParaRPr lang="en-US" sz="4000" dirty="0"/>
          </a:p>
        </p:txBody>
      </p:sp>
      <p:sp>
        <p:nvSpPr>
          <p:cNvPr id="3" name="Subtitle 2">
            <a:extLst>
              <a:ext uri="{FF2B5EF4-FFF2-40B4-BE49-F238E27FC236}">
                <a16:creationId xmlns:a16="http://schemas.microsoft.com/office/drawing/2014/main" id="{8C717C95-9903-4188-8F64-626D1C4CB9CB}"/>
              </a:ext>
            </a:extLst>
          </p:cNvPr>
          <p:cNvSpPr>
            <a:spLocks noGrp="1"/>
          </p:cNvSpPr>
          <p:nvPr>
            <p:ph type="subTitle" idx="1"/>
          </p:nvPr>
        </p:nvSpPr>
        <p:spPr>
          <a:xfrm>
            <a:off x="727364" y="4050833"/>
            <a:ext cx="9694718" cy="1096899"/>
          </a:xfrm>
        </p:spPr>
        <p:txBody>
          <a:bodyPr>
            <a:normAutofit fontScale="85000" lnSpcReduction="10000"/>
          </a:bodyPr>
          <a:lstStyle/>
          <a:p>
            <a:r>
              <a:rPr lang="en-US" sz="2800" b="1" dirty="0"/>
              <a:t>Ahmed OUTOUZZALT, </a:t>
            </a:r>
            <a:r>
              <a:rPr lang="en-US" sz="2800" b="1" dirty="0" err="1"/>
              <a:t>ElOUIDANI</a:t>
            </a:r>
            <a:r>
              <a:rPr lang="en-US" sz="2800" b="1" dirty="0"/>
              <a:t> RANIA, Pr. ELOUIDANI ABDELKBIR</a:t>
            </a:r>
          </a:p>
          <a:p>
            <a:r>
              <a:rPr lang="en-US" sz="2800" dirty="0"/>
              <a:t>Université Ibn </a:t>
            </a:r>
            <a:r>
              <a:rPr lang="en-US" sz="2800" dirty="0" err="1"/>
              <a:t>Zohr</a:t>
            </a:r>
            <a:r>
              <a:rPr lang="en-US" sz="2800" dirty="0"/>
              <a:t>, FSJES AGADIR</a:t>
            </a:r>
          </a:p>
        </p:txBody>
      </p:sp>
      <p:grpSp>
        <p:nvGrpSpPr>
          <p:cNvPr id="4" name="Group 3">
            <a:extLst>
              <a:ext uri="{FF2B5EF4-FFF2-40B4-BE49-F238E27FC236}">
                <a16:creationId xmlns:a16="http://schemas.microsoft.com/office/drawing/2014/main" id="{CB8848C2-59F6-4E68-BA29-10277D305B91}"/>
              </a:ext>
            </a:extLst>
          </p:cNvPr>
          <p:cNvGrpSpPr>
            <a:grpSpLocks noChangeAspect="1"/>
          </p:cNvGrpSpPr>
          <p:nvPr/>
        </p:nvGrpSpPr>
        <p:grpSpPr>
          <a:xfrm>
            <a:off x="-20272" y="0"/>
            <a:ext cx="1257300" cy="1226820"/>
            <a:chOff x="3736278" y="3130586"/>
            <a:chExt cx="1842894" cy="1852413"/>
          </a:xfrm>
        </p:grpSpPr>
        <p:grpSp>
          <p:nvGrpSpPr>
            <p:cNvPr id="5" name="Group 4">
              <a:extLst>
                <a:ext uri="{FF2B5EF4-FFF2-40B4-BE49-F238E27FC236}">
                  <a16:creationId xmlns:a16="http://schemas.microsoft.com/office/drawing/2014/main" id="{A37BC240-7993-412A-91E6-CF44D7F66547}"/>
                </a:ext>
              </a:extLst>
            </p:cNvPr>
            <p:cNvGrpSpPr/>
            <p:nvPr/>
          </p:nvGrpSpPr>
          <p:grpSpPr>
            <a:xfrm>
              <a:off x="3736278" y="3130586"/>
              <a:ext cx="1842894" cy="1852413"/>
              <a:chOff x="907473" y="684700"/>
              <a:chExt cx="1842894" cy="1852413"/>
            </a:xfrm>
          </p:grpSpPr>
          <p:sp>
            <p:nvSpPr>
              <p:cNvPr id="7" name="Star: 4 Points 6">
                <a:extLst>
                  <a:ext uri="{FF2B5EF4-FFF2-40B4-BE49-F238E27FC236}">
                    <a16:creationId xmlns:a16="http://schemas.microsoft.com/office/drawing/2014/main" id="{3ED85B3E-F034-4B30-88E6-E8D6B97634A3}"/>
                  </a:ext>
                </a:extLst>
              </p:cNvPr>
              <p:cNvSpPr/>
              <p:nvPr/>
            </p:nvSpPr>
            <p:spPr>
              <a:xfrm rot="3473835">
                <a:off x="921567" y="705361"/>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Star: 4 Points 7">
                <a:extLst>
                  <a:ext uri="{FF2B5EF4-FFF2-40B4-BE49-F238E27FC236}">
                    <a16:creationId xmlns:a16="http://schemas.microsoft.com/office/drawing/2014/main" id="{D0E1AF4B-A7A7-408F-BBF3-703D4169254D}"/>
                  </a:ext>
                </a:extLst>
              </p:cNvPr>
              <p:cNvSpPr/>
              <p:nvPr/>
            </p:nvSpPr>
            <p:spPr>
              <a:xfrm rot="6168132">
                <a:off x="921566" y="670845"/>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tar: 4 Points 8">
                <a:extLst>
                  <a:ext uri="{FF2B5EF4-FFF2-40B4-BE49-F238E27FC236}">
                    <a16:creationId xmlns:a16="http://schemas.microsoft.com/office/drawing/2014/main" id="{607680E3-04D7-4DA3-B98D-C5C446491FED}"/>
                  </a:ext>
                </a:extLst>
              </p:cNvPr>
              <p:cNvSpPr/>
              <p:nvPr/>
            </p:nvSpPr>
            <p:spPr>
              <a:xfrm>
                <a:off x="907473" y="694458"/>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tar: 4 Points 9">
                <a:extLst>
                  <a:ext uri="{FF2B5EF4-FFF2-40B4-BE49-F238E27FC236}">
                    <a16:creationId xmlns:a16="http://schemas.microsoft.com/office/drawing/2014/main" id="{B68F7462-56BC-4E1D-BA00-ED04C0580716}"/>
                  </a:ext>
                </a:extLst>
              </p:cNvPr>
              <p:cNvSpPr/>
              <p:nvPr/>
            </p:nvSpPr>
            <p:spPr>
              <a:xfrm rot="1649553">
                <a:off x="907473" y="694457"/>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tar: 4 Points 10">
                <a:extLst>
                  <a:ext uri="{FF2B5EF4-FFF2-40B4-BE49-F238E27FC236}">
                    <a16:creationId xmlns:a16="http://schemas.microsoft.com/office/drawing/2014/main" id="{82262F71-FE68-41B1-8054-87E2DA38AA06}"/>
                  </a:ext>
                </a:extLst>
              </p:cNvPr>
              <p:cNvSpPr/>
              <p:nvPr/>
            </p:nvSpPr>
            <p:spPr>
              <a:xfrm rot="4197730">
                <a:off x="921567" y="694456"/>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Star: 4 Points 11">
                <a:extLst>
                  <a:ext uri="{FF2B5EF4-FFF2-40B4-BE49-F238E27FC236}">
                    <a16:creationId xmlns:a16="http://schemas.microsoft.com/office/drawing/2014/main" id="{7D1C77C7-06D2-4850-AD66-4287C2C2149A}"/>
                  </a:ext>
                </a:extLst>
              </p:cNvPr>
              <p:cNvSpPr/>
              <p:nvPr/>
            </p:nvSpPr>
            <p:spPr>
              <a:xfrm rot="2751814">
                <a:off x="921566" y="670845"/>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6C8D8F6A-FD18-4D13-9A51-D43182C1106A}"/>
                  </a:ext>
                </a:extLst>
              </p:cNvPr>
              <p:cNvSpPr/>
              <p:nvPr/>
            </p:nvSpPr>
            <p:spPr>
              <a:xfrm>
                <a:off x="1316182" y="1108363"/>
                <a:ext cx="1011381" cy="98367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6" name="Graphic 5" descr="Africa">
              <a:extLst>
                <a:ext uri="{FF2B5EF4-FFF2-40B4-BE49-F238E27FC236}">
                  <a16:creationId xmlns:a16="http://schemas.microsoft.com/office/drawing/2014/main" id="{0B053D53-7E78-4A99-B5C1-964F99946F6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41968" y="3606972"/>
              <a:ext cx="914400" cy="914400"/>
            </a:xfrm>
            <a:prstGeom prst="rect">
              <a:avLst/>
            </a:prstGeom>
          </p:spPr>
        </p:pic>
      </p:grpSp>
      <p:sp>
        <p:nvSpPr>
          <p:cNvPr id="15" name="TextBox 14">
            <a:extLst>
              <a:ext uri="{FF2B5EF4-FFF2-40B4-BE49-F238E27FC236}">
                <a16:creationId xmlns:a16="http://schemas.microsoft.com/office/drawing/2014/main" id="{CEDEE7B9-D6F6-4814-9EE5-87E9E28F0666}"/>
              </a:ext>
            </a:extLst>
          </p:cNvPr>
          <p:cNvSpPr txBox="1"/>
          <p:nvPr/>
        </p:nvSpPr>
        <p:spPr>
          <a:xfrm>
            <a:off x="1227413" y="180161"/>
            <a:ext cx="6127954" cy="1015663"/>
          </a:xfrm>
          <a:prstGeom prst="rect">
            <a:avLst/>
          </a:prstGeom>
          <a:noFill/>
        </p:spPr>
        <p:txBody>
          <a:bodyPr wrap="square">
            <a:spAutoFit/>
          </a:bodyPr>
          <a:lstStyle/>
          <a:p>
            <a:r>
              <a:rPr lang="en-US" sz="2000" b="1" dirty="0">
                <a:solidFill>
                  <a:srgbClr val="FFC000"/>
                </a:solidFill>
              </a:rPr>
              <a:t>4</a:t>
            </a:r>
            <a:r>
              <a:rPr lang="en-US" sz="2000" b="1" baseline="30000" dirty="0">
                <a:solidFill>
                  <a:srgbClr val="FFC000"/>
                </a:solidFill>
              </a:rPr>
              <a:t>th</a:t>
            </a:r>
            <a:r>
              <a:rPr lang="en-US" sz="2000" b="1" dirty="0">
                <a:solidFill>
                  <a:srgbClr val="FFC000"/>
                </a:solidFill>
              </a:rPr>
              <a:t> Current Business Issues </a:t>
            </a:r>
          </a:p>
          <a:p>
            <a:r>
              <a:rPr lang="en-US" sz="2000" b="1" dirty="0">
                <a:solidFill>
                  <a:srgbClr val="FFC000"/>
                </a:solidFill>
              </a:rPr>
              <a:t>in African Countries</a:t>
            </a:r>
          </a:p>
          <a:p>
            <a:r>
              <a:rPr lang="en-US" sz="2000" b="1" dirty="0">
                <a:solidFill>
                  <a:srgbClr val="FFC000"/>
                </a:solidFill>
              </a:rPr>
              <a:t>2023</a:t>
            </a:r>
          </a:p>
        </p:txBody>
      </p:sp>
      <p:pic>
        <p:nvPicPr>
          <p:cNvPr id="16" name="Picture 15">
            <a:extLst>
              <a:ext uri="{FF2B5EF4-FFF2-40B4-BE49-F238E27FC236}">
                <a16:creationId xmlns:a16="http://schemas.microsoft.com/office/drawing/2014/main" id="{5CD95CE5-9AA3-483C-A6BD-0C4E9782CD03}"/>
              </a:ext>
            </a:extLst>
          </p:cNvPr>
          <p:cNvPicPr>
            <a:picLocks noChangeAspect="1"/>
          </p:cNvPicPr>
          <p:nvPr/>
        </p:nvPicPr>
        <p:blipFill>
          <a:blip r:embed="rId4"/>
          <a:stretch>
            <a:fillRect/>
          </a:stretch>
        </p:blipFill>
        <p:spPr>
          <a:xfrm>
            <a:off x="-20272" y="5860646"/>
            <a:ext cx="1614488" cy="611981"/>
          </a:xfrm>
          <a:prstGeom prst="rect">
            <a:avLst/>
          </a:prstGeom>
        </p:spPr>
      </p:pic>
      <p:sp>
        <p:nvSpPr>
          <p:cNvPr id="18" name="TextBox 17">
            <a:extLst>
              <a:ext uri="{FF2B5EF4-FFF2-40B4-BE49-F238E27FC236}">
                <a16:creationId xmlns:a16="http://schemas.microsoft.com/office/drawing/2014/main" id="{A0651FE2-9273-4BCD-862E-6C55365B7D2F}"/>
              </a:ext>
            </a:extLst>
          </p:cNvPr>
          <p:cNvSpPr txBox="1"/>
          <p:nvPr/>
        </p:nvSpPr>
        <p:spPr>
          <a:xfrm>
            <a:off x="-1" y="6493173"/>
            <a:ext cx="8878529" cy="369332"/>
          </a:xfrm>
          <a:prstGeom prst="rect">
            <a:avLst/>
          </a:prstGeom>
          <a:solidFill>
            <a:srgbClr val="FFC000"/>
          </a:solidFill>
        </p:spPr>
        <p:txBody>
          <a:bodyPr wrap="square">
            <a:spAutoFit/>
          </a:bodyPr>
          <a:lstStyle/>
          <a:p>
            <a:r>
              <a:rPr lang="en-US" sz="1800" b="1" dirty="0">
                <a:solidFill>
                  <a:srgbClr val="052C34"/>
                </a:solidFill>
              </a:rPr>
              <a:t>April 27 – 28, 2023                 WWW.</a:t>
            </a:r>
            <a:r>
              <a:rPr lang="en-US" sz="1800" b="1" dirty="0">
                <a:solidFill>
                  <a:srgbClr val="052C34"/>
                </a:solidFill>
                <a:highlight>
                  <a:srgbClr val="FFC000"/>
                </a:highlight>
              </a:rPr>
              <a:t>CBIAC.NET</a:t>
            </a:r>
          </a:p>
        </p:txBody>
      </p:sp>
      <p:pic>
        <p:nvPicPr>
          <p:cNvPr id="14" name="Image 4" descr="Une image contenant texte&#10;&#10;Description générée automatiquement">
            <a:extLst>
              <a:ext uri="{FF2B5EF4-FFF2-40B4-BE49-F238E27FC236}">
                <a16:creationId xmlns:a16="http://schemas.microsoft.com/office/drawing/2014/main" id="{65778D19-2F77-AB27-E36E-DF475CC52DE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82529" y="5709910"/>
            <a:ext cx="2708241" cy="762717"/>
          </a:xfrm>
          <a:prstGeom prst="rect">
            <a:avLst/>
          </a:prstGeom>
        </p:spPr>
      </p:pic>
    </p:spTree>
    <p:extLst>
      <p:ext uri="{BB962C8B-B14F-4D97-AF65-F5344CB8AC3E}">
        <p14:creationId xmlns:p14="http://schemas.microsoft.com/office/powerpoint/2010/main" val="1999605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677334" y="609600"/>
            <a:ext cx="8596668" cy="831273"/>
          </a:xfrm>
        </p:spPr>
        <p:txBody>
          <a:bodyPr/>
          <a:lstStyle/>
          <a:p>
            <a:r>
              <a:rPr lang="en-US" u="sng" dirty="0"/>
              <a:t>PLAN</a:t>
            </a:r>
          </a:p>
        </p:txBody>
      </p:sp>
      <p:sp>
        <p:nvSpPr>
          <p:cNvPr id="3" name="Content Placeholder 2">
            <a:extLst>
              <a:ext uri="{FF2B5EF4-FFF2-40B4-BE49-F238E27FC236}">
                <a16:creationId xmlns:a16="http://schemas.microsoft.com/office/drawing/2014/main" id="{6CF3C4FA-BA60-43D7-8B1C-106E64D0E0D0}"/>
              </a:ext>
            </a:extLst>
          </p:cNvPr>
          <p:cNvSpPr>
            <a:spLocks noGrp="1"/>
          </p:cNvSpPr>
          <p:nvPr>
            <p:ph idx="1"/>
          </p:nvPr>
        </p:nvSpPr>
        <p:spPr>
          <a:xfrm>
            <a:off x="677334" y="1745674"/>
            <a:ext cx="10992152" cy="4862944"/>
          </a:xfrm>
        </p:spPr>
        <p:txBody>
          <a:bodyPr>
            <a:noAutofit/>
          </a:bodyPr>
          <a:lstStyle/>
          <a:p>
            <a:r>
              <a:rPr lang="fr-FR" sz="2400" b="1" dirty="0">
                <a:solidFill>
                  <a:schemeClr val="tx1"/>
                </a:solidFill>
                <a:latin typeface="Philosopher"/>
              </a:rPr>
              <a:t>Introduction</a:t>
            </a:r>
            <a:endParaRPr lang="en-US" sz="2400" b="1" dirty="0">
              <a:solidFill>
                <a:schemeClr val="tx1"/>
              </a:solidFill>
              <a:latin typeface="Philosopher"/>
            </a:endParaRPr>
          </a:p>
          <a:p>
            <a:r>
              <a:rPr lang="fr-FR" sz="2400" b="1" dirty="0">
                <a:solidFill>
                  <a:schemeClr val="tx1"/>
                </a:solidFill>
                <a:latin typeface="Philosopher"/>
              </a:rPr>
              <a:t>Cadre conceptuel </a:t>
            </a:r>
          </a:p>
          <a:p>
            <a:r>
              <a:rPr lang="fr-FR" sz="2400" b="1" dirty="0">
                <a:solidFill>
                  <a:schemeClr val="tx1"/>
                </a:solidFill>
                <a:latin typeface="Philosopher"/>
              </a:rPr>
              <a:t>Fondement théorique </a:t>
            </a:r>
            <a:endParaRPr lang="en-US" sz="2400" b="1" dirty="0">
              <a:solidFill>
                <a:schemeClr val="tx1"/>
              </a:solidFill>
              <a:latin typeface="Philosopher"/>
            </a:endParaRPr>
          </a:p>
          <a:p>
            <a:r>
              <a:rPr lang="fr-FR" sz="2400" b="1" dirty="0">
                <a:solidFill>
                  <a:schemeClr val="tx1"/>
                </a:solidFill>
                <a:latin typeface="Philosopher"/>
              </a:rPr>
              <a:t>Proposition d’un modèle conceptuel </a:t>
            </a:r>
            <a:endParaRPr lang="en-US" sz="2400" b="1" dirty="0">
              <a:solidFill>
                <a:schemeClr val="tx1"/>
              </a:solidFill>
              <a:latin typeface="Philosopher"/>
            </a:endParaRPr>
          </a:p>
          <a:p>
            <a:r>
              <a:rPr lang="en-US" sz="2400" b="1" dirty="0">
                <a:solidFill>
                  <a:schemeClr val="tx1"/>
                </a:solidFill>
                <a:latin typeface="Philosopher"/>
              </a:rPr>
              <a:t>Conclusion</a:t>
            </a:r>
            <a:endParaRPr lang="en-US" sz="2400" dirty="0">
              <a:solidFill>
                <a:schemeClr val="tx1"/>
              </a:solidFill>
              <a:latin typeface="Philosopher"/>
            </a:endParaRPr>
          </a:p>
          <a:p>
            <a:endParaRPr lang="en-US" sz="2400" dirty="0"/>
          </a:p>
        </p:txBody>
      </p:sp>
    </p:spTree>
    <p:extLst>
      <p:ext uri="{BB962C8B-B14F-4D97-AF65-F5344CB8AC3E}">
        <p14:creationId xmlns:p14="http://schemas.microsoft.com/office/powerpoint/2010/main" val="1203184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677334" y="609600"/>
            <a:ext cx="8596668" cy="831273"/>
          </a:xfrm>
        </p:spPr>
        <p:txBody>
          <a:bodyPr/>
          <a:lstStyle/>
          <a:p>
            <a:r>
              <a:rPr lang="en-US" u="sng" dirty="0"/>
              <a:t>Introduction</a:t>
            </a:r>
          </a:p>
        </p:txBody>
      </p:sp>
      <p:sp>
        <p:nvSpPr>
          <p:cNvPr id="3" name="Content Placeholder 2">
            <a:extLst>
              <a:ext uri="{FF2B5EF4-FFF2-40B4-BE49-F238E27FC236}">
                <a16:creationId xmlns:a16="http://schemas.microsoft.com/office/drawing/2014/main" id="{6CF3C4FA-BA60-43D7-8B1C-106E64D0E0D0}"/>
              </a:ext>
            </a:extLst>
          </p:cNvPr>
          <p:cNvSpPr>
            <a:spLocks noGrp="1"/>
          </p:cNvSpPr>
          <p:nvPr>
            <p:ph idx="1"/>
          </p:nvPr>
        </p:nvSpPr>
        <p:spPr>
          <a:xfrm>
            <a:off x="677334" y="1745674"/>
            <a:ext cx="8768002" cy="4862944"/>
          </a:xfrm>
        </p:spPr>
        <p:txBody>
          <a:bodyPr>
            <a:noAutofit/>
          </a:bodyPr>
          <a:lstStyle/>
          <a:p>
            <a:r>
              <a:rPr lang="fr-FR" sz="2400" b="1" dirty="0">
                <a:latin typeface="Philosopher"/>
              </a:rPr>
              <a:t>L’adoption de la démarche d’intelligence économique par les entreprises marocaines s’impose comme une nécessite garantissant leur bonne gouvernance et leur épanouissement</a:t>
            </a:r>
          </a:p>
          <a:p>
            <a:pPr marL="0" indent="0">
              <a:buNone/>
            </a:pPr>
            <a:endParaRPr lang="fr-FR" sz="2400" b="1" dirty="0">
              <a:latin typeface="Philosopher"/>
            </a:endParaRPr>
          </a:p>
          <a:p>
            <a:r>
              <a:rPr lang="fr-FR" sz="2400" b="1" dirty="0">
                <a:latin typeface="Philosopher"/>
              </a:rPr>
              <a:t>La mise en place d’un Comité de veille stratégique (CVS) le 4 février 2009, par le Ministère de l’Economie et Finances, démontre l’intérêt majeur accordé à l’intelligence économique par les institutions gouvernementales en pleine rénovation au Maroc.</a:t>
            </a:r>
          </a:p>
          <a:p>
            <a:endParaRPr lang="fr-FR" sz="2400" b="1" dirty="0">
              <a:latin typeface="Bahnschrift SemiBold" panose="020B0502040204020203" pitchFamily="34" charset="0"/>
            </a:endParaRPr>
          </a:p>
          <a:p>
            <a:endParaRPr lang="en-US" sz="2400" dirty="0"/>
          </a:p>
          <a:p>
            <a:endParaRPr lang="en-US" sz="2400" dirty="0"/>
          </a:p>
        </p:txBody>
      </p:sp>
    </p:spTree>
    <p:extLst>
      <p:ext uri="{BB962C8B-B14F-4D97-AF65-F5344CB8AC3E}">
        <p14:creationId xmlns:p14="http://schemas.microsoft.com/office/powerpoint/2010/main" val="1977278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677334" y="609600"/>
            <a:ext cx="8596668" cy="831273"/>
          </a:xfrm>
        </p:spPr>
        <p:txBody>
          <a:bodyPr/>
          <a:lstStyle/>
          <a:p>
            <a:r>
              <a:rPr lang="en-US" u="sng" dirty="0" err="1"/>
              <a:t>Objectifs</a:t>
            </a:r>
            <a:r>
              <a:rPr lang="en-US" u="sng" dirty="0"/>
              <a:t> de </a:t>
            </a:r>
            <a:r>
              <a:rPr lang="en-US" u="sng" dirty="0" err="1"/>
              <a:t>l’étude</a:t>
            </a:r>
            <a:endParaRPr lang="en-US" u="sng" dirty="0"/>
          </a:p>
        </p:txBody>
      </p:sp>
      <p:sp>
        <p:nvSpPr>
          <p:cNvPr id="3" name="Content Placeholder 2">
            <a:extLst>
              <a:ext uri="{FF2B5EF4-FFF2-40B4-BE49-F238E27FC236}">
                <a16:creationId xmlns:a16="http://schemas.microsoft.com/office/drawing/2014/main" id="{6CF3C4FA-BA60-43D7-8B1C-106E64D0E0D0}"/>
              </a:ext>
            </a:extLst>
          </p:cNvPr>
          <p:cNvSpPr>
            <a:spLocks noGrp="1"/>
          </p:cNvSpPr>
          <p:nvPr>
            <p:ph idx="1"/>
          </p:nvPr>
        </p:nvSpPr>
        <p:spPr>
          <a:xfrm>
            <a:off x="677334" y="1745674"/>
            <a:ext cx="8913475" cy="4862944"/>
          </a:xfrm>
        </p:spPr>
        <p:txBody>
          <a:bodyPr>
            <a:noAutofit/>
          </a:bodyPr>
          <a:lstStyle/>
          <a:p>
            <a:r>
              <a:rPr lang="fr-FR" sz="2400" b="1" dirty="0">
                <a:latin typeface="Philosopher"/>
              </a:rPr>
              <a:t>Du point de vue théorique, notre objectif est de contribuer à enrichir les fondements théoriques de relation entre l’IE et la notion de la performance en proposant un modèle théorique qui se base sur les travaux antérieurs</a:t>
            </a:r>
          </a:p>
          <a:p>
            <a:pPr marL="0" indent="0">
              <a:buNone/>
            </a:pPr>
            <a:endParaRPr lang="fr-FR" sz="2400" b="1" dirty="0">
              <a:latin typeface="Philosopher"/>
            </a:endParaRPr>
          </a:p>
          <a:p>
            <a:r>
              <a:rPr lang="fr-FR" sz="2400" b="1" dirty="0">
                <a:latin typeface="Philosopher"/>
              </a:rPr>
              <a:t>Sur l’angle pratique, cette étude vise à déterminer la relation qui existe entre l’intelligence économique et la notion de la performance des entreprises Marocaines et de découvrir la réalité par laquelle elles agissent sur les marchés.</a:t>
            </a:r>
          </a:p>
          <a:p>
            <a:endParaRPr lang="en-US" sz="2400" dirty="0"/>
          </a:p>
        </p:txBody>
      </p:sp>
    </p:spTree>
    <p:extLst>
      <p:ext uri="{BB962C8B-B14F-4D97-AF65-F5344CB8AC3E}">
        <p14:creationId xmlns:p14="http://schemas.microsoft.com/office/powerpoint/2010/main" val="2243559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677334" y="609600"/>
            <a:ext cx="8596668" cy="831273"/>
          </a:xfrm>
        </p:spPr>
        <p:txBody>
          <a:bodyPr/>
          <a:lstStyle/>
          <a:p>
            <a:r>
              <a:rPr lang="en-US" u="sng" dirty="0" err="1"/>
              <a:t>Problématique</a:t>
            </a:r>
            <a:endParaRPr lang="en-US" u="sng" dirty="0"/>
          </a:p>
        </p:txBody>
      </p:sp>
      <p:sp>
        <p:nvSpPr>
          <p:cNvPr id="3" name="Content Placeholder 2">
            <a:extLst>
              <a:ext uri="{FF2B5EF4-FFF2-40B4-BE49-F238E27FC236}">
                <a16:creationId xmlns:a16="http://schemas.microsoft.com/office/drawing/2014/main" id="{6CF3C4FA-BA60-43D7-8B1C-106E64D0E0D0}"/>
              </a:ext>
            </a:extLst>
          </p:cNvPr>
          <p:cNvSpPr>
            <a:spLocks noGrp="1"/>
          </p:cNvSpPr>
          <p:nvPr>
            <p:ph idx="1"/>
          </p:nvPr>
        </p:nvSpPr>
        <p:spPr>
          <a:xfrm>
            <a:off x="1092970" y="2597727"/>
            <a:ext cx="8913475" cy="1111828"/>
          </a:xfrm>
        </p:spPr>
        <p:txBody>
          <a:bodyPr>
            <a:noAutofit/>
          </a:bodyPr>
          <a:lstStyle/>
          <a:p>
            <a:r>
              <a:rPr lang="fr-FR" sz="2400" b="1" dirty="0">
                <a:solidFill>
                  <a:srgbClr val="002060"/>
                </a:solidFill>
                <a:latin typeface="Philosopher"/>
              </a:rPr>
              <a:t>Dans quelles mesures les pratiques de l’intelligence économique  influencent-elles la performance financière des entreprises ?</a:t>
            </a:r>
          </a:p>
          <a:p>
            <a:pPr marL="0" indent="0">
              <a:buNone/>
            </a:pPr>
            <a:endParaRPr lang="en-US" sz="2400" dirty="0"/>
          </a:p>
        </p:txBody>
      </p:sp>
    </p:spTree>
    <p:extLst>
      <p:ext uri="{BB962C8B-B14F-4D97-AF65-F5344CB8AC3E}">
        <p14:creationId xmlns:p14="http://schemas.microsoft.com/office/powerpoint/2010/main" val="1519084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677334" y="609600"/>
            <a:ext cx="8596668" cy="831273"/>
          </a:xfrm>
        </p:spPr>
        <p:txBody>
          <a:bodyPr/>
          <a:lstStyle/>
          <a:p>
            <a:r>
              <a:rPr lang="en-US" u="sng" dirty="0"/>
              <a:t>Cadre </a:t>
            </a:r>
            <a:r>
              <a:rPr lang="en-US" u="sng" dirty="0" err="1"/>
              <a:t>conceptuel</a:t>
            </a:r>
            <a:r>
              <a:rPr lang="en-US" u="sng" dirty="0"/>
              <a:t> de </a:t>
            </a:r>
            <a:r>
              <a:rPr lang="en-US" u="sng" dirty="0" err="1"/>
              <a:t>l’IE</a:t>
            </a:r>
            <a:endParaRPr lang="en-US" u="sng" dirty="0"/>
          </a:p>
        </p:txBody>
      </p:sp>
      <p:sp>
        <p:nvSpPr>
          <p:cNvPr id="3" name="Content Placeholder 2">
            <a:extLst>
              <a:ext uri="{FF2B5EF4-FFF2-40B4-BE49-F238E27FC236}">
                <a16:creationId xmlns:a16="http://schemas.microsoft.com/office/drawing/2014/main" id="{6CF3C4FA-BA60-43D7-8B1C-106E64D0E0D0}"/>
              </a:ext>
            </a:extLst>
          </p:cNvPr>
          <p:cNvSpPr>
            <a:spLocks noGrp="1"/>
          </p:cNvSpPr>
          <p:nvPr>
            <p:ph idx="1"/>
          </p:nvPr>
        </p:nvSpPr>
        <p:spPr>
          <a:xfrm>
            <a:off x="583815" y="1569028"/>
            <a:ext cx="8975821" cy="4862944"/>
          </a:xfrm>
        </p:spPr>
        <p:txBody>
          <a:bodyPr>
            <a:noAutofit/>
          </a:bodyPr>
          <a:lstStyle/>
          <a:p>
            <a:r>
              <a:rPr lang="fr-FR" sz="2200" b="1" dirty="0">
                <a:latin typeface="Bahnschrift" panose="020B0502040204020203" pitchFamily="34" charset="0"/>
              </a:rPr>
              <a:t>D’après le rapport d’Henri Martre en 1994 ‘’ l’IE comme l’ensemble des actions coordonnées de recherche, de traitement et de distribution, en vue de son exploitation, de l’information utile aux acteurs économiques ‘’</a:t>
            </a:r>
          </a:p>
          <a:p>
            <a:endParaRPr lang="en-US" sz="2200" dirty="0">
              <a:solidFill>
                <a:schemeClr val="accent1">
                  <a:lumMod val="50000"/>
                </a:schemeClr>
              </a:solidFill>
            </a:endParaRPr>
          </a:p>
          <a:p>
            <a:pPr marL="0" indent="0">
              <a:buNone/>
            </a:pPr>
            <a:endParaRPr lang="en-US" sz="2200" dirty="0">
              <a:solidFill>
                <a:schemeClr val="accent1">
                  <a:lumMod val="50000"/>
                </a:schemeClr>
              </a:solidFill>
            </a:endParaRPr>
          </a:p>
          <a:p>
            <a:r>
              <a:rPr lang="fr-FR" sz="2200" b="1" dirty="0">
                <a:latin typeface="Bahnschrift" panose="020B0502040204020203" pitchFamily="34" charset="0"/>
              </a:rPr>
              <a:t>Dupré et </a:t>
            </a:r>
            <a:r>
              <a:rPr lang="fr-FR" sz="2200" b="1" dirty="0" err="1">
                <a:latin typeface="Bahnschrift" panose="020B0502040204020203" pitchFamily="34" charset="0"/>
              </a:rPr>
              <a:t>Duhard</a:t>
            </a:r>
            <a:r>
              <a:rPr lang="fr-FR" sz="2200" b="1" dirty="0">
                <a:latin typeface="Bahnschrift" panose="020B0502040204020203" pitchFamily="34" charset="0"/>
              </a:rPr>
              <a:t> (1998) : ‘’ L’intelligence économique est avant tout un outil d’aide à la décision : elle s’appuie sur l’information de décision, c’est-à-dire l’information constituant une ressource stratégique pour l’entreprise. Son objet est la réduction de l’incertitude par la maitrise de l’information afin de prendre des décisions moins aléatoire‘’</a:t>
            </a:r>
          </a:p>
          <a:p>
            <a:pPr marL="0" indent="0">
              <a:buNone/>
            </a:pPr>
            <a:endParaRPr lang="en-US" sz="2400" dirty="0">
              <a:solidFill>
                <a:schemeClr val="accent1">
                  <a:lumMod val="50000"/>
                </a:schemeClr>
              </a:solidFill>
            </a:endParaRPr>
          </a:p>
        </p:txBody>
      </p:sp>
    </p:spTree>
    <p:extLst>
      <p:ext uri="{BB962C8B-B14F-4D97-AF65-F5344CB8AC3E}">
        <p14:creationId xmlns:p14="http://schemas.microsoft.com/office/powerpoint/2010/main" val="578365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677334" y="609600"/>
            <a:ext cx="8596668" cy="831273"/>
          </a:xfrm>
        </p:spPr>
        <p:txBody>
          <a:bodyPr/>
          <a:lstStyle/>
          <a:p>
            <a:r>
              <a:rPr lang="en-US" u="sng" dirty="0"/>
              <a:t>Cadre </a:t>
            </a:r>
            <a:r>
              <a:rPr lang="en-US" u="sng" dirty="0" err="1"/>
              <a:t>conceptuel</a:t>
            </a:r>
            <a:r>
              <a:rPr lang="en-US" u="sng" dirty="0"/>
              <a:t> de </a:t>
            </a:r>
            <a:r>
              <a:rPr lang="en-US" u="sng" dirty="0" err="1"/>
              <a:t>l’IE</a:t>
            </a:r>
            <a:endParaRPr lang="en-US" u="sng" dirty="0"/>
          </a:p>
        </p:txBody>
      </p:sp>
      <p:sp>
        <p:nvSpPr>
          <p:cNvPr id="3" name="Content Placeholder 2">
            <a:extLst>
              <a:ext uri="{FF2B5EF4-FFF2-40B4-BE49-F238E27FC236}">
                <a16:creationId xmlns:a16="http://schemas.microsoft.com/office/drawing/2014/main" id="{6CF3C4FA-BA60-43D7-8B1C-106E64D0E0D0}"/>
              </a:ext>
            </a:extLst>
          </p:cNvPr>
          <p:cNvSpPr>
            <a:spLocks noGrp="1"/>
          </p:cNvSpPr>
          <p:nvPr>
            <p:ph idx="1"/>
          </p:nvPr>
        </p:nvSpPr>
        <p:spPr>
          <a:xfrm>
            <a:off x="583815" y="1569028"/>
            <a:ext cx="8975821" cy="4862944"/>
          </a:xfrm>
        </p:spPr>
        <p:txBody>
          <a:bodyPr>
            <a:noAutofit/>
          </a:bodyPr>
          <a:lstStyle/>
          <a:p>
            <a:pPr marL="0" indent="0">
              <a:buNone/>
            </a:pPr>
            <a:r>
              <a:rPr lang="fr-FR" sz="2400" dirty="0">
                <a:effectLst/>
                <a:latin typeface="Philosopher"/>
                <a:ea typeface="Calibri" panose="020F0502020204030204" pitchFamily="34" charset="0"/>
              </a:rPr>
              <a:t>L’intelligence économique est une trilogie de trois pratiques :</a:t>
            </a:r>
          </a:p>
          <a:p>
            <a:pPr marL="0" indent="0">
              <a:buNone/>
            </a:pPr>
            <a:r>
              <a:rPr lang="fr-FR" sz="2400" dirty="0">
                <a:effectLst/>
                <a:latin typeface="Philosopher"/>
                <a:ea typeface="Calibri" panose="020F0502020204030204" pitchFamily="34" charset="0"/>
              </a:rPr>
              <a:t> </a:t>
            </a:r>
          </a:p>
          <a:p>
            <a:r>
              <a:rPr lang="fr-FR" sz="2400" b="1" dirty="0">
                <a:solidFill>
                  <a:schemeClr val="tx1"/>
                </a:solidFill>
                <a:effectLst/>
                <a:latin typeface="Philosopher"/>
                <a:ea typeface="Calibri" panose="020F0502020204030204" pitchFamily="34" charset="0"/>
              </a:rPr>
              <a:t>La veille stratégique : </a:t>
            </a:r>
            <a:r>
              <a:rPr lang="fr-FR" sz="2000" dirty="0">
                <a:latin typeface="Philosopher"/>
              </a:rPr>
              <a:t>La veille vise à surveiller et décrypter l’environnement concurrentiel et à déceler les signaux faibles révélant des tendances émergentes</a:t>
            </a:r>
            <a:endParaRPr lang="fr-FR" sz="2400" b="1" dirty="0">
              <a:solidFill>
                <a:schemeClr val="tx1"/>
              </a:solidFill>
              <a:effectLst/>
              <a:latin typeface="Philosopher"/>
              <a:ea typeface="Calibri" panose="020F0502020204030204" pitchFamily="34" charset="0"/>
            </a:endParaRPr>
          </a:p>
          <a:p>
            <a:r>
              <a:rPr lang="fr-FR" sz="2400" b="1" dirty="0">
                <a:solidFill>
                  <a:schemeClr val="tx1"/>
                </a:solidFill>
                <a:latin typeface="Philosopher"/>
                <a:ea typeface="Calibri" panose="020F0502020204030204" pitchFamily="34" charset="0"/>
              </a:rPr>
              <a:t>Les actions d</a:t>
            </a:r>
            <a:r>
              <a:rPr lang="fr-FR" sz="2400" b="1" dirty="0">
                <a:solidFill>
                  <a:schemeClr val="tx1"/>
                </a:solidFill>
                <a:effectLst/>
                <a:latin typeface="Philosopher"/>
                <a:ea typeface="Calibri" panose="020F0502020204030204" pitchFamily="34" charset="0"/>
              </a:rPr>
              <a:t>'influence : </a:t>
            </a:r>
            <a:r>
              <a:rPr lang="fr-FR" sz="2000" dirty="0">
                <a:effectLst/>
                <a:latin typeface="Philosopher"/>
                <a:ea typeface="Calibri" panose="020F0502020204030204" pitchFamily="34" charset="0"/>
              </a:rPr>
              <a:t>l'art d'utiliser et de communiquer l'information afin d'exercer son influence sur leurs marchés</a:t>
            </a:r>
            <a:endParaRPr lang="fr-FR" sz="2400" b="1" dirty="0">
              <a:solidFill>
                <a:schemeClr val="tx1"/>
              </a:solidFill>
              <a:latin typeface="Philosopher"/>
              <a:ea typeface="Calibri" panose="020F0502020204030204" pitchFamily="34" charset="0"/>
            </a:endParaRPr>
          </a:p>
          <a:p>
            <a:r>
              <a:rPr lang="fr-FR" sz="2400" b="1" dirty="0">
                <a:solidFill>
                  <a:schemeClr val="tx1"/>
                </a:solidFill>
                <a:latin typeface="Philosopher"/>
                <a:ea typeface="Calibri" panose="020F0502020204030204" pitchFamily="34" charset="0"/>
              </a:rPr>
              <a:t>La protection de l’information : </a:t>
            </a:r>
            <a:r>
              <a:rPr lang="fr-FR" sz="2000" dirty="0">
                <a:latin typeface="Philosopher"/>
              </a:rPr>
              <a:t>Ce système de recherche d’information doit être accompagné d’un dispositif approprié de sécurité/sûreté. Il s’agit d’assurer la sécurité physique, informatique et du patrimoine immatériel de l’entreprise </a:t>
            </a:r>
          </a:p>
          <a:p>
            <a:endParaRPr lang="en-US" sz="2400" b="1" dirty="0">
              <a:solidFill>
                <a:schemeClr val="tx1"/>
              </a:solidFill>
              <a:latin typeface="Philosopher"/>
            </a:endParaRPr>
          </a:p>
        </p:txBody>
      </p:sp>
    </p:spTree>
    <p:extLst>
      <p:ext uri="{BB962C8B-B14F-4D97-AF65-F5344CB8AC3E}">
        <p14:creationId xmlns:p14="http://schemas.microsoft.com/office/powerpoint/2010/main" val="3667580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677334" y="609600"/>
            <a:ext cx="8596668" cy="831273"/>
          </a:xfrm>
        </p:spPr>
        <p:txBody>
          <a:bodyPr/>
          <a:lstStyle/>
          <a:p>
            <a:r>
              <a:rPr lang="en-US" u="sng" dirty="0"/>
              <a:t>La relation entre IE et </a:t>
            </a:r>
            <a:r>
              <a:rPr lang="en-US" u="sng" dirty="0" err="1"/>
              <a:t>perfomance</a:t>
            </a:r>
            <a:endParaRPr lang="en-US" u="sng" dirty="0"/>
          </a:p>
        </p:txBody>
      </p:sp>
      <p:sp>
        <p:nvSpPr>
          <p:cNvPr id="3" name="Content Placeholder 2">
            <a:extLst>
              <a:ext uri="{FF2B5EF4-FFF2-40B4-BE49-F238E27FC236}">
                <a16:creationId xmlns:a16="http://schemas.microsoft.com/office/drawing/2014/main" id="{6CF3C4FA-BA60-43D7-8B1C-106E64D0E0D0}"/>
              </a:ext>
            </a:extLst>
          </p:cNvPr>
          <p:cNvSpPr>
            <a:spLocks noGrp="1"/>
          </p:cNvSpPr>
          <p:nvPr>
            <p:ph idx="1"/>
          </p:nvPr>
        </p:nvSpPr>
        <p:spPr>
          <a:xfrm>
            <a:off x="311727" y="1440873"/>
            <a:ext cx="11357759" cy="5167745"/>
          </a:xfrm>
        </p:spPr>
        <p:txBody>
          <a:bodyPr>
            <a:noAutofit/>
          </a:bodyPr>
          <a:lstStyle/>
          <a:p>
            <a:endParaRPr lang="en-US" sz="2400" dirty="0">
              <a:latin typeface="Philosopher"/>
            </a:endParaRPr>
          </a:p>
          <a:p>
            <a:pPr marL="0" indent="0">
              <a:buNone/>
            </a:pPr>
            <a:endParaRPr lang="en-US" sz="2400" dirty="0">
              <a:latin typeface="Philosopher"/>
            </a:endParaRPr>
          </a:p>
          <a:p>
            <a:pPr marL="0" indent="0">
              <a:buNone/>
            </a:pPr>
            <a:endParaRPr lang="en-US" sz="2400" dirty="0">
              <a:latin typeface="Philosopher"/>
            </a:endParaRPr>
          </a:p>
          <a:p>
            <a:pPr marL="0" indent="0">
              <a:buNone/>
            </a:pPr>
            <a:endParaRPr lang="en-US" sz="2400" dirty="0">
              <a:latin typeface="Philosopher"/>
            </a:endParaRPr>
          </a:p>
          <a:p>
            <a:pPr marL="0" indent="0">
              <a:buNone/>
            </a:pPr>
            <a:endParaRPr lang="en-US" sz="2400" dirty="0">
              <a:latin typeface="Philosopher"/>
            </a:endParaRPr>
          </a:p>
          <a:p>
            <a:pPr marL="0" indent="0">
              <a:buNone/>
            </a:pPr>
            <a:r>
              <a:rPr lang="en-US" sz="2400" b="1" dirty="0" err="1">
                <a:solidFill>
                  <a:srgbClr val="0070C0"/>
                </a:solidFill>
                <a:latin typeface="Philosopher"/>
              </a:rPr>
              <a:t>Effet</a:t>
            </a:r>
            <a:r>
              <a:rPr lang="en-US" sz="2400" b="1" dirty="0">
                <a:solidFill>
                  <a:srgbClr val="0070C0"/>
                </a:solidFill>
                <a:latin typeface="Philosopher"/>
              </a:rPr>
              <a:t> </a:t>
            </a:r>
            <a:r>
              <a:rPr lang="en-US" sz="2400" b="1" dirty="0" err="1">
                <a:solidFill>
                  <a:srgbClr val="0070C0"/>
                </a:solidFill>
                <a:latin typeface="Philosopher"/>
              </a:rPr>
              <a:t>positif</a:t>
            </a:r>
            <a:r>
              <a:rPr lang="en-US" sz="2400" b="1" dirty="0">
                <a:solidFill>
                  <a:srgbClr val="0070C0"/>
                </a:solidFill>
                <a:latin typeface="Philosopher"/>
              </a:rPr>
              <a:t>           </a:t>
            </a:r>
            <a:r>
              <a:rPr lang="fr-FR" sz="2200" b="1" i="0" dirty="0">
                <a:solidFill>
                  <a:schemeClr val="tx1"/>
                </a:solidFill>
                <a:effectLst/>
                <a:latin typeface="Philosopher"/>
              </a:rPr>
              <a:t>Avantage concurrentiel; Identification des opportunités…</a:t>
            </a:r>
            <a:endParaRPr lang="en-US" sz="2200" b="1" dirty="0">
              <a:solidFill>
                <a:schemeClr val="tx1"/>
              </a:solidFill>
              <a:latin typeface="Philosopher"/>
            </a:endParaRPr>
          </a:p>
          <a:p>
            <a:pPr marL="0" indent="0">
              <a:buNone/>
            </a:pPr>
            <a:r>
              <a:rPr lang="en-US" sz="2400" b="1" dirty="0" err="1">
                <a:solidFill>
                  <a:srgbClr val="C00000"/>
                </a:solidFill>
                <a:latin typeface="Philosopher"/>
              </a:rPr>
              <a:t>Effet</a:t>
            </a:r>
            <a:r>
              <a:rPr lang="en-US" sz="2400" b="1" dirty="0">
                <a:solidFill>
                  <a:srgbClr val="C00000"/>
                </a:solidFill>
                <a:latin typeface="Philosopher"/>
              </a:rPr>
              <a:t> </a:t>
            </a:r>
            <a:r>
              <a:rPr lang="en-US" sz="2400" b="1" dirty="0" err="1">
                <a:solidFill>
                  <a:srgbClr val="C00000"/>
                </a:solidFill>
                <a:latin typeface="Philosopher"/>
              </a:rPr>
              <a:t>négatif</a:t>
            </a:r>
            <a:r>
              <a:rPr lang="en-US" sz="2400" b="1" dirty="0">
                <a:solidFill>
                  <a:srgbClr val="C00000"/>
                </a:solidFill>
                <a:latin typeface="Philosopher"/>
              </a:rPr>
              <a:t>          </a:t>
            </a:r>
            <a:r>
              <a:rPr lang="en-US" sz="2200" b="1" dirty="0">
                <a:solidFill>
                  <a:schemeClr val="tx1"/>
                </a:solidFill>
                <a:latin typeface="Philosopher"/>
              </a:rPr>
              <a:t>des</a:t>
            </a:r>
            <a:r>
              <a:rPr lang="en-US" sz="2200" b="1" dirty="0">
                <a:solidFill>
                  <a:srgbClr val="C00000"/>
                </a:solidFill>
                <a:latin typeface="Philosopher"/>
              </a:rPr>
              <a:t> </a:t>
            </a:r>
            <a:r>
              <a:rPr lang="fr-FR" sz="2200" b="1" dirty="0">
                <a:solidFill>
                  <a:schemeClr val="tx1"/>
                </a:solidFill>
                <a:effectLst/>
                <a:latin typeface="Philosopher"/>
                <a:ea typeface="Calibri" panose="020F0502020204030204" pitchFamily="34" charset="0"/>
              </a:rPr>
              <a:t>coûts insupportables; qualité du capital humaine</a:t>
            </a:r>
            <a:r>
              <a:rPr lang="fr-FR" sz="2200" b="1" dirty="0">
                <a:solidFill>
                  <a:schemeClr val="tx1"/>
                </a:solidFill>
                <a:latin typeface="Söhne"/>
                <a:ea typeface="Calibri" panose="020F0502020204030204" pitchFamily="34" charset="0"/>
              </a:rPr>
              <a:t>;</a:t>
            </a:r>
            <a:r>
              <a:rPr lang="fr-FR" sz="2200" b="1" i="0" dirty="0">
                <a:solidFill>
                  <a:schemeClr val="tx1"/>
                </a:solidFill>
                <a:effectLst/>
                <a:latin typeface="Söhne"/>
              </a:rPr>
              <a:t> </a:t>
            </a:r>
            <a:r>
              <a:rPr lang="fr-FR" sz="2400" b="1" i="0" dirty="0">
                <a:solidFill>
                  <a:schemeClr val="tx1"/>
                </a:solidFill>
                <a:effectLst/>
                <a:latin typeface="Söhne"/>
              </a:rPr>
              <a:t>pratiques anti-éthiques</a:t>
            </a:r>
            <a:endParaRPr lang="en-US" sz="2200" b="1" dirty="0">
              <a:solidFill>
                <a:schemeClr val="tx1"/>
              </a:solidFill>
              <a:latin typeface="Philosopher"/>
            </a:endParaRPr>
          </a:p>
          <a:p>
            <a:pPr marL="0" indent="0">
              <a:buNone/>
            </a:pPr>
            <a:r>
              <a:rPr lang="en-US" sz="2400" b="1" dirty="0">
                <a:solidFill>
                  <a:schemeClr val="tx1"/>
                </a:solidFill>
                <a:latin typeface="Philosopher"/>
              </a:rPr>
              <a:t>-Type des </a:t>
            </a:r>
            <a:r>
              <a:rPr lang="en-US" sz="2400" b="1" dirty="0" err="1">
                <a:solidFill>
                  <a:schemeClr val="tx1"/>
                </a:solidFill>
                <a:latin typeface="Philosopher"/>
              </a:rPr>
              <a:t>données</a:t>
            </a:r>
            <a:r>
              <a:rPr lang="en-US" sz="2400" b="1" dirty="0">
                <a:solidFill>
                  <a:schemeClr val="tx1"/>
                </a:solidFill>
                <a:latin typeface="Philosopher"/>
              </a:rPr>
              <a:t> : </a:t>
            </a:r>
            <a:r>
              <a:rPr lang="en-US" sz="2400" b="1" dirty="0" err="1">
                <a:solidFill>
                  <a:schemeClr val="tx1"/>
                </a:solidFill>
                <a:latin typeface="Philosopher"/>
              </a:rPr>
              <a:t>primaires</a:t>
            </a:r>
            <a:endParaRPr lang="en-US" sz="2400" b="1" dirty="0">
              <a:solidFill>
                <a:schemeClr val="tx1"/>
              </a:solidFill>
              <a:latin typeface="Philosopher"/>
            </a:endParaRPr>
          </a:p>
          <a:p>
            <a:pPr marL="0" indent="0">
              <a:buNone/>
            </a:pPr>
            <a:r>
              <a:rPr lang="en-US" sz="2400" b="1" dirty="0">
                <a:solidFill>
                  <a:schemeClr val="tx1"/>
                </a:solidFill>
                <a:latin typeface="Philosopher"/>
              </a:rPr>
              <a:t>-Source des </a:t>
            </a:r>
            <a:r>
              <a:rPr lang="en-US" sz="2400" b="1" dirty="0" err="1">
                <a:solidFill>
                  <a:schemeClr val="tx1"/>
                </a:solidFill>
                <a:latin typeface="Philosopher"/>
              </a:rPr>
              <a:t>données</a:t>
            </a:r>
            <a:r>
              <a:rPr lang="en-US" sz="2400" b="1" dirty="0">
                <a:solidFill>
                  <a:schemeClr val="tx1"/>
                </a:solidFill>
                <a:latin typeface="Philosopher"/>
              </a:rPr>
              <a:t> : questionnaire / guide </a:t>
            </a:r>
            <a:r>
              <a:rPr lang="en-US" sz="2400" b="1" dirty="0" err="1">
                <a:solidFill>
                  <a:schemeClr val="tx1"/>
                </a:solidFill>
                <a:latin typeface="Philosopher"/>
              </a:rPr>
              <a:t>d’entretien</a:t>
            </a:r>
            <a:endParaRPr lang="en-US" sz="2400" b="1" dirty="0">
              <a:solidFill>
                <a:schemeClr val="tx1"/>
              </a:solidFill>
              <a:latin typeface="Philosopher"/>
            </a:endParaRPr>
          </a:p>
          <a:p>
            <a:pPr marL="0" indent="0">
              <a:buNone/>
            </a:pPr>
            <a:r>
              <a:rPr lang="en-US" sz="2400" b="1" dirty="0">
                <a:solidFill>
                  <a:schemeClr val="tx1"/>
                </a:solidFill>
                <a:latin typeface="Philosopher"/>
              </a:rPr>
              <a:t>-</a:t>
            </a:r>
            <a:r>
              <a:rPr lang="en-US" sz="2400" b="1" dirty="0" err="1">
                <a:solidFill>
                  <a:schemeClr val="tx1"/>
                </a:solidFill>
                <a:latin typeface="Philosopher"/>
              </a:rPr>
              <a:t>Méthode</a:t>
            </a:r>
            <a:r>
              <a:rPr lang="en-US" sz="2400" b="1" dirty="0">
                <a:solidFill>
                  <a:schemeClr val="tx1"/>
                </a:solidFill>
                <a:latin typeface="Philosopher"/>
              </a:rPr>
              <a:t> </a:t>
            </a:r>
            <a:r>
              <a:rPr lang="en-US" sz="2400" b="1" dirty="0" err="1">
                <a:solidFill>
                  <a:schemeClr val="tx1"/>
                </a:solidFill>
                <a:latin typeface="Philosopher"/>
              </a:rPr>
              <a:t>statistique</a:t>
            </a:r>
            <a:r>
              <a:rPr lang="en-US" sz="2400" b="1" dirty="0">
                <a:solidFill>
                  <a:schemeClr val="tx1"/>
                </a:solidFill>
                <a:latin typeface="Philosopher"/>
              </a:rPr>
              <a:t> : SEM / Regression</a:t>
            </a:r>
          </a:p>
        </p:txBody>
      </p:sp>
      <p:sp>
        <p:nvSpPr>
          <p:cNvPr id="4" name="Rectangle 3">
            <a:extLst>
              <a:ext uri="{FF2B5EF4-FFF2-40B4-BE49-F238E27FC236}">
                <a16:creationId xmlns:a16="http://schemas.microsoft.com/office/drawing/2014/main" id="{AC75F5BD-0CE2-3D98-5F1B-0046C48283AC}"/>
              </a:ext>
            </a:extLst>
          </p:cNvPr>
          <p:cNvSpPr/>
          <p:nvPr/>
        </p:nvSpPr>
        <p:spPr>
          <a:xfrm>
            <a:off x="567674" y="1425304"/>
            <a:ext cx="1800667" cy="665825"/>
          </a:xfrm>
          <a:prstGeom prst="rect">
            <a:avLst/>
          </a:prstGeom>
          <a:ln w="285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Intelligence économique</a:t>
            </a:r>
            <a:endParaRPr lang="fr-MA" sz="2000" b="1" dirty="0"/>
          </a:p>
        </p:txBody>
      </p:sp>
      <p:sp>
        <p:nvSpPr>
          <p:cNvPr id="5" name="Rectangle 4">
            <a:extLst>
              <a:ext uri="{FF2B5EF4-FFF2-40B4-BE49-F238E27FC236}">
                <a16:creationId xmlns:a16="http://schemas.microsoft.com/office/drawing/2014/main" id="{D7433786-E75D-FDE1-34A5-FA705E855A85}"/>
              </a:ext>
            </a:extLst>
          </p:cNvPr>
          <p:cNvSpPr/>
          <p:nvPr/>
        </p:nvSpPr>
        <p:spPr>
          <a:xfrm>
            <a:off x="9315595" y="1448640"/>
            <a:ext cx="2188980" cy="665825"/>
          </a:xfrm>
          <a:prstGeom prst="rect">
            <a:avLst/>
          </a:prstGeom>
          <a:ln w="285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a:t>Performance des entreprises</a:t>
            </a:r>
            <a:endParaRPr lang="fr-MA" b="1" dirty="0"/>
          </a:p>
        </p:txBody>
      </p:sp>
      <p:cxnSp>
        <p:nvCxnSpPr>
          <p:cNvPr id="6" name="Connecteur droit avec flèche 5">
            <a:extLst>
              <a:ext uri="{FF2B5EF4-FFF2-40B4-BE49-F238E27FC236}">
                <a16:creationId xmlns:a16="http://schemas.microsoft.com/office/drawing/2014/main" id="{E829C220-8B6E-4F47-3EF9-46F87F145CF0}"/>
              </a:ext>
            </a:extLst>
          </p:cNvPr>
          <p:cNvCxnSpPr>
            <a:cxnSpLocks/>
          </p:cNvCxnSpPr>
          <p:nvPr/>
        </p:nvCxnSpPr>
        <p:spPr>
          <a:xfrm>
            <a:off x="2368340" y="1642803"/>
            <a:ext cx="6947255" cy="23336"/>
          </a:xfrm>
          <a:prstGeom prst="straightConnector1">
            <a:avLst/>
          </a:prstGeom>
          <a:ln w="38100">
            <a:solidFill>
              <a:srgbClr val="00B0F0"/>
            </a:solidFill>
            <a:tailEnd type="triangle"/>
          </a:ln>
        </p:spPr>
        <p:style>
          <a:lnRef idx="1">
            <a:schemeClr val="dk1"/>
          </a:lnRef>
          <a:fillRef idx="0">
            <a:schemeClr val="dk1"/>
          </a:fillRef>
          <a:effectRef idx="0">
            <a:schemeClr val="dk1"/>
          </a:effectRef>
          <a:fontRef idx="minor">
            <a:schemeClr val="tx1"/>
          </a:fontRef>
        </p:style>
      </p:cxnSp>
      <p:sp>
        <p:nvSpPr>
          <p:cNvPr id="7" name="Oval 37">
            <a:extLst>
              <a:ext uri="{FF2B5EF4-FFF2-40B4-BE49-F238E27FC236}">
                <a16:creationId xmlns:a16="http://schemas.microsoft.com/office/drawing/2014/main" id="{ED5668A3-AC1F-A423-4A6C-CF04516823C5}"/>
              </a:ext>
            </a:extLst>
          </p:cNvPr>
          <p:cNvSpPr/>
          <p:nvPr/>
        </p:nvSpPr>
        <p:spPr>
          <a:xfrm>
            <a:off x="4158096" y="2501837"/>
            <a:ext cx="3875807" cy="786319"/>
          </a:xfrm>
          <a:prstGeom prst="ellipse">
            <a:avLst/>
          </a:prstGeom>
          <a:solidFill>
            <a:srgbClr val="E1F7FF"/>
          </a:solidFill>
          <a:ln>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fr-FR" sz="2200" b="1" dirty="0">
                <a:latin typeface="Philosopher"/>
                <a:cs typeface="Times New Roman" panose="02020603050405020304" pitchFamily="18" charset="0"/>
              </a:rPr>
              <a:t>Relation significative</a:t>
            </a:r>
          </a:p>
        </p:txBody>
      </p:sp>
      <p:sp>
        <p:nvSpPr>
          <p:cNvPr id="8" name="ZoneTexte 7">
            <a:extLst>
              <a:ext uri="{FF2B5EF4-FFF2-40B4-BE49-F238E27FC236}">
                <a16:creationId xmlns:a16="http://schemas.microsoft.com/office/drawing/2014/main" id="{B76A820D-57B4-3105-EA9E-AD5915565770}"/>
              </a:ext>
            </a:extLst>
          </p:cNvPr>
          <p:cNvSpPr txBox="1"/>
          <p:nvPr/>
        </p:nvSpPr>
        <p:spPr>
          <a:xfrm flipH="1">
            <a:off x="2512381" y="1726450"/>
            <a:ext cx="6711518" cy="707886"/>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fr-FR" sz="2000" dirty="0">
                <a:latin typeface="Philosopher"/>
              </a:rPr>
              <a:t>(DAFT et Al, 1988) ; (Chun Wei Choo, 2001) ;(Bournois et Romani-2000)’ …ETC</a:t>
            </a:r>
            <a:endParaRPr lang="fr-MA" sz="2000" dirty="0">
              <a:latin typeface="Philosopher"/>
            </a:endParaRPr>
          </a:p>
        </p:txBody>
      </p:sp>
      <p:sp>
        <p:nvSpPr>
          <p:cNvPr id="9" name="Flèche : droite 8">
            <a:extLst>
              <a:ext uri="{FF2B5EF4-FFF2-40B4-BE49-F238E27FC236}">
                <a16:creationId xmlns:a16="http://schemas.microsoft.com/office/drawing/2014/main" id="{4F64A236-89D4-7B14-1B22-D6276719F97C}"/>
              </a:ext>
            </a:extLst>
          </p:cNvPr>
          <p:cNvSpPr/>
          <p:nvPr/>
        </p:nvSpPr>
        <p:spPr>
          <a:xfrm rot="5400000">
            <a:off x="787538" y="2190228"/>
            <a:ext cx="416344" cy="3607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 droite 10">
            <a:extLst>
              <a:ext uri="{FF2B5EF4-FFF2-40B4-BE49-F238E27FC236}">
                <a16:creationId xmlns:a16="http://schemas.microsoft.com/office/drawing/2014/main" id="{B9C8277E-697D-4220-ADAB-E2D853F5FE11}"/>
              </a:ext>
            </a:extLst>
          </p:cNvPr>
          <p:cNvSpPr/>
          <p:nvPr/>
        </p:nvSpPr>
        <p:spPr>
          <a:xfrm>
            <a:off x="2075961" y="4442354"/>
            <a:ext cx="436419" cy="332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a:extLst>
              <a:ext uri="{FF2B5EF4-FFF2-40B4-BE49-F238E27FC236}">
                <a16:creationId xmlns:a16="http://schemas.microsoft.com/office/drawing/2014/main" id="{E59ADD1B-6945-6E07-4384-D0193AC99E78}"/>
              </a:ext>
            </a:extLst>
          </p:cNvPr>
          <p:cNvSpPr/>
          <p:nvPr/>
        </p:nvSpPr>
        <p:spPr>
          <a:xfrm>
            <a:off x="378474" y="2569537"/>
            <a:ext cx="1989866" cy="1323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Veille stratégique</a:t>
            </a:r>
          </a:p>
        </p:txBody>
      </p:sp>
      <p:sp>
        <p:nvSpPr>
          <p:cNvPr id="14" name="Flèche : droite 13">
            <a:extLst>
              <a:ext uri="{FF2B5EF4-FFF2-40B4-BE49-F238E27FC236}">
                <a16:creationId xmlns:a16="http://schemas.microsoft.com/office/drawing/2014/main" id="{20BE7920-4888-73E4-A493-BEF08B45C48D}"/>
              </a:ext>
            </a:extLst>
          </p:cNvPr>
          <p:cNvSpPr/>
          <p:nvPr/>
        </p:nvSpPr>
        <p:spPr>
          <a:xfrm>
            <a:off x="2075960" y="4001410"/>
            <a:ext cx="436419" cy="332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670251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par>
                                <p:cTn id="11" presetID="16" presetClass="entr" presetSubtype="21"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par>
                                <p:cTn id="14" presetID="42"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anim calcmode="lin" valueType="num">
                                      <p:cBhvr>
                                        <p:cTn id="17" dur="500" fill="hold"/>
                                        <p:tgtEl>
                                          <p:spTgt spid="7"/>
                                        </p:tgtEl>
                                        <p:attrNameLst>
                                          <p:attrName>ppt_x</p:attrName>
                                        </p:attrNameLst>
                                      </p:cBhvr>
                                      <p:tavLst>
                                        <p:tav tm="0">
                                          <p:val>
                                            <p:strVal val="#ppt_x"/>
                                          </p:val>
                                        </p:tav>
                                        <p:tav tm="100000">
                                          <p:val>
                                            <p:strVal val="#ppt_x"/>
                                          </p:val>
                                        </p:tav>
                                      </p:tavLst>
                                    </p:anim>
                                    <p:anim calcmode="lin" valueType="num">
                                      <p:cBhvr>
                                        <p:cTn id="18" dur="5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677334" y="609600"/>
            <a:ext cx="8596668" cy="831273"/>
          </a:xfrm>
        </p:spPr>
        <p:txBody>
          <a:bodyPr/>
          <a:lstStyle/>
          <a:p>
            <a:r>
              <a:rPr lang="en-US" u="sng" dirty="0"/>
              <a:t>La relation entre IE et </a:t>
            </a:r>
            <a:r>
              <a:rPr lang="en-US" u="sng" dirty="0" err="1"/>
              <a:t>perfomance</a:t>
            </a:r>
            <a:endParaRPr lang="en-US" u="sng" dirty="0"/>
          </a:p>
        </p:txBody>
      </p:sp>
      <p:sp>
        <p:nvSpPr>
          <p:cNvPr id="3" name="Content Placeholder 2">
            <a:extLst>
              <a:ext uri="{FF2B5EF4-FFF2-40B4-BE49-F238E27FC236}">
                <a16:creationId xmlns:a16="http://schemas.microsoft.com/office/drawing/2014/main" id="{6CF3C4FA-BA60-43D7-8B1C-106E64D0E0D0}"/>
              </a:ext>
            </a:extLst>
          </p:cNvPr>
          <p:cNvSpPr>
            <a:spLocks noGrp="1"/>
          </p:cNvSpPr>
          <p:nvPr>
            <p:ph idx="1"/>
          </p:nvPr>
        </p:nvSpPr>
        <p:spPr>
          <a:xfrm>
            <a:off x="311727" y="1440873"/>
            <a:ext cx="11357759" cy="5167745"/>
          </a:xfrm>
        </p:spPr>
        <p:txBody>
          <a:bodyPr>
            <a:noAutofit/>
          </a:bodyPr>
          <a:lstStyle/>
          <a:p>
            <a:endParaRPr lang="en-US" sz="2400" dirty="0">
              <a:latin typeface="Philosopher"/>
            </a:endParaRPr>
          </a:p>
          <a:p>
            <a:pPr marL="0" indent="0">
              <a:buNone/>
            </a:pPr>
            <a:endParaRPr lang="en-US" sz="2400" dirty="0">
              <a:latin typeface="Philosopher"/>
            </a:endParaRPr>
          </a:p>
          <a:p>
            <a:pPr marL="0" indent="0">
              <a:buNone/>
            </a:pPr>
            <a:endParaRPr lang="en-US" sz="2400" dirty="0">
              <a:latin typeface="Philosopher"/>
            </a:endParaRPr>
          </a:p>
          <a:p>
            <a:pPr marL="0" indent="0">
              <a:buNone/>
            </a:pPr>
            <a:endParaRPr lang="en-US" sz="2400" dirty="0">
              <a:latin typeface="Philosopher"/>
            </a:endParaRPr>
          </a:p>
          <a:p>
            <a:pPr marL="0" indent="0">
              <a:buNone/>
            </a:pPr>
            <a:endParaRPr lang="en-US" sz="2400" dirty="0">
              <a:latin typeface="Philosopher"/>
            </a:endParaRPr>
          </a:p>
          <a:p>
            <a:pPr marL="0" indent="0">
              <a:buNone/>
            </a:pPr>
            <a:r>
              <a:rPr lang="en-US" sz="2400" b="1" dirty="0" err="1">
                <a:solidFill>
                  <a:srgbClr val="0070C0"/>
                </a:solidFill>
                <a:latin typeface="Philosopher"/>
              </a:rPr>
              <a:t>Effet</a:t>
            </a:r>
            <a:r>
              <a:rPr lang="en-US" sz="2400" b="1" dirty="0">
                <a:solidFill>
                  <a:srgbClr val="0070C0"/>
                </a:solidFill>
                <a:latin typeface="Philosopher"/>
              </a:rPr>
              <a:t> </a:t>
            </a:r>
            <a:r>
              <a:rPr lang="en-US" sz="2400" b="1" dirty="0" err="1">
                <a:solidFill>
                  <a:srgbClr val="0070C0"/>
                </a:solidFill>
                <a:latin typeface="Philosopher"/>
              </a:rPr>
              <a:t>positif</a:t>
            </a:r>
            <a:r>
              <a:rPr lang="en-US" sz="2400" b="1" dirty="0">
                <a:solidFill>
                  <a:srgbClr val="0070C0"/>
                </a:solidFill>
                <a:latin typeface="Philosopher"/>
              </a:rPr>
              <a:t>             ex : </a:t>
            </a:r>
            <a:r>
              <a:rPr lang="en-US" sz="2400" b="1" dirty="0" err="1">
                <a:solidFill>
                  <a:srgbClr val="0070C0"/>
                </a:solidFill>
                <a:latin typeface="Philosopher"/>
              </a:rPr>
              <a:t>annonce</a:t>
            </a:r>
            <a:r>
              <a:rPr lang="en-US" sz="2400" b="1" dirty="0">
                <a:solidFill>
                  <a:srgbClr val="0070C0"/>
                </a:solidFill>
                <a:latin typeface="Philosopher"/>
              </a:rPr>
              <a:t> des </a:t>
            </a:r>
            <a:r>
              <a:rPr lang="en-US" sz="2400" b="1" dirty="0" err="1">
                <a:solidFill>
                  <a:srgbClr val="0070C0"/>
                </a:solidFill>
                <a:latin typeface="Philosopher"/>
              </a:rPr>
              <a:t>bénéfices</a:t>
            </a:r>
            <a:endParaRPr lang="en-US" sz="2400" b="1" dirty="0">
              <a:solidFill>
                <a:srgbClr val="0070C0"/>
              </a:solidFill>
              <a:latin typeface="Philosopher"/>
            </a:endParaRPr>
          </a:p>
          <a:p>
            <a:pPr marL="0" indent="0">
              <a:buNone/>
            </a:pPr>
            <a:r>
              <a:rPr lang="en-US" sz="2400" b="1" dirty="0" err="1">
                <a:solidFill>
                  <a:srgbClr val="C00000"/>
                </a:solidFill>
                <a:latin typeface="Philosopher"/>
              </a:rPr>
              <a:t>Effet</a:t>
            </a:r>
            <a:r>
              <a:rPr lang="en-US" sz="2400" b="1" dirty="0">
                <a:solidFill>
                  <a:srgbClr val="C00000"/>
                </a:solidFill>
                <a:latin typeface="Philosopher"/>
              </a:rPr>
              <a:t> </a:t>
            </a:r>
            <a:r>
              <a:rPr lang="en-US" sz="2400" b="1" dirty="0" err="1">
                <a:solidFill>
                  <a:srgbClr val="C00000"/>
                </a:solidFill>
                <a:latin typeface="Philosopher"/>
              </a:rPr>
              <a:t>négatif</a:t>
            </a:r>
            <a:r>
              <a:rPr lang="en-US" sz="2400" b="1" dirty="0">
                <a:solidFill>
                  <a:srgbClr val="C00000"/>
                </a:solidFill>
                <a:latin typeface="Philosopher"/>
              </a:rPr>
              <a:t>          ex : sanctions / profit warning </a:t>
            </a:r>
          </a:p>
          <a:p>
            <a:pPr marL="0" indent="0">
              <a:buNone/>
            </a:pPr>
            <a:r>
              <a:rPr lang="en-US" sz="2400" b="1" dirty="0">
                <a:solidFill>
                  <a:schemeClr val="tx1"/>
                </a:solidFill>
                <a:latin typeface="Philosopher"/>
              </a:rPr>
              <a:t>-Type des </a:t>
            </a:r>
            <a:r>
              <a:rPr lang="en-US" sz="2400" b="1" dirty="0" err="1">
                <a:solidFill>
                  <a:schemeClr val="tx1"/>
                </a:solidFill>
                <a:latin typeface="Philosopher"/>
              </a:rPr>
              <a:t>données</a:t>
            </a:r>
            <a:r>
              <a:rPr lang="en-US" sz="2400" b="1" dirty="0">
                <a:solidFill>
                  <a:schemeClr val="tx1"/>
                </a:solidFill>
                <a:latin typeface="Philosopher"/>
              </a:rPr>
              <a:t> : </a:t>
            </a:r>
            <a:r>
              <a:rPr lang="en-US" sz="2400" b="1" dirty="0" err="1">
                <a:solidFill>
                  <a:schemeClr val="tx1"/>
                </a:solidFill>
                <a:latin typeface="Philosopher"/>
              </a:rPr>
              <a:t>secondaires</a:t>
            </a:r>
            <a:endParaRPr lang="en-US" sz="2400" b="1" dirty="0">
              <a:solidFill>
                <a:schemeClr val="tx1"/>
              </a:solidFill>
              <a:latin typeface="Philosopher"/>
            </a:endParaRPr>
          </a:p>
          <a:p>
            <a:pPr marL="0" indent="0">
              <a:buNone/>
            </a:pPr>
            <a:r>
              <a:rPr lang="en-US" sz="2400" b="1" dirty="0">
                <a:solidFill>
                  <a:schemeClr val="tx1"/>
                </a:solidFill>
                <a:latin typeface="Philosopher"/>
              </a:rPr>
              <a:t>-Source des </a:t>
            </a:r>
            <a:r>
              <a:rPr lang="en-US" sz="2400" b="1" dirty="0" err="1">
                <a:solidFill>
                  <a:schemeClr val="tx1"/>
                </a:solidFill>
                <a:latin typeface="Philosopher"/>
              </a:rPr>
              <a:t>données</a:t>
            </a:r>
            <a:r>
              <a:rPr lang="en-US" sz="2400" b="1" dirty="0">
                <a:solidFill>
                  <a:schemeClr val="tx1"/>
                </a:solidFill>
                <a:latin typeface="Philosopher"/>
              </a:rPr>
              <a:t> : Bourse des </a:t>
            </a:r>
            <a:r>
              <a:rPr lang="en-US" sz="2400" b="1" dirty="0" err="1">
                <a:solidFill>
                  <a:schemeClr val="tx1"/>
                </a:solidFill>
                <a:latin typeface="Philosopher"/>
              </a:rPr>
              <a:t>valeurs</a:t>
            </a:r>
            <a:r>
              <a:rPr lang="en-US" sz="2400" b="1" dirty="0">
                <a:solidFill>
                  <a:schemeClr val="tx1"/>
                </a:solidFill>
                <a:latin typeface="Philosopher"/>
              </a:rPr>
              <a:t> / rapports et communiqués de </a:t>
            </a:r>
            <a:r>
              <a:rPr lang="en-US" sz="2400" b="1" dirty="0" err="1">
                <a:solidFill>
                  <a:schemeClr val="tx1"/>
                </a:solidFill>
                <a:latin typeface="Philosopher"/>
              </a:rPr>
              <a:t>presse</a:t>
            </a:r>
            <a:endParaRPr lang="en-US" sz="2400" b="1" dirty="0">
              <a:solidFill>
                <a:schemeClr val="tx1"/>
              </a:solidFill>
              <a:latin typeface="Philosopher"/>
            </a:endParaRPr>
          </a:p>
          <a:p>
            <a:pPr marL="0" indent="0">
              <a:buNone/>
            </a:pPr>
            <a:r>
              <a:rPr lang="en-US" sz="2400" b="1" dirty="0">
                <a:solidFill>
                  <a:schemeClr val="tx1"/>
                </a:solidFill>
                <a:latin typeface="Philosopher"/>
              </a:rPr>
              <a:t>-</a:t>
            </a:r>
            <a:r>
              <a:rPr lang="en-US" sz="2400" b="1" dirty="0" err="1">
                <a:solidFill>
                  <a:schemeClr val="tx1"/>
                </a:solidFill>
                <a:latin typeface="Philosopher"/>
              </a:rPr>
              <a:t>Méthode</a:t>
            </a:r>
            <a:r>
              <a:rPr lang="en-US" sz="2400" b="1" dirty="0">
                <a:solidFill>
                  <a:schemeClr val="tx1"/>
                </a:solidFill>
                <a:latin typeface="Philosopher"/>
              </a:rPr>
              <a:t> </a:t>
            </a:r>
            <a:r>
              <a:rPr lang="en-US" sz="2400" b="1" dirty="0" err="1">
                <a:solidFill>
                  <a:schemeClr val="tx1"/>
                </a:solidFill>
                <a:latin typeface="Philosopher"/>
              </a:rPr>
              <a:t>statistique</a:t>
            </a:r>
            <a:r>
              <a:rPr lang="en-US" sz="2400" b="1" dirty="0">
                <a:solidFill>
                  <a:schemeClr val="tx1"/>
                </a:solidFill>
                <a:latin typeface="Philosopher"/>
              </a:rPr>
              <a:t> : étude des </a:t>
            </a:r>
            <a:r>
              <a:rPr lang="fr-FR" sz="2400" b="1" i="0" dirty="0">
                <a:solidFill>
                  <a:schemeClr val="tx1"/>
                </a:solidFill>
                <a:effectLst/>
                <a:latin typeface="Philosopher"/>
              </a:rPr>
              <a:t>événements</a:t>
            </a:r>
            <a:endParaRPr lang="en-US" sz="2400" b="1" dirty="0">
              <a:solidFill>
                <a:schemeClr val="tx1"/>
              </a:solidFill>
              <a:latin typeface="Philosopher"/>
            </a:endParaRPr>
          </a:p>
        </p:txBody>
      </p:sp>
      <p:sp>
        <p:nvSpPr>
          <p:cNvPr id="4" name="Rectangle 3">
            <a:extLst>
              <a:ext uri="{FF2B5EF4-FFF2-40B4-BE49-F238E27FC236}">
                <a16:creationId xmlns:a16="http://schemas.microsoft.com/office/drawing/2014/main" id="{AC75F5BD-0CE2-3D98-5F1B-0046C48283AC}"/>
              </a:ext>
            </a:extLst>
          </p:cNvPr>
          <p:cNvSpPr/>
          <p:nvPr/>
        </p:nvSpPr>
        <p:spPr>
          <a:xfrm>
            <a:off x="567674" y="1425304"/>
            <a:ext cx="1800667" cy="665825"/>
          </a:xfrm>
          <a:prstGeom prst="rect">
            <a:avLst/>
          </a:prstGeom>
          <a:ln w="285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Intelligence économique</a:t>
            </a:r>
            <a:endParaRPr lang="fr-MA" sz="2000" b="1" dirty="0"/>
          </a:p>
        </p:txBody>
      </p:sp>
      <p:sp>
        <p:nvSpPr>
          <p:cNvPr id="5" name="Rectangle 4">
            <a:extLst>
              <a:ext uri="{FF2B5EF4-FFF2-40B4-BE49-F238E27FC236}">
                <a16:creationId xmlns:a16="http://schemas.microsoft.com/office/drawing/2014/main" id="{D7433786-E75D-FDE1-34A5-FA705E855A85}"/>
              </a:ext>
            </a:extLst>
          </p:cNvPr>
          <p:cNvSpPr/>
          <p:nvPr/>
        </p:nvSpPr>
        <p:spPr>
          <a:xfrm>
            <a:off x="9315595" y="1448640"/>
            <a:ext cx="2188980" cy="665825"/>
          </a:xfrm>
          <a:prstGeom prst="rect">
            <a:avLst/>
          </a:prstGeom>
          <a:ln w="285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a:t>Performance financière</a:t>
            </a:r>
            <a:endParaRPr lang="fr-MA" b="1" dirty="0"/>
          </a:p>
        </p:txBody>
      </p:sp>
      <p:cxnSp>
        <p:nvCxnSpPr>
          <p:cNvPr id="6" name="Connecteur droit avec flèche 5">
            <a:extLst>
              <a:ext uri="{FF2B5EF4-FFF2-40B4-BE49-F238E27FC236}">
                <a16:creationId xmlns:a16="http://schemas.microsoft.com/office/drawing/2014/main" id="{E829C220-8B6E-4F47-3EF9-46F87F145CF0}"/>
              </a:ext>
            </a:extLst>
          </p:cNvPr>
          <p:cNvCxnSpPr>
            <a:cxnSpLocks/>
          </p:cNvCxnSpPr>
          <p:nvPr/>
        </p:nvCxnSpPr>
        <p:spPr>
          <a:xfrm>
            <a:off x="2368340" y="1642803"/>
            <a:ext cx="6947255" cy="23336"/>
          </a:xfrm>
          <a:prstGeom prst="straightConnector1">
            <a:avLst/>
          </a:prstGeom>
          <a:ln w="38100">
            <a:solidFill>
              <a:srgbClr val="00B0F0"/>
            </a:solidFill>
            <a:tailEnd type="triangle"/>
          </a:ln>
        </p:spPr>
        <p:style>
          <a:lnRef idx="1">
            <a:schemeClr val="dk1"/>
          </a:lnRef>
          <a:fillRef idx="0">
            <a:schemeClr val="dk1"/>
          </a:fillRef>
          <a:effectRef idx="0">
            <a:schemeClr val="dk1"/>
          </a:effectRef>
          <a:fontRef idx="minor">
            <a:schemeClr val="tx1"/>
          </a:fontRef>
        </p:style>
      </p:cxnSp>
      <p:sp>
        <p:nvSpPr>
          <p:cNvPr id="7" name="Oval 37">
            <a:extLst>
              <a:ext uri="{FF2B5EF4-FFF2-40B4-BE49-F238E27FC236}">
                <a16:creationId xmlns:a16="http://schemas.microsoft.com/office/drawing/2014/main" id="{ED5668A3-AC1F-A423-4A6C-CF04516823C5}"/>
              </a:ext>
            </a:extLst>
          </p:cNvPr>
          <p:cNvSpPr/>
          <p:nvPr/>
        </p:nvSpPr>
        <p:spPr>
          <a:xfrm>
            <a:off x="3904063" y="2479290"/>
            <a:ext cx="3875807" cy="786319"/>
          </a:xfrm>
          <a:prstGeom prst="ellipse">
            <a:avLst/>
          </a:prstGeom>
          <a:solidFill>
            <a:srgbClr val="E1F7FF"/>
          </a:solidFill>
          <a:ln>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fr-FR" sz="2200" b="1" dirty="0">
                <a:latin typeface="Philosopher"/>
                <a:cs typeface="Times New Roman" panose="02020603050405020304" pitchFamily="18" charset="0"/>
              </a:rPr>
              <a:t>Relation significative</a:t>
            </a:r>
          </a:p>
        </p:txBody>
      </p:sp>
      <p:sp>
        <p:nvSpPr>
          <p:cNvPr id="8" name="ZoneTexte 7">
            <a:extLst>
              <a:ext uri="{FF2B5EF4-FFF2-40B4-BE49-F238E27FC236}">
                <a16:creationId xmlns:a16="http://schemas.microsoft.com/office/drawing/2014/main" id="{B76A820D-57B4-3105-EA9E-AD5915565770}"/>
              </a:ext>
            </a:extLst>
          </p:cNvPr>
          <p:cNvSpPr txBox="1"/>
          <p:nvPr/>
        </p:nvSpPr>
        <p:spPr>
          <a:xfrm flipH="1">
            <a:off x="2512381" y="1726450"/>
            <a:ext cx="6711518" cy="707886"/>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fr-FR" sz="2000" dirty="0">
                <a:latin typeface="Philosopher"/>
              </a:rPr>
              <a:t>Thèse de Dr. Amine EL HARTI et Pr. Bouchra EL ABBADI (2016), </a:t>
            </a:r>
            <a:r>
              <a:rPr lang="fr-FR" sz="2000" dirty="0" err="1">
                <a:solidFill>
                  <a:schemeClr val="tx1"/>
                </a:solidFill>
                <a:latin typeface="Philosopher"/>
              </a:rPr>
              <a:t>Madina</a:t>
            </a:r>
            <a:r>
              <a:rPr lang="fr-FR" sz="2000" dirty="0">
                <a:solidFill>
                  <a:schemeClr val="tx1"/>
                </a:solidFill>
                <a:latin typeface="Philosopher"/>
              </a:rPr>
              <a:t> Rival</a:t>
            </a:r>
            <a:r>
              <a:rPr lang="fr-FR" sz="2000" i="0" strike="noStrike" dirty="0">
                <a:solidFill>
                  <a:schemeClr val="tx1"/>
                </a:solidFill>
                <a:effectLst/>
                <a:latin typeface="Philosopher"/>
              </a:rPr>
              <a:t> </a:t>
            </a:r>
            <a:r>
              <a:rPr lang="fr-FR" sz="2000" i="0" u="none" strike="noStrike" dirty="0">
                <a:solidFill>
                  <a:schemeClr val="tx1"/>
                </a:solidFill>
                <a:effectLst/>
                <a:latin typeface="Philosopher"/>
              </a:rPr>
              <a:t>(2007) , … ETC</a:t>
            </a:r>
            <a:endParaRPr lang="fr-FR" sz="2000" i="0" dirty="0">
              <a:solidFill>
                <a:schemeClr val="tx1"/>
              </a:solidFill>
              <a:effectLst/>
              <a:latin typeface="Philosopher"/>
            </a:endParaRPr>
          </a:p>
        </p:txBody>
      </p:sp>
      <p:sp>
        <p:nvSpPr>
          <p:cNvPr id="9" name="Flèche : droite 8">
            <a:extLst>
              <a:ext uri="{FF2B5EF4-FFF2-40B4-BE49-F238E27FC236}">
                <a16:creationId xmlns:a16="http://schemas.microsoft.com/office/drawing/2014/main" id="{4F64A236-89D4-7B14-1B22-D6276719F97C}"/>
              </a:ext>
            </a:extLst>
          </p:cNvPr>
          <p:cNvSpPr/>
          <p:nvPr/>
        </p:nvSpPr>
        <p:spPr>
          <a:xfrm rot="5400000">
            <a:off x="787538" y="2190228"/>
            <a:ext cx="416344" cy="3607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 droite 10">
            <a:extLst>
              <a:ext uri="{FF2B5EF4-FFF2-40B4-BE49-F238E27FC236}">
                <a16:creationId xmlns:a16="http://schemas.microsoft.com/office/drawing/2014/main" id="{B9C8277E-697D-4220-ADAB-E2D853F5FE11}"/>
              </a:ext>
            </a:extLst>
          </p:cNvPr>
          <p:cNvSpPr/>
          <p:nvPr/>
        </p:nvSpPr>
        <p:spPr>
          <a:xfrm>
            <a:off x="2075960" y="4441162"/>
            <a:ext cx="436419" cy="332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a:extLst>
              <a:ext uri="{FF2B5EF4-FFF2-40B4-BE49-F238E27FC236}">
                <a16:creationId xmlns:a16="http://schemas.microsoft.com/office/drawing/2014/main" id="{E59ADD1B-6945-6E07-4384-D0193AC99E78}"/>
              </a:ext>
            </a:extLst>
          </p:cNvPr>
          <p:cNvSpPr/>
          <p:nvPr/>
        </p:nvSpPr>
        <p:spPr>
          <a:xfrm>
            <a:off x="378474" y="2569537"/>
            <a:ext cx="1989866" cy="12066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Les Actions d’influence</a:t>
            </a:r>
          </a:p>
        </p:txBody>
      </p:sp>
      <p:sp>
        <p:nvSpPr>
          <p:cNvPr id="14" name="Flèche : droite 13">
            <a:extLst>
              <a:ext uri="{FF2B5EF4-FFF2-40B4-BE49-F238E27FC236}">
                <a16:creationId xmlns:a16="http://schemas.microsoft.com/office/drawing/2014/main" id="{20BE7920-4888-73E4-A493-BEF08B45C48D}"/>
              </a:ext>
            </a:extLst>
          </p:cNvPr>
          <p:cNvSpPr/>
          <p:nvPr/>
        </p:nvSpPr>
        <p:spPr>
          <a:xfrm>
            <a:off x="2075960" y="4001410"/>
            <a:ext cx="436419" cy="332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990020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par>
                                <p:cTn id="11" presetID="16" presetClass="entr" presetSubtype="21"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par>
                                <p:cTn id="14" presetID="42"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anim calcmode="lin" valueType="num">
                                      <p:cBhvr>
                                        <p:cTn id="17" dur="500" fill="hold"/>
                                        <p:tgtEl>
                                          <p:spTgt spid="7"/>
                                        </p:tgtEl>
                                        <p:attrNameLst>
                                          <p:attrName>ppt_x</p:attrName>
                                        </p:attrNameLst>
                                      </p:cBhvr>
                                      <p:tavLst>
                                        <p:tav tm="0">
                                          <p:val>
                                            <p:strVal val="#ppt_x"/>
                                          </p:val>
                                        </p:tav>
                                        <p:tav tm="100000">
                                          <p:val>
                                            <p:strVal val="#ppt_x"/>
                                          </p:val>
                                        </p:tav>
                                      </p:tavLst>
                                    </p:anim>
                                    <p:anim calcmode="lin" valueType="num">
                                      <p:cBhvr>
                                        <p:cTn id="18" dur="5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478</TotalTime>
  <Words>708</Words>
  <Application>Microsoft Office PowerPoint</Application>
  <PresentationFormat>Widescreen</PresentationFormat>
  <Paragraphs>90</Paragraphs>
  <Slides>14</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Bahnschrift</vt:lpstr>
      <vt:lpstr>Bahnschrift SemiBold</vt:lpstr>
      <vt:lpstr>Calibri</vt:lpstr>
      <vt:lpstr>Philosopher</vt:lpstr>
      <vt:lpstr>Söhne</vt:lpstr>
      <vt:lpstr>Trebuchet MS</vt:lpstr>
      <vt:lpstr>Wingdings 3</vt:lpstr>
      <vt:lpstr>Facet</vt:lpstr>
      <vt:lpstr>LES PRATIQUES DE L’INTELLIGENCE ÉCONOMIQUE ET PERFORMANCE FINANCIÈRE DES ENTREPRISES</vt:lpstr>
      <vt:lpstr>PLAN</vt:lpstr>
      <vt:lpstr>Introduction</vt:lpstr>
      <vt:lpstr>Objectifs de l’étude</vt:lpstr>
      <vt:lpstr>Problématique</vt:lpstr>
      <vt:lpstr>Cadre conceptuel de l’IE</vt:lpstr>
      <vt:lpstr>Cadre conceptuel de l’IE</vt:lpstr>
      <vt:lpstr>La relation entre IE et perfomance</vt:lpstr>
      <vt:lpstr>La relation entre IE et perfomance</vt:lpstr>
      <vt:lpstr>Modèle conceptuel</vt:lpstr>
      <vt:lpstr>Conlcusion</vt:lpstr>
      <vt:lpstr>Conlcusion</vt:lpstr>
      <vt:lpstr>Merci pour votre attention</vt:lpstr>
      <vt:lpstr>LES PRATIQUES DE L’INTELLIGENCE ÉCONOMIQUE ET PERFORMANCE FINANCIÈRE DES ENTREPRISES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Shani Carter</dc:creator>
  <cp:lastModifiedBy>Shani Carter</cp:lastModifiedBy>
  <cp:revision>40</cp:revision>
  <dcterms:created xsi:type="dcterms:W3CDTF">2020-02-19T16:22:48Z</dcterms:created>
  <dcterms:modified xsi:type="dcterms:W3CDTF">2023-05-02T13:15:59Z</dcterms:modified>
</cp:coreProperties>
</file>