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98" r:id="rId2"/>
    <p:sldId id="258" r:id="rId3"/>
    <p:sldId id="305" r:id="rId4"/>
    <p:sldId id="275" r:id="rId5"/>
    <p:sldId id="282" r:id="rId6"/>
    <p:sldId id="301" r:id="rId7"/>
    <p:sldId id="286" r:id="rId8"/>
    <p:sldId id="300" r:id="rId9"/>
    <p:sldId id="283" r:id="rId10"/>
    <p:sldId id="284" r:id="rId11"/>
    <p:sldId id="290" r:id="rId12"/>
    <p:sldId id="287" r:id="rId13"/>
    <p:sldId id="295" r:id="rId14"/>
    <p:sldId id="296" r:id="rId15"/>
    <p:sldId id="297" r:id="rId16"/>
    <p:sldId id="310" r:id="rId17"/>
    <p:sldId id="307" r:id="rId18"/>
    <p:sldId id="309" r:id="rId19"/>
    <p:sldId id="313" r:id="rId20"/>
    <p:sldId id="316" r:id="rId21"/>
    <p:sldId id="314" r:id="rId22"/>
    <p:sldId id="315" r:id="rId23"/>
    <p:sldId id="311" r:id="rId24"/>
    <p:sldId id="31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5" d="100"/>
          <a:sy n="75" d="100"/>
        </p:scale>
        <p:origin x="902"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45CB79-056E-472A-A62C-7E521A2F5D31}" type="doc">
      <dgm:prSet loTypeId="urn:microsoft.com/office/officeart/2005/8/layout/gear1" loCatId="cycle" qsTypeId="urn:microsoft.com/office/officeart/2005/8/quickstyle/3d3" qsCatId="3D" csTypeId="urn:microsoft.com/office/officeart/2005/8/colors/accent1_2" csCatId="accent1" phldr="1"/>
      <dgm:spPr/>
    </dgm:pt>
    <dgm:pt modelId="{233C139A-2981-44CA-8A49-DE1B3739189E}">
      <dgm:prSet phldrT="[Texte]"/>
      <dgm:spPr>
        <a:solidFill>
          <a:schemeClr val="tx1">
            <a:lumMod val="50000"/>
            <a:lumOff val="50000"/>
          </a:schemeClr>
        </a:solidFill>
      </dgm:spPr>
      <dgm:t>
        <a:bodyPr/>
        <a:lstStyle/>
        <a:p>
          <a:r>
            <a:rPr lang="fr-FR" b="1" dirty="0">
              <a:latin typeface="+mj-lt"/>
            </a:rPr>
            <a:t>Problématique et les objectifs de la recherche</a:t>
          </a:r>
          <a:endParaRPr lang="fr-FR" dirty="0"/>
        </a:p>
      </dgm:t>
    </dgm:pt>
    <dgm:pt modelId="{DBDC9ED5-6351-40BD-86DE-5B2FE3FCC80D}" type="parTrans" cxnId="{4C2B6AD6-D621-4497-BE96-A3708EE4DAD7}">
      <dgm:prSet/>
      <dgm:spPr/>
      <dgm:t>
        <a:bodyPr/>
        <a:lstStyle/>
        <a:p>
          <a:endParaRPr lang="fr-FR"/>
        </a:p>
      </dgm:t>
    </dgm:pt>
    <dgm:pt modelId="{8E0DB1B7-5C28-430B-8FA6-FE1AE2CD4103}" type="sibTrans" cxnId="{4C2B6AD6-D621-4497-BE96-A3708EE4DAD7}">
      <dgm:prSet/>
      <dgm:spPr/>
      <dgm:t>
        <a:bodyPr/>
        <a:lstStyle/>
        <a:p>
          <a:endParaRPr lang="fr-FR"/>
        </a:p>
      </dgm:t>
    </dgm:pt>
    <dgm:pt modelId="{CBBA7A8C-922D-4EA1-9649-DF7ACE310257}" type="pres">
      <dgm:prSet presAssocID="{C545CB79-056E-472A-A62C-7E521A2F5D31}" presName="composite" presStyleCnt="0">
        <dgm:presLayoutVars>
          <dgm:chMax val="3"/>
          <dgm:animLvl val="lvl"/>
          <dgm:resizeHandles val="exact"/>
        </dgm:presLayoutVars>
      </dgm:prSet>
      <dgm:spPr/>
    </dgm:pt>
    <dgm:pt modelId="{E382AF70-5671-44F6-995A-6CD50D4CF2C7}" type="pres">
      <dgm:prSet presAssocID="{233C139A-2981-44CA-8A49-DE1B3739189E}" presName="gear1" presStyleLbl="node1" presStyleIdx="0" presStyleCnt="1">
        <dgm:presLayoutVars>
          <dgm:chMax val="1"/>
          <dgm:bulletEnabled val="1"/>
        </dgm:presLayoutVars>
      </dgm:prSet>
      <dgm:spPr/>
    </dgm:pt>
    <dgm:pt modelId="{5901FF32-DA85-4906-891C-59373DF2004D}" type="pres">
      <dgm:prSet presAssocID="{233C139A-2981-44CA-8A49-DE1B3739189E}" presName="gear1srcNode" presStyleLbl="node1" presStyleIdx="0" presStyleCnt="1"/>
      <dgm:spPr/>
    </dgm:pt>
    <dgm:pt modelId="{AD99C168-57E8-42CB-A38A-7B97F374D683}" type="pres">
      <dgm:prSet presAssocID="{233C139A-2981-44CA-8A49-DE1B3739189E}" presName="gear1dstNode" presStyleLbl="node1" presStyleIdx="0" presStyleCnt="1"/>
      <dgm:spPr/>
    </dgm:pt>
    <dgm:pt modelId="{5F3BC682-DBA3-44D4-B47C-4791C7756E74}" type="pres">
      <dgm:prSet presAssocID="{8E0DB1B7-5C28-430B-8FA6-FE1AE2CD4103}" presName="connector1" presStyleLbl="sibTrans2D1" presStyleIdx="0" presStyleCnt="1"/>
      <dgm:spPr/>
    </dgm:pt>
  </dgm:ptLst>
  <dgm:cxnLst>
    <dgm:cxn modelId="{8BEF4132-C816-473E-B20A-734AB36EC4F7}" type="presOf" srcId="{C545CB79-056E-472A-A62C-7E521A2F5D31}" destId="{CBBA7A8C-922D-4EA1-9649-DF7ACE310257}" srcOrd="0" destOrd="0" presId="urn:microsoft.com/office/officeart/2005/8/layout/gear1"/>
    <dgm:cxn modelId="{89FFF83D-2A79-443F-A956-32BE25BE927A}" type="presOf" srcId="{233C139A-2981-44CA-8A49-DE1B3739189E}" destId="{AD99C168-57E8-42CB-A38A-7B97F374D683}" srcOrd="2" destOrd="0" presId="urn:microsoft.com/office/officeart/2005/8/layout/gear1"/>
    <dgm:cxn modelId="{40DA6564-6C5E-4742-989D-7DBFA6A35473}" type="presOf" srcId="{8E0DB1B7-5C28-430B-8FA6-FE1AE2CD4103}" destId="{5F3BC682-DBA3-44D4-B47C-4791C7756E74}" srcOrd="0" destOrd="0" presId="urn:microsoft.com/office/officeart/2005/8/layout/gear1"/>
    <dgm:cxn modelId="{9F367377-25CC-45B6-BFBD-21B2DAD83721}" type="presOf" srcId="{233C139A-2981-44CA-8A49-DE1B3739189E}" destId="{5901FF32-DA85-4906-891C-59373DF2004D}" srcOrd="1" destOrd="0" presId="urn:microsoft.com/office/officeart/2005/8/layout/gear1"/>
    <dgm:cxn modelId="{9F038CBD-607E-477C-B958-00C4AA59C616}" type="presOf" srcId="{233C139A-2981-44CA-8A49-DE1B3739189E}" destId="{E382AF70-5671-44F6-995A-6CD50D4CF2C7}" srcOrd="0" destOrd="0" presId="urn:microsoft.com/office/officeart/2005/8/layout/gear1"/>
    <dgm:cxn modelId="{4C2B6AD6-D621-4497-BE96-A3708EE4DAD7}" srcId="{C545CB79-056E-472A-A62C-7E521A2F5D31}" destId="{233C139A-2981-44CA-8A49-DE1B3739189E}" srcOrd="0" destOrd="0" parTransId="{DBDC9ED5-6351-40BD-86DE-5B2FE3FCC80D}" sibTransId="{8E0DB1B7-5C28-430B-8FA6-FE1AE2CD4103}"/>
    <dgm:cxn modelId="{E0E82816-DB71-4E65-9DE7-3F2258517750}" type="presParOf" srcId="{CBBA7A8C-922D-4EA1-9649-DF7ACE310257}" destId="{E382AF70-5671-44F6-995A-6CD50D4CF2C7}" srcOrd="0" destOrd="0" presId="urn:microsoft.com/office/officeart/2005/8/layout/gear1"/>
    <dgm:cxn modelId="{0ED9CA5A-A7DD-4C08-9F6C-72527C69B050}" type="presParOf" srcId="{CBBA7A8C-922D-4EA1-9649-DF7ACE310257}" destId="{5901FF32-DA85-4906-891C-59373DF2004D}" srcOrd="1" destOrd="0" presId="urn:microsoft.com/office/officeart/2005/8/layout/gear1"/>
    <dgm:cxn modelId="{ACF219C4-BBA4-4A99-9382-2ECB5F0566D0}" type="presParOf" srcId="{CBBA7A8C-922D-4EA1-9649-DF7ACE310257}" destId="{AD99C168-57E8-42CB-A38A-7B97F374D683}" srcOrd="2" destOrd="0" presId="urn:microsoft.com/office/officeart/2005/8/layout/gear1"/>
    <dgm:cxn modelId="{41DBFB95-80D0-4015-914E-8A968955D072}" type="presParOf" srcId="{CBBA7A8C-922D-4EA1-9649-DF7ACE310257}" destId="{5F3BC682-DBA3-44D4-B47C-4791C7756E74}" srcOrd="3"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45CB79-056E-472A-A62C-7E521A2F5D31}" type="doc">
      <dgm:prSet loTypeId="urn:microsoft.com/office/officeart/2005/8/layout/gear1" loCatId="cycle" qsTypeId="urn:microsoft.com/office/officeart/2005/8/quickstyle/3d3" qsCatId="3D" csTypeId="urn:microsoft.com/office/officeart/2005/8/colors/accent1_2" csCatId="accent1" phldr="1"/>
      <dgm:spPr/>
    </dgm:pt>
    <dgm:pt modelId="{BC1FECD9-EEB6-48D3-99C7-A58B6CFA2D4F}">
      <dgm:prSet/>
      <dgm:spPr>
        <a:solidFill>
          <a:schemeClr val="tx1">
            <a:lumMod val="65000"/>
            <a:lumOff val="35000"/>
          </a:schemeClr>
        </a:solidFill>
      </dgm:spPr>
      <dgm:t>
        <a:bodyPr/>
        <a:lstStyle/>
        <a:p>
          <a:r>
            <a:rPr lang="fr-FR"/>
            <a:t>Revue </a:t>
          </a:r>
          <a:r>
            <a:rPr lang="fr-FR" dirty="0"/>
            <a:t>de la littérature.</a:t>
          </a:r>
          <a:endParaRPr lang="fr-FR" b="1" dirty="0">
            <a:latin typeface="+mj-lt"/>
          </a:endParaRPr>
        </a:p>
      </dgm:t>
    </dgm:pt>
    <dgm:pt modelId="{F75A5C2D-8385-4368-AA0A-061B5A695FCC}" type="parTrans" cxnId="{9DA7D4D7-061D-4B54-BD84-F76532736748}">
      <dgm:prSet/>
      <dgm:spPr/>
      <dgm:t>
        <a:bodyPr/>
        <a:lstStyle/>
        <a:p>
          <a:endParaRPr lang="fr-FR"/>
        </a:p>
      </dgm:t>
    </dgm:pt>
    <dgm:pt modelId="{C51A7860-7615-4D1D-8221-46461EF622E1}" type="sibTrans" cxnId="{9DA7D4D7-061D-4B54-BD84-F76532736748}">
      <dgm:prSet/>
      <dgm:spPr/>
      <dgm:t>
        <a:bodyPr/>
        <a:lstStyle/>
        <a:p>
          <a:endParaRPr lang="fr-FR"/>
        </a:p>
      </dgm:t>
    </dgm:pt>
    <dgm:pt modelId="{CBBA7A8C-922D-4EA1-9649-DF7ACE310257}" type="pres">
      <dgm:prSet presAssocID="{C545CB79-056E-472A-A62C-7E521A2F5D31}" presName="composite" presStyleCnt="0">
        <dgm:presLayoutVars>
          <dgm:chMax val="3"/>
          <dgm:animLvl val="lvl"/>
          <dgm:resizeHandles val="exact"/>
        </dgm:presLayoutVars>
      </dgm:prSet>
      <dgm:spPr/>
    </dgm:pt>
    <dgm:pt modelId="{38B40743-A570-4857-B4AA-40808493A3BC}" type="pres">
      <dgm:prSet presAssocID="{BC1FECD9-EEB6-48D3-99C7-A58B6CFA2D4F}" presName="gear1" presStyleLbl="node1" presStyleIdx="0" presStyleCnt="1">
        <dgm:presLayoutVars>
          <dgm:chMax val="1"/>
          <dgm:bulletEnabled val="1"/>
        </dgm:presLayoutVars>
      </dgm:prSet>
      <dgm:spPr/>
    </dgm:pt>
    <dgm:pt modelId="{3313B0E7-C9A9-43F5-B03B-EF70E2A2A049}" type="pres">
      <dgm:prSet presAssocID="{BC1FECD9-EEB6-48D3-99C7-A58B6CFA2D4F}" presName="gear1srcNode" presStyleLbl="node1" presStyleIdx="0" presStyleCnt="1"/>
      <dgm:spPr/>
    </dgm:pt>
    <dgm:pt modelId="{81A0D534-BA82-4540-A12E-3A0A563E3170}" type="pres">
      <dgm:prSet presAssocID="{BC1FECD9-EEB6-48D3-99C7-A58B6CFA2D4F}" presName="gear1dstNode" presStyleLbl="node1" presStyleIdx="0" presStyleCnt="1"/>
      <dgm:spPr/>
    </dgm:pt>
    <dgm:pt modelId="{D0468118-3609-42AF-BBDF-7B7ABB3A9EE5}" type="pres">
      <dgm:prSet presAssocID="{C51A7860-7615-4D1D-8221-46461EF622E1}" presName="connector1" presStyleLbl="sibTrans2D1" presStyleIdx="0" presStyleCnt="1"/>
      <dgm:spPr/>
    </dgm:pt>
  </dgm:ptLst>
  <dgm:cxnLst>
    <dgm:cxn modelId="{C2D74E3E-BA60-497D-BEAA-43067C0EC8BA}" type="presOf" srcId="{C545CB79-056E-472A-A62C-7E521A2F5D31}" destId="{CBBA7A8C-922D-4EA1-9649-DF7ACE310257}" srcOrd="0" destOrd="0" presId="urn:microsoft.com/office/officeart/2005/8/layout/gear1"/>
    <dgm:cxn modelId="{8DBAE865-525A-4D5D-AA27-1D568B21E32D}" type="presOf" srcId="{BC1FECD9-EEB6-48D3-99C7-A58B6CFA2D4F}" destId="{38B40743-A570-4857-B4AA-40808493A3BC}" srcOrd="0" destOrd="0" presId="urn:microsoft.com/office/officeart/2005/8/layout/gear1"/>
    <dgm:cxn modelId="{343DBD8B-07D1-46AF-ABEA-40CEBD979CD0}" type="presOf" srcId="{BC1FECD9-EEB6-48D3-99C7-A58B6CFA2D4F}" destId="{3313B0E7-C9A9-43F5-B03B-EF70E2A2A049}" srcOrd="1" destOrd="0" presId="urn:microsoft.com/office/officeart/2005/8/layout/gear1"/>
    <dgm:cxn modelId="{9DA7D4D7-061D-4B54-BD84-F76532736748}" srcId="{C545CB79-056E-472A-A62C-7E521A2F5D31}" destId="{BC1FECD9-EEB6-48D3-99C7-A58B6CFA2D4F}" srcOrd="0" destOrd="0" parTransId="{F75A5C2D-8385-4368-AA0A-061B5A695FCC}" sibTransId="{C51A7860-7615-4D1D-8221-46461EF622E1}"/>
    <dgm:cxn modelId="{9801BFE1-3077-41E1-BC4F-018289BD42E6}" type="presOf" srcId="{C51A7860-7615-4D1D-8221-46461EF622E1}" destId="{D0468118-3609-42AF-BBDF-7B7ABB3A9EE5}" srcOrd="0" destOrd="0" presId="urn:microsoft.com/office/officeart/2005/8/layout/gear1"/>
    <dgm:cxn modelId="{872DD1F8-ED14-4374-BA90-24C6E9CE0A95}" type="presOf" srcId="{BC1FECD9-EEB6-48D3-99C7-A58B6CFA2D4F}" destId="{81A0D534-BA82-4540-A12E-3A0A563E3170}" srcOrd="2" destOrd="0" presId="urn:microsoft.com/office/officeart/2005/8/layout/gear1"/>
    <dgm:cxn modelId="{CFDA3B0F-FC03-4795-A836-BEFD06A8AAE5}" type="presParOf" srcId="{CBBA7A8C-922D-4EA1-9649-DF7ACE310257}" destId="{38B40743-A570-4857-B4AA-40808493A3BC}" srcOrd="0" destOrd="0" presId="urn:microsoft.com/office/officeart/2005/8/layout/gear1"/>
    <dgm:cxn modelId="{6423E560-BE15-48D1-B975-1B7E641F74C5}" type="presParOf" srcId="{CBBA7A8C-922D-4EA1-9649-DF7ACE310257}" destId="{3313B0E7-C9A9-43F5-B03B-EF70E2A2A049}" srcOrd="1" destOrd="0" presId="urn:microsoft.com/office/officeart/2005/8/layout/gear1"/>
    <dgm:cxn modelId="{6D8AD676-1AFF-41EB-9CCB-6AD967D71D9A}" type="presParOf" srcId="{CBBA7A8C-922D-4EA1-9649-DF7ACE310257}" destId="{81A0D534-BA82-4540-A12E-3A0A563E3170}" srcOrd="2" destOrd="0" presId="urn:microsoft.com/office/officeart/2005/8/layout/gear1"/>
    <dgm:cxn modelId="{E95C9D4F-51FF-4E9F-90BD-6F9F95EB2717}" type="presParOf" srcId="{CBBA7A8C-922D-4EA1-9649-DF7ACE310257}" destId="{D0468118-3609-42AF-BBDF-7B7ABB3A9EE5}" srcOrd="3" destOrd="0" presId="urn:microsoft.com/office/officeart/2005/8/layout/gear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545CB79-056E-472A-A62C-7E521A2F5D31}" type="doc">
      <dgm:prSet loTypeId="urn:microsoft.com/office/officeart/2005/8/layout/gear1" loCatId="cycle" qsTypeId="urn:microsoft.com/office/officeart/2005/8/quickstyle/3d3" qsCatId="3D" csTypeId="urn:microsoft.com/office/officeart/2005/8/colors/accent1_2" csCatId="accent1" phldr="1"/>
      <dgm:spPr/>
    </dgm:pt>
    <dgm:pt modelId="{233C139A-2981-44CA-8A49-DE1B3739189E}">
      <dgm:prSet/>
      <dgm:spPr>
        <a:solidFill>
          <a:schemeClr val="tx1">
            <a:lumMod val="75000"/>
            <a:lumOff val="25000"/>
          </a:schemeClr>
        </a:solidFill>
      </dgm:spPr>
      <dgm:t>
        <a:bodyPr/>
        <a:lstStyle/>
        <a:p>
          <a:r>
            <a:rPr lang="fr-FR" dirty="0"/>
            <a:t>Méthodologie/les différentes pratiques de la RO</a:t>
          </a:r>
        </a:p>
      </dgm:t>
    </dgm:pt>
    <dgm:pt modelId="{DBDC9ED5-6351-40BD-86DE-5B2FE3FCC80D}" type="parTrans" cxnId="{4C2B6AD6-D621-4497-BE96-A3708EE4DAD7}">
      <dgm:prSet/>
      <dgm:spPr/>
      <dgm:t>
        <a:bodyPr/>
        <a:lstStyle/>
        <a:p>
          <a:endParaRPr lang="fr-FR"/>
        </a:p>
      </dgm:t>
    </dgm:pt>
    <dgm:pt modelId="{8E0DB1B7-5C28-430B-8FA6-FE1AE2CD4103}" type="sibTrans" cxnId="{4C2B6AD6-D621-4497-BE96-A3708EE4DAD7}">
      <dgm:prSet/>
      <dgm:spPr/>
      <dgm:t>
        <a:bodyPr/>
        <a:lstStyle/>
        <a:p>
          <a:endParaRPr lang="fr-FR"/>
        </a:p>
      </dgm:t>
    </dgm:pt>
    <dgm:pt modelId="{CBBA7A8C-922D-4EA1-9649-DF7ACE310257}" type="pres">
      <dgm:prSet presAssocID="{C545CB79-056E-472A-A62C-7E521A2F5D31}" presName="composite" presStyleCnt="0">
        <dgm:presLayoutVars>
          <dgm:chMax val="3"/>
          <dgm:animLvl val="lvl"/>
          <dgm:resizeHandles val="exact"/>
        </dgm:presLayoutVars>
      </dgm:prSet>
      <dgm:spPr/>
    </dgm:pt>
    <dgm:pt modelId="{E382AF70-5671-44F6-995A-6CD50D4CF2C7}" type="pres">
      <dgm:prSet presAssocID="{233C139A-2981-44CA-8A49-DE1B3739189E}" presName="gear1" presStyleLbl="node1" presStyleIdx="0" presStyleCnt="1" custLinFactNeighborX="-29932" custLinFactNeighborY="-7638">
        <dgm:presLayoutVars>
          <dgm:chMax val="1"/>
          <dgm:bulletEnabled val="1"/>
        </dgm:presLayoutVars>
      </dgm:prSet>
      <dgm:spPr/>
    </dgm:pt>
    <dgm:pt modelId="{5901FF32-DA85-4906-891C-59373DF2004D}" type="pres">
      <dgm:prSet presAssocID="{233C139A-2981-44CA-8A49-DE1B3739189E}" presName="gear1srcNode" presStyleLbl="node1" presStyleIdx="0" presStyleCnt="1"/>
      <dgm:spPr/>
    </dgm:pt>
    <dgm:pt modelId="{AD99C168-57E8-42CB-A38A-7B97F374D683}" type="pres">
      <dgm:prSet presAssocID="{233C139A-2981-44CA-8A49-DE1B3739189E}" presName="gear1dstNode" presStyleLbl="node1" presStyleIdx="0" presStyleCnt="1"/>
      <dgm:spPr/>
    </dgm:pt>
    <dgm:pt modelId="{5F3BC682-DBA3-44D4-B47C-4791C7756E74}" type="pres">
      <dgm:prSet presAssocID="{8E0DB1B7-5C28-430B-8FA6-FE1AE2CD4103}" presName="connector1" presStyleLbl="sibTrans2D1" presStyleIdx="0" presStyleCnt="1" custScaleX="81940" custScaleY="84513" custLinFactNeighborX="-15649" custLinFactNeighborY="-8168"/>
      <dgm:spPr/>
    </dgm:pt>
  </dgm:ptLst>
  <dgm:cxnLst>
    <dgm:cxn modelId="{85BB6007-32AC-490D-8F7F-03C42A386245}" type="presOf" srcId="{8E0DB1B7-5C28-430B-8FA6-FE1AE2CD4103}" destId="{5F3BC682-DBA3-44D4-B47C-4791C7756E74}" srcOrd="0" destOrd="0" presId="urn:microsoft.com/office/officeart/2005/8/layout/gear1"/>
    <dgm:cxn modelId="{7CB5433E-5226-46DD-9B63-EDAC2B7E58F9}" type="presOf" srcId="{C545CB79-056E-472A-A62C-7E521A2F5D31}" destId="{CBBA7A8C-922D-4EA1-9649-DF7ACE310257}" srcOrd="0" destOrd="0" presId="urn:microsoft.com/office/officeart/2005/8/layout/gear1"/>
    <dgm:cxn modelId="{C10C4652-3CBB-4F4A-AFA0-91DB220D4593}" type="presOf" srcId="{233C139A-2981-44CA-8A49-DE1B3739189E}" destId="{AD99C168-57E8-42CB-A38A-7B97F374D683}" srcOrd="2" destOrd="0" presId="urn:microsoft.com/office/officeart/2005/8/layout/gear1"/>
    <dgm:cxn modelId="{898D6188-A01F-43CF-995E-1D393DF3F200}" type="presOf" srcId="{233C139A-2981-44CA-8A49-DE1B3739189E}" destId="{E382AF70-5671-44F6-995A-6CD50D4CF2C7}" srcOrd="0" destOrd="0" presId="urn:microsoft.com/office/officeart/2005/8/layout/gear1"/>
    <dgm:cxn modelId="{BA400EAE-1073-478E-8062-80A68F9A7413}" type="presOf" srcId="{233C139A-2981-44CA-8A49-DE1B3739189E}" destId="{5901FF32-DA85-4906-891C-59373DF2004D}" srcOrd="1" destOrd="0" presId="urn:microsoft.com/office/officeart/2005/8/layout/gear1"/>
    <dgm:cxn modelId="{4C2B6AD6-D621-4497-BE96-A3708EE4DAD7}" srcId="{C545CB79-056E-472A-A62C-7E521A2F5D31}" destId="{233C139A-2981-44CA-8A49-DE1B3739189E}" srcOrd="0" destOrd="0" parTransId="{DBDC9ED5-6351-40BD-86DE-5B2FE3FCC80D}" sibTransId="{8E0DB1B7-5C28-430B-8FA6-FE1AE2CD4103}"/>
    <dgm:cxn modelId="{BBE4D189-C4B6-4F27-95AE-33FF5CCAC961}" type="presParOf" srcId="{CBBA7A8C-922D-4EA1-9649-DF7ACE310257}" destId="{E382AF70-5671-44F6-995A-6CD50D4CF2C7}" srcOrd="0" destOrd="0" presId="urn:microsoft.com/office/officeart/2005/8/layout/gear1"/>
    <dgm:cxn modelId="{936EDCED-EF28-44EA-926D-ED23369ECCCB}" type="presParOf" srcId="{CBBA7A8C-922D-4EA1-9649-DF7ACE310257}" destId="{5901FF32-DA85-4906-891C-59373DF2004D}" srcOrd="1" destOrd="0" presId="urn:microsoft.com/office/officeart/2005/8/layout/gear1"/>
    <dgm:cxn modelId="{30D5C83C-21B6-415D-A5E8-D8F9EBE25C0D}" type="presParOf" srcId="{CBBA7A8C-922D-4EA1-9649-DF7ACE310257}" destId="{AD99C168-57E8-42CB-A38A-7B97F374D683}" srcOrd="2" destOrd="0" presId="urn:microsoft.com/office/officeart/2005/8/layout/gear1"/>
    <dgm:cxn modelId="{72A15616-ED2C-4602-8335-589783D6BC00}" type="presParOf" srcId="{CBBA7A8C-922D-4EA1-9649-DF7ACE310257}" destId="{5F3BC682-DBA3-44D4-B47C-4791C7756E74}" srcOrd="3" destOrd="0" presId="urn:microsoft.com/office/officeart/2005/8/layout/gear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8E3F0F-28D8-4811-91E5-7EA25259C740}" type="doc">
      <dgm:prSet loTypeId="urn:microsoft.com/office/officeart/2005/8/layout/gear1" loCatId="relationship" qsTypeId="urn:microsoft.com/office/officeart/2005/8/quickstyle/3d3" qsCatId="3D" csTypeId="urn:microsoft.com/office/officeart/2005/8/colors/accent1_2" csCatId="accent1" phldr="1"/>
      <dgm:spPr/>
    </dgm:pt>
    <dgm:pt modelId="{C136A05E-CAA9-4F94-ABFC-7A708A21D39C}">
      <dgm:prSet phldrT="[Texte]"/>
      <dgm:spPr>
        <a:solidFill>
          <a:schemeClr val="bg2">
            <a:lumMod val="75000"/>
          </a:schemeClr>
        </a:solidFill>
      </dgm:spPr>
      <dgm:t>
        <a:bodyPr/>
        <a:lstStyle/>
        <a:p>
          <a:r>
            <a:rPr lang="fr-FR" dirty="0">
              <a:solidFill>
                <a:schemeClr val="bg1"/>
              </a:solidFill>
            </a:rPr>
            <a:t>Contexte et intérêt de la recherche</a:t>
          </a:r>
        </a:p>
      </dgm:t>
    </dgm:pt>
    <dgm:pt modelId="{30C5DCD2-07EF-47EB-A6C5-B0E4967E35C6}" type="parTrans" cxnId="{DC06023C-DB35-41ED-9A71-0620AC78D1A1}">
      <dgm:prSet/>
      <dgm:spPr/>
      <dgm:t>
        <a:bodyPr/>
        <a:lstStyle/>
        <a:p>
          <a:endParaRPr lang="fr-FR"/>
        </a:p>
      </dgm:t>
    </dgm:pt>
    <dgm:pt modelId="{8258F821-2D29-4E45-B363-3CF7D24B9A07}" type="sibTrans" cxnId="{DC06023C-DB35-41ED-9A71-0620AC78D1A1}">
      <dgm:prSet/>
      <dgm:spPr/>
      <dgm:t>
        <a:bodyPr/>
        <a:lstStyle/>
        <a:p>
          <a:endParaRPr lang="fr-FR"/>
        </a:p>
      </dgm:t>
    </dgm:pt>
    <dgm:pt modelId="{177CCF0E-0369-4B62-9801-24E93B19F94D}" type="pres">
      <dgm:prSet presAssocID="{698E3F0F-28D8-4811-91E5-7EA25259C740}" presName="composite" presStyleCnt="0">
        <dgm:presLayoutVars>
          <dgm:chMax val="3"/>
          <dgm:animLvl val="lvl"/>
          <dgm:resizeHandles val="exact"/>
        </dgm:presLayoutVars>
      </dgm:prSet>
      <dgm:spPr/>
    </dgm:pt>
    <dgm:pt modelId="{A38653CC-D3F5-477B-96A9-BD4C41505C8B}" type="pres">
      <dgm:prSet presAssocID="{C136A05E-CAA9-4F94-ABFC-7A708A21D39C}" presName="gear1" presStyleLbl="node1" presStyleIdx="0" presStyleCnt="1" custScaleX="129345" custScaleY="123277" custLinFactNeighborX="4545" custLinFactNeighborY="5101">
        <dgm:presLayoutVars>
          <dgm:chMax val="1"/>
          <dgm:bulletEnabled val="1"/>
        </dgm:presLayoutVars>
      </dgm:prSet>
      <dgm:spPr/>
    </dgm:pt>
    <dgm:pt modelId="{B929BC5D-2921-41B7-AF2F-DA314A760D1E}" type="pres">
      <dgm:prSet presAssocID="{C136A05E-CAA9-4F94-ABFC-7A708A21D39C}" presName="gear1srcNode" presStyleLbl="node1" presStyleIdx="0" presStyleCnt="1"/>
      <dgm:spPr/>
    </dgm:pt>
    <dgm:pt modelId="{F75E9E3E-829D-4AB5-ABDA-59A1A9AD8E79}" type="pres">
      <dgm:prSet presAssocID="{C136A05E-CAA9-4F94-ABFC-7A708A21D39C}" presName="gear1dstNode" presStyleLbl="node1" presStyleIdx="0" presStyleCnt="1"/>
      <dgm:spPr/>
    </dgm:pt>
    <dgm:pt modelId="{D44FE98C-4DA5-413C-8021-98F3E87581FA}" type="pres">
      <dgm:prSet presAssocID="{8258F821-2D29-4E45-B363-3CF7D24B9A07}" presName="connector1" presStyleLbl="sibTrans2D1" presStyleIdx="0" presStyleCnt="1" custLinFactNeighborX="15182" custLinFactNeighborY="1779"/>
      <dgm:spPr/>
    </dgm:pt>
  </dgm:ptLst>
  <dgm:cxnLst>
    <dgm:cxn modelId="{B0F72B16-4115-406C-82DE-B0CCC2099724}" type="presOf" srcId="{C136A05E-CAA9-4F94-ABFC-7A708A21D39C}" destId="{F75E9E3E-829D-4AB5-ABDA-59A1A9AD8E79}" srcOrd="2" destOrd="0" presId="urn:microsoft.com/office/officeart/2005/8/layout/gear1"/>
    <dgm:cxn modelId="{74E65027-2C3A-41BC-BE54-233F0737EA56}" type="presOf" srcId="{698E3F0F-28D8-4811-91E5-7EA25259C740}" destId="{177CCF0E-0369-4B62-9801-24E93B19F94D}" srcOrd="0" destOrd="0" presId="urn:microsoft.com/office/officeart/2005/8/layout/gear1"/>
    <dgm:cxn modelId="{DC06023C-DB35-41ED-9A71-0620AC78D1A1}" srcId="{698E3F0F-28D8-4811-91E5-7EA25259C740}" destId="{C136A05E-CAA9-4F94-ABFC-7A708A21D39C}" srcOrd="0" destOrd="0" parTransId="{30C5DCD2-07EF-47EB-A6C5-B0E4967E35C6}" sibTransId="{8258F821-2D29-4E45-B363-3CF7D24B9A07}"/>
    <dgm:cxn modelId="{71456E48-7287-4441-8120-24206019B64C}" type="presOf" srcId="{C136A05E-CAA9-4F94-ABFC-7A708A21D39C}" destId="{A38653CC-D3F5-477B-96A9-BD4C41505C8B}" srcOrd="0" destOrd="0" presId="urn:microsoft.com/office/officeart/2005/8/layout/gear1"/>
    <dgm:cxn modelId="{F6D3E268-9D86-45D6-A853-C894BDA9AF3E}" type="presOf" srcId="{C136A05E-CAA9-4F94-ABFC-7A708A21D39C}" destId="{B929BC5D-2921-41B7-AF2F-DA314A760D1E}" srcOrd="1" destOrd="0" presId="urn:microsoft.com/office/officeart/2005/8/layout/gear1"/>
    <dgm:cxn modelId="{8ED2A7F1-7B7B-437A-9DB6-607B863DE2DF}" type="presOf" srcId="{8258F821-2D29-4E45-B363-3CF7D24B9A07}" destId="{D44FE98C-4DA5-413C-8021-98F3E87581FA}" srcOrd="0" destOrd="0" presId="urn:microsoft.com/office/officeart/2005/8/layout/gear1"/>
    <dgm:cxn modelId="{F4FA0F1D-D446-4CA0-8C2D-DEC269C36A2A}" type="presParOf" srcId="{177CCF0E-0369-4B62-9801-24E93B19F94D}" destId="{A38653CC-D3F5-477B-96A9-BD4C41505C8B}" srcOrd="0" destOrd="0" presId="urn:microsoft.com/office/officeart/2005/8/layout/gear1"/>
    <dgm:cxn modelId="{13467BE5-13D9-46BB-BE71-E85F9DD3EE2F}" type="presParOf" srcId="{177CCF0E-0369-4B62-9801-24E93B19F94D}" destId="{B929BC5D-2921-41B7-AF2F-DA314A760D1E}" srcOrd="1" destOrd="0" presId="urn:microsoft.com/office/officeart/2005/8/layout/gear1"/>
    <dgm:cxn modelId="{37737216-6323-4A62-AE1C-353397B8314E}" type="presParOf" srcId="{177CCF0E-0369-4B62-9801-24E93B19F94D}" destId="{F75E9E3E-829D-4AB5-ABDA-59A1A9AD8E79}" srcOrd="2" destOrd="0" presId="urn:microsoft.com/office/officeart/2005/8/layout/gear1"/>
    <dgm:cxn modelId="{AA0A15A0-B1B5-4A87-9FC5-93541BC77FEF}" type="presParOf" srcId="{177CCF0E-0369-4B62-9801-24E93B19F94D}" destId="{D44FE98C-4DA5-413C-8021-98F3E87581FA}" srcOrd="3" destOrd="0" presId="urn:microsoft.com/office/officeart/2005/8/layout/gear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8E3F0F-28D8-4811-91E5-7EA25259C740}" type="doc">
      <dgm:prSet loTypeId="urn:microsoft.com/office/officeart/2005/8/layout/gear1" loCatId="relationship" qsTypeId="urn:microsoft.com/office/officeart/2005/8/quickstyle/3d3" qsCatId="3D" csTypeId="urn:microsoft.com/office/officeart/2005/8/colors/accent1_2" csCatId="accent1" phldr="1"/>
      <dgm:spPr/>
    </dgm:pt>
    <dgm:pt modelId="{C136A05E-CAA9-4F94-ABFC-7A708A21D39C}">
      <dgm:prSet phldrT="[Texte]"/>
      <dgm:spPr>
        <a:solidFill>
          <a:schemeClr val="tx1">
            <a:lumMod val="95000"/>
            <a:lumOff val="5000"/>
          </a:schemeClr>
        </a:solidFill>
      </dgm:spPr>
      <dgm:t>
        <a:bodyPr/>
        <a:lstStyle/>
        <a:p>
          <a:r>
            <a:rPr lang="fr-FR" dirty="0"/>
            <a:t>Conclusion</a:t>
          </a:r>
        </a:p>
      </dgm:t>
    </dgm:pt>
    <dgm:pt modelId="{30C5DCD2-07EF-47EB-A6C5-B0E4967E35C6}" type="parTrans" cxnId="{DC06023C-DB35-41ED-9A71-0620AC78D1A1}">
      <dgm:prSet/>
      <dgm:spPr/>
      <dgm:t>
        <a:bodyPr/>
        <a:lstStyle/>
        <a:p>
          <a:endParaRPr lang="fr-FR"/>
        </a:p>
      </dgm:t>
    </dgm:pt>
    <dgm:pt modelId="{8258F821-2D29-4E45-B363-3CF7D24B9A07}" type="sibTrans" cxnId="{DC06023C-DB35-41ED-9A71-0620AC78D1A1}">
      <dgm:prSet/>
      <dgm:spPr/>
      <dgm:t>
        <a:bodyPr/>
        <a:lstStyle/>
        <a:p>
          <a:endParaRPr lang="fr-FR"/>
        </a:p>
      </dgm:t>
    </dgm:pt>
    <dgm:pt modelId="{177CCF0E-0369-4B62-9801-24E93B19F94D}" type="pres">
      <dgm:prSet presAssocID="{698E3F0F-28D8-4811-91E5-7EA25259C740}" presName="composite" presStyleCnt="0">
        <dgm:presLayoutVars>
          <dgm:chMax val="3"/>
          <dgm:animLvl val="lvl"/>
          <dgm:resizeHandles val="exact"/>
        </dgm:presLayoutVars>
      </dgm:prSet>
      <dgm:spPr/>
    </dgm:pt>
    <dgm:pt modelId="{A38653CC-D3F5-477B-96A9-BD4C41505C8B}" type="pres">
      <dgm:prSet presAssocID="{C136A05E-CAA9-4F94-ABFC-7A708A21D39C}" presName="gear1" presStyleLbl="node1" presStyleIdx="0" presStyleCnt="1" custScaleX="166192" custScaleY="162524" custLinFactNeighborX="-1670" custLinFactNeighborY="0">
        <dgm:presLayoutVars>
          <dgm:chMax val="1"/>
          <dgm:bulletEnabled val="1"/>
        </dgm:presLayoutVars>
      </dgm:prSet>
      <dgm:spPr/>
    </dgm:pt>
    <dgm:pt modelId="{B929BC5D-2921-41B7-AF2F-DA314A760D1E}" type="pres">
      <dgm:prSet presAssocID="{C136A05E-CAA9-4F94-ABFC-7A708A21D39C}" presName="gear1srcNode" presStyleLbl="node1" presStyleIdx="0" presStyleCnt="1"/>
      <dgm:spPr/>
    </dgm:pt>
    <dgm:pt modelId="{F75E9E3E-829D-4AB5-ABDA-59A1A9AD8E79}" type="pres">
      <dgm:prSet presAssocID="{C136A05E-CAA9-4F94-ABFC-7A708A21D39C}" presName="gear1dstNode" presStyleLbl="node1" presStyleIdx="0" presStyleCnt="1"/>
      <dgm:spPr/>
    </dgm:pt>
    <dgm:pt modelId="{D44FE98C-4DA5-413C-8021-98F3E87581FA}" type="pres">
      <dgm:prSet presAssocID="{8258F821-2D29-4E45-B363-3CF7D24B9A07}" presName="connector1" presStyleLbl="sibTrans2D1" presStyleIdx="0" presStyleCnt="1" custScaleX="155463" custScaleY="150186" custLinFactNeighborX="15147" custLinFactNeighborY="-7584"/>
      <dgm:spPr/>
    </dgm:pt>
  </dgm:ptLst>
  <dgm:cxnLst>
    <dgm:cxn modelId="{527F4D23-3C47-4933-B950-347AC1F3E1F0}" type="presOf" srcId="{C136A05E-CAA9-4F94-ABFC-7A708A21D39C}" destId="{A38653CC-D3F5-477B-96A9-BD4C41505C8B}" srcOrd="0" destOrd="0" presId="urn:microsoft.com/office/officeart/2005/8/layout/gear1"/>
    <dgm:cxn modelId="{DC06023C-DB35-41ED-9A71-0620AC78D1A1}" srcId="{698E3F0F-28D8-4811-91E5-7EA25259C740}" destId="{C136A05E-CAA9-4F94-ABFC-7A708A21D39C}" srcOrd="0" destOrd="0" parTransId="{30C5DCD2-07EF-47EB-A6C5-B0E4967E35C6}" sibTransId="{8258F821-2D29-4E45-B363-3CF7D24B9A07}"/>
    <dgm:cxn modelId="{F5B0D544-A98B-45B5-94B7-71CE68382EAF}" type="presOf" srcId="{C136A05E-CAA9-4F94-ABFC-7A708A21D39C}" destId="{B929BC5D-2921-41B7-AF2F-DA314A760D1E}" srcOrd="1" destOrd="0" presId="urn:microsoft.com/office/officeart/2005/8/layout/gear1"/>
    <dgm:cxn modelId="{5550BB82-80FB-46C3-8AA4-A5178D749E49}" type="presOf" srcId="{C136A05E-CAA9-4F94-ABFC-7A708A21D39C}" destId="{F75E9E3E-829D-4AB5-ABDA-59A1A9AD8E79}" srcOrd="2" destOrd="0" presId="urn:microsoft.com/office/officeart/2005/8/layout/gear1"/>
    <dgm:cxn modelId="{114387A4-D905-4115-8D08-78FBEEB07B84}" type="presOf" srcId="{8258F821-2D29-4E45-B363-3CF7D24B9A07}" destId="{D44FE98C-4DA5-413C-8021-98F3E87581FA}" srcOrd="0" destOrd="0" presId="urn:microsoft.com/office/officeart/2005/8/layout/gear1"/>
    <dgm:cxn modelId="{47EB48A5-8A1C-4D6E-94DB-D1E8C4E6804E}" type="presOf" srcId="{698E3F0F-28D8-4811-91E5-7EA25259C740}" destId="{177CCF0E-0369-4B62-9801-24E93B19F94D}" srcOrd="0" destOrd="0" presId="urn:microsoft.com/office/officeart/2005/8/layout/gear1"/>
    <dgm:cxn modelId="{51E89B6B-8BA3-4BDF-BA9C-0FDD50C02491}" type="presParOf" srcId="{177CCF0E-0369-4B62-9801-24E93B19F94D}" destId="{A38653CC-D3F5-477B-96A9-BD4C41505C8B}" srcOrd="0" destOrd="0" presId="urn:microsoft.com/office/officeart/2005/8/layout/gear1"/>
    <dgm:cxn modelId="{CAE66546-AE18-4662-A064-330BB26B7DAA}" type="presParOf" srcId="{177CCF0E-0369-4B62-9801-24E93B19F94D}" destId="{B929BC5D-2921-41B7-AF2F-DA314A760D1E}" srcOrd="1" destOrd="0" presId="urn:microsoft.com/office/officeart/2005/8/layout/gear1"/>
    <dgm:cxn modelId="{CD819B64-9DAE-475C-A268-06C206675235}" type="presParOf" srcId="{177CCF0E-0369-4B62-9801-24E93B19F94D}" destId="{F75E9E3E-829D-4AB5-ABDA-59A1A9AD8E79}" srcOrd="2" destOrd="0" presId="urn:microsoft.com/office/officeart/2005/8/layout/gear1"/>
    <dgm:cxn modelId="{20976CE2-BFA9-4279-9604-0DA14D9232E4}" type="presParOf" srcId="{177CCF0E-0369-4B62-9801-24E93B19F94D}" destId="{D44FE98C-4DA5-413C-8021-98F3E87581FA}" srcOrd="3" destOrd="0" presId="urn:microsoft.com/office/officeart/2005/8/layout/gear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4C5397-0191-4795-A7AC-FFC0A0A16D93}" type="doc">
      <dgm:prSet loTypeId="urn:microsoft.com/office/officeart/2005/8/layout/chevron1" loCatId="process" qsTypeId="urn:microsoft.com/office/officeart/2005/8/quickstyle/3d3" qsCatId="3D" csTypeId="urn:microsoft.com/office/officeart/2005/8/colors/accent1_4" csCatId="accent1" phldr="1"/>
      <dgm:spPr/>
      <dgm:t>
        <a:bodyPr/>
        <a:lstStyle/>
        <a:p>
          <a:endParaRPr lang="fr-FR"/>
        </a:p>
      </dgm:t>
    </dgm:pt>
    <dgm:pt modelId="{EB6BEA2C-782C-4854-B7B9-F68F062713F6}">
      <dgm:prSet phldrT="[Texte]">
        <dgm:style>
          <a:lnRef idx="1">
            <a:schemeClr val="dk1"/>
          </a:lnRef>
          <a:fillRef idx="2">
            <a:schemeClr val="dk1"/>
          </a:fillRef>
          <a:effectRef idx="1">
            <a:schemeClr val="dk1"/>
          </a:effectRef>
          <a:fontRef idx="minor">
            <a:schemeClr val="dk1"/>
          </a:fontRef>
        </dgm:style>
      </dgm:prSet>
      <dgm:spPr>
        <a:solidFill>
          <a:schemeClr val="tx2">
            <a:lumMod val="60000"/>
            <a:lumOff val="40000"/>
          </a:schemeClr>
        </a:solidFill>
      </dgm:spPr>
      <dgm:t>
        <a:bodyPr/>
        <a:lstStyle/>
        <a:p>
          <a:r>
            <a:rPr lang="fr-FR" dirty="0">
              <a:latin typeface="Times New Roman" panose="02020603050405020304" pitchFamily="18" charset="0"/>
              <a:cs typeface="Times New Roman" panose="02020603050405020304" pitchFamily="18" charset="0"/>
            </a:rPr>
            <a:t>Intérêts</a:t>
          </a:r>
        </a:p>
      </dgm:t>
    </dgm:pt>
    <dgm:pt modelId="{2EDD166B-3EA9-437E-98B9-B1BD25B010E4}" type="parTrans" cxnId="{EDAF0E13-89D2-4A96-915D-FCE0A6E67F0F}">
      <dgm:prSet/>
      <dgm:spPr/>
      <dgm:t>
        <a:bodyPr/>
        <a:lstStyle/>
        <a:p>
          <a:endParaRPr lang="fr-FR"/>
        </a:p>
      </dgm:t>
    </dgm:pt>
    <dgm:pt modelId="{2AD37627-5CD9-4958-A3F9-A528FC57D5AA}" type="sibTrans" cxnId="{EDAF0E13-89D2-4A96-915D-FCE0A6E67F0F}">
      <dgm:prSet/>
      <dgm:spPr/>
      <dgm:t>
        <a:bodyPr/>
        <a:lstStyle/>
        <a:p>
          <a:endParaRPr lang="fr-FR"/>
        </a:p>
      </dgm:t>
    </dgm:pt>
    <dgm:pt modelId="{4D9E21E7-3A75-4A9C-8AD7-2E56E55B891F}">
      <dgm:prSet phldrT="[Texte]" custT="1"/>
      <dgm:spPr/>
      <dgm:t>
        <a:bodyPr/>
        <a:lstStyle/>
        <a:p>
          <a:r>
            <a:rPr lang="fr-FR" sz="2400" b="0" dirty="0">
              <a:latin typeface="Calibri" panose="020F0502020204030204" pitchFamily="34" charset="0"/>
              <a:cs typeface="Calibri" panose="020F0502020204030204" pitchFamily="34" charset="0"/>
            </a:rPr>
            <a:t>Identifier les différentes pratiques de la résilience organisationnelle appliqués par les entreprises agroalimentaire en période de crise .</a:t>
          </a:r>
        </a:p>
      </dgm:t>
    </dgm:pt>
    <dgm:pt modelId="{9ADFEDF2-76D4-4D56-AC2E-B6A0EE9C5CDA}" type="parTrans" cxnId="{698B6B56-B3AE-49FF-9B9A-47987B8D134D}">
      <dgm:prSet/>
      <dgm:spPr/>
      <dgm:t>
        <a:bodyPr/>
        <a:lstStyle/>
        <a:p>
          <a:endParaRPr lang="fr-FR"/>
        </a:p>
      </dgm:t>
    </dgm:pt>
    <dgm:pt modelId="{1DAA08AB-B180-4BBC-8587-5A3B796C55BD}" type="sibTrans" cxnId="{698B6B56-B3AE-49FF-9B9A-47987B8D134D}">
      <dgm:prSet/>
      <dgm:spPr/>
      <dgm:t>
        <a:bodyPr/>
        <a:lstStyle/>
        <a:p>
          <a:endParaRPr lang="fr-FR"/>
        </a:p>
      </dgm:t>
    </dgm:pt>
    <dgm:pt modelId="{A5FD8566-63A6-4BC1-8259-D112000298C0}" type="pres">
      <dgm:prSet presAssocID="{264C5397-0191-4795-A7AC-FFC0A0A16D93}" presName="Name0" presStyleCnt="0">
        <dgm:presLayoutVars>
          <dgm:dir/>
          <dgm:animLvl val="lvl"/>
          <dgm:resizeHandles val="exact"/>
        </dgm:presLayoutVars>
      </dgm:prSet>
      <dgm:spPr/>
    </dgm:pt>
    <dgm:pt modelId="{4EF822E1-DBBB-4DF9-9F8D-DAAA6DB1F7B8}" type="pres">
      <dgm:prSet presAssocID="{EB6BEA2C-782C-4854-B7B9-F68F062713F6}" presName="composite" presStyleCnt="0"/>
      <dgm:spPr/>
    </dgm:pt>
    <dgm:pt modelId="{FD751637-91F3-4CB4-9019-3F0BB4CCBE2E}" type="pres">
      <dgm:prSet presAssocID="{EB6BEA2C-782C-4854-B7B9-F68F062713F6}" presName="parTx" presStyleLbl="node1" presStyleIdx="0" presStyleCnt="1" custScaleX="92696" custScaleY="84096" custLinFactY="-30817" custLinFactNeighborX="-281" custLinFactNeighborY="-100000">
        <dgm:presLayoutVars>
          <dgm:chMax val="0"/>
          <dgm:chPref val="0"/>
          <dgm:bulletEnabled val="1"/>
        </dgm:presLayoutVars>
      </dgm:prSet>
      <dgm:spPr/>
    </dgm:pt>
    <dgm:pt modelId="{72834CD6-CFFC-4B21-B37C-AB7F84C8FD92}" type="pres">
      <dgm:prSet presAssocID="{EB6BEA2C-782C-4854-B7B9-F68F062713F6}" presName="desTx" presStyleLbl="revTx" presStyleIdx="0" presStyleCnt="1" custScaleX="104202" custLinFactNeighborX="12334" custLinFactNeighborY="-38287">
        <dgm:presLayoutVars>
          <dgm:bulletEnabled val="1"/>
        </dgm:presLayoutVars>
      </dgm:prSet>
      <dgm:spPr/>
    </dgm:pt>
  </dgm:ptLst>
  <dgm:cxnLst>
    <dgm:cxn modelId="{EDAF0E13-89D2-4A96-915D-FCE0A6E67F0F}" srcId="{264C5397-0191-4795-A7AC-FFC0A0A16D93}" destId="{EB6BEA2C-782C-4854-B7B9-F68F062713F6}" srcOrd="0" destOrd="0" parTransId="{2EDD166B-3EA9-437E-98B9-B1BD25B010E4}" sibTransId="{2AD37627-5CD9-4958-A3F9-A528FC57D5AA}"/>
    <dgm:cxn modelId="{698B6B56-B3AE-49FF-9B9A-47987B8D134D}" srcId="{EB6BEA2C-782C-4854-B7B9-F68F062713F6}" destId="{4D9E21E7-3A75-4A9C-8AD7-2E56E55B891F}" srcOrd="0" destOrd="0" parTransId="{9ADFEDF2-76D4-4D56-AC2E-B6A0EE9C5CDA}" sibTransId="{1DAA08AB-B180-4BBC-8587-5A3B796C55BD}"/>
    <dgm:cxn modelId="{55A1AF8A-C550-43E9-AA2D-4E9C505FBC88}" type="presOf" srcId="{4D9E21E7-3A75-4A9C-8AD7-2E56E55B891F}" destId="{72834CD6-CFFC-4B21-B37C-AB7F84C8FD92}" srcOrd="0" destOrd="0" presId="urn:microsoft.com/office/officeart/2005/8/layout/chevron1"/>
    <dgm:cxn modelId="{7267DDAE-D96E-46E6-B87F-AE28715D0ABF}" type="presOf" srcId="{EB6BEA2C-782C-4854-B7B9-F68F062713F6}" destId="{FD751637-91F3-4CB4-9019-3F0BB4CCBE2E}" srcOrd="0" destOrd="0" presId="urn:microsoft.com/office/officeart/2005/8/layout/chevron1"/>
    <dgm:cxn modelId="{11D955C0-2567-4242-8DC4-97A726DE578B}" type="presOf" srcId="{264C5397-0191-4795-A7AC-FFC0A0A16D93}" destId="{A5FD8566-63A6-4BC1-8259-D112000298C0}" srcOrd="0" destOrd="0" presId="urn:microsoft.com/office/officeart/2005/8/layout/chevron1"/>
    <dgm:cxn modelId="{F7E2D401-9A93-4054-8523-643EB0B7B0FF}" type="presParOf" srcId="{A5FD8566-63A6-4BC1-8259-D112000298C0}" destId="{4EF822E1-DBBB-4DF9-9F8D-DAAA6DB1F7B8}" srcOrd="0" destOrd="0" presId="urn:microsoft.com/office/officeart/2005/8/layout/chevron1"/>
    <dgm:cxn modelId="{A4EF8AA9-68F8-47CA-BC5A-97105E945E03}" type="presParOf" srcId="{4EF822E1-DBBB-4DF9-9F8D-DAAA6DB1F7B8}" destId="{FD751637-91F3-4CB4-9019-3F0BB4CCBE2E}" srcOrd="0" destOrd="0" presId="urn:microsoft.com/office/officeart/2005/8/layout/chevron1"/>
    <dgm:cxn modelId="{9B2F5EF1-967D-44CE-931B-F74A69C60C42}" type="presParOf" srcId="{4EF822E1-DBBB-4DF9-9F8D-DAAA6DB1F7B8}" destId="{72834CD6-CFFC-4B21-B37C-AB7F84C8FD92}" srcOrd="1" destOrd="0" presId="urn:microsoft.com/office/officeart/2005/8/layout/chevron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6BB96B4-FD6C-488E-BA75-E35FC03EB9EB}" type="doc">
      <dgm:prSet loTypeId="urn:microsoft.com/office/officeart/2005/8/layout/vList2" loCatId="list" qsTypeId="urn:microsoft.com/office/officeart/2005/8/quickstyle/3d3" qsCatId="3D" csTypeId="urn:microsoft.com/office/officeart/2005/8/colors/accent0_3" csCatId="mainScheme" phldr="1"/>
      <dgm:spPr/>
      <dgm:t>
        <a:bodyPr/>
        <a:lstStyle/>
        <a:p>
          <a:endParaRPr lang="fr-FR"/>
        </a:p>
      </dgm:t>
    </dgm:pt>
    <dgm:pt modelId="{946BB300-7F89-48C1-A2ED-D07A03C9DA6E}">
      <dgm:prSet phldrT="[Texte]" custT="1"/>
      <dgm:spPr>
        <a:solidFill>
          <a:schemeClr val="tx2">
            <a:lumMod val="60000"/>
            <a:lumOff val="40000"/>
          </a:schemeClr>
        </a:solidFill>
      </dgm:spPr>
      <dgm:t>
        <a:bodyPr/>
        <a:lstStyle/>
        <a:p>
          <a:pPr algn="l"/>
          <a:r>
            <a:rPr lang="fr-FR" sz="2000" b="1" i="0" dirty="0">
              <a:latin typeface="Times New Roman" panose="02020603050405020304" pitchFamily="18" charset="0"/>
              <a:cs typeface="Times New Roman" panose="02020603050405020304" pitchFamily="18" charset="0"/>
            </a:rPr>
            <a:t>Montrer que la résilience est un processus irréversible pour garantir la pérennité des entreprises.</a:t>
          </a:r>
        </a:p>
      </dgm:t>
    </dgm:pt>
    <dgm:pt modelId="{C58917AA-3890-4076-B5B9-3A1B7C02E220}" type="parTrans" cxnId="{2D8E7B40-0699-4439-9743-048A7271FDB7}">
      <dgm:prSet/>
      <dgm:spPr/>
      <dgm:t>
        <a:bodyPr/>
        <a:lstStyle/>
        <a:p>
          <a:pPr algn="l"/>
          <a:endParaRPr lang="fr-FR" sz="2000" b="1">
            <a:latin typeface="Times New Roman" panose="02020603050405020304" pitchFamily="18" charset="0"/>
            <a:cs typeface="Times New Roman" panose="02020603050405020304" pitchFamily="18" charset="0"/>
          </a:endParaRPr>
        </a:p>
      </dgm:t>
    </dgm:pt>
    <dgm:pt modelId="{EECE73A2-66C7-4CC6-AA78-51ECE9E936D6}" type="sibTrans" cxnId="{2D8E7B40-0699-4439-9743-048A7271FDB7}">
      <dgm:prSet/>
      <dgm:spPr/>
      <dgm:t>
        <a:bodyPr/>
        <a:lstStyle/>
        <a:p>
          <a:pPr algn="l"/>
          <a:endParaRPr lang="fr-FR" sz="2000" b="1">
            <a:latin typeface="Times New Roman" panose="02020603050405020304" pitchFamily="18" charset="0"/>
            <a:cs typeface="Times New Roman" panose="02020603050405020304" pitchFamily="18" charset="0"/>
          </a:endParaRPr>
        </a:p>
      </dgm:t>
    </dgm:pt>
    <dgm:pt modelId="{F49AFBAC-408F-4744-9316-0DE696203740}">
      <dgm:prSet phldrT="[Texte]" custT="1"/>
      <dgm:spPr>
        <a:solidFill>
          <a:schemeClr val="tx2">
            <a:lumMod val="60000"/>
            <a:lumOff val="40000"/>
          </a:schemeClr>
        </a:solidFill>
      </dgm:spPr>
      <dgm:t>
        <a:bodyPr/>
        <a:lstStyle/>
        <a:p>
          <a:pPr algn="l"/>
          <a:r>
            <a:rPr lang="fr-FR" sz="2000" b="1" dirty="0">
              <a:latin typeface="Times New Roman" panose="02020603050405020304" pitchFamily="18" charset="0"/>
              <a:cs typeface="Times New Roman" panose="02020603050405020304" pitchFamily="18" charset="0"/>
            </a:rPr>
            <a:t>Déterminer les différents pratiques de la résilience mise en place au niveau des organisations.</a:t>
          </a:r>
        </a:p>
      </dgm:t>
    </dgm:pt>
    <dgm:pt modelId="{774395B2-77F1-412F-A1D3-273586D94DC3}" type="parTrans" cxnId="{E1BC3397-33DB-453D-BF0C-468462EC72A9}">
      <dgm:prSet/>
      <dgm:spPr/>
      <dgm:t>
        <a:bodyPr/>
        <a:lstStyle/>
        <a:p>
          <a:pPr algn="l"/>
          <a:endParaRPr lang="fr-FR" sz="2000" b="1">
            <a:latin typeface="Times New Roman" panose="02020603050405020304" pitchFamily="18" charset="0"/>
            <a:cs typeface="Times New Roman" panose="02020603050405020304" pitchFamily="18" charset="0"/>
          </a:endParaRPr>
        </a:p>
      </dgm:t>
    </dgm:pt>
    <dgm:pt modelId="{2CA213AF-3B31-42BE-B0B0-0BA136CF883D}" type="sibTrans" cxnId="{E1BC3397-33DB-453D-BF0C-468462EC72A9}">
      <dgm:prSet/>
      <dgm:spPr/>
      <dgm:t>
        <a:bodyPr/>
        <a:lstStyle/>
        <a:p>
          <a:pPr algn="l"/>
          <a:endParaRPr lang="fr-FR" sz="2000" b="1">
            <a:latin typeface="Times New Roman" panose="02020603050405020304" pitchFamily="18" charset="0"/>
            <a:cs typeface="Times New Roman" panose="02020603050405020304" pitchFamily="18" charset="0"/>
          </a:endParaRPr>
        </a:p>
      </dgm:t>
    </dgm:pt>
    <dgm:pt modelId="{98A45F79-5607-4DD8-9E52-088DD8C6A655}" type="pres">
      <dgm:prSet presAssocID="{86BB96B4-FD6C-488E-BA75-E35FC03EB9EB}" presName="linear" presStyleCnt="0">
        <dgm:presLayoutVars>
          <dgm:animLvl val="lvl"/>
          <dgm:resizeHandles val="exact"/>
        </dgm:presLayoutVars>
      </dgm:prSet>
      <dgm:spPr/>
    </dgm:pt>
    <dgm:pt modelId="{EC28EB38-5966-4B05-8C1C-1FC9C2CE44C8}" type="pres">
      <dgm:prSet presAssocID="{946BB300-7F89-48C1-A2ED-D07A03C9DA6E}" presName="parentText" presStyleLbl="node1" presStyleIdx="0" presStyleCnt="2">
        <dgm:presLayoutVars>
          <dgm:chMax val="0"/>
          <dgm:bulletEnabled val="1"/>
        </dgm:presLayoutVars>
      </dgm:prSet>
      <dgm:spPr/>
    </dgm:pt>
    <dgm:pt modelId="{D46D810A-6E23-4C73-BBD2-90ACB4FABFBD}" type="pres">
      <dgm:prSet presAssocID="{EECE73A2-66C7-4CC6-AA78-51ECE9E936D6}" presName="spacer" presStyleCnt="0"/>
      <dgm:spPr/>
    </dgm:pt>
    <dgm:pt modelId="{F324210C-199A-4E7F-9FD8-E499E4A551D6}" type="pres">
      <dgm:prSet presAssocID="{F49AFBAC-408F-4744-9316-0DE696203740}" presName="parentText" presStyleLbl="node1" presStyleIdx="1" presStyleCnt="2">
        <dgm:presLayoutVars>
          <dgm:chMax val="0"/>
          <dgm:bulletEnabled val="1"/>
        </dgm:presLayoutVars>
      </dgm:prSet>
      <dgm:spPr/>
    </dgm:pt>
  </dgm:ptLst>
  <dgm:cxnLst>
    <dgm:cxn modelId="{2D8E7B40-0699-4439-9743-048A7271FDB7}" srcId="{86BB96B4-FD6C-488E-BA75-E35FC03EB9EB}" destId="{946BB300-7F89-48C1-A2ED-D07A03C9DA6E}" srcOrd="0" destOrd="0" parTransId="{C58917AA-3890-4076-B5B9-3A1B7C02E220}" sibTransId="{EECE73A2-66C7-4CC6-AA78-51ECE9E936D6}"/>
    <dgm:cxn modelId="{F7213D58-9BB5-4BEB-AC61-9452D5970AF2}" type="presOf" srcId="{F49AFBAC-408F-4744-9316-0DE696203740}" destId="{F324210C-199A-4E7F-9FD8-E499E4A551D6}" srcOrd="0" destOrd="0" presId="urn:microsoft.com/office/officeart/2005/8/layout/vList2"/>
    <dgm:cxn modelId="{0883047A-F55B-47D9-94C7-A85DC5C68093}" type="presOf" srcId="{86BB96B4-FD6C-488E-BA75-E35FC03EB9EB}" destId="{98A45F79-5607-4DD8-9E52-088DD8C6A655}" srcOrd="0" destOrd="0" presId="urn:microsoft.com/office/officeart/2005/8/layout/vList2"/>
    <dgm:cxn modelId="{E1BC3397-33DB-453D-BF0C-468462EC72A9}" srcId="{86BB96B4-FD6C-488E-BA75-E35FC03EB9EB}" destId="{F49AFBAC-408F-4744-9316-0DE696203740}" srcOrd="1" destOrd="0" parTransId="{774395B2-77F1-412F-A1D3-273586D94DC3}" sibTransId="{2CA213AF-3B31-42BE-B0B0-0BA136CF883D}"/>
    <dgm:cxn modelId="{055660F6-B0C4-4008-B7B1-F8CECAFC47AC}" type="presOf" srcId="{946BB300-7F89-48C1-A2ED-D07A03C9DA6E}" destId="{EC28EB38-5966-4B05-8C1C-1FC9C2CE44C8}" srcOrd="0" destOrd="0" presId="urn:microsoft.com/office/officeart/2005/8/layout/vList2"/>
    <dgm:cxn modelId="{12A4E1D7-93B2-40D5-8E2A-8E05B58D4DAA}" type="presParOf" srcId="{98A45F79-5607-4DD8-9E52-088DD8C6A655}" destId="{EC28EB38-5966-4B05-8C1C-1FC9C2CE44C8}" srcOrd="0" destOrd="0" presId="urn:microsoft.com/office/officeart/2005/8/layout/vList2"/>
    <dgm:cxn modelId="{5EB9382D-5161-4CA4-8492-9AC1404E8F2D}" type="presParOf" srcId="{98A45F79-5607-4DD8-9E52-088DD8C6A655}" destId="{D46D810A-6E23-4C73-BBD2-90ACB4FABFBD}" srcOrd="1" destOrd="0" presId="urn:microsoft.com/office/officeart/2005/8/layout/vList2"/>
    <dgm:cxn modelId="{AC53A230-D3F8-41F4-BB80-4E0CE785B2EC}" type="presParOf" srcId="{98A45F79-5607-4DD8-9E52-088DD8C6A655}" destId="{F324210C-199A-4E7F-9FD8-E499E4A551D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82AF70-5671-44F6-995A-6CD50D4CF2C7}">
      <dsp:nvSpPr>
        <dsp:cNvPr id="0" name=""/>
        <dsp:cNvSpPr/>
      </dsp:nvSpPr>
      <dsp:spPr>
        <a:xfrm>
          <a:off x="1508798" y="1209001"/>
          <a:ext cx="2659803" cy="2659803"/>
        </a:xfrm>
        <a:prstGeom prst="gear9">
          <a:avLst/>
        </a:prstGeom>
        <a:solidFill>
          <a:schemeClr val="tx1">
            <a:lumMod val="50000"/>
            <a:lumOff val="5000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fr-FR" sz="1700" b="1" kern="1200" dirty="0">
              <a:latin typeface="+mj-lt"/>
            </a:rPr>
            <a:t>Problématique et les objectifs de la recherche</a:t>
          </a:r>
          <a:endParaRPr lang="fr-FR" sz="1700" kern="1200" dirty="0"/>
        </a:p>
      </dsp:txBody>
      <dsp:txXfrm>
        <a:off x="2043537" y="1832047"/>
        <a:ext cx="1590325" cy="1367194"/>
      </dsp:txXfrm>
    </dsp:sp>
    <dsp:sp modelId="{5F3BC682-DBA3-44D4-B47C-4791C7756E74}">
      <dsp:nvSpPr>
        <dsp:cNvPr id="0" name=""/>
        <dsp:cNvSpPr/>
      </dsp:nvSpPr>
      <dsp:spPr>
        <a:xfrm>
          <a:off x="1650476" y="745913"/>
          <a:ext cx="3271558" cy="3271558"/>
        </a:xfrm>
        <a:prstGeom prst="circularArrow">
          <a:avLst>
            <a:gd name="adj1" fmla="val 4878"/>
            <a:gd name="adj2" fmla="val 312630"/>
            <a:gd name="adj3" fmla="val 3188358"/>
            <a:gd name="adj4" fmla="val 15160256"/>
            <a:gd name="adj5" fmla="val 5691"/>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40743-A570-4857-B4AA-40808493A3BC}">
      <dsp:nvSpPr>
        <dsp:cNvPr id="0" name=""/>
        <dsp:cNvSpPr/>
      </dsp:nvSpPr>
      <dsp:spPr>
        <a:xfrm>
          <a:off x="1508798" y="1209001"/>
          <a:ext cx="2659803" cy="2659803"/>
        </a:xfrm>
        <a:prstGeom prst="gear9">
          <a:avLst/>
        </a:prstGeom>
        <a:solidFill>
          <a:schemeClr val="tx1">
            <a:lumMod val="65000"/>
            <a:lumOff val="3500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fr-FR" sz="2300" kern="1200"/>
            <a:t>Revue </a:t>
          </a:r>
          <a:r>
            <a:rPr lang="fr-FR" sz="2300" kern="1200" dirty="0"/>
            <a:t>de la littérature.</a:t>
          </a:r>
          <a:endParaRPr lang="fr-FR" sz="2300" b="1" kern="1200" dirty="0">
            <a:latin typeface="+mj-lt"/>
          </a:endParaRPr>
        </a:p>
      </dsp:txBody>
      <dsp:txXfrm>
        <a:off x="2043537" y="1832047"/>
        <a:ext cx="1590325" cy="1367194"/>
      </dsp:txXfrm>
    </dsp:sp>
    <dsp:sp modelId="{D0468118-3609-42AF-BBDF-7B7ABB3A9EE5}">
      <dsp:nvSpPr>
        <dsp:cNvPr id="0" name=""/>
        <dsp:cNvSpPr/>
      </dsp:nvSpPr>
      <dsp:spPr>
        <a:xfrm>
          <a:off x="1650476" y="745913"/>
          <a:ext cx="3271558" cy="3271558"/>
        </a:xfrm>
        <a:prstGeom prst="circularArrow">
          <a:avLst>
            <a:gd name="adj1" fmla="val 4878"/>
            <a:gd name="adj2" fmla="val 312630"/>
            <a:gd name="adj3" fmla="val 3188358"/>
            <a:gd name="adj4" fmla="val 15160256"/>
            <a:gd name="adj5" fmla="val 5691"/>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82AF70-5671-44F6-995A-6CD50D4CF2C7}">
      <dsp:nvSpPr>
        <dsp:cNvPr id="0" name=""/>
        <dsp:cNvSpPr/>
      </dsp:nvSpPr>
      <dsp:spPr>
        <a:xfrm>
          <a:off x="712665" y="1005845"/>
          <a:ext cx="2659803" cy="2659803"/>
        </a:xfrm>
        <a:prstGeom prst="gear9">
          <a:avLst/>
        </a:prstGeom>
        <a:solidFill>
          <a:schemeClr val="tx1">
            <a:lumMod val="75000"/>
            <a:lumOff val="2500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fr-FR" sz="1500" kern="1200" dirty="0"/>
            <a:t>Méthodologie/les différentes pratiques de la RO</a:t>
          </a:r>
        </a:p>
      </dsp:txBody>
      <dsp:txXfrm>
        <a:off x="1247404" y="1628891"/>
        <a:ext cx="1590325" cy="1367194"/>
      </dsp:txXfrm>
    </dsp:sp>
    <dsp:sp modelId="{5F3BC682-DBA3-44D4-B47C-4791C7756E74}">
      <dsp:nvSpPr>
        <dsp:cNvPr id="0" name=""/>
        <dsp:cNvSpPr/>
      </dsp:nvSpPr>
      <dsp:spPr>
        <a:xfrm>
          <a:off x="1433931" y="732025"/>
          <a:ext cx="2680714" cy="2764891"/>
        </a:xfrm>
        <a:prstGeom prst="circularArrow">
          <a:avLst>
            <a:gd name="adj1" fmla="val 4878"/>
            <a:gd name="adj2" fmla="val 312630"/>
            <a:gd name="adj3" fmla="val 3188358"/>
            <a:gd name="adj4" fmla="val 15160256"/>
            <a:gd name="adj5" fmla="val 5691"/>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653CC-D3F5-477B-96A9-BD4C41505C8B}">
      <dsp:nvSpPr>
        <dsp:cNvPr id="0" name=""/>
        <dsp:cNvSpPr/>
      </dsp:nvSpPr>
      <dsp:spPr>
        <a:xfrm>
          <a:off x="914398" y="466086"/>
          <a:ext cx="1753945" cy="1671662"/>
        </a:xfrm>
        <a:prstGeom prst="gear9">
          <a:avLst/>
        </a:prstGeom>
        <a:solidFill>
          <a:schemeClr val="bg2">
            <a:lumMod val="7500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fr-FR" sz="1500" kern="1200" dirty="0">
              <a:solidFill>
                <a:schemeClr val="bg1"/>
              </a:solidFill>
            </a:rPr>
            <a:t>Contexte et intérêt de la recherche</a:t>
          </a:r>
        </a:p>
      </dsp:txBody>
      <dsp:txXfrm>
        <a:off x="1260869" y="857665"/>
        <a:ext cx="1061003" cy="859269"/>
      </dsp:txXfrm>
    </dsp:sp>
    <dsp:sp modelId="{D44FE98C-4DA5-413C-8021-98F3E87581FA}">
      <dsp:nvSpPr>
        <dsp:cNvPr id="0" name=""/>
        <dsp:cNvSpPr/>
      </dsp:nvSpPr>
      <dsp:spPr>
        <a:xfrm>
          <a:off x="1328805" y="374467"/>
          <a:ext cx="1667906" cy="1667906"/>
        </a:xfrm>
        <a:prstGeom prst="circularArrow">
          <a:avLst>
            <a:gd name="adj1" fmla="val 4878"/>
            <a:gd name="adj2" fmla="val 312630"/>
            <a:gd name="adj3" fmla="val 2969759"/>
            <a:gd name="adj4" fmla="val 15474999"/>
            <a:gd name="adj5" fmla="val 5691"/>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653CC-D3F5-477B-96A9-BD4C41505C8B}">
      <dsp:nvSpPr>
        <dsp:cNvPr id="0" name=""/>
        <dsp:cNvSpPr/>
      </dsp:nvSpPr>
      <dsp:spPr>
        <a:xfrm>
          <a:off x="580295" y="130816"/>
          <a:ext cx="2253598" cy="2203859"/>
        </a:xfrm>
        <a:prstGeom prst="gear9">
          <a:avLst/>
        </a:prstGeom>
        <a:solidFill>
          <a:schemeClr val="tx1">
            <a:lumMod val="95000"/>
            <a:lumOff val="500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fr-FR" sz="2100" kern="1200" dirty="0"/>
            <a:t>Conclusion</a:t>
          </a:r>
        </a:p>
      </dsp:txBody>
      <dsp:txXfrm>
        <a:off x="1029651" y="647059"/>
        <a:ext cx="1354886" cy="1132829"/>
      </dsp:txXfrm>
    </dsp:sp>
    <dsp:sp modelId="{D44FE98C-4DA5-413C-8021-98F3E87581FA}">
      <dsp:nvSpPr>
        <dsp:cNvPr id="0" name=""/>
        <dsp:cNvSpPr/>
      </dsp:nvSpPr>
      <dsp:spPr>
        <a:xfrm>
          <a:off x="865685" y="-200225"/>
          <a:ext cx="2592976" cy="2504961"/>
        </a:xfrm>
        <a:prstGeom prst="circularArrow">
          <a:avLst>
            <a:gd name="adj1" fmla="val 4878"/>
            <a:gd name="adj2" fmla="val 312630"/>
            <a:gd name="adj3" fmla="val 2969759"/>
            <a:gd name="adj4" fmla="val 15474999"/>
            <a:gd name="adj5" fmla="val 5691"/>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751637-91F3-4CB4-9019-3F0BB4CCBE2E}">
      <dsp:nvSpPr>
        <dsp:cNvPr id="0" name=""/>
        <dsp:cNvSpPr/>
      </dsp:nvSpPr>
      <dsp:spPr>
        <a:xfrm>
          <a:off x="925039" y="641465"/>
          <a:ext cx="8594378" cy="550057"/>
        </a:xfrm>
        <a:prstGeom prst="chevron">
          <a:avLst/>
        </a:prstGeom>
        <a:solidFill>
          <a:schemeClr val="tx2">
            <a:lumMod val="60000"/>
            <a:lumOff val="40000"/>
          </a:schemeClr>
        </a:solidFill>
        <a:ln w="12700" cap="rnd" cmpd="sng" algn="ctr">
          <a:solidFill>
            <a:schemeClr val="dk1"/>
          </a:solidFill>
          <a:prstDash val="solid"/>
        </a:ln>
        <a:effectLst/>
        <a:scene3d>
          <a:camera prst="orthographicFront">
            <a:rot lat="0" lon="0" rev="0"/>
          </a:camera>
          <a:lightRig rig="contrasting" dir="t">
            <a:rot lat="0" lon="0" rev="1200000"/>
          </a:lightRig>
        </a:scene3d>
      </dsp:spPr>
      <dsp:style>
        <a:lnRef idx="1">
          <a:schemeClr val="dk1"/>
        </a:lnRef>
        <a:fillRef idx="2">
          <a:schemeClr val="dk1"/>
        </a:fillRef>
        <a:effectRef idx="1">
          <a:schemeClr val="dk1"/>
        </a:effectRef>
        <a:fontRef idx="minor">
          <a:schemeClr val="dk1"/>
        </a:fontRef>
      </dsp:style>
      <dsp:txBody>
        <a:bodyPr spcFirstLastPara="0" vert="horz" wrap="square" lIns="136017" tIns="45339" rIns="45339" bIns="45339" numCol="1" spcCol="1270" anchor="ctr" anchorCtr="0">
          <a:noAutofit/>
        </a:bodyPr>
        <a:lstStyle/>
        <a:p>
          <a:pPr marL="0" lvl="0" indent="0" algn="ctr" defTabSz="1511300">
            <a:lnSpc>
              <a:spcPct val="90000"/>
            </a:lnSpc>
            <a:spcBef>
              <a:spcPct val="0"/>
            </a:spcBef>
            <a:spcAft>
              <a:spcPct val="35000"/>
            </a:spcAft>
            <a:buNone/>
          </a:pPr>
          <a:r>
            <a:rPr lang="fr-FR" sz="3400" kern="1200" dirty="0">
              <a:latin typeface="Times New Roman" panose="02020603050405020304" pitchFamily="18" charset="0"/>
              <a:cs typeface="Times New Roman" panose="02020603050405020304" pitchFamily="18" charset="0"/>
            </a:rPr>
            <a:t>Intérêts</a:t>
          </a:r>
        </a:p>
      </dsp:txBody>
      <dsp:txXfrm>
        <a:off x="1200068" y="641465"/>
        <a:ext cx="8044321" cy="550057"/>
      </dsp:txXfrm>
    </dsp:sp>
    <dsp:sp modelId="{72834CD6-CFFC-4B21-B37C-AB7F84C8FD92}">
      <dsp:nvSpPr>
        <dsp:cNvPr id="0" name=""/>
        <dsp:cNvSpPr/>
      </dsp:nvSpPr>
      <dsp:spPr>
        <a:xfrm>
          <a:off x="1371503" y="1673170"/>
          <a:ext cx="7728932" cy="1013625"/>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066800">
            <a:lnSpc>
              <a:spcPct val="90000"/>
            </a:lnSpc>
            <a:spcBef>
              <a:spcPct val="0"/>
            </a:spcBef>
            <a:spcAft>
              <a:spcPct val="15000"/>
            </a:spcAft>
            <a:buChar char="•"/>
          </a:pPr>
          <a:r>
            <a:rPr lang="fr-FR" sz="2400" b="0" kern="1200" dirty="0">
              <a:latin typeface="Calibri" panose="020F0502020204030204" pitchFamily="34" charset="0"/>
              <a:cs typeface="Calibri" panose="020F0502020204030204" pitchFamily="34" charset="0"/>
            </a:rPr>
            <a:t>Identifier les différentes pratiques de la résilience organisationnelle appliqués par les entreprises agroalimentaire en période de crise .</a:t>
          </a:r>
        </a:p>
      </dsp:txBody>
      <dsp:txXfrm>
        <a:off x="1371503" y="1673170"/>
        <a:ext cx="7728932" cy="1013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8EB38-5966-4B05-8C1C-1FC9C2CE44C8}">
      <dsp:nvSpPr>
        <dsp:cNvPr id="0" name=""/>
        <dsp:cNvSpPr/>
      </dsp:nvSpPr>
      <dsp:spPr>
        <a:xfrm>
          <a:off x="0" y="1044043"/>
          <a:ext cx="9668705" cy="1216800"/>
        </a:xfrm>
        <a:prstGeom prst="roundRect">
          <a:avLst/>
        </a:prstGeom>
        <a:solidFill>
          <a:schemeClr val="tx2">
            <a:lumMod val="60000"/>
            <a:lumOff val="4000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1" i="0" kern="1200" dirty="0">
              <a:latin typeface="Times New Roman" panose="02020603050405020304" pitchFamily="18" charset="0"/>
              <a:cs typeface="Times New Roman" panose="02020603050405020304" pitchFamily="18" charset="0"/>
            </a:rPr>
            <a:t>Montrer que la résilience est un processus irréversible pour garantir la pérennité des entreprises.</a:t>
          </a:r>
        </a:p>
      </dsp:txBody>
      <dsp:txXfrm>
        <a:off x="59399" y="1103442"/>
        <a:ext cx="9549907" cy="1098002"/>
      </dsp:txXfrm>
    </dsp:sp>
    <dsp:sp modelId="{F324210C-199A-4E7F-9FD8-E499E4A551D6}">
      <dsp:nvSpPr>
        <dsp:cNvPr id="0" name=""/>
        <dsp:cNvSpPr/>
      </dsp:nvSpPr>
      <dsp:spPr>
        <a:xfrm>
          <a:off x="0" y="2448043"/>
          <a:ext cx="9668705" cy="1216800"/>
        </a:xfrm>
        <a:prstGeom prst="roundRect">
          <a:avLst/>
        </a:prstGeom>
        <a:solidFill>
          <a:schemeClr val="tx2">
            <a:lumMod val="60000"/>
            <a:lumOff val="4000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1" kern="1200" dirty="0">
              <a:latin typeface="Times New Roman" panose="02020603050405020304" pitchFamily="18" charset="0"/>
              <a:cs typeface="Times New Roman" panose="02020603050405020304" pitchFamily="18" charset="0"/>
            </a:rPr>
            <a:t>Déterminer les différents pratiques de la résilience mise en place au niveau des organisations.</a:t>
          </a:r>
        </a:p>
      </dsp:txBody>
      <dsp:txXfrm>
        <a:off x="59399" y="2507442"/>
        <a:ext cx="9549907"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194BD9-CC69-4A4B-84AB-9B0112DAA788}" type="datetimeFigureOut">
              <a:rPr lang="fr-FR" smtClean="0"/>
              <a:t>30/04/2023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04C41-F4BD-4CF7-874D-9FC09A7BB93F}" type="slidenum">
              <a:rPr lang="fr-FR" smtClean="0"/>
              <a:t>‹#›</a:t>
            </a:fld>
            <a:endParaRPr lang="fr-FR"/>
          </a:p>
        </p:txBody>
      </p:sp>
    </p:spTree>
    <p:extLst>
      <p:ext uri="{BB962C8B-B14F-4D97-AF65-F5344CB8AC3E}">
        <p14:creationId xmlns:p14="http://schemas.microsoft.com/office/powerpoint/2010/main" val="56440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DA6FB0-F529-4527-97BD-55E83FE26539}" type="slidenum">
              <a:rPr lang="fr-FR" smtClean="0"/>
              <a:pPr/>
              <a:t>3</a:t>
            </a:fld>
            <a:endParaRPr lang="fr-FR"/>
          </a:p>
        </p:txBody>
      </p:sp>
    </p:spTree>
    <p:extLst>
      <p:ext uri="{BB962C8B-B14F-4D97-AF65-F5344CB8AC3E}">
        <p14:creationId xmlns:p14="http://schemas.microsoft.com/office/powerpoint/2010/main" val="180322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1.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fr-FR" sz="3200" dirty="0"/>
              <a:t>Les pratiques de la résilience des entreprises agricoles et agroalimentaires en période de crise</a:t>
            </a:r>
            <a:endParaRPr lang="en-US" sz="32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Autofit/>
          </a:bodyPr>
          <a:lstStyle/>
          <a:p>
            <a:r>
              <a:rPr lang="en-US" sz="2000" b="1" dirty="0"/>
              <a:t>BINKKOUR </a:t>
            </a:r>
            <a:r>
              <a:rPr lang="en-US" sz="2000" b="1" dirty="0" err="1"/>
              <a:t>Walid</a:t>
            </a:r>
            <a:endParaRPr lang="en-US" sz="2000" b="1" dirty="0"/>
          </a:p>
          <a:p>
            <a:r>
              <a:rPr lang="en-US" sz="2000" b="1" dirty="0"/>
              <a:t>LERSEM Under the direction of :</a:t>
            </a:r>
          </a:p>
          <a:p>
            <a:r>
              <a:rPr lang="en-US" sz="2000" b="1" dirty="0" err="1"/>
              <a:t>Mr</a:t>
            </a:r>
            <a:r>
              <a:rPr lang="en-US" sz="2000" b="1" dirty="0"/>
              <a:t>, </a:t>
            </a:r>
            <a:r>
              <a:rPr lang="en-US" sz="2000" b="1" dirty="0" err="1"/>
              <a:t>Professeur</a:t>
            </a:r>
            <a:r>
              <a:rPr lang="en-US" sz="2000" b="1" dirty="0"/>
              <a:t>, Hassan REHAIMI</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2076332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1304392"/>
            <a:ext cx="9962866" cy="4862944"/>
          </a:xfrm>
        </p:spPr>
        <p:txBody>
          <a:bodyPr>
            <a:noAutofit/>
          </a:bodyPr>
          <a:lstStyle/>
          <a:p>
            <a:r>
              <a:rPr lang="en-US" sz="2800" dirty="0">
                <a:solidFill>
                  <a:schemeClr val="accent1">
                    <a:lumMod val="50000"/>
                  </a:schemeClr>
                </a:solidFill>
              </a:rPr>
              <a:t>La </a:t>
            </a:r>
            <a:r>
              <a:rPr lang="en-US" sz="2800" dirty="0" err="1">
                <a:solidFill>
                  <a:schemeClr val="accent1">
                    <a:lumMod val="50000"/>
                  </a:schemeClr>
                </a:solidFill>
              </a:rPr>
              <a:t>résilience</a:t>
            </a:r>
            <a:r>
              <a:rPr lang="en-US" sz="2800" dirty="0">
                <a:solidFill>
                  <a:schemeClr val="accent1">
                    <a:lumMod val="50000"/>
                  </a:schemeClr>
                </a:solidFill>
              </a:rPr>
              <a:t> </a:t>
            </a:r>
            <a:r>
              <a:rPr lang="en-US" sz="2800" dirty="0" err="1">
                <a:solidFill>
                  <a:schemeClr val="accent1">
                    <a:lumMod val="50000"/>
                  </a:schemeClr>
                </a:solidFill>
              </a:rPr>
              <a:t>organisationnelle</a:t>
            </a:r>
            <a:r>
              <a:rPr lang="en-US" sz="2800" dirty="0">
                <a:solidFill>
                  <a:schemeClr val="accent1">
                    <a:lumMod val="50000"/>
                  </a:schemeClr>
                </a:solidFill>
              </a:rPr>
              <a:t>:</a:t>
            </a:r>
          </a:p>
          <a:p>
            <a:pPr lvl="1"/>
            <a:r>
              <a:rPr lang="fr-FR" sz="2400" dirty="0"/>
              <a:t>Capacité de faire face et de réagir à des évènements perturbateurs, à l’origine de situations de crise </a:t>
            </a:r>
            <a:r>
              <a:rPr lang="fr-FR" sz="2400" b="1" dirty="0" err="1">
                <a:solidFill>
                  <a:schemeClr val="accent2">
                    <a:lumMod val="75000"/>
                  </a:schemeClr>
                </a:solidFill>
              </a:rPr>
              <a:t>Weick</a:t>
            </a:r>
            <a:r>
              <a:rPr lang="fr-FR" sz="2400" b="1" dirty="0">
                <a:solidFill>
                  <a:schemeClr val="accent2">
                    <a:lumMod val="75000"/>
                  </a:schemeClr>
                </a:solidFill>
              </a:rPr>
              <a:t> K.E. (1987, 1988).</a:t>
            </a:r>
          </a:p>
          <a:p>
            <a:pPr lvl="1"/>
            <a:r>
              <a:rPr lang="fr-FR" sz="2400" dirty="0"/>
              <a:t>Capacité d’une organisation à résister à une menace ou à retrouver un état de stabilité après l’avoir subie</a:t>
            </a:r>
            <a:r>
              <a:rPr lang="fr-FR" sz="2400" b="1" dirty="0"/>
              <a:t> </a:t>
            </a:r>
            <a:r>
              <a:rPr lang="fr-FR" sz="2400" b="1" dirty="0" err="1">
                <a:solidFill>
                  <a:schemeClr val="accent2">
                    <a:lumMod val="75000"/>
                  </a:schemeClr>
                </a:solidFill>
              </a:rPr>
              <a:t>Hollnagel</a:t>
            </a:r>
            <a:r>
              <a:rPr lang="fr-FR" sz="2400" b="1" dirty="0">
                <a:solidFill>
                  <a:schemeClr val="accent2">
                    <a:lumMod val="75000"/>
                  </a:schemeClr>
                </a:solidFill>
              </a:rPr>
              <a:t> E. (2006).</a:t>
            </a:r>
            <a:endParaRPr lang="fr-FR" sz="2400" i="1" dirty="0">
              <a:solidFill>
                <a:schemeClr val="accent2">
                  <a:lumMod val="75000"/>
                </a:schemeClr>
              </a:solidFill>
            </a:endParaRPr>
          </a:p>
          <a:p>
            <a:pPr lvl="1"/>
            <a:r>
              <a:rPr lang="fr-FR" sz="2400" dirty="0"/>
              <a:t>La résilience peut être vue comme la capacité d’anticiper une perturbation, d’y résister en s’adaptant, et de se rétablir en retrouvant le plus possible l’état d’avant la perturbation</a:t>
            </a:r>
            <a:r>
              <a:rPr lang="fr-FR" sz="2400" i="1" dirty="0"/>
              <a:t> </a:t>
            </a:r>
            <a:r>
              <a:rPr lang="fr-FR" sz="2400" b="1" dirty="0" err="1">
                <a:solidFill>
                  <a:schemeClr val="accent2">
                    <a:lumMod val="75000"/>
                  </a:schemeClr>
                </a:solidFill>
              </a:rPr>
              <a:t>Madni</a:t>
            </a:r>
            <a:r>
              <a:rPr lang="fr-FR" sz="2400" b="1" dirty="0">
                <a:solidFill>
                  <a:schemeClr val="accent2">
                    <a:lumMod val="75000"/>
                  </a:schemeClr>
                </a:solidFill>
              </a:rPr>
              <a:t>, (2007).</a:t>
            </a:r>
            <a:endParaRPr lang="fr-FR" sz="2400" dirty="0"/>
          </a:p>
          <a:p>
            <a:pPr lvl="1"/>
            <a:endParaRPr lang="fr-FR" sz="2400"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6" name="ZoneTexte 5"/>
          <p:cNvSpPr txBox="1"/>
          <p:nvPr/>
        </p:nvSpPr>
        <p:spPr>
          <a:xfrm>
            <a:off x="0" y="80622"/>
            <a:ext cx="6646460" cy="584775"/>
          </a:xfrm>
          <a:prstGeom prst="rect">
            <a:avLst/>
          </a:prstGeom>
          <a:noFill/>
        </p:spPr>
        <p:txBody>
          <a:bodyPr wrap="square" rtlCol="0">
            <a:spAutoFit/>
          </a:bodyPr>
          <a:lstStyle/>
          <a:p>
            <a:r>
              <a:rPr lang="en-US" sz="3200" dirty="0">
                <a:solidFill>
                  <a:schemeClr val="accent2">
                    <a:lumMod val="75000"/>
                  </a:schemeClr>
                </a:solidFill>
              </a:rPr>
              <a:t>Revue de </a:t>
            </a:r>
            <a:r>
              <a:rPr lang="en-US" sz="3200" dirty="0" err="1">
                <a:solidFill>
                  <a:schemeClr val="accent2">
                    <a:lumMod val="75000"/>
                  </a:schemeClr>
                </a:solidFill>
              </a:rPr>
              <a:t>littérature</a:t>
            </a:r>
            <a:endParaRPr lang="fr-FR" sz="3200" dirty="0">
              <a:solidFill>
                <a:schemeClr val="accent2">
                  <a:lumMod val="75000"/>
                </a:schemeClr>
              </a:solidFill>
              <a:cs typeface="Arial" panose="020B0604020202020204" pitchFamily="34" charset="0"/>
            </a:endParaRPr>
          </a:p>
        </p:txBody>
      </p:sp>
    </p:spTree>
    <p:extLst>
      <p:ext uri="{BB962C8B-B14F-4D97-AF65-F5344CB8AC3E}">
        <p14:creationId xmlns:p14="http://schemas.microsoft.com/office/powerpoint/2010/main" val="1679629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1000"/>
                                        <p:tgtEl>
                                          <p:spTgt spid="5">
                                            <p:txEl>
                                              <p:pRg st="0" end="0"/>
                                            </p:txEl>
                                          </p:spTgt>
                                        </p:tgtEl>
                                      </p:cBhvr>
                                    </p:animEffect>
                                    <p:anim calcmode="lin" valueType="num">
                                      <p:cBhvr>
                                        <p:cTn id="1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1000"/>
                                        <p:tgtEl>
                                          <p:spTgt spid="5">
                                            <p:txEl>
                                              <p:pRg st="1" end="1"/>
                                            </p:txEl>
                                          </p:spTgt>
                                        </p:tgtEl>
                                      </p:cBhvr>
                                    </p:animEffect>
                                    <p:anim calcmode="lin" valueType="num">
                                      <p:cBhvr>
                                        <p:cTn id="1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1000"/>
                                        <p:tgtEl>
                                          <p:spTgt spid="5">
                                            <p:txEl>
                                              <p:pRg st="3" end="3"/>
                                            </p:txEl>
                                          </p:spTgt>
                                        </p:tgtEl>
                                      </p:cBhvr>
                                    </p:animEffect>
                                    <p:anim calcmode="lin" valueType="num">
                                      <p:cBhvr>
                                        <p:cTn id="2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4"/>
          <p:cNvSpPr/>
          <p:nvPr/>
        </p:nvSpPr>
        <p:spPr>
          <a:xfrm>
            <a:off x="3842517" y="1130600"/>
            <a:ext cx="4687910" cy="506222"/>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fr-FR" sz="1875" dirty="0">
                <a:ln w="18415" cmpd="sng">
                  <a:solidFill>
                    <a:srgbClr val="FFFFFF"/>
                  </a:solidFill>
                  <a:prstDash val="solid"/>
                </a:ln>
                <a:solidFill>
                  <a:schemeClr val="bg1"/>
                </a:solidFill>
                <a:effectLst>
                  <a:outerShdw blurRad="63500" dir="3600000" algn="tl" rotWithShape="0">
                    <a:srgbClr val="000000">
                      <a:alpha val="70000"/>
                    </a:srgbClr>
                  </a:outerShdw>
                </a:effectLst>
                <a:latin typeface="Arial Narrow" pitchFamily="34" charset="0"/>
              </a:rPr>
              <a:t>la résilience organisationnelle</a:t>
            </a:r>
          </a:p>
        </p:txBody>
      </p:sp>
      <p:sp>
        <p:nvSpPr>
          <p:cNvPr id="27" name="Rounded Rectangle 5"/>
          <p:cNvSpPr/>
          <p:nvPr/>
        </p:nvSpPr>
        <p:spPr>
          <a:xfrm>
            <a:off x="3842516" y="2131469"/>
            <a:ext cx="4687910" cy="675038"/>
          </a:xfrm>
          <a:prstGeom prst="roundRect">
            <a:avLst/>
          </a:prstGeom>
          <a:solidFill>
            <a:schemeClr val="bg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875" dirty="0">
                <a:ln w="18415" cmpd="sng">
                  <a:solidFill>
                    <a:srgbClr val="FFFFFF"/>
                  </a:solidFill>
                  <a:prstDash val="solid"/>
                </a:ln>
                <a:solidFill>
                  <a:schemeClr val="bg1"/>
                </a:solidFill>
                <a:effectLst>
                  <a:outerShdw blurRad="63500" dir="3600000" algn="tl" rotWithShape="0">
                    <a:srgbClr val="000000">
                      <a:alpha val="70000"/>
                    </a:srgbClr>
                  </a:outerShdw>
                </a:effectLst>
                <a:latin typeface="Arial Narrow" pitchFamily="34" charset="0"/>
              </a:rPr>
              <a:t>En tant que processus</a:t>
            </a:r>
          </a:p>
        </p:txBody>
      </p:sp>
      <p:sp>
        <p:nvSpPr>
          <p:cNvPr id="28" name="Rounded Rectangle 6"/>
          <p:cNvSpPr/>
          <p:nvPr/>
        </p:nvSpPr>
        <p:spPr>
          <a:xfrm>
            <a:off x="8916793" y="2083942"/>
            <a:ext cx="3078049" cy="674963"/>
          </a:xfrm>
          <a:prstGeom prst="roundRect">
            <a:avLst/>
          </a:prstGeom>
          <a:solidFill>
            <a:schemeClr val="bg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875" dirty="0">
                <a:ln w="18415" cmpd="sng">
                  <a:solidFill>
                    <a:srgbClr val="FFFFFF"/>
                  </a:solidFill>
                  <a:prstDash val="solid"/>
                </a:ln>
                <a:solidFill>
                  <a:schemeClr val="bg1"/>
                </a:solidFill>
                <a:effectLst>
                  <a:outerShdw blurRad="63500" dir="3600000" algn="tl" rotWithShape="0">
                    <a:srgbClr val="000000">
                      <a:alpha val="70000"/>
                    </a:srgbClr>
                  </a:outerShdw>
                </a:effectLst>
                <a:latin typeface="Arial Narrow" pitchFamily="34" charset="0"/>
              </a:rPr>
              <a:t>En tant que résultats</a:t>
            </a:r>
          </a:p>
        </p:txBody>
      </p:sp>
      <p:sp>
        <p:nvSpPr>
          <p:cNvPr id="29" name="Rounded Rectangle 7"/>
          <p:cNvSpPr/>
          <p:nvPr/>
        </p:nvSpPr>
        <p:spPr>
          <a:xfrm>
            <a:off x="81885" y="2174473"/>
            <a:ext cx="3374263" cy="675038"/>
          </a:xfrm>
          <a:prstGeom prst="roundRect">
            <a:avLst/>
          </a:prstGeom>
          <a:solidFill>
            <a:schemeClr val="bg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875" dirty="0">
                <a:ln w="18415" cmpd="sng">
                  <a:solidFill>
                    <a:srgbClr val="FFFFFF"/>
                  </a:solidFill>
                  <a:prstDash val="solid"/>
                </a:ln>
                <a:solidFill>
                  <a:schemeClr val="bg1"/>
                </a:solidFill>
                <a:effectLst>
                  <a:outerShdw blurRad="63500" dir="3600000" algn="tl" rotWithShape="0">
                    <a:srgbClr val="000000">
                      <a:alpha val="70000"/>
                    </a:srgbClr>
                  </a:outerShdw>
                </a:effectLst>
                <a:latin typeface="Arial Narrow" pitchFamily="34" charset="0"/>
              </a:rPr>
              <a:t>En tant que capacité</a:t>
            </a:r>
          </a:p>
        </p:txBody>
      </p:sp>
      <p:cxnSp>
        <p:nvCxnSpPr>
          <p:cNvPr id="33" name="Straight Arrow Connector 11"/>
          <p:cNvCxnSpPr>
            <a:stCxn id="26" idx="2"/>
            <a:endCxn id="27" idx="0"/>
          </p:cNvCxnSpPr>
          <p:nvPr/>
        </p:nvCxnSpPr>
        <p:spPr>
          <a:xfrm flipH="1">
            <a:off x="6186471" y="1636822"/>
            <a:ext cx="1" cy="494647"/>
          </a:xfrm>
          <a:prstGeom prst="straightConnector1">
            <a:avLst/>
          </a:prstGeom>
          <a:ln>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34" name="Straight Arrow Connector 13"/>
          <p:cNvCxnSpPr>
            <a:stCxn id="26" idx="2"/>
          </p:cNvCxnSpPr>
          <p:nvPr/>
        </p:nvCxnSpPr>
        <p:spPr>
          <a:xfrm>
            <a:off x="6186472" y="1636822"/>
            <a:ext cx="4269346" cy="460768"/>
          </a:xfrm>
          <a:prstGeom prst="straightConnector1">
            <a:avLst/>
          </a:prstGeom>
          <a:ln>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35" name="Straight Arrow Connector 15"/>
          <p:cNvCxnSpPr>
            <a:stCxn id="26" idx="2"/>
          </p:cNvCxnSpPr>
          <p:nvPr/>
        </p:nvCxnSpPr>
        <p:spPr>
          <a:xfrm flipH="1">
            <a:off x="1962202" y="1636822"/>
            <a:ext cx="4224270" cy="513429"/>
          </a:xfrm>
          <a:prstGeom prst="straightConnector1">
            <a:avLst/>
          </a:prstGeom>
          <a:ln>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40" name="Rounded Rectangle 27"/>
          <p:cNvSpPr/>
          <p:nvPr/>
        </p:nvSpPr>
        <p:spPr>
          <a:xfrm>
            <a:off x="3842516" y="3190656"/>
            <a:ext cx="4687910" cy="3504830"/>
          </a:xfrm>
          <a:prstGeom prst="roundRect">
            <a:avLst/>
          </a:prstGeom>
          <a:solidFill>
            <a:schemeClr val="tx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a:solidFill>
                  <a:schemeClr val="tx1"/>
                </a:solidFill>
              </a:rPr>
              <a:t>Mc Donald N. (2008) </a:t>
            </a:r>
            <a:r>
              <a:rPr lang="fr-FR" sz="2000" i="1" dirty="0">
                <a:solidFill>
                  <a:schemeClr val="tx1"/>
                </a:solidFill>
              </a:rPr>
              <a:t>Représente la capacité (d’un système organisationnel) d’anticiper et de manager efficacement les risques à travers l’adaptation de ses actions sur le système et les processus de façon à ce que les fonctions « cœur » soient effectuées dans une relation stable et efficace pour avec son environnement.</a:t>
            </a:r>
            <a:endParaRPr lang="fr-FR" sz="1875" i="1" dirty="0">
              <a:solidFill>
                <a:schemeClr val="tx1"/>
              </a:solidFill>
              <a:latin typeface="Arial Narrow" pitchFamily="34" charset="0"/>
            </a:endParaRPr>
          </a:p>
        </p:txBody>
      </p:sp>
      <p:sp>
        <p:nvSpPr>
          <p:cNvPr id="41" name="Rounded Rectangle 28"/>
          <p:cNvSpPr/>
          <p:nvPr/>
        </p:nvSpPr>
        <p:spPr>
          <a:xfrm>
            <a:off x="81885" y="3190656"/>
            <a:ext cx="3374264" cy="3504830"/>
          </a:xfrm>
          <a:prstGeom prst="roundRect">
            <a:avLst/>
          </a:prstGeom>
          <a:solidFill>
            <a:schemeClr val="tx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a:solidFill>
                  <a:schemeClr val="tx1"/>
                </a:solidFill>
              </a:rPr>
              <a:t>Pour </a:t>
            </a:r>
            <a:r>
              <a:rPr lang="fr-FR" sz="2000" b="1" dirty="0" err="1">
                <a:solidFill>
                  <a:schemeClr val="tx1"/>
                </a:solidFill>
              </a:rPr>
              <a:t>Vanistandael</a:t>
            </a:r>
            <a:r>
              <a:rPr lang="fr-FR" sz="2000" b="1" dirty="0">
                <a:solidFill>
                  <a:schemeClr val="tx1"/>
                </a:solidFill>
              </a:rPr>
              <a:t> (1996): </a:t>
            </a:r>
            <a:r>
              <a:rPr lang="fr-FR" sz="2000" i="1" dirty="0">
                <a:solidFill>
                  <a:schemeClr val="tx1"/>
                </a:solidFill>
              </a:rPr>
              <a:t>«La résilience est la capacité à réussir, de manière acceptable pour la société, en dépit d’un stress ou d’une adversité qui comportent normalement le risque grave d’une issue négative. »</a:t>
            </a:r>
          </a:p>
        </p:txBody>
      </p:sp>
      <p:cxnSp>
        <p:nvCxnSpPr>
          <p:cNvPr id="42" name="Straight Arrow Connector 32"/>
          <p:cNvCxnSpPr/>
          <p:nvPr/>
        </p:nvCxnSpPr>
        <p:spPr>
          <a:xfrm rot="300000">
            <a:off x="1945005" y="2909695"/>
            <a:ext cx="16754" cy="211023"/>
          </a:xfrm>
          <a:prstGeom prst="straightConnector1">
            <a:avLst/>
          </a:prstGeom>
          <a:ln>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43" name="Straight Arrow Connector 38"/>
          <p:cNvCxnSpPr/>
          <p:nvPr/>
        </p:nvCxnSpPr>
        <p:spPr>
          <a:xfrm rot="300000">
            <a:off x="6173014" y="2871053"/>
            <a:ext cx="16754" cy="211023"/>
          </a:xfrm>
          <a:prstGeom prst="straightConnector1">
            <a:avLst/>
          </a:prstGeom>
          <a:ln>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44" name="Rounded Rectangle 27"/>
          <p:cNvSpPr/>
          <p:nvPr/>
        </p:nvSpPr>
        <p:spPr>
          <a:xfrm>
            <a:off x="8916793" y="3235014"/>
            <a:ext cx="3078049" cy="3460472"/>
          </a:xfrm>
          <a:prstGeom prst="roundRect">
            <a:avLst/>
          </a:prstGeom>
          <a:solidFill>
            <a:schemeClr val="tx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i="1" dirty="0">
                <a:solidFill>
                  <a:schemeClr val="tx1"/>
                </a:solidFill>
              </a:rPr>
              <a:t>Pour </a:t>
            </a:r>
            <a:r>
              <a:rPr lang="fr-FR" sz="2000" b="1" i="1" dirty="0" err="1">
                <a:solidFill>
                  <a:schemeClr val="tx1"/>
                </a:solidFill>
              </a:rPr>
              <a:t>Garmezy</a:t>
            </a:r>
            <a:r>
              <a:rPr lang="fr-FR" sz="2000" b="1" i="1" dirty="0">
                <a:solidFill>
                  <a:schemeClr val="tx1"/>
                </a:solidFill>
              </a:rPr>
              <a:t> (1993,), </a:t>
            </a:r>
            <a:r>
              <a:rPr lang="fr-FR" sz="2000" i="1" dirty="0">
                <a:solidFill>
                  <a:schemeClr val="tx1"/>
                </a:solidFill>
              </a:rPr>
              <a:t>la résilience est « […] la capacité, le processus ou le résultat d’une bonne adaptation en dépit des circonstances, des défis ou des menaces».</a:t>
            </a:r>
          </a:p>
        </p:txBody>
      </p:sp>
      <p:cxnSp>
        <p:nvCxnSpPr>
          <p:cNvPr id="45" name="Straight Arrow Connector 38"/>
          <p:cNvCxnSpPr/>
          <p:nvPr/>
        </p:nvCxnSpPr>
        <p:spPr>
          <a:xfrm rot="300000">
            <a:off x="10466389" y="2878055"/>
            <a:ext cx="16754" cy="211023"/>
          </a:xfrm>
          <a:prstGeom prst="straightConnector1">
            <a:avLst/>
          </a:prstGeom>
          <a:ln>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19" name="Rectangle 18"/>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20" name="ZoneTexte 19"/>
          <p:cNvSpPr txBox="1"/>
          <p:nvPr/>
        </p:nvSpPr>
        <p:spPr>
          <a:xfrm>
            <a:off x="0" y="80622"/>
            <a:ext cx="6646460" cy="584775"/>
          </a:xfrm>
          <a:prstGeom prst="rect">
            <a:avLst/>
          </a:prstGeom>
          <a:noFill/>
        </p:spPr>
        <p:txBody>
          <a:bodyPr wrap="square" rtlCol="0">
            <a:spAutoFit/>
          </a:bodyPr>
          <a:lstStyle/>
          <a:p>
            <a:r>
              <a:rPr lang="en-US" sz="3200" dirty="0">
                <a:solidFill>
                  <a:schemeClr val="accent2">
                    <a:lumMod val="75000"/>
                  </a:schemeClr>
                </a:solidFill>
              </a:rPr>
              <a:t>Revue de </a:t>
            </a:r>
            <a:r>
              <a:rPr lang="en-US" sz="3200" dirty="0" err="1">
                <a:solidFill>
                  <a:schemeClr val="accent2">
                    <a:lumMod val="75000"/>
                  </a:schemeClr>
                </a:solidFill>
              </a:rPr>
              <a:t>littérature</a:t>
            </a:r>
            <a:endParaRPr lang="fr-FR" sz="3200" dirty="0">
              <a:solidFill>
                <a:schemeClr val="accent2">
                  <a:lumMod val="75000"/>
                </a:schemeClr>
              </a:solidFill>
              <a:cs typeface="Arial" panose="020B0604020202020204" pitchFamily="34" charset="0"/>
            </a:endParaRPr>
          </a:p>
        </p:txBody>
      </p:sp>
    </p:spTree>
    <p:extLst>
      <p:ext uri="{BB962C8B-B14F-4D97-AF65-F5344CB8AC3E}">
        <p14:creationId xmlns:p14="http://schemas.microsoft.com/office/powerpoint/2010/main" val="150255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strVal val="#ppt_x"/>
                                          </p:val>
                                        </p:tav>
                                        <p:tav tm="100000">
                                          <p:val>
                                            <p:strVal val="#ppt_x"/>
                                          </p:val>
                                        </p:tav>
                                      </p:tavLst>
                                    </p:anim>
                                    <p:anim calcmode="lin" valueType="num">
                                      <p:cBhvr>
                                        <p:cTn id="14" dur="1000" fill="hold"/>
                                        <p:tgtEl>
                                          <p:spTgt spid="3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1000"/>
                                        <p:tgtEl>
                                          <p:spTgt spid="29"/>
                                        </p:tgtEl>
                                      </p:cBhvr>
                                    </p:animEffect>
                                    <p:anim calcmode="lin" valueType="num">
                                      <p:cBhvr>
                                        <p:cTn id="18" dur="1000" fill="hold"/>
                                        <p:tgtEl>
                                          <p:spTgt spid="29"/>
                                        </p:tgtEl>
                                        <p:attrNameLst>
                                          <p:attrName>ppt_x</p:attrName>
                                        </p:attrNameLst>
                                      </p:cBhvr>
                                      <p:tavLst>
                                        <p:tav tm="0">
                                          <p:val>
                                            <p:strVal val="#ppt_x"/>
                                          </p:val>
                                        </p:tav>
                                        <p:tav tm="100000">
                                          <p:val>
                                            <p:strVal val="#ppt_x"/>
                                          </p:val>
                                        </p:tav>
                                      </p:tavLst>
                                    </p:anim>
                                    <p:anim calcmode="lin" valueType="num">
                                      <p:cBhvr>
                                        <p:cTn id="19" dur="1000" fill="hold"/>
                                        <p:tgtEl>
                                          <p:spTgt spid="29"/>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1000"/>
                                        <p:tgtEl>
                                          <p:spTgt spid="33"/>
                                        </p:tgtEl>
                                      </p:cBhvr>
                                    </p:animEffect>
                                    <p:anim calcmode="lin" valueType="num">
                                      <p:cBhvr>
                                        <p:cTn id="23" dur="1000" fill="hold"/>
                                        <p:tgtEl>
                                          <p:spTgt spid="33"/>
                                        </p:tgtEl>
                                        <p:attrNameLst>
                                          <p:attrName>ppt_x</p:attrName>
                                        </p:attrNameLst>
                                      </p:cBhvr>
                                      <p:tavLst>
                                        <p:tav tm="0">
                                          <p:val>
                                            <p:strVal val="#ppt_x"/>
                                          </p:val>
                                        </p:tav>
                                        <p:tav tm="100000">
                                          <p:val>
                                            <p:strVal val="#ppt_x"/>
                                          </p:val>
                                        </p:tav>
                                      </p:tavLst>
                                    </p:anim>
                                    <p:anim calcmode="lin" valueType="num">
                                      <p:cBhvr>
                                        <p:cTn id="24" dur="1000" fill="hold"/>
                                        <p:tgtEl>
                                          <p:spTgt spid="33"/>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anim calcmode="lin" valueType="num">
                                      <p:cBhvr>
                                        <p:cTn id="28" dur="1000" fill="hold"/>
                                        <p:tgtEl>
                                          <p:spTgt spid="27"/>
                                        </p:tgtEl>
                                        <p:attrNameLst>
                                          <p:attrName>ppt_x</p:attrName>
                                        </p:attrNameLst>
                                      </p:cBhvr>
                                      <p:tavLst>
                                        <p:tav tm="0">
                                          <p:val>
                                            <p:strVal val="#ppt_x"/>
                                          </p:val>
                                        </p:tav>
                                        <p:tav tm="100000">
                                          <p:val>
                                            <p:strVal val="#ppt_x"/>
                                          </p:val>
                                        </p:tav>
                                      </p:tavLst>
                                    </p:anim>
                                    <p:anim calcmode="lin" valueType="num">
                                      <p:cBhvr>
                                        <p:cTn id="29" dur="1000" fill="hold"/>
                                        <p:tgtEl>
                                          <p:spTgt spid="27"/>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1000"/>
                                        <p:tgtEl>
                                          <p:spTgt spid="34"/>
                                        </p:tgtEl>
                                      </p:cBhvr>
                                    </p:animEffect>
                                    <p:anim calcmode="lin" valueType="num">
                                      <p:cBhvr>
                                        <p:cTn id="33" dur="1000" fill="hold"/>
                                        <p:tgtEl>
                                          <p:spTgt spid="34"/>
                                        </p:tgtEl>
                                        <p:attrNameLst>
                                          <p:attrName>ppt_x</p:attrName>
                                        </p:attrNameLst>
                                      </p:cBhvr>
                                      <p:tavLst>
                                        <p:tav tm="0">
                                          <p:val>
                                            <p:strVal val="#ppt_x"/>
                                          </p:val>
                                        </p:tav>
                                        <p:tav tm="100000">
                                          <p:val>
                                            <p:strVal val="#ppt_x"/>
                                          </p:val>
                                        </p:tav>
                                      </p:tavLst>
                                    </p:anim>
                                    <p:anim calcmode="lin" valueType="num">
                                      <p:cBhvr>
                                        <p:cTn id="34" dur="1000" fill="hold"/>
                                        <p:tgtEl>
                                          <p:spTgt spid="34"/>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fade">
                                      <p:cBhvr>
                                        <p:cTn id="42" dur="1000"/>
                                        <p:tgtEl>
                                          <p:spTgt spid="42"/>
                                        </p:tgtEl>
                                      </p:cBhvr>
                                    </p:animEffect>
                                    <p:anim calcmode="lin" valueType="num">
                                      <p:cBhvr>
                                        <p:cTn id="43" dur="1000" fill="hold"/>
                                        <p:tgtEl>
                                          <p:spTgt spid="42"/>
                                        </p:tgtEl>
                                        <p:attrNameLst>
                                          <p:attrName>ppt_x</p:attrName>
                                        </p:attrNameLst>
                                      </p:cBhvr>
                                      <p:tavLst>
                                        <p:tav tm="0">
                                          <p:val>
                                            <p:strVal val="#ppt_x"/>
                                          </p:val>
                                        </p:tav>
                                        <p:tav tm="100000">
                                          <p:val>
                                            <p:strVal val="#ppt_x"/>
                                          </p:val>
                                        </p:tav>
                                      </p:tavLst>
                                    </p:anim>
                                    <p:anim calcmode="lin" valueType="num">
                                      <p:cBhvr>
                                        <p:cTn id="44" dur="1000" fill="hold"/>
                                        <p:tgtEl>
                                          <p:spTgt spid="42"/>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fade">
                                      <p:cBhvr>
                                        <p:cTn id="47" dur="1000"/>
                                        <p:tgtEl>
                                          <p:spTgt spid="40"/>
                                        </p:tgtEl>
                                      </p:cBhvr>
                                    </p:animEffect>
                                    <p:anim calcmode="lin" valueType="num">
                                      <p:cBhvr>
                                        <p:cTn id="48" dur="1000" fill="hold"/>
                                        <p:tgtEl>
                                          <p:spTgt spid="40"/>
                                        </p:tgtEl>
                                        <p:attrNameLst>
                                          <p:attrName>ppt_x</p:attrName>
                                        </p:attrNameLst>
                                      </p:cBhvr>
                                      <p:tavLst>
                                        <p:tav tm="0">
                                          <p:val>
                                            <p:strVal val="#ppt_x"/>
                                          </p:val>
                                        </p:tav>
                                        <p:tav tm="100000">
                                          <p:val>
                                            <p:strVal val="#ppt_x"/>
                                          </p:val>
                                        </p:tav>
                                      </p:tavLst>
                                    </p:anim>
                                    <p:anim calcmode="lin" valueType="num">
                                      <p:cBhvr>
                                        <p:cTn id="49" dur="1000" fill="hold"/>
                                        <p:tgtEl>
                                          <p:spTgt spid="40"/>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fade">
                                      <p:cBhvr>
                                        <p:cTn id="52" dur="1000"/>
                                        <p:tgtEl>
                                          <p:spTgt spid="43"/>
                                        </p:tgtEl>
                                      </p:cBhvr>
                                    </p:animEffect>
                                    <p:anim calcmode="lin" valueType="num">
                                      <p:cBhvr>
                                        <p:cTn id="53" dur="1000" fill="hold"/>
                                        <p:tgtEl>
                                          <p:spTgt spid="43"/>
                                        </p:tgtEl>
                                        <p:attrNameLst>
                                          <p:attrName>ppt_x</p:attrName>
                                        </p:attrNameLst>
                                      </p:cBhvr>
                                      <p:tavLst>
                                        <p:tav tm="0">
                                          <p:val>
                                            <p:strVal val="#ppt_x"/>
                                          </p:val>
                                        </p:tav>
                                        <p:tav tm="100000">
                                          <p:val>
                                            <p:strVal val="#ppt_x"/>
                                          </p:val>
                                        </p:tav>
                                      </p:tavLst>
                                    </p:anim>
                                    <p:anim calcmode="lin" valueType="num">
                                      <p:cBhvr>
                                        <p:cTn id="54" dur="1000" fill="hold"/>
                                        <p:tgtEl>
                                          <p:spTgt spid="4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1000"/>
                                        <p:tgtEl>
                                          <p:spTgt spid="41"/>
                                        </p:tgtEl>
                                      </p:cBhvr>
                                    </p:animEffect>
                                    <p:anim calcmode="lin" valueType="num">
                                      <p:cBhvr>
                                        <p:cTn id="58" dur="1000" fill="hold"/>
                                        <p:tgtEl>
                                          <p:spTgt spid="41"/>
                                        </p:tgtEl>
                                        <p:attrNameLst>
                                          <p:attrName>ppt_x</p:attrName>
                                        </p:attrNameLst>
                                      </p:cBhvr>
                                      <p:tavLst>
                                        <p:tav tm="0">
                                          <p:val>
                                            <p:strVal val="#ppt_x"/>
                                          </p:val>
                                        </p:tav>
                                        <p:tav tm="100000">
                                          <p:val>
                                            <p:strVal val="#ppt_x"/>
                                          </p:val>
                                        </p:tav>
                                      </p:tavLst>
                                    </p:anim>
                                    <p:anim calcmode="lin" valueType="num">
                                      <p:cBhvr>
                                        <p:cTn id="59" dur="1000" fill="hold"/>
                                        <p:tgtEl>
                                          <p:spTgt spid="41"/>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1000"/>
                                        <p:tgtEl>
                                          <p:spTgt spid="44"/>
                                        </p:tgtEl>
                                      </p:cBhvr>
                                    </p:animEffect>
                                    <p:anim calcmode="lin" valueType="num">
                                      <p:cBhvr>
                                        <p:cTn id="63" dur="1000" fill="hold"/>
                                        <p:tgtEl>
                                          <p:spTgt spid="44"/>
                                        </p:tgtEl>
                                        <p:attrNameLst>
                                          <p:attrName>ppt_x</p:attrName>
                                        </p:attrNameLst>
                                      </p:cBhvr>
                                      <p:tavLst>
                                        <p:tav tm="0">
                                          <p:val>
                                            <p:strVal val="#ppt_x"/>
                                          </p:val>
                                        </p:tav>
                                        <p:tav tm="100000">
                                          <p:val>
                                            <p:strVal val="#ppt_x"/>
                                          </p:val>
                                        </p:tav>
                                      </p:tavLst>
                                    </p:anim>
                                    <p:anim calcmode="lin" valueType="num">
                                      <p:cBhvr>
                                        <p:cTn id="64" dur="1000" fill="hold"/>
                                        <p:tgtEl>
                                          <p:spTgt spid="44"/>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40" grpId="0" animBg="1"/>
      <p:bldP spid="41" grpId="0" animBg="1"/>
      <p:bldP spid="44" grpId="0" animBg="1"/>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1304392"/>
            <a:ext cx="9962866" cy="4862944"/>
          </a:xfrm>
        </p:spPr>
        <p:txBody>
          <a:bodyPr>
            <a:noAutofit/>
          </a:bodyPr>
          <a:lstStyle/>
          <a:p>
            <a:r>
              <a:rPr lang="en-US" sz="2800" dirty="0">
                <a:solidFill>
                  <a:schemeClr val="accent1">
                    <a:lumMod val="50000"/>
                  </a:schemeClr>
                </a:solidFill>
              </a:rPr>
              <a:t>Crises :</a:t>
            </a:r>
          </a:p>
          <a:p>
            <a:pPr lvl="1"/>
            <a:r>
              <a:rPr lang="fr-FR" sz="2400" dirty="0" err="1"/>
              <a:t>Pauchant</a:t>
            </a:r>
            <a:r>
              <a:rPr lang="fr-FR" sz="2400" dirty="0"/>
              <a:t> (1988) définit la crise comme </a:t>
            </a:r>
            <a:r>
              <a:rPr lang="fr-FR" sz="2400" b="1" i="1" dirty="0"/>
              <a:t>« une accumulation d’événements probables au niveau d’une partie ou de l’organisation dans son ensemble, qui peut interrompre les opérations présentes ou futures de l’entreprise en affectant les individus et les communautés à un niveau physique, psychologique et/ou existentiel. »</a:t>
            </a:r>
          </a:p>
          <a:p>
            <a:pPr lvl="1"/>
            <a:r>
              <a:rPr lang="fr-FR" sz="2400" dirty="0"/>
              <a:t>Roux-Dufort (2000) décrit la crise comme étant </a:t>
            </a:r>
            <a:r>
              <a:rPr lang="fr-FR" sz="2400" b="1" i="1" dirty="0"/>
              <a:t>« des ruptures brutales, dans lesquelles plusieurs acteurs sont impliqués, qui nécessitent une attention immédiate dans un climat de forte incertitude quant au déroulement des événements et aux conséquences des décisions. »</a:t>
            </a:r>
          </a:p>
          <a:p>
            <a:pPr lvl="1"/>
            <a:endParaRPr lang="fr-FR" sz="2400"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6" name="ZoneTexte 5"/>
          <p:cNvSpPr txBox="1"/>
          <p:nvPr/>
        </p:nvSpPr>
        <p:spPr>
          <a:xfrm>
            <a:off x="0" y="80622"/>
            <a:ext cx="6646460" cy="584775"/>
          </a:xfrm>
          <a:prstGeom prst="rect">
            <a:avLst/>
          </a:prstGeom>
          <a:noFill/>
        </p:spPr>
        <p:txBody>
          <a:bodyPr wrap="square" rtlCol="0">
            <a:spAutoFit/>
          </a:bodyPr>
          <a:lstStyle/>
          <a:p>
            <a:r>
              <a:rPr lang="en-US" sz="3200" dirty="0">
                <a:solidFill>
                  <a:schemeClr val="accent2">
                    <a:lumMod val="75000"/>
                  </a:schemeClr>
                </a:solidFill>
              </a:rPr>
              <a:t>Revue de </a:t>
            </a:r>
            <a:r>
              <a:rPr lang="en-US" sz="3200" dirty="0" err="1">
                <a:solidFill>
                  <a:schemeClr val="accent2">
                    <a:lumMod val="75000"/>
                  </a:schemeClr>
                </a:solidFill>
              </a:rPr>
              <a:t>littérature</a:t>
            </a:r>
            <a:endParaRPr lang="fr-FR" sz="3200" dirty="0">
              <a:solidFill>
                <a:schemeClr val="accent2">
                  <a:lumMod val="75000"/>
                </a:schemeClr>
              </a:solidFill>
              <a:cs typeface="Arial" panose="020B0604020202020204" pitchFamily="34" charset="0"/>
            </a:endParaRPr>
          </a:p>
        </p:txBody>
      </p:sp>
    </p:spTree>
    <p:extLst>
      <p:ext uri="{BB962C8B-B14F-4D97-AF65-F5344CB8AC3E}">
        <p14:creationId xmlns:p14="http://schemas.microsoft.com/office/powerpoint/2010/main" val="419900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1000"/>
                                        <p:tgtEl>
                                          <p:spTgt spid="5">
                                            <p:txEl>
                                              <p:pRg st="0" end="0"/>
                                            </p:txEl>
                                          </p:spTgt>
                                        </p:tgtEl>
                                      </p:cBhvr>
                                    </p:animEffect>
                                    <p:anim calcmode="lin" valueType="num">
                                      <p:cBhvr>
                                        <p:cTn id="1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1000"/>
                                        <p:tgtEl>
                                          <p:spTgt spid="5">
                                            <p:txEl>
                                              <p:pRg st="1" end="1"/>
                                            </p:txEl>
                                          </p:spTgt>
                                        </p:tgtEl>
                                      </p:cBhvr>
                                    </p:animEffect>
                                    <p:anim calcmode="lin" valueType="num">
                                      <p:cBhvr>
                                        <p:cTn id="1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677334" y="2160590"/>
            <a:ext cx="8698678" cy="2479650"/>
          </a:xfrm>
          <a:ln>
            <a:solidFill>
              <a:schemeClr val="tx2">
                <a:lumMod val="60000"/>
                <a:lumOff val="40000"/>
              </a:schemeClr>
            </a:solidFill>
          </a:ln>
        </p:spPr>
        <p:txBody>
          <a:bodyPr>
            <a:normAutofit/>
          </a:bodyPr>
          <a:lstStyle/>
          <a:p>
            <a:pPr algn="ctr">
              <a:buFont typeface="Wingdings" panose="05000000000000000000" pitchFamily="2" charset="2"/>
              <a:buChar char="v"/>
            </a:pPr>
            <a:r>
              <a:rPr lang="fr-FR" sz="2800" i="1" dirty="0"/>
              <a:t>Le présent exposé vise à effectuer une analyse descriptive, pour l’objectif de déduire les pratiques de la résilience appliquée par les entreprises en période de crise.</a:t>
            </a:r>
          </a:p>
        </p:txBody>
      </p:sp>
      <p:sp>
        <p:nvSpPr>
          <p:cNvPr id="6" name="Rectangle 5"/>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8" name="ZoneTexte 7"/>
          <p:cNvSpPr txBox="1"/>
          <p:nvPr/>
        </p:nvSpPr>
        <p:spPr>
          <a:xfrm>
            <a:off x="0" y="94690"/>
            <a:ext cx="5303520" cy="584775"/>
          </a:xfrm>
          <a:prstGeom prst="rect">
            <a:avLst/>
          </a:prstGeom>
          <a:noFill/>
        </p:spPr>
        <p:txBody>
          <a:bodyPr wrap="square" rtlCol="0">
            <a:spAutoFit/>
          </a:bodyPr>
          <a:lstStyle/>
          <a:p>
            <a:pPr lvl="0"/>
            <a:r>
              <a:rPr lang="fr-FR" sz="3200" dirty="0">
                <a:solidFill>
                  <a:schemeClr val="accent2">
                    <a:lumMod val="75000"/>
                  </a:schemeClr>
                </a:solidFill>
                <a:cs typeface="Arial" panose="020B0604020202020204" pitchFamily="34" charset="0"/>
              </a:rPr>
              <a:t>Méthodologie</a:t>
            </a:r>
          </a:p>
        </p:txBody>
      </p:sp>
    </p:spTree>
    <p:extLst>
      <p:ext uri="{BB962C8B-B14F-4D97-AF65-F5344CB8AC3E}">
        <p14:creationId xmlns:p14="http://schemas.microsoft.com/office/powerpoint/2010/main" val="296580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bg/>
                                          </p:spTgt>
                                        </p:tgtEl>
                                        <p:attrNameLst>
                                          <p:attrName>style.visibility</p:attrName>
                                        </p:attrNameLst>
                                      </p:cBhvr>
                                      <p:to>
                                        <p:strVal val="visible"/>
                                      </p:to>
                                    </p:set>
                                    <p:animEffect transition="in" filter="fade">
                                      <p:cBhvr>
                                        <p:cTn id="11" dur="1000"/>
                                        <p:tgtEl>
                                          <p:spTgt spid="5">
                                            <p:bg/>
                                          </p:spTgt>
                                        </p:tgtEl>
                                      </p:cBhvr>
                                    </p:animEffect>
                                    <p:anim calcmode="lin" valueType="num">
                                      <p:cBhvr>
                                        <p:cTn id="12" dur="1000" fill="hold"/>
                                        <p:tgtEl>
                                          <p:spTgt spid="5">
                                            <p:bg/>
                                          </p:spTgt>
                                        </p:tgtEl>
                                        <p:attrNameLst>
                                          <p:attrName>ppt_x</p:attrName>
                                        </p:attrNameLst>
                                      </p:cBhvr>
                                      <p:tavLst>
                                        <p:tav tm="0">
                                          <p:val>
                                            <p:strVal val="#ppt_x"/>
                                          </p:val>
                                        </p:tav>
                                        <p:tav tm="100000">
                                          <p:val>
                                            <p:strVal val="#ppt_x"/>
                                          </p:val>
                                        </p:tav>
                                      </p:tavLst>
                                    </p:anim>
                                    <p:anim calcmode="lin" valueType="num">
                                      <p:cBhvr>
                                        <p:cTn id="13"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fade">
                                      <p:cBhvr>
                                        <p:cTn id="18" dur="1000"/>
                                        <p:tgtEl>
                                          <p:spTgt spid="5">
                                            <p:txEl>
                                              <p:pRg st="0" end="0"/>
                                            </p:txEl>
                                          </p:spTgt>
                                        </p:tgtEl>
                                      </p:cBhvr>
                                    </p:animEffect>
                                    <p:anim calcmode="lin" valueType="num">
                                      <p:cBhvr>
                                        <p:cTn id="1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1158801"/>
            <a:ext cx="9921926" cy="4862944"/>
          </a:xfrm>
        </p:spPr>
        <p:txBody>
          <a:bodyPr>
            <a:noAutofit/>
          </a:bodyPr>
          <a:lstStyle/>
          <a:p>
            <a:pPr lvl="0"/>
            <a:r>
              <a:rPr lang="fr-FR" sz="2000" b="1" dirty="0">
                <a:solidFill>
                  <a:srgbClr val="C00000"/>
                </a:solidFill>
              </a:rPr>
              <a:t>Grandes entreprises agroalimentaires, PSE et lutte contre la déforestation. Mettre les PSE au service de l'agriculture « zéro déforestation ». Alain </a:t>
            </a:r>
            <a:r>
              <a:rPr lang="fr-FR" sz="2000" b="1" dirty="0" err="1">
                <a:solidFill>
                  <a:srgbClr val="C00000"/>
                </a:solidFill>
              </a:rPr>
              <a:t>Karsenty</a:t>
            </a:r>
            <a:r>
              <a:rPr lang="fr-FR" sz="2000" b="1" dirty="0">
                <a:solidFill>
                  <a:srgbClr val="C00000"/>
                </a:solidFill>
              </a:rPr>
              <a:t>. </a:t>
            </a:r>
            <a:endParaRPr lang="fr-FR" sz="2000" b="1" dirty="0">
              <a:solidFill>
                <a:srgbClr val="C00000"/>
              </a:solidFill>
              <a:cs typeface="Calibri" panose="020F0502020204030204" pitchFamily="34" charset="0"/>
            </a:endParaRPr>
          </a:p>
          <a:p>
            <a:pPr lvl="1"/>
            <a:r>
              <a:rPr lang="fr-FR" sz="2200" dirty="0"/>
              <a:t>L'auteur se concentre sur l'utilisation des Programmes de Soutien aux Entreprises (PSE) pour promouvoir une agriculture "zéro déforestation".</a:t>
            </a:r>
          </a:p>
          <a:p>
            <a:pPr lvl="1"/>
            <a:r>
              <a:rPr lang="fr-FR" sz="2200" dirty="0" err="1"/>
              <a:t>Karsenty</a:t>
            </a:r>
            <a:r>
              <a:rPr lang="fr-FR" sz="2200" dirty="0"/>
              <a:t> affirme que les PSE peuvent être un outil efficace pour encourager les producteurs à adopter des pratiques agricoles durables qui contribuent à la lutte contre la déforestation.</a:t>
            </a:r>
          </a:p>
          <a:p>
            <a:pPr lvl="1"/>
            <a:r>
              <a:rPr lang="fr-FR" sz="2200" dirty="0"/>
              <a:t>Les PSE doivent également être combinés avec d'autres politiques et mesures pour maximiser leur impact sur la lutte contre la déforestation.</a:t>
            </a:r>
          </a:p>
          <a:p>
            <a:pPr lvl="1"/>
            <a:endParaRPr lang="fr-FR" sz="2200" dirty="0"/>
          </a:p>
          <a:p>
            <a:pPr lvl="1"/>
            <a:endParaRPr lang="en-US" sz="2200"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5" name="ZoneTexte 4"/>
          <p:cNvSpPr txBox="1"/>
          <p:nvPr/>
        </p:nvSpPr>
        <p:spPr>
          <a:xfrm>
            <a:off x="0" y="94690"/>
            <a:ext cx="10959152" cy="523220"/>
          </a:xfrm>
          <a:prstGeom prst="rect">
            <a:avLst/>
          </a:prstGeom>
          <a:noFill/>
        </p:spPr>
        <p:txBody>
          <a:bodyPr wrap="square" rtlCol="0">
            <a:spAutoFit/>
          </a:bodyPr>
          <a:lstStyle/>
          <a:p>
            <a:pPr lvl="0"/>
            <a:r>
              <a:rPr lang="fr-FR" sz="2800" dirty="0">
                <a:solidFill>
                  <a:schemeClr val="accent2">
                    <a:lumMod val="75000"/>
                  </a:schemeClr>
                </a:solidFill>
                <a:cs typeface="Arial" panose="020B0604020202020204" pitchFamily="34" charset="0"/>
              </a:rPr>
              <a:t>Les différentes pratiques de la résilience organisationnelle</a:t>
            </a:r>
          </a:p>
        </p:txBody>
      </p:sp>
    </p:spTree>
    <p:extLst>
      <p:ext uri="{BB962C8B-B14F-4D97-AF65-F5344CB8AC3E}">
        <p14:creationId xmlns:p14="http://schemas.microsoft.com/office/powerpoint/2010/main" val="294686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anim calcmode="lin" valueType="num">
                                      <p:cBhvr>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4" y="1117862"/>
            <a:ext cx="9949222" cy="4862944"/>
          </a:xfrm>
        </p:spPr>
        <p:txBody>
          <a:bodyPr>
            <a:noAutofit/>
          </a:bodyPr>
          <a:lstStyle/>
          <a:p>
            <a:pPr lvl="0"/>
            <a:r>
              <a:rPr lang="fr-FR" sz="2000" b="1" dirty="0">
                <a:solidFill>
                  <a:srgbClr val="C00000"/>
                </a:solidFill>
              </a:rPr>
              <a:t>Compétitivité externe décroissante et vulnérabilités: un besoin d’actions publiques résolues pour l’agroalimentaire. Guillou M., de FRANCLIEU H., &amp; Saint-Félix C.</a:t>
            </a:r>
          </a:p>
          <a:p>
            <a:pPr lvl="1"/>
            <a:r>
              <a:rPr lang="fr-FR" sz="2000" dirty="0"/>
              <a:t>Les auteurs font valoir que l'agroalimentaire en France est confronté à une compétitivité externe décroissante en raison de la concurrence croissante des produits importés en provenance d'autres pays, en particulier dans les segments de marché à faible valeur ajoutée.</a:t>
            </a:r>
          </a:p>
          <a:p>
            <a:pPr lvl="1"/>
            <a:r>
              <a:rPr lang="fr-FR" sz="2000" dirty="0"/>
              <a:t>Pour renforcer la compétitivité et la résilience des entreprises agroalimentaires françaises, les auteurs suggèrent des mesures telles que:</a:t>
            </a:r>
          </a:p>
          <a:p>
            <a:pPr lvl="3">
              <a:buFont typeface="Wingdings" panose="05000000000000000000" pitchFamily="2" charset="2"/>
              <a:buChar char="ü"/>
            </a:pPr>
            <a:r>
              <a:rPr lang="fr-FR" sz="1800" b="1" i="1" dirty="0"/>
              <a:t>la promotion de la qualité et de l'origine des produits </a:t>
            </a:r>
          </a:p>
          <a:p>
            <a:pPr lvl="3">
              <a:buFont typeface="Wingdings" panose="05000000000000000000" pitchFamily="2" charset="2"/>
              <a:buChar char="ü"/>
            </a:pPr>
            <a:r>
              <a:rPr lang="fr-FR" sz="1800" b="1" i="1" dirty="0"/>
              <a:t>la mise en place de filières de production durables </a:t>
            </a:r>
          </a:p>
          <a:p>
            <a:pPr lvl="3">
              <a:buFont typeface="Wingdings" panose="05000000000000000000" pitchFamily="2" charset="2"/>
              <a:buChar char="ü"/>
            </a:pPr>
            <a:r>
              <a:rPr lang="fr-FR" sz="1800" b="1" i="1" dirty="0"/>
              <a:t>le développement de l'innovation et de la recherche</a:t>
            </a:r>
          </a:p>
          <a:p>
            <a:pPr lvl="3">
              <a:buFont typeface="Wingdings" panose="05000000000000000000" pitchFamily="2" charset="2"/>
              <a:buChar char="ü"/>
            </a:pPr>
            <a:r>
              <a:rPr lang="fr-FR" sz="1800" b="1" i="1" dirty="0"/>
              <a:t>la coopération entre les entreprises et les acteurs de la recherche et de l'innovation.</a:t>
            </a:r>
          </a:p>
          <a:p>
            <a:pPr lvl="1"/>
            <a:endParaRPr lang="en-US" sz="2200"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5" name="ZoneTexte 4"/>
          <p:cNvSpPr txBox="1"/>
          <p:nvPr/>
        </p:nvSpPr>
        <p:spPr>
          <a:xfrm>
            <a:off x="0" y="94690"/>
            <a:ext cx="10959152" cy="523220"/>
          </a:xfrm>
          <a:prstGeom prst="rect">
            <a:avLst/>
          </a:prstGeom>
          <a:noFill/>
        </p:spPr>
        <p:txBody>
          <a:bodyPr wrap="square" rtlCol="0">
            <a:spAutoFit/>
          </a:bodyPr>
          <a:lstStyle/>
          <a:p>
            <a:pPr lvl="0"/>
            <a:r>
              <a:rPr lang="fr-FR" sz="2800" dirty="0">
                <a:solidFill>
                  <a:schemeClr val="accent2">
                    <a:lumMod val="75000"/>
                  </a:schemeClr>
                </a:solidFill>
                <a:cs typeface="Arial" panose="020B0604020202020204" pitchFamily="34" charset="0"/>
              </a:rPr>
              <a:t>Les différentes pratiques de la résilience organisationnelle</a:t>
            </a:r>
          </a:p>
        </p:txBody>
      </p:sp>
    </p:spTree>
    <p:extLst>
      <p:ext uri="{BB962C8B-B14F-4D97-AF65-F5344CB8AC3E}">
        <p14:creationId xmlns:p14="http://schemas.microsoft.com/office/powerpoint/2010/main" val="37264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anim calcmode="lin" valueType="num">
                                      <p:cBhvr>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type="body" idx="1"/>
          </p:nvPr>
        </p:nvSpPr>
        <p:spPr/>
        <p:txBody>
          <a:bodyPr>
            <a:noAutofit/>
          </a:bodyPr>
          <a:lstStyle/>
          <a:p>
            <a:pPr marL="457200" lvl="1" indent="0">
              <a:buNone/>
            </a:pPr>
            <a:endParaRPr lang="fr-FR" sz="2200" dirty="0"/>
          </a:p>
          <a:p>
            <a:pPr lvl="1"/>
            <a:endParaRPr lang="en-US" sz="2200"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5" name="ZoneTexte 4"/>
          <p:cNvSpPr txBox="1"/>
          <p:nvPr/>
        </p:nvSpPr>
        <p:spPr>
          <a:xfrm>
            <a:off x="0" y="94690"/>
            <a:ext cx="10959152" cy="523220"/>
          </a:xfrm>
          <a:prstGeom prst="rect">
            <a:avLst/>
          </a:prstGeom>
          <a:noFill/>
        </p:spPr>
        <p:txBody>
          <a:bodyPr wrap="square" rtlCol="0">
            <a:spAutoFit/>
          </a:bodyPr>
          <a:lstStyle/>
          <a:p>
            <a:pPr lvl="0"/>
            <a:r>
              <a:rPr lang="fr-FR" sz="2800" dirty="0">
                <a:solidFill>
                  <a:schemeClr val="accent2">
                    <a:lumMod val="75000"/>
                  </a:schemeClr>
                </a:solidFill>
                <a:cs typeface="Arial" panose="020B0604020202020204" pitchFamily="34" charset="0"/>
              </a:rPr>
              <a:t>Les différentes pratiques de la résilience organisationnelle</a:t>
            </a:r>
          </a:p>
        </p:txBody>
      </p:sp>
      <p:sp>
        <p:nvSpPr>
          <p:cNvPr id="6" name="Titre 1"/>
          <p:cNvSpPr txBox="1">
            <a:spLocks/>
          </p:cNvSpPr>
          <p:nvPr/>
        </p:nvSpPr>
        <p:spPr>
          <a:xfrm>
            <a:off x="242880" y="1160322"/>
            <a:ext cx="9531190" cy="3372387"/>
          </a:xfrm>
          <a:prstGeom prst="rect">
            <a:avLst/>
          </a:prstGeom>
        </p:spPr>
        <p:txBody>
          <a:bodyPr vert="horz" lIns="91440" tIns="45720" rIns="91440" bIns="45720" rtlCol="0" anchor="b">
            <a:noAutofit/>
          </a:bodyPr>
          <a:lstStyle>
            <a:lvl1pPr algn="l" defTabSz="457200" rtl="0" eaLnBrk="1" latinLnBrk="0" hangingPunct="1">
              <a:spcBef>
                <a:spcPct val="0"/>
              </a:spcBef>
              <a:buNone/>
              <a:defRPr sz="4000" b="0" kern="1200" cap="none">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FR" sz="2400" dirty="0"/>
          </a:p>
          <a:p>
            <a:pPr marL="342900" indent="-342900">
              <a:buFont typeface="Wingdings" panose="05000000000000000000" pitchFamily="2" charset="2"/>
              <a:buChar char="Ø"/>
            </a:pPr>
            <a:r>
              <a:rPr lang="fr-FR" sz="2000" b="1" dirty="0">
                <a:solidFill>
                  <a:srgbClr val="C00000"/>
                </a:solidFill>
              </a:rPr>
              <a:t>L’AVENIR DES COMPÉTENCES : Étude de cas sur le secteur agroalimentaire au Maroc – EFT (2021)</a:t>
            </a:r>
          </a:p>
          <a:p>
            <a:endParaRPr lang="fr-FR" sz="2400" b="1" dirty="0"/>
          </a:p>
          <a:p>
            <a:r>
              <a:rPr lang="fr-FR" sz="2200" b="1" dirty="0"/>
              <a:t>Le rôle de l’innovation : </a:t>
            </a:r>
            <a:r>
              <a:rPr lang="fr-FR" sz="2200" dirty="0">
                <a:solidFill>
                  <a:schemeClr val="tx1">
                    <a:lumMod val="65000"/>
                    <a:lumOff val="35000"/>
                  </a:schemeClr>
                </a:solidFill>
              </a:rPr>
              <a:t>Il est important de souligner que l’accent n’est pas mis sur la technologie en tant que telle, mais sur sa capacité, une fois adoptée, à influer sur la demande d’emploi et de compétences. D'un point de vue méthodologique, l'intérêt de la technologie tient à son utilisation fonctionnelle plutôt qu'à sa performance ou à son contenu réel. N'importe quelle technologie vise à atteindre un but pour l'utilisateur, à résoudre un problème de la vie réelle ou à fournir un avantage.</a:t>
            </a:r>
          </a:p>
        </p:txBody>
      </p:sp>
    </p:spTree>
    <p:extLst>
      <p:ext uri="{BB962C8B-B14F-4D97-AF65-F5344CB8AC3E}">
        <p14:creationId xmlns:p14="http://schemas.microsoft.com/office/powerpoint/2010/main" val="48081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677334" y="1646831"/>
            <a:ext cx="8596668" cy="1320800"/>
          </a:xfrm>
        </p:spPr>
        <p:txBody>
          <a:bodyPr/>
          <a:lstStyle/>
          <a:p>
            <a:pPr algn="ctr"/>
            <a:r>
              <a:rPr lang="fr-FR" sz="1800" b="1" dirty="0"/>
              <a:t>ÉVOLUTION DES BREVETS AGROALIMENTAIRES MAROCAINS (LIGNE BLEUE); COMPARAISON AVEC L’ENSEMBLE DES BREVETS MAROCAINS (LIGNE VERTE)</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type="subTitle" idx="4294967295"/>
          </p:nvPr>
        </p:nvSpPr>
        <p:spPr>
          <a:xfrm>
            <a:off x="0" y="4051300"/>
            <a:ext cx="7767638" cy="1096963"/>
          </a:xfrm>
        </p:spPr>
        <p:txBody>
          <a:bodyPr>
            <a:noAutofit/>
          </a:bodyPr>
          <a:lstStyle/>
          <a:p>
            <a:pPr marL="457200" lvl="1" indent="0">
              <a:buNone/>
            </a:pPr>
            <a:endParaRPr lang="fr-FR" sz="2200" dirty="0"/>
          </a:p>
          <a:p>
            <a:pPr lvl="1"/>
            <a:endParaRPr lang="en-US" sz="2200"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481" y="2532087"/>
            <a:ext cx="3857413" cy="3486150"/>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7216" y="2532087"/>
            <a:ext cx="4230810" cy="3584602"/>
          </a:xfrm>
          <a:prstGeom prst="rect">
            <a:avLst/>
          </a:prstGeom>
        </p:spPr>
      </p:pic>
      <p:sp>
        <p:nvSpPr>
          <p:cNvPr id="8" name="ZoneTexte 7"/>
          <p:cNvSpPr txBox="1"/>
          <p:nvPr/>
        </p:nvSpPr>
        <p:spPr>
          <a:xfrm>
            <a:off x="0" y="94690"/>
            <a:ext cx="10959152" cy="523220"/>
          </a:xfrm>
          <a:prstGeom prst="rect">
            <a:avLst/>
          </a:prstGeom>
          <a:noFill/>
        </p:spPr>
        <p:txBody>
          <a:bodyPr wrap="square" rtlCol="0">
            <a:spAutoFit/>
          </a:bodyPr>
          <a:lstStyle/>
          <a:p>
            <a:pPr lvl="0"/>
            <a:r>
              <a:rPr lang="fr-FR" sz="2800" dirty="0">
                <a:solidFill>
                  <a:schemeClr val="accent2">
                    <a:lumMod val="75000"/>
                  </a:schemeClr>
                </a:solidFill>
                <a:cs typeface="Arial" panose="020B0604020202020204" pitchFamily="34" charset="0"/>
              </a:rPr>
              <a:t>Les différentes pratiques de la résilience organisationnelle</a:t>
            </a:r>
          </a:p>
        </p:txBody>
      </p:sp>
    </p:spTree>
    <p:extLst>
      <p:ext uri="{BB962C8B-B14F-4D97-AF65-F5344CB8AC3E}">
        <p14:creationId xmlns:p14="http://schemas.microsoft.com/office/powerpoint/2010/main" val="42682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677334" y="1210102"/>
            <a:ext cx="8596668" cy="1320800"/>
          </a:xfrm>
        </p:spPr>
        <p:txBody>
          <a:bodyPr/>
          <a:lstStyle/>
          <a:p>
            <a:pPr algn="ctr"/>
            <a:r>
              <a:rPr lang="fr-FR" sz="1800" dirty="0"/>
              <a:t>BREVETS AGROALIMENTAIRES DÉPOSÉS AU NIVEAU MONDIAL (GRAPHIQUE DE GAUCHE) ET BREVETS AGROALIMENTAIRES MAROCAINS (GRAPHIQUE DE DROITE – EXPRIMÉ EN POURCENTAGE DU NOMBRE TOTAL DE BREVETS AGROALIMENTAIRES DANS LE MONDE)</a:t>
            </a:r>
            <a:endParaRPr lang="fr-FR" sz="1800" b="1"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type="subTitle" idx="4294967295"/>
          </p:nvPr>
        </p:nvSpPr>
        <p:spPr>
          <a:xfrm>
            <a:off x="0" y="4051300"/>
            <a:ext cx="7767638" cy="1096963"/>
          </a:xfrm>
        </p:spPr>
        <p:txBody>
          <a:bodyPr>
            <a:noAutofit/>
          </a:bodyPr>
          <a:lstStyle/>
          <a:p>
            <a:pPr marL="457200" lvl="1" indent="0">
              <a:buNone/>
            </a:pPr>
            <a:endParaRPr lang="fr-FR" sz="2200" dirty="0"/>
          </a:p>
          <a:p>
            <a:pPr lvl="1"/>
            <a:endParaRPr lang="en-US" sz="2200"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7991" y="2583764"/>
            <a:ext cx="3938392" cy="3584602"/>
          </a:xfrm>
          <a:prstGeom prst="rect">
            <a:avLst/>
          </a:prstGeom>
        </p:spPr>
      </p:pic>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616" y="2583763"/>
            <a:ext cx="4230810" cy="3584602"/>
          </a:xfrm>
          <a:prstGeom prst="rect">
            <a:avLst/>
          </a:prstGeom>
        </p:spPr>
      </p:pic>
      <p:sp>
        <p:nvSpPr>
          <p:cNvPr id="9" name="ZoneTexte 8"/>
          <p:cNvSpPr txBox="1"/>
          <p:nvPr/>
        </p:nvSpPr>
        <p:spPr>
          <a:xfrm>
            <a:off x="0" y="94690"/>
            <a:ext cx="10959152" cy="523220"/>
          </a:xfrm>
          <a:prstGeom prst="rect">
            <a:avLst/>
          </a:prstGeom>
          <a:noFill/>
        </p:spPr>
        <p:txBody>
          <a:bodyPr wrap="square" rtlCol="0">
            <a:spAutoFit/>
          </a:bodyPr>
          <a:lstStyle/>
          <a:p>
            <a:pPr lvl="0"/>
            <a:r>
              <a:rPr lang="fr-FR" sz="2800" dirty="0">
                <a:solidFill>
                  <a:schemeClr val="accent2">
                    <a:lumMod val="75000"/>
                  </a:schemeClr>
                </a:solidFill>
                <a:cs typeface="Arial" panose="020B0604020202020204" pitchFamily="34" charset="0"/>
              </a:rPr>
              <a:t>Les différentes pratiques de la résilience organisationnelle</a:t>
            </a:r>
          </a:p>
        </p:txBody>
      </p:sp>
    </p:spTree>
    <p:extLst>
      <p:ext uri="{BB962C8B-B14F-4D97-AF65-F5344CB8AC3E}">
        <p14:creationId xmlns:p14="http://schemas.microsoft.com/office/powerpoint/2010/main" val="130604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5" name="ZoneTexte 4"/>
          <p:cNvSpPr txBox="1"/>
          <p:nvPr/>
        </p:nvSpPr>
        <p:spPr>
          <a:xfrm>
            <a:off x="0" y="94690"/>
            <a:ext cx="10959152" cy="523220"/>
          </a:xfrm>
          <a:prstGeom prst="rect">
            <a:avLst/>
          </a:prstGeom>
          <a:noFill/>
        </p:spPr>
        <p:txBody>
          <a:bodyPr wrap="square" rtlCol="0">
            <a:spAutoFit/>
          </a:bodyPr>
          <a:lstStyle/>
          <a:p>
            <a:pPr lvl="0"/>
            <a:r>
              <a:rPr lang="fr-FR" sz="2800" dirty="0">
                <a:solidFill>
                  <a:schemeClr val="accent2">
                    <a:lumMod val="75000"/>
                  </a:schemeClr>
                </a:solidFill>
                <a:cs typeface="Arial" panose="020B0604020202020204" pitchFamily="34" charset="0"/>
              </a:rPr>
              <a:t>Les différentes pratiques de la résilience organisationnelle</a:t>
            </a:r>
          </a:p>
        </p:txBody>
      </p:sp>
      <p:graphicFrame>
        <p:nvGraphicFramePr>
          <p:cNvPr id="7" name="Tableau 6"/>
          <p:cNvGraphicFramePr>
            <a:graphicFrameLocks noGrp="1"/>
          </p:cNvGraphicFramePr>
          <p:nvPr>
            <p:extLst>
              <p:ext uri="{D42A27DB-BD31-4B8C-83A1-F6EECF244321}">
                <p14:modId xmlns:p14="http://schemas.microsoft.com/office/powerpoint/2010/main" val="2697633340"/>
              </p:ext>
            </p:extLst>
          </p:nvPr>
        </p:nvGraphicFramePr>
        <p:xfrm>
          <a:off x="762758" y="2306472"/>
          <a:ext cx="8128000" cy="3700592"/>
        </p:xfrm>
        <a:graphic>
          <a:graphicData uri="http://schemas.openxmlformats.org/drawingml/2006/table">
            <a:tbl>
              <a:tblPr firstRow="1" bandRow="1">
                <a:tableStyleId>{E8034E78-7F5D-4C2E-B375-FC64B27BC917}</a:tableStyleId>
              </a:tblPr>
              <a:tblGrid>
                <a:gridCol w="2130567">
                  <a:extLst>
                    <a:ext uri="{9D8B030D-6E8A-4147-A177-3AD203B41FA5}">
                      <a16:colId xmlns:a16="http://schemas.microsoft.com/office/drawing/2014/main" val="20000"/>
                    </a:ext>
                  </a:extLst>
                </a:gridCol>
                <a:gridCol w="5997433">
                  <a:extLst>
                    <a:ext uri="{9D8B030D-6E8A-4147-A177-3AD203B41FA5}">
                      <a16:colId xmlns:a16="http://schemas.microsoft.com/office/drawing/2014/main" val="20001"/>
                    </a:ext>
                  </a:extLst>
                </a:gridCol>
              </a:tblGrid>
              <a:tr h="382564">
                <a:tc>
                  <a:txBody>
                    <a:bodyPr/>
                    <a:lstStyle/>
                    <a:p>
                      <a:pPr algn="ctr"/>
                      <a:r>
                        <a:rPr lang="fr-FR" dirty="0"/>
                        <a:t>Nombre de brevets</a:t>
                      </a:r>
                    </a:p>
                  </a:txBody>
                  <a:tcPr/>
                </a:tc>
                <a:tc>
                  <a:txBody>
                    <a:bodyPr/>
                    <a:lstStyle/>
                    <a:p>
                      <a:pPr algn="ctr"/>
                      <a:r>
                        <a:rPr lang="fr-FR" dirty="0"/>
                        <a:t>Groupe</a:t>
                      </a:r>
                    </a:p>
                  </a:txBody>
                  <a:tcPr/>
                </a:tc>
                <a:extLst>
                  <a:ext uri="{0D108BD9-81ED-4DB2-BD59-A6C34878D82A}">
                    <a16:rowId xmlns:a16="http://schemas.microsoft.com/office/drawing/2014/main" val="10000"/>
                  </a:ext>
                </a:extLst>
              </a:tr>
              <a:tr h="382564">
                <a:tc>
                  <a:txBody>
                    <a:bodyPr/>
                    <a:lstStyle/>
                    <a:p>
                      <a:pPr algn="ctr"/>
                      <a:r>
                        <a:rPr lang="fr-FR" dirty="0">
                          <a:solidFill>
                            <a:schemeClr val="tx1"/>
                          </a:solidFill>
                        </a:rPr>
                        <a:t>151 </a:t>
                      </a:r>
                    </a:p>
                  </a:txBody>
                  <a:tcPr/>
                </a:tc>
                <a:tc>
                  <a:txBody>
                    <a:bodyPr/>
                    <a:lstStyle/>
                    <a:p>
                      <a:pPr algn="ctr"/>
                      <a:r>
                        <a:rPr lang="fr-FR" dirty="0">
                          <a:solidFill>
                            <a:schemeClr val="tx1"/>
                          </a:solidFill>
                        </a:rPr>
                        <a:t>Système d’irrigation </a:t>
                      </a:r>
                    </a:p>
                  </a:txBody>
                  <a:tcPr/>
                </a:tc>
                <a:extLst>
                  <a:ext uri="{0D108BD9-81ED-4DB2-BD59-A6C34878D82A}">
                    <a16:rowId xmlns:a16="http://schemas.microsoft.com/office/drawing/2014/main" val="10001"/>
                  </a:ext>
                </a:extLst>
              </a:tr>
              <a:tr h="382564">
                <a:tc>
                  <a:txBody>
                    <a:bodyPr/>
                    <a:lstStyle/>
                    <a:p>
                      <a:pPr algn="ctr"/>
                      <a:r>
                        <a:rPr lang="fr-FR" dirty="0">
                          <a:solidFill>
                            <a:schemeClr val="tx1"/>
                          </a:solidFill>
                        </a:rPr>
                        <a:t>148</a:t>
                      </a:r>
                    </a:p>
                  </a:txBody>
                  <a:tcPr/>
                </a:tc>
                <a:tc>
                  <a:txBody>
                    <a:bodyPr/>
                    <a:lstStyle/>
                    <a:p>
                      <a:pPr algn="ctr"/>
                      <a:r>
                        <a:rPr lang="fr-FR" dirty="0">
                          <a:solidFill>
                            <a:schemeClr val="tx1"/>
                          </a:solidFill>
                        </a:rPr>
                        <a:t>Biochimie</a:t>
                      </a:r>
                    </a:p>
                  </a:txBody>
                  <a:tcPr/>
                </a:tc>
                <a:extLst>
                  <a:ext uri="{0D108BD9-81ED-4DB2-BD59-A6C34878D82A}">
                    <a16:rowId xmlns:a16="http://schemas.microsoft.com/office/drawing/2014/main" val="10002"/>
                  </a:ext>
                </a:extLst>
              </a:tr>
              <a:tr h="382564">
                <a:tc>
                  <a:txBody>
                    <a:bodyPr/>
                    <a:lstStyle/>
                    <a:p>
                      <a:pPr algn="ctr"/>
                      <a:r>
                        <a:rPr lang="fr-FR" dirty="0">
                          <a:solidFill>
                            <a:schemeClr val="tx1"/>
                          </a:solidFill>
                        </a:rPr>
                        <a:t>121 </a:t>
                      </a:r>
                    </a:p>
                  </a:txBody>
                  <a:tcPr/>
                </a:tc>
                <a:tc>
                  <a:txBody>
                    <a:bodyPr/>
                    <a:lstStyle/>
                    <a:p>
                      <a:pPr algn="ctr"/>
                      <a:r>
                        <a:rPr lang="fr-FR" dirty="0">
                          <a:solidFill>
                            <a:schemeClr val="tx1"/>
                          </a:solidFill>
                        </a:rPr>
                        <a:t>Pesticides et engrais </a:t>
                      </a:r>
                    </a:p>
                  </a:txBody>
                  <a:tcPr/>
                </a:tc>
                <a:extLst>
                  <a:ext uri="{0D108BD9-81ED-4DB2-BD59-A6C34878D82A}">
                    <a16:rowId xmlns:a16="http://schemas.microsoft.com/office/drawing/2014/main" val="10003"/>
                  </a:ext>
                </a:extLst>
              </a:tr>
              <a:tr h="382564">
                <a:tc>
                  <a:txBody>
                    <a:bodyPr/>
                    <a:lstStyle/>
                    <a:p>
                      <a:pPr algn="ctr"/>
                      <a:r>
                        <a:rPr lang="fr-FR" dirty="0">
                          <a:solidFill>
                            <a:schemeClr val="tx1"/>
                          </a:solidFill>
                        </a:rPr>
                        <a:t>121 </a:t>
                      </a:r>
                    </a:p>
                  </a:txBody>
                  <a:tcPr/>
                </a:tc>
                <a:tc>
                  <a:txBody>
                    <a:bodyPr/>
                    <a:lstStyle/>
                    <a:p>
                      <a:pPr algn="ctr"/>
                      <a:r>
                        <a:rPr lang="fr-FR" dirty="0">
                          <a:solidFill>
                            <a:schemeClr val="tx1"/>
                          </a:solidFill>
                        </a:rPr>
                        <a:t>Transformation et extraction de matières premières </a:t>
                      </a:r>
                    </a:p>
                  </a:txBody>
                  <a:tcPr/>
                </a:tc>
                <a:extLst>
                  <a:ext uri="{0D108BD9-81ED-4DB2-BD59-A6C34878D82A}">
                    <a16:rowId xmlns:a16="http://schemas.microsoft.com/office/drawing/2014/main" val="10004"/>
                  </a:ext>
                </a:extLst>
              </a:tr>
              <a:tr h="382564">
                <a:tc>
                  <a:txBody>
                    <a:bodyPr/>
                    <a:lstStyle/>
                    <a:p>
                      <a:pPr algn="ctr"/>
                      <a:r>
                        <a:rPr lang="fr-FR" dirty="0">
                          <a:solidFill>
                            <a:schemeClr val="tx1"/>
                          </a:solidFill>
                        </a:rPr>
                        <a:t>113 </a:t>
                      </a:r>
                    </a:p>
                  </a:txBody>
                  <a:tcPr/>
                </a:tc>
                <a:tc>
                  <a:txBody>
                    <a:bodyPr/>
                    <a:lstStyle/>
                    <a:p>
                      <a:pPr algn="ctr"/>
                      <a:r>
                        <a:rPr lang="fr-FR" dirty="0">
                          <a:solidFill>
                            <a:schemeClr val="tx1"/>
                          </a:solidFill>
                        </a:rPr>
                        <a:t>Conditionnement et transport </a:t>
                      </a:r>
                    </a:p>
                  </a:txBody>
                  <a:tcPr/>
                </a:tc>
                <a:extLst>
                  <a:ext uri="{0D108BD9-81ED-4DB2-BD59-A6C34878D82A}">
                    <a16:rowId xmlns:a16="http://schemas.microsoft.com/office/drawing/2014/main" val="10005"/>
                  </a:ext>
                </a:extLst>
              </a:tr>
              <a:tr h="382564">
                <a:tc>
                  <a:txBody>
                    <a:bodyPr/>
                    <a:lstStyle/>
                    <a:p>
                      <a:pPr algn="ctr"/>
                      <a:r>
                        <a:rPr lang="fr-FR" dirty="0">
                          <a:solidFill>
                            <a:schemeClr val="tx1"/>
                          </a:solidFill>
                        </a:rPr>
                        <a:t>105</a:t>
                      </a:r>
                    </a:p>
                  </a:txBody>
                  <a:tcPr/>
                </a:tc>
                <a:tc>
                  <a:txBody>
                    <a:bodyPr/>
                    <a:lstStyle/>
                    <a:p>
                      <a:pPr algn="ctr"/>
                      <a:r>
                        <a:rPr lang="fr-FR" dirty="0">
                          <a:solidFill>
                            <a:schemeClr val="tx1"/>
                          </a:solidFill>
                        </a:rPr>
                        <a:t>Horticulture</a:t>
                      </a:r>
                    </a:p>
                  </a:txBody>
                  <a:tcPr/>
                </a:tc>
                <a:extLst>
                  <a:ext uri="{0D108BD9-81ED-4DB2-BD59-A6C34878D82A}">
                    <a16:rowId xmlns:a16="http://schemas.microsoft.com/office/drawing/2014/main" val="10006"/>
                  </a:ext>
                </a:extLst>
              </a:tr>
              <a:tr h="382564">
                <a:tc>
                  <a:txBody>
                    <a:bodyPr/>
                    <a:lstStyle/>
                    <a:p>
                      <a:pPr algn="ctr"/>
                      <a:r>
                        <a:rPr lang="fr-FR" dirty="0">
                          <a:solidFill>
                            <a:schemeClr val="tx1"/>
                          </a:solidFill>
                        </a:rPr>
                        <a:t>69</a:t>
                      </a:r>
                    </a:p>
                  </a:txBody>
                  <a:tcPr/>
                </a:tc>
                <a:tc>
                  <a:txBody>
                    <a:bodyPr/>
                    <a:lstStyle/>
                    <a:p>
                      <a:pPr algn="ctr"/>
                      <a:r>
                        <a:rPr lang="fr-FR" dirty="0">
                          <a:solidFill>
                            <a:schemeClr val="tx1"/>
                          </a:solidFill>
                        </a:rPr>
                        <a:t>Microbiologie</a:t>
                      </a:r>
                    </a:p>
                  </a:txBody>
                  <a:tcPr/>
                </a:tc>
                <a:extLst>
                  <a:ext uri="{0D108BD9-81ED-4DB2-BD59-A6C34878D82A}">
                    <a16:rowId xmlns:a16="http://schemas.microsoft.com/office/drawing/2014/main" val="10007"/>
                  </a:ext>
                </a:extLst>
              </a:tr>
              <a:tr h="382564">
                <a:tc>
                  <a:txBody>
                    <a:bodyPr/>
                    <a:lstStyle/>
                    <a:p>
                      <a:pPr algn="ctr"/>
                      <a:r>
                        <a:rPr lang="fr-FR" dirty="0">
                          <a:solidFill>
                            <a:schemeClr val="tx1"/>
                          </a:solidFill>
                        </a:rPr>
                        <a:t>63 </a:t>
                      </a:r>
                    </a:p>
                  </a:txBody>
                  <a:tcPr/>
                </a:tc>
                <a:tc>
                  <a:txBody>
                    <a:bodyPr/>
                    <a:lstStyle/>
                    <a:p>
                      <a:pPr algn="ctr"/>
                      <a:r>
                        <a:rPr lang="fr-FR" dirty="0">
                          <a:solidFill>
                            <a:schemeClr val="tx1"/>
                          </a:solidFill>
                        </a:rPr>
                        <a:t>Matériel et logiciel </a:t>
                      </a:r>
                    </a:p>
                  </a:txBody>
                  <a:tcPr/>
                </a:tc>
                <a:extLst>
                  <a:ext uri="{0D108BD9-81ED-4DB2-BD59-A6C34878D82A}">
                    <a16:rowId xmlns:a16="http://schemas.microsoft.com/office/drawing/2014/main" val="10008"/>
                  </a:ext>
                </a:extLst>
              </a:tr>
            </a:tbl>
          </a:graphicData>
        </a:graphic>
      </p:graphicFrame>
      <p:sp>
        <p:nvSpPr>
          <p:cNvPr id="14" name="Espace réservé du texte 13"/>
          <p:cNvSpPr>
            <a:spLocks noGrp="1"/>
          </p:cNvSpPr>
          <p:nvPr>
            <p:ph type="body" idx="1"/>
          </p:nvPr>
        </p:nvSpPr>
        <p:spPr>
          <a:xfrm>
            <a:off x="731930" y="1437833"/>
            <a:ext cx="8152764" cy="860400"/>
          </a:xfrm>
        </p:spPr>
        <p:txBody>
          <a:bodyPr>
            <a:normAutofit/>
          </a:bodyPr>
          <a:lstStyle/>
          <a:p>
            <a:pPr algn="ctr"/>
            <a:r>
              <a:rPr lang="fr-FR" sz="1800" dirty="0">
                <a:solidFill>
                  <a:schemeClr val="tx1"/>
                </a:solidFill>
              </a:rPr>
              <a:t>TABLEAU GROUPES DE BREVETS AGROALIMENTAIRES MAROCAINS (NOMBRE DE BREVETS, CLASSE DU PLUS ÉLEVÉ AU PLUS FAIBLE), 1990–2020</a:t>
            </a:r>
          </a:p>
        </p:txBody>
      </p:sp>
    </p:spTree>
    <p:extLst>
      <p:ext uri="{BB962C8B-B14F-4D97-AF65-F5344CB8AC3E}">
        <p14:creationId xmlns:p14="http://schemas.microsoft.com/office/powerpoint/2010/main" val="259375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4">
                                            <p:txEl>
                                              <p:pRg st="0" end="0"/>
                                            </p:txEl>
                                          </p:spTgt>
                                        </p:tgtEl>
                                        <p:attrNameLst>
                                          <p:attrName>style.visibility</p:attrName>
                                        </p:attrNameLst>
                                      </p:cBhvr>
                                      <p:to>
                                        <p:strVal val="visible"/>
                                      </p:to>
                                    </p:set>
                                    <p:animEffect transition="in" filter="fade">
                                      <p:cBhvr>
                                        <p:cTn id="16" dur="1000"/>
                                        <p:tgtEl>
                                          <p:spTgt spid="14">
                                            <p:txEl>
                                              <p:pRg st="0" end="0"/>
                                            </p:txEl>
                                          </p:spTgt>
                                        </p:tgtEl>
                                      </p:cBhvr>
                                    </p:animEffect>
                                    <p:anim calcmode="lin" valueType="num">
                                      <p:cBhvr>
                                        <p:cTn id="17"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36392" y="2274628"/>
            <a:ext cx="8596668" cy="831273"/>
          </a:xfrm>
        </p:spPr>
        <p:txBody>
          <a:bodyPr>
            <a:noAutofit/>
          </a:bodyPr>
          <a:lstStyle/>
          <a:p>
            <a:pPr algn="ctr"/>
            <a:r>
              <a:rPr lang="en-US" sz="9600" b="1" u="sng" dirty="0">
                <a:latin typeface="Times New Roman" panose="02020603050405020304" pitchFamily="18" charset="0"/>
                <a:cs typeface="Times New Roman" panose="02020603050405020304" pitchFamily="18" charset="0"/>
              </a:rPr>
              <a:t>Introduction</a:t>
            </a:r>
          </a:p>
        </p:txBody>
      </p:sp>
    </p:spTree>
    <p:extLst>
      <p:ext uri="{BB962C8B-B14F-4D97-AF65-F5344CB8AC3E}">
        <p14:creationId xmlns:p14="http://schemas.microsoft.com/office/powerpoint/2010/main" val="197727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5" name="ZoneTexte 4"/>
          <p:cNvSpPr txBox="1"/>
          <p:nvPr/>
        </p:nvSpPr>
        <p:spPr>
          <a:xfrm>
            <a:off x="0" y="94690"/>
            <a:ext cx="10959152" cy="523220"/>
          </a:xfrm>
          <a:prstGeom prst="rect">
            <a:avLst/>
          </a:prstGeom>
          <a:noFill/>
        </p:spPr>
        <p:txBody>
          <a:bodyPr wrap="square" rtlCol="0">
            <a:spAutoFit/>
          </a:bodyPr>
          <a:lstStyle/>
          <a:p>
            <a:pPr lvl="0"/>
            <a:r>
              <a:rPr lang="fr-FR" sz="2800" dirty="0">
                <a:solidFill>
                  <a:schemeClr val="accent2">
                    <a:lumMod val="75000"/>
                  </a:schemeClr>
                </a:solidFill>
                <a:cs typeface="Arial" panose="020B0604020202020204" pitchFamily="34" charset="0"/>
              </a:rPr>
              <a:t>Les différentes pratiques de la résilience organisationnelle</a:t>
            </a:r>
          </a:p>
        </p:txBody>
      </p:sp>
      <p:sp>
        <p:nvSpPr>
          <p:cNvPr id="6" name="Content Placeholder 2">
            <a:extLst>
              <a:ext uri="{FF2B5EF4-FFF2-40B4-BE49-F238E27FC236}">
                <a16:creationId xmlns:a16="http://schemas.microsoft.com/office/drawing/2014/main" id="{6CF3C4FA-BA60-43D7-8B1C-106E64D0E0D0}"/>
              </a:ext>
            </a:extLst>
          </p:cNvPr>
          <p:cNvSpPr txBox="1">
            <a:spLocks/>
          </p:cNvSpPr>
          <p:nvPr/>
        </p:nvSpPr>
        <p:spPr>
          <a:xfrm>
            <a:off x="0" y="1281635"/>
            <a:ext cx="9949222" cy="486294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pPr marL="342900" indent="-342900">
              <a:buFont typeface="Wingdings" panose="05000000000000000000" pitchFamily="2" charset="2"/>
              <a:buChar char="q"/>
            </a:pPr>
            <a:r>
              <a:rPr lang="fr-FR" sz="2400" dirty="0">
                <a:solidFill>
                  <a:srgbClr val="C00000"/>
                </a:solidFill>
              </a:rPr>
              <a:t>Création d’un comité de veille économique : </a:t>
            </a:r>
          </a:p>
          <a:p>
            <a:pPr marL="800100" lvl="1" indent="-342900">
              <a:lnSpc>
                <a:spcPct val="150000"/>
              </a:lnSpc>
              <a:buFont typeface="Arial" panose="020B0604020202020204" pitchFamily="34" charset="0"/>
              <a:buChar char="•"/>
            </a:pPr>
            <a:r>
              <a:rPr lang="fr-FR" sz="2000" dirty="0">
                <a:solidFill>
                  <a:schemeClr val="tx1"/>
                </a:solidFill>
              </a:rPr>
              <a:t>Structure créée d'urgence au sein du Ministère de l'Economie, le comité de suivi économique s'est fixé comme objectif de contrer les effets négatifs de la pandémie sur l'économie marocaine. Ce comité surveille le suivi de la situation économique et la détermination des mesures appropriées pour appuyer les secteurs touchés par la crise.</a:t>
            </a:r>
            <a:endParaRPr lang="en-US" sz="2000" dirty="0"/>
          </a:p>
        </p:txBody>
      </p:sp>
    </p:spTree>
    <p:extLst>
      <p:ext uri="{BB962C8B-B14F-4D97-AF65-F5344CB8AC3E}">
        <p14:creationId xmlns:p14="http://schemas.microsoft.com/office/powerpoint/2010/main" val="15517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1000"/>
                                        <p:tgtEl>
                                          <p:spTgt spid="6">
                                            <p:txEl>
                                              <p:pRg st="0" end="0"/>
                                            </p:txEl>
                                          </p:spTgt>
                                        </p:tgtEl>
                                      </p:cBhvr>
                                    </p:animEffect>
                                    <p:anim calcmode="lin" valueType="num">
                                      <p:cBhvr>
                                        <p:cTn id="1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477678" y="1233866"/>
            <a:ext cx="10604318" cy="5624134"/>
          </a:xfrm>
        </p:spPr>
        <p:txBody>
          <a:bodyPr>
            <a:noAutofit/>
          </a:bodyPr>
          <a:lstStyle/>
          <a:p>
            <a:pPr lvl="1">
              <a:buFont typeface="Wingdings" panose="05000000000000000000" pitchFamily="2" charset="2"/>
              <a:buChar char="Ø"/>
            </a:pPr>
            <a:r>
              <a:rPr lang="en-US" sz="2400" dirty="0" err="1">
                <a:solidFill>
                  <a:srgbClr val="FF0000"/>
                </a:solidFill>
              </a:rPr>
              <a:t>Attijariwafa</a:t>
            </a:r>
            <a:r>
              <a:rPr lang="en-US" sz="2400" dirty="0">
                <a:solidFill>
                  <a:srgbClr val="FF0000"/>
                </a:solidFill>
              </a:rPr>
              <a:t> Bank (ATW) ”</a:t>
            </a:r>
            <a:r>
              <a:rPr lang="en-US" sz="2400" dirty="0" err="1">
                <a:solidFill>
                  <a:srgbClr val="FF0000"/>
                </a:solidFill>
              </a:rPr>
              <a:t>Crise</a:t>
            </a:r>
            <a:r>
              <a:rPr lang="en-US" sz="2400" dirty="0">
                <a:solidFill>
                  <a:srgbClr val="FF0000"/>
                </a:solidFill>
              </a:rPr>
              <a:t> du covid-19: </a:t>
            </a:r>
            <a:r>
              <a:rPr lang="en-US" sz="2400" dirty="0" err="1">
                <a:solidFill>
                  <a:srgbClr val="FF0000"/>
                </a:solidFill>
              </a:rPr>
              <a:t>quel</a:t>
            </a:r>
            <a:r>
              <a:rPr lang="en-US" sz="2400" dirty="0">
                <a:solidFill>
                  <a:srgbClr val="FF0000"/>
                </a:solidFill>
              </a:rPr>
              <a:t> plan </a:t>
            </a:r>
            <a:r>
              <a:rPr lang="en-US" sz="2400" dirty="0" err="1">
                <a:solidFill>
                  <a:srgbClr val="FF0000"/>
                </a:solidFill>
              </a:rPr>
              <a:t>d’action</a:t>
            </a:r>
            <a:r>
              <a:rPr lang="en-US" sz="2400" dirty="0">
                <a:solidFill>
                  <a:srgbClr val="FF0000"/>
                </a:solidFill>
              </a:rPr>
              <a:t> pour les PME ?”</a:t>
            </a:r>
          </a:p>
          <a:p>
            <a:pPr lvl="3">
              <a:buFont typeface="Wingdings" panose="05000000000000000000" pitchFamily="2" charset="2"/>
              <a:buChar char="ü"/>
            </a:pPr>
            <a:r>
              <a:rPr lang="en-US" sz="1600" b="1" dirty="0" err="1"/>
              <a:t>Soutenir</a:t>
            </a:r>
            <a:r>
              <a:rPr lang="en-US" sz="1600" b="1" dirty="0"/>
              <a:t> les </a:t>
            </a:r>
            <a:r>
              <a:rPr lang="en-US" sz="1600" b="1" dirty="0" err="1"/>
              <a:t>collaborateurs</a:t>
            </a:r>
            <a:r>
              <a:rPr lang="en-US" sz="1600" b="1" dirty="0"/>
              <a:t> :</a:t>
            </a:r>
            <a:r>
              <a:rPr lang="fr-FR" sz="1600" b="1" dirty="0"/>
              <a:t> </a:t>
            </a:r>
            <a:r>
              <a:rPr lang="fr-FR" sz="1600" dirty="0"/>
              <a:t>Il est important de soutenir les employés qui viennent de traverser une période difficile et qui devront être très sollicités dans les prochains mois.</a:t>
            </a:r>
            <a:endParaRPr lang="en-US" sz="1600" dirty="0"/>
          </a:p>
          <a:p>
            <a:pPr lvl="3">
              <a:buFont typeface="Wingdings" panose="05000000000000000000" pitchFamily="2" charset="2"/>
              <a:buChar char="ü"/>
            </a:pPr>
            <a:r>
              <a:rPr lang="en-US" sz="1600" b="1" dirty="0" err="1"/>
              <a:t>Renforcer</a:t>
            </a:r>
            <a:r>
              <a:rPr lang="en-US" sz="1600" b="1" dirty="0"/>
              <a:t> la </a:t>
            </a:r>
            <a:r>
              <a:rPr lang="en-US" sz="1600" b="1" dirty="0" err="1"/>
              <a:t>sécurité</a:t>
            </a:r>
            <a:r>
              <a:rPr lang="en-US" sz="1600" b="1" dirty="0"/>
              <a:t> : </a:t>
            </a:r>
            <a:r>
              <a:rPr lang="fr-FR" sz="1600" dirty="0"/>
              <a:t>Dans l'idéal, un plan d'action relatif de COVID-19, dirigé par une équipe interne, devrait être mis en place pour tout organiser et surveiller la santé des employés.</a:t>
            </a:r>
            <a:endParaRPr lang="en-US" sz="1600" dirty="0"/>
          </a:p>
          <a:p>
            <a:pPr lvl="3">
              <a:buFont typeface="Wingdings" panose="05000000000000000000" pitchFamily="2" charset="2"/>
              <a:buChar char="ü"/>
            </a:pPr>
            <a:r>
              <a:rPr lang="en-US" sz="1600" b="1" dirty="0" err="1"/>
              <a:t>Plannifier</a:t>
            </a:r>
            <a:r>
              <a:rPr lang="en-US" sz="1600" b="1" dirty="0"/>
              <a:t> </a:t>
            </a:r>
            <a:r>
              <a:rPr lang="en-US" sz="1600" b="1" dirty="0" err="1"/>
              <a:t>sa</a:t>
            </a:r>
            <a:r>
              <a:rPr lang="en-US" sz="1600" b="1" dirty="0"/>
              <a:t> sortie de </a:t>
            </a:r>
            <a:r>
              <a:rPr lang="en-US" sz="1600" b="1" dirty="0" err="1"/>
              <a:t>crise</a:t>
            </a:r>
            <a:r>
              <a:rPr lang="en-US" sz="1600" b="1" dirty="0"/>
              <a:t> :</a:t>
            </a:r>
            <a:r>
              <a:rPr lang="fr-FR" sz="1600" b="1" dirty="0"/>
              <a:t> </a:t>
            </a:r>
            <a:r>
              <a:rPr lang="fr-FR" sz="1600" dirty="0"/>
              <a:t>Cette approche fait suite au Plan de Continuité d’Activité (PCA) en se concentrant sur les fondamentaux qui vont permettre à la structure de dépasser la crise.</a:t>
            </a:r>
            <a:endParaRPr lang="en-US" sz="1600" dirty="0"/>
          </a:p>
          <a:p>
            <a:pPr lvl="3">
              <a:buFont typeface="Wingdings" panose="05000000000000000000" pitchFamily="2" charset="2"/>
              <a:buChar char="ü"/>
            </a:pPr>
            <a:r>
              <a:rPr lang="en-US" sz="1600" b="1" dirty="0" err="1"/>
              <a:t>Réinventer</a:t>
            </a:r>
            <a:r>
              <a:rPr lang="en-US" sz="1600" b="1" dirty="0"/>
              <a:t> </a:t>
            </a:r>
            <a:r>
              <a:rPr lang="en-US" sz="1600" b="1" dirty="0" err="1"/>
              <a:t>l’organisation</a:t>
            </a:r>
            <a:r>
              <a:rPr lang="en-US" sz="1600" b="1" dirty="0"/>
              <a:t> du travail : </a:t>
            </a:r>
            <a:r>
              <a:rPr lang="fr-FR" sz="1600" dirty="0"/>
              <a:t>Selon une enquête menée par le site </a:t>
            </a:r>
            <a:r>
              <a:rPr lang="fr-FR" sz="1600" dirty="0" err="1"/>
              <a:t>Rekrute</a:t>
            </a:r>
            <a:r>
              <a:rPr lang="fr-FR" sz="1600" dirty="0"/>
              <a:t>, 56% des cadres ont travaillé de chez eux, et la moitié des sociétés a mis 80% de ses salariés en télétravail. Bien encadrée, cette pratique permet d’éviter les risques de contagion et même de réaliser des gains de productivité.</a:t>
            </a:r>
            <a:endParaRPr lang="en-US" sz="1600" dirty="0"/>
          </a:p>
          <a:p>
            <a:pPr lvl="3">
              <a:buFont typeface="Wingdings" panose="05000000000000000000" pitchFamily="2" charset="2"/>
              <a:buChar char="ü"/>
            </a:pPr>
            <a:r>
              <a:rPr lang="en-US" sz="1600" b="1" dirty="0" err="1"/>
              <a:t>Accélérer</a:t>
            </a:r>
            <a:r>
              <a:rPr lang="en-US" sz="1600" b="1" dirty="0"/>
              <a:t> la </a:t>
            </a:r>
            <a:r>
              <a:rPr lang="en-US" sz="1600" b="1" dirty="0" err="1"/>
              <a:t>digitalisation</a:t>
            </a:r>
            <a:r>
              <a:rPr lang="en-US" sz="1600" b="1" dirty="0"/>
              <a:t> : </a:t>
            </a:r>
            <a:r>
              <a:rPr lang="fr-FR" sz="1600" dirty="0"/>
              <a:t>Les sociétés qui ont le plus avancé dans leur transformation digitale ont souvent mieux géré la crise. </a:t>
            </a:r>
          </a:p>
          <a:p>
            <a:pPr lvl="3">
              <a:buFont typeface="Wingdings" panose="05000000000000000000" pitchFamily="2" charset="2"/>
              <a:buChar char="ü"/>
            </a:pPr>
            <a:r>
              <a:rPr lang="en-US" sz="1600" b="1" dirty="0"/>
              <a:t>Preparer la </a:t>
            </a:r>
            <a:r>
              <a:rPr lang="en-US" sz="1600" b="1" dirty="0" err="1"/>
              <a:t>prochaine</a:t>
            </a:r>
            <a:r>
              <a:rPr lang="en-US" sz="1600" b="1" dirty="0"/>
              <a:t> </a:t>
            </a:r>
            <a:r>
              <a:rPr lang="en-US" sz="1600" b="1" dirty="0" err="1"/>
              <a:t>crise</a:t>
            </a:r>
            <a:r>
              <a:rPr lang="en-US" sz="1600" b="1" dirty="0"/>
              <a:t> </a:t>
            </a:r>
            <a:r>
              <a:rPr lang="en-US" sz="1600" dirty="0"/>
              <a:t>: </a:t>
            </a:r>
            <a:r>
              <a:rPr lang="fr-FR" sz="1600" dirty="0"/>
              <a:t>il est important également de tirer les leçons de la crise.</a:t>
            </a:r>
            <a:endParaRPr lang="en-US" sz="1600" dirty="0"/>
          </a:p>
          <a:p>
            <a:pPr lvl="1"/>
            <a:endParaRPr lang="en-US"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5" name="ZoneTexte 4"/>
          <p:cNvSpPr txBox="1"/>
          <p:nvPr/>
        </p:nvSpPr>
        <p:spPr>
          <a:xfrm>
            <a:off x="0" y="94690"/>
            <a:ext cx="10959152" cy="523220"/>
          </a:xfrm>
          <a:prstGeom prst="rect">
            <a:avLst/>
          </a:prstGeom>
          <a:noFill/>
        </p:spPr>
        <p:txBody>
          <a:bodyPr wrap="square" rtlCol="0">
            <a:spAutoFit/>
          </a:bodyPr>
          <a:lstStyle/>
          <a:p>
            <a:pPr lvl="0"/>
            <a:r>
              <a:rPr lang="fr-FR" sz="2800" dirty="0">
                <a:solidFill>
                  <a:schemeClr val="accent2">
                    <a:lumMod val="75000"/>
                  </a:schemeClr>
                </a:solidFill>
                <a:cs typeface="Arial" panose="020B0604020202020204" pitchFamily="34" charset="0"/>
              </a:rPr>
              <a:t>Les différentes pratiques de la résilience organisationnelle</a:t>
            </a:r>
          </a:p>
        </p:txBody>
      </p:sp>
    </p:spTree>
    <p:extLst>
      <p:ext uri="{BB962C8B-B14F-4D97-AF65-F5344CB8AC3E}">
        <p14:creationId xmlns:p14="http://schemas.microsoft.com/office/powerpoint/2010/main" val="83412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anim calcmode="lin" valueType="num">
                                      <p:cBhvr>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5" name="ZoneTexte 4"/>
          <p:cNvSpPr txBox="1"/>
          <p:nvPr/>
        </p:nvSpPr>
        <p:spPr>
          <a:xfrm>
            <a:off x="0" y="94690"/>
            <a:ext cx="10959152" cy="523220"/>
          </a:xfrm>
          <a:prstGeom prst="rect">
            <a:avLst/>
          </a:prstGeom>
          <a:noFill/>
        </p:spPr>
        <p:txBody>
          <a:bodyPr wrap="square" rtlCol="0">
            <a:spAutoFit/>
          </a:bodyPr>
          <a:lstStyle/>
          <a:p>
            <a:pPr lvl="0"/>
            <a:r>
              <a:rPr lang="fr-FR" sz="2800" dirty="0">
                <a:solidFill>
                  <a:schemeClr val="accent1">
                    <a:lumMod val="75000"/>
                  </a:schemeClr>
                </a:solidFill>
                <a:cs typeface="Arial" panose="020B0604020202020204" pitchFamily="34" charset="0"/>
              </a:rPr>
              <a:t>Conclusion</a:t>
            </a:r>
            <a:r>
              <a:rPr lang="fr-FR" sz="2800" dirty="0">
                <a:solidFill>
                  <a:schemeClr val="accent2">
                    <a:lumMod val="75000"/>
                  </a:schemeClr>
                </a:solidFill>
                <a:cs typeface="Arial" panose="020B0604020202020204" pitchFamily="34" charset="0"/>
              </a:rPr>
              <a:t> </a:t>
            </a:r>
          </a:p>
        </p:txBody>
      </p:sp>
      <p:sp>
        <p:nvSpPr>
          <p:cNvPr id="6" name="Content Placeholder 2">
            <a:extLst>
              <a:ext uri="{FF2B5EF4-FFF2-40B4-BE49-F238E27FC236}">
                <a16:creationId xmlns:a16="http://schemas.microsoft.com/office/drawing/2014/main" id="{FF4A3478-7F23-4608-84E0-3DABE75CFFF3}"/>
              </a:ext>
            </a:extLst>
          </p:cNvPr>
          <p:cNvSpPr>
            <a:spLocks noGrp="1"/>
          </p:cNvSpPr>
          <p:nvPr>
            <p:ph idx="1"/>
          </p:nvPr>
        </p:nvSpPr>
        <p:spPr>
          <a:xfrm>
            <a:off x="275483" y="1158050"/>
            <a:ext cx="9441723" cy="6090782"/>
          </a:xfrm>
        </p:spPr>
        <p:txBody>
          <a:bodyPr>
            <a:noAutofit/>
          </a:bodyPr>
          <a:lstStyle/>
          <a:p>
            <a:r>
              <a:rPr lang="fr-FR" sz="2400" dirty="0"/>
              <a:t>En 2013, le nombre de brevets dans le secteur agroalimentaire a atteint un pic, avec 24,6 % du total des brevets déposés dans tout le pays selon EFT. </a:t>
            </a:r>
          </a:p>
          <a:p>
            <a:r>
              <a:rPr lang="fr-FR" sz="2400" dirty="0"/>
              <a:t>l'innovation peut conduire à la création de nouveaux produits, de nouveaux services ou de nouvelles méthodes de travail qui peuvent aider une organisation à répondre aux besoins changeants des clients et à s'adapter aux évolutions du marché. Les organisations qui ne sont pas capables d'innover risquent de devenir obsolètes et de perdre des parts de marché.</a:t>
            </a:r>
          </a:p>
          <a:p>
            <a:r>
              <a:rPr lang="fr-FR" sz="2400" dirty="0"/>
              <a:t>En mettant en place un PCA, une organisation peut minimiser les perturbations et assurer la continuité des activités. Cela peut aider à maintenir la confiance des clients, à protéger la réputation de l'organisation et à réduire les pertes financières.</a:t>
            </a:r>
          </a:p>
          <a:p>
            <a:endParaRPr lang="en-US" sz="2400" dirty="0"/>
          </a:p>
        </p:txBody>
      </p:sp>
    </p:spTree>
    <p:extLst>
      <p:ext uri="{BB962C8B-B14F-4D97-AF65-F5344CB8AC3E}">
        <p14:creationId xmlns:p14="http://schemas.microsoft.com/office/powerpoint/2010/main" val="64633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1000"/>
                                        <p:tgtEl>
                                          <p:spTgt spid="6">
                                            <p:txEl>
                                              <p:pRg st="0" end="0"/>
                                            </p:txEl>
                                          </p:spTgt>
                                        </p:tgtEl>
                                      </p:cBhvr>
                                    </p:animEffect>
                                    <p:anim calcmode="lin" valueType="num">
                                      <p:cBhvr>
                                        <p:cTn id="1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1000"/>
                                        <p:tgtEl>
                                          <p:spTgt spid="6">
                                            <p:txEl>
                                              <p:pRg st="1" end="1"/>
                                            </p:txEl>
                                          </p:spTgt>
                                        </p:tgtEl>
                                      </p:cBhvr>
                                    </p:animEffect>
                                    <p:anim calcmode="lin" valueType="num">
                                      <p:cBhvr>
                                        <p:cTn id="19"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fade">
                                      <p:cBhvr>
                                        <p:cTn id="25" dur="1000"/>
                                        <p:tgtEl>
                                          <p:spTgt spid="6">
                                            <p:txEl>
                                              <p:pRg st="2" end="2"/>
                                            </p:txEl>
                                          </p:spTgt>
                                        </p:tgtEl>
                                      </p:cBhvr>
                                    </p:animEffect>
                                    <p:anim calcmode="lin" valueType="num">
                                      <p:cBhvr>
                                        <p:cTn id="2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accent1"/>
              </a:solidFill>
            </a:endParaRPr>
          </a:p>
        </p:txBody>
      </p:sp>
      <p:sp>
        <p:nvSpPr>
          <p:cNvPr id="4" name="ZoneTexte 3"/>
          <p:cNvSpPr txBox="1"/>
          <p:nvPr/>
        </p:nvSpPr>
        <p:spPr>
          <a:xfrm>
            <a:off x="0" y="80622"/>
            <a:ext cx="5303520" cy="523220"/>
          </a:xfrm>
          <a:prstGeom prst="rect">
            <a:avLst/>
          </a:prstGeom>
          <a:noFill/>
        </p:spPr>
        <p:txBody>
          <a:bodyPr wrap="square" rtlCol="0">
            <a:spAutoFit/>
          </a:bodyPr>
          <a:lstStyle/>
          <a:p>
            <a:pPr lvl="0"/>
            <a:r>
              <a:rPr lang="fr-FR" sz="2800" dirty="0">
                <a:solidFill>
                  <a:schemeClr val="accent1">
                    <a:lumMod val="75000"/>
                  </a:schemeClr>
                </a:solidFill>
                <a:cs typeface="Arial" panose="020B0604020202020204" pitchFamily="34" charset="0"/>
              </a:rPr>
              <a:t>Bibliographie</a:t>
            </a:r>
          </a:p>
        </p:txBody>
      </p:sp>
      <p:sp>
        <p:nvSpPr>
          <p:cNvPr id="33" name="ZoneTexte 32"/>
          <p:cNvSpPr txBox="1"/>
          <p:nvPr/>
        </p:nvSpPr>
        <p:spPr>
          <a:xfrm>
            <a:off x="8454683" y="180094"/>
            <a:ext cx="3502855" cy="400110"/>
          </a:xfrm>
          <a:prstGeom prst="rect">
            <a:avLst/>
          </a:prstGeom>
          <a:noFill/>
        </p:spPr>
        <p:txBody>
          <a:bodyPr wrap="square" rtlCol="0">
            <a:spAutoFit/>
          </a:bodyPr>
          <a:lstStyle/>
          <a:p>
            <a:endParaRPr lang="fr-FR" sz="2000" b="1" i="1" u="sng" dirty="0">
              <a:latin typeface="Arial" panose="020B0604020202020204" pitchFamily="34" charset="0"/>
              <a:cs typeface="Arial" panose="020B0604020202020204" pitchFamily="34" charset="0"/>
            </a:endParaRPr>
          </a:p>
        </p:txBody>
      </p:sp>
      <p:sp>
        <p:nvSpPr>
          <p:cNvPr id="5" name="Espace réservé du contenu 4"/>
          <p:cNvSpPr>
            <a:spLocks noGrp="1"/>
          </p:cNvSpPr>
          <p:nvPr>
            <p:ph idx="1"/>
          </p:nvPr>
        </p:nvSpPr>
        <p:spPr>
          <a:xfrm>
            <a:off x="424115" y="1195756"/>
            <a:ext cx="9099712" cy="5008096"/>
          </a:xfrm>
        </p:spPr>
        <p:txBody>
          <a:bodyPr>
            <a:noAutofit/>
          </a:bodyPr>
          <a:lstStyle/>
          <a:p>
            <a:pPr lvl="0"/>
            <a:r>
              <a:rPr lang="fr-FR" b="1" dirty="0">
                <a:solidFill>
                  <a:schemeClr val="tx1"/>
                </a:solidFill>
                <a:latin typeface="Times New Roman" panose="02020603050405020304" pitchFamily="18" charset="0"/>
                <a:cs typeface="Times New Roman" panose="02020603050405020304" pitchFamily="18" charset="0"/>
              </a:rPr>
              <a:t>Alain </a:t>
            </a:r>
            <a:r>
              <a:rPr lang="fr-FR" b="1" dirty="0" err="1">
                <a:solidFill>
                  <a:schemeClr val="tx1"/>
                </a:solidFill>
                <a:latin typeface="Times New Roman" panose="02020603050405020304" pitchFamily="18" charset="0"/>
                <a:cs typeface="Times New Roman" panose="02020603050405020304" pitchFamily="18" charset="0"/>
              </a:rPr>
              <a:t>Karsenty</a:t>
            </a:r>
            <a:r>
              <a:rPr lang="fr-FR" b="1" dirty="0">
                <a:solidFill>
                  <a:schemeClr val="tx1"/>
                </a:solidFill>
                <a:latin typeface="Times New Roman" panose="02020603050405020304" pitchFamily="18" charset="0"/>
                <a:cs typeface="Times New Roman" panose="02020603050405020304" pitchFamily="18" charset="0"/>
              </a:rPr>
              <a:t>. Grandes entreprises agroalimentaires, PSE et lutte contre la déforestation. Mettre les PSE au service de l'agriculture « zéro déforestation ». </a:t>
            </a:r>
            <a:r>
              <a:rPr lang="fr-FR" b="1" i="1" dirty="0">
                <a:solidFill>
                  <a:schemeClr val="tx1"/>
                </a:solidFill>
                <a:latin typeface="Times New Roman" panose="02020603050405020304" pitchFamily="18" charset="0"/>
                <a:cs typeface="Times New Roman" panose="02020603050405020304" pitchFamily="18" charset="0"/>
              </a:rPr>
              <a:t>Perspective</a:t>
            </a:r>
            <a:r>
              <a:rPr lang="fr-FR" b="1" dirty="0">
                <a:solidFill>
                  <a:schemeClr val="tx1"/>
                </a:solidFill>
                <a:latin typeface="Times New Roman" panose="02020603050405020304" pitchFamily="18" charset="0"/>
                <a:cs typeface="Times New Roman" panose="02020603050405020304" pitchFamily="18" charset="0"/>
              </a:rPr>
              <a:t>, 2015, N° 36, 4 p.</a:t>
            </a:r>
          </a:p>
          <a:p>
            <a:r>
              <a:rPr lang="fr-FR" b="1" dirty="0">
                <a:solidFill>
                  <a:schemeClr val="tx1"/>
                </a:solidFill>
                <a:latin typeface="Times New Roman" panose="02020603050405020304" pitchFamily="18" charset="0"/>
                <a:cs typeface="Times New Roman" panose="02020603050405020304" pitchFamily="18" charset="0"/>
              </a:rPr>
              <a:t>André Dauphiné, Damienne </a:t>
            </a:r>
            <a:r>
              <a:rPr lang="fr-FR" b="1" dirty="0" err="1">
                <a:solidFill>
                  <a:schemeClr val="tx1"/>
                </a:solidFill>
                <a:latin typeface="Times New Roman" panose="02020603050405020304" pitchFamily="18" charset="0"/>
                <a:cs typeface="Times New Roman" panose="02020603050405020304" pitchFamily="18" charset="0"/>
              </a:rPr>
              <a:t>Provitolo</a:t>
            </a:r>
            <a:r>
              <a:rPr lang="fr-FR" b="1" dirty="0">
                <a:solidFill>
                  <a:schemeClr val="tx1"/>
                </a:solidFill>
                <a:latin typeface="Times New Roman" panose="02020603050405020304" pitchFamily="18" charset="0"/>
                <a:cs typeface="Times New Roman" panose="02020603050405020304" pitchFamily="18" charset="0"/>
              </a:rPr>
              <a:t> Armand Colin la résilience : Un concept pour la gestion des risques | « Annales de géographie » 2007/2 n° 654 | pages 115 à 125</a:t>
            </a:r>
          </a:p>
          <a:p>
            <a:r>
              <a:rPr lang="fr-FR" b="1" dirty="0">
                <a:solidFill>
                  <a:schemeClr val="tx1"/>
                </a:solidFill>
                <a:latin typeface="Times New Roman" panose="02020603050405020304" pitchFamily="18" charset="0"/>
                <a:cs typeface="Times New Roman" panose="02020603050405020304" pitchFamily="18" charset="0"/>
              </a:rPr>
              <a:t>Christophe Roux-Dufort, Continuité, anticipation et résilience. Dans Sécurité et stratégie 2015/1 (18) pages 5 à 11</a:t>
            </a:r>
          </a:p>
          <a:p>
            <a:pPr lvl="0"/>
            <a:r>
              <a:rPr lang="fr-FR" b="1" dirty="0">
                <a:solidFill>
                  <a:schemeClr val="tx1"/>
                </a:solidFill>
                <a:latin typeface="Times New Roman" panose="02020603050405020304" pitchFamily="18" charset="0"/>
                <a:cs typeface="Times New Roman" panose="02020603050405020304" pitchFamily="18" charset="0"/>
              </a:rPr>
              <a:t>L’AVENIR DES COMPÉTENCES : Étude de cas sur le secteur agroalimentaire au Maroc – EFT (2021) </a:t>
            </a:r>
          </a:p>
          <a:p>
            <a:pPr lvl="0"/>
            <a:r>
              <a:rPr lang="fr-FR" b="1" dirty="0">
                <a:solidFill>
                  <a:schemeClr val="tx1"/>
                </a:solidFill>
                <a:latin typeface="Times New Roman" panose="02020603050405020304" pitchFamily="18" charset="0"/>
                <a:cs typeface="Times New Roman" panose="02020603050405020304" pitchFamily="18" charset="0"/>
              </a:rPr>
              <a:t>Benoît Robert, Yannick </a:t>
            </a:r>
            <a:r>
              <a:rPr lang="fr-FR" b="1" dirty="0" err="1">
                <a:solidFill>
                  <a:schemeClr val="tx1"/>
                </a:solidFill>
                <a:latin typeface="Times New Roman" panose="02020603050405020304" pitchFamily="18" charset="0"/>
                <a:cs typeface="Times New Roman" panose="02020603050405020304" pitchFamily="18" charset="0"/>
              </a:rPr>
              <a:t>Hémond</a:t>
            </a:r>
            <a:r>
              <a:rPr lang="fr-FR" b="1" dirty="0">
                <a:solidFill>
                  <a:schemeClr val="tx1"/>
                </a:solidFill>
                <a:latin typeface="Times New Roman" panose="02020603050405020304" pitchFamily="18" charset="0"/>
                <a:cs typeface="Times New Roman" panose="02020603050405020304" pitchFamily="18" charset="0"/>
              </a:rPr>
              <a:t>, G Yan. L’évaluation de la résilience organisationnelle Télescope printemps, 131-153, 2010</a:t>
            </a:r>
          </a:p>
          <a:p>
            <a:r>
              <a:rPr lang="fr-FR" b="1" dirty="0">
                <a:solidFill>
                  <a:schemeClr val="tx1"/>
                </a:solidFill>
                <a:latin typeface="Times New Roman" panose="02020603050405020304" pitchFamily="18" charset="0"/>
                <a:cs typeface="Times New Roman" panose="02020603050405020304" pitchFamily="18" charset="0"/>
              </a:rPr>
              <a:t>Marie </a:t>
            </a:r>
            <a:r>
              <a:rPr lang="fr-FR" b="1" dirty="0" err="1">
                <a:solidFill>
                  <a:schemeClr val="tx1"/>
                </a:solidFill>
                <a:latin typeface="Times New Roman" panose="02020603050405020304" pitchFamily="18" charset="0"/>
                <a:cs typeface="Times New Roman" panose="02020603050405020304" pitchFamily="18" charset="0"/>
              </a:rPr>
              <a:t>Noeline</a:t>
            </a:r>
            <a:r>
              <a:rPr lang="fr-FR" b="1" dirty="0">
                <a:solidFill>
                  <a:schemeClr val="tx1"/>
                </a:solidFill>
                <a:latin typeface="Times New Roman" panose="02020603050405020304" pitchFamily="18" charset="0"/>
                <a:cs typeface="Times New Roman" panose="02020603050405020304" pitchFamily="18" charset="0"/>
              </a:rPr>
              <a:t> </a:t>
            </a:r>
            <a:r>
              <a:rPr lang="fr-FR" b="1" dirty="0" err="1">
                <a:solidFill>
                  <a:schemeClr val="tx1"/>
                </a:solidFill>
                <a:latin typeface="Times New Roman" panose="02020603050405020304" pitchFamily="18" charset="0"/>
                <a:cs typeface="Times New Roman" panose="02020603050405020304" pitchFamily="18" charset="0"/>
              </a:rPr>
              <a:t>Sinapin</a:t>
            </a:r>
            <a:r>
              <a:rPr lang="fr-FR" b="1" dirty="0">
                <a:solidFill>
                  <a:schemeClr val="tx1"/>
                </a:solidFill>
                <a:latin typeface="Times New Roman" panose="02020603050405020304" pitchFamily="18" charset="0"/>
                <a:cs typeface="Times New Roman" panose="02020603050405020304" pitchFamily="18" charset="0"/>
              </a:rPr>
              <a:t> : Les entreprises et l'après crise de covid-19 : un nouveau modèle d'organisation agile entre efficience et résilience selon (2020)</a:t>
            </a:r>
          </a:p>
          <a:p>
            <a:r>
              <a:rPr lang="fr-FR" b="1" dirty="0">
                <a:solidFill>
                  <a:schemeClr val="tx1"/>
                </a:solidFill>
                <a:latin typeface="Times New Roman" panose="02020603050405020304" pitchFamily="18" charset="0"/>
                <a:cs typeface="Times New Roman" panose="02020603050405020304" pitchFamily="18" charset="0"/>
              </a:rPr>
              <a:t>Lucie Bégin, Didier Chabaud Lavoisier La résilience des </a:t>
            </a:r>
            <a:r>
              <a:rPr lang="fr-FR" b="1" dirty="0" err="1">
                <a:solidFill>
                  <a:schemeClr val="tx1"/>
                </a:solidFill>
                <a:latin typeface="Times New Roman" panose="02020603050405020304" pitchFamily="18" charset="0"/>
                <a:cs typeface="Times New Roman" panose="02020603050405020304" pitchFamily="18" charset="0"/>
              </a:rPr>
              <a:t>urganisations</a:t>
            </a:r>
            <a:r>
              <a:rPr lang="fr-FR" b="1" dirty="0">
                <a:solidFill>
                  <a:schemeClr val="tx1"/>
                </a:solidFill>
                <a:latin typeface="Times New Roman" panose="02020603050405020304" pitchFamily="18" charset="0"/>
                <a:cs typeface="Times New Roman" panose="02020603050405020304" pitchFamily="18" charset="0"/>
              </a:rPr>
              <a:t> cas d'une entreprise familiale | « Revue française de gestion » 2010/1 n° 200 | pages 127 à 142</a:t>
            </a:r>
          </a:p>
          <a:p>
            <a:endParaRPr lang="fr-FR"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9391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accent1"/>
              </a:solidFill>
            </a:endParaRPr>
          </a:p>
        </p:txBody>
      </p:sp>
      <p:sp>
        <p:nvSpPr>
          <p:cNvPr id="4" name="ZoneTexte 3"/>
          <p:cNvSpPr txBox="1"/>
          <p:nvPr/>
        </p:nvSpPr>
        <p:spPr>
          <a:xfrm>
            <a:off x="0" y="80622"/>
            <a:ext cx="5303520" cy="523220"/>
          </a:xfrm>
          <a:prstGeom prst="rect">
            <a:avLst/>
          </a:prstGeom>
          <a:noFill/>
        </p:spPr>
        <p:txBody>
          <a:bodyPr wrap="square" rtlCol="0">
            <a:spAutoFit/>
          </a:bodyPr>
          <a:lstStyle/>
          <a:p>
            <a:pPr lvl="0"/>
            <a:r>
              <a:rPr lang="fr-FR" sz="2800" dirty="0">
                <a:solidFill>
                  <a:schemeClr val="accent1">
                    <a:lumMod val="75000"/>
                  </a:schemeClr>
                </a:solidFill>
                <a:cs typeface="Arial" panose="020B0604020202020204" pitchFamily="34" charset="0"/>
              </a:rPr>
              <a:t>Bibliographie</a:t>
            </a:r>
          </a:p>
        </p:txBody>
      </p:sp>
      <p:sp>
        <p:nvSpPr>
          <p:cNvPr id="33" name="ZoneTexte 32"/>
          <p:cNvSpPr txBox="1"/>
          <p:nvPr/>
        </p:nvSpPr>
        <p:spPr>
          <a:xfrm>
            <a:off x="8454683" y="180094"/>
            <a:ext cx="3502855" cy="400110"/>
          </a:xfrm>
          <a:prstGeom prst="rect">
            <a:avLst/>
          </a:prstGeom>
          <a:noFill/>
        </p:spPr>
        <p:txBody>
          <a:bodyPr wrap="square" rtlCol="0">
            <a:spAutoFit/>
          </a:bodyPr>
          <a:lstStyle/>
          <a:p>
            <a:endParaRPr lang="fr-FR" sz="2000" b="1" i="1" u="sng" dirty="0">
              <a:latin typeface="Arial" panose="020B0604020202020204" pitchFamily="34" charset="0"/>
              <a:cs typeface="Arial" panose="020B0604020202020204" pitchFamily="34" charset="0"/>
            </a:endParaRPr>
          </a:p>
        </p:txBody>
      </p:sp>
      <p:sp>
        <p:nvSpPr>
          <p:cNvPr id="5" name="Espace réservé du contenu 4"/>
          <p:cNvSpPr>
            <a:spLocks noGrp="1"/>
          </p:cNvSpPr>
          <p:nvPr>
            <p:ph idx="1"/>
          </p:nvPr>
        </p:nvSpPr>
        <p:spPr>
          <a:xfrm>
            <a:off x="424115" y="1195756"/>
            <a:ext cx="9099712" cy="5008096"/>
          </a:xfrm>
        </p:spPr>
        <p:txBody>
          <a:bodyPr>
            <a:noAutofit/>
          </a:bodyPr>
          <a:lstStyle/>
          <a:p>
            <a:r>
              <a:rPr lang="fr-FR" b="1" dirty="0">
                <a:solidFill>
                  <a:schemeClr val="tx1"/>
                </a:solidFill>
                <a:latin typeface="Times New Roman" panose="02020603050405020304" pitchFamily="18" charset="0"/>
                <a:cs typeface="Times New Roman" panose="02020603050405020304" pitchFamily="18" charset="0"/>
              </a:rPr>
              <a:t>Guillou, M., de FRANCLIEU, H., &amp; Saint-Félix, C. (2021, </a:t>
            </a:r>
            <a:r>
              <a:rPr lang="fr-FR" b="1" dirty="0" err="1">
                <a:solidFill>
                  <a:schemeClr val="tx1"/>
                </a:solidFill>
                <a:latin typeface="Times New Roman" panose="02020603050405020304" pitchFamily="18" charset="0"/>
                <a:cs typeface="Times New Roman" panose="02020603050405020304" pitchFamily="18" charset="0"/>
              </a:rPr>
              <a:t>November</a:t>
            </a:r>
            <a:r>
              <a:rPr lang="fr-FR" b="1" dirty="0">
                <a:solidFill>
                  <a:schemeClr val="tx1"/>
                </a:solidFill>
                <a:latin typeface="Times New Roman" panose="02020603050405020304" pitchFamily="18" charset="0"/>
                <a:cs typeface="Times New Roman" panose="02020603050405020304" pitchFamily="18" charset="0"/>
              </a:rPr>
              <a:t>). Compétitivité externe décroissante et vulnérabilités: un besoin d’actions publiques résolues pour l’agroalimentaire. In Annales des Mines-Réalités industrielles (No. 4, pp. 84-88).</a:t>
            </a:r>
          </a:p>
          <a:p>
            <a:pPr lvl="0"/>
            <a:r>
              <a:rPr lang="fr-FR" b="1" dirty="0">
                <a:solidFill>
                  <a:schemeClr val="tx1"/>
                </a:solidFill>
                <a:latin typeface="Times New Roman" panose="02020603050405020304" pitchFamily="18" charset="0"/>
                <a:cs typeface="Times New Roman" panose="02020603050405020304" pitchFamily="18" charset="0"/>
              </a:rPr>
              <a:t>Marta </a:t>
            </a:r>
            <a:r>
              <a:rPr lang="fr-FR" b="1" dirty="0" err="1">
                <a:solidFill>
                  <a:schemeClr val="tx1"/>
                </a:solidFill>
                <a:latin typeface="Times New Roman" panose="02020603050405020304" pitchFamily="18" charset="0"/>
                <a:cs typeface="Times New Roman" panose="02020603050405020304" pitchFamily="18" charset="0"/>
              </a:rPr>
              <a:t>Crenn</a:t>
            </a:r>
            <a:r>
              <a:rPr lang="fr-FR" b="1" dirty="0">
                <a:solidFill>
                  <a:schemeClr val="tx1"/>
                </a:solidFill>
                <a:latin typeface="Times New Roman" panose="02020603050405020304" pitchFamily="18" charset="0"/>
                <a:cs typeface="Times New Roman" panose="02020603050405020304" pitchFamily="18" charset="0"/>
              </a:rPr>
              <a:t>. Résilience organisationnelle et pérennité : complexité et ambidextrie élargie. Colloque pluridisciplinaire sur le temps - Les dimensions du temps dans le développement des hommes et des organisations, Mar 2018, Brest, France.</a:t>
            </a:r>
          </a:p>
          <a:p>
            <a:r>
              <a:rPr lang="fr-FR" b="1" dirty="0">
                <a:solidFill>
                  <a:schemeClr val="tx1"/>
                </a:solidFill>
                <a:latin typeface="Times New Roman" panose="02020603050405020304" pitchFamily="18" charset="0"/>
                <a:cs typeface="Times New Roman" panose="02020603050405020304" pitchFamily="18" charset="0"/>
              </a:rPr>
              <a:t>Raymond-Alain </a:t>
            </a:r>
            <a:r>
              <a:rPr lang="fr-FR" b="1" dirty="0" err="1">
                <a:solidFill>
                  <a:schemeClr val="tx1"/>
                </a:solidFill>
                <a:latin typeface="Times New Roman" panose="02020603050405020304" pitchFamily="18" charset="0"/>
                <a:cs typeface="Times New Roman" panose="02020603050405020304" pitchFamily="18" charset="0"/>
              </a:rPr>
              <a:t>Thietart</a:t>
            </a:r>
            <a:r>
              <a:rPr lang="fr-FR" b="1" dirty="0">
                <a:solidFill>
                  <a:schemeClr val="tx1"/>
                </a:solidFill>
                <a:latin typeface="Times New Roman" panose="02020603050405020304" pitchFamily="18" charset="0"/>
                <a:cs typeface="Times New Roman" panose="02020603050405020304" pitchFamily="18" charset="0"/>
              </a:rPr>
              <a:t> et al. Conseiller éditorial : Christian Pinson Méthodes de recherche en management 4</a:t>
            </a:r>
            <a:r>
              <a:rPr lang="fr-FR" b="1" baseline="30000" dirty="0">
                <a:solidFill>
                  <a:schemeClr val="tx1"/>
                </a:solidFill>
                <a:latin typeface="Times New Roman" panose="02020603050405020304" pitchFamily="18" charset="0"/>
                <a:cs typeface="Times New Roman" panose="02020603050405020304" pitchFamily="18" charset="0"/>
              </a:rPr>
              <a:t>ème   </a:t>
            </a:r>
            <a:r>
              <a:rPr lang="fr-FR" b="1" dirty="0">
                <a:solidFill>
                  <a:schemeClr val="tx1"/>
                </a:solidFill>
                <a:latin typeface="Times New Roman" panose="02020603050405020304" pitchFamily="18" charset="0"/>
                <a:cs typeface="Times New Roman" panose="02020603050405020304" pitchFamily="18" charset="0"/>
              </a:rPr>
              <a:t>édition</a:t>
            </a:r>
          </a:p>
          <a:p>
            <a:r>
              <a:rPr lang="fr-FR" b="1" dirty="0">
                <a:solidFill>
                  <a:schemeClr val="tx1"/>
                </a:solidFill>
                <a:latin typeface="Times New Roman" panose="02020603050405020304" pitchFamily="18" charset="0"/>
                <a:cs typeface="Times New Roman" panose="02020603050405020304" pitchFamily="18" charset="0"/>
              </a:rPr>
              <a:t>Renforcement de la résilience par un apprentissage post-crise : une étude longitudinale sur deux périodes de turbulence </a:t>
            </a:r>
            <a:r>
              <a:rPr lang="fr-FR" b="1" dirty="0" err="1">
                <a:solidFill>
                  <a:schemeClr val="tx1"/>
                </a:solidFill>
                <a:latin typeface="Times New Roman" panose="02020603050405020304" pitchFamily="18" charset="0"/>
                <a:cs typeface="Times New Roman" panose="02020603050405020304" pitchFamily="18" charset="0"/>
              </a:rPr>
              <a:t>Gulsun</a:t>
            </a:r>
            <a:r>
              <a:rPr lang="fr-FR" b="1" dirty="0">
                <a:solidFill>
                  <a:schemeClr val="tx1"/>
                </a:solidFill>
                <a:latin typeface="Times New Roman" panose="02020603050405020304" pitchFamily="18" charset="0"/>
                <a:cs typeface="Times New Roman" panose="02020603050405020304" pitchFamily="18" charset="0"/>
              </a:rPr>
              <a:t> </a:t>
            </a:r>
            <a:r>
              <a:rPr lang="fr-FR" b="1" dirty="0" err="1">
                <a:solidFill>
                  <a:schemeClr val="tx1"/>
                </a:solidFill>
                <a:latin typeface="Times New Roman" panose="02020603050405020304" pitchFamily="18" charset="0"/>
                <a:cs typeface="Times New Roman" panose="02020603050405020304" pitchFamily="18" charset="0"/>
              </a:rPr>
              <a:t>Altintas</a:t>
            </a:r>
            <a:r>
              <a:rPr lang="fr-FR" b="1" dirty="0">
                <a:solidFill>
                  <a:schemeClr val="tx1"/>
                </a:solidFill>
                <a:latin typeface="Times New Roman" panose="02020603050405020304" pitchFamily="18" charset="0"/>
                <a:cs typeface="Times New Roman" panose="02020603050405020304" pitchFamily="18" charset="0"/>
              </a:rPr>
              <a:t>, Isabelle Royer 2009/4 (Vol. 12), pages 266 à 293</a:t>
            </a:r>
          </a:p>
          <a:p>
            <a:pPr lvl="0"/>
            <a:r>
              <a:rPr lang="fr-FR" b="1" dirty="0" err="1">
                <a:solidFill>
                  <a:schemeClr val="tx1"/>
                </a:solidFill>
                <a:latin typeface="Times New Roman" panose="02020603050405020304" pitchFamily="18" charset="0"/>
                <a:cs typeface="Times New Roman" panose="02020603050405020304" pitchFamily="18" charset="0"/>
              </a:rPr>
              <a:t>Serban</a:t>
            </a:r>
            <a:r>
              <a:rPr lang="fr-FR" b="1" dirty="0">
                <a:solidFill>
                  <a:schemeClr val="tx1"/>
                </a:solidFill>
                <a:latin typeface="Times New Roman" panose="02020603050405020304" pitchFamily="18" charset="0"/>
                <a:cs typeface="Times New Roman" panose="02020603050405020304" pitchFamily="18" charset="0"/>
              </a:rPr>
              <a:t> </a:t>
            </a:r>
            <a:r>
              <a:rPr lang="fr-FR" b="1" dirty="0" err="1">
                <a:solidFill>
                  <a:schemeClr val="tx1"/>
                </a:solidFill>
                <a:latin typeface="Times New Roman" panose="02020603050405020304" pitchFamily="18" charset="0"/>
                <a:cs typeface="Times New Roman" panose="02020603050405020304" pitchFamily="18" charset="0"/>
              </a:rPr>
              <a:t>Ionescu</a:t>
            </a:r>
            <a:r>
              <a:rPr lang="fr-FR" b="1" dirty="0">
                <a:solidFill>
                  <a:schemeClr val="tx1"/>
                </a:solidFill>
                <a:latin typeface="Times New Roman" panose="02020603050405020304" pitchFamily="18" charset="0"/>
                <a:cs typeface="Times New Roman" panose="02020603050405020304" pitchFamily="18" charset="0"/>
              </a:rPr>
              <a:t>, Hubert </a:t>
            </a:r>
            <a:r>
              <a:rPr lang="fr-FR" b="1" dirty="0" err="1">
                <a:solidFill>
                  <a:schemeClr val="tx1"/>
                </a:solidFill>
                <a:latin typeface="Times New Roman" panose="02020603050405020304" pitchFamily="18" charset="0"/>
                <a:cs typeface="Times New Roman" panose="02020603050405020304" pitchFamily="18" charset="0"/>
              </a:rPr>
              <a:t>Mazurek</a:t>
            </a:r>
            <a:r>
              <a:rPr lang="fr-FR" b="1" dirty="0">
                <a:solidFill>
                  <a:schemeClr val="tx1"/>
                </a:solidFill>
                <a:latin typeface="Times New Roman" panose="02020603050405020304" pitchFamily="18" charset="0"/>
                <a:cs typeface="Times New Roman" panose="02020603050405020304" pitchFamily="18" charset="0"/>
              </a:rPr>
              <a:t>. Pratiques Basées sur la Résilience. AMU, IRD, LPED. 4</a:t>
            </a:r>
            <a:r>
              <a:rPr lang="fr-FR" b="1" baseline="30000" dirty="0">
                <a:solidFill>
                  <a:schemeClr val="tx1"/>
                </a:solidFill>
                <a:latin typeface="Times New Roman" panose="02020603050405020304" pitchFamily="18" charset="0"/>
                <a:cs typeface="Times New Roman" panose="02020603050405020304" pitchFamily="18" charset="0"/>
              </a:rPr>
              <a:t>ème</a:t>
            </a:r>
            <a:r>
              <a:rPr lang="fr-FR" b="1" dirty="0">
                <a:solidFill>
                  <a:schemeClr val="tx1"/>
                </a:solidFill>
                <a:latin typeface="Times New Roman" panose="02020603050405020304" pitchFamily="18" charset="0"/>
                <a:cs typeface="Times New Roman" panose="02020603050405020304" pitchFamily="18" charset="0"/>
              </a:rPr>
              <a:t> Congrès Mondial sur la Résilience, Jun 2018, Marseille, France. 2020.</a:t>
            </a:r>
          </a:p>
          <a:p>
            <a:pPr lvl="0"/>
            <a:r>
              <a:rPr lang="fr-FR" b="1" dirty="0">
                <a:solidFill>
                  <a:schemeClr val="tx1"/>
                </a:solidFill>
                <a:latin typeface="Times New Roman" panose="02020603050405020304" pitchFamily="18" charset="0"/>
                <a:cs typeface="Times New Roman" panose="02020603050405020304" pitchFamily="18" charset="0"/>
              </a:rPr>
              <a:t>MESSAOUDI A. &amp; LMOUSSAOUI </a:t>
            </a:r>
            <a:r>
              <a:rPr lang="fr-FR" b="1" dirty="0" err="1">
                <a:solidFill>
                  <a:schemeClr val="tx1"/>
                </a:solidFill>
                <a:latin typeface="Times New Roman" panose="02020603050405020304" pitchFamily="18" charset="0"/>
                <a:cs typeface="Times New Roman" panose="02020603050405020304" pitchFamily="18" charset="0"/>
              </a:rPr>
              <a:t>Kh</a:t>
            </a:r>
            <a:r>
              <a:rPr lang="fr-FR" b="1" dirty="0">
                <a:solidFill>
                  <a:schemeClr val="tx1"/>
                </a:solidFill>
                <a:latin typeface="Times New Roman" panose="02020603050405020304" pitchFamily="18" charset="0"/>
                <a:cs typeface="Times New Roman" panose="02020603050405020304" pitchFamily="18" charset="0"/>
              </a:rPr>
              <a:t>. (2021) « La résilience des PME marocaines à l’ère de la pandémie : Défis et perspectives», Revue Internationale des Sciences de Gestion « Volume 4 : Numéro 2» pp : 883 - 907</a:t>
            </a:r>
          </a:p>
          <a:p>
            <a:pPr marL="0" indent="0">
              <a:buNone/>
            </a:pPr>
            <a:br>
              <a:rPr lang="fr-FR" b="1" dirty="0">
                <a:solidFill>
                  <a:schemeClr val="tx1"/>
                </a:solidFill>
                <a:latin typeface="Times New Roman" panose="02020603050405020304" pitchFamily="18" charset="0"/>
                <a:cs typeface="Times New Roman" panose="02020603050405020304" pitchFamily="18" charset="0"/>
              </a:rPr>
            </a:br>
            <a:endParaRPr lang="fr-FR" b="1" baseline="30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8094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4" name="ZoneTexte 3"/>
          <p:cNvSpPr txBox="1"/>
          <p:nvPr/>
        </p:nvSpPr>
        <p:spPr>
          <a:xfrm>
            <a:off x="520504" y="80622"/>
            <a:ext cx="9046577" cy="584775"/>
          </a:xfrm>
          <a:prstGeom prst="rect">
            <a:avLst/>
          </a:prstGeom>
          <a:noFill/>
        </p:spPr>
        <p:txBody>
          <a:bodyPr wrap="square" rtlCol="0">
            <a:spAutoFit/>
          </a:bodyPr>
          <a:lstStyle/>
          <a:p>
            <a:pPr algn="ctr"/>
            <a:r>
              <a:rPr lang="fr-FR" sz="3200" b="1" i="1" dirty="0">
                <a:latin typeface="Times New Roman" panose="02020603050405020304" pitchFamily="18" charset="0"/>
                <a:cs typeface="Times New Roman" panose="02020603050405020304" pitchFamily="18" charset="0"/>
              </a:rPr>
              <a:t>PLAN</a:t>
            </a:r>
          </a:p>
        </p:txBody>
      </p:sp>
      <p:graphicFrame>
        <p:nvGraphicFramePr>
          <p:cNvPr id="7" name="Diagramme 6"/>
          <p:cNvGraphicFramePr/>
          <p:nvPr/>
        </p:nvGraphicFramePr>
        <p:xfrm>
          <a:off x="-743990" y="1781695"/>
          <a:ext cx="5435599" cy="4836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e 7"/>
          <p:cNvGraphicFramePr/>
          <p:nvPr/>
        </p:nvGraphicFramePr>
        <p:xfrm>
          <a:off x="3186545" y="3006437"/>
          <a:ext cx="5435599" cy="48360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e 8"/>
          <p:cNvGraphicFramePr/>
          <p:nvPr>
            <p:extLst>
              <p:ext uri="{D42A27DB-BD31-4B8C-83A1-F6EECF244321}">
                <p14:modId xmlns:p14="http://schemas.microsoft.com/office/powerpoint/2010/main" val="1302356347"/>
              </p:ext>
            </p:extLst>
          </p:nvPr>
        </p:nvGraphicFramePr>
        <p:xfrm>
          <a:off x="6980845" y="411480"/>
          <a:ext cx="5435599" cy="483600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4" name="Organigramme : Extraire 13"/>
          <p:cNvSpPr/>
          <p:nvPr/>
        </p:nvSpPr>
        <p:spPr>
          <a:xfrm rot="7146910">
            <a:off x="3661396" y="4910183"/>
            <a:ext cx="1191491" cy="520465"/>
          </a:xfrm>
          <a:prstGeom prst="flowChartExtra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Organigramme : Extraire 14"/>
          <p:cNvSpPr/>
          <p:nvPr/>
        </p:nvSpPr>
        <p:spPr>
          <a:xfrm rot="2848172">
            <a:off x="7309297" y="3648164"/>
            <a:ext cx="1191491" cy="520465"/>
          </a:xfrm>
          <a:prstGeom prst="flowChartExtra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8" name="Diagramme 17"/>
          <p:cNvGraphicFramePr/>
          <p:nvPr/>
        </p:nvGraphicFramePr>
        <p:xfrm>
          <a:off x="-914400" y="612987"/>
          <a:ext cx="3459480" cy="2465493"/>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19" name="Diagramme 18"/>
          <p:cNvGraphicFramePr/>
          <p:nvPr>
            <p:extLst>
              <p:ext uri="{D42A27DB-BD31-4B8C-83A1-F6EECF244321}">
                <p14:modId xmlns:p14="http://schemas.microsoft.com/office/powerpoint/2010/main" val="3789840288"/>
              </p:ext>
            </p:extLst>
          </p:nvPr>
        </p:nvGraphicFramePr>
        <p:xfrm>
          <a:off x="8732520" y="4392507"/>
          <a:ext cx="3459480" cy="2465493"/>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20" name="Organigramme : Extraire 19"/>
          <p:cNvSpPr/>
          <p:nvPr/>
        </p:nvSpPr>
        <p:spPr>
          <a:xfrm rot="9144409">
            <a:off x="795599" y="2756452"/>
            <a:ext cx="1007964" cy="288200"/>
          </a:xfrm>
          <a:prstGeom prst="flowChartExtra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Organigramme : Extraire 20"/>
          <p:cNvSpPr/>
          <p:nvPr/>
        </p:nvSpPr>
        <p:spPr>
          <a:xfrm rot="9339017">
            <a:off x="9189039" y="4124000"/>
            <a:ext cx="1132160" cy="400075"/>
          </a:xfrm>
          <a:prstGeom prst="flowChartExtra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258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wipe(down)">
                                      <p:cBhvr>
                                        <p:cTn id="14" dur="500"/>
                                        <p:tgtEl>
                                          <p:spTgt spid="20"/>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down)">
                                      <p:cBhvr>
                                        <p:cTn id="24" dur="500"/>
                                        <p:tgtEl>
                                          <p:spTgt spid="14"/>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down)">
                                      <p:cBhvr>
                                        <p:cTn id="34" dur="500"/>
                                        <p:tgtEl>
                                          <p:spTgt spid="15"/>
                                        </p:tgtEl>
                                      </p:cBhvr>
                                    </p:animEffect>
                                  </p:childTnLst>
                                </p:cTn>
                              </p:par>
                              <p:par>
                                <p:cTn id="35" presetID="42"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wipe(down)">
                                      <p:cBhvr>
                                        <p:cTn id="44" dur="500"/>
                                        <p:tgtEl>
                                          <p:spTgt spid="21"/>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1000"/>
                                        <p:tgtEl>
                                          <p:spTgt spid="19"/>
                                        </p:tgtEl>
                                      </p:cBhvr>
                                    </p:animEffect>
                                    <p:anim calcmode="lin" valueType="num">
                                      <p:cBhvr>
                                        <p:cTn id="48" dur="1000" fill="hold"/>
                                        <p:tgtEl>
                                          <p:spTgt spid="19"/>
                                        </p:tgtEl>
                                        <p:attrNameLst>
                                          <p:attrName>ppt_x</p:attrName>
                                        </p:attrNameLst>
                                      </p:cBhvr>
                                      <p:tavLst>
                                        <p:tav tm="0">
                                          <p:val>
                                            <p:strVal val="#ppt_x"/>
                                          </p:val>
                                        </p:tav>
                                        <p:tav tm="100000">
                                          <p:val>
                                            <p:strVal val="#ppt_x"/>
                                          </p:val>
                                        </p:tav>
                                      </p:tavLst>
                                    </p:anim>
                                    <p:anim calcmode="lin" valueType="num">
                                      <p:cBhvr>
                                        <p:cTn id="4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 calcmode="lin" valueType="num">
                                      <p:cBhvr additive="base">
                                        <p:cTn id="54" dur="500" fill="hold"/>
                                        <p:tgtEl>
                                          <p:spTgt spid="4"/>
                                        </p:tgtEl>
                                        <p:attrNameLst>
                                          <p:attrName>ppt_x</p:attrName>
                                        </p:attrNameLst>
                                      </p:cBhvr>
                                      <p:tavLst>
                                        <p:tav tm="0">
                                          <p:val>
                                            <p:strVal val="#ppt_x"/>
                                          </p:val>
                                        </p:tav>
                                        <p:tav tm="100000">
                                          <p:val>
                                            <p:strVal val="#ppt_x"/>
                                          </p:val>
                                        </p:tav>
                                      </p:tavLst>
                                    </p:anim>
                                    <p:anim calcmode="lin" valueType="num">
                                      <p:cBhvr additive="base">
                                        <p:cTn id="5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7" grpId="0">
        <p:bldAsOne/>
      </p:bldGraphic>
      <p:bldGraphic spid="8" grpId="0">
        <p:bldAsOne/>
      </p:bldGraphic>
      <p:bldGraphic spid="9" grpId="0">
        <p:bldAsOne/>
      </p:bldGraphic>
      <p:bldP spid="14" grpId="0" animBg="1"/>
      <p:bldP spid="15" grpId="0" animBg="1"/>
      <p:bldGraphic spid="18" grpId="0">
        <p:bldAsOne/>
      </p:bldGraphic>
      <p:bldGraphic spid="19" grpId="0">
        <p:bldAsOne/>
      </p:bldGraphic>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45660" y="1172463"/>
            <a:ext cx="9362364" cy="4862944"/>
          </a:xfrm>
        </p:spPr>
        <p:txBody>
          <a:bodyPr>
            <a:noAutofit/>
          </a:bodyPr>
          <a:lstStyle/>
          <a:p>
            <a:pPr marL="0" indent="0">
              <a:buNone/>
            </a:pPr>
            <a:r>
              <a:rPr lang="fr-FR" sz="2400" dirty="0"/>
              <a:t>La pandémie de COVID-19 a eu un impact significatif sur l'ensemble de l'industrie agroalimentaire.</a:t>
            </a:r>
            <a:endParaRPr lang="en-US" sz="2400" dirty="0">
              <a:solidFill>
                <a:schemeClr val="accent1">
                  <a:lumMod val="50000"/>
                </a:schemeClr>
              </a:solidFill>
            </a:endParaRPr>
          </a:p>
          <a:p>
            <a:pPr lvl="1"/>
            <a:r>
              <a:rPr lang="en-US" sz="2400" dirty="0">
                <a:solidFill>
                  <a:schemeClr val="tx1"/>
                </a:solidFill>
              </a:rPr>
              <a:t>Avant covid-19</a:t>
            </a:r>
          </a:p>
          <a:p>
            <a:pPr lvl="2"/>
            <a:r>
              <a:rPr lang="fr-FR" sz="2400" dirty="0"/>
              <a:t>Selon </a:t>
            </a:r>
            <a:r>
              <a:rPr lang="fr-FR" sz="2400" dirty="0" err="1"/>
              <a:t>Statista</a:t>
            </a:r>
            <a:r>
              <a:rPr lang="fr-FR" sz="2400" dirty="0"/>
              <a:t>, en 2019, l'industrie agroalimentaire représentait 5,7 % du PIB mondial.</a:t>
            </a:r>
          </a:p>
          <a:p>
            <a:pPr lvl="2"/>
            <a:r>
              <a:rPr lang="fr-FR" sz="2400" dirty="0"/>
              <a:t>Selon FAO, la production alimentaire mondiale avait augmenté de 300 % depuis 1960.</a:t>
            </a:r>
          </a:p>
          <a:p>
            <a:pPr lvl="2"/>
            <a:r>
              <a:rPr lang="fr-FR" sz="2400" dirty="0"/>
              <a:t>En 2018, le marché mondial des aliments biologiques était évalué à 97 milliards de dollars américains, selon </a:t>
            </a:r>
            <a:r>
              <a:rPr lang="fr-FR" sz="2400" dirty="0" err="1"/>
              <a:t>Research</a:t>
            </a:r>
            <a:r>
              <a:rPr lang="fr-FR" sz="2400" dirty="0"/>
              <a:t> and </a:t>
            </a:r>
            <a:r>
              <a:rPr lang="fr-FR" sz="2400" dirty="0" err="1"/>
              <a:t>Markets</a:t>
            </a:r>
            <a:r>
              <a:rPr lang="fr-FR" sz="2400" dirty="0"/>
              <a:t>.</a:t>
            </a:r>
            <a:endParaRPr lang="en-US" sz="2400" dirty="0">
              <a:solidFill>
                <a:schemeClr val="accent1">
                  <a:lumMod val="50000"/>
                </a:schemeClr>
              </a:solidFill>
            </a:endParaRPr>
          </a:p>
          <a:p>
            <a:endParaRPr lang="en-US" sz="2400" dirty="0"/>
          </a:p>
        </p:txBody>
      </p:sp>
      <p:sp>
        <p:nvSpPr>
          <p:cNvPr id="4" name="Rectangle 3"/>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6" name="ZoneTexte 5"/>
          <p:cNvSpPr txBox="1"/>
          <p:nvPr/>
        </p:nvSpPr>
        <p:spPr>
          <a:xfrm>
            <a:off x="0" y="80622"/>
            <a:ext cx="6646460" cy="584775"/>
          </a:xfrm>
          <a:prstGeom prst="rect">
            <a:avLst/>
          </a:prstGeom>
          <a:noFill/>
        </p:spPr>
        <p:txBody>
          <a:bodyPr wrap="square" rtlCol="0">
            <a:spAutoFit/>
          </a:bodyPr>
          <a:lstStyle/>
          <a:p>
            <a:r>
              <a:rPr lang="fr-FR" sz="3200" dirty="0">
                <a:solidFill>
                  <a:schemeClr val="accent2">
                    <a:lumMod val="75000"/>
                  </a:schemeClr>
                </a:solidFill>
                <a:cs typeface="Arial" panose="020B0604020202020204" pitchFamily="34" charset="0"/>
              </a:rPr>
              <a:t>Contexte général </a:t>
            </a:r>
          </a:p>
        </p:txBody>
      </p:sp>
    </p:spTree>
    <p:extLst>
      <p:ext uri="{BB962C8B-B14F-4D97-AF65-F5344CB8AC3E}">
        <p14:creationId xmlns:p14="http://schemas.microsoft.com/office/powerpoint/2010/main" val="224355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1304392"/>
            <a:ext cx="9962866" cy="4862944"/>
          </a:xfrm>
        </p:spPr>
        <p:txBody>
          <a:bodyPr>
            <a:noAutofit/>
          </a:bodyPr>
          <a:lstStyle/>
          <a:p>
            <a:pPr lvl="1"/>
            <a:r>
              <a:rPr lang="en-US" sz="2400" dirty="0">
                <a:solidFill>
                  <a:schemeClr val="tx1"/>
                </a:solidFill>
              </a:rPr>
              <a:t>Après covid-19</a:t>
            </a:r>
          </a:p>
          <a:p>
            <a:pPr lvl="2"/>
            <a:r>
              <a:rPr lang="fr-FR" sz="2400" dirty="0"/>
              <a:t>Selon une étude de (FAO), COVID-19 a entraîné une augmentation des prix alimentaires mondiaux en 2020 de 3,4 % par rapport à 2019.</a:t>
            </a:r>
          </a:p>
          <a:p>
            <a:pPr lvl="2"/>
            <a:r>
              <a:rPr lang="fr-FR" sz="2400" dirty="0"/>
              <a:t>Selon une enquête menée par le cabinet de conseil McKinsey, l'industrie agroalimentaire a connu une augmentation de la demande de produits alimentaires de base. </a:t>
            </a:r>
          </a:p>
          <a:p>
            <a:pPr lvl="2"/>
            <a:r>
              <a:rPr lang="fr-FR" sz="2400" dirty="0"/>
              <a:t>Selon une étude de </a:t>
            </a:r>
            <a:r>
              <a:rPr lang="fr-FR" sz="2400" dirty="0" err="1"/>
              <a:t>Research</a:t>
            </a:r>
            <a:r>
              <a:rPr lang="fr-FR" sz="2400" dirty="0"/>
              <a:t> and </a:t>
            </a:r>
            <a:r>
              <a:rPr lang="fr-FR" sz="2400" dirty="0" err="1"/>
              <a:t>Markets</a:t>
            </a:r>
            <a:r>
              <a:rPr lang="fr-FR" sz="2400" dirty="0"/>
              <a:t>, le marché mondial des aliments biologiques devrait atteindre 333,1 milliards de dollars américains d'ici 2026, avec un taux de croissance annuel composé de 16,3 % entre 2021 et 2026</a:t>
            </a:r>
          </a:p>
          <a:p>
            <a:pPr lvl="2"/>
            <a:endParaRPr lang="en-US" sz="2400" dirty="0"/>
          </a:p>
        </p:txBody>
      </p:sp>
      <p:sp>
        <p:nvSpPr>
          <p:cNvPr id="6" name="Rectangle 5"/>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8" name="ZoneTexte 7"/>
          <p:cNvSpPr txBox="1"/>
          <p:nvPr/>
        </p:nvSpPr>
        <p:spPr>
          <a:xfrm>
            <a:off x="0" y="80622"/>
            <a:ext cx="6646460" cy="584775"/>
          </a:xfrm>
          <a:prstGeom prst="rect">
            <a:avLst/>
          </a:prstGeom>
          <a:noFill/>
        </p:spPr>
        <p:txBody>
          <a:bodyPr wrap="square" rtlCol="0">
            <a:spAutoFit/>
          </a:bodyPr>
          <a:lstStyle/>
          <a:p>
            <a:r>
              <a:rPr lang="fr-FR" sz="3200" dirty="0">
                <a:solidFill>
                  <a:schemeClr val="accent2">
                    <a:lumMod val="75000"/>
                  </a:schemeClr>
                </a:solidFill>
                <a:cs typeface="Arial" panose="020B0604020202020204" pitchFamily="34" charset="0"/>
              </a:rPr>
              <a:t>Contexte général </a:t>
            </a:r>
          </a:p>
        </p:txBody>
      </p:sp>
    </p:spTree>
    <p:extLst>
      <p:ext uri="{BB962C8B-B14F-4D97-AF65-F5344CB8AC3E}">
        <p14:creationId xmlns:p14="http://schemas.microsoft.com/office/powerpoint/2010/main" val="198211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1000"/>
                                        <p:tgtEl>
                                          <p:spTgt spid="5">
                                            <p:txEl>
                                              <p:pRg st="0" end="0"/>
                                            </p:txEl>
                                          </p:spTgt>
                                        </p:tgtEl>
                                      </p:cBhvr>
                                    </p:animEffect>
                                    <p:anim calcmode="lin" valueType="num">
                                      <p:cBhvr>
                                        <p:cTn id="1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1000"/>
                                        <p:tgtEl>
                                          <p:spTgt spid="5">
                                            <p:txEl>
                                              <p:pRg st="1" end="1"/>
                                            </p:txEl>
                                          </p:spTgt>
                                        </p:tgtEl>
                                      </p:cBhvr>
                                    </p:animEffect>
                                    <p:anim calcmode="lin" valueType="num">
                                      <p:cBhvr>
                                        <p:cTn id="1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1000"/>
                                        <p:tgtEl>
                                          <p:spTgt spid="5">
                                            <p:txEl>
                                              <p:pRg st="3" end="3"/>
                                            </p:txEl>
                                          </p:spTgt>
                                        </p:tgtEl>
                                      </p:cBhvr>
                                    </p:animEffect>
                                    <p:anim calcmode="lin" valueType="num">
                                      <p:cBhvr>
                                        <p:cTn id="2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53" name="ZoneTexte 52"/>
          <p:cNvSpPr txBox="1"/>
          <p:nvPr/>
        </p:nvSpPr>
        <p:spPr>
          <a:xfrm>
            <a:off x="0" y="80622"/>
            <a:ext cx="6646460" cy="584775"/>
          </a:xfrm>
          <a:prstGeom prst="rect">
            <a:avLst/>
          </a:prstGeom>
          <a:noFill/>
        </p:spPr>
        <p:txBody>
          <a:bodyPr wrap="square" rtlCol="0">
            <a:spAutoFit/>
          </a:bodyPr>
          <a:lstStyle/>
          <a:p>
            <a:r>
              <a:rPr lang="fr-FR" sz="3200" dirty="0">
                <a:solidFill>
                  <a:schemeClr val="accent2">
                    <a:lumMod val="75000"/>
                  </a:schemeClr>
                </a:solidFill>
                <a:cs typeface="Arial" panose="020B0604020202020204" pitchFamily="34" charset="0"/>
              </a:rPr>
              <a:t>Intérêt de la recherche</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557494961"/>
              </p:ext>
            </p:extLst>
          </p:nvPr>
        </p:nvGraphicFramePr>
        <p:xfrm>
          <a:off x="98474" y="1561514"/>
          <a:ext cx="10002130" cy="457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5846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7118" y="2623693"/>
            <a:ext cx="9769983" cy="1815882"/>
          </a:xfrm>
          <a:prstGeom prst="rect">
            <a:avLst/>
          </a:prstGeom>
        </p:spPr>
        <p:txBody>
          <a:bodyPr wrap="square">
            <a:spAutoFit/>
          </a:bodyPr>
          <a:lstStyle/>
          <a:p>
            <a:pPr algn="ctr"/>
            <a:r>
              <a:rPr lang="fr-FR" sz="2800" i="1" dirty="0">
                <a:solidFill>
                  <a:srgbClr val="FF0000"/>
                </a:solidFill>
              </a:rPr>
              <a:t>Quelles sont les </a:t>
            </a:r>
            <a:r>
              <a:rPr lang="fr-FR" sz="2800" i="1">
                <a:solidFill>
                  <a:srgbClr val="FF0000"/>
                </a:solidFill>
              </a:rPr>
              <a:t>pratiques que </a:t>
            </a:r>
            <a:r>
              <a:rPr lang="fr-FR" sz="2800" i="1" dirty="0">
                <a:solidFill>
                  <a:srgbClr val="FF0000"/>
                </a:solidFill>
              </a:rPr>
              <a:t>les organisations peuvent adopter pour favoriser une culture de la résilience organisationnelle ?</a:t>
            </a:r>
          </a:p>
          <a:p>
            <a:pPr algn="ctr"/>
            <a:endParaRPr lang="fr-FR" sz="2800" i="1" dirty="0">
              <a:solidFill>
                <a:srgbClr val="FF0000"/>
              </a:solidFill>
            </a:endParaRPr>
          </a:p>
        </p:txBody>
      </p:sp>
      <p:sp>
        <p:nvSpPr>
          <p:cNvPr id="6" name="Rectangle 5"/>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8" name="ZoneTexte 7"/>
          <p:cNvSpPr txBox="1"/>
          <p:nvPr/>
        </p:nvSpPr>
        <p:spPr>
          <a:xfrm>
            <a:off x="-1" y="94690"/>
            <a:ext cx="9184943" cy="584775"/>
          </a:xfrm>
          <a:prstGeom prst="rect">
            <a:avLst/>
          </a:prstGeom>
          <a:noFill/>
        </p:spPr>
        <p:txBody>
          <a:bodyPr wrap="square" rtlCol="0">
            <a:spAutoFit/>
          </a:bodyPr>
          <a:lstStyle/>
          <a:p>
            <a:pPr lvl="0"/>
            <a:r>
              <a:rPr lang="fr-FR" sz="3200" dirty="0">
                <a:solidFill>
                  <a:schemeClr val="accent2">
                    <a:lumMod val="75000"/>
                  </a:schemeClr>
                </a:solidFill>
                <a:cs typeface="Arial" panose="020B0604020202020204" pitchFamily="34" charset="0"/>
              </a:rPr>
              <a:t>Problématique et objectifs de la recherche</a:t>
            </a:r>
          </a:p>
        </p:txBody>
      </p:sp>
    </p:spTree>
    <p:extLst>
      <p:ext uri="{BB962C8B-B14F-4D97-AF65-F5344CB8AC3E}">
        <p14:creationId xmlns:p14="http://schemas.microsoft.com/office/powerpoint/2010/main" val="342065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aphicFrame>
        <p:nvGraphicFramePr>
          <p:cNvPr id="2" name="Diagramme 1"/>
          <p:cNvGraphicFramePr/>
          <p:nvPr>
            <p:extLst>
              <p:ext uri="{D42A27DB-BD31-4B8C-83A1-F6EECF244321}">
                <p14:modId xmlns:p14="http://schemas.microsoft.com/office/powerpoint/2010/main" val="2287176211"/>
              </p:ext>
            </p:extLst>
          </p:nvPr>
        </p:nvGraphicFramePr>
        <p:xfrm>
          <a:off x="744192" y="1419365"/>
          <a:ext cx="9668705" cy="4708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2199248" y="1811589"/>
            <a:ext cx="5579976" cy="707886"/>
          </a:xfrm>
          <a:prstGeom prst="rect">
            <a:avLst/>
          </a:prstGeom>
          <a:noFill/>
        </p:spPr>
        <p:txBody>
          <a:bodyPr wrap="square" rtlCol="0">
            <a:spAutoFit/>
          </a:bodyPr>
          <a:lstStyle/>
          <a:p>
            <a:pPr algn="ctr"/>
            <a:r>
              <a:rPr lang="fr-FR" sz="2000" b="1" u="sng" dirty="0">
                <a:solidFill>
                  <a:schemeClr val="tx2">
                    <a:lumMod val="75000"/>
                  </a:schemeClr>
                </a:solidFill>
                <a:latin typeface="Arial" pitchFamily="34" charset="0"/>
                <a:cs typeface="Arial" pitchFamily="34" charset="0"/>
              </a:rPr>
              <a:t>Les objectifs de la recherche</a:t>
            </a:r>
            <a:endParaRPr lang="fr-FR" sz="2000" u="sng" dirty="0">
              <a:solidFill>
                <a:schemeClr val="tx2">
                  <a:lumMod val="75000"/>
                </a:schemeClr>
              </a:solidFill>
              <a:latin typeface="Arial" pitchFamily="34" charset="0"/>
              <a:cs typeface="Arial" pitchFamily="34" charset="0"/>
            </a:endParaRPr>
          </a:p>
          <a:p>
            <a:pPr algn="ctr"/>
            <a:endParaRPr lang="fr-FR" sz="2000" b="1" u="sng" dirty="0">
              <a:solidFill>
                <a:schemeClr val="tx2">
                  <a:lumMod val="75000"/>
                </a:schemeClr>
              </a:solidFill>
              <a:latin typeface="Arial" panose="020B0604020202020204" pitchFamily="34" charset="0"/>
              <a:cs typeface="Arial" panose="020B0604020202020204" pitchFamily="34" charset="0"/>
            </a:endParaRPr>
          </a:p>
        </p:txBody>
      </p:sp>
      <p:sp>
        <p:nvSpPr>
          <p:cNvPr id="7" name="ZoneTexte 6"/>
          <p:cNvSpPr txBox="1"/>
          <p:nvPr/>
        </p:nvSpPr>
        <p:spPr>
          <a:xfrm>
            <a:off x="-1" y="94690"/>
            <a:ext cx="9321421" cy="584775"/>
          </a:xfrm>
          <a:prstGeom prst="rect">
            <a:avLst/>
          </a:prstGeom>
          <a:noFill/>
        </p:spPr>
        <p:txBody>
          <a:bodyPr wrap="square" rtlCol="0">
            <a:spAutoFit/>
          </a:bodyPr>
          <a:lstStyle/>
          <a:p>
            <a:pPr lvl="0"/>
            <a:r>
              <a:rPr lang="fr-FR" sz="3200" dirty="0">
                <a:solidFill>
                  <a:schemeClr val="accent2">
                    <a:lumMod val="75000"/>
                  </a:schemeClr>
                </a:solidFill>
                <a:cs typeface="Arial" panose="020B0604020202020204" pitchFamily="34" charset="0"/>
              </a:rPr>
              <a:t>Problématique et objectifs de la recherche</a:t>
            </a:r>
          </a:p>
        </p:txBody>
      </p:sp>
    </p:spTree>
    <p:extLst>
      <p:ext uri="{BB962C8B-B14F-4D97-AF65-F5344CB8AC3E}">
        <p14:creationId xmlns:p14="http://schemas.microsoft.com/office/powerpoint/2010/main" val="173892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1304392"/>
            <a:ext cx="9962866" cy="4862944"/>
          </a:xfrm>
        </p:spPr>
        <p:txBody>
          <a:bodyPr>
            <a:noAutofit/>
          </a:bodyPr>
          <a:lstStyle/>
          <a:p>
            <a:r>
              <a:rPr lang="en-US" sz="2800" dirty="0">
                <a:solidFill>
                  <a:schemeClr val="accent1">
                    <a:lumMod val="50000"/>
                  </a:schemeClr>
                </a:solidFill>
              </a:rPr>
              <a:t>La </a:t>
            </a:r>
            <a:r>
              <a:rPr lang="en-US" sz="2800" dirty="0" err="1">
                <a:solidFill>
                  <a:schemeClr val="accent1">
                    <a:lumMod val="50000"/>
                  </a:schemeClr>
                </a:solidFill>
              </a:rPr>
              <a:t>résilience</a:t>
            </a:r>
            <a:r>
              <a:rPr lang="en-US" sz="2800" dirty="0">
                <a:solidFill>
                  <a:schemeClr val="accent1">
                    <a:lumMod val="50000"/>
                  </a:schemeClr>
                </a:solidFill>
              </a:rPr>
              <a:t> </a:t>
            </a:r>
            <a:r>
              <a:rPr lang="en-US" sz="2800" dirty="0" err="1">
                <a:solidFill>
                  <a:schemeClr val="accent1">
                    <a:lumMod val="50000"/>
                  </a:schemeClr>
                </a:solidFill>
              </a:rPr>
              <a:t>organisationnelle</a:t>
            </a:r>
            <a:r>
              <a:rPr lang="en-US" sz="2800" dirty="0">
                <a:solidFill>
                  <a:schemeClr val="accent1">
                    <a:lumMod val="50000"/>
                  </a:schemeClr>
                </a:solidFill>
              </a:rPr>
              <a:t>:</a:t>
            </a:r>
          </a:p>
          <a:p>
            <a:pPr lvl="1"/>
            <a:r>
              <a:rPr lang="fr-FR" sz="2400" dirty="0"/>
              <a:t>L'étymologie du terme de résilience vient du latin « </a:t>
            </a:r>
            <a:r>
              <a:rPr lang="fr-FR" sz="2400" dirty="0" err="1"/>
              <a:t>resilio</a:t>
            </a:r>
            <a:r>
              <a:rPr lang="fr-FR" sz="2400" dirty="0"/>
              <a:t> » qui signifie, faire un bond en arrière, rebondir. </a:t>
            </a:r>
          </a:p>
          <a:p>
            <a:pPr lvl="1"/>
            <a:r>
              <a:rPr lang="fr-FR" sz="2400" dirty="0"/>
              <a:t>Les origines de la notion sont principalement liées à la physique, à la psychologie et à l’écologie. </a:t>
            </a:r>
          </a:p>
          <a:p>
            <a:pPr lvl="1"/>
            <a:r>
              <a:rPr lang="fr-FR" sz="2400" dirty="0"/>
              <a:t>Concept est né dans la forte sensibilité des organisations aux perturbations de toute envergure.</a:t>
            </a:r>
          </a:p>
          <a:p>
            <a:pPr lvl="1"/>
            <a:r>
              <a:rPr lang="fr-FR" sz="2400" dirty="0"/>
              <a:t>Les théories initiales de la résilience organisationnelle se concentraient sur la capacité d'une organisation à résister aux chocs et aux perturbations. </a:t>
            </a:r>
          </a:p>
        </p:txBody>
      </p:sp>
      <p:sp>
        <p:nvSpPr>
          <p:cNvPr id="6" name="Rectangle 5"/>
          <p:cNvSpPr/>
          <p:nvPr/>
        </p:nvSpPr>
        <p:spPr>
          <a:xfrm>
            <a:off x="0" y="788508"/>
            <a:ext cx="12192000" cy="198944"/>
          </a:xfrm>
          <a:prstGeom prst="rect">
            <a:avLst/>
          </a:prstGeom>
          <a:solidFill>
            <a:schemeClr val="accent5">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sp>
        <p:nvSpPr>
          <p:cNvPr id="7" name="ZoneTexte 6"/>
          <p:cNvSpPr txBox="1"/>
          <p:nvPr/>
        </p:nvSpPr>
        <p:spPr>
          <a:xfrm>
            <a:off x="0" y="80622"/>
            <a:ext cx="6646460" cy="584775"/>
          </a:xfrm>
          <a:prstGeom prst="rect">
            <a:avLst/>
          </a:prstGeom>
          <a:noFill/>
        </p:spPr>
        <p:txBody>
          <a:bodyPr wrap="square" rtlCol="0">
            <a:spAutoFit/>
          </a:bodyPr>
          <a:lstStyle/>
          <a:p>
            <a:r>
              <a:rPr lang="en-US" sz="3200" dirty="0">
                <a:solidFill>
                  <a:schemeClr val="accent2">
                    <a:lumMod val="75000"/>
                  </a:schemeClr>
                </a:solidFill>
              </a:rPr>
              <a:t>Revue de </a:t>
            </a:r>
            <a:r>
              <a:rPr lang="en-US" sz="3200" dirty="0" err="1">
                <a:solidFill>
                  <a:schemeClr val="accent2">
                    <a:lumMod val="75000"/>
                  </a:schemeClr>
                </a:solidFill>
              </a:rPr>
              <a:t>littérature</a:t>
            </a:r>
            <a:endParaRPr lang="fr-FR" sz="3200" dirty="0">
              <a:solidFill>
                <a:schemeClr val="accent2">
                  <a:lumMod val="75000"/>
                </a:schemeClr>
              </a:solidFill>
              <a:cs typeface="Arial" panose="020B0604020202020204" pitchFamily="34" charset="0"/>
            </a:endParaRPr>
          </a:p>
        </p:txBody>
      </p:sp>
    </p:spTree>
    <p:extLst>
      <p:ext uri="{BB962C8B-B14F-4D97-AF65-F5344CB8AC3E}">
        <p14:creationId xmlns:p14="http://schemas.microsoft.com/office/powerpoint/2010/main" val="140933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1000"/>
                                        <p:tgtEl>
                                          <p:spTgt spid="5">
                                            <p:txEl>
                                              <p:pRg st="0" end="0"/>
                                            </p:txEl>
                                          </p:spTgt>
                                        </p:tgtEl>
                                      </p:cBhvr>
                                    </p:animEffect>
                                    <p:anim calcmode="lin" valueType="num">
                                      <p:cBhvr>
                                        <p:cTn id="1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1000"/>
                                        <p:tgtEl>
                                          <p:spTgt spid="5">
                                            <p:txEl>
                                              <p:pRg st="1" end="1"/>
                                            </p:txEl>
                                          </p:spTgt>
                                        </p:tgtEl>
                                      </p:cBhvr>
                                    </p:animEffect>
                                    <p:anim calcmode="lin" valueType="num">
                                      <p:cBhvr>
                                        <p:cTn id="1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1000"/>
                                        <p:tgtEl>
                                          <p:spTgt spid="5">
                                            <p:txEl>
                                              <p:pRg st="3" end="3"/>
                                            </p:txEl>
                                          </p:spTgt>
                                        </p:tgtEl>
                                      </p:cBhvr>
                                    </p:animEffect>
                                    <p:anim calcmode="lin" valueType="num">
                                      <p:cBhvr>
                                        <p:cTn id="2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1000"/>
                                        <p:tgtEl>
                                          <p:spTgt spid="5">
                                            <p:txEl>
                                              <p:pRg st="4" end="4"/>
                                            </p:txEl>
                                          </p:spTgt>
                                        </p:tgtEl>
                                      </p:cBhvr>
                                    </p:animEffect>
                                    <p:anim calcmode="lin" valueType="num">
                                      <p:cBhvr>
                                        <p:cTn id="3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6412</TotalTime>
  <Words>2091</Words>
  <Application>Microsoft Office PowerPoint</Application>
  <PresentationFormat>Widescreen</PresentationFormat>
  <Paragraphs>134</Paragraphs>
  <Slides>24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Arial Narrow</vt:lpstr>
      <vt:lpstr>Calibri</vt:lpstr>
      <vt:lpstr>Times New Roman</vt:lpstr>
      <vt:lpstr>Trebuchet MS</vt:lpstr>
      <vt:lpstr>Wingdings</vt:lpstr>
      <vt:lpstr>Wingdings 3</vt:lpstr>
      <vt:lpstr>Facet</vt:lpstr>
      <vt:lpstr>Les pratiques de la résilience des entreprises agricoles et agroalimentaires en période de crise</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ÉVOLUTION DES BREVETS AGROALIMENTAIRES MAROCAINS (LIGNE BLEUE); COMPARAISON AVEC L’ENSEMBLE DES BREVETS MAROCAINS (LIGNE VERTE)</vt:lpstr>
      <vt:lpstr>BREVETS AGROALIMENTAIRES DÉPOSÉS AU NIVEAU MONDIAL (GRAPHIQUE DE GAUCHE) ET BREVETS AGROALIMENTAIRES MAROCAINS (GRAPHIQUE DE DROITE – EXPRIMÉ EN POURCENTAGE DU NOMBRE TOTAL DE BREVETS AGROALIMENTAIRES DANS LE MONDE)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99</cp:revision>
  <dcterms:created xsi:type="dcterms:W3CDTF">2020-02-19T16:22:48Z</dcterms:created>
  <dcterms:modified xsi:type="dcterms:W3CDTF">2023-05-01T00:10:10Z</dcterms:modified>
</cp:coreProperties>
</file>