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486113"/>
    <a:srgbClr val="FFC000"/>
    <a:srgbClr val="052C34"/>
    <a:srgbClr val="084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328" autoAdjust="0"/>
  </p:normalViewPr>
  <p:slideViewPr>
    <p:cSldViewPr snapToGrid="0">
      <p:cViewPr varScale="1">
        <p:scale>
          <a:sx n="71" d="100"/>
          <a:sy n="71" d="100"/>
        </p:scale>
        <p:origin x="1061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lasseur6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esktop\Nouveau%20Feuille%20de%20calcul%20Microsoft%20Exce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Feuil2!$B$1</c:f>
              <c:strCache>
                <c:ptCount val="1"/>
                <c:pt idx="0">
                  <c:v>Nb. cit.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Feuil2!$A$2:$A$6</c:f>
              <c:strCache>
                <c:ptCount val="5"/>
                <c:pt idx="0">
                  <c:v>Agroalimentaire</c:v>
                </c:pt>
                <c:pt idx="1">
                  <c:v>Industrie/ BTP</c:v>
                </c:pt>
                <c:pt idx="2">
                  <c:v>Banque/ Finance/ Assurance</c:v>
                </c:pt>
                <c:pt idx="3">
                  <c:v>Transport/ Logistique</c:v>
                </c:pt>
                <c:pt idx="4">
                  <c:v>Commerce/ Services</c:v>
                </c:pt>
              </c:strCache>
            </c:strRef>
          </c:cat>
          <c:val>
            <c:numRef>
              <c:f>Feuil2!$B$2:$B$6</c:f>
              <c:numCache>
                <c:formatCode>General</c:formatCode>
                <c:ptCount val="5"/>
                <c:pt idx="0">
                  <c:v>56</c:v>
                </c:pt>
                <c:pt idx="1">
                  <c:v>8</c:v>
                </c:pt>
                <c:pt idx="2">
                  <c:v>4</c:v>
                </c:pt>
                <c:pt idx="3">
                  <c:v>4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2F-433B-A2DB-810191F7769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Feuil1!$E$4</c:f>
              <c:strCache>
                <c:ptCount val="1"/>
                <c:pt idx="0">
                  <c:v>Total des observation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Feuil1!$D$5:$D$7</c:f>
              <c:strCache>
                <c:ptCount val="3"/>
                <c:pt idx="0">
                  <c:v>0-500000</c:v>
                </c:pt>
                <c:pt idx="1">
                  <c:v>500001-1000000</c:v>
                </c:pt>
                <c:pt idx="2">
                  <c:v>1000001-3000000</c:v>
                </c:pt>
              </c:strCache>
            </c:strRef>
          </c:cat>
          <c:val>
            <c:numRef>
              <c:f>Feuil1!$E$5:$E$7</c:f>
              <c:numCache>
                <c:formatCode>General</c:formatCode>
                <c:ptCount val="3"/>
                <c:pt idx="0">
                  <c:v>63</c:v>
                </c:pt>
                <c:pt idx="1">
                  <c:v>17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AF-4919-A9E9-2A788CC667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09332928"/>
        <c:axId val="409335880"/>
        <c:axId val="0"/>
      </c:bar3DChart>
      <c:catAx>
        <c:axId val="409332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09335880"/>
        <c:crosses val="autoZero"/>
        <c:auto val="1"/>
        <c:lblAlgn val="ctr"/>
        <c:lblOffset val="100"/>
        <c:noMultiLvlLbl val="0"/>
      </c:catAx>
      <c:valAx>
        <c:axId val="409335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09332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Feuil1!$A$2:$A$4</c:f>
              <c:strCache>
                <c:ptCount val="3"/>
                <c:pt idx="0">
                  <c:v>Personne physique</c:v>
                </c:pt>
                <c:pt idx="1">
                  <c:v>Société à responsabilité limitée (SARL)</c:v>
                </c:pt>
                <c:pt idx="2">
                  <c:v>Auto-entrepreneur</c:v>
                </c:pt>
              </c:strCache>
            </c:strRef>
          </c:cat>
          <c:val>
            <c:numRef>
              <c:f>Feuil1!$C$2:$C$4</c:f>
              <c:numCache>
                <c:formatCode>0.00%</c:formatCode>
                <c:ptCount val="3"/>
                <c:pt idx="0">
                  <c:v>0.14285714285714285</c:v>
                </c:pt>
                <c:pt idx="1">
                  <c:v>0.50549450549450547</c:v>
                </c:pt>
                <c:pt idx="2">
                  <c:v>0.35164835164835168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DB-4AD4-8169-616983C921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32706656"/>
        <c:axId val="532704160"/>
        <c:axId val="533971456"/>
      </c:bar3DChart>
      <c:catAx>
        <c:axId val="53270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32704160"/>
        <c:crosses val="autoZero"/>
        <c:auto val="1"/>
        <c:lblAlgn val="ctr"/>
        <c:lblOffset val="100"/>
        <c:noMultiLvlLbl val="0"/>
      </c:catAx>
      <c:valAx>
        <c:axId val="532704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32706656"/>
        <c:crosses val="autoZero"/>
        <c:crossBetween val="between"/>
      </c:valAx>
      <c:serAx>
        <c:axId val="53397145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32704160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98B8A2-3980-4DFB-84EB-000EE7CDA697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7671322-759A-4932-AB0A-2D95D889C174}">
      <dgm:prSet/>
      <dgm:spPr>
        <a:solidFill>
          <a:schemeClr val="tx2"/>
        </a:solidFill>
      </dgm:spPr>
      <dgm:t>
        <a:bodyPr/>
        <a:lstStyle/>
        <a:p>
          <a:pPr rtl="0"/>
          <a:r>
            <a:rPr lang="fr-FR" dirty="0"/>
            <a:t>Analyses descriptives</a:t>
          </a:r>
        </a:p>
      </dgm:t>
    </dgm:pt>
    <dgm:pt modelId="{1203BCDC-2436-406D-855D-1BBA4D95CB30}" type="parTrans" cxnId="{36045EB8-1225-4762-AC1B-DC4B1EAAED29}">
      <dgm:prSet/>
      <dgm:spPr/>
      <dgm:t>
        <a:bodyPr/>
        <a:lstStyle/>
        <a:p>
          <a:endParaRPr lang="fr-FR"/>
        </a:p>
      </dgm:t>
    </dgm:pt>
    <dgm:pt modelId="{3EB40A6E-4F93-4053-89D6-CB4B5B44EF97}" type="sibTrans" cxnId="{36045EB8-1225-4762-AC1B-DC4B1EAAED29}">
      <dgm:prSet/>
      <dgm:spPr/>
      <dgm:t>
        <a:bodyPr/>
        <a:lstStyle/>
        <a:p>
          <a:endParaRPr lang="fr-FR"/>
        </a:p>
      </dgm:t>
    </dgm:pt>
    <dgm:pt modelId="{61C6C593-67DC-4456-9FE4-33EFBDA55FF5}">
      <dgm:prSet/>
      <dgm:spPr>
        <a:solidFill>
          <a:schemeClr val="tx2"/>
        </a:solidFill>
      </dgm:spPr>
      <dgm:t>
        <a:bodyPr/>
        <a:lstStyle/>
        <a:p>
          <a:pPr rtl="0"/>
          <a:r>
            <a:rPr lang="fr-FR" dirty="0"/>
            <a:t>Tris à plat des principales variables extrapolées du questionnaire</a:t>
          </a:r>
        </a:p>
      </dgm:t>
    </dgm:pt>
    <dgm:pt modelId="{E15465C4-A653-4926-ABDD-8867840FC7AF}" type="parTrans" cxnId="{34CA7D1C-8AD1-41C6-A162-F812A296B3F3}">
      <dgm:prSet/>
      <dgm:spPr/>
      <dgm:t>
        <a:bodyPr/>
        <a:lstStyle/>
        <a:p>
          <a:endParaRPr lang="fr-FR"/>
        </a:p>
      </dgm:t>
    </dgm:pt>
    <dgm:pt modelId="{2D1550E3-B5FF-4342-9AEC-3B42DEDD32EA}" type="sibTrans" cxnId="{34CA7D1C-8AD1-41C6-A162-F812A296B3F3}">
      <dgm:prSet/>
      <dgm:spPr/>
      <dgm:t>
        <a:bodyPr/>
        <a:lstStyle/>
        <a:p>
          <a:endParaRPr lang="fr-FR"/>
        </a:p>
      </dgm:t>
    </dgm:pt>
    <dgm:pt modelId="{351A0EBD-59E1-469D-92FA-F0EC5E719BFF}" type="pres">
      <dgm:prSet presAssocID="{2098B8A2-3980-4DFB-84EB-000EE7CDA697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0D912A35-1966-4261-B03E-4346E0AF98BE}" type="pres">
      <dgm:prSet presAssocID="{07671322-759A-4932-AB0A-2D95D889C174}" presName="root" presStyleCnt="0">
        <dgm:presLayoutVars>
          <dgm:chMax/>
          <dgm:chPref val="4"/>
        </dgm:presLayoutVars>
      </dgm:prSet>
      <dgm:spPr/>
    </dgm:pt>
    <dgm:pt modelId="{431603DD-6D44-4639-895D-7A26FCF37DAD}" type="pres">
      <dgm:prSet presAssocID="{07671322-759A-4932-AB0A-2D95D889C174}" presName="rootComposite" presStyleCnt="0">
        <dgm:presLayoutVars/>
      </dgm:prSet>
      <dgm:spPr/>
    </dgm:pt>
    <dgm:pt modelId="{0A170919-BD35-474A-9189-1B4BF6960A88}" type="pres">
      <dgm:prSet presAssocID="{07671322-759A-4932-AB0A-2D95D889C174}" presName="rootText" presStyleLbl="node0" presStyleIdx="0" presStyleCnt="1">
        <dgm:presLayoutVars>
          <dgm:chMax/>
          <dgm:chPref val="4"/>
        </dgm:presLayoutVars>
      </dgm:prSet>
      <dgm:spPr/>
    </dgm:pt>
    <dgm:pt modelId="{20BC9FBE-0D86-4005-B6C7-D8EDC8E75F45}" type="pres">
      <dgm:prSet presAssocID="{07671322-759A-4932-AB0A-2D95D889C174}" presName="childShape" presStyleCnt="0">
        <dgm:presLayoutVars>
          <dgm:chMax val="0"/>
          <dgm:chPref val="0"/>
        </dgm:presLayoutVars>
      </dgm:prSet>
      <dgm:spPr/>
    </dgm:pt>
    <dgm:pt modelId="{ECAC08FB-5E0F-4D88-8E4E-66611EA0D505}" type="pres">
      <dgm:prSet presAssocID="{61C6C593-67DC-4456-9FE4-33EFBDA55FF5}" presName="childComposite" presStyleCnt="0">
        <dgm:presLayoutVars>
          <dgm:chMax val="0"/>
          <dgm:chPref val="0"/>
        </dgm:presLayoutVars>
      </dgm:prSet>
      <dgm:spPr/>
    </dgm:pt>
    <dgm:pt modelId="{32550963-7F7D-49B4-817F-A6CE2DCD68B9}" type="pres">
      <dgm:prSet presAssocID="{61C6C593-67DC-4456-9FE4-33EFBDA55FF5}" presName="Image" presStyleLbl="node1" presStyleIdx="0" presStyleCnt="1"/>
      <dgm:spPr>
        <a:solidFill>
          <a:schemeClr val="tx2"/>
        </a:solidFill>
      </dgm:spPr>
    </dgm:pt>
    <dgm:pt modelId="{DCBEA710-3CC8-4B07-B9DB-A36D84B3BB8D}" type="pres">
      <dgm:prSet presAssocID="{61C6C593-67DC-4456-9FE4-33EFBDA55FF5}" presName="childText" presStyleLbl="ln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34CA7D1C-8AD1-41C6-A162-F812A296B3F3}" srcId="{07671322-759A-4932-AB0A-2D95D889C174}" destId="{61C6C593-67DC-4456-9FE4-33EFBDA55FF5}" srcOrd="0" destOrd="0" parTransId="{E15465C4-A653-4926-ABDD-8867840FC7AF}" sibTransId="{2D1550E3-B5FF-4342-9AEC-3B42DEDD32EA}"/>
    <dgm:cxn modelId="{C682BD35-7B9C-4E74-8787-7C76C40274C1}" type="presOf" srcId="{07671322-759A-4932-AB0A-2D95D889C174}" destId="{0A170919-BD35-474A-9189-1B4BF6960A88}" srcOrd="0" destOrd="0" presId="urn:microsoft.com/office/officeart/2008/layout/PictureAccentList"/>
    <dgm:cxn modelId="{3B03769A-E5A8-4726-9D27-D7EE40AC8AAC}" type="presOf" srcId="{61C6C593-67DC-4456-9FE4-33EFBDA55FF5}" destId="{DCBEA710-3CC8-4B07-B9DB-A36D84B3BB8D}" srcOrd="0" destOrd="0" presId="urn:microsoft.com/office/officeart/2008/layout/PictureAccentList"/>
    <dgm:cxn modelId="{36045EB8-1225-4762-AC1B-DC4B1EAAED29}" srcId="{2098B8A2-3980-4DFB-84EB-000EE7CDA697}" destId="{07671322-759A-4932-AB0A-2D95D889C174}" srcOrd="0" destOrd="0" parTransId="{1203BCDC-2436-406D-855D-1BBA4D95CB30}" sibTransId="{3EB40A6E-4F93-4053-89D6-CB4B5B44EF97}"/>
    <dgm:cxn modelId="{756C3CB9-606C-4A7A-A2AB-E678AD8828C7}" type="presOf" srcId="{2098B8A2-3980-4DFB-84EB-000EE7CDA697}" destId="{351A0EBD-59E1-469D-92FA-F0EC5E719BFF}" srcOrd="0" destOrd="0" presId="urn:microsoft.com/office/officeart/2008/layout/PictureAccentList"/>
    <dgm:cxn modelId="{752DF488-844D-4CCC-B358-2FE45589CEDF}" type="presParOf" srcId="{351A0EBD-59E1-469D-92FA-F0EC5E719BFF}" destId="{0D912A35-1966-4261-B03E-4346E0AF98BE}" srcOrd="0" destOrd="0" presId="urn:microsoft.com/office/officeart/2008/layout/PictureAccentList"/>
    <dgm:cxn modelId="{59123AAE-5523-4C8A-9A2B-08407E791493}" type="presParOf" srcId="{0D912A35-1966-4261-B03E-4346E0AF98BE}" destId="{431603DD-6D44-4639-895D-7A26FCF37DAD}" srcOrd="0" destOrd="0" presId="urn:microsoft.com/office/officeart/2008/layout/PictureAccentList"/>
    <dgm:cxn modelId="{9DA38BEF-7F0C-4437-A23B-635AD01AC917}" type="presParOf" srcId="{431603DD-6D44-4639-895D-7A26FCF37DAD}" destId="{0A170919-BD35-474A-9189-1B4BF6960A88}" srcOrd="0" destOrd="0" presId="urn:microsoft.com/office/officeart/2008/layout/PictureAccentList"/>
    <dgm:cxn modelId="{D489DB20-5D78-4AB9-9407-C64C2AFC10D8}" type="presParOf" srcId="{0D912A35-1966-4261-B03E-4346E0AF98BE}" destId="{20BC9FBE-0D86-4005-B6C7-D8EDC8E75F45}" srcOrd="1" destOrd="0" presId="urn:microsoft.com/office/officeart/2008/layout/PictureAccentList"/>
    <dgm:cxn modelId="{BC4013DF-371B-40BA-9E97-132FA6B88107}" type="presParOf" srcId="{20BC9FBE-0D86-4005-B6C7-D8EDC8E75F45}" destId="{ECAC08FB-5E0F-4D88-8E4E-66611EA0D505}" srcOrd="0" destOrd="0" presId="urn:microsoft.com/office/officeart/2008/layout/PictureAccentList"/>
    <dgm:cxn modelId="{BF97C466-A12C-415D-B26D-F880BAC1AF40}" type="presParOf" srcId="{ECAC08FB-5E0F-4D88-8E4E-66611EA0D505}" destId="{32550963-7F7D-49B4-817F-A6CE2DCD68B9}" srcOrd="0" destOrd="0" presId="urn:microsoft.com/office/officeart/2008/layout/PictureAccentList"/>
    <dgm:cxn modelId="{FE9CCA9A-D8FD-4ED5-B90F-43F5D8B13142}" type="presParOf" srcId="{ECAC08FB-5E0F-4D88-8E4E-66611EA0D505}" destId="{DCBEA710-3CC8-4B07-B9DB-A36D84B3BB8D}" srcOrd="1" destOrd="0" presId="urn:microsoft.com/office/officeart/2008/layout/PictureAccent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70919-BD35-474A-9189-1B4BF6960A88}">
      <dsp:nvSpPr>
        <dsp:cNvPr id="0" name=""/>
        <dsp:cNvSpPr/>
      </dsp:nvSpPr>
      <dsp:spPr>
        <a:xfrm>
          <a:off x="0" y="395936"/>
          <a:ext cx="6343649" cy="435095"/>
        </a:xfrm>
        <a:prstGeom prst="roundRect">
          <a:avLst>
            <a:gd name="adj" fmla="val 10000"/>
          </a:avLst>
        </a:prstGeom>
        <a:solidFill>
          <a:schemeClr val="tx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Analyses descriptives</a:t>
          </a:r>
        </a:p>
      </dsp:txBody>
      <dsp:txXfrm>
        <a:off x="12743" y="408679"/>
        <a:ext cx="6318163" cy="409609"/>
      </dsp:txXfrm>
    </dsp:sp>
    <dsp:sp modelId="{32550963-7F7D-49B4-817F-A6CE2DCD68B9}">
      <dsp:nvSpPr>
        <dsp:cNvPr id="0" name=""/>
        <dsp:cNvSpPr/>
      </dsp:nvSpPr>
      <dsp:spPr>
        <a:xfrm>
          <a:off x="0" y="909349"/>
          <a:ext cx="435095" cy="435095"/>
        </a:xfrm>
        <a:prstGeom prst="roundRect">
          <a:avLst>
            <a:gd name="adj" fmla="val 16670"/>
          </a:avLst>
        </a:prstGeom>
        <a:solidFill>
          <a:schemeClr val="tx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BEA710-3CC8-4B07-B9DB-A36D84B3BB8D}">
      <dsp:nvSpPr>
        <dsp:cNvPr id="0" name=""/>
        <dsp:cNvSpPr/>
      </dsp:nvSpPr>
      <dsp:spPr>
        <a:xfrm>
          <a:off x="461200" y="909349"/>
          <a:ext cx="5882449" cy="435095"/>
        </a:xfrm>
        <a:prstGeom prst="roundRect">
          <a:avLst>
            <a:gd name="adj" fmla="val 16670"/>
          </a:avLst>
        </a:prstGeom>
        <a:solidFill>
          <a:schemeClr val="tx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Tris à plat des principales variables extrapolées du questionnaire</a:t>
          </a:r>
        </a:p>
      </dsp:txBody>
      <dsp:txXfrm>
        <a:off x="482443" y="930592"/>
        <a:ext cx="5839963" cy="3926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94E00-F243-4B6B-BDCB-4B79EAA0D694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9CF88-7959-457B-9B41-456DF822514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231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1A835-B92D-4513-8D81-530BFE20FEB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846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A7B459-8027-411A-BC8C-EEBA75788C8B}" type="slidenum">
              <a:rPr lang="fr-MA" smtClean="0"/>
              <a:t>11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614319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A7B459-8027-411A-BC8C-EEBA75788C8B}" type="slidenum">
              <a:rPr lang="fr-MA" smtClean="0"/>
              <a:t>12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705377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M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A7B459-8027-411A-BC8C-EEBA75788C8B}" type="slidenum">
              <a:rPr lang="fr-MA" smtClean="0"/>
              <a:t>13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29014446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A7B459-8027-411A-BC8C-EEBA75788C8B}" type="slidenum">
              <a:rPr lang="fr-MA" smtClean="0"/>
              <a:t>14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1103284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A7B459-8027-411A-BC8C-EEBA75788C8B}" type="slidenum">
              <a:rPr lang="fr-MA" smtClean="0"/>
              <a:t>15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869540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A7B459-8027-411A-BC8C-EEBA75788C8B}" type="slidenum">
              <a:rPr lang="fr-MA" smtClean="0"/>
              <a:t>16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8020503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1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A7B459-8027-411A-BC8C-EEBA75788C8B}" type="slidenum">
              <a:rPr lang="fr-MA" smtClean="0"/>
              <a:t>17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5550886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 defTabSz="914400" rtl="0" eaLnBrk="1" latinLnBrk="0" hangingPunct="1">
              <a:buFont typeface="Wingdings" panose="05000000000000000000" pitchFamily="2" charset="2"/>
              <a:buNone/>
            </a:pPr>
            <a:endParaRPr lang="fr-MA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A7B459-8027-411A-BC8C-EEBA75788C8B}" type="slidenum">
              <a:rPr lang="fr-MA" smtClean="0"/>
              <a:t>18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2132005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A7B459-8027-411A-BC8C-EEBA75788C8B}" type="slidenum">
              <a:rPr lang="fr-MA" smtClean="0"/>
              <a:t>3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31583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A808B-3162-44DD-9EBC-FCAD093EFABB}" type="slidenum">
              <a:rPr lang="fr-FR" smtClean="0">
                <a:solidFill>
                  <a:prstClr val="black"/>
                </a:solidFill>
              </a:rPr>
              <a:pPr/>
              <a:t>4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249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A808B-3162-44DD-9EBC-FCAD093EFABB}" type="slidenum">
              <a:rPr lang="fr-FR" smtClean="0">
                <a:solidFill>
                  <a:prstClr val="black"/>
                </a:solidFill>
              </a:rPr>
              <a:pPr/>
              <a:t>5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680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A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A7B459-8027-411A-BC8C-EEBA75788C8B}" type="slidenum">
              <a:rPr lang="fr-MA" smtClean="0"/>
              <a:t>6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581768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A7B459-8027-411A-BC8C-EEBA75788C8B}" type="slidenum">
              <a:rPr lang="fr-MA" smtClean="0"/>
              <a:t>7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686308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A7B459-8027-411A-BC8C-EEBA75788C8B}" type="slidenum">
              <a:rPr lang="fr-MA" smtClean="0"/>
              <a:t>8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2013256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A808B-3162-44DD-9EBC-FCAD093EFABB}" type="slidenum">
              <a:rPr lang="fr-FR" smtClean="0">
                <a:solidFill>
                  <a:prstClr val="black"/>
                </a:solidFill>
              </a:rPr>
              <a:pPr/>
              <a:t>9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2682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31662-52E2-489E-A536-F8574A69AB32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15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52C34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/>
          <p:cNvSpPr/>
          <p:nvPr/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/>
          <p:cNvSpPr/>
          <p:nvPr/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rgbClr val="052C34">
              <a:alpha val="8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rgbClr val="052C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3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7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1639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9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9568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06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47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4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52C34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4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2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8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2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6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5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3"/>
          <p:cNvSpPr/>
          <p:nvPr/>
        </p:nvSpPr>
        <p:spPr>
          <a:xfrm>
            <a:off x="9181476" y="-8468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/>
          <p:cNvSpPr/>
          <p:nvPr/>
        </p:nvSpPr>
        <p:spPr>
          <a:xfrm>
            <a:off x="10371665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/>
          <p:cNvSpPr/>
          <p:nvPr/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08445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EF1B-B4B9-4258-9044-B025F3EAA999}" type="datetimeFigureOut">
              <a:rPr lang="en-US" smtClean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52C34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rgbClr val="052C3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chart" Target="../charts/chart3.xml"/><Relationship Id="rId4" Type="http://schemas.openxmlformats.org/officeDocument/2006/relationships/diagramLayout" Target="../diagrams/layout1.xml"/><Relationship Id="rId9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2835-EF54-43E3-B71C-DF722C15A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437" y="1671655"/>
            <a:ext cx="9360977" cy="2172843"/>
          </a:xfrm>
        </p:spPr>
        <p:txBody>
          <a:bodyPr/>
          <a:lstStyle/>
          <a:p>
            <a:pPr algn="ctr"/>
            <a:r>
              <a:rPr lang="fr-FR" sz="2800" dirty="0"/>
              <a:t>LA CONTRIBUTION DES PROGRAMMES DE FINANCEMENT DANS LE SUCCÈS ENTREPRENEURIAL AU MAROC : CAS DES PETITES ET MOYENNES ENTREPRISES FAMILIALES DE LA RÉGION SOUSS MASSA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17C95-9903-4188-8F64-626D1C4CB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437" y="4414181"/>
            <a:ext cx="9360977" cy="1509309"/>
          </a:xfrm>
        </p:spPr>
        <p:txBody>
          <a:bodyPr>
            <a:noAutofit/>
          </a:bodyPr>
          <a:lstStyle/>
          <a:p>
            <a:pPr algn="ctr"/>
            <a:r>
              <a:rPr lang="fr-FR" sz="1400" b="1" dirty="0">
                <a:solidFill>
                  <a:schemeClr val="tx1"/>
                </a:solidFill>
              </a:rPr>
              <a:t>NAIMA ENNAMER, DOCTEUR CHERCHEUR, FACULTÉ DES SCIENCES JURIDIQUES ÉCONOMIQUES ET SOCIALES D’AGADIR, UNIVERSITÉ IBN ZOHR</a:t>
            </a:r>
          </a:p>
          <a:p>
            <a:pPr algn="ctr"/>
            <a:r>
              <a:rPr lang="fr-FR" sz="1400" b="1" dirty="0">
                <a:solidFill>
                  <a:schemeClr val="tx1"/>
                </a:solidFill>
              </a:rPr>
              <a:t>AYOUB EL ABIDI, MAITRE DE CONFÉRENCES, FACULTÉ D'ÉCONOMIE ET DE GESTION DE </a:t>
            </a:r>
            <a:r>
              <a:rPr lang="fr-FR" sz="1400" b="1" dirty="0" err="1">
                <a:solidFill>
                  <a:schemeClr val="tx1"/>
                </a:solidFill>
              </a:rPr>
              <a:t>GUELMIM</a:t>
            </a:r>
            <a:r>
              <a:rPr lang="fr-FR" sz="1400" b="1" dirty="0">
                <a:solidFill>
                  <a:schemeClr val="tx1"/>
                </a:solidFill>
              </a:rPr>
              <a:t>, UNIVERSITÉ IBN ZOHR, MAROC</a:t>
            </a:r>
          </a:p>
          <a:p>
            <a:pPr algn="ctr"/>
            <a:r>
              <a:rPr lang="fr-FR" sz="1400" b="1" dirty="0">
                <a:solidFill>
                  <a:schemeClr val="tx1"/>
                </a:solidFill>
              </a:rPr>
              <a:t>ADIL </a:t>
            </a:r>
            <a:r>
              <a:rPr lang="fr-FR" sz="1400" b="1" dirty="0" err="1">
                <a:solidFill>
                  <a:schemeClr val="tx1"/>
                </a:solidFill>
              </a:rPr>
              <a:t>AZZAHIDI</a:t>
            </a:r>
            <a:r>
              <a:rPr lang="fr-FR" sz="1400" b="1" dirty="0">
                <a:solidFill>
                  <a:schemeClr val="tx1"/>
                </a:solidFill>
              </a:rPr>
              <a:t>, MAÎTRE DE CONFÉRENCES, FACULTÉ D’ÉCONOMIE ET DE GESTION DE </a:t>
            </a:r>
            <a:r>
              <a:rPr lang="fr-FR" sz="1400" b="1" dirty="0" err="1">
                <a:solidFill>
                  <a:schemeClr val="tx1"/>
                </a:solidFill>
              </a:rPr>
              <a:t>GUELMIM</a:t>
            </a:r>
            <a:r>
              <a:rPr lang="fr-FR" sz="1400" b="1" dirty="0">
                <a:solidFill>
                  <a:schemeClr val="tx1"/>
                </a:solidFill>
              </a:rPr>
              <a:t> UNIVERSITÉ IBN ZOHR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DEE7B9-D6F6-4814-9EE5-87E9E28F0666}"/>
              </a:ext>
            </a:extLst>
          </p:cNvPr>
          <p:cNvSpPr txBox="1"/>
          <p:nvPr/>
        </p:nvSpPr>
        <p:spPr>
          <a:xfrm>
            <a:off x="1227413" y="180161"/>
            <a:ext cx="61279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baseline="30000" dirty="0">
                <a:solidFill>
                  <a:srgbClr val="FFC000"/>
                </a:solidFill>
              </a:rPr>
              <a:t>6th</a:t>
            </a:r>
            <a:r>
              <a:rPr lang="en-US" sz="2000" b="1" dirty="0">
                <a:solidFill>
                  <a:srgbClr val="FFC000"/>
                </a:solidFill>
              </a:rPr>
              <a:t> Current Business Issues 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in African Countries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2025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651FE2-9273-4BCD-862E-6C55365B7D2F}"/>
              </a:ext>
            </a:extLst>
          </p:cNvPr>
          <p:cNvSpPr txBox="1"/>
          <p:nvPr/>
        </p:nvSpPr>
        <p:spPr>
          <a:xfrm>
            <a:off x="-1" y="6493173"/>
            <a:ext cx="8878529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52C34"/>
                </a:solidFill>
              </a:rPr>
              <a:t>April 28-29, 2025                              WWW.</a:t>
            </a:r>
            <a:r>
              <a:rPr lang="en-US" sz="1800" b="1" dirty="0">
                <a:solidFill>
                  <a:srgbClr val="052C34"/>
                </a:solidFill>
                <a:highlight>
                  <a:srgbClr val="FFC000"/>
                </a:highlight>
              </a:rPr>
              <a:t>CBIAC.NET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CE1A9F-548E-429A-5036-CE4D3E91F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431" y="16488"/>
            <a:ext cx="1208302" cy="117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7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2924175" y="420916"/>
          <a:ext cx="6343650" cy="17403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7" name="Graphique 16"/>
          <p:cNvGraphicFramePr/>
          <p:nvPr>
            <p:extLst>
              <p:ext uri="{D42A27DB-BD31-4B8C-83A1-F6EECF244321}">
                <p14:modId xmlns:p14="http://schemas.microsoft.com/office/powerpoint/2010/main" val="3328611120"/>
              </p:ext>
            </p:extLst>
          </p:nvPr>
        </p:nvGraphicFramePr>
        <p:xfrm>
          <a:off x="1" y="2105051"/>
          <a:ext cx="4228492" cy="3179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9" name="Graphique 18"/>
          <p:cNvGraphicFramePr/>
          <p:nvPr>
            <p:extLst>
              <p:ext uri="{D42A27DB-BD31-4B8C-83A1-F6EECF244321}">
                <p14:modId xmlns:p14="http://schemas.microsoft.com/office/powerpoint/2010/main" val="841707908"/>
              </p:ext>
            </p:extLst>
          </p:nvPr>
        </p:nvGraphicFramePr>
        <p:xfrm>
          <a:off x="4228492" y="2161297"/>
          <a:ext cx="3717461" cy="312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0" name="Graphique 19"/>
          <p:cNvGraphicFramePr/>
          <p:nvPr>
            <p:extLst>
              <p:ext uri="{D42A27DB-BD31-4B8C-83A1-F6EECF244321}">
                <p14:modId xmlns:p14="http://schemas.microsoft.com/office/powerpoint/2010/main" val="2975785120"/>
              </p:ext>
            </p:extLst>
          </p:nvPr>
        </p:nvGraphicFramePr>
        <p:xfrm>
          <a:off x="7945953" y="2088563"/>
          <a:ext cx="4268789" cy="3196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1" name="Table 1">
            <a:extLst>
              <a:ext uri="{FF2B5EF4-FFF2-40B4-BE49-F238E27FC236}">
                <a16:creationId xmlns:a16="http://schemas.microsoft.com/office/drawing/2014/main" id="{20F858BE-5F09-4B47-BF1D-8BF156479DE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25287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213933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INTRODUCTION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800" b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THÉORIQUE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MÉTHODOLOGIE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ANALYSE </a:t>
                      </a: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RÉSULTATS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1FF0FFD5-8708-4515-92C4-BDE848CF4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43449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A170919-BD35-474A-9189-1B4BF6960A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dgm id="{0A170919-BD35-474A-9189-1B4BF6960A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2550963-7F7D-49B4-817F-A6CE2DCD6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6">
                                            <p:graphicEl>
                                              <a:dgm id="{32550963-7F7D-49B4-817F-A6CE2DCD68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CBEA710-3CC8-4B07-B9DB-A36D84B3BB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>
                                            <p:graphicEl>
                                              <a:dgm id="{DCBEA710-3CC8-4B07-B9DB-A36D84B3BB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17" grpId="0">
        <p:bldAsOne/>
      </p:bldGraphic>
      <p:bldGraphic spid="19" grpId="0">
        <p:bldAsOne/>
      </p:bldGraphic>
      <p:bldGraphic spid="20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D462BD18-D4B4-49AF-B8AF-928E4ABE3427}"/>
              </a:ext>
            </a:extLst>
          </p:cNvPr>
          <p:cNvSpPr txBox="1"/>
          <p:nvPr/>
        </p:nvSpPr>
        <p:spPr>
          <a:xfrm>
            <a:off x="6294687" y="6165755"/>
            <a:ext cx="300013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 : Sortie </a:t>
            </a:r>
            <a:r>
              <a:rPr lang="fr-FR" sz="1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SmartPLS</a:t>
            </a:r>
            <a:endParaRPr lang="fr-FR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864258E-371A-4AF4-840D-B9BF92C5EF20}"/>
              </a:ext>
            </a:extLst>
          </p:cNvPr>
          <p:cNvSpPr txBox="1"/>
          <p:nvPr/>
        </p:nvSpPr>
        <p:spPr>
          <a:xfrm>
            <a:off x="4759545" y="971370"/>
            <a:ext cx="71959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2 : </a:t>
            </a:r>
            <a:r>
              <a:rPr lang="fr-M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 Path modeling » du modèle de recherche après le test de fiabilité des items</a:t>
            </a:r>
            <a:endParaRPr lang="fr-F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Table 1">
            <a:extLst>
              <a:ext uri="{FF2B5EF4-FFF2-40B4-BE49-F238E27FC236}">
                <a16:creationId xmlns:a16="http://schemas.microsoft.com/office/drawing/2014/main" id="{20F858BE-5F09-4B47-BF1D-8BF156479DE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25287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213933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INTRODUCTION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800" b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THÉORIQUE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MÉTHODOLOGIE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ANALYSE </a:t>
                      </a: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RÉSULTATS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4C529E7C-589A-4C7C-96D3-BA7DFC2B82F0}"/>
              </a:ext>
            </a:extLst>
          </p:cNvPr>
          <p:cNvSpPr/>
          <p:nvPr/>
        </p:nvSpPr>
        <p:spPr>
          <a:xfrm>
            <a:off x="0" y="516501"/>
            <a:ext cx="4744278" cy="6050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ÉVALUATION DU MODÈLE DE MESURES </a:t>
            </a:r>
          </a:p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(Modèle extérieur)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E3D3DCF-96A5-4069-B7E7-3F5019758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2" name="TextBox 101">
            <a:extLst>
              <a:ext uri="{FF2B5EF4-FFF2-40B4-BE49-F238E27FC236}">
                <a16:creationId xmlns:a16="http://schemas.microsoft.com/office/drawing/2014/main" id="{22E661A4-486D-43D4-B1C5-B8F579363E11}"/>
              </a:ext>
            </a:extLst>
          </p:cNvPr>
          <p:cNvSpPr txBox="1"/>
          <p:nvPr/>
        </p:nvSpPr>
        <p:spPr>
          <a:xfrm>
            <a:off x="376219" y="1890180"/>
            <a:ext cx="3131191" cy="352789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fr-FR" sz="16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Fiabilité des items </a:t>
            </a:r>
            <a:endParaRPr lang="fr-FR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0EEF38C-26BE-434A-9F9A-BBDB5A1AE282}"/>
              </a:ext>
            </a:extLst>
          </p:cNvPr>
          <p:cNvSpPr/>
          <p:nvPr/>
        </p:nvSpPr>
        <p:spPr>
          <a:xfrm>
            <a:off x="345709" y="1382009"/>
            <a:ext cx="3154785" cy="434060"/>
          </a:xfrm>
          <a:prstGeom prst="rect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Fiabilité de modèle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7F75627-00C5-40C1-8771-1FD184BB3C30}"/>
              </a:ext>
            </a:extLst>
          </p:cNvPr>
          <p:cNvSpPr/>
          <p:nvPr/>
        </p:nvSpPr>
        <p:spPr>
          <a:xfrm rot="16200000">
            <a:off x="-1680023" y="3013905"/>
            <a:ext cx="3561514" cy="297722"/>
          </a:xfrm>
          <a:prstGeom prst="rect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PREMIÈRE ÉTAPE</a:t>
            </a:r>
          </a:p>
        </p:txBody>
      </p:sp>
      <p:sp>
        <p:nvSpPr>
          <p:cNvPr id="30" name="TextBox 101">
            <a:extLst>
              <a:ext uri="{FF2B5EF4-FFF2-40B4-BE49-F238E27FC236}">
                <a16:creationId xmlns:a16="http://schemas.microsoft.com/office/drawing/2014/main" id="{8CAFB00A-93FA-4266-B09E-BAEFAFC1CB9E}"/>
              </a:ext>
            </a:extLst>
          </p:cNvPr>
          <p:cNvSpPr txBox="1"/>
          <p:nvPr/>
        </p:nvSpPr>
        <p:spPr>
          <a:xfrm>
            <a:off x="349588" y="2330190"/>
            <a:ext cx="3131191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lvl="0">
              <a:spcAft>
                <a:spcPts val="1000"/>
              </a:spcAft>
              <a:defRPr sz="16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fr-FR" dirty="0"/>
              <a:t>Fiabilité composite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834832F-C4CD-4415-81DA-23D0E34B36CC}"/>
              </a:ext>
            </a:extLst>
          </p:cNvPr>
          <p:cNvSpPr/>
          <p:nvPr/>
        </p:nvSpPr>
        <p:spPr>
          <a:xfrm>
            <a:off x="345709" y="2794902"/>
            <a:ext cx="3154785" cy="434060"/>
          </a:xfrm>
          <a:prstGeom prst="rect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Validité divergente</a:t>
            </a:r>
          </a:p>
        </p:txBody>
      </p:sp>
      <p:sp>
        <p:nvSpPr>
          <p:cNvPr id="34" name="TextBox 101">
            <a:extLst>
              <a:ext uri="{FF2B5EF4-FFF2-40B4-BE49-F238E27FC236}">
                <a16:creationId xmlns:a16="http://schemas.microsoft.com/office/drawing/2014/main" id="{275D41D6-E963-4397-BF48-DD4DF70039BA}"/>
              </a:ext>
            </a:extLst>
          </p:cNvPr>
          <p:cNvSpPr txBox="1"/>
          <p:nvPr/>
        </p:nvSpPr>
        <p:spPr>
          <a:xfrm>
            <a:off x="351667" y="3322911"/>
            <a:ext cx="3148827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Aft>
                <a:spcPts val="1000"/>
              </a:spcAft>
            </a:pPr>
            <a:r>
              <a:rPr lang="fr-FR" sz="16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 moyenne extraite (AVE)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72C2114-5504-426B-9BCE-A6853C3F2FC7}"/>
              </a:ext>
            </a:extLst>
          </p:cNvPr>
          <p:cNvSpPr/>
          <p:nvPr/>
        </p:nvSpPr>
        <p:spPr>
          <a:xfrm>
            <a:off x="345709" y="3830737"/>
            <a:ext cx="3154785" cy="434060"/>
          </a:xfrm>
          <a:prstGeom prst="rect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Bootstrapping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Image 16" descr="C:\Users\hp\Desktop\PATH DIAGRAM 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033" y="1453773"/>
            <a:ext cx="8321442" cy="46699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8438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EDF1C39-EB9C-4181-8052-9EDF4921F8A6}"/>
              </a:ext>
            </a:extLst>
          </p:cNvPr>
          <p:cNvSpPr/>
          <p:nvPr/>
        </p:nvSpPr>
        <p:spPr>
          <a:xfrm>
            <a:off x="345709" y="1382009"/>
            <a:ext cx="3154785" cy="434060"/>
          </a:xfrm>
          <a:prstGeom prst="rect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Fiabilité de modèle</a:t>
            </a:r>
          </a:p>
        </p:txBody>
      </p:sp>
      <p:sp>
        <p:nvSpPr>
          <p:cNvPr id="19" name="TextBox 101">
            <a:extLst>
              <a:ext uri="{FF2B5EF4-FFF2-40B4-BE49-F238E27FC236}">
                <a16:creationId xmlns:a16="http://schemas.microsoft.com/office/drawing/2014/main" id="{C473E157-17E4-4459-A1BA-0D20EF47F913}"/>
              </a:ext>
            </a:extLst>
          </p:cNvPr>
          <p:cNvSpPr txBox="1"/>
          <p:nvPr/>
        </p:nvSpPr>
        <p:spPr>
          <a:xfrm>
            <a:off x="342799" y="1890180"/>
            <a:ext cx="3131191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>
              <a:spcAft>
                <a:spcPts val="1000"/>
              </a:spcAft>
              <a:defRPr sz="16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fr-FR" dirty="0"/>
              <a:t>Fiabilité des items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6E410FF-E9EB-4656-A2E3-EB43A3B60FCA}"/>
              </a:ext>
            </a:extLst>
          </p:cNvPr>
          <p:cNvSpPr/>
          <p:nvPr/>
        </p:nvSpPr>
        <p:spPr>
          <a:xfrm rot="16200000">
            <a:off x="-1680023" y="3013905"/>
            <a:ext cx="3561514" cy="297722"/>
          </a:xfrm>
          <a:prstGeom prst="rect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PREMIÈRE ÉTAPE</a:t>
            </a:r>
          </a:p>
        </p:txBody>
      </p:sp>
      <p:graphicFrame>
        <p:nvGraphicFramePr>
          <p:cNvPr id="27" name="Table 1">
            <a:extLst>
              <a:ext uri="{FF2B5EF4-FFF2-40B4-BE49-F238E27FC236}">
                <a16:creationId xmlns:a16="http://schemas.microsoft.com/office/drawing/2014/main" id="{20F858BE-5F09-4B47-BF1D-8BF156479DE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25287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213933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INTRODUCTION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800" b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THÉORIQUE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MÉTHODOLOGIE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ANALYSE </a:t>
                      </a: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RÉSULTATS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4C529E7C-589A-4C7C-96D3-BA7DFC2B82F0}"/>
              </a:ext>
            </a:extLst>
          </p:cNvPr>
          <p:cNvSpPr/>
          <p:nvPr/>
        </p:nvSpPr>
        <p:spPr>
          <a:xfrm>
            <a:off x="0" y="516501"/>
            <a:ext cx="4744278" cy="6050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ÉVALUATION DU MODÈLE DE MESURES </a:t>
            </a:r>
          </a:p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(Modèle extérieur) </a:t>
            </a:r>
          </a:p>
        </p:txBody>
      </p:sp>
      <p:sp>
        <p:nvSpPr>
          <p:cNvPr id="16" name="TextBox 101">
            <a:extLst>
              <a:ext uri="{FF2B5EF4-FFF2-40B4-BE49-F238E27FC236}">
                <a16:creationId xmlns:a16="http://schemas.microsoft.com/office/drawing/2014/main" id="{27B5F0B0-6C09-49E7-820B-FA530060308D}"/>
              </a:ext>
            </a:extLst>
          </p:cNvPr>
          <p:cNvSpPr txBox="1"/>
          <p:nvPr/>
        </p:nvSpPr>
        <p:spPr>
          <a:xfrm>
            <a:off x="349588" y="2330190"/>
            <a:ext cx="3131191" cy="338554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Aft>
                <a:spcPts val="1000"/>
              </a:spcAft>
            </a:pPr>
            <a:r>
              <a:rPr lang="fr-F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Fiabilité composite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B46ECA69-ED59-4C4B-A382-92C1920D4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873521"/>
              </p:ext>
            </p:extLst>
          </p:nvPr>
        </p:nvGraphicFramePr>
        <p:xfrm>
          <a:off x="3889613" y="1379692"/>
          <a:ext cx="5951812" cy="2109146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940417">
                  <a:extLst>
                    <a:ext uri="{9D8B030D-6E8A-4147-A177-3AD203B41FA5}">
                      <a16:colId xmlns:a16="http://schemas.microsoft.com/office/drawing/2014/main" val="915001034"/>
                    </a:ext>
                  </a:extLst>
                </a:gridCol>
                <a:gridCol w="2011395">
                  <a:extLst>
                    <a:ext uri="{9D8B030D-6E8A-4147-A177-3AD203B41FA5}">
                      <a16:colId xmlns:a16="http://schemas.microsoft.com/office/drawing/2014/main" val="2451656481"/>
                    </a:ext>
                  </a:extLst>
                </a:gridCol>
              </a:tblGrid>
              <a:tr h="58120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Fiabilité composite</a:t>
                      </a:r>
                      <a:endParaRPr lang="fr-MA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MA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8052"/>
                  </a:ext>
                </a:extLst>
              </a:tr>
              <a:tr h="2642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Incubation et accompagnement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0,861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415558"/>
                  </a:ext>
                </a:extLst>
              </a:tr>
              <a:tr h="2642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 financement de l'entrepreneuriat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0,779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883359"/>
                  </a:ext>
                </a:extLst>
              </a:tr>
              <a:tr h="2642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 succès entrepreneurial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0,769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26623"/>
                  </a:ext>
                </a:extLst>
              </a:tr>
              <a:tr h="2642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A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Seuil :  &gt; 0,7</a:t>
                      </a:r>
                      <a:endParaRPr lang="fr-MA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MA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479666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C84ECC0D-D387-43CE-9D2C-F14364A1DBCF}"/>
              </a:ext>
            </a:extLst>
          </p:cNvPr>
          <p:cNvSpPr/>
          <p:nvPr/>
        </p:nvSpPr>
        <p:spPr>
          <a:xfrm>
            <a:off x="345709" y="2794902"/>
            <a:ext cx="3154785" cy="434060"/>
          </a:xfrm>
          <a:prstGeom prst="rect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Validité divergente</a:t>
            </a:r>
          </a:p>
        </p:txBody>
      </p:sp>
      <p:sp>
        <p:nvSpPr>
          <p:cNvPr id="20" name="TextBox 101">
            <a:extLst>
              <a:ext uri="{FF2B5EF4-FFF2-40B4-BE49-F238E27FC236}">
                <a16:creationId xmlns:a16="http://schemas.microsoft.com/office/drawing/2014/main" id="{A8C22462-8913-44A7-AF48-E0894A85D2F5}"/>
              </a:ext>
            </a:extLst>
          </p:cNvPr>
          <p:cNvSpPr txBox="1"/>
          <p:nvPr/>
        </p:nvSpPr>
        <p:spPr>
          <a:xfrm>
            <a:off x="351667" y="3322911"/>
            <a:ext cx="3148827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Aft>
                <a:spcPts val="1000"/>
              </a:spcAft>
            </a:pPr>
            <a:r>
              <a:rPr lang="fr-FR" sz="16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 moyenne extraite (AVE)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7C43F69-1C1C-4979-8062-F5D572054F2E}"/>
              </a:ext>
            </a:extLst>
          </p:cNvPr>
          <p:cNvSpPr/>
          <p:nvPr/>
        </p:nvSpPr>
        <p:spPr>
          <a:xfrm>
            <a:off x="345709" y="3830737"/>
            <a:ext cx="3154785" cy="434060"/>
          </a:xfrm>
          <a:prstGeom prst="rect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Bootstrapping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2ED726-CB3C-4658-A7F4-B6331A579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0" name="AutoShape 16">
            <a:extLst>
              <a:ext uri="{FF2B5EF4-FFF2-40B4-BE49-F238E27FC236}">
                <a16:creationId xmlns:a16="http://schemas.microsoft.com/office/drawing/2014/main" id="{9762594B-B181-4ADC-BEF7-74BF20C4A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284" y="6468177"/>
            <a:ext cx="1368425" cy="290547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A6FECA50-F326-4ACB-9299-F8926587F08A}"/>
              </a:ext>
            </a:extLst>
          </p:cNvPr>
          <p:cNvSpPr txBox="1"/>
          <p:nvPr/>
        </p:nvSpPr>
        <p:spPr>
          <a:xfrm>
            <a:off x="5259486" y="991361"/>
            <a:ext cx="458193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i="1" dirty="0">
                <a:latin typeface="Centaur" panose="020305040502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Tableau 3 : </a:t>
            </a:r>
            <a:r>
              <a:rPr lang="fr-FR" sz="1600" b="1" i="1" dirty="0">
                <a:latin typeface="Centaur" panose="02030504050205020304" pitchFamily="18" charset="0"/>
                <a:ea typeface="Calibri" panose="020F0502020204030204" pitchFamily="34" charset="0"/>
              </a:rPr>
              <a:t>Fiabilité composite</a:t>
            </a:r>
            <a:endParaRPr lang="fr-FR" sz="1600" b="1" i="1" dirty="0">
              <a:latin typeface="Centaur" panose="020305040502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A64D538-DA49-4D0D-BF0A-B6238A8519A6}"/>
              </a:ext>
            </a:extLst>
          </p:cNvPr>
          <p:cNvSpPr txBox="1"/>
          <p:nvPr/>
        </p:nvSpPr>
        <p:spPr>
          <a:xfrm>
            <a:off x="5728996" y="3588393"/>
            <a:ext cx="22730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Source : Sortie </a:t>
            </a:r>
            <a:r>
              <a:rPr lang="fr-FR" sz="1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SmartPLS</a:t>
            </a:r>
            <a:endParaRPr lang="fr-FR" sz="1400" b="1" i="1" dirty="0"/>
          </a:p>
        </p:txBody>
      </p:sp>
    </p:spTree>
    <p:extLst>
      <p:ext uri="{BB962C8B-B14F-4D97-AF65-F5344CB8AC3E}">
        <p14:creationId xmlns:p14="http://schemas.microsoft.com/office/powerpoint/2010/main" val="381649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E864258E-371A-4AF4-840D-B9BF92C5EF20}"/>
              </a:ext>
            </a:extLst>
          </p:cNvPr>
          <p:cNvSpPr txBox="1"/>
          <p:nvPr/>
        </p:nvSpPr>
        <p:spPr>
          <a:xfrm>
            <a:off x="5407591" y="1158289"/>
            <a:ext cx="458193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latin typeface="Centaur" panose="02030504050205020304" pitchFamily="18" charset="0"/>
                <a:ea typeface="Calibri" panose="020F0502020204030204" pitchFamily="34" charset="0"/>
              </a:rPr>
              <a:t>Tableau 4 </a:t>
            </a:r>
            <a:r>
              <a:rPr lang="fr-FR" sz="1600" b="1" dirty="0">
                <a:effectLst/>
                <a:latin typeface="Centaur" panose="02030504050205020304" pitchFamily="18" charset="0"/>
                <a:ea typeface="Calibri" panose="020F0502020204030204" pitchFamily="34" charset="0"/>
              </a:rPr>
              <a:t> : </a:t>
            </a:r>
            <a:r>
              <a:rPr lang="fr-FR" sz="1600" b="1" dirty="0">
                <a:latin typeface="Centaur" panose="02030504050205020304" pitchFamily="18" charset="0"/>
              </a:rPr>
              <a:t>Variance moyenne extraite</a:t>
            </a:r>
            <a:endParaRPr lang="fr-MA" sz="1600" b="1" dirty="0">
              <a:latin typeface="Centaur" panose="02030504050205020304" pitchFamily="18" charset="0"/>
            </a:endParaRPr>
          </a:p>
        </p:txBody>
      </p:sp>
      <p:graphicFrame>
        <p:nvGraphicFramePr>
          <p:cNvPr id="27" name="Table 1">
            <a:extLst>
              <a:ext uri="{FF2B5EF4-FFF2-40B4-BE49-F238E27FC236}">
                <a16:creationId xmlns:a16="http://schemas.microsoft.com/office/drawing/2014/main" id="{20F858BE-5F09-4B47-BF1D-8BF156479DE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25287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213933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INTRODUCTION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800" b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THÉORIQUE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MÉTHODOLOGIE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ANALYSE </a:t>
                      </a: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RÉSULTATS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4C529E7C-589A-4C7C-96D3-BA7DFC2B82F0}"/>
              </a:ext>
            </a:extLst>
          </p:cNvPr>
          <p:cNvSpPr/>
          <p:nvPr/>
        </p:nvSpPr>
        <p:spPr>
          <a:xfrm>
            <a:off x="0" y="516501"/>
            <a:ext cx="4744278" cy="6050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ÉVALUATION DU MODÈLE DE MESURES </a:t>
            </a:r>
          </a:p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(Modèle extérieur) 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F3C70C72-096D-40ED-8A6E-CF97202EEA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057769"/>
              </p:ext>
            </p:extLst>
          </p:nvPr>
        </p:nvGraphicFramePr>
        <p:xfrm>
          <a:off x="3734625" y="1586882"/>
          <a:ext cx="5998311" cy="1822825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242508">
                  <a:extLst>
                    <a:ext uri="{9D8B030D-6E8A-4147-A177-3AD203B41FA5}">
                      <a16:colId xmlns:a16="http://schemas.microsoft.com/office/drawing/2014/main" val="161360222"/>
                    </a:ext>
                  </a:extLst>
                </a:gridCol>
                <a:gridCol w="755803">
                  <a:extLst>
                    <a:ext uri="{9D8B030D-6E8A-4147-A177-3AD203B41FA5}">
                      <a16:colId xmlns:a16="http://schemas.microsoft.com/office/drawing/2014/main" val="3632840025"/>
                    </a:ext>
                  </a:extLst>
                </a:gridCol>
              </a:tblGrid>
              <a:tr h="29228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MA" sz="1800" b="1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</a:t>
                      </a:r>
                      <a:r>
                        <a:rPr lang="fr-MA" sz="18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Variance </a:t>
                      </a:r>
                      <a:r>
                        <a:rPr lang="fr-MA" sz="1800" b="1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Extracted</a:t>
                      </a:r>
                      <a:r>
                        <a:rPr lang="fr-MA" sz="18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(AVE)</a:t>
                      </a:r>
                      <a:endParaRPr lang="fr-MA" sz="18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M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747529"/>
                  </a:ext>
                </a:extLst>
              </a:tr>
              <a:tr h="2948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Incubation et accompagnement</a:t>
                      </a:r>
                      <a:endParaRPr lang="fr-FR" sz="18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0,591</a:t>
                      </a:r>
                      <a:endParaRPr lang="fr-FR" sz="18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817905"/>
                  </a:ext>
                </a:extLst>
              </a:tr>
              <a:tr h="2948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 financement de l'entrepreneuriat</a:t>
                      </a:r>
                      <a:endParaRPr lang="fr-FR" sz="18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0,694</a:t>
                      </a:r>
                      <a:endParaRPr lang="fr-FR" sz="18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477613"/>
                  </a:ext>
                </a:extLst>
              </a:tr>
              <a:tr h="2948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 succès entrepreneurial</a:t>
                      </a:r>
                      <a:endParaRPr lang="fr-FR" sz="18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0,591</a:t>
                      </a:r>
                      <a:endParaRPr lang="fr-FR" sz="18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291571"/>
                  </a:ext>
                </a:extLst>
              </a:tr>
              <a:tr h="29488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Seuil: &gt; 0,5</a:t>
                      </a: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M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19311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06C1F72D-8F5A-4C4B-BD81-381BEBA8B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4" name="AutoShape 16">
            <a:extLst>
              <a:ext uri="{FF2B5EF4-FFF2-40B4-BE49-F238E27FC236}">
                <a16:creationId xmlns:a16="http://schemas.microsoft.com/office/drawing/2014/main" id="{85D18F0C-B299-4714-A05D-C36069690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284" y="6468177"/>
            <a:ext cx="1368425" cy="290547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6" name="TextBox 25">
            <a:extLst>
              <a:ext uri="{FF2B5EF4-FFF2-40B4-BE49-F238E27FC236}">
                <a16:creationId xmlns:a16="http://schemas.microsoft.com/office/drawing/2014/main" id="{06232BD1-1AC9-4695-A27D-F53E1403E07D}"/>
              </a:ext>
            </a:extLst>
          </p:cNvPr>
          <p:cNvSpPr txBox="1"/>
          <p:nvPr/>
        </p:nvSpPr>
        <p:spPr>
          <a:xfrm>
            <a:off x="5522177" y="3454329"/>
            <a:ext cx="2423205" cy="313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Source : Sortie </a:t>
            </a:r>
            <a:r>
              <a:rPr lang="fr-FR" sz="1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SmartPLS</a:t>
            </a:r>
            <a:endParaRPr lang="fr-FR" sz="1400" b="1" i="1" dirty="0"/>
          </a:p>
        </p:txBody>
      </p:sp>
      <p:sp>
        <p:nvSpPr>
          <p:cNvPr id="34" name="TextBox 101">
            <a:extLst>
              <a:ext uri="{FF2B5EF4-FFF2-40B4-BE49-F238E27FC236}">
                <a16:creationId xmlns:a16="http://schemas.microsoft.com/office/drawing/2014/main" id="{08DFF8F4-BB8B-4F40-84EF-4C6034AE8DBC}"/>
              </a:ext>
            </a:extLst>
          </p:cNvPr>
          <p:cNvSpPr txBox="1"/>
          <p:nvPr/>
        </p:nvSpPr>
        <p:spPr>
          <a:xfrm>
            <a:off x="376219" y="1890180"/>
            <a:ext cx="3131191" cy="352789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lvl="0">
              <a:spcAft>
                <a:spcPts val="1000"/>
              </a:spcAft>
              <a:defRPr sz="16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fr-FR"/>
              <a:t>Fiabilité des items </a:t>
            </a:r>
            <a:endParaRPr lang="fr-FR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2499DE2-B1EE-472E-A771-5C040B2F4867}"/>
              </a:ext>
            </a:extLst>
          </p:cNvPr>
          <p:cNvSpPr/>
          <p:nvPr/>
        </p:nvSpPr>
        <p:spPr>
          <a:xfrm>
            <a:off x="345709" y="1382009"/>
            <a:ext cx="3154785" cy="434060"/>
          </a:xfrm>
          <a:prstGeom prst="rect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Fiabilité de modèle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340C0BA-763F-488A-A76D-18436447F3A3}"/>
              </a:ext>
            </a:extLst>
          </p:cNvPr>
          <p:cNvSpPr/>
          <p:nvPr/>
        </p:nvSpPr>
        <p:spPr>
          <a:xfrm rot="16200000">
            <a:off x="-1680023" y="3013905"/>
            <a:ext cx="3561514" cy="297722"/>
          </a:xfrm>
          <a:prstGeom prst="rect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PREMIÈRE ÉTAPE</a:t>
            </a:r>
          </a:p>
        </p:txBody>
      </p:sp>
      <p:sp>
        <p:nvSpPr>
          <p:cNvPr id="37" name="TextBox 101">
            <a:extLst>
              <a:ext uri="{FF2B5EF4-FFF2-40B4-BE49-F238E27FC236}">
                <a16:creationId xmlns:a16="http://schemas.microsoft.com/office/drawing/2014/main" id="{255DD4BE-A673-45FF-9731-F2731D4175FE}"/>
              </a:ext>
            </a:extLst>
          </p:cNvPr>
          <p:cNvSpPr txBox="1"/>
          <p:nvPr/>
        </p:nvSpPr>
        <p:spPr>
          <a:xfrm>
            <a:off x="349588" y="2330190"/>
            <a:ext cx="3131191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lvl="0">
              <a:spcAft>
                <a:spcPts val="1000"/>
              </a:spcAft>
              <a:defRPr sz="16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fr-FR" dirty="0"/>
              <a:t>Fiabilité composite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D4CAEF8-7B27-459E-A8BE-92B14C73C9ED}"/>
              </a:ext>
            </a:extLst>
          </p:cNvPr>
          <p:cNvSpPr/>
          <p:nvPr/>
        </p:nvSpPr>
        <p:spPr>
          <a:xfrm>
            <a:off x="345709" y="2794902"/>
            <a:ext cx="3154785" cy="434060"/>
          </a:xfrm>
          <a:prstGeom prst="rect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Validité divergente</a:t>
            </a:r>
          </a:p>
        </p:txBody>
      </p:sp>
      <p:sp>
        <p:nvSpPr>
          <p:cNvPr id="39" name="TextBox 101">
            <a:extLst>
              <a:ext uri="{FF2B5EF4-FFF2-40B4-BE49-F238E27FC236}">
                <a16:creationId xmlns:a16="http://schemas.microsoft.com/office/drawing/2014/main" id="{6C03C459-870E-46A8-BDEA-B5BB335DA012}"/>
              </a:ext>
            </a:extLst>
          </p:cNvPr>
          <p:cNvSpPr txBox="1"/>
          <p:nvPr/>
        </p:nvSpPr>
        <p:spPr>
          <a:xfrm>
            <a:off x="351667" y="3322911"/>
            <a:ext cx="3148827" cy="338554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lvl="0">
              <a:spcAft>
                <a:spcPts val="100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fr-FR" dirty="0"/>
              <a:t>Variance moyenne extraite (AVE)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35948A0-72AE-4827-B355-E478ED2F6800}"/>
              </a:ext>
            </a:extLst>
          </p:cNvPr>
          <p:cNvSpPr/>
          <p:nvPr/>
        </p:nvSpPr>
        <p:spPr>
          <a:xfrm>
            <a:off x="345709" y="3830737"/>
            <a:ext cx="3154785" cy="434060"/>
          </a:xfrm>
          <a:prstGeom prst="rect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Bootstrapping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4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E864258E-371A-4AF4-840D-B9BF92C5EF20}"/>
              </a:ext>
            </a:extLst>
          </p:cNvPr>
          <p:cNvSpPr txBox="1"/>
          <p:nvPr/>
        </p:nvSpPr>
        <p:spPr>
          <a:xfrm>
            <a:off x="5618304" y="978407"/>
            <a:ext cx="458193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i="1" dirty="0">
                <a:latin typeface="Centaur" panose="02030504050205020304" pitchFamily="18" charset="0"/>
                <a:ea typeface="Calibri" panose="020F0502020204030204" pitchFamily="34" charset="0"/>
              </a:rPr>
              <a:t>Tableau 6</a:t>
            </a:r>
            <a:r>
              <a:rPr lang="fr-FR" sz="1600" b="1" i="1" dirty="0">
                <a:effectLst/>
                <a:latin typeface="Centaur" panose="02030504050205020304" pitchFamily="18" charset="0"/>
                <a:ea typeface="Calibri" panose="020F0502020204030204" pitchFamily="34" charset="0"/>
              </a:rPr>
              <a:t> : </a:t>
            </a:r>
            <a:r>
              <a:rPr lang="fr-MA" sz="1600" b="1" dirty="0">
                <a:latin typeface="Centaur" panose="02030504050205020304" pitchFamily="18" charset="0"/>
              </a:rPr>
              <a:t>Validité discriminantes des variables</a:t>
            </a:r>
            <a:endParaRPr lang="fr-FR" sz="1600" b="1" dirty="0">
              <a:latin typeface="Centaur" panose="02030504050205020304" pitchFamily="18" charset="0"/>
            </a:endParaRPr>
          </a:p>
        </p:txBody>
      </p:sp>
      <p:graphicFrame>
        <p:nvGraphicFramePr>
          <p:cNvPr id="27" name="Table 1">
            <a:extLst>
              <a:ext uri="{FF2B5EF4-FFF2-40B4-BE49-F238E27FC236}">
                <a16:creationId xmlns:a16="http://schemas.microsoft.com/office/drawing/2014/main" id="{20F858BE-5F09-4B47-BF1D-8BF156479DE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25287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213933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INTRODUCTION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800" b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THÉORIQUE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MÉTHODOLOGIE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ANALYSE </a:t>
                      </a: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RÉSULTATS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4C529E7C-589A-4C7C-96D3-BA7DFC2B82F0}"/>
              </a:ext>
            </a:extLst>
          </p:cNvPr>
          <p:cNvSpPr/>
          <p:nvPr/>
        </p:nvSpPr>
        <p:spPr>
          <a:xfrm>
            <a:off x="0" y="516501"/>
            <a:ext cx="4744278" cy="6050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ÉVALUATION DU MODÈLE DE MESURES </a:t>
            </a:r>
          </a:p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(Modèle extérieur)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E749BE5-F550-49D9-9F5B-90549E4ED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4" name="AutoShape 16">
            <a:extLst>
              <a:ext uri="{FF2B5EF4-FFF2-40B4-BE49-F238E27FC236}">
                <a16:creationId xmlns:a16="http://schemas.microsoft.com/office/drawing/2014/main" id="{4BAFFB08-E385-4CED-AD6C-178318D47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284" y="6468177"/>
            <a:ext cx="1368425" cy="290547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7D5AE3-B611-4787-8801-B31BE46DEC2A}"/>
              </a:ext>
            </a:extLst>
          </p:cNvPr>
          <p:cNvSpPr txBox="1"/>
          <p:nvPr/>
        </p:nvSpPr>
        <p:spPr>
          <a:xfrm>
            <a:off x="6726877" y="5536243"/>
            <a:ext cx="236479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Source : Sortie </a:t>
            </a:r>
            <a:r>
              <a:rPr lang="fr-FR" sz="1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SmartPLS</a:t>
            </a:r>
            <a:endParaRPr lang="fr-FR" sz="1400" b="1" i="1" dirty="0"/>
          </a:p>
        </p:txBody>
      </p:sp>
      <p:sp>
        <p:nvSpPr>
          <p:cNvPr id="29" name="TextBox 101">
            <a:extLst>
              <a:ext uri="{FF2B5EF4-FFF2-40B4-BE49-F238E27FC236}">
                <a16:creationId xmlns:a16="http://schemas.microsoft.com/office/drawing/2014/main" id="{66BC2F73-078B-4850-B86B-820A92609A7C}"/>
              </a:ext>
            </a:extLst>
          </p:cNvPr>
          <p:cNvSpPr txBox="1"/>
          <p:nvPr/>
        </p:nvSpPr>
        <p:spPr>
          <a:xfrm>
            <a:off x="376219" y="1890180"/>
            <a:ext cx="3131191" cy="352789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fr-FR" sz="16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Fiabilité des items </a:t>
            </a:r>
            <a:endParaRPr lang="fr-FR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65325F3-DE4C-4616-9B16-B4C315A61BF9}"/>
              </a:ext>
            </a:extLst>
          </p:cNvPr>
          <p:cNvSpPr/>
          <p:nvPr/>
        </p:nvSpPr>
        <p:spPr>
          <a:xfrm>
            <a:off x="345709" y="1382009"/>
            <a:ext cx="3154785" cy="434060"/>
          </a:xfrm>
          <a:prstGeom prst="rect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Fiabilité de modèle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0775B2F-0E8C-4B66-A7D2-B17A802B50DF}"/>
              </a:ext>
            </a:extLst>
          </p:cNvPr>
          <p:cNvSpPr/>
          <p:nvPr/>
        </p:nvSpPr>
        <p:spPr>
          <a:xfrm rot="16200000">
            <a:off x="-1773631" y="3107513"/>
            <a:ext cx="3723723" cy="272716"/>
          </a:xfrm>
          <a:prstGeom prst="rect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PREMIÈRE ÉTAPE</a:t>
            </a:r>
          </a:p>
        </p:txBody>
      </p:sp>
      <p:sp>
        <p:nvSpPr>
          <p:cNvPr id="32" name="TextBox 101">
            <a:extLst>
              <a:ext uri="{FF2B5EF4-FFF2-40B4-BE49-F238E27FC236}">
                <a16:creationId xmlns:a16="http://schemas.microsoft.com/office/drawing/2014/main" id="{99A0A180-A5D9-4D08-942D-655D9C86E3B8}"/>
              </a:ext>
            </a:extLst>
          </p:cNvPr>
          <p:cNvSpPr txBox="1"/>
          <p:nvPr/>
        </p:nvSpPr>
        <p:spPr>
          <a:xfrm>
            <a:off x="349588" y="2330190"/>
            <a:ext cx="3131191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lvl="0">
              <a:spcAft>
                <a:spcPts val="1000"/>
              </a:spcAft>
              <a:defRPr sz="16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fr-FR" dirty="0"/>
              <a:t>Fiabilité composite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150E449-EB4B-496A-8141-30D40C03BCC6}"/>
              </a:ext>
            </a:extLst>
          </p:cNvPr>
          <p:cNvSpPr/>
          <p:nvPr/>
        </p:nvSpPr>
        <p:spPr>
          <a:xfrm>
            <a:off x="345709" y="2794902"/>
            <a:ext cx="3154785" cy="434060"/>
          </a:xfrm>
          <a:prstGeom prst="rect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Validité divergente</a:t>
            </a:r>
          </a:p>
        </p:txBody>
      </p:sp>
      <p:sp>
        <p:nvSpPr>
          <p:cNvPr id="34" name="TextBox 101">
            <a:extLst>
              <a:ext uri="{FF2B5EF4-FFF2-40B4-BE49-F238E27FC236}">
                <a16:creationId xmlns:a16="http://schemas.microsoft.com/office/drawing/2014/main" id="{D50D89F5-934F-41C7-B5A9-614264EE0CC3}"/>
              </a:ext>
            </a:extLst>
          </p:cNvPr>
          <p:cNvSpPr txBox="1"/>
          <p:nvPr/>
        </p:nvSpPr>
        <p:spPr>
          <a:xfrm>
            <a:off x="351667" y="3322911"/>
            <a:ext cx="3148827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Aft>
                <a:spcPts val="1000"/>
              </a:spcAft>
            </a:pPr>
            <a:r>
              <a:rPr lang="fr-FR" sz="16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Variance moyenne extraite (AVE)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D2C6CFC-D1BC-4D11-9A17-0446FCE9098F}"/>
              </a:ext>
            </a:extLst>
          </p:cNvPr>
          <p:cNvSpPr/>
          <p:nvPr/>
        </p:nvSpPr>
        <p:spPr>
          <a:xfrm>
            <a:off x="345709" y="3830737"/>
            <a:ext cx="3154785" cy="434060"/>
          </a:xfrm>
          <a:prstGeom prst="rect">
            <a:avLst/>
          </a:prstGeom>
          <a:solidFill>
            <a:srgbClr val="006699"/>
          </a:solidFill>
          <a:ln>
            <a:solidFill>
              <a:srgbClr val="0066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Bootstrapping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Tableau 18"/>
          <p:cNvGraphicFramePr>
            <a:graphicFrameLocks noGrp="1"/>
          </p:cNvGraphicFramePr>
          <p:nvPr/>
        </p:nvGraphicFramePr>
        <p:xfrm>
          <a:off x="3632410" y="1425118"/>
          <a:ext cx="8553731" cy="4002968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400915">
                  <a:extLst>
                    <a:ext uri="{9D8B030D-6E8A-4147-A177-3AD203B41FA5}">
                      <a16:colId xmlns:a16="http://schemas.microsoft.com/office/drawing/2014/main" val="1607128631"/>
                    </a:ext>
                  </a:extLst>
                </a:gridCol>
                <a:gridCol w="713598">
                  <a:extLst>
                    <a:ext uri="{9D8B030D-6E8A-4147-A177-3AD203B41FA5}">
                      <a16:colId xmlns:a16="http://schemas.microsoft.com/office/drawing/2014/main" val="1024570190"/>
                    </a:ext>
                  </a:extLst>
                </a:gridCol>
                <a:gridCol w="857072">
                  <a:extLst>
                    <a:ext uri="{9D8B030D-6E8A-4147-A177-3AD203B41FA5}">
                      <a16:colId xmlns:a16="http://schemas.microsoft.com/office/drawing/2014/main" val="1300200536"/>
                    </a:ext>
                  </a:extLst>
                </a:gridCol>
                <a:gridCol w="771176">
                  <a:extLst>
                    <a:ext uri="{9D8B030D-6E8A-4147-A177-3AD203B41FA5}">
                      <a16:colId xmlns:a16="http://schemas.microsoft.com/office/drawing/2014/main" val="4121456838"/>
                    </a:ext>
                  </a:extLst>
                </a:gridCol>
                <a:gridCol w="940136">
                  <a:extLst>
                    <a:ext uri="{9D8B030D-6E8A-4147-A177-3AD203B41FA5}">
                      <a16:colId xmlns:a16="http://schemas.microsoft.com/office/drawing/2014/main" val="1036066044"/>
                    </a:ext>
                  </a:extLst>
                </a:gridCol>
                <a:gridCol w="713598">
                  <a:extLst>
                    <a:ext uri="{9D8B030D-6E8A-4147-A177-3AD203B41FA5}">
                      <a16:colId xmlns:a16="http://schemas.microsoft.com/office/drawing/2014/main" val="1556658900"/>
                    </a:ext>
                  </a:extLst>
                </a:gridCol>
                <a:gridCol w="1157236">
                  <a:extLst>
                    <a:ext uri="{9D8B030D-6E8A-4147-A177-3AD203B41FA5}">
                      <a16:colId xmlns:a16="http://schemas.microsoft.com/office/drawing/2014/main" val="4081154857"/>
                    </a:ext>
                  </a:extLst>
                </a:gridCol>
              </a:tblGrid>
              <a:tr h="2003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Relation de corrélation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Échantillon initial (O)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Moyenne de l'échantillon (M)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Écart-type (</a:t>
                      </a:r>
                      <a:r>
                        <a:rPr lang="fr-FR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STDEV</a:t>
                      </a: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Valeur t (| O/</a:t>
                      </a:r>
                      <a:r>
                        <a:rPr lang="fr-FR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STDEV</a:t>
                      </a: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|)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Valeurs-p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Décision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102707"/>
                  </a:ext>
                </a:extLst>
              </a:tr>
              <a:tr h="6663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Incubation et accompagnement ➔ le succès entrepreneurial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0,424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0,432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0,077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5,546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0,000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Supportée</a:t>
                      </a:r>
                      <a:endParaRPr lang="fr-FR" sz="14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5537446"/>
                  </a:ext>
                </a:extLst>
              </a:tr>
              <a:tr h="6663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Le financement de l'entrepreneuriat ➔ incubation et accompagnement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0,792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0,795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0,029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26,904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0,000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Supportée</a:t>
                      </a:r>
                      <a:endParaRPr lang="fr-FR" sz="14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9540281"/>
                  </a:ext>
                </a:extLst>
              </a:tr>
              <a:tr h="6663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Le financement de l'entrepreneuriat ➔ le succès entrepreneurial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0,451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0,447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0,070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6,464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0,00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Supportée</a:t>
                      </a:r>
                      <a:endParaRPr lang="fr-FR" sz="14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4538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32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D462BD18-D4B4-49AF-B8AF-928E4ABE3427}"/>
              </a:ext>
            </a:extLst>
          </p:cNvPr>
          <p:cNvSpPr txBox="1"/>
          <p:nvPr/>
        </p:nvSpPr>
        <p:spPr>
          <a:xfrm>
            <a:off x="3482639" y="5813861"/>
            <a:ext cx="300013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Source : Sortie </a:t>
            </a:r>
            <a:r>
              <a:rPr lang="fr-FR" sz="1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SmartPLS</a:t>
            </a:r>
            <a:endParaRPr lang="fr-FR" sz="1400" b="1" i="1" dirty="0"/>
          </a:p>
        </p:txBody>
      </p:sp>
      <p:graphicFrame>
        <p:nvGraphicFramePr>
          <p:cNvPr id="27" name="Table 1">
            <a:extLst>
              <a:ext uri="{FF2B5EF4-FFF2-40B4-BE49-F238E27FC236}">
                <a16:creationId xmlns:a16="http://schemas.microsoft.com/office/drawing/2014/main" id="{20F858BE-5F09-4B47-BF1D-8BF156479DE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25287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213933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INTRODUCTION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800" b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THÉORIQUE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MÉTHODOLOGIE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ANALYSE </a:t>
                      </a: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RÉSULTATS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30" name="Rectangle 29">
            <a:extLst>
              <a:ext uri="{FF2B5EF4-FFF2-40B4-BE49-F238E27FC236}">
                <a16:creationId xmlns:a16="http://schemas.microsoft.com/office/drawing/2014/main" id="{E62F86EC-BDAD-4066-8FD1-5E1D1131D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1" name="AutoShape 16">
            <a:extLst>
              <a:ext uri="{FF2B5EF4-FFF2-40B4-BE49-F238E27FC236}">
                <a16:creationId xmlns:a16="http://schemas.microsoft.com/office/drawing/2014/main" id="{DB08BFB1-8B78-47B4-ADF9-7B0E9476C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284" y="6468177"/>
            <a:ext cx="1368425" cy="290547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4" name="TextBox 27">
            <a:extLst>
              <a:ext uri="{FF2B5EF4-FFF2-40B4-BE49-F238E27FC236}">
                <a16:creationId xmlns:a16="http://schemas.microsoft.com/office/drawing/2014/main" id="{15553FAE-58A4-4D1B-83EA-BAA1767B51C4}"/>
              </a:ext>
            </a:extLst>
          </p:cNvPr>
          <p:cNvSpPr txBox="1"/>
          <p:nvPr/>
        </p:nvSpPr>
        <p:spPr>
          <a:xfrm>
            <a:off x="1965109" y="699436"/>
            <a:ext cx="826178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i="1" dirty="0">
                <a:effectLst/>
                <a:latin typeface="Centaur" panose="02030504050205020304" pitchFamily="18" charset="0"/>
                <a:ea typeface="Calibri" panose="020F0502020204030204" pitchFamily="34" charset="0"/>
              </a:rPr>
              <a:t>Figure 3 : </a:t>
            </a:r>
            <a:r>
              <a:rPr lang="fr-MA" sz="1600" b="1" i="1" dirty="0">
                <a:latin typeface="Centaur" panose="02030504050205020304" pitchFamily="18" charset="0"/>
              </a:rPr>
              <a:t>« Path modeling » du modèle de recherche après la validité convergente et discriminante</a:t>
            </a:r>
            <a:endParaRPr lang="fr-FR" sz="1600" b="1" dirty="0">
              <a:latin typeface="Centaur" panose="02030504050205020304" pitchFamily="18" charset="0"/>
            </a:endParaRPr>
          </a:p>
        </p:txBody>
      </p:sp>
      <p:pic>
        <p:nvPicPr>
          <p:cNvPr id="9" name="Image 8" descr="C:\Users\hp\Desktop\PATH DIAGRAM 3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40"/>
          <a:stretch/>
        </p:blipFill>
        <p:spPr bwMode="auto">
          <a:xfrm>
            <a:off x="325465" y="1145530"/>
            <a:ext cx="9314482" cy="456877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0960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DF57B0C6-99C7-4E5F-A235-A6E873775BE7}"/>
              </a:ext>
            </a:extLst>
          </p:cNvPr>
          <p:cNvSpPr/>
          <p:nvPr/>
        </p:nvSpPr>
        <p:spPr>
          <a:xfrm>
            <a:off x="2789221" y="917485"/>
            <a:ext cx="54521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4 : </a:t>
            </a:r>
            <a:r>
              <a:rPr lang="fr-FR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Synthèse des relations causales entres les variables</a:t>
            </a:r>
            <a:endParaRPr lang="fr-FR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DFE5C8C-290E-4F02-AF03-2DC4F78C82F3}"/>
              </a:ext>
            </a:extLst>
          </p:cNvPr>
          <p:cNvSpPr/>
          <p:nvPr/>
        </p:nvSpPr>
        <p:spPr>
          <a:xfrm>
            <a:off x="4263866" y="5440612"/>
            <a:ext cx="26452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Source : Élaboration personnelle</a:t>
            </a:r>
            <a:endParaRPr lang="fr-FR" sz="1400" b="1" i="1" dirty="0"/>
          </a:p>
        </p:txBody>
      </p:sp>
      <p:graphicFrame>
        <p:nvGraphicFramePr>
          <p:cNvPr id="27" name="Table 1">
            <a:extLst>
              <a:ext uri="{FF2B5EF4-FFF2-40B4-BE49-F238E27FC236}">
                <a16:creationId xmlns:a16="http://schemas.microsoft.com/office/drawing/2014/main" id="{0D13A0BB-3976-41BF-B1DC-C897FAA3B74D}"/>
              </a:ext>
            </a:extLst>
          </p:cNvPr>
          <p:cNvGraphicFramePr>
            <a:graphicFrameLocks noGrp="1"/>
          </p:cNvGraphicFramePr>
          <p:nvPr/>
        </p:nvGraphicFramePr>
        <p:xfrm>
          <a:off x="-26247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25287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213933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INTRODUCTION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800" b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THÉORIQUE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MÉTHODOLOGIE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ANALYSE </a:t>
                      </a: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RÉSULTATS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33" name="Rectangle 32">
            <a:extLst>
              <a:ext uri="{FF2B5EF4-FFF2-40B4-BE49-F238E27FC236}">
                <a16:creationId xmlns:a16="http://schemas.microsoft.com/office/drawing/2014/main" id="{158F72C1-8B79-4087-B81E-1CEAE56EC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8" name="AutoShape 16">
            <a:extLst>
              <a:ext uri="{FF2B5EF4-FFF2-40B4-BE49-F238E27FC236}">
                <a16:creationId xmlns:a16="http://schemas.microsoft.com/office/drawing/2014/main" id="{879F02D2-62CD-46F1-8374-EEB3EB9F0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284" y="6468177"/>
            <a:ext cx="1368425" cy="290547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2" name="Groupe 1"/>
          <p:cNvGrpSpPr/>
          <p:nvPr/>
        </p:nvGrpSpPr>
        <p:grpSpPr>
          <a:xfrm>
            <a:off x="1291889" y="1680574"/>
            <a:ext cx="8363556" cy="3487288"/>
            <a:chOff x="1243651" y="2342010"/>
            <a:chExt cx="9692975" cy="2672596"/>
          </a:xfrm>
        </p:grpSpPr>
        <p:grpSp>
          <p:nvGrpSpPr>
            <p:cNvPr id="71" name="Groupe 70"/>
            <p:cNvGrpSpPr/>
            <p:nvPr/>
          </p:nvGrpSpPr>
          <p:grpSpPr>
            <a:xfrm>
              <a:off x="1243651" y="2522995"/>
              <a:ext cx="9692975" cy="2308588"/>
              <a:chOff x="980400" y="2956229"/>
              <a:chExt cx="7113702" cy="2450151"/>
            </a:xfrm>
          </p:grpSpPr>
          <p:grpSp>
            <p:nvGrpSpPr>
              <p:cNvPr id="72" name="Groupe 71"/>
              <p:cNvGrpSpPr/>
              <p:nvPr/>
            </p:nvGrpSpPr>
            <p:grpSpPr>
              <a:xfrm>
                <a:off x="980400" y="2956229"/>
                <a:ext cx="7113702" cy="2450151"/>
                <a:chOff x="349313" y="754900"/>
                <a:chExt cx="3103076" cy="1661701"/>
              </a:xfrm>
              <a:solidFill>
                <a:schemeClr val="accent3">
                  <a:lumMod val="20000"/>
                  <a:lumOff val="80000"/>
                </a:schemeClr>
              </a:solidFill>
            </p:grpSpPr>
            <p:grpSp>
              <p:nvGrpSpPr>
                <p:cNvPr id="75" name="Groupe 74"/>
                <p:cNvGrpSpPr/>
                <p:nvPr/>
              </p:nvGrpSpPr>
              <p:grpSpPr>
                <a:xfrm>
                  <a:off x="349313" y="754900"/>
                  <a:ext cx="3103076" cy="1661701"/>
                  <a:chOff x="349313" y="754900"/>
                  <a:chExt cx="3103076" cy="1661701"/>
                </a:xfrm>
                <a:grpFill/>
              </p:grpSpPr>
              <p:grpSp>
                <p:nvGrpSpPr>
                  <p:cNvPr id="81" name="Groupe 80"/>
                  <p:cNvGrpSpPr/>
                  <p:nvPr/>
                </p:nvGrpSpPr>
                <p:grpSpPr>
                  <a:xfrm>
                    <a:off x="349313" y="754900"/>
                    <a:ext cx="3103076" cy="1661701"/>
                    <a:chOff x="1521824" y="824651"/>
                    <a:chExt cx="5116917" cy="1669615"/>
                  </a:xfrm>
                  <a:grpFill/>
                </p:grpSpPr>
                <p:sp>
                  <p:nvSpPr>
                    <p:cNvPr id="99" name="Rectangle 98"/>
                    <p:cNvSpPr/>
                    <p:nvPr/>
                  </p:nvSpPr>
                  <p:spPr>
                    <a:xfrm>
                      <a:off x="4369577" y="1903716"/>
                      <a:ext cx="2269164" cy="59055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Incubation et accompagnement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grpSp>
                  <p:nvGrpSpPr>
                    <p:cNvPr id="84" name="Groupe 83"/>
                    <p:cNvGrpSpPr/>
                    <p:nvPr/>
                  </p:nvGrpSpPr>
                  <p:grpSpPr>
                    <a:xfrm>
                      <a:off x="1521824" y="824651"/>
                      <a:ext cx="5086629" cy="578958"/>
                      <a:chOff x="1521824" y="824651"/>
                      <a:chExt cx="5086629" cy="578958"/>
                    </a:xfrm>
                    <a:grpFill/>
                  </p:grpSpPr>
                  <p:sp>
                    <p:nvSpPr>
                      <p:cNvPr id="96" name="Rectangle 95"/>
                      <p:cNvSpPr/>
                      <p:nvPr/>
                    </p:nvSpPr>
                    <p:spPr>
                      <a:xfrm>
                        <a:off x="1521824" y="824651"/>
                        <a:ext cx="2217708" cy="57895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07000"/>
                          </a:lnSpc>
                          <a:spcAft>
                            <a:spcPts val="0"/>
                          </a:spcAft>
                        </a:pPr>
                        <a:r>
                          <a:rPr lang="fr-FR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Le financement de l'entrepreneuriat</a:t>
                        </a:r>
                        <a:endParaRPr lang="fr-F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86" name="Rectangle 85"/>
                      <p:cNvSpPr/>
                      <p:nvPr/>
                    </p:nvSpPr>
                    <p:spPr>
                      <a:xfrm>
                        <a:off x="4408176" y="824651"/>
                        <a:ext cx="2200277" cy="56426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07000"/>
                          </a:lnSpc>
                          <a:spcAft>
                            <a:spcPts val="0"/>
                          </a:spcAft>
                        </a:pPr>
                        <a:r>
                          <a:rPr lang="fr-FR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Le succès de l'entrepreneuriat</a:t>
                        </a:r>
                        <a:endParaRPr lang="fr-F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  <p:cxnSp>
                    <p:nvCxnSpPr>
                      <p:cNvPr id="91" name="Connecteur droit avec flèche 90"/>
                      <p:cNvCxnSpPr/>
                      <p:nvPr/>
                    </p:nvCxnSpPr>
                    <p:spPr>
                      <a:xfrm flipV="1">
                        <a:off x="3739532" y="1106782"/>
                        <a:ext cx="668644" cy="7348"/>
                      </a:xfrm>
                      <a:prstGeom prst="straightConnector1">
                        <a:avLst/>
                      </a:prstGeom>
                      <a:ln w="19050">
                        <a:prstDash val="solid"/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78" name="Connecteur droit 6"/>
                  <p:cNvCxnSpPr/>
                  <p:nvPr/>
                </p:nvCxnSpPr>
                <p:spPr>
                  <a:xfrm rot="16200000" flipH="1">
                    <a:off x="1153218" y="1199656"/>
                    <a:ext cx="791613" cy="1054528"/>
                  </a:xfrm>
                  <a:prstGeom prst="bentConnector2">
                    <a:avLst/>
                  </a:prstGeom>
                  <a:ln w="19050"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6" name="Connecteur droit avec flèche 75"/>
                <p:cNvCxnSpPr/>
                <p:nvPr/>
              </p:nvCxnSpPr>
              <p:spPr>
                <a:xfrm flipV="1">
                  <a:off x="2764338" y="1316488"/>
                  <a:ext cx="2520" cy="512363"/>
                </a:xfrm>
                <a:prstGeom prst="straightConnector1">
                  <a:avLst/>
                </a:prstGeom>
                <a:ln>
                  <a:prstDash val="lg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3" name="Zone de texte 32"/>
              <p:cNvSpPr txBox="1"/>
              <p:nvPr/>
            </p:nvSpPr>
            <p:spPr>
              <a:xfrm>
                <a:off x="3089926" y="4523852"/>
                <a:ext cx="758100" cy="33658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6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H2</a:t>
                </a:r>
                <a:endParaRPr lang="fr-FR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Zone de texte 29"/>
              <p:cNvSpPr txBox="1"/>
              <p:nvPr/>
            </p:nvSpPr>
            <p:spPr>
              <a:xfrm>
                <a:off x="4158201" y="3439615"/>
                <a:ext cx="758100" cy="33658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6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H1</a:t>
                </a:r>
                <a:endParaRPr lang="fr-FR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106" name="Picture 97">
              <a:extLst>
                <a:ext uri="{FF2B5EF4-FFF2-40B4-BE49-F238E27FC236}">
                  <a16:creationId xmlns:a16="http://schemas.microsoft.com/office/drawing/2014/main" id="{2222539F-ECFF-4F3B-AEA5-51D908894B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8035" y="4511496"/>
              <a:ext cx="520570" cy="503110"/>
            </a:xfrm>
            <a:prstGeom prst="rect">
              <a:avLst/>
            </a:prstGeom>
          </p:spPr>
        </p:pic>
        <p:pic>
          <p:nvPicPr>
            <p:cNvPr id="107" name="Picture 97">
              <a:extLst>
                <a:ext uri="{FF2B5EF4-FFF2-40B4-BE49-F238E27FC236}">
                  <a16:creationId xmlns:a16="http://schemas.microsoft.com/office/drawing/2014/main" id="{F0BD3B9B-64C1-47E8-99B6-6179F3CBCA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8091" y="2342010"/>
              <a:ext cx="520570" cy="5031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687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">
            <a:extLst>
              <a:ext uri="{FF2B5EF4-FFF2-40B4-BE49-F238E27FC236}">
                <a16:creationId xmlns:a16="http://schemas.microsoft.com/office/drawing/2014/main" id="{9292CD69-5014-4892-97FC-8C964A2DF06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25287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213933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INTRODUCTION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800" b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THÉORIQUE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MÉTHODOLOGIE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ANALYSE </a:t>
                      </a:r>
                      <a:r>
                        <a:rPr lang="fr-FR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RÉSULTATS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B4C7FA14-D3C7-4ADC-A496-F9A947575B2D}"/>
              </a:ext>
            </a:extLst>
          </p:cNvPr>
          <p:cNvSpPr/>
          <p:nvPr/>
        </p:nvSpPr>
        <p:spPr>
          <a:xfrm>
            <a:off x="68754" y="1208849"/>
            <a:ext cx="3588846" cy="3657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>
              <a:tabLst>
                <a:tab pos="354013" algn="l"/>
              </a:tabLst>
            </a:pPr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PERSPECTIVES DE LA RECHERCHE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AD45D0-FB12-43C3-9327-0751F4F5C201}"/>
              </a:ext>
            </a:extLst>
          </p:cNvPr>
          <p:cNvSpPr/>
          <p:nvPr/>
        </p:nvSpPr>
        <p:spPr>
          <a:xfrm>
            <a:off x="1261442" y="780914"/>
            <a:ext cx="3588846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>
              <a:tabLst>
                <a:tab pos="354013" algn="l"/>
              </a:tabLst>
            </a:pPr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LIMITES DE LA RECHERCHE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985496-8047-4D43-AFB1-B89E4798FDA6}"/>
              </a:ext>
            </a:extLst>
          </p:cNvPr>
          <p:cNvSpPr/>
          <p:nvPr/>
        </p:nvSpPr>
        <p:spPr>
          <a:xfrm>
            <a:off x="800596" y="3836868"/>
            <a:ext cx="8808626" cy="369332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MA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composition de l'échantillon 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F2A047-597F-4DE3-8B4B-14067B36DB12}"/>
              </a:ext>
            </a:extLst>
          </p:cNvPr>
          <p:cNvSpPr/>
          <p:nvPr/>
        </p:nvSpPr>
        <p:spPr>
          <a:xfrm>
            <a:off x="800596" y="4350181"/>
            <a:ext cx="8808625" cy="369332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limites de la recueille des données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F2137C-00BD-46FF-8CA6-72D7BAFE025F}"/>
              </a:ext>
            </a:extLst>
          </p:cNvPr>
          <p:cNvSpPr/>
          <p:nvPr/>
        </p:nvSpPr>
        <p:spPr>
          <a:xfrm>
            <a:off x="800596" y="2496077"/>
            <a:ext cx="8808625" cy="369332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MA" dirty="0">
                <a:latin typeface="Times New Roman" panose="02020603050405020304" pitchFamily="18" charset="0"/>
                <a:cs typeface="Times New Roman" panose="02020603050405020304" pitchFamily="18" charset="0"/>
              </a:rPr>
              <a:t>L'absence d'un modèle théorique qui aurait été testé avec les trois variables étudiées.</a:t>
            </a:r>
            <a:endParaRPr lang="fr-FR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5BFBB1-D421-4D59-BD17-BEAD0DDB50D2}"/>
              </a:ext>
            </a:extLst>
          </p:cNvPr>
          <p:cNvSpPr/>
          <p:nvPr/>
        </p:nvSpPr>
        <p:spPr>
          <a:xfrm>
            <a:off x="799972" y="3335897"/>
            <a:ext cx="3723479" cy="36933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M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Limites méthodologiques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FF51D0C-044F-44A5-B44B-9F3C7A772206}"/>
              </a:ext>
            </a:extLst>
          </p:cNvPr>
          <p:cNvSpPr/>
          <p:nvPr/>
        </p:nvSpPr>
        <p:spPr>
          <a:xfrm>
            <a:off x="800596" y="2021945"/>
            <a:ext cx="3723479" cy="36933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M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 théorique</a:t>
            </a:r>
            <a:endParaRPr lang="fr-F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EEF9D8-8299-46A7-857B-335C71CA8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4" name="AutoShape 16">
            <a:extLst>
              <a:ext uri="{FF2B5EF4-FFF2-40B4-BE49-F238E27FC236}">
                <a16:creationId xmlns:a16="http://schemas.microsoft.com/office/drawing/2014/main" id="{8C1BD705-E0BE-46F4-BE15-185BF7E2F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284" y="6468177"/>
            <a:ext cx="1368425" cy="290547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BF4AF4B-1685-44B9-9420-E412E59BA260}"/>
              </a:ext>
            </a:extLst>
          </p:cNvPr>
          <p:cNvSpPr/>
          <p:nvPr/>
        </p:nvSpPr>
        <p:spPr>
          <a:xfrm>
            <a:off x="800596" y="4846617"/>
            <a:ext cx="8808625" cy="369332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MA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choix de la nouvelle version de la méthode </a:t>
            </a:r>
            <a:r>
              <a:rPr lang="fr-M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PLS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66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">
            <a:extLst>
              <a:ext uri="{FF2B5EF4-FFF2-40B4-BE49-F238E27FC236}">
                <a16:creationId xmlns:a16="http://schemas.microsoft.com/office/drawing/2014/main" id="{9292CD69-5014-4892-97FC-8C964A2DF06E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25287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213933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INTRODUCTION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800" b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THÉORIQUE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MÉTHODOLOGIE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ANALYSE </a:t>
                      </a:r>
                      <a:r>
                        <a:rPr lang="fr-FR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RÉSULTATS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B4C7FA14-D3C7-4ADC-A496-F9A947575B2D}"/>
              </a:ext>
            </a:extLst>
          </p:cNvPr>
          <p:cNvSpPr/>
          <p:nvPr/>
        </p:nvSpPr>
        <p:spPr>
          <a:xfrm>
            <a:off x="1248198" y="1208849"/>
            <a:ext cx="3588846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>
              <a:tabLst>
                <a:tab pos="354013" algn="l"/>
              </a:tabLst>
            </a:pPr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PERSPECTIVES DE LA RECHERCHE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AD45D0-FB12-43C3-9327-0751F4F5C201}"/>
              </a:ext>
            </a:extLst>
          </p:cNvPr>
          <p:cNvSpPr/>
          <p:nvPr/>
        </p:nvSpPr>
        <p:spPr>
          <a:xfrm>
            <a:off x="68747" y="780914"/>
            <a:ext cx="3588846" cy="3657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>
              <a:tabLst>
                <a:tab pos="354013" algn="l"/>
              </a:tabLst>
            </a:pPr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LIMITES DE LA RECHERCHE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985496-8047-4D43-AFB1-B89E4798FDA6}"/>
              </a:ext>
            </a:extLst>
          </p:cNvPr>
          <p:cNvSpPr/>
          <p:nvPr/>
        </p:nvSpPr>
        <p:spPr>
          <a:xfrm>
            <a:off x="1302780" y="2538581"/>
            <a:ext cx="8854091" cy="64633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MA" dirty="0"/>
              <a:t>Inclure d'autres types des variables tels que des autres variables modératrices et médiatrices.</a:t>
            </a:r>
            <a:endParaRPr lang="fr-FR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F2A047-597F-4DE3-8B4B-14067B36DB12}"/>
              </a:ext>
            </a:extLst>
          </p:cNvPr>
          <p:cNvSpPr/>
          <p:nvPr/>
        </p:nvSpPr>
        <p:spPr>
          <a:xfrm>
            <a:off x="1302780" y="3476795"/>
            <a:ext cx="8854091" cy="64633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dirty="0"/>
              <a:t>Réaliser une étude longitudinale afin de vérifier la solidité de nos conclusions dans le temps.</a:t>
            </a:r>
            <a:r>
              <a:rPr lang="fr-MA" dirty="0"/>
              <a:t> 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F2137C-00BD-46FF-8CA6-72D7BAFE025F}"/>
              </a:ext>
            </a:extLst>
          </p:cNvPr>
          <p:cNvSpPr/>
          <p:nvPr/>
        </p:nvSpPr>
        <p:spPr>
          <a:xfrm>
            <a:off x="1302781" y="1923928"/>
            <a:ext cx="8854091" cy="369332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MA" dirty="0"/>
              <a:t>L'exploration des autres variables latentes et manifestes .</a:t>
            </a:r>
            <a:endParaRPr lang="fr-FR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2793BF-8BE1-4B18-BEA4-E157D8FC7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4" name="AutoShape 16">
            <a:extLst>
              <a:ext uri="{FF2B5EF4-FFF2-40B4-BE49-F238E27FC236}">
                <a16:creationId xmlns:a16="http://schemas.microsoft.com/office/drawing/2014/main" id="{43EF612D-82FC-4CDE-BD9F-1934D87E1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284" y="6468177"/>
            <a:ext cx="1368425" cy="290547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AE9864-746A-4FB5-BA43-1EA24453F6DA}"/>
              </a:ext>
            </a:extLst>
          </p:cNvPr>
          <p:cNvSpPr/>
          <p:nvPr/>
        </p:nvSpPr>
        <p:spPr>
          <a:xfrm>
            <a:off x="1302781" y="4342471"/>
            <a:ext cx="8854091" cy="369332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MA" dirty="0"/>
              <a:t>Élargir le champs spatial de l'analyse pour l'étaler sur l'échelle nationale.</a:t>
            </a:r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9D4957-4C95-40AD-BAF7-9A8D08BDC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15858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837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E69FA6C-882C-4ED7-9A11-3B487D33E7DB}"/>
              </a:ext>
            </a:extLst>
          </p:cNvPr>
          <p:cNvSpPr txBox="1">
            <a:spLocks/>
          </p:cNvSpPr>
          <p:nvPr/>
        </p:nvSpPr>
        <p:spPr>
          <a:xfrm>
            <a:off x="4146620" y="2952992"/>
            <a:ext cx="4777182" cy="9426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GB" sz="6000" dirty="0">
                <a:latin typeface="Century Gothic" pitchFamily="34" charset="0"/>
                <a:ea typeface="+mj-ea"/>
                <a:cs typeface="+mj-cs"/>
              </a:rPr>
              <a:t>Merci pour votre attention </a:t>
            </a:r>
          </a:p>
        </p:txBody>
      </p:sp>
      <p:sp>
        <p:nvSpPr>
          <p:cNvPr id="5" name="Freeform 5" descr="&lt;LOGICA_QUOTE_LEFT&gt;">
            <a:extLst>
              <a:ext uri="{FF2B5EF4-FFF2-40B4-BE49-F238E27FC236}">
                <a16:creationId xmlns:a16="http://schemas.microsoft.com/office/drawing/2014/main" id="{089A290C-3AB6-49D9-B3BA-6842281FD081}"/>
              </a:ext>
            </a:extLst>
          </p:cNvPr>
          <p:cNvSpPr>
            <a:spLocks/>
          </p:cNvSpPr>
          <p:nvPr/>
        </p:nvSpPr>
        <p:spPr bwMode="gray">
          <a:xfrm>
            <a:off x="2053392" y="2133597"/>
            <a:ext cx="1243002" cy="254019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43"/>
              </a:cxn>
              <a:cxn ang="0">
                <a:pos x="132" y="378"/>
              </a:cxn>
              <a:cxn ang="0">
                <a:pos x="132" y="322"/>
              </a:cxn>
              <a:cxn ang="0">
                <a:pos x="58" y="244"/>
              </a:cxn>
              <a:cxn ang="0">
                <a:pos x="58" y="0"/>
              </a:cxn>
              <a:cxn ang="0">
                <a:pos x="0" y="0"/>
              </a:cxn>
            </a:cxnLst>
            <a:rect l="0" t="0" r="r" b="b"/>
            <a:pathLst>
              <a:path w="132" h="378">
                <a:moveTo>
                  <a:pt x="0" y="0"/>
                </a:moveTo>
                <a:cubicBezTo>
                  <a:pt x="0" y="243"/>
                  <a:pt x="0" y="243"/>
                  <a:pt x="0" y="243"/>
                </a:cubicBezTo>
                <a:cubicBezTo>
                  <a:pt x="0" y="316"/>
                  <a:pt x="59" y="376"/>
                  <a:pt x="132" y="378"/>
                </a:cubicBezTo>
                <a:cubicBezTo>
                  <a:pt x="132" y="322"/>
                  <a:pt x="132" y="322"/>
                  <a:pt x="132" y="322"/>
                </a:cubicBezTo>
                <a:cubicBezTo>
                  <a:pt x="88" y="317"/>
                  <a:pt x="58" y="286"/>
                  <a:pt x="58" y="244"/>
                </a:cubicBezTo>
                <a:cubicBezTo>
                  <a:pt x="58" y="0"/>
                  <a:pt x="58" y="0"/>
                  <a:pt x="58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3600"/>
          </a:p>
        </p:txBody>
      </p:sp>
      <p:sp>
        <p:nvSpPr>
          <p:cNvPr id="6" name="Freeform 9" descr="&lt;LOGICA_QUOTE_RIGHT&gt;">
            <a:extLst>
              <a:ext uri="{FF2B5EF4-FFF2-40B4-BE49-F238E27FC236}">
                <a16:creationId xmlns:a16="http://schemas.microsoft.com/office/drawing/2014/main" id="{5A8E9BAA-A0F7-473F-BFFE-D1DC5A234864}"/>
              </a:ext>
            </a:extLst>
          </p:cNvPr>
          <p:cNvSpPr>
            <a:spLocks/>
          </p:cNvSpPr>
          <p:nvPr/>
        </p:nvSpPr>
        <p:spPr bwMode="gray">
          <a:xfrm>
            <a:off x="2862893" y="2022770"/>
            <a:ext cx="1244323" cy="2540194"/>
          </a:xfrm>
          <a:custGeom>
            <a:avLst/>
            <a:gdLst/>
            <a:ahLst/>
            <a:cxnLst>
              <a:cxn ang="0">
                <a:pos x="132" y="378"/>
              </a:cxn>
              <a:cxn ang="0">
                <a:pos x="132" y="134"/>
              </a:cxn>
              <a:cxn ang="0">
                <a:pos x="0" y="0"/>
              </a:cxn>
              <a:cxn ang="0">
                <a:pos x="0" y="55"/>
              </a:cxn>
              <a:cxn ang="0">
                <a:pos x="74" y="133"/>
              </a:cxn>
              <a:cxn ang="0">
                <a:pos x="74" y="378"/>
              </a:cxn>
              <a:cxn ang="0">
                <a:pos x="132" y="378"/>
              </a:cxn>
            </a:cxnLst>
            <a:rect l="0" t="0" r="r" b="b"/>
            <a:pathLst>
              <a:path w="132" h="378">
                <a:moveTo>
                  <a:pt x="132" y="378"/>
                </a:moveTo>
                <a:cubicBezTo>
                  <a:pt x="132" y="134"/>
                  <a:pt x="132" y="134"/>
                  <a:pt x="132" y="134"/>
                </a:cubicBezTo>
                <a:cubicBezTo>
                  <a:pt x="131" y="61"/>
                  <a:pt x="73" y="1"/>
                  <a:pt x="0" y="0"/>
                </a:cubicBezTo>
                <a:cubicBezTo>
                  <a:pt x="0" y="55"/>
                  <a:pt x="0" y="55"/>
                  <a:pt x="0" y="55"/>
                </a:cubicBezTo>
                <a:cubicBezTo>
                  <a:pt x="43" y="61"/>
                  <a:pt x="73" y="91"/>
                  <a:pt x="74" y="133"/>
                </a:cubicBezTo>
                <a:cubicBezTo>
                  <a:pt x="74" y="378"/>
                  <a:pt x="74" y="378"/>
                  <a:pt x="74" y="378"/>
                </a:cubicBezTo>
                <a:cubicBezTo>
                  <a:pt x="132" y="378"/>
                  <a:pt x="132" y="378"/>
                  <a:pt x="132" y="378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36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203DC1-A38E-49C0-B9FE-BFE1DB7F3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15858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D76CA5-E789-4293-8B0F-C20E112AF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2" y="399545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623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L 0.41654 -1.85185E-6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2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7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gray">
          <a:xfrm>
            <a:off x="1524000" y="3175"/>
            <a:ext cx="9144000" cy="1625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5" name="Espace réservé du numéro de diapositive 17"/>
          <p:cNvSpPr txBox="1">
            <a:spLocks/>
          </p:cNvSpPr>
          <p:nvPr/>
        </p:nvSpPr>
        <p:spPr>
          <a:xfrm>
            <a:off x="5879976" y="6481142"/>
            <a:ext cx="36004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6A7C5893-520F-4B8C-85B1-8E6CCFC28006}" type="slidenum">
              <a:rPr lang="fr-FR" sz="1200" b="1">
                <a:solidFill>
                  <a:schemeClr val="bg1"/>
                </a:solidFill>
                <a:latin typeface="Century Gothic" pitchFamily="34" charset="0"/>
              </a:rPr>
              <a:pPr algn="r">
                <a:defRPr/>
              </a:pPr>
              <a:t>2</a:t>
            </a:fld>
            <a:endParaRPr lang="fr-FR" sz="1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872094" y="6025278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IV</a:t>
            </a:r>
          </a:p>
        </p:txBody>
      </p:sp>
      <p:grpSp>
        <p:nvGrpSpPr>
          <p:cNvPr id="138" name="Groupe 34"/>
          <p:cNvGrpSpPr/>
          <p:nvPr/>
        </p:nvGrpSpPr>
        <p:grpSpPr>
          <a:xfrm>
            <a:off x="1501012" y="3494514"/>
            <a:ext cx="7412204" cy="504057"/>
            <a:chOff x="841108" y="1294358"/>
            <a:chExt cx="7475308" cy="508077"/>
          </a:xfrm>
        </p:grpSpPr>
        <p:sp>
          <p:nvSpPr>
            <p:cNvPr id="139" name="Rectangle 138"/>
            <p:cNvSpPr/>
            <p:nvPr/>
          </p:nvSpPr>
          <p:spPr>
            <a:xfrm rot="16200000" flipV="1">
              <a:off x="4637264" y="-1421677"/>
              <a:ext cx="508077" cy="594014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endParaRPr lang="fr-FR" sz="2000" dirty="0">
                <a:latin typeface="Georgia" pitchFamily="18" charset="0"/>
              </a:endParaRPr>
            </a:p>
          </p:txBody>
        </p:sp>
        <p:sp>
          <p:nvSpPr>
            <p:cNvPr id="140" name="ZoneTexte 139"/>
            <p:cNvSpPr txBox="1"/>
            <p:nvPr/>
          </p:nvSpPr>
          <p:spPr>
            <a:xfrm>
              <a:off x="841108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latin typeface="Century Gothic" pitchFamily="34" charset="0"/>
              </a:endParaRPr>
            </a:p>
          </p:txBody>
        </p:sp>
        <p:sp>
          <p:nvSpPr>
            <p:cNvPr id="141" name="ZoneTexte 140"/>
            <p:cNvSpPr txBox="1"/>
            <p:nvPr/>
          </p:nvSpPr>
          <p:spPr>
            <a:xfrm>
              <a:off x="6984776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142" name="Rectangle 141"/>
          <p:cNvSpPr/>
          <p:nvPr/>
        </p:nvSpPr>
        <p:spPr>
          <a:xfrm>
            <a:off x="2689776" y="3510268"/>
            <a:ext cx="45784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entury Gothic" pitchFamily="34" charset="0"/>
              </a:rPr>
              <a:t>MÉTHODOLOGIE DE LA RECHERCHE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1971558" y="2884224"/>
            <a:ext cx="504056" cy="504056"/>
          </a:xfrm>
          <a:prstGeom prst="rect">
            <a:avLst/>
          </a:prstGeom>
          <a:solidFill>
            <a:schemeClr val="accent1">
              <a:lumMod val="50000"/>
              <a:alpha val="870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Century Gothic" pitchFamily="34" charset="0"/>
              </a:rPr>
              <a:t>II</a:t>
            </a:r>
          </a:p>
        </p:txBody>
      </p:sp>
      <p:grpSp>
        <p:nvGrpSpPr>
          <p:cNvPr id="144" name="Groupe 34"/>
          <p:cNvGrpSpPr/>
          <p:nvPr/>
        </p:nvGrpSpPr>
        <p:grpSpPr>
          <a:xfrm>
            <a:off x="1487996" y="4130476"/>
            <a:ext cx="7475308" cy="504057"/>
            <a:chOff x="841108" y="1294358"/>
            <a:chExt cx="7475308" cy="508077"/>
          </a:xfrm>
        </p:grpSpPr>
        <p:sp>
          <p:nvSpPr>
            <p:cNvPr id="145" name="Rectangle 144"/>
            <p:cNvSpPr/>
            <p:nvPr/>
          </p:nvSpPr>
          <p:spPr>
            <a:xfrm rot="16200000" flipV="1">
              <a:off x="4637264" y="-1421677"/>
              <a:ext cx="508077" cy="594014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endParaRPr lang="fr-FR" sz="2000" dirty="0">
                <a:latin typeface="Georgia" pitchFamily="18" charset="0"/>
              </a:endParaRPr>
            </a:p>
          </p:txBody>
        </p:sp>
        <p:sp>
          <p:nvSpPr>
            <p:cNvPr id="146" name="ZoneTexte 145"/>
            <p:cNvSpPr txBox="1"/>
            <p:nvPr/>
          </p:nvSpPr>
          <p:spPr>
            <a:xfrm>
              <a:off x="841108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latin typeface="Century Gothic" pitchFamily="34" charset="0"/>
              </a:endParaRPr>
            </a:p>
          </p:txBody>
        </p:sp>
        <p:sp>
          <p:nvSpPr>
            <p:cNvPr id="147" name="ZoneTexte 146"/>
            <p:cNvSpPr txBox="1"/>
            <p:nvPr/>
          </p:nvSpPr>
          <p:spPr>
            <a:xfrm>
              <a:off x="6984776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148" name="Rectangle 147"/>
          <p:cNvSpPr/>
          <p:nvPr/>
        </p:nvSpPr>
        <p:spPr>
          <a:xfrm>
            <a:off x="2689776" y="4158340"/>
            <a:ext cx="5259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entury Gothic" pitchFamily="34" charset="0"/>
              </a:rPr>
              <a:t>ANALYSE ET RÉSULTATS DE LA RECHERCHE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1953398" y="3490905"/>
            <a:ext cx="50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Century Gothic" pitchFamily="34" charset="0"/>
              </a:rPr>
              <a:t>III</a:t>
            </a:r>
          </a:p>
        </p:txBody>
      </p:sp>
      <p:grpSp>
        <p:nvGrpSpPr>
          <p:cNvPr id="150" name="Groupe 34"/>
          <p:cNvGrpSpPr/>
          <p:nvPr/>
        </p:nvGrpSpPr>
        <p:grpSpPr>
          <a:xfrm>
            <a:off x="1487996" y="4786703"/>
            <a:ext cx="7475308" cy="504057"/>
            <a:chOff x="841108" y="1294358"/>
            <a:chExt cx="7475308" cy="508077"/>
          </a:xfrm>
        </p:grpSpPr>
        <p:sp>
          <p:nvSpPr>
            <p:cNvPr id="151" name="Rectangle 150"/>
            <p:cNvSpPr/>
            <p:nvPr/>
          </p:nvSpPr>
          <p:spPr>
            <a:xfrm rot="16200000" flipV="1">
              <a:off x="4637264" y="-1421677"/>
              <a:ext cx="508077" cy="594014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endParaRPr lang="fr-FR" sz="2000" dirty="0">
                <a:latin typeface="Georgia" pitchFamily="18" charset="0"/>
              </a:endParaRPr>
            </a:p>
          </p:txBody>
        </p:sp>
        <p:sp>
          <p:nvSpPr>
            <p:cNvPr id="152" name="ZoneTexte 151"/>
            <p:cNvSpPr txBox="1"/>
            <p:nvPr/>
          </p:nvSpPr>
          <p:spPr>
            <a:xfrm>
              <a:off x="841108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latin typeface="Century Gothic" pitchFamily="34" charset="0"/>
              </a:endParaRPr>
            </a:p>
          </p:txBody>
        </p:sp>
        <p:sp>
          <p:nvSpPr>
            <p:cNvPr id="153" name="ZoneTexte 152"/>
            <p:cNvSpPr txBox="1"/>
            <p:nvPr/>
          </p:nvSpPr>
          <p:spPr>
            <a:xfrm>
              <a:off x="6984776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155" name="Rectangle 154"/>
          <p:cNvSpPr/>
          <p:nvPr/>
        </p:nvSpPr>
        <p:spPr>
          <a:xfrm>
            <a:off x="1953342" y="4118851"/>
            <a:ext cx="504056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Century Gothic" pitchFamily="34" charset="0"/>
              </a:rPr>
              <a:t>IV</a:t>
            </a:r>
          </a:p>
        </p:txBody>
      </p:sp>
      <p:sp>
        <p:nvSpPr>
          <p:cNvPr id="170" name="Rectangle 169"/>
          <p:cNvSpPr/>
          <p:nvPr/>
        </p:nvSpPr>
        <p:spPr>
          <a:xfrm rot="16200000" flipH="1" flipV="1">
            <a:off x="8179629" y="-1116690"/>
            <a:ext cx="45719" cy="50040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>
              <a:defRPr/>
            </a:pPr>
            <a:endParaRPr lang="en-GB" sz="2800" dirty="0">
              <a:solidFill>
                <a:srgbClr val="36C41E"/>
              </a:solidFill>
              <a:latin typeface="Century Gothic" pitchFamily="34" charset="0"/>
            </a:endParaRPr>
          </a:p>
        </p:txBody>
      </p:sp>
      <p:sp>
        <p:nvSpPr>
          <p:cNvPr id="171" name="Rectangle 170"/>
          <p:cNvSpPr/>
          <p:nvPr/>
        </p:nvSpPr>
        <p:spPr>
          <a:xfrm rot="10800000" flipV="1">
            <a:off x="7958945" y="713499"/>
            <a:ext cx="2673051" cy="60074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defRPr/>
            </a:pPr>
            <a:r>
              <a:rPr lang="en-GB" sz="4000" dirty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PLAN</a:t>
            </a:r>
          </a:p>
        </p:txBody>
      </p:sp>
      <p:grpSp>
        <p:nvGrpSpPr>
          <p:cNvPr id="45" name="Groupe 34"/>
          <p:cNvGrpSpPr/>
          <p:nvPr/>
        </p:nvGrpSpPr>
        <p:grpSpPr>
          <a:xfrm>
            <a:off x="1571725" y="2878794"/>
            <a:ext cx="7354554" cy="518072"/>
            <a:chOff x="907581" y="1290223"/>
            <a:chExt cx="7408835" cy="512212"/>
          </a:xfrm>
        </p:grpSpPr>
        <p:sp>
          <p:nvSpPr>
            <p:cNvPr id="48" name="Rectangle 47"/>
            <p:cNvSpPr/>
            <p:nvPr/>
          </p:nvSpPr>
          <p:spPr>
            <a:xfrm rot="16200000" flipV="1">
              <a:off x="4637264" y="-1421677"/>
              <a:ext cx="508077" cy="594014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endParaRPr lang="fr-FR" sz="2000" dirty="0">
                <a:latin typeface="Georgia" pitchFamily="18" charset="0"/>
              </a:endParaRP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907581" y="1290223"/>
              <a:ext cx="5316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latin typeface="Century Gothic" pitchFamily="34" charset="0"/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6984776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53" name="Rectangle 52"/>
          <p:cNvSpPr/>
          <p:nvPr/>
        </p:nvSpPr>
        <p:spPr>
          <a:xfrm>
            <a:off x="2689776" y="2924565"/>
            <a:ext cx="25523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entury Gothic" pitchFamily="34" charset="0"/>
              </a:rPr>
              <a:t>CADRE THÉORIQUE</a:t>
            </a:r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gray">
          <a:xfrm>
            <a:off x="1487996" y="605227"/>
            <a:ext cx="9144000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54" name="Espace réservé du numéro de diapositive 17"/>
          <p:cNvSpPr txBox="1">
            <a:spLocks/>
          </p:cNvSpPr>
          <p:nvPr/>
        </p:nvSpPr>
        <p:spPr>
          <a:xfrm>
            <a:off x="5959529" y="6479710"/>
            <a:ext cx="36004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953342" y="4772815"/>
            <a:ext cx="489762" cy="49655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Century Gothic" pitchFamily="34" charset="0"/>
              </a:rPr>
              <a:t>V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689775" y="4820936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3823750" y="1573733"/>
            <a:ext cx="1331640" cy="458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pSp>
        <p:nvGrpSpPr>
          <p:cNvPr id="71" name="Groupe 34"/>
          <p:cNvGrpSpPr/>
          <p:nvPr/>
        </p:nvGrpSpPr>
        <p:grpSpPr>
          <a:xfrm>
            <a:off x="1501012" y="2234944"/>
            <a:ext cx="7412204" cy="504057"/>
            <a:chOff x="841108" y="1294358"/>
            <a:chExt cx="7475308" cy="508077"/>
          </a:xfrm>
        </p:grpSpPr>
        <p:sp>
          <p:nvSpPr>
            <p:cNvPr id="72" name="Rectangle 71"/>
            <p:cNvSpPr/>
            <p:nvPr/>
          </p:nvSpPr>
          <p:spPr>
            <a:xfrm rot="16200000" flipV="1">
              <a:off x="4637264" y="-1421677"/>
              <a:ext cx="508077" cy="594014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endParaRPr lang="fr-FR" sz="2000" dirty="0">
                <a:latin typeface="Georgia" pitchFamily="18" charset="0"/>
              </a:endParaRP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841108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latin typeface="Century Gothic" pitchFamily="34" charset="0"/>
              </a:endParaRP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6984776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75" name="Rectangle 74"/>
          <p:cNvSpPr/>
          <p:nvPr/>
        </p:nvSpPr>
        <p:spPr>
          <a:xfrm>
            <a:off x="2689775" y="2279099"/>
            <a:ext cx="20304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entury Gothic" pitchFamily="34" charset="0"/>
              </a:rPr>
              <a:t>INTRODUCTION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971614" y="2237752"/>
            <a:ext cx="50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Century Gothic" pitchFamily="34" charset="0"/>
              </a:rPr>
              <a:t>I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106" y="4807002"/>
            <a:ext cx="52854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entury Gothic" pitchFamily="34" charset="0"/>
              </a:rPr>
              <a:t>LIMITES ET PERSPECTIVES DE LA RECHECHE</a:t>
            </a:r>
          </a:p>
        </p:txBody>
      </p:sp>
      <p:grpSp>
        <p:nvGrpSpPr>
          <p:cNvPr id="52" name="Groupe 34">
            <a:extLst>
              <a:ext uri="{FF2B5EF4-FFF2-40B4-BE49-F238E27FC236}">
                <a16:creationId xmlns:a16="http://schemas.microsoft.com/office/drawing/2014/main" id="{512F9235-23C5-4692-AFED-BBB8D93AC4B0}"/>
              </a:ext>
            </a:extLst>
          </p:cNvPr>
          <p:cNvGrpSpPr/>
          <p:nvPr/>
        </p:nvGrpSpPr>
        <p:grpSpPr>
          <a:xfrm>
            <a:off x="5517016" y="1670803"/>
            <a:ext cx="7412204" cy="458012"/>
            <a:chOff x="841108" y="1340769"/>
            <a:chExt cx="7475308" cy="461665"/>
          </a:xfrm>
        </p:grpSpPr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949C9A75-99D7-4794-ABA3-989AF5FD0BE5}"/>
                </a:ext>
              </a:extLst>
            </p:cNvPr>
            <p:cNvSpPr txBox="1"/>
            <p:nvPr/>
          </p:nvSpPr>
          <p:spPr>
            <a:xfrm>
              <a:off x="841108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latin typeface="Century Gothic" pitchFamily="34" charset="0"/>
              </a:endParaRP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42DB8A1C-E26A-474E-B36B-5782E5CAB9B9}"/>
                </a:ext>
              </a:extLst>
            </p:cNvPr>
            <p:cNvSpPr txBox="1"/>
            <p:nvPr/>
          </p:nvSpPr>
          <p:spPr>
            <a:xfrm>
              <a:off x="6984776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2811102F-5224-4AB4-B962-A78831C9C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67" name="AutoShape 16">
            <a:extLst>
              <a:ext uri="{FF2B5EF4-FFF2-40B4-BE49-F238E27FC236}">
                <a16:creationId xmlns:a16="http://schemas.microsoft.com/office/drawing/2014/main" id="{29C27DFD-B770-45E1-AEC5-24C9BC16D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284" y="6468177"/>
            <a:ext cx="1368425" cy="290547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394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  <p:bldP spid="149" grpId="0" animBg="1"/>
      <p:bldP spid="155" grpId="0" animBg="1"/>
      <p:bldP spid="170" grpId="0" animBg="1"/>
      <p:bldP spid="171" grpId="0"/>
      <p:bldP spid="53" grpId="0"/>
      <p:bldP spid="55" grpId="0" animBg="1"/>
      <p:bldP spid="62" grpId="0" animBg="1"/>
      <p:bldP spid="75" grpId="0"/>
      <p:bldP spid="76" grpId="0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2835-EF54-43E3-B71C-DF722C15A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8496" y="1967430"/>
            <a:ext cx="8656161" cy="1877068"/>
          </a:xfrm>
        </p:spPr>
        <p:txBody>
          <a:bodyPr/>
          <a:lstStyle/>
          <a:p>
            <a:pPr algn="ctr"/>
            <a:r>
              <a:rPr lang="fr-FR" sz="2800" dirty="0"/>
              <a:t>LA CONTRIBUTION DES PROGRAMMES DE FINANCEMENT DANS LE SUCCÈS ENTREPRENEURIAL AU MAROC : CAS DES PETITES ET MOYENNES ENTREPRISES FAMILIALES DE LA RÉGION SOUSS MASSA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17C95-9903-4188-8F64-626D1C4CB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3108" y="4508033"/>
            <a:ext cx="7766936" cy="1509309"/>
          </a:xfrm>
        </p:spPr>
        <p:txBody>
          <a:bodyPr>
            <a:noAutofit/>
          </a:bodyPr>
          <a:lstStyle/>
          <a:p>
            <a:pPr algn="ctr"/>
            <a:r>
              <a:rPr lang="fr-FR" sz="1200" b="1" dirty="0"/>
              <a:t>Naima ENNAMER, Docteur chercheur, Faculté des sciences juridiques économiques et sociales d’Agadir, UNIVERSITÉ IBN ZOHR</a:t>
            </a:r>
          </a:p>
          <a:p>
            <a:pPr algn="ctr"/>
            <a:r>
              <a:rPr lang="fr-FR" sz="1200" b="1" dirty="0"/>
              <a:t>Ayoub EL ABIDI, MAITRE DE CONFÉRENCES, FACULTÉ D'ÉCONOMIE ET DE GESTION DE </a:t>
            </a:r>
            <a:r>
              <a:rPr lang="fr-FR" sz="1200" b="1" dirty="0" err="1"/>
              <a:t>GUELMIM</a:t>
            </a:r>
            <a:r>
              <a:rPr lang="fr-FR" sz="1200" b="1" dirty="0"/>
              <a:t>, UNIVERSITÉ IBN ZOHR, Maroc</a:t>
            </a:r>
          </a:p>
          <a:p>
            <a:pPr algn="ctr"/>
            <a:r>
              <a:rPr lang="fr-FR" sz="1200" b="1" dirty="0"/>
              <a:t>Adil </a:t>
            </a:r>
            <a:r>
              <a:rPr lang="fr-FR" sz="1200" b="1" dirty="0" err="1"/>
              <a:t>AZZAHIDI</a:t>
            </a:r>
            <a:r>
              <a:rPr lang="fr-FR" sz="1200" b="1" dirty="0"/>
              <a:t>, Maître de conférences, Faculté d’économie et de gestion de </a:t>
            </a:r>
            <a:r>
              <a:rPr lang="fr-FR" sz="1200" b="1" dirty="0" err="1"/>
              <a:t>GUELMIM</a:t>
            </a:r>
            <a:r>
              <a:rPr lang="fr-FR" sz="1200" b="1" dirty="0"/>
              <a:t> UNIVERSITÉ IBN ZOHR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DEE7B9-D6F6-4814-9EE5-87E9E28F0666}"/>
              </a:ext>
            </a:extLst>
          </p:cNvPr>
          <p:cNvSpPr txBox="1"/>
          <p:nvPr/>
        </p:nvSpPr>
        <p:spPr>
          <a:xfrm>
            <a:off x="1227413" y="180161"/>
            <a:ext cx="61279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baseline="30000" dirty="0">
                <a:solidFill>
                  <a:srgbClr val="FFC000"/>
                </a:solidFill>
              </a:rPr>
              <a:t>6th</a:t>
            </a:r>
            <a:r>
              <a:rPr lang="en-US" sz="2000" b="1" dirty="0">
                <a:solidFill>
                  <a:srgbClr val="FFC000"/>
                </a:solidFill>
              </a:rPr>
              <a:t> Current Business Issues 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in African Countries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2025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651FE2-9273-4BCD-862E-6C55365B7D2F}"/>
              </a:ext>
            </a:extLst>
          </p:cNvPr>
          <p:cNvSpPr txBox="1"/>
          <p:nvPr/>
        </p:nvSpPr>
        <p:spPr>
          <a:xfrm>
            <a:off x="-1" y="6493173"/>
            <a:ext cx="8878529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52C34"/>
                </a:solidFill>
              </a:rPr>
              <a:t>April 28-29, 2025                              WWW.</a:t>
            </a:r>
            <a:r>
              <a:rPr lang="en-US" sz="1800" b="1" dirty="0">
                <a:solidFill>
                  <a:srgbClr val="052C34"/>
                </a:solidFill>
                <a:highlight>
                  <a:srgbClr val="FFC000"/>
                </a:highlight>
              </a:rPr>
              <a:t>CBIAC.NET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CE1A9F-548E-429A-5036-CE4D3E91F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431" y="16488"/>
            <a:ext cx="1208302" cy="117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862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Table 1">
            <a:extLst>
              <a:ext uri="{FF2B5EF4-FFF2-40B4-BE49-F238E27FC236}">
                <a16:creationId xmlns:a16="http://schemas.microsoft.com/office/drawing/2014/main" id="{B18A573C-3C40-4AF1-8932-6FE6F899AAB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354841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INTRODUCTION</a:t>
                      </a:r>
                      <a:endParaRPr lang="fr-FR" sz="1800" b="1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THEORIQUE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METHODOLOGIE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RESULTATS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42" name="Rectangle 41">
            <a:extLst>
              <a:ext uri="{FF2B5EF4-FFF2-40B4-BE49-F238E27FC236}">
                <a16:creationId xmlns:a16="http://schemas.microsoft.com/office/drawing/2014/main" id="{E60353E8-21E9-402D-925C-A37D65928B54}"/>
              </a:ext>
            </a:extLst>
          </p:cNvPr>
          <p:cNvSpPr/>
          <p:nvPr/>
        </p:nvSpPr>
        <p:spPr>
          <a:xfrm>
            <a:off x="688077" y="449130"/>
            <a:ext cx="2760975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CONTEXTE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BA40A82-63AB-41CD-82E6-D85F9F6C5A49}"/>
              </a:ext>
            </a:extLst>
          </p:cNvPr>
          <p:cNvSpPr/>
          <p:nvPr/>
        </p:nvSpPr>
        <p:spPr>
          <a:xfrm>
            <a:off x="222796" y="919878"/>
            <a:ext cx="2760975" cy="3657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INTÉRÊT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256E6AA-848C-47FB-A690-126C5C7F0A8A}"/>
              </a:ext>
            </a:extLst>
          </p:cNvPr>
          <p:cNvSpPr/>
          <p:nvPr/>
        </p:nvSpPr>
        <p:spPr>
          <a:xfrm>
            <a:off x="222796" y="1411273"/>
            <a:ext cx="2760975" cy="3657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PROBLÉMATIQUE</a:t>
            </a:r>
          </a:p>
        </p:txBody>
      </p:sp>
      <p:sp>
        <p:nvSpPr>
          <p:cNvPr id="53" name="AutoShape 16">
            <a:extLst>
              <a:ext uri="{FF2B5EF4-FFF2-40B4-BE49-F238E27FC236}">
                <a16:creationId xmlns:a16="http://schemas.microsoft.com/office/drawing/2014/main" id="{6197331C-8CAF-4518-ADAA-C9243C1F2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284" y="6468177"/>
            <a:ext cx="1368425" cy="290547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FE01686-E9B8-49F0-8B06-CA2B8689F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44" name="Rectangle 43"/>
          <p:cNvSpPr/>
          <p:nvPr/>
        </p:nvSpPr>
        <p:spPr>
          <a:xfrm>
            <a:off x="660946" y="2070256"/>
            <a:ext cx="9149481" cy="561442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fr-FR" sz="1600" dirty="0">
                <a:solidFill>
                  <a:schemeClr val="tx1"/>
                </a:solidFill>
                <a:latin typeface="Candara" panose="020E0502030303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La région Souss Massa, située au sud du Maroc, connaît une dynamique entrepreneuriale croissante, particulièrement au niveau des PME familiales.</a:t>
            </a:r>
            <a:endParaRPr lang="en-US" sz="1600" dirty="0">
              <a:solidFill>
                <a:schemeClr val="tx1"/>
              </a:solidFill>
              <a:latin typeface="Candara" panose="020E0502030303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60946" y="2909596"/>
            <a:ext cx="9149481" cy="55530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600" dirty="0">
                <a:solidFill>
                  <a:schemeClr val="tx1"/>
                </a:solidFill>
                <a:latin typeface="Candara" panose="020E0502030303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Le financement constitue un levier crucial pour le développement et la pérennité de ces TPE, permettant d'accroître leurs capacités d'innovation et de compétitivité.</a:t>
            </a:r>
            <a:endParaRPr lang="en-US" sz="1600" dirty="0">
              <a:solidFill>
                <a:schemeClr val="tx1"/>
              </a:solidFill>
              <a:latin typeface="Candara" panose="020E0502030303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12328E3-84FE-48AA-B1F6-9B885C38EF5D}"/>
              </a:ext>
            </a:extLst>
          </p:cNvPr>
          <p:cNvSpPr/>
          <p:nvPr/>
        </p:nvSpPr>
        <p:spPr>
          <a:xfrm>
            <a:off x="660946" y="3739463"/>
            <a:ext cx="9149481" cy="764212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600" dirty="0">
                <a:solidFill>
                  <a:schemeClr val="tx1"/>
                </a:solidFill>
                <a:latin typeface="Candara" panose="020E0502030303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Les programmes de financement, qu'ils soient publics ou privés, jouent un rôle déterminant dans le succès des projets entrepreneuriaux en fournissant les ressources nécessaires pour surmonter les défis financiers.</a:t>
            </a:r>
            <a:endParaRPr lang="en-US" sz="1600" dirty="0">
              <a:solidFill>
                <a:schemeClr val="tx1"/>
              </a:solidFill>
              <a:latin typeface="Candara" panose="020E0502030303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12328E3-84FE-48AA-B1F6-9B885C38EF5D}"/>
              </a:ext>
            </a:extLst>
          </p:cNvPr>
          <p:cNvSpPr/>
          <p:nvPr/>
        </p:nvSpPr>
        <p:spPr>
          <a:xfrm>
            <a:off x="660946" y="4738664"/>
            <a:ext cx="9149481" cy="55530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600" dirty="0">
                <a:solidFill>
                  <a:schemeClr val="tx1"/>
                </a:solidFill>
                <a:latin typeface="Candara" panose="020E0502030303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L'accompagnement et l'incubation des Pme familiales dans la région Souss Massa jouent un rôle crucial en offrant un soutien stratégique et opérationnel, facilitant ainsi leur croissance et leur succès.</a:t>
            </a:r>
          </a:p>
        </p:txBody>
      </p:sp>
    </p:spTree>
    <p:extLst>
      <p:ext uri="{BB962C8B-B14F-4D97-AF65-F5344CB8AC3E}">
        <p14:creationId xmlns:p14="http://schemas.microsoft.com/office/powerpoint/2010/main" val="112483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48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0"/>
            <a:ext cx="9144000" cy="404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8" name="Espace réservé du numéro de diapositive 17"/>
          <p:cNvSpPr txBox="1">
            <a:spLocks/>
          </p:cNvSpPr>
          <p:nvPr/>
        </p:nvSpPr>
        <p:spPr>
          <a:xfrm>
            <a:off x="5927689" y="6496765"/>
            <a:ext cx="36004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354841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INTRODUCTION</a:t>
                      </a:r>
                      <a:endParaRPr lang="fr-FR" sz="1800" b="1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THEORIQUE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METHODOLOGIE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RESULTATS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>
            <a:off x="660946" y="2070256"/>
            <a:ext cx="9056491" cy="561442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fr-FR" sz="1600" dirty="0">
                <a:solidFill>
                  <a:schemeClr val="tx1"/>
                </a:solidFill>
                <a:latin typeface="Candara" panose="020E0502030303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Évaluer l'impact des programmes de financement sur la pérennité des PME familiales</a:t>
            </a:r>
            <a:endParaRPr lang="en-US" sz="1600" dirty="0">
              <a:solidFill>
                <a:schemeClr val="tx1"/>
              </a:solidFill>
              <a:latin typeface="Candara" panose="020E0502030303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60946" y="2909596"/>
            <a:ext cx="9056491" cy="55530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600" dirty="0">
                <a:solidFill>
                  <a:schemeClr val="tx1"/>
                </a:solidFill>
                <a:latin typeface="Candara" panose="020E0502030303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Identifier les défis et les opportunités liés à l'accompagnement et l'incubation</a:t>
            </a:r>
            <a:endParaRPr lang="en-US" sz="1600" dirty="0">
              <a:solidFill>
                <a:schemeClr val="tx1"/>
              </a:solidFill>
              <a:latin typeface="Candara" panose="020E0502030303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A0B002C-66BC-472A-96C9-4A1B27442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3" name="AutoShape 16">
            <a:extLst>
              <a:ext uri="{FF2B5EF4-FFF2-40B4-BE49-F238E27FC236}">
                <a16:creationId xmlns:a16="http://schemas.microsoft.com/office/drawing/2014/main" id="{DD3A6031-F339-4A0E-9CDE-8AF3A36FB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284" y="6468177"/>
            <a:ext cx="1368425" cy="290547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04885C-4EB4-41E4-B4AA-4B6C866F4C8F}"/>
              </a:ext>
            </a:extLst>
          </p:cNvPr>
          <p:cNvSpPr/>
          <p:nvPr/>
        </p:nvSpPr>
        <p:spPr>
          <a:xfrm>
            <a:off x="249927" y="449130"/>
            <a:ext cx="2760975" cy="3657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CONTEXTE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4191BB-2613-4832-AAAA-C1653EDD97F6}"/>
              </a:ext>
            </a:extLst>
          </p:cNvPr>
          <p:cNvSpPr/>
          <p:nvPr/>
        </p:nvSpPr>
        <p:spPr>
          <a:xfrm>
            <a:off x="660946" y="919878"/>
            <a:ext cx="2760975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INTÉRÊT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D54459-A2B7-401B-BF3C-1342C75710AE}"/>
              </a:ext>
            </a:extLst>
          </p:cNvPr>
          <p:cNvSpPr/>
          <p:nvPr/>
        </p:nvSpPr>
        <p:spPr>
          <a:xfrm>
            <a:off x="222796" y="1411273"/>
            <a:ext cx="2760975" cy="3657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PROBLÉMATIQUE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2328E3-84FE-48AA-B1F6-9B885C38EF5D}"/>
              </a:ext>
            </a:extLst>
          </p:cNvPr>
          <p:cNvSpPr/>
          <p:nvPr/>
        </p:nvSpPr>
        <p:spPr>
          <a:xfrm>
            <a:off x="660946" y="3773363"/>
            <a:ext cx="9056491" cy="55530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600" dirty="0">
                <a:solidFill>
                  <a:schemeClr val="tx1"/>
                </a:solidFill>
                <a:latin typeface="Candara" panose="020E0502030303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Analyser les facteurs de réussite des PME familiales financées</a:t>
            </a:r>
            <a:endParaRPr lang="en-US" sz="1600" dirty="0">
              <a:solidFill>
                <a:schemeClr val="tx1"/>
              </a:solidFill>
              <a:latin typeface="Candara" panose="020E0502030303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43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4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0"/>
            <a:ext cx="9144000" cy="404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8" name="Espace réservé du numéro de diapositive 17"/>
          <p:cNvSpPr txBox="1">
            <a:spLocks/>
          </p:cNvSpPr>
          <p:nvPr/>
        </p:nvSpPr>
        <p:spPr>
          <a:xfrm>
            <a:off x="5927689" y="6496765"/>
            <a:ext cx="36004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0173" y="2884402"/>
            <a:ext cx="98084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« Dans quelle mesure les programmes de financement contribuent-t-ils au succès entrepreneurial des PME familiales ? »</a:t>
            </a:r>
            <a:endParaRPr lang="en-US" sz="2400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6" name="Image 5">
            <a:extLst>
              <a:ext uri="{FF2B5EF4-FFF2-40B4-BE49-F238E27FC236}">
                <a16:creationId xmlns:a16="http://schemas.microsoft.com/office/drawing/2014/main" id="{FB22F66E-68D3-4787-8BFA-95B66302BB0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7320">
            <a:off x="9666534" y="801900"/>
            <a:ext cx="1783120" cy="170193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1E0AF534-5B2D-4EFA-8A1D-EBF99C5688EA}"/>
              </a:ext>
            </a:extLst>
          </p:cNvPr>
          <p:cNvSpPr/>
          <p:nvPr/>
        </p:nvSpPr>
        <p:spPr>
          <a:xfrm>
            <a:off x="490174" y="2694851"/>
            <a:ext cx="9808453" cy="1503535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latin typeface="Cambria" panose="02040503050406030204" pitchFamily="18" charset="0"/>
            </a:endParaRPr>
          </a:p>
        </p:txBody>
      </p:sp>
      <p:graphicFrame>
        <p:nvGraphicFramePr>
          <p:cNvPr id="19" name="Table 1">
            <a:extLst>
              <a:ext uri="{FF2B5EF4-FFF2-40B4-BE49-F238E27FC236}">
                <a16:creationId xmlns:a16="http://schemas.microsoft.com/office/drawing/2014/main" id="{E8FC1327-400E-4AA3-87DA-F4C9E5ECF8BC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354841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INTRODUCTION</a:t>
                      </a:r>
                      <a:endParaRPr lang="fr-FR" sz="1800" b="1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THEORIQUE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METHODOLOGIE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RESULTATS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F4C57A16-FC3B-48F1-A045-335EC75FD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1" name="AutoShape 16">
            <a:extLst>
              <a:ext uri="{FF2B5EF4-FFF2-40B4-BE49-F238E27FC236}">
                <a16:creationId xmlns:a16="http://schemas.microsoft.com/office/drawing/2014/main" id="{C7427223-D4FF-4DA1-870F-20227D516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284" y="6468177"/>
            <a:ext cx="1368425" cy="290547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66C08B-44FF-46C6-869A-D457F18E985D}"/>
              </a:ext>
            </a:extLst>
          </p:cNvPr>
          <p:cNvSpPr/>
          <p:nvPr/>
        </p:nvSpPr>
        <p:spPr>
          <a:xfrm>
            <a:off x="249927" y="449130"/>
            <a:ext cx="2760975" cy="3657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CONTEXTE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753B8CB-4CF8-406F-AA44-2597FB40AD70}"/>
              </a:ext>
            </a:extLst>
          </p:cNvPr>
          <p:cNvSpPr/>
          <p:nvPr/>
        </p:nvSpPr>
        <p:spPr>
          <a:xfrm>
            <a:off x="222796" y="919878"/>
            <a:ext cx="2760975" cy="3657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INTÉRÊT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01A268-A4E9-4B36-9D3B-C4FCAA8D75F2}"/>
              </a:ext>
            </a:extLst>
          </p:cNvPr>
          <p:cNvSpPr/>
          <p:nvPr/>
        </p:nvSpPr>
        <p:spPr>
          <a:xfrm>
            <a:off x="641896" y="1411273"/>
            <a:ext cx="2760975" cy="365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PROBLÉMATIQUE</a:t>
            </a:r>
          </a:p>
        </p:txBody>
      </p:sp>
    </p:spTree>
    <p:extLst>
      <p:ext uri="{BB962C8B-B14F-4D97-AF65-F5344CB8AC3E}">
        <p14:creationId xmlns:p14="http://schemas.microsoft.com/office/powerpoint/2010/main" val="390627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avec flèche 56">
            <a:extLst>
              <a:ext uri="{FF2B5EF4-FFF2-40B4-BE49-F238E27FC236}">
                <a16:creationId xmlns:a16="http://schemas.microsoft.com/office/drawing/2014/main" id="{F91B760F-6024-439E-9831-D697DBEF183F}"/>
              </a:ext>
            </a:extLst>
          </p:cNvPr>
          <p:cNvCxnSpPr>
            <a:cxnSpLocks/>
          </p:cNvCxnSpPr>
          <p:nvPr/>
        </p:nvCxnSpPr>
        <p:spPr>
          <a:xfrm>
            <a:off x="9577398" y="3612688"/>
            <a:ext cx="0" cy="346217"/>
          </a:xfrm>
          <a:prstGeom prst="straightConnector1">
            <a:avLst/>
          </a:prstGeom>
          <a:ln w="28575">
            <a:solidFill>
              <a:srgbClr val="00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5">
            <a:extLst>
              <a:ext uri="{FF2B5EF4-FFF2-40B4-BE49-F238E27FC236}">
                <a16:creationId xmlns:a16="http://schemas.microsoft.com/office/drawing/2014/main" id="{166D0C23-72BD-4837-AAC6-6FA6A5FF32E0}"/>
              </a:ext>
            </a:extLst>
          </p:cNvPr>
          <p:cNvSpPr/>
          <p:nvPr/>
        </p:nvSpPr>
        <p:spPr>
          <a:xfrm>
            <a:off x="4848057" y="1100601"/>
            <a:ext cx="2893341" cy="1388114"/>
          </a:xfrm>
          <a:prstGeom prst="ellipse">
            <a:avLst/>
          </a:prstGeom>
          <a:solidFill>
            <a:srgbClr val="0066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Programmes de financement et </a:t>
            </a:r>
          </a:p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Succès entrepreneurial</a:t>
            </a:r>
            <a:endParaRPr lang="fr-F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79CD8E-9FA9-4C49-9E27-D261C516596C}"/>
              </a:ext>
            </a:extLst>
          </p:cNvPr>
          <p:cNvSpPr/>
          <p:nvPr/>
        </p:nvSpPr>
        <p:spPr>
          <a:xfrm>
            <a:off x="8635033" y="3143897"/>
            <a:ext cx="1871787" cy="399264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Travaux récents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5C4747-ED3E-4348-8967-021DDEE232EC}"/>
              </a:ext>
            </a:extLst>
          </p:cNvPr>
          <p:cNvSpPr/>
          <p:nvPr/>
        </p:nvSpPr>
        <p:spPr>
          <a:xfrm>
            <a:off x="144649" y="3219796"/>
            <a:ext cx="2437867" cy="522531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Programmes de financement</a:t>
            </a:r>
          </a:p>
        </p:txBody>
      </p:sp>
      <p:cxnSp>
        <p:nvCxnSpPr>
          <p:cNvPr id="13" name="Connecteur droit 6">
            <a:extLst>
              <a:ext uri="{FF2B5EF4-FFF2-40B4-BE49-F238E27FC236}">
                <a16:creationId xmlns:a16="http://schemas.microsoft.com/office/drawing/2014/main" id="{EA7B50DC-B838-4910-B5F7-1C820FAAB215}"/>
              </a:ext>
            </a:extLst>
          </p:cNvPr>
          <p:cNvCxnSpPr>
            <a:cxnSpLocks/>
          </p:cNvCxnSpPr>
          <p:nvPr/>
        </p:nvCxnSpPr>
        <p:spPr>
          <a:xfrm>
            <a:off x="2822418" y="2729025"/>
            <a:ext cx="3470968" cy="13488"/>
          </a:xfrm>
          <a:prstGeom prst="line">
            <a:avLst/>
          </a:prstGeom>
          <a:ln w="28575">
            <a:solidFill>
              <a:srgbClr val="00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47">
            <a:extLst>
              <a:ext uri="{FF2B5EF4-FFF2-40B4-BE49-F238E27FC236}">
                <a16:creationId xmlns:a16="http://schemas.microsoft.com/office/drawing/2014/main" id="{8CD35B4A-426B-4292-8243-DAC6084A3D9C}"/>
              </a:ext>
            </a:extLst>
          </p:cNvPr>
          <p:cNvCxnSpPr>
            <a:cxnSpLocks/>
            <a:stCxn id="10" idx="4"/>
          </p:cNvCxnSpPr>
          <p:nvPr/>
        </p:nvCxnSpPr>
        <p:spPr>
          <a:xfrm flipH="1">
            <a:off x="6293386" y="2488715"/>
            <a:ext cx="1342" cy="245136"/>
          </a:xfrm>
          <a:prstGeom prst="straightConnector1">
            <a:avLst/>
          </a:prstGeom>
          <a:ln w="28575">
            <a:solidFill>
              <a:srgbClr val="00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59">
            <a:extLst>
              <a:ext uri="{FF2B5EF4-FFF2-40B4-BE49-F238E27FC236}">
                <a16:creationId xmlns:a16="http://schemas.microsoft.com/office/drawing/2014/main" id="{3066C1ED-D992-4D8C-AA90-CE5B4A5575F3}"/>
              </a:ext>
            </a:extLst>
          </p:cNvPr>
          <p:cNvCxnSpPr>
            <a:cxnSpLocks/>
          </p:cNvCxnSpPr>
          <p:nvPr/>
        </p:nvCxnSpPr>
        <p:spPr>
          <a:xfrm>
            <a:off x="1346489" y="2951875"/>
            <a:ext cx="1441699" cy="0"/>
          </a:xfrm>
          <a:prstGeom prst="line">
            <a:avLst/>
          </a:prstGeom>
          <a:ln w="28575">
            <a:solidFill>
              <a:srgbClr val="00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71">
            <a:extLst>
              <a:ext uri="{FF2B5EF4-FFF2-40B4-BE49-F238E27FC236}">
                <a16:creationId xmlns:a16="http://schemas.microsoft.com/office/drawing/2014/main" id="{2E2D2C1C-53F0-4BF8-943C-6C660F4AFA91}"/>
              </a:ext>
            </a:extLst>
          </p:cNvPr>
          <p:cNvCxnSpPr>
            <a:cxnSpLocks/>
          </p:cNvCxnSpPr>
          <p:nvPr/>
        </p:nvCxnSpPr>
        <p:spPr>
          <a:xfrm>
            <a:off x="4239094" y="3742327"/>
            <a:ext cx="0" cy="367490"/>
          </a:xfrm>
          <a:prstGeom prst="straightConnector1">
            <a:avLst/>
          </a:prstGeom>
          <a:ln w="28575">
            <a:solidFill>
              <a:srgbClr val="00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71">
            <a:extLst>
              <a:ext uri="{FF2B5EF4-FFF2-40B4-BE49-F238E27FC236}">
                <a16:creationId xmlns:a16="http://schemas.microsoft.com/office/drawing/2014/main" id="{CA1E69B7-86EA-4A7E-A13C-FAD3A5E37BA3}"/>
              </a:ext>
            </a:extLst>
          </p:cNvPr>
          <p:cNvCxnSpPr>
            <a:cxnSpLocks/>
          </p:cNvCxnSpPr>
          <p:nvPr/>
        </p:nvCxnSpPr>
        <p:spPr>
          <a:xfrm>
            <a:off x="1346489" y="3770265"/>
            <a:ext cx="0" cy="346217"/>
          </a:xfrm>
          <a:prstGeom prst="straightConnector1">
            <a:avLst/>
          </a:prstGeom>
          <a:ln w="28575">
            <a:solidFill>
              <a:srgbClr val="00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47">
            <a:extLst>
              <a:ext uri="{FF2B5EF4-FFF2-40B4-BE49-F238E27FC236}">
                <a16:creationId xmlns:a16="http://schemas.microsoft.com/office/drawing/2014/main" id="{0D8784F9-D5AD-4390-B3AC-F9531C0EDCFF}"/>
              </a:ext>
            </a:extLst>
          </p:cNvPr>
          <p:cNvCxnSpPr>
            <a:cxnSpLocks/>
          </p:cNvCxnSpPr>
          <p:nvPr/>
        </p:nvCxnSpPr>
        <p:spPr>
          <a:xfrm flipH="1">
            <a:off x="2822418" y="2727790"/>
            <a:ext cx="1" cy="224085"/>
          </a:xfrm>
          <a:prstGeom prst="straightConnector1">
            <a:avLst/>
          </a:prstGeom>
          <a:ln w="28575">
            <a:solidFill>
              <a:srgbClr val="00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47">
            <a:extLst>
              <a:ext uri="{FF2B5EF4-FFF2-40B4-BE49-F238E27FC236}">
                <a16:creationId xmlns:a16="http://schemas.microsoft.com/office/drawing/2014/main" id="{F7772CF9-E577-4804-A38F-C3CCEEBBE436}"/>
              </a:ext>
            </a:extLst>
          </p:cNvPr>
          <p:cNvCxnSpPr>
            <a:cxnSpLocks/>
          </p:cNvCxnSpPr>
          <p:nvPr/>
        </p:nvCxnSpPr>
        <p:spPr>
          <a:xfrm flipH="1">
            <a:off x="9609483" y="2733851"/>
            <a:ext cx="1" cy="324210"/>
          </a:xfrm>
          <a:prstGeom prst="straightConnector1">
            <a:avLst/>
          </a:prstGeom>
          <a:ln w="28575">
            <a:solidFill>
              <a:srgbClr val="00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3461F84-DF93-48BC-98E9-7C2D1B51E349}"/>
              </a:ext>
            </a:extLst>
          </p:cNvPr>
          <p:cNvSpPr/>
          <p:nvPr/>
        </p:nvSpPr>
        <p:spPr>
          <a:xfrm>
            <a:off x="8026875" y="4127651"/>
            <a:ext cx="3129840" cy="35394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MA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Bissiriou</a:t>
            </a:r>
            <a:r>
              <a:rPr lang="fr-MA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(2011)</a:t>
            </a:r>
          </a:p>
        </p:txBody>
      </p:sp>
      <p:cxnSp>
        <p:nvCxnSpPr>
          <p:cNvPr id="39" name="Connecteur droit avec flèche 47">
            <a:extLst>
              <a:ext uri="{FF2B5EF4-FFF2-40B4-BE49-F238E27FC236}">
                <a16:creationId xmlns:a16="http://schemas.microsoft.com/office/drawing/2014/main" id="{7F9FE8BE-56BD-44EE-9EFB-1462A6A69A26}"/>
              </a:ext>
            </a:extLst>
          </p:cNvPr>
          <p:cNvCxnSpPr>
            <a:cxnSpLocks/>
          </p:cNvCxnSpPr>
          <p:nvPr/>
        </p:nvCxnSpPr>
        <p:spPr>
          <a:xfrm flipH="1">
            <a:off x="1346489" y="2951875"/>
            <a:ext cx="1342" cy="245136"/>
          </a:xfrm>
          <a:prstGeom prst="straightConnector1">
            <a:avLst/>
          </a:prstGeom>
          <a:ln w="28575">
            <a:solidFill>
              <a:srgbClr val="00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F51E34B1-98FC-4F78-8789-FA18FBFF8BEF}"/>
              </a:ext>
            </a:extLst>
          </p:cNvPr>
          <p:cNvSpPr/>
          <p:nvPr/>
        </p:nvSpPr>
        <p:spPr>
          <a:xfrm>
            <a:off x="136867" y="4162136"/>
            <a:ext cx="2419244" cy="2185214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programmes de financement jouent un rôle essentiel en fournissant aux entrepreneurs le capital nécessaire pour démarrer et développer leurs projets.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EE86746-F723-4B6A-959C-CA302A794D88}"/>
              </a:ext>
            </a:extLst>
          </p:cNvPr>
          <p:cNvSpPr/>
          <p:nvPr/>
        </p:nvSpPr>
        <p:spPr>
          <a:xfrm>
            <a:off x="8065430" y="4922611"/>
            <a:ext cx="3129839" cy="35394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MA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Robichaud et al. (2023)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D4CF9BA-6F34-4D80-A590-0805C0E10A48}"/>
              </a:ext>
            </a:extLst>
          </p:cNvPr>
          <p:cNvSpPr/>
          <p:nvPr/>
        </p:nvSpPr>
        <p:spPr>
          <a:xfrm>
            <a:off x="9441837" y="4551121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0930050-0313-480F-B58E-683A2D34AD1B}"/>
              </a:ext>
            </a:extLst>
          </p:cNvPr>
          <p:cNvSpPr/>
          <p:nvPr/>
        </p:nvSpPr>
        <p:spPr>
          <a:xfrm>
            <a:off x="2426410" y="381476"/>
            <a:ext cx="2719434" cy="2809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BASE THÉORIQUE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42D9FE2-48B6-49C6-B619-C5651C7D8FB1}"/>
              </a:ext>
            </a:extLst>
          </p:cNvPr>
          <p:cNvSpPr/>
          <p:nvPr/>
        </p:nvSpPr>
        <p:spPr>
          <a:xfrm>
            <a:off x="68754" y="766022"/>
            <a:ext cx="2719434" cy="2809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MODÈLE DE RECHERCHE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55B88B6-909B-4586-9E37-91C62D98874F}"/>
              </a:ext>
            </a:extLst>
          </p:cNvPr>
          <p:cNvSpPr/>
          <p:nvPr/>
        </p:nvSpPr>
        <p:spPr>
          <a:xfrm>
            <a:off x="54303" y="1146557"/>
            <a:ext cx="2719434" cy="2809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>
                <a:solidFill>
                  <a:schemeClr val="bg1"/>
                </a:solidFill>
                <a:latin typeface="Cambria" panose="02040503050406030204" pitchFamily="18" charset="0"/>
              </a:rPr>
              <a:t>HYPOTHÈSES</a:t>
            </a:r>
            <a:endParaRPr lang="fr-FR" sz="16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78" name="Table 1">
            <a:extLst>
              <a:ext uri="{FF2B5EF4-FFF2-40B4-BE49-F238E27FC236}">
                <a16:creationId xmlns:a16="http://schemas.microsoft.com/office/drawing/2014/main" id="{11CAF92E-1816-4C8A-AADF-7331C770A637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354841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INTRODUCTION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 THEORIQUE</a:t>
                      </a:r>
                      <a:endParaRPr lang="fr-FR" sz="1800" b="1" dirty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METHODOLOGIE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RESULTATS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0DC9AA71-A3F0-425B-9E47-8F1547E77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42" name="AutoShape 16">
            <a:extLst>
              <a:ext uri="{FF2B5EF4-FFF2-40B4-BE49-F238E27FC236}">
                <a16:creationId xmlns:a16="http://schemas.microsoft.com/office/drawing/2014/main" id="{E814126B-9C20-4120-9B4E-99DD300C6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284" y="6468177"/>
            <a:ext cx="1368425" cy="290547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cxnSp>
        <p:nvCxnSpPr>
          <p:cNvPr id="36" name="Connecteur droit 6">
            <a:extLst>
              <a:ext uri="{FF2B5EF4-FFF2-40B4-BE49-F238E27FC236}">
                <a16:creationId xmlns:a16="http://schemas.microsoft.com/office/drawing/2014/main" id="{28269818-43E8-4967-8166-2A13CB440ACA}"/>
              </a:ext>
            </a:extLst>
          </p:cNvPr>
          <p:cNvCxnSpPr>
            <a:cxnSpLocks/>
          </p:cNvCxnSpPr>
          <p:nvPr/>
        </p:nvCxnSpPr>
        <p:spPr>
          <a:xfrm>
            <a:off x="6280686" y="2742513"/>
            <a:ext cx="3333214" cy="687"/>
          </a:xfrm>
          <a:prstGeom prst="line">
            <a:avLst/>
          </a:prstGeom>
          <a:ln w="28575">
            <a:solidFill>
              <a:srgbClr val="00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47">
            <a:extLst>
              <a:ext uri="{FF2B5EF4-FFF2-40B4-BE49-F238E27FC236}">
                <a16:creationId xmlns:a16="http://schemas.microsoft.com/office/drawing/2014/main" id="{3A02D26C-90DC-4754-8D6D-7787463CD222}"/>
              </a:ext>
            </a:extLst>
          </p:cNvPr>
          <p:cNvCxnSpPr>
            <a:cxnSpLocks/>
          </p:cNvCxnSpPr>
          <p:nvPr/>
        </p:nvCxnSpPr>
        <p:spPr>
          <a:xfrm flipH="1">
            <a:off x="4228545" y="2942938"/>
            <a:ext cx="1342" cy="245136"/>
          </a:xfrm>
          <a:prstGeom prst="straightConnector1">
            <a:avLst/>
          </a:prstGeom>
          <a:ln w="28575">
            <a:solidFill>
              <a:srgbClr val="00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9">
            <a:extLst>
              <a:ext uri="{FF2B5EF4-FFF2-40B4-BE49-F238E27FC236}">
                <a16:creationId xmlns:a16="http://schemas.microsoft.com/office/drawing/2014/main" id="{10A4C232-D1A7-41EF-9E36-B2991CC46F46}"/>
              </a:ext>
            </a:extLst>
          </p:cNvPr>
          <p:cNvCxnSpPr>
            <a:cxnSpLocks/>
          </p:cNvCxnSpPr>
          <p:nvPr/>
        </p:nvCxnSpPr>
        <p:spPr>
          <a:xfrm>
            <a:off x="2788188" y="2951875"/>
            <a:ext cx="1441699" cy="0"/>
          </a:xfrm>
          <a:prstGeom prst="line">
            <a:avLst/>
          </a:prstGeom>
          <a:ln w="28575">
            <a:solidFill>
              <a:srgbClr val="00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27A4A916-4BC7-42B9-A89B-C0E97FB3ABEC}"/>
              </a:ext>
            </a:extLst>
          </p:cNvPr>
          <p:cNvSpPr/>
          <p:nvPr/>
        </p:nvSpPr>
        <p:spPr>
          <a:xfrm>
            <a:off x="3011654" y="3178731"/>
            <a:ext cx="2437867" cy="563596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Succès entrepreneurial</a:t>
            </a: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51E34B1-98FC-4F78-8789-FA18FBFF8BEF}"/>
              </a:ext>
            </a:extLst>
          </p:cNvPr>
          <p:cNvSpPr/>
          <p:nvPr/>
        </p:nvSpPr>
        <p:spPr>
          <a:xfrm>
            <a:off x="3011654" y="4127651"/>
            <a:ext cx="2437867" cy="2185214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succès entrepreneurial découle de la capacité à identifier les opportunités, de la résilience et de la capacité à saisir les opportunités.</a:t>
            </a:r>
          </a:p>
        </p:txBody>
      </p:sp>
    </p:spTree>
    <p:extLst>
      <p:ext uri="{BB962C8B-B14F-4D97-AF65-F5344CB8AC3E}">
        <p14:creationId xmlns:p14="http://schemas.microsoft.com/office/powerpoint/2010/main" val="318482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50" grpId="0" animBg="1"/>
      <p:bldP spid="41" grpId="0" animBg="1"/>
      <p:bldP spid="62" grpId="0" animBg="1"/>
      <p:bldP spid="63" grpId="0"/>
      <p:bldP spid="53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DF57B0C6-99C7-4E5F-A235-A6E873775BE7}"/>
              </a:ext>
            </a:extLst>
          </p:cNvPr>
          <p:cNvSpPr/>
          <p:nvPr/>
        </p:nvSpPr>
        <p:spPr>
          <a:xfrm>
            <a:off x="3312717" y="1134578"/>
            <a:ext cx="40094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1 : Modèle hypothétique de recherche</a:t>
            </a:r>
            <a:endParaRPr lang="fr-FR" sz="1600" i="1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997729D-20B2-4F1C-BDE9-0D638852DEDE}"/>
              </a:ext>
            </a:extLst>
          </p:cNvPr>
          <p:cNvSpPr/>
          <p:nvPr/>
        </p:nvSpPr>
        <p:spPr>
          <a:xfrm>
            <a:off x="68754" y="381476"/>
            <a:ext cx="2719434" cy="2809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BASE THÉORIQUE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4A7660E-D4BA-491A-824C-1492D152D983}"/>
              </a:ext>
            </a:extLst>
          </p:cNvPr>
          <p:cNvSpPr/>
          <p:nvPr/>
        </p:nvSpPr>
        <p:spPr>
          <a:xfrm>
            <a:off x="2455374" y="751957"/>
            <a:ext cx="2719434" cy="2809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MODÈLE DE RECHERCHE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20BEE5D-C6A8-4338-967C-50E8D767F6AD}"/>
              </a:ext>
            </a:extLst>
          </p:cNvPr>
          <p:cNvSpPr/>
          <p:nvPr/>
        </p:nvSpPr>
        <p:spPr>
          <a:xfrm>
            <a:off x="68754" y="1091698"/>
            <a:ext cx="2719434" cy="2809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>
                <a:solidFill>
                  <a:schemeClr val="bg1"/>
                </a:solidFill>
                <a:latin typeface="Cambria" panose="02040503050406030204" pitchFamily="18" charset="0"/>
              </a:rPr>
              <a:t>HYPOTHÈSES</a:t>
            </a:r>
            <a:endParaRPr lang="fr-FR" sz="16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DFE5C8C-290E-4F02-AF03-2DC4F78C82F3}"/>
              </a:ext>
            </a:extLst>
          </p:cNvPr>
          <p:cNvSpPr/>
          <p:nvPr/>
        </p:nvSpPr>
        <p:spPr>
          <a:xfrm>
            <a:off x="3815091" y="6020786"/>
            <a:ext cx="29995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Source : Élaboration personnelle</a:t>
            </a:r>
            <a:endParaRPr lang="fr-FR" sz="1600" i="1" dirty="0"/>
          </a:p>
        </p:txBody>
      </p:sp>
      <p:graphicFrame>
        <p:nvGraphicFramePr>
          <p:cNvPr id="42" name="Table 1">
            <a:extLst>
              <a:ext uri="{FF2B5EF4-FFF2-40B4-BE49-F238E27FC236}">
                <a16:creationId xmlns:a16="http://schemas.microsoft.com/office/drawing/2014/main" id="{3A62D06F-491A-41EC-93BA-D09F2DEEC9B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213933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INTRODUCTION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800" b="1" kern="1200" baseline="0" dirty="0">
                          <a:solidFill>
                            <a:schemeClr val="bg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THÉORIQUE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METHODOLOGIE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RESULTATS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30" name="Rectangle 29">
            <a:extLst>
              <a:ext uri="{FF2B5EF4-FFF2-40B4-BE49-F238E27FC236}">
                <a16:creationId xmlns:a16="http://schemas.microsoft.com/office/drawing/2014/main" id="{E50BF1B2-EA65-4B26-9D47-9381432F4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2" name="AutoShape 16">
            <a:extLst>
              <a:ext uri="{FF2B5EF4-FFF2-40B4-BE49-F238E27FC236}">
                <a16:creationId xmlns:a16="http://schemas.microsoft.com/office/drawing/2014/main" id="{06BF4F6E-D7B2-4088-8C0E-F9E8B178A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284" y="6468177"/>
            <a:ext cx="1368425" cy="290547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38" name="Groupe 37"/>
          <p:cNvGrpSpPr/>
          <p:nvPr/>
        </p:nvGrpSpPr>
        <p:grpSpPr>
          <a:xfrm>
            <a:off x="207583" y="1654107"/>
            <a:ext cx="9540851" cy="4108167"/>
            <a:chOff x="179613" y="1843142"/>
            <a:chExt cx="11832411" cy="4550189"/>
          </a:xfrm>
        </p:grpSpPr>
        <p:grpSp>
          <p:nvGrpSpPr>
            <p:cNvPr id="40" name="Groupe 39"/>
            <p:cNvGrpSpPr/>
            <p:nvPr/>
          </p:nvGrpSpPr>
          <p:grpSpPr>
            <a:xfrm>
              <a:off x="179613" y="1843142"/>
              <a:ext cx="11832411" cy="4550189"/>
              <a:chOff x="1" y="0"/>
              <a:chExt cx="5161429" cy="3085954"/>
            </a:xfrm>
            <a:solidFill>
              <a:schemeClr val="accent3">
                <a:lumMod val="20000"/>
                <a:lumOff val="80000"/>
              </a:schemeClr>
            </a:solidFill>
          </p:grpSpPr>
          <p:grpSp>
            <p:nvGrpSpPr>
              <p:cNvPr id="46" name="Groupe 45"/>
              <p:cNvGrpSpPr/>
              <p:nvPr/>
            </p:nvGrpSpPr>
            <p:grpSpPr>
              <a:xfrm>
                <a:off x="1" y="0"/>
                <a:ext cx="5161429" cy="3085954"/>
                <a:chOff x="1" y="0"/>
                <a:chExt cx="5161429" cy="3085954"/>
              </a:xfrm>
              <a:grpFill/>
            </p:grpSpPr>
            <p:grpSp>
              <p:nvGrpSpPr>
                <p:cNvPr id="48" name="Groupe 47"/>
                <p:cNvGrpSpPr/>
                <p:nvPr/>
              </p:nvGrpSpPr>
              <p:grpSpPr>
                <a:xfrm>
                  <a:off x="1" y="0"/>
                  <a:ext cx="5161429" cy="3085954"/>
                  <a:chOff x="438000" y="-117238"/>
                  <a:chExt cx="5161429" cy="3085954"/>
                </a:xfrm>
                <a:grpFill/>
              </p:grpSpPr>
              <p:grpSp>
                <p:nvGrpSpPr>
                  <p:cNvPr id="50" name="Groupe 49"/>
                  <p:cNvGrpSpPr/>
                  <p:nvPr/>
                </p:nvGrpSpPr>
                <p:grpSpPr>
                  <a:xfrm>
                    <a:off x="438000" y="-117238"/>
                    <a:ext cx="5161429" cy="3085954"/>
                    <a:chOff x="438000" y="-117238"/>
                    <a:chExt cx="5161429" cy="3085954"/>
                  </a:xfrm>
                  <a:grpFill/>
                </p:grpSpPr>
                <p:grpSp>
                  <p:nvGrpSpPr>
                    <p:cNvPr id="52" name="Groupe 51"/>
                    <p:cNvGrpSpPr/>
                    <p:nvPr/>
                  </p:nvGrpSpPr>
                  <p:grpSpPr>
                    <a:xfrm>
                      <a:off x="438000" y="-117238"/>
                      <a:ext cx="5161429" cy="3085954"/>
                      <a:chOff x="945815" y="66156"/>
                      <a:chExt cx="8511104" cy="3100651"/>
                    </a:xfrm>
                    <a:grpFill/>
                  </p:grpSpPr>
                  <p:grpSp>
                    <p:nvGrpSpPr>
                      <p:cNvPr id="54" name="Groupe 53"/>
                      <p:cNvGrpSpPr/>
                      <p:nvPr/>
                    </p:nvGrpSpPr>
                    <p:grpSpPr>
                      <a:xfrm>
                        <a:off x="2156942" y="1903716"/>
                        <a:ext cx="5181901" cy="1263091"/>
                        <a:chOff x="-86528" y="488"/>
                        <a:chExt cx="5181901" cy="1263091"/>
                      </a:xfrm>
                      <a:grpFill/>
                    </p:grpSpPr>
                    <p:sp>
                      <p:nvSpPr>
                        <p:cNvPr id="70" name="Rectangle 69"/>
                        <p:cNvSpPr/>
                        <p:nvPr/>
                      </p:nvSpPr>
                      <p:spPr>
                        <a:xfrm>
                          <a:off x="2126107" y="488"/>
                          <a:ext cx="2269164" cy="590550"/>
                        </a:xfrm>
                        <a:prstGeom prst="rect">
                          <a:avLst/>
                        </a:prstGeom>
                        <a:solidFill>
                          <a:schemeClr val="bg2"/>
                        </a:solidFill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6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Incubation et accompagnement</a:t>
                          </a:r>
                          <a:endParaRPr lang="fr-FR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71" name="Rectangle 70"/>
                        <p:cNvSpPr/>
                        <p:nvPr/>
                      </p:nvSpPr>
                      <p:spPr>
                        <a:xfrm>
                          <a:off x="-86528" y="785037"/>
                          <a:ext cx="2212486" cy="427064"/>
                        </a:xfrm>
                        <a:prstGeom prst="rect">
                          <a:avLst/>
                        </a:prstGeom>
                        <a:solidFill>
                          <a:schemeClr val="bg2"/>
                        </a:solidFill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Services de pré-incubation</a:t>
                          </a:r>
                        </a:p>
                      </p:txBody>
                    </p:sp>
                    <p:sp>
                      <p:nvSpPr>
                        <p:cNvPr id="72" name="Rectangle 71"/>
                        <p:cNvSpPr/>
                        <p:nvPr/>
                      </p:nvSpPr>
                      <p:spPr>
                        <a:xfrm>
                          <a:off x="2291060" y="799292"/>
                          <a:ext cx="1123064" cy="430467"/>
                        </a:xfrm>
                        <a:prstGeom prst="rect">
                          <a:avLst/>
                        </a:prstGeom>
                        <a:solidFill>
                          <a:schemeClr val="bg2"/>
                        </a:solidFill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Aides</a:t>
                          </a:r>
                          <a:endParaRPr lang="fr-FR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73" name="Rectangle 72"/>
                        <p:cNvSpPr/>
                        <p:nvPr/>
                      </p:nvSpPr>
                      <p:spPr>
                        <a:xfrm>
                          <a:off x="3777103" y="828425"/>
                          <a:ext cx="1318270" cy="435154"/>
                        </a:xfrm>
                        <a:prstGeom prst="rect">
                          <a:avLst/>
                        </a:prstGeom>
                        <a:solidFill>
                          <a:schemeClr val="bg2"/>
                        </a:solidFill>
                        <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Conseils</a:t>
                          </a:r>
                          <a:endParaRPr lang="fr-FR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p:txBody>
                    </p:sp>
                    <p:cxnSp>
                      <p:nvCxnSpPr>
                        <p:cNvPr id="74" name="Connecteur droit 73"/>
                        <p:cNvCxnSpPr>
                          <a:endCxn id="73" idx="0"/>
                        </p:cNvCxnSpPr>
                        <p:nvPr/>
                      </p:nvCxnSpPr>
                      <p:spPr>
                        <a:xfrm>
                          <a:off x="3260690" y="591038"/>
                          <a:ext cx="1175549" cy="237386"/>
                        </a:xfrm>
                        <a:prstGeom prst="line">
                          <a:avLst/>
                        </a:prstGeom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5" name="Connecteur droit 74"/>
                        <p:cNvCxnSpPr/>
                        <p:nvPr/>
                      </p:nvCxnSpPr>
                      <p:spPr>
                        <a:xfrm flipH="1">
                          <a:off x="1019715" y="591038"/>
                          <a:ext cx="2240975" cy="193999"/>
                        </a:xfrm>
                        <a:prstGeom prst="line">
                          <a:avLst/>
                        </a:prstGeom>
                        <a:ln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6" name="Connecteur droit 75"/>
                        <p:cNvCxnSpPr/>
                        <p:nvPr/>
                      </p:nvCxnSpPr>
                      <p:spPr>
                        <a:xfrm flipH="1">
                          <a:off x="2852593" y="591038"/>
                          <a:ext cx="408097" cy="208254"/>
                        </a:xfrm>
                        <a:prstGeom prst="line">
                          <a:avLst/>
                        </a:prstGeom>
                        <a:ln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55" name="Groupe 54"/>
                      <p:cNvGrpSpPr/>
                      <p:nvPr/>
                    </p:nvGrpSpPr>
                    <p:grpSpPr>
                      <a:xfrm>
                        <a:off x="945815" y="66156"/>
                        <a:ext cx="8511104" cy="1337453"/>
                        <a:chOff x="945815" y="66156"/>
                        <a:chExt cx="8511104" cy="1337453"/>
                      </a:xfrm>
                      <a:grpFill/>
                    </p:grpSpPr>
                    <p:grpSp>
                      <p:nvGrpSpPr>
                        <p:cNvPr id="56" name="Groupe 55"/>
                        <p:cNvGrpSpPr/>
                        <p:nvPr/>
                      </p:nvGrpSpPr>
                      <p:grpSpPr>
                        <a:xfrm>
                          <a:off x="945815" y="66156"/>
                          <a:ext cx="3306639" cy="1337453"/>
                          <a:chOff x="945815" y="85206"/>
                          <a:chExt cx="3306639" cy="1337453"/>
                        </a:xfrm>
                        <a:grpFill/>
                      </p:grpSpPr>
                      <p:grpSp>
                        <p:nvGrpSpPr>
                          <p:cNvPr id="63" name="Groupe 62"/>
                          <p:cNvGrpSpPr/>
                          <p:nvPr/>
                        </p:nvGrpSpPr>
                        <p:grpSpPr>
                          <a:xfrm>
                            <a:off x="945815" y="85206"/>
                            <a:ext cx="3306639" cy="1337453"/>
                            <a:chOff x="945815" y="85206"/>
                            <a:chExt cx="3306639" cy="1337453"/>
                          </a:xfrm>
                          <a:grpFill/>
                        </p:grpSpPr>
                        <p:sp>
                          <p:nvSpPr>
                            <p:cNvPr id="67" name="Rectangle 66"/>
                            <p:cNvSpPr/>
                            <p:nvPr/>
                          </p:nvSpPr>
                          <p:spPr>
                            <a:xfrm>
                              <a:off x="1521824" y="843701"/>
                              <a:ext cx="2217708" cy="578958"/>
                            </a:xfrm>
                            <a:prstGeom prst="rect">
                              <a:avLst/>
                            </a:prstGeom>
                            <a:solidFill>
                              <a:schemeClr val="bg2"/>
                            </a:solidFill>
                            <a:ln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ln>
                          </p:spPr>
                          <p:style>
                            <a:lnRef idx="2">
                              <a:schemeClr val="dk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lnSpc>
                                  <a:spcPct val="107000"/>
                                </a:lnSpc>
                                <a:spcAft>
                                  <a:spcPts val="0"/>
                                </a:spcAft>
                              </a:pPr>
                              <a:r>
                                <a:rPr lang="fr-FR" sz="1600" b="1" dirty="0">
                                  <a:effectLst/>
                                  <a:latin typeface="Times New Roman" panose="020206030504050203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Le financement de l'entrepreneuriat</a:t>
                              </a:r>
                              <a:endParaRPr lang="fr-FR" sz="1600" dirty="0"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68" name="Rectangle 67"/>
                            <p:cNvSpPr/>
                            <p:nvPr/>
                          </p:nvSpPr>
                          <p:spPr>
                            <a:xfrm>
                              <a:off x="945815" y="85206"/>
                              <a:ext cx="1609397" cy="462096"/>
                            </a:xfrm>
                            <a:prstGeom prst="rect">
                              <a:avLst/>
                            </a:prstGeom>
                            <a:solidFill>
                              <a:schemeClr val="bg2"/>
                            </a:solidFill>
                            <a:ln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ln>
                          </p:spPr>
                          <p:style>
                            <a:lnRef idx="2">
                              <a:schemeClr val="dk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lnSpc>
                                  <a:spcPct val="107000"/>
                                </a:lnSpc>
                                <a:spcAft>
                                  <a:spcPts val="800"/>
                                </a:spcAft>
                              </a:pPr>
                              <a:r>
                                <a:rPr lang="fr-FR" sz="1600" dirty="0">
                                  <a:effectLst/>
                                  <a:latin typeface="Times New Roman" panose="020206030504050203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Acteurs publics</a:t>
                              </a:r>
                              <a:endParaRPr lang="fr-FR" sz="1600" dirty="0"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69" name="Rectangle 68"/>
                            <p:cNvSpPr/>
                            <p:nvPr/>
                          </p:nvSpPr>
                          <p:spPr>
                            <a:xfrm>
                              <a:off x="2643057" y="85206"/>
                              <a:ext cx="1609397" cy="462084"/>
                            </a:xfrm>
                            <a:prstGeom prst="rect">
                              <a:avLst/>
                            </a:prstGeom>
                            <a:solidFill>
                              <a:schemeClr val="bg2"/>
                            </a:solidFill>
                            <a:ln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ln>
                          </p:spPr>
                          <p:style>
                            <a:lnRef idx="2">
                              <a:schemeClr val="dk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lnSpc>
                                  <a:spcPct val="107000"/>
                                </a:lnSpc>
                                <a:spcAft>
                                  <a:spcPts val="800"/>
                                </a:spcAft>
                              </a:pPr>
                              <a:r>
                                <a:rPr lang="fr-FR" sz="1600">
                                  <a:effectLst/>
                                  <a:latin typeface="Times New Roman" panose="020206030504050203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Acteurs privés</a:t>
                              </a:r>
                              <a:endParaRPr lang="fr-FR" sz="1600"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64" name="Groupe 63"/>
                          <p:cNvGrpSpPr/>
                          <p:nvPr/>
                        </p:nvGrpSpPr>
                        <p:grpSpPr>
                          <a:xfrm>
                            <a:off x="1750513" y="547290"/>
                            <a:ext cx="1697242" cy="296412"/>
                            <a:chOff x="1264738" y="71040"/>
                            <a:chExt cx="1697242" cy="296412"/>
                          </a:xfrm>
                          <a:grpFill/>
                        </p:grpSpPr>
                        <p:cxnSp>
                          <p:nvCxnSpPr>
                            <p:cNvPr id="65" name="Connecteur droit 64"/>
                            <p:cNvCxnSpPr/>
                            <p:nvPr/>
                          </p:nvCxnSpPr>
                          <p:spPr>
                            <a:xfrm flipH="1">
                              <a:off x="2144903" y="71040"/>
                              <a:ext cx="817077" cy="296412"/>
                            </a:xfrm>
                            <a:prstGeom prst="line">
                              <a:avLst/>
                            </a:prstGeom>
                            <a:ln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66" name="Connecteur droit 65"/>
                            <p:cNvCxnSpPr/>
                            <p:nvPr/>
                          </p:nvCxnSpPr>
                          <p:spPr>
                            <a:xfrm>
                              <a:off x="1264738" y="71052"/>
                              <a:ext cx="880165" cy="296400"/>
                            </a:xfrm>
                            <a:prstGeom prst="line">
                              <a:avLst/>
                            </a:prstGeom>
                            <a:ln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  <p:sp>
                      <p:nvSpPr>
                        <p:cNvPr id="57" name="Rectangle 56"/>
                        <p:cNvSpPr/>
                        <p:nvPr/>
                      </p:nvSpPr>
                      <p:spPr>
                        <a:xfrm>
                          <a:off x="4408176" y="824651"/>
                          <a:ext cx="2200277" cy="564262"/>
                        </a:xfrm>
                        <a:prstGeom prst="rect">
                          <a:avLst/>
                        </a:prstGeom>
                        <a:solidFill>
                          <a:schemeClr val="bg2"/>
                        </a:solidFill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6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Le succès de l'entrepreneuriat</a:t>
                          </a:r>
                          <a:endParaRPr lang="fr-FR" sz="16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58" name="Rectangle 57"/>
                        <p:cNvSpPr/>
                        <p:nvPr/>
                      </p:nvSpPr>
                      <p:spPr>
                        <a:xfrm>
                          <a:off x="7181564" y="126374"/>
                          <a:ext cx="2260697" cy="575741"/>
                        </a:xfrm>
                        <a:prstGeom prst="rect">
                          <a:avLst/>
                        </a:prstGeom>
                        <a:solidFill>
                          <a:schemeClr val="bg2"/>
                        </a:solidFill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Caractéristiques</a:t>
                          </a:r>
                          <a:endParaRPr lang="fr-FR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Personnel et psychologiques</a:t>
                          </a:r>
                          <a:endParaRPr lang="fr-FR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59" name="Rectangle 58"/>
                        <p:cNvSpPr/>
                        <p:nvPr/>
                      </p:nvSpPr>
                      <p:spPr>
                        <a:xfrm>
                          <a:off x="7196225" y="824653"/>
                          <a:ext cx="2260694" cy="564275"/>
                        </a:xfrm>
                        <a:prstGeom prst="rect">
                          <a:avLst/>
                        </a:prstGeom>
                        <a:solidFill>
                          <a:schemeClr val="bg2"/>
                        </a:solidFill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Dynamique entrepreneuriale</a:t>
                          </a:r>
                          <a:endParaRPr lang="fr-FR" sz="16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p:txBody>
                    </p:sp>
                    <p:cxnSp>
                      <p:nvCxnSpPr>
                        <p:cNvPr id="60" name="Connecteur droit 59"/>
                        <p:cNvCxnSpPr/>
                        <p:nvPr/>
                      </p:nvCxnSpPr>
                      <p:spPr>
                        <a:xfrm flipH="1">
                          <a:off x="6608453" y="471817"/>
                          <a:ext cx="573112" cy="634966"/>
                        </a:xfrm>
                        <a:prstGeom prst="line">
                          <a:avLst/>
                        </a:prstGeom>
                        <a:ln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1" name="Connecteur droit 60"/>
                        <p:cNvCxnSpPr>
                          <a:stCxn id="59" idx="1"/>
                          <a:endCxn id="57" idx="3"/>
                        </p:cNvCxnSpPr>
                        <p:nvPr/>
                      </p:nvCxnSpPr>
                      <p:spPr>
                        <a:xfrm flipH="1" flipV="1">
                          <a:off x="6608453" y="1106782"/>
                          <a:ext cx="587772" cy="9"/>
                        </a:xfrm>
                        <a:prstGeom prst="line">
                          <a:avLst/>
                        </a:prstGeom>
                        <a:ln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2" name="Connecteur droit avec flèche 61"/>
                        <p:cNvCxnSpPr/>
                        <p:nvPr/>
                      </p:nvCxnSpPr>
                      <p:spPr>
                        <a:xfrm flipV="1">
                          <a:off x="3739532" y="1106782"/>
                          <a:ext cx="668644" cy="7348"/>
                        </a:xfrm>
                        <a:prstGeom prst="straightConnector1">
                          <a:avLst/>
                        </a:prstGeom>
                        <a:ln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sp>
                  <p:nvSpPr>
                    <p:cNvPr id="53" name="Rectangle 52"/>
                    <p:cNvSpPr/>
                    <p:nvPr/>
                  </p:nvSpPr>
                  <p:spPr>
                    <a:xfrm>
                      <a:off x="4228464" y="1332187"/>
                      <a:ext cx="1370330" cy="800093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Apprentissage, Expérience et Contextes Socio-Économiques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  <p:cxnSp>
                <p:nvCxnSpPr>
                  <p:cNvPr id="51" name="Connecteur droit 50"/>
                  <p:cNvCxnSpPr/>
                  <p:nvPr/>
                </p:nvCxnSpPr>
                <p:spPr>
                  <a:xfrm>
                    <a:off x="3872019" y="918456"/>
                    <a:ext cx="356445" cy="854705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9" name="Connecteur droit 6"/>
                <p:cNvCxnSpPr/>
                <p:nvPr/>
              </p:nvCxnSpPr>
              <p:spPr>
                <a:xfrm rot="16200000" flipH="1">
                  <a:off x="1153218" y="1199656"/>
                  <a:ext cx="791613" cy="1054528"/>
                </a:xfrm>
                <a:prstGeom prst="bentConnector2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Connecteur droit avec flèche 46"/>
              <p:cNvCxnSpPr/>
              <p:nvPr/>
            </p:nvCxnSpPr>
            <p:spPr>
              <a:xfrm flipV="1">
                <a:off x="2764338" y="1316488"/>
                <a:ext cx="2520" cy="51236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Zone de texte 32"/>
            <p:cNvSpPr txBox="1"/>
            <p:nvPr/>
          </p:nvSpPr>
          <p:spPr>
            <a:xfrm>
              <a:off x="3089926" y="4523852"/>
              <a:ext cx="758100" cy="33658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6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H2</a:t>
              </a:r>
              <a:endPara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Zone de texte 29"/>
            <p:cNvSpPr txBox="1"/>
            <p:nvPr/>
          </p:nvSpPr>
          <p:spPr>
            <a:xfrm>
              <a:off x="4196340" y="2994952"/>
              <a:ext cx="758100" cy="33658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6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H1</a:t>
              </a:r>
              <a:endPara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47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5EF1D74-E802-4292-91A0-CE83364E72B4}"/>
              </a:ext>
            </a:extLst>
          </p:cNvPr>
          <p:cNvSpPr/>
          <p:nvPr/>
        </p:nvSpPr>
        <p:spPr>
          <a:xfrm>
            <a:off x="68754" y="381476"/>
            <a:ext cx="2719434" cy="2809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BASE THÉORIQUE</a:t>
            </a:r>
          </a:p>
        </p:txBody>
      </p:sp>
      <p:graphicFrame>
        <p:nvGraphicFramePr>
          <p:cNvPr id="7" name="Table 1">
            <a:extLst>
              <a:ext uri="{FF2B5EF4-FFF2-40B4-BE49-F238E27FC236}">
                <a16:creationId xmlns:a16="http://schemas.microsoft.com/office/drawing/2014/main" id="{69EA4CBE-BD72-4961-AED9-0D0BD11942F6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213933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INTRODUCTION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800" b="1" kern="1200" baseline="0" dirty="0">
                          <a:solidFill>
                            <a:schemeClr val="bg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THÉORIQUE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METHODOLOGIE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RESULTATS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462C100-CE18-4D9B-B7E6-6E20D110A235}"/>
              </a:ext>
            </a:extLst>
          </p:cNvPr>
          <p:cNvSpPr/>
          <p:nvPr/>
        </p:nvSpPr>
        <p:spPr>
          <a:xfrm>
            <a:off x="68754" y="756609"/>
            <a:ext cx="2719434" cy="2809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ambria" panose="02040503050406030204" pitchFamily="18" charset="0"/>
              </a:rPr>
              <a:t>MODÈLE DE RECHERCHE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839DA41-354A-4F10-BB56-10DCE424D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5" name="AutoShape 16">
            <a:extLst>
              <a:ext uri="{FF2B5EF4-FFF2-40B4-BE49-F238E27FC236}">
                <a16:creationId xmlns:a16="http://schemas.microsoft.com/office/drawing/2014/main" id="{7C2FAB16-145C-45D7-AB35-F2CC21E5B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284" y="6468177"/>
            <a:ext cx="1368425" cy="290547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68754" y="1367961"/>
            <a:ext cx="11033755" cy="2832905"/>
            <a:chOff x="534942" y="1367961"/>
            <a:chExt cx="11033755" cy="283290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A8E3F18-AF62-4825-A3D0-39F3E9BAC02D}"/>
                </a:ext>
              </a:extLst>
            </p:cNvPr>
            <p:cNvSpPr/>
            <p:nvPr/>
          </p:nvSpPr>
          <p:spPr>
            <a:xfrm>
              <a:off x="6532249" y="2777266"/>
              <a:ext cx="5036448" cy="142299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/>
            </a:p>
          </p:txBody>
        </p:sp>
        <p:grpSp>
          <p:nvGrpSpPr>
            <p:cNvPr id="5" name="Groupe 4"/>
            <p:cNvGrpSpPr/>
            <p:nvPr/>
          </p:nvGrpSpPr>
          <p:grpSpPr>
            <a:xfrm>
              <a:off x="534942" y="1367961"/>
              <a:ext cx="10972767" cy="2832905"/>
              <a:chOff x="385593" y="1311036"/>
              <a:chExt cx="10972767" cy="2832905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385593" y="3027098"/>
                <a:ext cx="4664293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fr-F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H1: les programmes de financement contribueraient positivement au succès entrepreneurial. </a:t>
                </a:r>
              </a:p>
            </p:txBody>
          </p:sp>
          <p:grpSp>
            <p:nvGrpSpPr>
              <p:cNvPr id="2" name="Groupe 1"/>
              <p:cNvGrpSpPr/>
              <p:nvPr/>
            </p:nvGrpSpPr>
            <p:grpSpPr>
              <a:xfrm>
                <a:off x="391952" y="1311036"/>
                <a:ext cx="10966408" cy="2832905"/>
                <a:chOff x="1069806" y="1135061"/>
                <a:chExt cx="10966408" cy="2832905"/>
              </a:xfrm>
            </p:grpSpPr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9044A50A-24B1-4D3D-B1CE-D2EBB7EFC52F}"/>
                    </a:ext>
                  </a:extLst>
                </p:cNvPr>
                <p:cNvSpPr/>
                <p:nvPr/>
              </p:nvSpPr>
              <p:spPr>
                <a:xfrm>
                  <a:off x="4829194" y="1135061"/>
                  <a:ext cx="2719434" cy="28098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  <a:scene3d>
                  <a:camera prst="orthographicFront">
                    <a:rot lat="0" lon="0" rev="0"/>
                  </a:camera>
                  <a:lightRig rig="soft" dir="t">
                    <a:rot lat="0" lon="0" rev="0"/>
                  </a:lightRig>
                </a:scene3d>
                <a:sp3d contourW="44450" prstMaterial="matte">
                  <a:bevelT w="63500" h="63500" prst="artDeco"/>
                  <a:contourClr>
                    <a:srgbClr val="FFFFFF"/>
                  </a:contourClr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600">
                      <a:solidFill>
                        <a:schemeClr val="bg1"/>
                      </a:solidFill>
                      <a:latin typeface="Cambria" panose="02040503050406030204" pitchFamily="18" charset="0"/>
                    </a:rPr>
                    <a:t>HYPOTHÈSES</a:t>
                  </a:r>
                  <a:endParaRPr lang="fr-FR" sz="1600" dirty="0">
                    <a:solidFill>
                      <a:schemeClr val="bg1"/>
                    </a:solidFill>
                    <a:latin typeface="Cambria" panose="02040503050406030204" pitchFamily="18" charset="0"/>
                  </a:endParaRPr>
                </a:p>
              </p:txBody>
            </p:sp>
            <p:cxnSp>
              <p:nvCxnSpPr>
                <p:cNvPr id="9" name="Straight Arrow Connector 34">
                  <a:extLst>
                    <a:ext uri="{FF2B5EF4-FFF2-40B4-BE49-F238E27FC236}">
                      <a16:creationId xmlns:a16="http://schemas.microsoft.com/office/drawing/2014/main" id="{848A21B9-8C71-4E4D-9400-36DC5725296F}"/>
                    </a:ext>
                  </a:extLst>
                </p:cNvPr>
                <p:cNvCxnSpPr/>
                <p:nvPr/>
              </p:nvCxnSpPr>
              <p:spPr>
                <a:xfrm>
                  <a:off x="2790060" y="2138224"/>
                  <a:ext cx="0" cy="327546"/>
                </a:xfrm>
                <a:prstGeom prst="straightConnector1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Arrow Connector 38">
                  <a:extLst>
                    <a:ext uri="{FF2B5EF4-FFF2-40B4-BE49-F238E27FC236}">
                      <a16:creationId xmlns:a16="http://schemas.microsoft.com/office/drawing/2014/main" id="{BA5CEC55-53F3-48E1-BA49-2DEAA31D945F}"/>
                    </a:ext>
                  </a:extLst>
                </p:cNvPr>
                <p:cNvCxnSpPr/>
                <p:nvPr/>
              </p:nvCxnSpPr>
              <p:spPr>
                <a:xfrm>
                  <a:off x="9729281" y="2140498"/>
                  <a:ext cx="0" cy="327546"/>
                </a:xfrm>
                <a:prstGeom prst="straightConnector1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" name="Down Arrow 42">
                  <a:extLst>
                    <a:ext uri="{FF2B5EF4-FFF2-40B4-BE49-F238E27FC236}">
                      <a16:creationId xmlns:a16="http://schemas.microsoft.com/office/drawing/2014/main" id="{DF246F8E-EBEA-44BF-BCAC-746D7A7453BC}"/>
                    </a:ext>
                  </a:extLst>
                </p:cNvPr>
                <p:cNvSpPr/>
                <p:nvPr/>
              </p:nvSpPr>
              <p:spPr>
                <a:xfrm>
                  <a:off x="5734100" y="1571841"/>
                  <a:ext cx="859137" cy="421109"/>
                </a:xfrm>
                <a:prstGeom prst="downArrow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  <a:scene3d>
                  <a:camera prst="orthographicFront">
                    <a:rot lat="0" lon="0" rev="0"/>
                  </a:camera>
                  <a:lightRig rig="soft" dir="t">
                    <a:rot lat="0" lon="0" rev="0"/>
                  </a:lightRig>
                </a:scene3d>
                <a:sp3d contourW="44450" prstMaterial="matte">
                  <a:bevelT w="63500" h="63500" prst="artDeco"/>
                  <a:contourClr>
                    <a:srgbClr val="FFFFFF"/>
                  </a:contourClr>
                </a:sp3d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15" name="Straight Connector 47">
                  <a:extLst>
                    <a:ext uri="{FF2B5EF4-FFF2-40B4-BE49-F238E27FC236}">
                      <a16:creationId xmlns:a16="http://schemas.microsoft.com/office/drawing/2014/main" id="{B02A945D-DE2C-4534-9E26-B1E698C0DF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788188" y="2138224"/>
                  <a:ext cx="6940139" cy="0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2253ED5A-D134-4075-98E0-1228C01283FA}"/>
                    </a:ext>
                  </a:extLst>
                </p:cNvPr>
                <p:cNvSpPr/>
                <p:nvPr/>
              </p:nvSpPr>
              <p:spPr>
                <a:xfrm>
                  <a:off x="1069806" y="2544972"/>
                  <a:ext cx="4664293" cy="1422994"/>
                </a:xfrm>
                <a:prstGeom prst="rect">
                  <a:avLst/>
                </a:prstGeom>
                <a:noFill/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MA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7121742" y="2569356"/>
                  <a:ext cx="4914472" cy="133882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>
                    <a:lnSpc>
                      <a:spcPct val="150000"/>
                    </a:lnSpc>
                    <a:spcBef>
                      <a:spcPts val="1200"/>
                    </a:spcBef>
                    <a:spcAft>
                      <a:spcPts val="1200"/>
                    </a:spcAft>
                  </a:pPr>
                  <a:r>
                    <a:rPr lang="fr-FR" b="1" dirty="0"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H2 : l'incubation et l'accompagnement joue un rôle médiateur entre les programmes de financement et succès entrepreneurial.</a:t>
                  </a:r>
                  <a:endPara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716687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u numéro de diapositive 17"/>
          <p:cNvSpPr txBox="1">
            <a:spLocks/>
          </p:cNvSpPr>
          <p:nvPr/>
        </p:nvSpPr>
        <p:spPr>
          <a:xfrm>
            <a:off x="5927689" y="6271481"/>
            <a:ext cx="36004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</a:p>
        </p:txBody>
      </p:sp>
      <p:graphicFrame>
        <p:nvGraphicFramePr>
          <p:cNvPr id="56" name="Table 1">
            <a:extLst>
              <a:ext uri="{FF2B5EF4-FFF2-40B4-BE49-F238E27FC236}">
                <a16:creationId xmlns:a16="http://schemas.microsoft.com/office/drawing/2014/main" id="{6EAB854D-46F5-4287-B515-68D2714E631C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213933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INTRODUCTION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800" b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THÉORIQUE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MÉTHODOLOGIE</a:t>
                      </a:r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RESULTATS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44" name="Rectangle 43">
            <a:extLst>
              <a:ext uri="{FF2B5EF4-FFF2-40B4-BE49-F238E27FC236}">
                <a16:creationId xmlns:a16="http://schemas.microsoft.com/office/drawing/2014/main" id="{1FF0FFD5-8708-4515-92C4-BDE848CF4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45" name="AutoShape 16">
            <a:extLst>
              <a:ext uri="{FF2B5EF4-FFF2-40B4-BE49-F238E27FC236}">
                <a16:creationId xmlns:a16="http://schemas.microsoft.com/office/drawing/2014/main" id="{DA721186-75B6-46FA-BF53-D5644AF29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284" y="6468177"/>
            <a:ext cx="1368425" cy="290547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858533" y="1447341"/>
            <a:ext cx="10284747" cy="4038809"/>
            <a:chOff x="2377368" y="334749"/>
            <a:chExt cx="9814632" cy="4038809"/>
          </a:xfrm>
        </p:grpSpPr>
        <p:sp>
          <p:nvSpPr>
            <p:cNvPr id="43" name="Rectangle 42"/>
            <p:cNvSpPr/>
            <p:nvPr/>
          </p:nvSpPr>
          <p:spPr>
            <a:xfrm>
              <a:off x="2407479" y="1384336"/>
              <a:ext cx="3022975" cy="38295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>
                  <a:latin typeface="Cambria" panose="02040503050406030204" pitchFamily="18" charset="0"/>
                </a:rPr>
                <a:t>Revue de littérature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390274" y="2100415"/>
              <a:ext cx="3040183" cy="307777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1400" dirty="0">
                  <a:latin typeface="Cambria" panose="02040503050406030204" pitchFamily="18" charset="0"/>
                </a:rPr>
                <a:t>Élaboration des hypothèses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407479" y="2761878"/>
              <a:ext cx="3022972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algn="ctr">
                <a:defRPr sz="1600" b="1">
                  <a:solidFill>
                    <a:schemeClr val="lt1"/>
                  </a:solidFill>
                  <a:latin typeface="Cambria" panose="02040503050406030204" pitchFamily="18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fr-FR" dirty="0"/>
                <a:t>Étude confirmatoire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391437" y="3399827"/>
              <a:ext cx="3042848" cy="307777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lvl="0"/>
              <a:r>
                <a:rPr lang="fr-F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Questionnaire contenant 15 questions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377368" y="4065781"/>
              <a:ext cx="3066776" cy="307777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1400" dirty="0">
                  <a:latin typeface="Cambria" panose="02040503050406030204" pitchFamily="18" charset="0"/>
                </a:rPr>
                <a:t>91 Entrepreneurs de la région SM</a:t>
              </a:r>
            </a:p>
          </p:txBody>
        </p:sp>
        <p:cxnSp>
          <p:nvCxnSpPr>
            <p:cNvPr id="21" name="Straight Arrow Connector 20"/>
            <p:cNvCxnSpPr>
              <a:cxnSpLocks/>
            </p:cNvCxnSpPr>
            <p:nvPr/>
          </p:nvCxnSpPr>
          <p:spPr>
            <a:xfrm>
              <a:off x="6279328" y="1927526"/>
              <a:ext cx="629297" cy="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cxnSpLocks/>
              <a:stCxn id="43" idx="2"/>
              <a:endCxn id="48" idx="0"/>
            </p:cNvCxnSpPr>
            <p:nvPr/>
          </p:nvCxnSpPr>
          <p:spPr>
            <a:xfrm flipH="1">
              <a:off x="3910366" y="1767291"/>
              <a:ext cx="8601" cy="333124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cxnSpLocks/>
            </p:cNvCxnSpPr>
            <p:nvPr/>
          </p:nvCxnSpPr>
          <p:spPr>
            <a:xfrm flipH="1">
              <a:off x="3918965" y="2431706"/>
              <a:ext cx="6" cy="33017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cxnSpLocks/>
              <a:stCxn id="49" idx="2"/>
              <a:endCxn id="61" idx="0"/>
            </p:cNvCxnSpPr>
            <p:nvPr/>
          </p:nvCxnSpPr>
          <p:spPr>
            <a:xfrm flipH="1">
              <a:off x="3912861" y="3100432"/>
              <a:ext cx="6104" cy="299395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cxnSpLocks/>
              <a:stCxn id="61" idx="2"/>
              <a:endCxn id="63" idx="0"/>
            </p:cNvCxnSpPr>
            <p:nvPr/>
          </p:nvCxnSpPr>
          <p:spPr>
            <a:xfrm flipH="1">
              <a:off x="3910756" y="3707604"/>
              <a:ext cx="2105" cy="35817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cxnSpLocks/>
            </p:cNvCxnSpPr>
            <p:nvPr/>
          </p:nvCxnSpPr>
          <p:spPr>
            <a:xfrm>
              <a:off x="5430451" y="4219669"/>
              <a:ext cx="85727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cxnSpLocks/>
            </p:cNvCxnSpPr>
            <p:nvPr/>
          </p:nvCxnSpPr>
          <p:spPr>
            <a:xfrm>
              <a:off x="6279328" y="1927527"/>
              <a:ext cx="15725" cy="229214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cxnSpLocks/>
            </p:cNvCxnSpPr>
            <p:nvPr/>
          </p:nvCxnSpPr>
          <p:spPr>
            <a:xfrm>
              <a:off x="6096000" y="359332"/>
              <a:ext cx="0" cy="796393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>
              <a:off x="3402129" y="1167267"/>
              <a:ext cx="0" cy="217069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8740678" y="1155725"/>
              <a:ext cx="0" cy="217069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cxnSpLocks/>
            </p:cNvCxnSpPr>
            <p:nvPr/>
          </p:nvCxnSpPr>
          <p:spPr>
            <a:xfrm>
              <a:off x="3402129" y="1155725"/>
              <a:ext cx="269387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115">
              <a:extLst>
                <a:ext uri="{FF2B5EF4-FFF2-40B4-BE49-F238E27FC236}">
                  <a16:creationId xmlns:a16="http://schemas.microsoft.com/office/drawing/2014/main" id="{0AB71597-C7D9-4D4F-9843-3B232863A748}"/>
                </a:ext>
              </a:extLst>
            </p:cNvPr>
            <p:cNvSpPr txBox="1"/>
            <p:nvPr/>
          </p:nvSpPr>
          <p:spPr>
            <a:xfrm>
              <a:off x="6834122" y="1367901"/>
              <a:ext cx="3022975" cy="954107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00"/>
                  </a:solidFill>
                  <a:latin typeface="Cambria" panose="02040503050406030204" pitchFamily="18" charset="0"/>
                </a:rPr>
                <a:t>Population totale = </a:t>
              </a:r>
              <a:r>
                <a:rPr lang="fr-FR" sz="1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Les bénéficiaires des programmes de financements des acteurs privés et privés de la région Souss-Massa</a:t>
              </a:r>
              <a:endParaRPr lang="fr-FR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Flèche : droite 1">
              <a:extLst>
                <a:ext uri="{FF2B5EF4-FFF2-40B4-BE49-F238E27FC236}">
                  <a16:creationId xmlns:a16="http://schemas.microsoft.com/office/drawing/2014/main" id="{DC67B13E-4E42-47F7-9480-60C7CFE4786A}"/>
                </a:ext>
              </a:extLst>
            </p:cNvPr>
            <p:cNvSpPr/>
            <p:nvPr/>
          </p:nvSpPr>
          <p:spPr>
            <a:xfrm>
              <a:off x="2438400" y="334749"/>
              <a:ext cx="3489278" cy="670021"/>
            </a:xfrm>
            <a:prstGeom prst="rightArrow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MA" sz="2200" b="1" dirty="0">
                  <a:solidFill>
                    <a:schemeClr val="accent1">
                      <a:lumMod val="75000"/>
                    </a:schemeClr>
                  </a:solidFill>
                </a:rPr>
                <a:t>Hypothético-déductive</a:t>
              </a:r>
            </a:p>
          </p:txBody>
        </p:sp>
        <p:sp>
          <p:nvSpPr>
            <p:cNvPr id="3" name="Flèche : gauche 2">
              <a:extLst>
                <a:ext uri="{FF2B5EF4-FFF2-40B4-BE49-F238E27FC236}">
                  <a16:creationId xmlns:a16="http://schemas.microsoft.com/office/drawing/2014/main" id="{4C0F4D3D-31EC-41D4-BCB1-E2A9A1A6FBC9}"/>
                </a:ext>
              </a:extLst>
            </p:cNvPr>
            <p:cNvSpPr/>
            <p:nvPr/>
          </p:nvSpPr>
          <p:spPr>
            <a:xfrm>
              <a:off x="6287729" y="365406"/>
              <a:ext cx="3864842" cy="640454"/>
            </a:xfrm>
            <a:prstGeom prst="leftArrow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MA" sz="2200" b="1" dirty="0">
                  <a:solidFill>
                    <a:schemeClr val="accent1">
                      <a:lumMod val="75000"/>
                    </a:schemeClr>
                  </a:solidFill>
                </a:rPr>
                <a:t>Paradigme post-positiviste</a:t>
              </a:r>
            </a:p>
          </p:txBody>
        </p:sp>
        <p:cxnSp>
          <p:nvCxnSpPr>
            <p:cNvPr id="51" name="Straight Connector 103">
              <a:extLst>
                <a:ext uri="{FF2B5EF4-FFF2-40B4-BE49-F238E27FC236}">
                  <a16:creationId xmlns:a16="http://schemas.microsoft.com/office/drawing/2014/main" id="{5DE3AB1E-B027-45A6-A6BD-2E48D631DAD7}"/>
                </a:ext>
              </a:extLst>
            </p:cNvPr>
            <p:cNvCxnSpPr>
              <a:cxnSpLocks/>
            </p:cNvCxnSpPr>
            <p:nvPr/>
          </p:nvCxnSpPr>
          <p:spPr>
            <a:xfrm>
              <a:off x="6049668" y="1148057"/>
              <a:ext cx="269387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e 12"/>
            <p:cNvGrpSpPr/>
            <p:nvPr/>
          </p:nvGrpSpPr>
          <p:grpSpPr>
            <a:xfrm>
              <a:off x="6834119" y="2377273"/>
              <a:ext cx="5357881" cy="1924708"/>
              <a:chOff x="6713469" y="3939887"/>
              <a:chExt cx="5357881" cy="1924708"/>
            </a:xfrm>
          </p:grpSpPr>
          <p:cxnSp>
            <p:nvCxnSpPr>
              <p:cNvPr id="121" name="Straight Arrow Connector 120"/>
              <p:cNvCxnSpPr>
                <a:cxnSpLocks/>
              </p:cNvCxnSpPr>
              <p:nvPr/>
            </p:nvCxnSpPr>
            <p:spPr>
              <a:xfrm>
                <a:off x="8218307" y="4433526"/>
                <a:ext cx="6676" cy="159161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Arrow Connector 122"/>
              <p:cNvCxnSpPr>
                <a:cxnSpLocks/>
                <a:stCxn id="69" idx="2"/>
                <a:endCxn id="67" idx="0"/>
              </p:cNvCxnSpPr>
              <p:nvPr/>
            </p:nvCxnSpPr>
            <p:spPr>
              <a:xfrm>
                <a:off x="8252987" y="5367974"/>
                <a:ext cx="2752" cy="15806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TextBox 117">
                <a:extLst>
                  <a:ext uri="{FF2B5EF4-FFF2-40B4-BE49-F238E27FC236}">
                    <a16:creationId xmlns:a16="http://schemas.microsoft.com/office/drawing/2014/main" id="{8C46457F-D258-4CC8-AE89-BABEACE18A37}"/>
                  </a:ext>
                </a:extLst>
              </p:cNvPr>
              <p:cNvSpPr txBox="1"/>
              <p:nvPr/>
            </p:nvSpPr>
            <p:spPr>
              <a:xfrm>
                <a:off x="6713469" y="4143628"/>
                <a:ext cx="3022978" cy="307777"/>
              </a:xfrm>
              <a:prstGeom prst="rect">
                <a:avLst/>
              </a:prstGeom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latin typeface="Cambria" panose="02040503050406030204" pitchFamily="18" charset="0"/>
                  </a:rPr>
                  <a:t>Tri à plats</a:t>
                </a:r>
              </a:p>
            </p:txBody>
          </p:sp>
          <p:sp>
            <p:nvSpPr>
              <p:cNvPr id="67" name="TextBox 119">
                <a:extLst>
                  <a:ext uri="{FF2B5EF4-FFF2-40B4-BE49-F238E27FC236}">
                    <a16:creationId xmlns:a16="http://schemas.microsoft.com/office/drawing/2014/main" id="{EA90B186-ACA2-4E8C-B47F-CBD1BF3603E9}"/>
                  </a:ext>
                </a:extLst>
              </p:cNvPr>
              <p:cNvSpPr txBox="1"/>
              <p:nvPr/>
            </p:nvSpPr>
            <p:spPr>
              <a:xfrm>
                <a:off x="6744250" y="5526041"/>
                <a:ext cx="3022978" cy="338554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b="1" dirty="0">
                    <a:solidFill>
                      <a:schemeClr val="bg1"/>
                    </a:solidFill>
                    <a:latin typeface="Cambria" panose="02040503050406030204" pitchFamily="18" charset="0"/>
                  </a:rPr>
                  <a:t>Résultats</a:t>
                </a:r>
              </a:p>
            </p:txBody>
          </p:sp>
          <p:sp>
            <p:nvSpPr>
              <p:cNvPr id="69" name="TextBox 121">
                <a:extLst>
                  <a:ext uri="{FF2B5EF4-FFF2-40B4-BE49-F238E27FC236}">
                    <a16:creationId xmlns:a16="http://schemas.microsoft.com/office/drawing/2014/main" id="{CF788B0A-3EB8-43F9-BF55-5C223BAE9857}"/>
                  </a:ext>
                </a:extLst>
              </p:cNvPr>
              <p:cNvSpPr txBox="1"/>
              <p:nvPr/>
            </p:nvSpPr>
            <p:spPr>
              <a:xfrm>
                <a:off x="6741498" y="4629310"/>
                <a:ext cx="3022978" cy="738664"/>
              </a:xfrm>
              <a:prstGeom prst="rect">
                <a:avLst/>
              </a:prstGeom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>
                    <a:solidFill>
                      <a:srgbClr val="000000"/>
                    </a:solidFill>
                    <a:latin typeface="Cambria" panose="02040503050406030204" pitchFamily="18" charset="0"/>
                  </a:rPr>
                  <a:t>Analyse des données : Modèle des équations structurelles </a:t>
                </a:r>
              </a:p>
              <a:p>
                <a:pPr algn="ctr"/>
                <a:r>
                  <a:rPr lang="fr-FR" sz="1400" dirty="0">
                    <a:solidFill>
                      <a:srgbClr val="000000"/>
                    </a:solidFill>
                    <a:latin typeface="Cambria" panose="02040503050406030204" pitchFamily="18" charset="0"/>
                  </a:rPr>
                  <a:t>SmartPLS </a:t>
                </a:r>
                <a:endParaRPr lang="fr-FR" sz="1400" dirty="0">
                  <a:latin typeface="Cambria" panose="02040503050406030204" pitchFamily="18" charset="0"/>
                </a:endParaRPr>
              </a:p>
            </p:txBody>
          </p:sp>
          <p:grpSp>
            <p:nvGrpSpPr>
              <p:cNvPr id="12" name="Groupe 11"/>
              <p:cNvGrpSpPr/>
              <p:nvPr/>
            </p:nvGrpSpPr>
            <p:grpSpPr>
              <a:xfrm>
                <a:off x="8221622" y="3939887"/>
                <a:ext cx="3849728" cy="1535701"/>
                <a:chOff x="8221622" y="3939887"/>
                <a:chExt cx="3849728" cy="1535701"/>
              </a:xfrm>
            </p:grpSpPr>
            <p:cxnSp>
              <p:nvCxnSpPr>
                <p:cNvPr id="50" name="Straight Arrow Connector 120">
                  <a:extLst>
                    <a:ext uri="{FF2B5EF4-FFF2-40B4-BE49-F238E27FC236}">
                      <a16:creationId xmlns:a16="http://schemas.microsoft.com/office/drawing/2014/main" id="{9BCCBE0B-34BB-450B-816E-96E7EAD4228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21622" y="3939887"/>
                  <a:ext cx="6676" cy="159161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C5C2179D-6EC4-4E63-96CB-AA7091AA6723}"/>
                    </a:ext>
                  </a:extLst>
                </p:cNvPr>
                <p:cNvSpPr/>
                <p:nvPr/>
              </p:nvSpPr>
              <p:spPr>
                <a:xfrm>
                  <a:off x="10065228" y="4222094"/>
                  <a:ext cx="2006122" cy="32028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28575">
                  <a:solidFill>
                    <a:schemeClr val="accent1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400" dirty="0">
                      <a:solidFill>
                        <a:schemeClr val="dk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Spécification</a:t>
                  </a:r>
                </a:p>
              </p:txBody>
            </p:sp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7FB587AE-3AD0-45E6-AEB4-F141BFD9FD53}"/>
                    </a:ext>
                  </a:extLst>
                </p:cNvPr>
                <p:cNvSpPr/>
                <p:nvPr/>
              </p:nvSpPr>
              <p:spPr>
                <a:xfrm>
                  <a:off x="10065228" y="4682203"/>
                  <a:ext cx="2006122" cy="32028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28575">
                  <a:solidFill>
                    <a:schemeClr val="accent1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MA" sz="1400" dirty="0">
                      <a:solidFill>
                        <a:schemeClr val="dk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Qualité d'ajustement</a:t>
                  </a:r>
                </a:p>
              </p:txBody>
            </p:sp>
            <p:sp>
              <p:nvSpPr>
                <p:cNvPr id="54" name="TextBox 101">
                  <a:extLst>
                    <a:ext uri="{FF2B5EF4-FFF2-40B4-BE49-F238E27FC236}">
                      <a16:creationId xmlns:a16="http://schemas.microsoft.com/office/drawing/2014/main" id="{157AE5F6-EB0A-4E48-97A3-739CE2315287}"/>
                    </a:ext>
                  </a:extLst>
                </p:cNvPr>
                <p:cNvSpPr txBox="1"/>
                <p:nvPr/>
              </p:nvSpPr>
              <p:spPr>
                <a:xfrm>
                  <a:off x="10065226" y="5155308"/>
                  <a:ext cx="2006124" cy="32028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28575">
                  <a:solidFill>
                    <a:schemeClr val="accent1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>
                  <a:defPPr>
                    <a:defRPr lang="fr-FR"/>
                  </a:defPPr>
                  <a:lvl1pPr>
                    <a:lnSpc>
                      <a:spcPct val="115000"/>
                    </a:lnSpc>
                    <a:spcAft>
                      <a:spcPts val="1000"/>
                    </a:spcAft>
                    <a:defRPr sz="16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</a:lstStyle>
                <a:p>
                  <a:r>
                    <a:rPr lang="fr-MA" sz="1400" b="0" dirty="0" err="1"/>
                    <a:t>Bootstrapping</a:t>
                  </a:r>
                  <a:endParaRPr lang="fr-FR" sz="1400" b="0" dirty="0"/>
                </a:p>
              </p:txBody>
            </p:sp>
            <p:cxnSp>
              <p:nvCxnSpPr>
                <p:cNvPr id="55" name="Straight Connector 103">
                  <a:extLst>
                    <a:ext uri="{FF2B5EF4-FFF2-40B4-BE49-F238E27FC236}">
                      <a16:creationId xmlns:a16="http://schemas.microsoft.com/office/drawing/2014/main" id="{3FAF2B46-AF74-4955-B0E0-FA2509E5EA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912030" y="4382361"/>
                  <a:ext cx="0" cy="89511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Arrow Connector 99">
                  <a:extLst>
                    <a:ext uri="{FF2B5EF4-FFF2-40B4-BE49-F238E27FC236}">
                      <a16:creationId xmlns:a16="http://schemas.microsoft.com/office/drawing/2014/main" id="{4EE7483C-E3E9-41F7-8761-F0096AF5E9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12030" y="4382361"/>
                  <a:ext cx="125881" cy="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Arrow Connector 99">
                  <a:extLst>
                    <a:ext uri="{FF2B5EF4-FFF2-40B4-BE49-F238E27FC236}">
                      <a16:creationId xmlns:a16="http://schemas.microsoft.com/office/drawing/2014/main" id="{3EEB773D-D22A-4093-BDED-3A55443F9F6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19276" y="4853398"/>
                  <a:ext cx="125881" cy="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Arrow Connector 99">
                  <a:extLst>
                    <a:ext uri="{FF2B5EF4-FFF2-40B4-BE49-F238E27FC236}">
                      <a16:creationId xmlns:a16="http://schemas.microsoft.com/office/drawing/2014/main" id="{7317D75F-429F-4FC5-BC1A-0140B920CD2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06040" y="5293829"/>
                  <a:ext cx="125881" cy="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Arrow Connector 99">
                  <a:extLst>
                    <a:ext uri="{FF2B5EF4-FFF2-40B4-BE49-F238E27FC236}">
                      <a16:creationId xmlns:a16="http://schemas.microsoft.com/office/drawing/2014/main" id="{2404E0BD-F6FE-47A0-962B-B089BB6765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771500" y="4849551"/>
                  <a:ext cx="125881" cy="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5219470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242</TotalTime>
  <Words>1193</Words>
  <Application>Microsoft Office PowerPoint</Application>
  <PresentationFormat>Widescreen</PresentationFormat>
  <Paragraphs>314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Calibri</vt:lpstr>
      <vt:lpstr>Cambria</vt:lpstr>
      <vt:lpstr>Candara</vt:lpstr>
      <vt:lpstr>Centaur</vt:lpstr>
      <vt:lpstr>Century Gothic</vt:lpstr>
      <vt:lpstr>Georgia</vt:lpstr>
      <vt:lpstr>Times New Roman</vt:lpstr>
      <vt:lpstr>Trebuchet MS</vt:lpstr>
      <vt:lpstr>Wingdings</vt:lpstr>
      <vt:lpstr>Wingdings 3</vt:lpstr>
      <vt:lpstr>Facet</vt:lpstr>
      <vt:lpstr>LA CONTRIBUTION DES PROGRAMMES DE FINANCEMENT DANS LE SUCCÈS ENTREPRENEURIAL AU MAROC : CAS DES PETITES ET MOYENNES ENTREPRISES FAMILIALES DE LA RÉGION SOUSS MASSA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 CONTRIBUTION DES PROGRAMMES DE FINANCEMENT DANS LE SUCCÈS ENTREPRENEURIAL AU MAROC : CAS DES PETITES ET MOYENNES ENTREPRISES FAMILIALES DE LA RÉGION SOUSS MASSA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Shani Carter</dc:creator>
  <cp:lastModifiedBy>Shani Carter</cp:lastModifiedBy>
  <cp:revision>80</cp:revision>
  <dcterms:created xsi:type="dcterms:W3CDTF">2020-02-19T16:22:48Z</dcterms:created>
  <dcterms:modified xsi:type="dcterms:W3CDTF">2025-04-05T02:10:52Z</dcterms:modified>
</cp:coreProperties>
</file>