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2.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8" r:id="rId3"/>
    <p:sldId id="280" r:id="rId4"/>
    <p:sldId id="281" r:id="rId5"/>
    <p:sldId id="282" r:id="rId6"/>
    <p:sldId id="283" r:id="rId7"/>
    <p:sldId id="284" r:id="rId8"/>
    <p:sldId id="285" r:id="rId9"/>
    <p:sldId id="286" r:id="rId10"/>
    <p:sldId id="287" r:id="rId11"/>
    <p:sldId id="288" r:id="rId12"/>
    <p:sldId id="301" r:id="rId13"/>
    <p:sldId id="290" r:id="rId14"/>
    <p:sldId id="291" r:id="rId15"/>
    <p:sldId id="292" r:id="rId16"/>
    <p:sldId id="302" r:id="rId17"/>
    <p:sldId id="303" r:id="rId18"/>
    <p:sldId id="304" r:id="rId19"/>
    <p:sldId id="296" r:id="rId20"/>
    <p:sldId id="297" r:id="rId21"/>
    <p:sldId id="305" r:id="rId22"/>
    <p:sldId id="298" r:id="rId23"/>
    <p:sldId id="306" r:id="rId24"/>
    <p:sldId id="29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E3FDE45-AF77-4B5C-9715-49D594BDF05E}" styleName="Style léger 1 - Accentuation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10" autoAdjust="0"/>
    <p:restoredTop sz="68350" autoAdjust="0"/>
  </p:normalViewPr>
  <p:slideViewPr>
    <p:cSldViewPr snapToGrid="0">
      <p:cViewPr varScale="1">
        <p:scale>
          <a:sx n="80" d="100"/>
          <a:sy n="80" d="100"/>
        </p:scale>
        <p:origin x="878" y="5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79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8BDEFA-D552-43E3-A814-974A1AD1809A}" type="doc">
      <dgm:prSet loTypeId="urn:microsoft.com/office/officeart/2005/8/layout/radial5" loCatId="relationship" qsTypeId="urn:microsoft.com/office/officeart/2005/8/quickstyle/3d3" qsCatId="3D" csTypeId="urn:microsoft.com/office/officeart/2005/8/colors/accent1_2" csCatId="accent1" phldr="1"/>
      <dgm:spPr/>
      <dgm:t>
        <a:bodyPr/>
        <a:lstStyle/>
        <a:p>
          <a:endParaRPr lang="fr-FR"/>
        </a:p>
      </dgm:t>
    </dgm:pt>
    <dgm:pt modelId="{0DFF0165-3745-439D-A963-8BEE1ED1DB56}">
      <dgm:prSet phldrT="[Texte]" custT="1">
        <dgm:style>
          <a:lnRef idx="1">
            <a:schemeClr val="accent4"/>
          </a:lnRef>
          <a:fillRef idx="2">
            <a:schemeClr val="accent4"/>
          </a:fillRef>
          <a:effectRef idx="1">
            <a:schemeClr val="accent4"/>
          </a:effectRef>
          <a:fontRef idx="minor">
            <a:schemeClr val="dk1"/>
          </a:fontRef>
        </dgm:style>
      </dgm:prSet>
      <dgm:spPr/>
      <dgm:t>
        <a:bodyPr rtlCol="0" anchor="ctr"/>
        <a:lstStyle/>
        <a:p>
          <a:r>
            <a:rPr lang="fr-FR" sz="2400" b="1" kern="1200" dirty="0">
              <a:solidFill>
                <a:prstClr val="black"/>
              </a:solidFill>
              <a:latin typeface="Times" panose="02020603050405020304" pitchFamily="18" charset="0"/>
              <a:ea typeface="+mn-ea"/>
              <a:cs typeface="Times" panose="02020603050405020304" pitchFamily="18" charset="0"/>
            </a:rPr>
            <a:t>Revue</a:t>
          </a:r>
          <a:r>
            <a:rPr lang="fr-FR" sz="1900" kern="1200" dirty="0">
              <a:solidFill>
                <a:schemeClr val="tx1"/>
              </a:solidFill>
              <a:latin typeface="Times" panose="02020603050405020304" pitchFamily="18" charset="0"/>
              <a:cs typeface="Times" panose="02020603050405020304" pitchFamily="18" charset="0"/>
            </a:rPr>
            <a:t> </a:t>
          </a:r>
          <a:r>
            <a:rPr lang="fr-FR" sz="2400" b="1" kern="1200" dirty="0">
              <a:solidFill>
                <a:schemeClr val="dk1"/>
              </a:solidFill>
              <a:latin typeface="Times" panose="02020603050405020304" pitchFamily="18" charset="0"/>
              <a:ea typeface="+mn-ea"/>
              <a:cs typeface="Times" panose="02020603050405020304" pitchFamily="18" charset="0"/>
            </a:rPr>
            <a:t>littéraire</a:t>
          </a:r>
          <a:r>
            <a:rPr lang="fr-FR" sz="1900" kern="1200" dirty="0">
              <a:solidFill>
                <a:schemeClr val="tx1"/>
              </a:solidFill>
              <a:latin typeface="Times" panose="02020603050405020304" pitchFamily="18" charset="0"/>
              <a:cs typeface="Times" panose="02020603050405020304" pitchFamily="18" charset="0"/>
            </a:rPr>
            <a:t> </a:t>
          </a:r>
        </a:p>
      </dgm:t>
    </dgm:pt>
    <dgm:pt modelId="{DDFC4241-28FF-42E5-9D54-23EBF506F061}" type="parTrans" cxnId="{1D3A9B32-E2A1-42D3-BA3D-62643E24EABE}">
      <dgm:prSet/>
      <dgm:spPr/>
      <dgm:t>
        <a:bodyPr/>
        <a:lstStyle/>
        <a:p>
          <a:endParaRPr lang="fr-FR"/>
        </a:p>
      </dgm:t>
    </dgm:pt>
    <dgm:pt modelId="{7275C377-B329-454E-94B0-FCABCDA023D3}" type="sibTrans" cxnId="{1D3A9B32-E2A1-42D3-BA3D-62643E24EABE}">
      <dgm:prSet/>
      <dgm:spPr/>
      <dgm:t>
        <a:bodyPr/>
        <a:lstStyle/>
        <a:p>
          <a:endParaRPr lang="fr-FR"/>
        </a:p>
      </dgm:t>
    </dgm:pt>
    <dgm:pt modelId="{E073E4E7-B72B-4A13-9810-4395F76F9EB7}">
      <dgm:prSet phldrT="[Texte]" custT="1">
        <dgm:style>
          <a:lnRef idx="1">
            <a:schemeClr val="accent4"/>
          </a:lnRef>
          <a:fillRef idx="2">
            <a:schemeClr val="accent4"/>
          </a:fillRef>
          <a:effectRef idx="1">
            <a:schemeClr val="accent4"/>
          </a:effectRef>
          <a:fontRef idx="minor">
            <a:schemeClr val="dk1"/>
          </a:fontRef>
        </dgm:style>
      </dgm:prSet>
      <dgm:spPr/>
      <dgm:t>
        <a:bodyPr rtlCol="0" anchor="ctr"/>
        <a:lstStyle/>
        <a:p>
          <a:pPr marL="0" algn="ctr" defTabSz="457200" rtl="0" eaLnBrk="1" latinLnBrk="0" hangingPunct="1"/>
          <a:r>
            <a:rPr lang="fr-FR" sz="2000" b="1" kern="1200" dirty="0"/>
            <a:t>Développement économique et social</a:t>
          </a:r>
          <a:endParaRPr lang="fr-FR" sz="2000" b="1" kern="1200" dirty="0">
            <a:solidFill>
              <a:schemeClr val="dk1"/>
            </a:solidFill>
            <a:latin typeface="Times" panose="02020603050405020304" pitchFamily="18" charset="0"/>
            <a:ea typeface="+mn-ea"/>
            <a:cs typeface="Times" panose="02020603050405020304" pitchFamily="18" charset="0"/>
          </a:endParaRPr>
        </a:p>
      </dgm:t>
    </dgm:pt>
    <dgm:pt modelId="{238F6EC4-15DB-419C-8494-80A6E06ADE7A}" type="parTrans" cxnId="{1CA2A8D1-C740-4307-8F99-5FA4148E926A}">
      <dgm:prSet/>
      <dgm:spPr/>
      <dgm:t>
        <a:bodyPr/>
        <a:lstStyle/>
        <a:p>
          <a:endParaRPr lang="fr-FR"/>
        </a:p>
      </dgm:t>
    </dgm:pt>
    <dgm:pt modelId="{9B8E4D6C-5B56-4842-B1A0-AF775E191F98}" type="sibTrans" cxnId="{1CA2A8D1-C740-4307-8F99-5FA4148E926A}">
      <dgm:prSet/>
      <dgm:spPr/>
      <dgm:t>
        <a:bodyPr/>
        <a:lstStyle/>
        <a:p>
          <a:endParaRPr lang="fr-FR"/>
        </a:p>
      </dgm:t>
    </dgm:pt>
    <dgm:pt modelId="{9A44325F-945B-462F-A997-B9A74ACCFF6B}">
      <dgm:prSet phldrT="[Texte]" custT="1">
        <dgm:style>
          <a:lnRef idx="1">
            <a:schemeClr val="accent4"/>
          </a:lnRef>
          <a:fillRef idx="2">
            <a:schemeClr val="accent4"/>
          </a:fillRef>
          <a:effectRef idx="1">
            <a:schemeClr val="accent4"/>
          </a:effectRef>
          <a:fontRef idx="minor">
            <a:schemeClr val="dk1"/>
          </a:fontRef>
        </dgm:style>
      </dgm:prSet>
      <dgm:spPr/>
      <dgm:t>
        <a:bodyPr rtlCol="0" anchor="ctr"/>
        <a:lstStyle/>
        <a:p>
          <a:pPr marL="0" algn="ctr" defTabSz="457200" rtl="0" eaLnBrk="1" latinLnBrk="0" hangingPunct="1"/>
          <a:r>
            <a:rPr lang="fr-FR" sz="2400" b="1" kern="1200" dirty="0"/>
            <a:t>Soutien aux associations</a:t>
          </a:r>
          <a:endParaRPr lang="fr-FR" sz="2400" b="1" kern="1200" dirty="0">
            <a:solidFill>
              <a:schemeClr val="dk1"/>
            </a:solidFill>
            <a:latin typeface="Times" panose="02020603050405020304" pitchFamily="18" charset="0"/>
            <a:ea typeface="+mn-ea"/>
            <a:cs typeface="Times" panose="02020603050405020304" pitchFamily="18" charset="0"/>
          </a:endParaRPr>
        </a:p>
      </dgm:t>
    </dgm:pt>
    <dgm:pt modelId="{834E1535-761E-4052-B9E0-3454977EAC2C}" type="parTrans" cxnId="{E87CA308-4A72-4D90-8569-21D43E092FF0}">
      <dgm:prSet/>
      <dgm:spPr/>
      <dgm:t>
        <a:bodyPr/>
        <a:lstStyle/>
        <a:p>
          <a:endParaRPr lang="fr-FR"/>
        </a:p>
      </dgm:t>
    </dgm:pt>
    <dgm:pt modelId="{8F9ADA66-A681-4DF2-BD11-8C9B1C357B60}" type="sibTrans" cxnId="{E87CA308-4A72-4D90-8569-21D43E092FF0}">
      <dgm:prSet/>
      <dgm:spPr/>
      <dgm:t>
        <a:bodyPr/>
        <a:lstStyle/>
        <a:p>
          <a:endParaRPr lang="fr-FR"/>
        </a:p>
      </dgm:t>
    </dgm:pt>
    <dgm:pt modelId="{F91CCB30-64D8-4377-BD0C-AAF5C1D175C4}">
      <dgm:prSet phldrT="[Texte]" custT="1">
        <dgm:style>
          <a:lnRef idx="1">
            <a:schemeClr val="accent4"/>
          </a:lnRef>
          <a:fillRef idx="2">
            <a:schemeClr val="accent4"/>
          </a:fillRef>
          <a:effectRef idx="1">
            <a:schemeClr val="accent4"/>
          </a:effectRef>
          <a:fontRef idx="minor">
            <a:schemeClr val="dk1"/>
          </a:fontRef>
        </dgm:style>
      </dgm:prSet>
      <dgm:spPr/>
      <dgm:t>
        <a:bodyPr/>
        <a:lstStyle/>
        <a:p>
          <a:pPr marL="0" algn="ctr" defTabSz="457200"/>
          <a:r>
            <a:rPr lang="fr-FR" sz="2000" b="1" kern="1200" dirty="0"/>
            <a:t>Pratiques de responsabilité sociale</a:t>
          </a:r>
          <a:r>
            <a:rPr lang="fr-FR" sz="2000" kern="1200" dirty="0"/>
            <a:t> </a:t>
          </a:r>
          <a:endParaRPr lang="fr-FR" sz="2000" b="1" kern="1200" dirty="0">
            <a:solidFill>
              <a:schemeClr val="dk1"/>
            </a:solidFill>
            <a:latin typeface="Times" panose="02020603050405020304" pitchFamily="18" charset="0"/>
            <a:ea typeface="+mn-ea"/>
            <a:cs typeface="Times" panose="02020603050405020304" pitchFamily="18" charset="0"/>
          </a:endParaRPr>
        </a:p>
      </dgm:t>
    </dgm:pt>
    <dgm:pt modelId="{E5EB4EE5-1AA8-4B5C-9816-90937AC6E2D5}" type="parTrans" cxnId="{7693EA2F-E24E-44FD-B2E3-A05741361EF2}">
      <dgm:prSet/>
      <dgm:spPr/>
      <dgm:t>
        <a:bodyPr/>
        <a:lstStyle/>
        <a:p>
          <a:endParaRPr lang="fr-FR">
            <a:solidFill>
              <a:schemeClr val="tx1"/>
            </a:solidFill>
          </a:endParaRPr>
        </a:p>
      </dgm:t>
    </dgm:pt>
    <dgm:pt modelId="{FF855A9B-8540-4E33-A200-B441EFE79268}" type="sibTrans" cxnId="{7693EA2F-E24E-44FD-B2E3-A05741361EF2}">
      <dgm:prSet/>
      <dgm:spPr/>
      <dgm:t>
        <a:bodyPr/>
        <a:lstStyle/>
        <a:p>
          <a:endParaRPr lang="fr-FR"/>
        </a:p>
      </dgm:t>
    </dgm:pt>
    <dgm:pt modelId="{F9675E13-AA7F-4597-B59D-4C7E61A63B7F}" type="pres">
      <dgm:prSet presAssocID="{C58BDEFA-D552-43E3-A814-974A1AD1809A}" presName="Name0" presStyleCnt="0">
        <dgm:presLayoutVars>
          <dgm:chMax val="1"/>
          <dgm:dir/>
          <dgm:animLvl val="ctr"/>
          <dgm:resizeHandles val="exact"/>
        </dgm:presLayoutVars>
      </dgm:prSet>
      <dgm:spPr/>
    </dgm:pt>
    <dgm:pt modelId="{0099DCA1-EBFB-459F-BBB3-7EF3A148E7E0}" type="pres">
      <dgm:prSet presAssocID="{0DFF0165-3745-439D-A963-8BEE1ED1DB56}" presName="centerShape" presStyleLbl="node0" presStyleIdx="0" presStyleCnt="1" custScaleX="137311" custLinFactNeighborX="1422" custLinFactNeighborY="-3092"/>
      <dgm:spPr>
        <a:xfrm>
          <a:off x="3095570" y="1926477"/>
          <a:ext cx="1239880" cy="1239880"/>
        </a:xfrm>
        <a:prstGeom prst="ellipse">
          <a:avLst/>
        </a:prstGeom>
      </dgm:spPr>
    </dgm:pt>
    <dgm:pt modelId="{016E60B2-1B89-4DCE-82C7-49E9811123C8}" type="pres">
      <dgm:prSet presAssocID="{238F6EC4-15DB-419C-8494-80A6E06ADE7A}" presName="parTrans" presStyleLbl="sibTrans2D1" presStyleIdx="0" presStyleCnt="3"/>
      <dgm:spPr/>
    </dgm:pt>
    <dgm:pt modelId="{391C0816-7E78-4309-9551-B0543231960E}" type="pres">
      <dgm:prSet presAssocID="{238F6EC4-15DB-419C-8494-80A6E06ADE7A}" presName="connectorText" presStyleLbl="sibTrans2D1" presStyleIdx="0" presStyleCnt="3"/>
      <dgm:spPr/>
    </dgm:pt>
    <dgm:pt modelId="{1EC263E1-E193-4473-9E6C-95E36FD91734}" type="pres">
      <dgm:prSet presAssocID="{E073E4E7-B72B-4A13-9810-4395F76F9EB7}" presName="node" presStyleLbl="node1" presStyleIdx="0" presStyleCnt="3" custScaleX="210708" custScaleY="72242" custRadScaleRad="94124">
        <dgm:presLayoutVars>
          <dgm:bulletEnabled val="1"/>
        </dgm:presLayoutVars>
      </dgm:prSet>
      <dgm:spPr>
        <a:xfrm>
          <a:off x="2054520" y="163271"/>
          <a:ext cx="3265659" cy="1119643"/>
        </a:xfrm>
        <a:prstGeom prst="ellipse">
          <a:avLst/>
        </a:prstGeom>
      </dgm:spPr>
    </dgm:pt>
    <dgm:pt modelId="{04D7A9E5-F965-4693-8A60-125B2A8EE22E}" type="pres">
      <dgm:prSet presAssocID="{834E1535-761E-4052-B9E0-3454977EAC2C}" presName="parTrans" presStyleLbl="sibTrans2D1" presStyleIdx="1" presStyleCnt="3" custLinFactX="115433" custLinFactNeighborX="200000" custLinFactNeighborY="-74516"/>
      <dgm:spPr/>
    </dgm:pt>
    <dgm:pt modelId="{4D6281DD-EE1D-4F3A-99B7-51A617191D63}" type="pres">
      <dgm:prSet presAssocID="{834E1535-761E-4052-B9E0-3454977EAC2C}" presName="connectorText" presStyleLbl="sibTrans2D1" presStyleIdx="1" presStyleCnt="3"/>
      <dgm:spPr/>
    </dgm:pt>
    <dgm:pt modelId="{618426AB-BAAC-4C55-8231-C538DBC69605}" type="pres">
      <dgm:prSet presAssocID="{9A44325F-945B-462F-A997-B9A74ACCFF6B}" presName="node" presStyleLbl="node1" presStyleIdx="1" presStyleCnt="3" custScaleX="238957" custScaleY="82647" custRadScaleRad="118258" custRadScaleInc="-7768">
        <dgm:presLayoutVars>
          <dgm:bulletEnabled val="1"/>
        </dgm:presLayoutVars>
      </dgm:prSet>
      <dgm:spPr>
        <a:xfrm>
          <a:off x="3785354" y="3111582"/>
          <a:ext cx="3703477" cy="1280905"/>
        </a:xfrm>
        <a:prstGeom prst="ellipse">
          <a:avLst/>
        </a:prstGeom>
      </dgm:spPr>
    </dgm:pt>
    <dgm:pt modelId="{9910B3FC-26EB-4713-B475-22E78F5BDAFA}" type="pres">
      <dgm:prSet presAssocID="{E5EB4EE5-1AA8-4B5C-9816-90937AC6E2D5}" presName="parTrans" presStyleLbl="sibTrans2D1" presStyleIdx="2" presStyleCnt="3" custLinFactX="-100000" custLinFactNeighborX="-195747" custLinFactNeighborY="-69410"/>
      <dgm:spPr/>
    </dgm:pt>
    <dgm:pt modelId="{FFB3F14D-CB49-482A-9F08-63FED3748115}" type="pres">
      <dgm:prSet presAssocID="{E5EB4EE5-1AA8-4B5C-9816-90937AC6E2D5}" presName="connectorText" presStyleLbl="sibTrans2D1" presStyleIdx="2" presStyleCnt="3"/>
      <dgm:spPr/>
    </dgm:pt>
    <dgm:pt modelId="{5D0060DF-970C-4BD7-A37B-F61A704BC1D8}" type="pres">
      <dgm:prSet presAssocID="{F91CCB30-64D8-4377-BD0C-AAF5C1D175C4}" presName="node" presStyleLbl="node1" presStyleIdx="2" presStyleCnt="3" custScaleX="224229" custScaleY="86118" custRadScaleRad="100085" custRadScaleInc="949">
        <dgm:presLayoutVars>
          <dgm:bulletEnabled val="1"/>
        </dgm:presLayoutVars>
      </dgm:prSet>
      <dgm:spPr>
        <a:xfrm>
          <a:off x="0" y="3057787"/>
          <a:ext cx="3475215" cy="1334700"/>
        </a:xfrm>
        <a:prstGeom prst="ellipse">
          <a:avLst/>
        </a:prstGeom>
      </dgm:spPr>
    </dgm:pt>
  </dgm:ptLst>
  <dgm:cxnLst>
    <dgm:cxn modelId="{E87CA308-4A72-4D90-8569-21D43E092FF0}" srcId="{0DFF0165-3745-439D-A963-8BEE1ED1DB56}" destId="{9A44325F-945B-462F-A997-B9A74ACCFF6B}" srcOrd="1" destOrd="0" parTransId="{834E1535-761E-4052-B9E0-3454977EAC2C}" sibTransId="{8F9ADA66-A681-4DF2-BD11-8C9B1C357B60}"/>
    <dgm:cxn modelId="{FD3E062D-D4F8-47EB-85CF-9D41F5672582}" type="presOf" srcId="{834E1535-761E-4052-B9E0-3454977EAC2C}" destId="{04D7A9E5-F965-4693-8A60-125B2A8EE22E}" srcOrd="0" destOrd="0" presId="urn:microsoft.com/office/officeart/2005/8/layout/radial5"/>
    <dgm:cxn modelId="{7693EA2F-E24E-44FD-B2E3-A05741361EF2}" srcId="{0DFF0165-3745-439D-A963-8BEE1ED1DB56}" destId="{F91CCB30-64D8-4377-BD0C-AAF5C1D175C4}" srcOrd="2" destOrd="0" parTransId="{E5EB4EE5-1AA8-4B5C-9816-90937AC6E2D5}" sibTransId="{FF855A9B-8540-4E33-A200-B441EFE79268}"/>
    <dgm:cxn modelId="{1D3A9B32-E2A1-42D3-BA3D-62643E24EABE}" srcId="{C58BDEFA-D552-43E3-A814-974A1AD1809A}" destId="{0DFF0165-3745-439D-A963-8BEE1ED1DB56}" srcOrd="0" destOrd="0" parTransId="{DDFC4241-28FF-42E5-9D54-23EBF506F061}" sibTransId="{7275C377-B329-454E-94B0-FCABCDA023D3}"/>
    <dgm:cxn modelId="{59D8F647-6A54-405E-8EEF-329BE66A41D3}" type="presOf" srcId="{E5EB4EE5-1AA8-4B5C-9816-90937AC6E2D5}" destId="{9910B3FC-26EB-4713-B475-22E78F5BDAFA}" srcOrd="0" destOrd="0" presId="urn:microsoft.com/office/officeart/2005/8/layout/radial5"/>
    <dgm:cxn modelId="{3A76C859-336A-4817-89D6-5BCA9F51D64A}" type="presOf" srcId="{F91CCB30-64D8-4377-BD0C-AAF5C1D175C4}" destId="{5D0060DF-970C-4BD7-A37B-F61A704BC1D8}" srcOrd="0" destOrd="0" presId="urn:microsoft.com/office/officeart/2005/8/layout/radial5"/>
    <dgm:cxn modelId="{FF9C187B-192F-4413-B417-41EB33F616F7}" type="presOf" srcId="{9A44325F-945B-462F-A997-B9A74ACCFF6B}" destId="{618426AB-BAAC-4C55-8231-C538DBC69605}" srcOrd="0" destOrd="0" presId="urn:microsoft.com/office/officeart/2005/8/layout/radial5"/>
    <dgm:cxn modelId="{88D86A8D-083F-42B8-B454-67F8D29E0E12}" type="presOf" srcId="{834E1535-761E-4052-B9E0-3454977EAC2C}" destId="{4D6281DD-EE1D-4F3A-99B7-51A617191D63}" srcOrd="1" destOrd="0" presId="urn:microsoft.com/office/officeart/2005/8/layout/radial5"/>
    <dgm:cxn modelId="{FE801990-E8A7-4FAB-92D2-D6EF85BC8FC3}" type="presOf" srcId="{E5EB4EE5-1AA8-4B5C-9816-90937AC6E2D5}" destId="{FFB3F14D-CB49-482A-9F08-63FED3748115}" srcOrd="1" destOrd="0" presId="urn:microsoft.com/office/officeart/2005/8/layout/radial5"/>
    <dgm:cxn modelId="{E9BF5C95-DA8D-4419-BA6D-936F13BE8655}" type="presOf" srcId="{E073E4E7-B72B-4A13-9810-4395F76F9EB7}" destId="{1EC263E1-E193-4473-9E6C-95E36FD91734}" srcOrd="0" destOrd="0" presId="urn:microsoft.com/office/officeart/2005/8/layout/radial5"/>
    <dgm:cxn modelId="{865C1496-1B39-434F-BE2D-DE2E113F4717}" type="presOf" srcId="{238F6EC4-15DB-419C-8494-80A6E06ADE7A}" destId="{016E60B2-1B89-4DCE-82C7-49E9811123C8}" srcOrd="0" destOrd="0" presId="urn:microsoft.com/office/officeart/2005/8/layout/radial5"/>
    <dgm:cxn modelId="{ACFD0FD1-4C25-44F6-ABA7-6A948262F9AB}" type="presOf" srcId="{238F6EC4-15DB-419C-8494-80A6E06ADE7A}" destId="{391C0816-7E78-4309-9551-B0543231960E}" srcOrd="1" destOrd="0" presId="urn:microsoft.com/office/officeart/2005/8/layout/radial5"/>
    <dgm:cxn modelId="{1CA2A8D1-C740-4307-8F99-5FA4148E926A}" srcId="{0DFF0165-3745-439D-A963-8BEE1ED1DB56}" destId="{E073E4E7-B72B-4A13-9810-4395F76F9EB7}" srcOrd="0" destOrd="0" parTransId="{238F6EC4-15DB-419C-8494-80A6E06ADE7A}" sibTransId="{9B8E4D6C-5B56-4842-B1A0-AF775E191F98}"/>
    <dgm:cxn modelId="{89516AE5-6CB0-472F-A680-E2A786183041}" type="presOf" srcId="{0DFF0165-3745-439D-A963-8BEE1ED1DB56}" destId="{0099DCA1-EBFB-459F-BBB3-7EF3A148E7E0}" srcOrd="0" destOrd="0" presId="urn:microsoft.com/office/officeart/2005/8/layout/radial5"/>
    <dgm:cxn modelId="{889EE7EB-132C-4852-A9EE-66B81B566EEC}" type="presOf" srcId="{C58BDEFA-D552-43E3-A814-974A1AD1809A}" destId="{F9675E13-AA7F-4597-B59D-4C7E61A63B7F}" srcOrd="0" destOrd="0" presId="urn:microsoft.com/office/officeart/2005/8/layout/radial5"/>
    <dgm:cxn modelId="{B03A9D79-8145-4858-B732-62573244B967}" type="presParOf" srcId="{F9675E13-AA7F-4597-B59D-4C7E61A63B7F}" destId="{0099DCA1-EBFB-459F-BBB3-7EF3A148E7E0}" srcOrd="0" destOrd="0" presId="urn:microsoft.com/office/officeart/2005/8/layout/radial5"/>
    <dgm:cxn modelId="{ED714C6B-9E83-44BD-B083-0E2A245EDEDC}" type="presParOf" srcId="{F9675E13-AA7F-4597-B59D-4C7E61A63B7F}" destId="{016E60B2-1B89-4DCE-82C7-49E9811123C8}" srcOrd="1" destOrd="0" presId="urn:microsoft.com/office/officeart/2005/8/layout/radial5"/>
    <dgm:cxn modelId="{D8172AC9-5823-4ED9-BA3B-A02D219D837A}" type="presParOf" srcId="{016E60B2-1B89-4DCE-82C7-49E9811123C8}" destId="{391C0816-7E78-4309-9551-B0543231960E}" srcOrd="0" destOrd="0" presId="urn:microsoft.com/office/officeart/2005/8/layout/radial5"/>
    <dgm:cxn modelId="{6569A2D0-53A7-48E8-9C97-D32971B2FCDF}" type="presParOf" srcId="{F9675E13-AA7F-4597-B59D-4C7E61A63B7F}" destId="{1EC263E1-E193-4473-9E6C-95E36FD91734}" srcOrd="2" destOrd="0" presId="urn:microsoft.com/office/officeart/2005/8/layout/radial5"/>
    <dgm:cxn modelId="{2BF0BFC1-75B0-4057-95D0-65C6FDD41387}" type="presParOf" srcId="{F9675E13-AA7F-4597-B59D-4C7E61A63B7F}" destId="{04D7A9E5-F965-4693-8A60-125B2A8EE22E}" srcOrd="3" destOrd="0" presId="urn:microsoft.com/office/officeart/2005/8/layout/radial5"/>
    <dgm:cxn modelId="{91A785BB-0610-487D-9EA0-CE3276E899E0}" type="presParOf" srcId="{04D7A9E5-F965-4693-8A60-125B2A8EE22E}" destId="{4D6281DD-EE1D-4F3A-99B7-51A617191D63}" srcOrd="0" destOrd="0" presId="urn:microsoft.com/office/officeart/2005/8/layout/radial5"/>
    <dgm:cxn modelId="{509FBE2C-AFE1-4D78-ADC3-940FBBA74FC5}" type="presParOf" srcId="{F9675E13-AA7F-4597-B59D-4C7E61A63B7F}" destId="{618426AB-BAAC-4C55-8231-C538DBC69605}" srcOrd="4" destOrd="0" presId="urn:microsoft.com/office/officeart/2005/8/layout/radial5"/>
    <dgm:cxn modelId="{A5A1F3EE-BA19-49A4-BCC9-AFDC20B9EEB5}" type="presParOf" srcId="{F9675E13-AA7F-4597-B59D-4C7E61A63B7F}" destId="{9910B3FC-26EB-4713-B475-22E78F5BDAFA}" srcOrd="5" destOrd="0" presId="urn:microsoft.com/office/officeart/2005/8/layout/radial5"/>
    <dgm:cxn modelId="{D639F5B6-C2B8-4CF1-8044-462608A9A943}" type="presParOf" srcId="{9910B3FC-26EB-4713-B475-22E78F5BDAFA}" destId="{FFB3F14D-CB49-482A-9F08-63FED3748115}" srcOrd="0" destOrd="0" presId="urn:microsoft.com/office/officeart/2005/8/layout/radial5"/>
    <dgm:cxn modelId="{9ECF6E07-B889-43EE-858A-FCDE207BA67E}" type="presParOf" srcId="{F9675E13-AA7F-4597-B59D-4C7E61A63B7F}" destId="{5D0060DF-970C-4BD7-A37B-F61A704BC1D8}" srcOrd="6"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2E2769-6559-4073-82BC-94BF6EF24753}"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fr-FR"/>
        </a:p>
      </dgm:t>
    </dgm:pt>
    <dgm:pt modelId="{C40B5413-001B-4F3C-A40A-C842C0467120}">
      <dgm:prSet phldrT="[Texte]" custT="1"/>
      <dgm:spPr>
        <a:solidFill>
          <a:srgbClr val="92D050"/>
        </a:solidFill>
      </dgm:spPr>
      <dgm:t>
        <a:bodyPr/>
        <a:lstStyle/>
        <a:p>
          <a:r>
            <a:rPr lang="fr-FR" sz="2400" b="1" dirty="0">
              <a:solidFill>
                <a:schemeClr val="tx1"/>
              </a:solidFill>
              <a:latin typeface="Times" panose="02020603050405020304" pitchFamily="18" charset="0"/>
              <a:cs typeface="Times" panose="02020603050405020304" pitchFamily="18" charset="0"/>
            </a:rPr>
            <a:t>Élaboration des échelles des mesures </a:t>
          </a:r>
        </a:p>
      </dgm:t>
    </dgm:pt>
    <dgm:pt modelId="{F4195567-E418-485F-AC1A-222E454DDE8D}" type="parTrans" cxnId="{B14B4872-7514-4A6F-899C-823FD8DBA341}">
      <dgm:prSet/>
      <dgm:spPr/>
      <dgm:t>
        <a:bodyPr/>
        <a:lstStyle/>
        <a:p>
          <a:endParaRPr lang="fr-FR" sz="2000">
            <a:solidFill>
              <a:schemeClr val="tx1"/>
            </a:solidFill>
            <a:latin typeface="Times" panose="02020603050405020304" pitchFamily="18" charset="0"/>
            <a:cs typeface="Times" panose="02020603050405020304" pitchFamily="18" charset="0"/>
          </a:endParaRPr>
        </a:p>
      </dgm:t>
    </dgm:pt>
    <dgm:pt modelId="{9C0C2D3D-64EE-4606-B6B5-9E06B06FB047}" type="sibTrans" cxnId="{B14B4872-7514-4A6F-899C-823FD8DBA341}">
      <dgm:prSet/>
      <dgm:spPr/>
      <dgm:t>
        <a:bodyPr/>
        <a:lstStyle/>
        <a:p>
          <a:endParaRPr lang="fr-FR" sz="2000">
            <a:solidFill>
              <a:schemeClr val="tx1"/>
            </a:solidFill>
            <a:latin typeface="Times" panose="02020603050405020304" pitchFamily="18" charset="0"/>
            <a:cs typeface="Times" panose="02020603050405020304" pitchFamily="18" charset="0"/>
          </a:endParaRPr>
        </a:p>
      </dgm:t>
    </dgm:pt>
    <dgm:pt modelId="{50721329-E575-4C51-89FC-D7AAF65322F9}">
      <dgm:prSet phldrT="[Texte]" custT="1"/>
      <dgm:spPr>
        <a:solidFill>
          <a:srgbClr val="92D050"/>
        </a:solidFill>
      </dgm:spPr>
      <dgm:t>
        <a:bodyPr/>
        <a:lstStyle/>
        <a:p>
          <a:r>
            <a:rPr lang="fr-FR" sz="2400" b="1" dirty="0">
              <a:solidFill>
                <a:schemeClr val="tx1"/>
              </a:solidFill>
              <a:latin typeface="Times" panose="02020603050405020304" pitchFamily="18" charset="0"/>
              <a:cs typeface="Times" panose="02020603050405020304" pitchFamily="18" charset="0"/>
            </a:rPr>
            <a:t>Épuration des échelles de mesure ( exploratoire ) </a:t>
          </a:r>
        </a:p>
      </dgm:t>
    </dgm:pt>
    <dgm:pt modelId="{CCA651B5-7CD9-4B36-A61E-D3D3D566564B}" type="parTrans" cxnId="{4575125D-478D-4F81-835F-D9D7B0B03ACD}">
      <dgm:prSet/>
      <dgm:spPr/>
      <dgm:t>
        <a:bodyPr/>
        <a:lstStyle/>
        <a:p>
          <a:endParaRPr lang="fr-FR" sz="2000">
            <a:solidFill>
              <a:schemeClr val="tx1"/>
            </a:solidFill>
            <a:latin typeface="Times" panose="02020603050405020304" pitchFamily="18" charset="0"/>
            <a:cs typeface="Times" panose="02020603050405020304" pitchFamily="18" charset="0"/>
          </a:endParaRPr>
        </a:p>
      </dgm:t>
    </dgm:pt>
    <dgm:pt modelId="{3696EBF2-E547-408D-A247-B857CA132D0F}" type="sibTrans" cxnId="{4575125D-478D-4F81-835F-D9D7B0B03ACD}">
      <dgm:prSet/>
      <dgm:spPr/>
      <dgm:t>
        <a:bodyPr/>
        <a:lstStyle/>
        <a:p>
          <a:endParaRPr lang="fr-FR" sz="2000">
            <a:solidFill>
              <a:schemeClr val="tx1"/>
            </a:solidFill>
            <a:latin typeface="Times" panose="02020603050405020304" pitchFamily="18" charset="0"/>
            <a:cs typeface="Times" panose="02020603050405020304" pitchFamily="18" charset="0"/>
          </a:endParaRPr>
        </a:p>
      </dgm:t>
    </dgm:pt>
    <dgm:pt modelId="{D133D8D6-6E58-442D-9409-F4CAB9BF7173}">
      <dgm:prSet phldrT="[Texte]" custT="1"/>
      <dgm:spPr>
        <a:solidFill>
          <a:srgbClr val="92D050"/>
        </a:solidFill>
      </dgm:spPr>
      <dgm:t>
        <a:bodyPr/>
        <a:lstStyle/>
        <a:p>
          <a:r>
            <a:rPr lang="fr-FR" sz="2400" b="1" dirty="0">
              <a:solidFill>
                <a:schemeClr val="tx1"/>
              </a:solidFill>
              <a:latin typeface="Times" panose="02020603050405020304" pitchFamily="18" charset="0"/>
              <a:cs typeface="Times" panose="02020603050405020304" pitchFamily="18" charset="0"/>
            </a:rPr>
            <a:t>Test des hypothèses via la régression Simple (confirmatoire) </a:t>
          </a:r>
        </a:p>
      </dgm:t>
    </dgm:pt>
    <dgm:pt modelId="{7D5B6107-975D-4FB9-B760-7A21549C8173}" type="parTrans" cxnId="{BB56A357-759C-4DB4-95CC-E06AEAD4F82F}">
      <dgm:prSet/>
      <dgm:spPr/>
      <dgm:t>
        <a:bodyPr/>
        <a:lstStyle/>
        <a:p>
          <a:endParaRPr lang="fr-FR" sz="2000">
            <a:solidFill>
              <a:schemeClr val="tx1"/>
            </a:solidFill>
            <a:latin typeface="Times" panose="02020603050405020304" pitchFamily="18" charset="0"/>
            <a:cs typeface="Times" panose="02020603050405020304" pitchFamily="18" charset="0"/>
          </a:endParaRPr>
        </a:p>
      </dgm:t>
    </dgm:pt>
    <dgm:pt modelId="{BD56BEE2-828E-40E0-8550-539C481D6032}" type="sibTrans" cxnId="{BB56A357-759C-4DB4-95CC-E06AEAD4F82F}">
      <dgm:prSet/>
      <dgm:spPr/>
      <dgm:t>
        <a:bodyPr/>
        <a:lstStyle/>
        <a:p>
          <a:endParaRPr lang="fr-FR" sz="2000">
            <a:solidFill>
              <a:schemeClr val="tx1"/>
            </a:solidFill>
            <a:latin typeface="Times" panose="02020603050405020304" pitchFamily="18" charset="0"/>
            <a:cs typeface="Times" panose="02020603050405020304" pitchFamily="18" charset="0"/>
          </a:endParaRPr>
        </a:p>
      </dgm:t>
    </dgm:pt>
    <dgm:pt modelId="{B76ACD56-C721-4C60-BD82-41305431EAAC}">
      <dgm:prSet phldrT="[Texte]" custT="1"/>
      <dgm:spPr/>
      <dgm:t>
        <a:bodyPr/>
        <a:lstStyle/>
        <a:p>
          <a:r>
            <a:rPr lang="fr-FR" sz="2000" b="0" dirty="0">
              <a:solidFill>
                <a:schemeClr val="tx1"/>
              </a:solidFill>
              <a:latin typeface="Times" panose="02020603050405020304" pitchFamily="18" charset="0"/>
              <a:cs typeface="Times" panose="02020603050405020304" pitchFamily="18" charset="0"/>
            </a:rPr>
            <a:t>La Régression Linéaire Simple à l’aide de logiciel SPSS, V25 </a:t>
          </a:r>
        </a:p>
      </dgm:t>
    </dgm:pt>
    <dgm:pt modelId="{73506AC4-CE7B-4B86-9CCE-4661A8ED64F4}" type="sibTrans" cxnId="{E2B7A541-2AED-4B00-9812-240B0A9D9921}">
      <dgm:prSet/>
      <dgm:spPr/>
      <dgm:t>
        <a:bodyPr/>
        <a:lstStyle/>
        <a:p>
          <a:endParaRPr lang="fr-FR" sz="2000">
            <a:solidFill>
              <a:schemeClr val="tx1"/>
            </a:solidFill>
            <a:latin typeface="Times" panose="02020603050405020304" pitchFamily="18" charset="0"/>
            <a:cs typeface="Times" panose="02020603050405020304" pitchFamily="18" charset="0"/>
          </a:endParaRPr>
        </a:p>
      </dgm:t>
    </dgm:pt>
    <dgm:pt modelId="{8708EA7C-9452-4B6A-B330-709D5520681B}" type="parTrans" cxnId="{E2B7A541-2AED-4B00-9812-240B0A9D9921}">
      <dgm:prSet/>
      <dgm:spPr/>
      <dgm:t>
        <a:bodyPr/>
        <a:lstStyle/>
        <a:p>
          <a:endParaRPr lang="fr-FR" sz="2000">
            <a:solidFill>
              <a:schemeClr val="tx1"/>
            </a:solidFill>
            <a:latin typeface="Times" panose="02020603050405020304" pitchFamily="18" charset="0"/>
            <a:cs typeface="Times" panose="02020603050405020304" pitchFamily="18" charset="0"/>
          </a:endParaRPr>
        </a:p>
      </dgm:t>
    </dgm:pt>
    <dgm:pt modelId="{DDC9E28B-35C2-4CDA-BB97-51D54BEF5EBC}">
      <dgm:prSet phldrT="[Texte]" custT="1"/>
      <dgm:spPr/>
      <dgm:t>
        <a:bodyPr/>
        <a:lstStyle/>
        <a:p>
          <a:r>
            <a:rPr lang="fr-FR" sz="2000" b="0" dirty="0">
              <a:solidFill>
                <a:schemeClr val="tx1"/>
              </a:solidFill>
              <a:latin typeface="Times" panose="02020603050405020304" pitchFamily="18" charset="0"/>
              <a:ea typeface="Times New Roman" panose="02020603050405020304" pitchFamily="18" charset="0"/>
              <a:cs typeface="Times" panose="02020603050405020304" pitchFamily="18" charset="0"/>
            </a:rPr>
            <a:t>le test de </a:t>
          </a:r>
          <a:r>
            <a:rPr lang="fr-FR" sz="2000" b="0" dirty="0">
              <a:solidFill>
                <a:schemeClr val="tx1"/>
              </a:solidFill>
              <a:latin typeface="Times" panose="02020603050405020304" pitchFamily="18" charset="0"/>
              <a:cs typeface="Times" panose="02020603050405020304" pitchFamily="18" charset="0"/>
            </a:rPr>
            <a:t>KMO</a:t>
          </a:r>
        </a:p>
        <a:p>
          <a:r>
            <a:rPr lang="fr-FR" sz="2000" b="0" dirty="0">
              <a:solidFill>
                <a:schemeClr val="tx1"/>
              </a:solidFill>
              <a:latin typeface="Times" panose="02020603050405020304" pitchFamily="18" charset="0"/>
              <a:cs typeface="Times" panose="02020603050405020304" pitchFamily="18" charset="0"/>
            </a:rPr>
            <a:t>Alpha (α) de Cronbach</a:t>
          </a:r>
        </a:p>
      </dgm:t>
    </dgm:pt>
    <dgm:pt modelId="{123CE359-EC76-49C1-9A87-C1212DDAC467}" type="sibTrans" cxnId="{DC1F7E67-C995-4721-B07C-CB41A271AB89}">
      <dgm:prSet/>
      <dgm:spPr/>
      <dgm:t>
        <a:bodyPr/>
        <a:lstStyle/>
        <a:p>
          <a:endParaRPr lang="fr-FR" sz="2000">
            <a:solidFill>
              <a:schemeClr val="tx1"/>
            </a:solidFill>
            <a:latin typeface="Times" panose="02020603050405020304" pitchFamily="18" charset="0"/>
            <a:cs typeface="Times" panose="02020603050405020304" pitchFamily="18" charset="0"/>
          </a:endParaRPr>
        </a:p>
      </dgm:t>
    </dgm:pt>
    <dgm:pt modelId="{6831C7B8-4A2B-46A5-A96B-5B26CD985FF8}" type="parTrans" cxnId="{DC1F7E67-C995-4721-B07C-CB41A271AB89}">
      <dgm:prSet/>
      <dgm:spPr/>
      <dgm:t>
        <a:bodyPr/>
        <a:lstStyle/>
        <a:p>
          <a:endParaRPr lang="fr-FR" sz="2000">
            <a:solidFill>
              <a:schemeClr val="tx1"/>
            </a:solidFill>
            <a:latin typeface="Times" panose="02020603050405020304" pitchFamily="18" charset="0"/>
            <a:cs typeface="Times" panose="02020603050405020304" pitchFamily="18" charset="0"/>
          </a:endParaRPr>
        </a:p>
      </dgm:t>
    </dgm:pt>
    <dgm:pt modelId="{651DD0C5-0370-4FF7-8C20-13027E6FBD54}">
      <dgm:prSet phldrT="[Texte]" custT="1"/>
      <dgm:spPr/>
      <dgm:t>
        <a:bodyPr/>
        <a:lstStyle/>
        <a:p>
          <a:r>
            <a:rPr lang="fr-FR" sz="2000" b="0" dirty="0">
              <a:solidFill>
                <a:schemeClr val="tx1"/>
              </a:solidFill>
              <a:latin typeface="Times" panose="02020603050405020304" pitchFamily="18" charset="0"/>
              <a:cs typeface="Times" panose="02020603050405020304" pitchFamily="18" charset="0"/>
            </a:rPr>
            <a:t>ACP</a:t>
          </a:r>
        </a:p>
        <a:p>
          <a:r>
            <a:rPr lang="fr-FR" sz="2000" b="0" dirty="0">
              <a:solidFill>
                <a:schemeClr val="tx1"/>
              </a:solidFill>
              <a:latin typeface="Times" panose="02020603050405020304" pitchFamily="18" charset="0"/>
              <a:ea typeface="Times New Roman" panose="02020603050405020304" pitchFamily="18" charset="0"/>
              <a:cs typeface="Times" panose="02020603050405020304" pitchFamily="18" charset="0"/>
            </a:rPr>
            <a:t>le test de sphéricité de Bartlett </a:t>
          </a:r>
        </a:p>
      </dgm:t>
    </dgm:pt>
    <dgm:pt modelId="{6725DD10-92B7-4D72-AF8D-B41819C7C671}" type="sibTrans" cxnId="{9AC8B283-F607-433F-AE85-D9CE556A7F3B}">
      <dgm:prSet/>
      <dgm:spPr/>
      <dgm:t>
        <a:bodyPr/>
        <a:lstStyle/>
        <a:p>
          <a:endParaRPr lang="fr-FR" sz="2000">
            <a:solidFill>
              <a:schemeClr val="tx1"/>
            </a:solidFill>
            <a:latin typeface="Times" panose="02020603050405020304" pitchFamily="18" charset="0"/>
            <a:cs typeface="Times" panose="02020603050405020304" pitchFamily="18" charset="0"/>
          </a:endParaRPr>
        </a:p>
      </dgm:t>
    </dgm:pt>
    <dgm:pt modelId="{C22962C4-CB75-44D4-A7B3-E46355BA456C}" type="parTrans" cxnId="{9AC8B283-F607-433F-AE85-D9CE556A7F3B}">
      <dgm:prSet/>
      <dgm:spPr/>
      <dgm:t>
        <a:bodyPr/>
        <a:lstStyle/>
        <a:p>
          <a:endParaRPr lang="fr-FR" sz="2000">
            <a:solidFill>
              <a:schemeClr val="tx1"/>
            </a:solidFill>
            <a:latin typeface="Times" panose="02020603050405020304" pitchFamily="18" charset="0"/>
            <a:cs typeface="Times" panose="02020603050405020304" pitchFamily="18" charset="0"/>
          </a:endParaRPr>
        </a:p>
      </dgm:t>
    </dgm:pt>
    <dgm:pt modelId="{B2DBB086-3051-4757-ACC9-99E9F6769AAB}">
      <dgm:prSet phldrT="[Texte]" custT="1"/>
      <dgm:spPr/>
      <dgm:t>
        <a:bodyPr/>
        <a:lstStyle/>
        <a:p>
          <a:r>
            <a:rPr lang="fr-FR" sz="2000" b="0" dirty="0">
              <a:solidFill>
                <a:schemeClr val="tx1"/>
              </a:solidFill>
              <a:latin typeface="Times" panose="02020603050405020304" pitchFamily="18" charset="0"/>
              <a:cs typeface="Times" panose="02020603050405020304" pitchFamily="18" charset="0"/>
            </a:rPr>
            <a:t>Échelle de Likert de 5  niveaux </a:t>
          </a:r>
        </a:p>
      </dgm:t>
    </dgm:pt>
    <dgm:pt modelId="{A82A2664-AABE-42E8-B228-FD0C141DCA8B}" type="sibTrans" cxnId="{BFBC1780-C5A7-4C9C-BCA1-BEE0BA061DDF}">
      <dgm:prSet/>
      <dgm:spPr/>
      <dgm:t>
        <a:bodyPr/>
        <a:lstStyle/>
        <a:p>
          <a:endParaRPr lang="fr-FR" sz="2000">
            <a:solidFill>
              <a:schemeClr val="tx1"/>
            </a:solidFill>
            <a:latin typeface="Times" panose="02020603050405020304" pitchFamily="18" charset="0"/>
            <a:cs typeface="Times" panose="02020603050405020304" pitchFamily="18" charset="0"/>
          </a:endParaRPr>
        </a:p>
      </dgm:t>
    </dgm:pt>
    <dgm:pt modelId="{969E8C9C-AB66-453F-AD47-4719A341A386}" type="parTrans" cxnId="{BFBC1780-C5A7-4C9C-BCA1-BEE0BA061DDF}">
      <dgm:prSet/>
      <dgm:spPr/>
      <dgm:t>
        <a:bodyPr/>
        <a:lstStyle/>
        <a:p>
          <a:endParaRPr lang="fr-FR" sz="2000">
            <a:solidFill>
              <a:schemeClr val="tx1"/>
            </a:solidFill>
            <a:latin typeface="Times" panose="02020603050405020304" pitchFamily="18" charset="0"/>
            <a:cs typeface="Times" panose="02020603050405020304" pitchFamily="18" charset="0"/>
          </a:endParaRPr>
        </a:p>
      </dgm:t>
    </dgm:pt>
    <dgm:pt modelId="{B57044A6-35CC-4375-A749-C497717FEA80}">
      <dgm:prSet phldrT="[Texte]" custT="1"/>
      <dgm:spPr/>
      <dgm:t>
        <a:bodyPr/>
        <a:lstStyle/>
        <a:p>
          <a:r>
            <a:rPr lang="fr-FR" sz="2000" dirty="0">
              <a:solidFill>
                <a:schemeClr val="tx1"/>
              </a:solidFill>
              <a:latin typeface="Times" panose="02020603050405020304" pitchFamily="18" charset="0"/>
              <a:cs typeface="Times" panose="02020603050405020304" pitchFamily="18" charset="0"/>
            </a:rPr>
            <a:t>Questionnaire </a:t>
          </a:r>
        </a:p>
      </dgm:t>
    </dgm:pt>
    <dgm:pt modelId="{047AD38A-7BF7-4E3D-BC5F-5834175CE253}" type="sibTrans" cxnId="{A943273C-3E26-4170-A932-1EF3A2E2EC74}">
      <dgm:prSet/>
      <dgm:spPr/>
      <dgm:t>
        <a:bodyPr/>
        <a:lstStyle/>
        <a:p>
          <a:endParaRPr lang="fr-FR" sz="2000">
            <a:solidFill>
              <a:schemeClr val="tx1"/>
            </a:solidFill>
            <a:latin typeface="Times" panose="02020603050405020304" pitchFamily="18" charset="0"/>
            <a:cs typeface="Times" panose="02020603050405020304" pitchFamily="18" charset="0"/>
          </a:endParaRPr>
        </a:p>
      </dgm:t>
    </dgm:pt>
    <dgm:pt modelId="{64DE1627-D0F9-4C5E-9E43-607EB3011515}" type="parTrans" cxnId="{A943273C-3E26-4170-A932-1EF3A2E2EC74}">
      <dgm:prSet/>
      <dgm:spPr/>
      <dgm:t>
        <a:bodyPr/>
        <a:lstStyle/>
        <a:p>
          <a:endParaRPr lang="fr-FR" sz="2000">
            <a:solidFill>
              <a:schemeClr val="tx1"/>
            </a:solidFill>
            <a:latin typeface="Times" panose="02020603050405020304" pitchFamily="18" charset="0"/>
            <a:cs typeface="Times" panose="02020603050405020304" pitchFamily="18" charset="0"/>
          </a:endParaRPr>
        </a:p>
      </dgm:t>
    </dgm:pt>
    <dgm:pt modelId="{B10FB6FE-1CA5-4716-8D50-20389B0ABEF3}" type="pres">
      <dgm:prSet presAssocID="{082E2769-6559-4073-82BC-94BF6EF24753}" presName="Name0" presStyleCnt="0">
        <dgm:presLayoutVars>
          <dgm:dir/>
          <dgm:animLvl val="lvl"/>
          <dgm:resizeHandles val="exact"/>
        </dgm:presLayoutVars>
      </dgm:prSet>
      <dgm:spPr/>
    </dgm:pt>
    <dgm:pt modelId="{894AA9A6-1FCC-481A-9D80-EF2C6665EE30}" type="pres">
      <dgm:prSet presAssocID="{D133D8D6-6E58-442D-9409-F4CAB9BF7173}" presName="boxAndChildren" presStyleCnt="0"/>
      <dgm:spPr/>
    </dgm:pt>
    <dgm:pt modelId="{1FAB133E-D74F-47BE-9230-1FAA5666ED5C}" type="pres">
      <dgm:prSet presAssocID="{D133D8D6-6E58-442D-9409-F4CAB9BF7173}" presName="parentTextBox" presStyleLbl="node1" presStyleIdx="0" presStyleCnt="3"/>
      <dgm:spPr/>
    </dgm:pt>
    <dgm:pt modelId="{4B34D26A-F3F2-4AAA-8AD0-D18AE0007D1D}" type="pres">
      <dgm:prSet presAssocID="{D133D8D6-6E58-442D-9409-F4CAB9BF7173}" presName="entireBox" presStyleLbl="node1" presStyleIdx="0" presStyleCnt="3"/>
      <dgm:spPr/>
    </dgm:pt>
    <dgm:pt modelId="{83950C09-F57E-4935-96FB-8A4163F4712E}" type="pres">
      <dgm:prSet presAssocID="{D133D8D6-6E58-442D-9409-F4CAB9BF7173}" presName="descendantBox" presStyleCnt="0"/>
      <dgm:spPr/>
    </dgm:pt>
    <dgm:pt modelId="{FC96B17D-1DDD-49F4-B7E9-1B9EEC5FC6CA}" type="pres">
      <dgm:prSet presAssocID="{B76ACD56-C721-4C60-BD82-41305431EAAC}" presName="childTextBox" presStyleLbl="fgAccFollowNode1" presStyleIdx="0" presStyleCnt="5">
        <dgm:presLayoutVars>
          <dgm:bulletEnabled val="1"/>
        </dgm:presLayoutVars>
      </dgm:prSet>
      <dgm:spPr/>
    </dgm:pt>
    <dgm:pt modelId="{49A61034-1072-4E70-B432-9FC1D8738021}" type="pres">
      <dgm:prSet presAssocID="{3696EBF2-E547-408D-A247-B857CA132D0F}" presName="sp" presStyleCnt="0"/>
      <dgm:spPr/>
    </dgm:pt>
    <dgm:pt modelId="{AB225FB0-852A-40B1-82C2-490A39D975F5}" type="pres">
      <dgm:prSet presAssocID="{50721329-E575-4C51-89FC-D7AAF65322F9}" presName="arrowAndChildren" presStyleCnt="0"/>
      <dgm:spPr/>
    </dgm:pt>
    <dgm:pt modelId="{4F0840E8-713C-4CFF-B433-CB6A5EC3CC89}" type="pres">
      <dgm:prSet presAssocID="{50721329-E575-4C51-89FC-D7AAF65322F9}" presName="parentTextArrow" presStyleLbl="node1" presStyleIdx="0" presStyleCnt="3"/>
      <dgm:spPr/>
    </dgm:pt>
    <dgm:pt modelId="{6AF44E62-C92D-4827-AC90-2C28743428DC}" type="pres">
      <dgm:prSet presAssocID="{50721329-E575-4C51-89FC-D7AAF65322F9}" presName="arrow" presStyleLbl="node1" presStyleIdx="1" presStyleCnt="3"/>
      <dgm:spPr/>
    </dgm:pt>
    <dgm:pt modelId="{E4039EA6-20F9-4B13-A883-1383DA9F35CD}" type="pres">
      <dgm:prSet presAssocID="{50721329-E575-4C51-89FC-D7AAF65322F9}" presName="descendantArrow" presStyleCnt="0"/>
      <dgm:spPr/>
    </dgm:pt>
    <dgm:pt modelId="{504F96F5-3935-4A2D-A083-A420416054B3}" type="pres">
      <dgm:prSet presAssocID="{651DD0C5-0370-4FF7-8C20-13027E6FBD54}" presName="childTextArrow" presStyleLbl="fgAccFollowNode1" presStyleIdx="1" presStyleCnt="5" custScaleY="104356">
        <dgm:presLayoutVars>
          <dgm:bulletEnabled val="1"/>
        </dgm:presLayoutVars>
      </dgm:prSet>
      <dgm:spPr/>
    </dgm:pt>
    <dgm:pt modelId="{F04EED8C-96EA-4185-9CB8-3117C4084D2F}" type="pres">
      <dgm:prSet presAssocID="{DDC9E28B-35C2-4CDA-BB97-51D54BEF5EBC}" presName="childTextArrow" presStyleLbl="fgAccFollowNode1" presStyleIdx="2" presStyleCnt="5" custScaleY="108275">
        <dgm:presLayoutVars>
          <dgm:bulletEnabled val="1"/>
        </dgm:presLayoutVars>
      </dgm:prSet>
      <dgm:spPr/>
    </dgm:pt>
    <dgm:pt modelId="{056B5758-159F-4149-85C3-CAD68F8AA72A}" type="pres">
      <dgm:prSet presAssocID="{9C0C2D3D-64EE-4606-B6B5-9E06B06FB047}" presName="sp" presStyleCnt="0"/>
      <dgm:spPr/>
    </dgm:pt>
    <dgm:pt modelId="{E09C8046-C69A-4930-BB02-C10DF938A7BB}" type="pres">
      <dgm:prSet presAssocID="{C40B5413-001B-4F3C-A40A-C842C0467120}" presName="arrowAndChildren" presStyleCnt="0"/>
      <dgm:spPr/>
    </dgm:pt>
    <dgm:pt modelId="{D1694591-2337-4B17-A373-CBBDBF80CF79}" type="pres">
      <dgm:prSet presAssocID="{C40B5413-001B-4F3C-A40A-C842C0467120}" presName="parentTextArrow" presStyleLbl="node1" presStyleIdx="1" presStyleCnt="3"/>
      <dgm:spPr/>
    </dgm:pt>
    <dgm:pt modelId="{B49B9D38-A050-4046-9FC2-34CD0B9F42C3}" type="pres">
      <dgm:prSet presAssocID="{C40B5413-001B-4F3C-A40A-C842C0467120}" presName="arrow" presStyleLbl="node1" presStyleIdx="2" presStyleCnt="3" custLinFactNeighborY="-808"/>
      <dgm:spPr/>
    </dgm:pt>
    <dgm:pt modelId="{9EE7B58D-A6FC-46EA-A7FC-7EB27AF2CB1E}" type="pres">
      <dgm:prSet presAssocID="{C40B5413-001B-4F3C-A40A-C842C0467120}" presName="descendantArrow" presStyleCnt="0"/>
      <dgm:spPr/>
    </dgm:pt>
    <dgm:pt modelId="{6D0A13BD-7FCB-4A3C-8A7A-735A6E2EA156}" type="pres">
      <dgm:prSet presAssocID="{B57044A6-35CC-4375-A749-C497717FEA80}" presName="childTextArrow" presStyleLbl="fgAccFollowNode1" presStyleIdx="3" presStyleCnt="5" custLinFactNeighborX="964">
        <dgm:presLayoutVars>
          <dgm:bulletEnabled val="1"/>
        </dgm:presLayoutVars>
      </dgm:prSet>
      <dgm:spPr/>
    </dgm:pt>
    <dgm:pt modelId="{83B2CCB1-F63C-4E1A-9989-3EAE81F218F6}" type="pres">
      <dgm:prSet presAssocID="{B2DBB086-3051-4757-ACC9-99E9F6769AAB}" presName="childTextArrow" presStyleLbl="fgAccFollowNode1" presStyleIdx="4" presStyleCnt="5">
        <dgm:presLayoutVars>
          <dgm:bulletEnabled val="1"/>
        </dgm:presLayoutVars>
      </dgm:prSet>
      <dgm:spPr/>
    </dgm:pt>
  </dgm:ptLst>
  <dgm:cxnLst>
    <dgm:cxn modelId="{FC6E7427-A23B-40EE-ABE1-41F877A2FDC6}" type="presOf" srcId="{50721329-E575-4C51-89FC-D7AAF65322F9}" destId="{6AF44E62-C92D-4827-AC90-2C28743428DC}" srcOrd="1" destOrd="0" presId="urn:microsoft.com/office/officeart/2005/8/layout/process4"/>
    <dgm:cxn modelId="{A943273C-3E26-4170-A932-1EF3A2E2EC74}" srcId="{C40B5413-001B-4F3C-A40A-C842C0467120}" destId="{B57044A6-35CC-4375-A749-C497717FEA80}" srcOrd="0" destOrd="0" parTransId="{64DE1627-D0F9-4C5E-9E43-607EB3011515}" sibTransId="{047AD38A-7BF7-4E3D-BC5F-5834175CE253}"/>
    <dgm:cxn modelId="{4575125D-478D-4F81-835F-D9D7B0B03ACD}" srcId="{082E2769-6559-4073-82BC-94BF6EF24753}" destId="{50721329-E575-4C51-89FC-D7AAF65322F9}" srcOrd="1" destOrd="0" parTransId="{CCA651B5-7CD9-4B36-A61E-D3D3D566564B}" sibTransId="{3696EBF2-E547-408D-A247-B857CA132D0F}"/>
    <dgm:cxn modelId="{EFD12A60-2F0B-4B2E-B9C9-84A036BC78E1}" type="presOf" srcId="{082E2769-6559-4073-82BC-94BF6EF24753}" destId="{B10FB6FE-1CA5-4716-8D50-20389B0ABEF3}" srcOrd="0" destOrd="0" presId="urn:microsoft.com/office/officeart/2005/8/layout/process4"/>
    <dgm:cxn modelId="{E2B7A541-2AED-4B00-9812-240B0A9D9921}" srcId="{D133D8D6-6E58-442D-9409-F4CAB9BF7173}" destId="{B76ACD56-C721-4C60-BD82-41305431EAAC}" srcOrd="0" destOrd="0" parTransId="{8708EA7C-9452-4B6A-B330-709D5520681B}" sibTransId="{73506AC4-CE7B-4B86-9CCE-4661A8ED64F4}"/>
    <dgm:cxn modelId="{DC1F7E67-C995-4721-B07C-CB41A271AB89}" srcId="{50721329-E575-4C51-89FC-D7AAF65322F9}" destId="{DDC9E28B-35C2-4CDA-BB97-51D54BEF5EBC}" srcOrd="1" destOrd="0" parTransId="{6831C7B8-4A2B-46A5-A96B-5B26CD985FF8}" sibTransId="{123CE359-EC76-49C1-9A87-C1212DDAC467}"/>
    <dgm:cxn modelId="{D29DBE48-F1E1-46C8-AE8D-95FFA9EE9C02}" type="presOf" srcId="{50721329-E575-4C51-89FC-D7AAF65322F9}" destId="{4F0840E8-713C-4CFF-B433-CB6A5EC3CC89}" srcOrd="0" destOrd="0" presId="urn:microsoft.com/office/officeart/2005/8/layout/process4"/>
    <dgm:cxn modelId="{B14B4872-7514-4A6F-899C-823FD8DBA341}" srcId="{082E2769-6559-4073-82BC-94BF6EF24753}" destId="{C40B5413-001B-4F3C-A40A-C842C0467120}" srcOrd="0" destOrd="0" parTransId="{F4195567-E418-485F-AC1A-222E454DDE8D}" sibTransId="{9C0C2D3D-64EE-4606-B6B5-9E06B06FB047}"/>
    <dgm:cxn modelId="{BB56A357-759C-4DB4-95CC-E06AEAD4F82F}" srcId="{082E2769-6559-4073-82BC-94BF6EF24753}" destId="{D133D8D6-6E58-442D-9409-F4CAB9BF7173}" srcOrd="2" destOrd="0" parTransId="{7D5B6107-975D-4FB9-B760-7A21549C8173}" sibTransId="{BD56BEE2-828E-40E0-8550-539C481D6032}"/>
    <dgm:cxn modelId="{32D9317D-31A3-4DA5-A5BD-E151F70B3D03}" type="presOf" srcId="{DDC9E28B-35C2-4CDA-BB97-51D54BEF5EBC}" destId="{F04EED8C-96EA-4185-9CB8-3117C4084D2F}" srcOrd="0" destOrd="0" presId="urn:microsoft.com/office/officeart/2005/8/layout/process4"/>
    <dgm:cxn modelId="{BFBC1780-C5A7-4C9C-BCA1-BEE0BA061DDF}" srcId="{C40B5413-001B-4F3C-A40A-C842C0467120}" destId="{B2DBB086-3051-4757-ACC9-99E9F6769AAB}" srcOrd="1" destOrd="0" parTransId="{969E8C9C-AB66-453F-AD47-4719A341A386}" sibTransId="{A82A2664-AABE-42E8-B228-FD0C141DCA8B}"/>
    <dgm:cxn modelId="{9AC8B283-F607-433F-AE85-D9CE556A7F3B}" srcId="{50721329-E575-4C51-89FC-D7AAF65322F9}" destId="{651DD0C5-0370-4FF7-8C20-13027E6FBD54}" srcOrd="0" destOrd="0" parTransId="{C22962C4-CB75-44D4-A7B3-E46355BA456C}" sibTransId="{6725DD10-92B7-4D72-AF8D-B41819C7C671}"/>
    <dgm:cxn modelId="{B3266B8E-48BD-449E-AD10-BB9347A1F760}" type="presOf" srcId="{B2DBB086-3051-4757-ACC9-99E9F6769AAB}" destId="{83B2CCB1-F63C-4E1A-9989-3EAE81F218F6}" srcOrd="0" destOrd="0" presId="urn:microsoft.com/office/officeart/2005/8/layout/process4"/>
    <dgm:cxn modelId="{CC7A3990-6409-4EC3-A7B1-D513DF7B7BF2}" type="presOf" srcId="{651DD0C5-0370-4FF7-8C20-13027E6FBD54}" destId="{504F96F5-3935-4A2D-A083-A420416054B3}" srcOrd="0" destOrd="0" presId="urn:microsoft.com/office/officeart/2005/8/layout/process4"/>
    <dgm:cxn modelId="{EE943291-98C0-403C-BB65-ECA444DB11D1}" type="presOf" srcId="{C40B5413-001B-4F3C-A40A-C842C0467120}" destId="{B49B9D38-A050-4046-9FC2-34CD0B9F42C3}" srcOrd="1" destOrd="0" presId="urn:microsoft.com/office/officeart/2005/8/layout/process4"/>
    <dgm:cxn modelId="{8531BF9F-2CF2-405E-B944-5826BA849EE8}" type="presOf" srcId="{D133D8D6-6E58-442D-9409-F4CAB9BF7173}" destId="{1FAB133E-D74F-47BE-9230-1FAA5666ED5C}" srcOrd="0" destOrd="0" presId="urn:microsoft.com/office/officeart/2005/8/layout/process4"/>
    <dgm:cxn modelId="{2DA291AD-E954-4BF4-B206-018EE22029A7}" type="presOf" srcId="{B57044A6-35CC-4375-A749-C497717FEA80}" destId="{6D0A13BD-7FCB-4A3C-8A7A-735A6E2EA156}" srcOrd="0" destOrd="0" presId="urn:microsoft.com/office/officeart/2005/8/layout/process4"/>
    <dgm:cxn modelId="{D626EAC7-B609-4F98-B9F3-57AD15883AF5}" type="presOf" srcId="{B76ACD56-C721-4C60-BD82-41305431EAAC}" destId="{FC96B17D-1DDD-49F4-B7E9-1B9EEC5FC6CA}" srcOrd="0" destOrd="0" presId="urn:microsoft.com/office/officeart/2005/8/layout/process4"/>
    <dgm:cxn modelId="{9BF398CE-28C7-42B2-A2BC-EBDEE33D0112}" type="presOf" srcId="{C40B5413-001B-4F3C-A40A-C842C0467120}" destId="{D1694591-2337-4B17-A373-CBBDBF80CF79}" srcOrd="0" destOrd="0" presId="urn:microsoft.com/office/officeart/2005/8/layout/process4"/>
    <dgm:cxn modelId="{466506D8-516D-43F6-9DF5-9F1219297394}" type="presOf" srcId="{D133D8D6-6E58-442D-9409-F4CAB9BF7173}" destId="{4B34D26A-F3F2-4AAA-8AD0-D18AE0007D1D}" srcOrd="1" destOrd="0" presId="urn:microsoft.com/office/officeart/2005/8/layout/process4"/>
    <dgm:cxn modelId="{7DC0D033-BCF7-47E6-957A-667B59DF6444}" type="presParOf" srcId="{B10FB6FE-1CA5-4716-8D50-20389B0ABEF3}" destId="{894AA9A6-1FCC-481A-9D80-EF2C6665EE30}" srcOrd="0" destOrd="0" presId="urn:microsoft.com/office/officeart/2005/8/layout/process4"/>
    <dgm:cxn modelId="{FF8CB493-7576-42E3-B0AE-FE3635401BA7}" type="presParOf" srcId="{894AA9A6-1FCC-481A-9D80-EF2C6665EE30}" destId="{1FAB133E-D74F-47BE-9230-1FAA5666ED5C}" srcOrd="0" destOrd="0" presId="urn:microsoft.com/office/officeart/2005/8/layout/process4"/>
    <dgm:cxn modelId="{B7D445AA-115C-44B9-8A10-8C08D80C0DB4}" type="presParOf" srcId="{894AA9A6-1FCC-481A-9D80-EF2C6665EE30}" destId="{4B34D26A-F3F2-4AAA-8AD0-D18AE0007D1D}" srcOrd="1" destOrd="0" presId="urn:microsoft.com/office/officeart/2005/8/layout/process4"/>
    <dgm:cxn modelId="{AD21F896-2302-42ED-8DC2-10E12EC1B968}" type="presParOf" srcId="{894AA9A6-1FCC-481A-9D80-EF2C6665EE30}" destId="{83950C09-F57E-4935-96FB-8A4163F4712E}" srcOrd="2" destOrd="0" presId="urn:microsoft.com/office/officeart/2005/8/layout/process4"/>
    <dgm:cxn modelId="{BDE49F0E-52D4-4B66-AC44-C09C00738D2E}" type="presParOf" srcId="{83950C09-F57E-4935-96FB-8A4163F4712E}" destId="{FC96B17D-1DDD-49F4-B7E9-1B9EEC5FC6CA}" srcOrd="0" destOrd="0" presId="urn:microsoft.com/office/officeart/2005/8/layout/process4"/>
    <dgm:cxn modelId="{2788E104-9A1F-4950-A6BF-4EACF99E7C64}" type="presParOf" srcId="{B10FB6FE-1CA5-4716-8D50-20389B0ABEF3}" destId="{49A61034-1072-4E70-B432-9FC1D8738021}" srcOrd="1" destOrd="0" presId="urn:microsoft.com/office/officeart/2005/8/layout/process4"/>
    <dgm:cxn modelId="{6EEEAB06-0C56-40D3-9C2A-A015B41B6ECA}" type="presParOf" srcId="{B10FB6FE-1CA5-4716-8D50-20389B0ABEF3}" destId="{AB225FB0-852A-40B1-82C2-490A39D975F5}" srcOrd="2" destOrd="0" presId="urn:microsoft.com/office/officeart/2005/8/layout/process4"/>
    <dgm:cxn modelId="{21960C18-6A63-43B8-A9DA-D097BC68B4A0}" type="presParOf" srcId="{AB225FB0-852A-40B1-82C2-490A39D975F5}" destId="{4F0840E8-713C-4CFF-B433-CB6A5EC3CC89}" srcOrd="0" destOrd="0" presId="urn:microsoft.com/office/officeart/2005/8/layout/process4"/>
    <dgm:cxn modelId="{E11FBB09-E3B2-4184-AC15-99258ACE8BD2}" type="presParOf" srcId="{AB225FB0-852A-40B1-82C2-490A39D975F5}" destId="{6AF44E62-C92D-4827-AC90-2C28743428DC}" srcOrd="1" destOrd="0" presId="urn:microsoft.com/office/officeart/2005/8/layout/process4"/>
    <dgm:cxn modelId="{0F8E1D28-EA8A-4DEE-97C4-63BAAD86454F}" type="presParOf" srcId="{AB225FB0-852A-40B1-82C2-490A39D975F5}" destId="{E4039EA6-20F9-4B13-A883-1383DA9F35CD}" srcOrd="2" destOrd="0" presId="urn:microsoft.com/office/officeart/2005/8/layout/process4"/>
    <dgm:cxn modelId="{9887DC67-71DF-45D1-91A0-07DA665BCD67}" type="presParOf" srcId="{E4039EA6-20F9-4B13-A883-1383DA9F35CD}" destId="{504F96F5-3935-4A2D-A083-A420416054B3}" srcOrd="0" destOrd="0" presId="urn:microsoft.com/office/officeart/2005/8/layout/process4"/>
    <dgm:cxn modelId="{86B9C18D-D61B-4651-ACC5-2F4A240E24C3}" type="presParOf" srcId="{E4039EA6-20F9-4B13-A883-1383DA9F35CD}" destId="{F04EED8C-96EA-4185-9CB8-3117C4084D2F}" srcOrd="1" destOrd="0" presId="urn:microsoft.com/office/officeart/2005/8/layout/process4"/>
    <dgm:cxn modelId="{FB49D0EE-12A7-43F5-90DB-0F0AC0FAEE5C}" type="presParOf" srcId="{B10FB6FE-1CA5-4716-8D50-20389B0ABEF3}" destId="{056B5758-159F-4149-85C3-CAD68F8AA72A}" srcOrd="3" destOrd="0" presId="urn:microsoft.com/office/officeart/2005/8/layout/process4"/>
    <dgm:cxn modelId="{AC21CEA1-410E-4711-8221-2995CBA128EE}" type="presParOf" srcId="{B10FB6FE-1CA5-4716-8D50-20389B0ABEF3}" destId="{E09C8046-C69A-4930-BB02-C10DF938A7BB}" srcOrd="4" destOrd="0" presId="urn:microsoft.com/office/officeart/2005/8/layout/process4"/>
    <dgm:cxn modelId="{90B0CC32-3F50-49EE-9096-75667129E721}" type="presParOf" srcId="{E09C8046-C69A-4930-BB02-C10DF938A7BB}" destId="{D1694591-2337-4B17-A373-CBBDBF80CF79}" srcOrd="0" destOrd="0" presId="urn:microsoft.com/office/officeart/2005/8/layout/process4"/>
    <dgm:cxn modelId="{0F780F6C-F25A-470E-AA8D-C2B3359CF414}" type="presParOf" srcId="{E09C8046-C69A-4930-BB02-C10DF938A7BB}" destId="{B49B9D38-A050-4046-9FC2-34CD0B9F42C3}" srcOrd="1" destOrd="0" presId="urn:microsoft.com/office/officeart/2005/8/layout/process4"/>
    <dgm:cxn modelId="{E820DF81-9AA7-4BCD-A68B-BCCE3BFAFB37}" type="presParOf" srcId="{E09C8046-C69A-4930-BB02-C10DF938A7BB}" destId="{9EE7B58D-A6FC-46EA-A7FC-7EB27AF2CB1E}" srcOrd="2" destOrd="0" presId="urn:microsoft.com/office/officeart/2005/8/layout/process4"/>
    <dgm:cxn modelId="{D00FF293-9449-4BD3-8CC6-B6C3D504D45A}" type="presParOf" srcId="{9EE7B58D-A6FC-46EA-A7FC-7EB27AF2CB1E}" destId="{6D0A13BD-7FCB-4A3C-8A7A-735A6E2EA156}" srcOrd="0" destOrd="0" presId="urn:microsoft.com/office/officeart/2005/8/layout/process4"/>
    <dgm:cxn modelId="{8FCB4D12-40B6-4E97-A3C6-D14FBFCCB444}" type="presParOf" srcId="{9EE7B58D-A6FC-46EA-A7FC-7EB27AF2CB1E}" destId="{83B2CCB1-F63C-4E1A-9989-3EAE81F218F6}" srcOrd="1"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0206BFA-79B7-411B-A990-A2E2F84103C4}" type="doc">
      <dgm:prSet loTypeId="urn:microsoft.com/office/officeart/2005/8/layout/process2" loCatId="process" qsTypeId="urn:microsoft.com/office/officeart/2005/8/quickstyle/3d3" qsCatId="3D" csTypeId="urn:microsoft.com/office/officeart/2005/8/colors/colorful3" csCatId="colorful" phldr="1"/>
      <dgm:spPr/>
    </dgm:pt>
    <dgm:pt modelId="{CECB73ED-A23C-427B-8B2D-693862BFC8E5}">
      <dgm:prSet phldrT="[Texte]" custT="1"/>
      <dgm:spPr/>
      <dgm:t>
        <a:bodyPr/>
        <a:lstStyle/>
        <a:p>
          <a:r>
            <a:rPr lang="fr-FR" sz="2400" b="1" dirty="0">
              <a:solidFill>
                <a:schemeClr val="tx1"/>
              </a:solidFill>
              <a:latin typeface="Centaur" pitchFamily="18" charset="0"/>
              <a:cs typeface="Times New Roman" panose="02020603050405020304" pitchFamily="18" charset="0"/>
            </a:rPr>
            <a:t>Opérationnalisation des variables</a:t>
          </a:r>
        </a:p>
      </dgm:t>
    </dgm:pt>
    <dgm:pt modelId="{226E7B23-D184-4DF5-99F8-5DE026859574}" type="parTrans" cxnId="{73D27A81-070B-408F-9A43-AAE9B8CA5F83}">
      <dgm:prSet/>
      <dgm:spPr/>
      <dgm:t>
        <a:bodyPr/>
        <a:lstStyle/>
        <a:p>
          <a:endParaRPr lang="fr-FR" sz="2400" b="1"/>
        </a:p>
      </dgm:t>
    </dgm:pt>
    <dgm:pt modelId="{98A723C8-4FBD-4DA8-A67E-7B39D2AE57D5}" type="sibTrans" cxnId="{73D27A81-070B-408F-9A43-AAE9B8CA5F83}">
      <dgm:prSet custT="1"/>
      <dgm:spPr/>
      <dgm:t>
        <a:bodyPr/>
        <a:lstStyle/>
        <a:p>
          <a:endParaRPr lang="fr-FR" sz="1400" b="1"/>
        </a:p>
      </dgm:t>
    </dgm:pt>
    <dgm:pt modelId="{A721C7D4-577A-46EA-9518-859393A191A6}">
      <dgm:prSet phldrT="[Texte]" custT="1"/>
      <dgm:spPr/>
      <dgm:t>
        <a:bodyPr/>
        <a:lstStyle/>
        <a:p>
          <a:r>
            <a:rPr lang="fr-FR" sz="2400" b="1" dirty="0">
              <a:solidFill>
                <a:schemeClr val="tx1"/>
              </a:solidFill>
              <a:latin typeface="Times New Roman" panose="02020603050405020304" pitchFamily="18" charset="0"/>
              <a:cs typeface="Times New Roman" panose="02020603050405020304" pitchFamily="18" charset="0"/>
            </a:rPr>
            <a:t>Test du questionnaire</a:t>
          </a:r>
        </a:p>
      </dgm:t>
    </dgm:pt>
    <dgm:pt modelId="{3F3DFD1F-9199-4C92-93C8-99B3CA00211A}" type="parTrans" cxnId="{B091E22E-F001-4632-9CB8-52D3321A695E}">
      <dgm:prSet/>
      <dgm:spPr/>
      <dgm:t>
        <a:bodyPr/>
        <a:lstStyle/>
        <a:p>
          <a:endParaRPr lang="fr-FR" sz="2400" b="1"/>
        </a:p>
      </dgm:t>
    </dgm:pt>
    <dgm:pt modelId="{B9AEF883-F7A6-462A-9E8A-1CDDBF83C5E6}" type="sibTrans" cxnId="{B091E22E-F001-4632-9CB8-52D3321A695E}">
      <dgm:prSet custT="1"/>
      <dgm:spPr/>
      <dgm:t>
        <a:bodyPr/>
        <a:lstStyle/>
        <a:p>
          <a:endParaRPr lang="fr-FR" sz="1400" b="1"/>
        </a:p>
      </dgm:t>
    </dgm:pt>
    <dgm:pt modelId="{EAFF4258-71A1-4AC4-803A-2F87078DF7FE}">
      <dgm:prSet custT="1"/>
      <dgm:spPr/>
      <dgm:t>
        <a:bodyPr/>
        <a:lstStyle/>
        <a:p>
          <a:r>
            <a:rPr lang="fr-FR" sz="2400" b="1" dirty="0">
              <a:solidFill>
                <a:schemeClr val="tx1"/>
              </a:solidFill>
              <a:latin typeface="Times New Roman" panose="02020603050405020304" pitchFamily="18" charset="0"/>
              <a:cs typeface="Times New Roman" panose="02020603050405020304" pitchFamily="18" charset="0"/>
            </a:rPr>
            <a:t>élaboration de l’outil de mesure </a:t>
          </a:r>
        </a:p>
      </dgm:t>
    </dgm:pt>
    <dgm:pt modelId="{1F75432F-7FA0-4160-8F39-CE90C66E470E}" type="parTrans" cxnId="{3B690498-4AA5-41FC-A333-348C75BE731E}">
      <dgm:prSet/>
      <dgm:spPr/>
      <dgm:t>
        <a:bodyPr/>
        <a:lstStyle/>
        <a:p>
          <a:endParaRPr lang="fr-FR" sz="2400" b="1"/>
        </a:p>
      </dgm:t>
    </dgm:pt>
    <dgm:pt modelId="{6E722D21-2CE5-4E2E-B48D-4A908C944BA0}" type="sibTrans" cxnId="{3B690498-4AA5-41FC-A333-348C75BE731E}">
      <dgm:prSet custT="1"/>
      <dgm:spPr/>
      <dgm:t>
        <a:bodyPr/>
        <a:lstStyle/>
        <a:p>
          <a:endParaRPr lang="fr-FR" sz="1400" b="1"/>
        </a:p>
      </dgm:t>
    </dgm:pt>
    <dgm:pt modelId="{ED37DE9F-4880-40BE-B3B7-6C8860C70B12}">
      <dgm:prSet custT="1"/>
      <dgm:spPr/>
      <dgm:t>
        <a:bodyPr/>
        <a:lstStyle/>
        <a:p>
          <a:r>
            <a:rPr lang="fr-FR" sz="2400" b="1" dirty="0">
              <a:solidFill>
                <a:schemeClr val="tx1"/>
              </a:solidFill>
              <a:latin typeface="Times New Roman" panose="02020603050405020304" pitchFamily="18" charset="0"/>
              <a:cs typeface="Times New Roman" panose="02020603050405020304" pitchFamily="18" charset="0"/>
            </a:rPr>
            <a:t>Administration du questionnaire</a:t>
          </a:r>
        </a:p>
      </dgm:t>
    </dgm:pt>
    <dgm:pt modelId="{A8B2C618-7085-4324-9E9C-B19F16D23CB9}" type="parTrans" cxnId="{3EB0BF8B-552A-4D8C-9975-60FB145658D0}">
      <dgm:prSet/>
      <dgm:spPr/>
      <dgm:t>
        <a:bodyPr/>
        <a:lstStyle/>
        <a:p>
          <a:endParaRPr lang="fr-FR" sz="2400" b="1"/>
        </a:p>
      </dgm:t>
    </dgm:pt>
    <dgm:pt modelId="{FB5611AD-9514-49A2-9A52-CF2FBD917804}" type="sibTrans" cxnId="{3EB0BF8B-552A-4D8C-9975-60FB145658D0}">
      <dgm:prSet custT="1"/>
      <dgm:spPr/>
      <dgm:t>
        <a:bodyPr/>
        <a:lstStyle/>
        <a:p>
          <a:endParaRPr lang="fr-FR" sz="1400" b="1"/>
        </a:p>
      </dgm:t>
    </dgm:pt>
    <dgm:pt modelId="{21A170EE-C0A2-42BD-B3A7-19FBD3B0972C}" type="pres">
      <dgm:prSet presAssocID="{70206BFA-79B7-411B-A990-A2E2F84103C4}" presName="linearFlow" presStyleCnt="0">
        <dgm:presLayoutVars>
          <dgm:resizeHandles val="exact"/>
        </dgm:presLayoutVars>
      </dgm:prSet>
      <dgm:spPr/>
    </dgm:pt>
    <dgm:pt modelId="{28E17E1A-A88A-45A3-B60E-3520537BCB94}" type="pres">
      <dgm:prSet presAssocID="{CECB73ED-A23C-427B-8B2D-693862BFC8E5}" presName="node" presStyleLbl="node1" presStyleIdx="0" presStyleCnt="4" custScaleX="199318" custLinFactNeighborX="-52342" custLinFactNeighborY="1507">
        <dgm:presLayoutVars>
          <dgm:bulletEnabled val="1"/>
        </dgm:presLayoutVars>
      </dgm:prSet>
      <dgm:spPr/>
    </dgm:pt>
    <dgm:pt modelId="{8AFFACAD-CAA0-4F1B-957A-8AC6DEC330FC}" type="pres">
      <dgm:prSet presAssocID="{98A723C8-4FBD-4DA8-A67E-7B39D2AE57D5}" presName="sibTrans" presStyleLbl="sibTrans2D1" presStyleIdx="0" presStyleCnt="3"/>
      <dgm:spPr/>
    </dgm:pt>
    <dgm:pt modelId="{3909A2EE-34FB-4CAD-AA04-DB504F0F2004}" type="pres">
      <dgm:prSet presAssocID="{98A723C8-4FBD-4DA8-A67E-7B39D2AE57D5}" presName="connectorText" presStyleLbl="sibTrans2D1" presStyleIdx="0" presStyleCnt="3"/>
      <dgm:spPr/>
    </dgm:pt>
    <dgm:pt modelId="{17416B62-6CAD-430E-9FD1-4F9BA6482C10}" type="pres">
      <dgm:prSet presAssocID="{EAFF4258-71A1-4AC4-803A-2F87078DF7FE}" presName="node" presStyleLbl="node1" presStyleIdx="1" presStyleCnt="4" custScaleX="199318" custLinFactNeighborX="-52342" custLinFactNeighborY="1507">
        <dgm:presLayoutVars>
          <dgm:bulletEnabled val="1"/>
        </dgm:presLayoutVars>
      </dgm:prSet>
      <dgm:spPr/>
    </dgm:pt>
    <dgm:pt modelId="{A5869081-77BA-4AD0-8623-519C13E4A595}" type="pres">
      <dgm:prSet presAssocID="{6E722D21-2CE5-4E2E-B48D-4A908C944BA0}" presName="sibTrans" presStyleLbl="sibTrans2D1" presStyleIdx="1" presStyleCnt="3"/>
      <dgm:spPr/>
    </dgm:pt>
    <dgm:pt modelId="{25CD1A38-FB64-4884-89BC-D8FCCC4CC938}" type="pres">
      <dgm:prSet presAssocID="{6E722D21-2CE5-4E2E-B48D-4A908C944BA0}" presName="connectorText" presStyleLbl="sibTrans2D1" presStyleIdx="1" presStyleCnt="3"/>
      <dgm:spPr/>
    </dgm:pt>
    <dgm:pt modelId="{DFC88E1C-444E-431B-B4E5-F7702DF56B1D}" type="pres">
      <dgm:prSet presAssocID="{A721C7D4-577A-46EA-9518-859393A191A6}" presName="node" presStyleLbl="node1" presStyleIdx="2" presStyleCnt="4" custScaleX="199318" custLinFactNeighborX="-52342" custLinFactNeighborY="1507">
        <dgm:presLayoutVars>
          <dgm:bulletEnabled val="1"/>
        </dgm:presLayoutVars>
      </dgm:prSet>
      <dgm:spPr/>
    </dgm:pt>
    <dgm:pt modelId="{A8F30C76-86C4-44B5-BC3F-0DB2A141DFED}" type="pres">
      <dgm:prSet presAssocID="{B9AEF883-F7A6-462A-9E8A-1CDDBF83C5E6}" presName="sibTrans" presStyleLbl="sibTrans2D1" presStyleIdx="2" presStyleCnt="3"/>
      <dgm:spPr/>
    </dgm:pt>
    <dgm:pt modelId="{5351EE6F-AFC0-4001-B660-A73A53B12D08}" type="pres">
      <dgm:prSet presAssocID="{B9AEF883-F7A6-462A-9E8A-1CDDBF83C5E6}" presName="connectorText" presStyleLbl="sibTrans2D1" presStyleIdx="2" presStyleCnt="3"/>
      <dgm:spPr/>
    </dgm:pt>
    <dgm:pt modelId="{EFC909AF-4DDB-4AAE-9EA8-0CB6F59F0F7E}" type="pres">
      <dgm:prSet presAssocID="{ED37DE9F-4880-40BE-B3B7-6C8860C70B12}" presName="node" presStyleLbl="node1" presStyleIdx="3" presStyleCnt="4" custScaleX="199318" custLinFactNeighborX="-52342" custLinFactNeighborY="1507">
        <dgm:presLayoutVars>
          <dgm:bulletEnabled val="1"/>
        </dgm:presLayoutVars>
      </dgm:prSet>
      <dgm:spPr/>
    </dgm:pt>
  </dgm:ptLst>
  <dgm:cxnLst>
    <dgm:cxn modelId="{43058E23-7313-4634-9DCB-574575601581}" type="presOf" srcId="{ED37DE9F-4880-40BE-B3B7-6C8860C70B12}" destId="{EFC909AF-4DDB-4AAE-9EA8-0CB6F59F0F7E}" srcOrd="0" destOrd="0" presId="urn:microsoft.com/office/officeart/2005/8/layout/process2"/>
    <dgm:cxn modelId="{7961CC25-8878-4471-BFC1-19254110AF9A}" type="presOf" srcId="{B9AEF883-F7A6-462A-9E8A-1CDDBF83C5E6}" destId="{A8F30C76-86C4-44B5-BC3F-0DB2A141DFED}" srcOrd="0" destOrd="0" presId="urn:microsoft.com/office/officeart/2005/8/layout/process2"/>
    <dgm:cxn modelId="{B091E22E-F001-4632-9CB8-52D3321A695E}" srcId="{70206BFA-79B7-411B-A990-A2E2F84103C4}" destId="{A721C7D4-577A-46EA-9518-859393A191A6}" srcOrd="2" destOrd="0" parTransId="{3F3DFD1F-9199-4C92-93C8-99B3CA00211A}" sibTransId="{B9AEF883-F7A6-462A-9E8A-1CDDBF83C5E6}"/>
    <dgm:cxn modelId="{8642013B-9AA6-4DDA-8762-CC8404DE7FFD}" type="presOf" srcId="{6E722D21-2CE5-4E2E-B48D-4A908C944BA0}" destId="{A5869081-77BA-4AD0-8623-519C13E4A595}" srcOrd="0" destOrd="0" presId="urn:microsoft.com/office/officeart/2005/8/layout/process2"/>
    <dgm:cxn modelId="{DF52C960-FF51-4CDA-AA9B-15C200DCDE90}" type="presOf" srcId="{98A723C8-4FBD-4DA8-A67E-7B39D2AE57D5}" destId="{8AFFACAD-CAA0-4F1B-957A-8AC6DEC330FC}" srcOrd="0" destOrd="0" presId="urn:microsoft.com/office/officeart/2005/8/layout/process2"/>
    <dgm:cxn modelId="{F5042B6B-40DF-472C-81FF-F61B39B366B9}" type="presOf" srcId="{6E722D21-2CE5-4E2E-B48D-4A908C944BA0}" destId="{25CD1A38-FB64-4884-89BC-D8FCCC4CC938}" srcOrd="1" destOrd="0" presId="urn:microsoft.com/office/officeart/2005/8/layout/process2"/>
    <dgm:cxn modelId="{EFD6A078-55CB-4767-9F6C-492712ABDE68}" type="presOf" srcId="{B9AEF883-F7A6-462A-9E8A-1CDDBF83C5E6}" destId="{5351EE6F-AFC0-4001-B660-A73A53B12D08}" srcOrd="1" destOrd="0" presId="urn:microsoft.com/office/officeart/2005/8/layout/process2"/>
    <dgm:cxn modelId="{73D27A81-070B-408F-9A43-AAE9B8CA5F83}" srcId="{70206BFA-79B7-411B-A990-A2E2F84103C4}" destId="{CECB73ED-A23C-427B-8B2D-693862BFC8E5}" srcOrd="0" destOrd="0" parTransId="{226E7B23-D184-4DF5-99F8-5DE026859574}" sibTransId="{98A723C8-4FBD-4DA8-A67E-7B39D2AE57D5}"/>
    <dgm:cxn modelId="{3EB0BF8B-552A-4D8C-9975-60FB145658D0}" srcId="{70206BFA-79B7-411B-A990-A2E2F84103C4}" destId="{ED37DE9F-4880-40BE-B3B7-6C8860C70B12}" srcOrd="3" destOrd="0" parTransId="{A8B2C618-7085-4324-9E9C-B19F16D23CB9}" sibTransId="{FB5611AD-9514-49A2-9A52-CF2FBD917804}"/>
    <dgm:cxn modelId="{4A69C394-F4E3-4FD7-B405-EBDD54C221A0}" type="presOf" srcId="{EAFF4258-71A1-4AC4-803A-2F87078DF7FE}" destId="{17416B62-6CAD-430E-9FD1-4F9BA6482C10}" srcOrd="0" destOrd="0" presId="urn:microsoft.com/office/officeart/2005/8/layout/process2"/>
    <dgm:cxn modelId="{EBA6EE97-A8B9-4634-9CDC-FCFCA5D82C69}" type="presOf" srcId="{98A723C8-4FBD-4DA8-A67E-7B39D2AE57D5}" destId="{3909A2EE-34FB-4CAD-AA04-DB504F0F2004}" srcOrd="1" destOrd="0" presId="urn:microsoft.com/office/officeart/2005/8/layout/process2"/>
    <dgm:cxn modelId="{3B690498-4AA5-41FC-A333-348C75BE731E}" srcId="{70206BFA-79B7-411B-A990-A2E2F84103C4}" destId="{EAFF4258-71A1-4AC4-803A-2F87078DF7FE}" srcOrd="1" destOrd="0" parTransId="{1F75432F-7FA0-4160-8F39-CE90C66E470E}" sibTransId="{6E722D21-2CE5-4E2E-B48D-4A908C944BA0}"/>
    <dgm:cxn modelId="{C6CBEFA2-E206-4CA7-9B78-ED8FC9128792}" type="presOf" srcId="{A721C7D4-577A-46EA-9518-859393A191A6}" destId="{DFC88E1C-444E-431B-B4E5-F7702DF56B1D}" srcOrd="0" destOrd="0" presId="urn:microsoft.com/office/officeart/2005/8/layout/process2"/>
    <dgm:cxn modelId="{D59F89B5-E103-40DD-BFD9-781C9ECD2763}" type="presOf" srcId="{CECB73ED-A23C-427B-8B2D-693862BFC8E5}" destId="{28E17E1A-A88A-45A3-B60E-3520537BCB94}" srcOrd="0" destOrd="0" presId="urn:microsoft.com/office/officeart/2005/8/layout/process2"/>
    <dgm:cxn modelId="{AB2788E0-E6D4-4982-A967-312F1797BE24}" type="presOf" srcId="{70206BFA-79B7-411B-A990-A2E2F84103C4}" destId="{21A170EE-C0A2-42BD-B3A7-19FBD3B0972C}" srcOrd="0" destOrd="0" presId="urn:microsoft.com/office/officeart/2005/8/layout/process2"/>
    <dgm:cxn modelId="{E0FBE613-B9FA-43CC-9F20-DCC2D18F30D0}" type="presParOf" srcId="{21A170EE-C0A2-42BD-B3A7-19FBD3B0972C}" destId="{28E17E1A-A88A-45A3-B60E-3520537BCB94}" srcOrd="0" destOrd="0" presId="urn:microsoft.com/office/officeart/2005/8/layout/process2"/>
    <dgm:cxn modelId="{0B81995A-A3BD-421F-B002-B6E99BADB5A1}" type="presParOf" srcId="{21A170EE-C0A2-42BD-B3A7-19FBD3B0972C}" destId="{8AFFACAD-CAA0-4F1B-957A-8AC6DEC330FC}" srcOrd="1" destOrd="0" presId="urn:microsoft.com/office/officeart/2005/8/layout/process2"/>
    <dgm:cxn modelId="{EAABB9EA-FE7B-41A9-BDC2-8C811965AF5F}" type="presParOf" srcId="{8AFFACAD-CAA0-4F1B-957A-8AC6DEC330FC}" destId="{3909A2EE-34FB-4CAD-AA04-DB504F0F2004}" srcOrd="0" destOrd="0" presId="urn:microsoft.com/office/officeart/2005/8/layout/process2"/>
    <dgm:cxn modelId="{2D43BBA1-AF67-4C54-A227-17E0FB8BED61}" type="presParOf" srcId="{21A170EE-C0A2-42BD-B3A7-19FBD3B0972C}" destId="{17416B62-6CAD-430E-9FD1-4F9BA6482C10}" srcOrd="2" destOrd="0" presId="urn:microsoft.com/office/officeart/2005/8/layout/process2"/>
    <dgm:cxn modelId="{77958ABE-6C74-4D6C-BD32-1E180559DC27}" type="presParOf" srcId="{21A170EE-C0A2-42BD-B3A7-19FBD3B0972C}" destId="{A5869081-77BA-4AD0-8623-519C13E4A595}" srcOrd="3" destOrd="0" presId="urn:microsoft.com/office/officeart/2005/8/layout/process2"/>
    <dgm:cxn modelId="{E913D07A-1DF1-4964-9AF4-25EE7BF022E9}" type="presParOf" srcId="{A5869081-77BA-4AD0-8623-519C13E4A595}" destId="{25CD1A38-FB64-4884-89BC-D8FCCC4CC938}" srcOrd="0" destOrd="0" presId="urn:microsoft.com/office/officeart/2005/8/layout/process2"/>
    <dgm:cxn modelId="{D60B6067-A61C-4374-80C3-13C4D71EAF1B}" type="presParOf" srcId="{21A170EE-C0A2-42BD-B3A7-19FBD3B0972C}" destId="{DFC88E1C-444E-431B-B4E5-F7702DF56B1D}" srcOrd="4" destOrd="0" presId="urn:microsoft.com/office/officeart/2005/8/layout/process2"/>
    <dgm:cxn modelId="{7C27E2A1-5982-4892-958B-0A3409C6C52F}" type="presParOf" srcId="{21A170EE-C0A2-42BD-B3A7-19FBD3B0972C}" destId="{A8F30C76-86C4-44B5-BC3F-0DB2A141DFED}" srcOrd="5" destOrd="0" presId="urn:microsoft.com/office/officeart/2005/8/layout/process2"/>
    <dgm:cxn modelId="{2E24BF1C-15B5-4819-B931-DE546CFB02D2}" type="presParOf" srcId="{A8F30C76-86C4-44B5-BC3F-0DB2A141DFED}" destId="{5351EE6F-AFC0-4001-B660-A73A53B12D08}" srcOrd="0" destOrd="0" presId="urn:microsoft.com/office/officeart/2005/8/layout/process2"/>
    <dgm:cxn modelId="{C9DBAB4B-9B8A-490B-9123-D1DC1B9F0C69}" type="presParOf" srcId="{21A170EE-C0A2-42BD-B3A7-19FBD3B0972C}" destId="{EFC909AF-4DDB-4AAE-9EA8-0CB6F59F0F7E}" srcOrd="6"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0206BFA-79B7-411B-A990-A2E2F84103C4}" type="doc">
      <dgm:prSet loTypeId="urn:microsoft.com/office/officeart/2005/8/layout/process2" loCatId="process" qsTypeId="urn:microsoft.com/office/officeart/2005/8/quickstyle/simple1" qsCatId="simple" csTypeId="urn:microsoft.com/office/officeart/2005/8/colors/colorful3" csCatId="colorful" phldr="1"/>
      <dgm:spPr/>
    </dgm:pt>
    <dgm:pt modelId="{CECB73ED-A23C-427B-8B2D-693862BFC8E5}">
      <dgm:prSet phldrT="[Texte]" custT="1"/>
      <dgm:spPr>
        <a:solidFill>
          <a:srgbClr val="BC72F0">
            <a:hueOff val="-629581"/>
            <a:satOff val="-31625"/>
            <a:lumOff val="-10980"/>
            <a:alphaOff val="0"/>
          </a:srgbClr>
        </a:solidFill>
        <a:ln w="15875" cap="flat" cmpd="sng" algn="ctr">
          <a:solidFill>
            <a:prstClr val="white">
              <a:hueOff val="0"/>
              <a:satOff val="0"/>
              <a:lumOff val="0"/>
              <a:alphaOff val="0"/>
            </a:prstClr>
          </a:solidFill>
          <a:prstDash val="solid"/>
        </a:ln>
        <a:effectLst/>
      </dgm:spPr>
      <dgm:t>
        <a:bodyPr spcFirstLastPara="0" vert="horz" wrap="square" lIns="106680" tIns="106680" rIns="106680" bIns="106680" numCol="1" spcCol="1270" anchor="ctr" anchorCtr="0"/>
        <a:lstStyle/>
        <a:p>
          <a:pPr marL="0" lvl="0" defTabSz="1244600">
            <a:lnSpc>
              <a:spcPct val="100000"/>
            </a:lnSpc>
            <a:spcBef>
              <a:spcPct val="0"/>
            </a:spcBef>
            <a:spcAft>
              <a:spcPts val="0"/>
            </a:spcAft>
            <a:buNone/>
          </a:pPr>
          <a:r>
            <a:rPr lang="fr-FR" sz="2800" b="1" kern="1200" dirty="0">
              <a:solidFill>
                <a:prstClr val="black"/>
              </a:solidFill>
              <a:latin typeface="Centaur" pitchFamily="18" charset="0"/>
              <a:ea typeface="+mn-ea"/>
              <a:cs typeface="Times New Roman" panose="02020603050405020304" pitchFamily="18" charset="0"/>
            </a:rPr>
            <a:t>Tri et épuration </a:t>
          </a:r>
        </a:p>
      </dgm:t>
    </dgm:pt>
    <dgm:pt modelId="{226E7B23-D184-4DF5-99F8-5DE026859574}" type="parTrans" cxnId="{73D27A81-070B-408F-9A43-AAE9B8CA5F83}">
      <dgm:prSet/>
      <dgm:spPr/>
      <dgm:t>
        <a:bodyPr/>
        <a:lstStyle/>
        <a:p>
          <a:endParaRPr lang="fr-FR" sz="2400" b="1">
            <a:latin typeface="Centaur" pitchFamily="18" charset="0"/>
          </a:endParaRPr>
        </a:p>
      </dgm:t>
    </dgm:pt>
    <dgm:pt modelId="{98A723C8-4FBD-4DA8-A67E-7B39D2AE57D5}" type="sibTrans" cxnId="{73D27A81-070B-408F-9A43-AAE9B8CA5F83}">
      <dgm:prSet custT="1"/>
      <dgm:spPr/>
      <dgm:t>
        <a:bodyPr/>
        <a:lstStyle/>
        <a:p>
          <a:endParaRPr lang="fr-FR" sz="1400" b="1">
            <a:latin typeface="Centaur" pitchFamily="18" charset="0"/>
          </a:endParaRPr>
        </a:p>
      </dgm:t>
    </dgm:pt>
    <dgm:pt modelId="{47055841-95FC-44C9-9E79-48EAC1AA8B26}">
      <dgm:prSet phldrT="[Texte]" custT="1"/>
      <dgm:spPr>
        <a:solidFill>
          <a:srgbClr val="BC72F0">
            <a:hueOff val="-629581"/>
            <a:satOff val="-31625"/>
            <a:lumOff val="-10980"/>
            <a:alphaOff val="0"/>
          </a:srgbClr>
        </a:solidFill>
        <a:ln w="15875" cap="flat" cmpd="sng" algn="ctr">
          <a:solidFill>
            <a:prstClr val="white">
              <a:hueOff val="0"/>
              <a:satOff val="0"/>
              <a:lumOff val="0"/>
              <a:alphaOff val="0"/>
            </a:prstClr>
          </a:solidFill>
          <a:prstDash val="solid"/>
        </a:ln>
        <a:effectLst/>
      </dgm:spPr>
      <dgm:t>
        <a:bodyPr spcFirstLastPara="0" vert="horz" wrap="square" lIns="106680" tIns="106680" rIns="106680" bIns="106680" numCol="1" spcCol="1270" anchor="ctr" anchorCtr="0"/>
        <a:lstStyle/>
        <a:p>
          <a:r>
            <a:rPr lang="fr-FR" sz="2400" b="1" dirty="0">
              <a:solidFill>
                <a:schemeClr val="tx1"/>
              </a:solidFill>
              <a:latin typeface="Centaur" pitchFamily="18" charset="0"/>
              <a:cs typeface="Times New Roman" panose="02020603050405020304" pitchFamily="18" charset="0"/>
            </a:rPr>
            <a:t>Tests de validité et fiabilité des échelles de mesure</a:t>
          </a:r>
        </a:p>
      </dgm:t>
    </dgm:pt>
    <dgm:pt modelId="{B3E4795C-2050-46C6-B61A-15DC6077ED42}" type="parTrans" cxnId="{46B8BF49-9C35-4B36-88F2-F774FD01CEB2}">
      <dgm:prSet/>
      <dgm:spPr/>
      <dgm:t>
        <a:bodyPr/>
        <a:lstStyle/>
        <a:p>
          <a:endParaRPr lang="fr-FR" sz="2400" b="1">
            <a:latin typeface="Centaur" pitchFamily="18" charset="0"/>
          </a:endParaRPr>
        </a:p>
      </dgm:t>
    </dgm:pt>
    <dgm:pt modelId="{61DB9462-FC67-4167-8F9A-8AA148088A97}" type="sibTrans" cxnId="{46B8BF49-9C35-4B36-88F2-F774FD01CEB2}">
      <dgm:prSet custT="1"/>
      <dgm:spPr/>
      <dgm:t>
        <a:bodyPr/>
        <a:lstStyle/>
        <a:p>
          <a:endParaRPr lang="fr-FR" sz="1400" b="1">
            <a:latin typeface="Centaur" pitchFamily="18" charset="0"/>
          </a:endParaRPr>
        </a:p>
      </dgm:t>
    </dgm:pt>
    <dgm:pt modelId="{A721C7D4-577A-46EA-9518-859393A191A6}">
      <dgm:prSet phldrT="[Texte]" custT="1"/>
      <dgm:spPr/>
      <dgm:t>
        <a:bodyPr/>
        <a:lstStyle/>
        <a:p>
          <a:pPr algn="ctr">
            <a:lnSpc>
              <a:spcPct val="100000"/>
            </a:lnSpc>
            <a:spcAft>
              <a:spcPts val="0"/>
            </a:spcAft>
          </a:pPr>
          <a:r>
            <a:rPr lang="fr-FR" sz="2800" b="1" dirty="0">
              <a:solidFill>
                <a:schemeClr val="tx1"/>
              </a:solidFill>
              <a:latin typeface="Centaur" pitchFamily="18" charset="0"/>
              <a:cs typeface="Times New Roman" panose="02020603050405020304" pitchFamily="18" charset="0"/>
            </a:rPr>
            <a:t>Test des hypothèses: </a:t>
          </a:r>
        </a:p>
        <a:p>
          <a:pPr algn="l">
            <a:lnSpc>
              <a:spcPct val="100000"/>
            </a:lnSpc>
            <a:spcAft>
              <a:spcPts val="0"/>
            </a:spcAft>
          </a:pPr>
          <a:r>
            <a:rPr lang="fr-FR" sz="2000" b="1" dirty="0">
              <a:solidFill>
                <a:schemeClr val="tx1"/>
              </a:solidFill>
              <a:latin typeface="Centaur" pitchFamily="18" charset="0"/>
              <a:cs typeface="Times New Roman" panose="02020603050405020304" pitchFamily="18" charset="0"/>
            </a:rPr>
            <a:t>- Régression Linéaire Simple : SPSS, V25</a:t>
          </a:r>
        </a:p>
      </dgm:t>
    </dgm:pt>
    <dgm:pt modelId="{3F3DFD1F-9199-4C92-93C8-99B3CA00211A}" type="parTrans" cxnId="{B091E22E-F001-4632-9CB8-52D3321A695E}">
      <dgm:prSet/>
      <dgm:spPr/>
      <dgm:t>
        <a:bodyPr/>
        <a:lstStyle/>
        <a:p>
          <a:endParaRPr lang="fr-FR" sz="2400" b="1">
            <a:latin typeface="Centaur" pitchFamily="18" charset="0"/>
          </a:endParaRPr>
        </a:p>
      </dgm:t>
    </dgm:pt>
    <dgm:pt modelId="{B9AEF883-F7A6-462A-9E8A-1CDDBF83C5E6}" type="sibTrans" cxnId="{B091E22E-F001-4632-9CB8-52D3321A695E}">
      <dgm:prSet custT="1"/>
      <dgm:spPr/>
      <dgm:t>
        <a:bodyPr/>
        <a:lstStyle/>
        <a:p>
          <a:endParaRPr lang="fr-FR" sz="1400" b="1" dirty="0">
            <a:latin typeface="Centaur" pitchFamily="18" charset="0"/>
          </a:endParaRPr>
        </a:p>
      </dgm:t>
    </dgm:pt>
    <dgm:pt modelId="{EAFF4258-71A1-4AC4-803A-2F87078DF7FE}">
      <dgm:prSet custT="1"/>
      <dgm:spPr>
        <a:solidFill>
          <a:srgbClr val="BC72F0">
            <a:hueOff val="-629581"/>
            <a:satOff val="-31625"/>
            <a:lumOff val="-10980"/>
            <a:alphaOff val="0"/>
          </a:srgbClr>
        </a:solidFill>
        <a:ln w="15875" cap="flat" cmpd="sng" algn="ctr">
          <a:solidFill>
            <a:prstClr val="white">
              <a:hueOff val="0"/>
              <a:satOff val="0"/>
              <a:lumOff val="0"/>
              <a:alphaOff val="0"/>
            </a:prstClr>
          </a:solidFill>
          <a:prstDash val="solid"/>
        </a:ln>
        <a:effectLst/>
      </dgm:spPr>
      <dgm:t>
        <a:bodyPr spcFirstLastPara="0" vert="horz" wrap="square" lIns="106680" tIns="106680" rIns="106680" bIns="106680" numCol="1" spcCol="1270" anchor="ctr" anchorCtr="0"/>
        <a:lstStyle/>
        <a:p>
          <a:r>
            <a:rPr lang="fr-FR" sz="2800" b="1" kern="1200" dirty="0">
              <a:solidFill>
                <a:prstClr val="black"/>
              </a:solidFill>
              <a:latin typeface="Centaur" pitchFamily="18" charset="0"/>
              <a:ea typeface="+mn-ea"/>
              <a:cs typeface="Times New Roman" panose="02020603050405020304" pitchFamily="18" charset="0"/>
            </a:rPr>
            <a:t>Saisie</a:t>
          </a:r>
          <a:r>
            <a:rPr lang="fr-FR" sz="2400" b="1" kern="1200" dirty="0">
              <a:solidFill>
                <a:schemeClr val="tx1"/>
              </a:solidFill>
              <a:latin typeface="Centaur" pitchFamily="18" charset="0"/>
              <a:cs typeface="Times New Roman" panose="02020603050405020304" pitchFamily="18" charset="0"/>
            </a:rPr>
            <a:t> sous  le logiciel SPSS 22</a:t>
          </a:r>
        </a:p>
      </dgm:t>
    </dgm:pt>
    <dgm:pt modelId="{1F75432F-7FA0-4160-8F39-CE90C66E470E}" type="parTrans" cxnId="{3B690498-4AA5-41FC-A333-348C75BE731E}">
      <dgm:prSet/>
      <dgm:spPr/>
      <dgm:t>
        <a:bodyPr/>
        <a:lstStyle/>
        <a:p>
          <a:endParaRPr lang="fr-FR" sz="2400" b="1">
            <a:latin typeface="Centaur" pitchFamily="18" charset="0"/>
          </a:endParaRPr>
        </a:p>
      </dgm:t>
    </dgm:pt>
    <dgm:pt modelId="{6E722D21-2CE5-4E2E-B48D-4A908C944BA0}" type="sibTrans" cxnId="{3B690498-4AA5-41FC-A333-348C75BE731E}">
      <dgm:prSet custT="1"/>
      <dgm:spPr/>
      <dgm:t>
        <a:bodyPr/>
        <a:lstStyle/>
        <a:p>
          <a:endParaRPr lang="fr-FR" sz="1400" b="1">
            <a:latin typeface="Centaur" pitchFamily="18" charset="0"/>
          </a:endParaRPr>
        </a:p>
      </dgm:t>
    </dgm:pt>
    <dgm:pt modelId="{83B562A4-A7B9-4206-871F-A462EB74407B}">
      <dgm:prSet custT="1"/>
      <dgm:spPr/>
      <dgm:t>
        <a:bodyPr/>
        <a:lstStyle/>
        <a:p>
          <a:r>
            <a:rPr lang="fr-FR" sz="2400" b="1" dirty="0">
              <a:solidFill>
                <a:schemeClr val="tx1"/>
              </a:solidFill>
              <a:latin typeface="Centaur" pitchFamily="18" charset="0"/>
              <a:cs typeface="Times New Roman" panose="02020603050405020304" pitchFamily="18" charset="0"/>
            </a:rPr>
            <a:t>Collecte des données</a:t>
          </a:r>
        </a:p>
      </dgm:t>
    </dgm:pt>
    <dgm:pt modelId="{5ECB5740-8C93-4B70-AA4A-B6755B9AAB3E}" type="parTrans" cxnId="{D6D12770-487B-4573-B29E-D59BA29CC283}">
      <dgm:prSet/>
      <dgm:spPr/>
      <dgm:t>
        <a:bodyPr/>
        <a:lstStyle/>
        <a:p>
          <a:endParaRPr lang="fr-FR">
            <a:latin typeface="Centaur" pitchFamily="18" charset="0"/>
          </a:endParaRPr>
        </a:p>
      </dgm:t>
    </dgm:pt>
    <dgm:pt modelId="{573B6D08-D86B-46E4-8A74-D74CD59D9DD1}" type="sibTrans" cxnId="{D6D12770-487B-4573-B29E-D59BA29CC283}">
      <dgm:prSet/>
      <dgm:spPr/>
      <dgm:t>
        <a:bodyPr/>
        <a:lstStyle/>
        <a:p>
          <a:endParaRPr lang="fr-FR">
            <a:latin typeface="Centaur" pitchFamily="18" charset="0"/>
          </a:endParaRPr>
        </a:p>
      </dgm:t>
    </dgm:pt>
    <dgm:pt modelId="{21A170EE-C0A2-42BD-B3A7-19FBD3B0972C}" type="pres">
      <dgm:prSet presAssocID="{70206BFA-79B7-411B-A990-A2E2F84103C4}" presName="linearFlow" presStyleCnt="0">
        <dgm:presLayoutVars>
          <dgm:resizeHandles val="exact"/>
        </dgm:presLayoutVars>
      </dgm:prSet>
      <dgm:spPr/>
    </dgm:pt>
    <dgm:pt modelId="{51A34B47-D8FE-41A8-9B37-BCDB832EA8F6}" type="pres">
      <dgm:prSet presAssocID="{83B562A4-A7B9-4206-871F-A462EB74407B}" presName="node" presStyleLbl="node1" presStyleIdx="0" presStyleCnt="5" custScaleX="250088" custLinFactNeighborX="-38466" custLinFactNeighborY="30278">
        <dgm:presLayoutVars>
          <dgm:bulletEnabled val="1"/>
        </dgm:presLayoutVars>
      </dgm:prSet>
      <dgm:spPr/>
    </dgm:pt>
    <dgm:pt modelId="{168B47AD-107E-4431-ACF0-8A758E6B945A}" type="pres">
      <dgm:prSet presAssocID="{573B6D08-D86B-46E4-8A74-D74CD59D9DD1}" presName="sibTrans" presStyleLbl="sibTrans2D1" presStyleIdx="0" presStyleCnt="4" custScaleX="206817" custScaleY="136672" custLinFactX="-100000" custLinFactNeighborX="-132075" custLinFactNeighborY="-5742"/>
      <dgm:spPr/>
    </dgm:pt>
    <dgm:pt modelId="{4A9CDD68-D1FC-4EFE-A368-D4CB1D077CC2}" type="pres">
      <dgm:prSet presAssocID="{573B6D08-D86B-46E4-8A74-D74CD59D9DD1}" presName="connectorText" presStyleLbl="sibTrans2D1" presStyleIdx="0" presStyleCnt="4"/>
      <dgm:spPr/>
    </dgm:pt>
    <dgm:pt modelId="{28E17E1A-A88A-45A3-B60E-3520537BCB94}" type="pres">
      <dgm:prSet presAssocID="{CECB73ED-A23C-427B-8B2D-693862BFC8E5}" presName="node" presStyleLbl="node1" presStyleIdx="1" presStyleCnt="5" custScaleX="253966" custLinFactNeighborX="-52342" custLinFactNeighborY="1507">
        <dgm:presLayoutVars>
          <dgm:bulletEnabled val="1"/>
        </dgm:presLayoutVars>
      </dgm:prSet>
      <dgm:spPr>
        <a:xfrm>
          <a:off x="0" y="753934"/>
          <a:ext cx="5057096" cy="497812"/>
        </a:xfrm>
        <a:prstGeom prst="roundRect">
          <a:avLst>
            <a:gd name="adj" fmla="val 10000"/>
          </a:avLst>
        </a:prstGeom>
      </dgm:spPr>
    </dgm:pt>
    <dgm:pt modelId="{8AFFACAD-CAA0-4F1B-957A-8AC6DEC330FC}" type="pres">
      <dgm:prSet presAssocID="{98A723C8-4FBD-4DA8-A67E-7B39D2AE57D5}" presName="sibTrans" presStyleLbl="sibTrans2D1" presStyleIdx="1" presStyleCnt="4" custAng="20296364" custLinFactNeighborY="5749"/>
      <dgm:spPr/>
    </dgm:pt>
    <dgm:pt modelId="{3909A2EE-34FB-4CAD-AA04-DB504F0F2004}" type="pres">
      <dgm:prSet presAssocID="{98A723C8-4FBD-4DA8-A67E-7B39D2AE57D5}" presName="connectorText" presStyleLbl="sibTrans2D1" presStyleIdx="1" presStyleCnt="4"/>
      <dgm:spPr/>
    </dgm:pt>
    <dgm:pt modelId="{17416B62-6CAD-430E-9FD1-4F9BA6482C10}" type="pres">
      <dgm:prSet presAssocID="{EAFF4258-71A1-4AC4-803A-2F87078DF7FE}" presName="node" presStyleLbl="node1" presStyleIdx="2" presStyleCnt="5" custScaleX="247165" custScaleY="138803" custLinFactNeighborX="-28348" custLinFactNeighborY="-25530">
        <dgm:presLayoutVars>
          <dgm:bulletEnabled val="1"/>
        </dgm:presLayoutVars>
      </dgm:prSet>
      <dgm:spPr>
        <a:xfrm>
          <a:off x="0" y="1500653"/>
          <a:ext cx="4539450" cy="497812"/>
        </a:xfrm>
        <a:prstGeom prst="roundRect">
          <a:avLst>
            <a:gd name="adj" fmla="val 10000"/>
          </a:avLst>
        </a:prstGeom>
      </dgm:spPr>
    </dgm:pt>
    <dgm:pt modelId="{A5869081-77BA-4AD0-8623-519C13E4A595}" type="pres">
      <dgm:prSet presAssocID="{6E722D21-2CE5-4E2E-B48D-4A908C944BA0}" presName="sibTrans" presStyleLbl="sibTrans2D1" presStyleIdx="2" presStyleCnt="4" custLinFactNeighborX="-7430" custLinFactNeighborY="28746"/>
      <dgm:spPr/>
    </dgm:pt>
    <dgm:pt modelId="{25CD1A38-FB64-4884-89BC-D8FCCC4CC938}" type="pres">
      <dgm:prSet presAssocID="{6E722D21-2CE5-4E2E-B48D-4A908C944BA0}" presName="connectorText" presStyleLbl="sibTrans2D1" presStyleIdx="2" presStyleCnt="4"/>
      <dgm:spPr/>
    </dgm:pt>
    <dgm:pt modelId="{CFCFE92B-C309-47CD-AD6C-3E8D79E42AFB}" type="pres">
      <dgm:prSet presAssocID="{47055841-95FC-44C9-9E79-48EAC1AA8B26}" presName="node" presStyleLbl="node1" presStyleIdx="3" presStyleCnt="5" custScaleX="248262" custScaleY="168472" custLinFactNeighborX="-52342" custLinFactNeighborY="1507">
        <dgm:presLayoutVars>
          <dgm:bulletEnabled val="1"/>
        </dgm:presLayoutVars>
      </dgm:prSet>
      <dgm:spPr>
        <a:xfrm>
          <a:off x="0" y="2247371"/>
          <a:ext cx="4943515" cy="838674"/>
        </a:xfrm>
        <a:prstGeom prst="roundRect">
          <a:avLst>
            <a:gd name="adj" fmla="val 10000"/>
          </a:avLst>
        </a:prstGeom>
      </dgm:spPr>
    </dgm:pt>
    <dgm:pt modelId="{BB6A7027-ECED-4AB9-B39E-CA969E0E34C9}" type="pres">
      <dgm:prSet presAssocID="{61DB9462-FC67-4167-8F9A-8AA148088A97}" presName="sibTrans" presStyleLbl="sibTrans2D1" presStyleIdx="3" presStyleCnt="4"/>
      <dgm:spPr/>
    </dgm:pt>
    <dgm:pt modelId="{D51D842E-7172-467E-8303-F65D8B2A48D3}" type="pres">
      <dgm:prSet presAssocID="{61DB9462-FC67-4167-8F9A-8AA148088A97}" presName="connectorText" presStyleLbl="sibTrans2D1" presStyleIdx="3" presStyleCnt="4"/>
      <dgm:spPr/>
    </dgm:pt>
    <dgm:pt modelId="{DFC88E1C-444E-431B-B4E5-F7702DF56B1D}" type="pres">
      <dgm:prSet presAssocID="{A721C7D4-577A-46EA-9518-859393A191A6}" presName="node" presStyleLbl="node1" presStyleIdx="4" presStyleCnt="5" custScaleX="241416" custScaleY="149575" custLinFactNeighborX="-23164" custLinFactNeighborY="1507">
        <dgm:presLayoutVars>
          <dgm:bulletEnabled val="1"/>
        </dgm:presLayoutVars>
      </dgm:prSet>
      <dgm:spPr/>
    </dgm:pt>
  </dgm:ptLst>
  <dgm:cxnLst>
    <dgm:cxn modelId="{8A0DC904-BC40-4AA9-96C8-611F9736F232}" type="presOf" srcId="{CECB73ED-A23C-427B-8B2D-693862BFC8E5}" destId="{28E17E1A-A88A-45A3-B60E-3520537BCB94}" srcOrd="0" destOrd="0" presId="urn:microsoft.com/office/officeart/2005/8/layout/process2"/>
    <dgm:cxn modelId="{B091E22E-F001-4632-9CB8-52D3321A695E}" srcId="{70206BFA-79B7-411B-A990-A2E2F84103C4}" destId="{A721C7D4-577A-46EA-9518-859393A191A6}" srcOrd="4" destOrd="0" parTransId="{3F3DFD1F-9199-4C92-93C8-99B3CA00211A}" sibTransId="{B9AEF883-F7A6-462A-9E8A-1CDDBF83C5E6}"/>
    <dgm:cxn modelId="{FBFBD22F-E519-4BB1-A523-54389517CFBA}" type="presOf" srcId="{61DB9462-FC67-4167-8F9A-8AA148088A97}" destId="{D51D842E-7172-467E-8303-F65D8B2A48D3}" srcOrd="1" destOrd="0" presId="urn:microsoft.com/office/officeart/2005/8/layout/process2"/>
    <dgm:cxn modelId="{1C113563-97B5-40DF-8B6D-880F750DE23C}" type="presOf" srcId="{573B6D08-D86B-46E4-8A74-D74CD59D9DD1}" destId="{4A9CDD68-D1FC-4EFE-A368-D4CB1D077CC2}" srcOrd="1" destOrd="0" presId="urn:microsoft.com/office/officeart/2005/8/layout/process2"/>
    <dgm:cxn modelId="{8ADA6145-6122-4FB4-9EE8-544CD3508B3D}" type="presOf" srcId="{98A723C8-4FBD-4DA8-A67E-7B39D2AE57D5}" destId="{8AFFACAD-CAA0-4F1B-957A-8AC6DEC330FC}" srcOrd="0" destOrd="0" presId="urn:microsoft.com/office/officeart/2005/8/layout/process2"/>
    <dgm:cxn modelId="{46B8BF49-9C35-4B36-88F2-F774FD01CEB2}" srcId="{70206BFA-79B7-411B-A990-A2E2F84103C4}" destId="{47055841-95FC-44C9-9E79-48EAC1AA8B26}" srcOrd="3" destOrd="0" parTransId="{B3E4795C-2050-46C6-B61A-15DC6077ED42}" sibTransId="{61DB9462-FC67-4167-8F9A-8AA148088A97}"/>
    <dgm:cxn modelId="{08C70E6A-172E-40F8-827C-22C953D86387}" type="presOf" srcId="{47055841-95FC-44C9-9E79-48EAC1AA8B26}" destId="{CFCFE92B-C309-47CD-AD6C-3E8D79E42AFB}" srcOrd="0" destOrd="0" presId="urn:microsoft.com/office/officeart/2005/8/layout/process2"/>
    <dgm:cxn modelId="{D6D12770-487B-4573-B29E-D59BA29CC283}" srcId="{70206BFA-79B7-411B-A990-A2E2F84103C4}" destId="{83B562A4-A7B9-4206-871F-A462EB74407B}" srcOrd="0" destOrd="0" parTransId="{5ECB5740-8C93-4B70-AA4A-B6755B9AAB3E}" sibTransId="{573B6D08-D86B-46E4-8A74-D74CD59D9DD1}"/>
    <dgm:cxn modelId="{0C64D150-5A15-4817-92D6-90FE6363E744}" type="presOf" srcId="{6E722D21-2CE5-4E2E-B48D-4A908C944BA0}" destId="{25CD1A38-FB64-4884-89BC-D8FCCC4CC938}" srcOrd="1" destOrd="0" presId="urn:microsoft.com/office/officeart/2005/8/layout/process2"/>
    <dgm:cxn modelId="{73D27A81-070B-408F-9A43-AAE9B8CA5F83}" srcId="{70206BFA-79B7-411B-A990-A2E2F84103C4}" destId="{CECB73ED-A23C-427B-8B2D-693862BFC8E5}" srcOrd="1" destOrd="0" parTransId="{226E7B23-D184-4DF5-99F8-5DE026859574}" sibTransId="{98A723C8-4FBD-4DA8-A67E-7B39D2AE57D5}"/>
    <dgm:cxn modelId="{87063384-D47B-4C3B-B539-3561E6223D82}" type="presOf" srcId="{61DB9462-FC67-4167-8F9A-8AA148088A97}" destId="{BB6A7027-ECED-4AB9-B39E-CA969E0E34C9}" srcOrd="0" destOrd="0" presId="urn:microsoft.com/office/officeart/2005/8/layout/process2"/>
    <dgm:cxn modelId="{C995A690-1144-4FD2-9543-B812B53FC3BB}" type="presOf" srcId="{70206BFA-79B7-411B-A990-A2E2F84103C4}" destId="{21A170EE-C0A2-42BD-B3A7-19FBD3B0972C}" srcOrd="0" destOrd="0" presId="urn:microsoft.com/office/officeart/2005/8/layout/process2"/>
    <dgm:cxn modelId="{91CFAC93-5663-4A3E-88E8-60DEA13EC255}" type="presOf" srcId="{6E722D21-2CE5-4E2E-B48D-4A908C944BA0}" destId="{A5869081-77BA-4AD0-8623-519C13E4A595}" srcOrd="0" destOrd="0" presId="urn:microsoft.com/office/officeart/2005/8/layout/process2"/>
    <dgm:cxn modelId="{3B690498-4AA5-41FC-A333-348C75BE731E}" srcId="{70206BFA-79B7-411B-A990-A2E2F84103C4}" destId="{EAFF4258-71A1-4AC4-803A-2F87078DF7FE}" srcOrd="2" destOrd="0" parTransId="{1F75432F-7FA0-4160-8F39-CE90C66E470E}" sibTransId="{6E722D21-2CE5-4E2E-B48D-4A908C944BA0}"/>
    <dgm:cxn modelId="{CCB45CB4-6F8C-4CD3-9FA2-650010552CAF}" type="presOf" srcId="{98A723C8-4FBD-4DA8-A67E-7B39D2AE57D5}" destId="{3909A2EE-34FB-4CAD-AA04-DB504F0F2004}" srcOrd="1" destOrd="0" presId="urn:microsoft.com/office/officeart/2005/8/layout/process2"/>
    <dgm:cxn modelId="{DBBD40BF-B514-46B2-AF13-9812E9782E68}" type="presOf" srcId="{EAFF4258-71A1-4AC4-803A-2F87078DF7FE}" destId="{17416B62-6CAD-430E-9FD1-4F9BA6482C10}" srcOrd="0" destOrd="0" presId="urn:microsoft.com/office/officeart/2005/8/layout/process2"/>
    <dgm:cxn modelId="{AE8B21C8-7D1D-4535-BA14-1BA40CC860DF}" type="presOf" srcId="{573B6D08-D86B-46E4-8A74-D74CD59D9DD1}" destId="{168B47AD-107E-4431-ACF0-8A758E6B945A}" srcOrd="0" destOrd="0" presId="urn:microsoft.com/office/officeart/2005/8/layout/process2"/>
    <dgm:cxn modelId="{E8989DDA-7B97-4286-8C08-C4DC98B84FFE}" type="presOf" srcId="{83B562A4-A7B9-4206-871F-A462EB74407B}" destId="{51A34B47-D8FE-41A8-9B37-BCDB832EA8F6}" srcOrd="0" destOrd="0" presId="urn:microsoft.com/office/officeart/2005/8/layout/process2"/>
    <dgm:cxn modelId="{2D60CBE5-53CE-44ED-8E84-1B6FF45B35BC}" type="presOf" srcId="{A721C7D4-577A-46EA-9518-859393A191A6}" destId="{DFC88E1C-444E-431B-B4E5-F7702DF56B1D}" srcOrd="0" destOrd="0" presId="urn:microsoft.com/office/officeart/2005/8/layout/process2"/>
    <dgm:cxn modelId="{7CC5A1E6-EDC7-4DDF-BC50-EFC790B3C8D2}" type="presParOf" srcId="{21A170EE-C0A2-42BD-B3A7-19FBD3B0972C}" destId="{51A34B47-D8FE-41A8-9B37-BCDB832EA8F6}" srcOrd="0" destOrd="0" presId="urn:microsoft.com/office/officeart/2005/8/layout/process2"/>
    <dgm:cxn modelId="{1CDD2D5F-514C-454A-9F53-2646B0556977}" type="presParOf" srcId="{21A170EE-C0A2-42BD-B3A7-19FBD3B0972C}" destId="{168B47AD-107E-4431-ACF0-8A758E6B945A}" srcOrd="1" destOrd="0" presId="urn:microsoft.com/office/officeart/2005/8/layout/process2"/>
    <dgm:cxn modelId="{58365CDC-34E9-4E19-846B-2D797598499B}" type="presParOf" srcId="{168B47AD-107E-4431-ACF0-8A758E6B945A}" destId="{4A9CDD68-D1FC-4EFE-A368-D4CB1D077CC2}" srcOrd="0" destOrd="0" presId="urn:microsoft.com/office/officeart/2005/8/layout/process2"/>
    <dgm:cxn modelId="{E50D9F6E-9958-4304-9808-6D47DA9C1DB4}" type="presParOf" srcId="{21A170EE-C0A2-42BD-B3A7-19FBD3B0972C}" destId="{28E17E1A-A88A-45A3-B60E-3520537BCB94}" srcOrd="2" destOrd="0" presId="urn:microsoft.com/office/officeart/2005/8/layout/process2"/>
    <dgm:cxn modelId="{F7A86CE6-27FC-426C-95F3-DEFFEAB7C9C7}" type="presParOf" srcId="{21A170EE-C0A2-42BD-B3A7-19FBD3B0972C}" destId="{8AFFACAD-CAA0-4F1B-957A-8AC6DEC330FC}" srcOrd="3" destOrd="0" presId="urn:microsoft.com/office/officeart/2005/8/layout/process2"/>
    <dgm:cxn modelId="{94C9B8FE-D464-4B0E-BED1-B1F4B5A8C66A}" type="presParOf" srcId="{8AFFACAD-CAA0-4F1B-957A-8AC6DEC330FC}" destId="{3909A2EE-34FB-4CAD-AA04-DB504F0F2004}" srcOrd="0" destOrd="0" presId="urn:microsoft.com/office/officeart/2005/8/layout/process2"/>
    <dgm:cxn modelId="{404FB283-51EC-45FB-AB26-5DA0AE41EDCB}" type="presParOf" srcId="{21A170EE-C0A2-42BD-B3A7-19FBD3B0972C}" destId="{17416B62-6CAD-430E-9FD1-4F9BA6482C10}" srcOrd="4" destOrd="0" presId="urn:microsoft.com/office/officeart/2005/8/layout/process2"/>
    <dgm:cxn modelId="{378E7830-71B2-4C24-AB09-5E4D9E7A9E05}" type="presParOf" srcId="{21A170EE-C0A2-42BD-B3A7-19FBD3B0972C}" destId="{A5869081-77BA-4AD0-8623-519C13E4A595}" srcOrd="5" destOrd="0" presId="urn:microsoft.com/office/officeart/2005/8/layout/process2"/>
    <dgm:cxn modelId="{CA1820A4-FDC0-43B3-A4A7-76A90E3A4620}" type="presParOf" srcId="{A5869081-77BA-4AD0-8623-519C13E4A595}" destId="{25CD1A38-FB64-4884-89BC-D8FCCC4CC938}" srcOrd="0" destOrd="0" presId="urn:microsoft.com/office/officeart/2005/8/layout/process2"/>
    <dgm:cxn modelId="{CF678C6C-F5A5-4265-90B2-2FB88DC4B1BC}" type="presParOf" srcId="{21A170EE-C0A2-42BD-B3A7-19FBD3B0972C}" destId="{CFCFE92B-C309-47CD-AD6C-3E8D79E42AFB}" srcOrd="6" destOrd="0" presId="urn:microsoft.com/office/officeart/2005/8/layout/process2"/>
    <dgm:cxn modelId="{F80F4F34-480C-4D84-A057-A6849A51FF7C}" type="presParOf" srcId="{21A170EE-C0A2-42BD-B3A7-19FBD3B0972C}" destId="{BB6A7027-ECED-4AB9-B39E-CA969E0E34C9}" srcOrd="7" destOrd="0" presId="urn:microsoft.com/office/officeart/2005/8/layout/process2"/>
    <dgm:cxn modelId="{669C5D50-FABB-4DD7-A123-ED4037037E73}" type="presParOf" srcId="{BB6A7027-ECED-4AB9-B39E-CA969E0E34C9}" destId="{D51D842E-7172-467E-8303-F65D8B2A48D3}" srcOrd="0" destOrd="0" presId="urn:microsoft.com/office/officeart/2005/8/layout/process2"/>
    <dgm:cxn modelId="{D7CAE222-5C69-4F96-8CD9-FAE25CB5718A}" type="presParOf" srcId="{21A170EE-C0A2-42BD-B3A7-19FBD3B0972C}" destId="{DFC88E1C-444E-431B-B4E5-F7702DF56B1D}" srcOrd="8"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99DCA1-EBFB-459F-BBB3-7EF3A148E7E0}">
      <dsp:nvSpPr>
        <dsp:cNvPr id="0" name=""/>
        <dsp:cNvSpPr/>
      </dsp:nvSpPr>
      <dsp:spPr>
        <a:xfrm>
          <a:off x="2585187" y="2059816"/>
          <a:ext cx="2208553" cy="1608431"/>
        </a:xfrm>
        <a:prstGeom prst="ellipse">
          <a:avLst/>
        </a:prstGeom>
        <a:gradFill rotWithShape="1">
          <a:gsLst>
            <a:gs pos="0">
              <a:schemeClr val="accent4">
                <a:tint val="65000"/>
                <a:lumMod val="110000"/>
              </a:schemeClr>
            </a:gs>
            <a:gs pos="88000">
              <a:schemeClr val="accent4">
                <a:tint val="90000"/>
              </a:schemeClr>
            </a:gs>
          </a:gsLst>
          <a:lin ang="5400000" scaled="0"/>
        </a:gradFill>
        <a:ln w="12700" cap="rnd" cmpd="sng" algn="ctr">
          <a:solidFill>
            <a:schemeClr val="accent4"/>
          </a:solidFill>
          <a:prstDash val="solid"/>
        </a:ln>
        <a:effectLst/>
        <a:scene3d>
          <a:camera prst="orthographicFront">
            <a:rot lat="0" lon="0" rev="0"/>
          </a:camera>
          <a:lightRig rig="contrasting" dir="t">
            <a:rot lat="0" lon="0" rev="1200000"/>
          </a:lightRig>
        </a:scene3d>
        <a:sp3d/>
      </dsp:spPr>
      <dsp:style>
        <a:lnRef idx="1">
          <a:schemeClr val="accent4"/>
        </a:lnRef>
        <a:fillRef idx="2">
          <a:schemeClr val="accent4"/>
        </a:fillRef>
        <a:effectRef idx="1">
          <a:schemeClr val="accent4"/>
        </a:effectRef>
        <a:fontRef idx="minor">
          <a:schemeClr val="dk1"/>
        </a:fontRef>
      </dsp:style>
      <dsp:txBody>
        <a:bodyPr spcFirstLastPara="0" vert="horz" wrap="square" lIns="30480" tIns="30480" rIns="30480" bIns="30480" numCol="1" spcCol="1270" rtlCol="0" anchor="ctr" anchorCtr="0">
          <a:noAutofit/>
        </a:bodyPr>
        <a:lstStyle/>
        <a:p>
          <a:pPr marL="0" lvl="0" indent="0" algn="ctr" defTabSz="1066800">
            <a:lnSpc>
              <a:spcPct val="90000"/>
            </a:lnSpc>
            <a:spcBef>
              <a:spcPct val="0"/>
            </a:spcBef>
            <a:spcAft>
              <a:spcPct val="35000"/>
            </a:spcAft>
            <a:buNone/>
          </a:pPr>
          <a:r>
            <a:rPr lang="fr-FR" sz="2400" b="1" kern="1200" dirty="0">
              <a:solidFill>
                <a:prstClr val="black"/>
              </a:solidFill>
              <a:latin typeface="Times" panose="02020603050405020304" pitchFamily="18" charset="0"/>
              <a:ea typeface="+mn-ea"/>
              <a:cs typeface="Times" panose="02020603050405020304" pitchFamily="18" charset="0"/>
            </a:rPr>
            <a:t>Revue</a:t>
          </a:r>
          <a:r>
            <a:rPr lang="fr-FR" sz="1900" kern="1200" dirty="0">
              <a:solidFill>
                <a:schemeClr val="tx1"/>
              </a:solidFill>
              <a:latin typeface="Times" panose="02020603050405020304" pitchFamily="18" charset="0"/>
              <a:cs typeface="Times" panose="02020603050405020304" pitchFamily="18" charset="0"/>
            </a:rPr>
            <a:t> </a:t>
          </a:r>
          <a:r>
            <a:rPr lang="fr-FR" sz="2400" b="1" kern="1200" dirty="0">
              <a:solidFill>
                <a:schemeClr val="dk1"/>
              </a:solidFill>
              <a:latin typeface="Times" panose="02020603050405020304" pitchFamily="18" charset="0"/>
              <a:ea typeface="+mn-ea"/>
              <a:cs typeface="Times" panose="02020603050405020304" pitchFamily="18" charset="0"/>
            </a:rPr>
            <a:t>littéraire</a:t>
          </a:r>
          <a:r>
            <a:rPr lang="fr-FR" sz="1900" kern="1200" dirty="0">
              <a:solidFill>
                <a:schemeClr val="tx1"/>
              </a:solidFill>
              <a:latin typeface="Times" panose="02020603050405020304" pitchFamily="18" charset="0"/>
              <a:cs typeface="Times" panose="02020603050405020304" pitchFamily="18" charset="0"/>
            </a:rPr>
            <a:t> </a:t>
          </a:r>
        </a:p>
      </dsp:txBody>
      <dsp:txXfrm>
        <a:off x="2908622" y="2295365"/>
        <a:ext cx="1561683" cy="1137333"/>
      </dsp:txXfrm>
    </dsp:sp>
    <dsp:sp modelId="{016E60B2-1B89-4DCE-82C7-49E9811123C8}">
      <dsp:nvSpPr>
        <dsp:cNvPr id="0" name=""/>
        <dsp:cNvSpPr/>
      </dsp:nvSpPr>
      <dsp:spPr>
        <a:xfrm rot="16088861">
          <a:off x="3496241" y="1497804"/>
          <a:ext cx="315762" cy="546866"/>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fr-FR" sz="2400" kern="1200"/>
        </a:p>
      </dsp:txBody>
      <dsp:txXfrm rot="10800000">
        <a:off x="3545136" y="1654517"/>
        <a:ext cx="221033" cy="328120"/>
      </dsp:txXfrm>
    </dsp:sp>
    <dsp:sp modelId="{1EC263E1-E193-4473-9E6C-95E36FD91734}">
      <dsp:nvSpPr>
        <dsp:cNvPr id="0" name=""/>
        <dsp:cNvSpPr/>
      </dsp:nvSpPr>
      <dsp:spPr>
        <a:xfrm>
          <a:off x="1930870" y="302644"/>
          <a:ext cx="3389094" cy="1161963"/>
        </a:xfrm>
        <a:prstGeom prst="ellipse">
          <a:avLst/>
        </a:prstGeom>
        <a:gradFill rotWithShape="1">
          <a:gsLst>
            <a:gs pos="0">
              <a:schemeClr val="accent4">
                <a:tint val="65000"/>
                <a:lumMod val="110000"/>
              </a:schemeClr>
            </a:gs>
            <a:gs pos="88000">
              <a:schemeClr val="accent4">
                <a:tint val="90000"/>
              </a:schemeClr>
            </a:gs>
          </a:gsLst>
          <a:lin ang="5400000" scaled="0"/>
        </a:gradFill>
        <a:ln w="12700" cap="rnd" cmpd="sng" algn="ctr">
          <a:solidFill>
            <a:schemeClr val="accent4"/>
          </a:solidFill>
          <a:prstDash val="solid"/>
        </a:ln>
        <a:effectLst/>
        <a:scene3d>
          <a:camera prst="orthographicFront">
            <a:rot lat="0" lon="0" rev="0"/>
          </a:camera>
          <a:lightRig rig="contrasting" dir="t">
            <a:rot lat="0" lon="0" rev="1200000"/>
          </a:lightRig>
        </a:scene3d>
        <a:sp3d/>
      </dsp:spPr>
      <dsp:style>
        <a:lnRef idx="1">
          <a:schemeClr val="accent4"/>
        </a:lnRef>
        <a:fillRef idx="2">
          <a:schemeClr val="accent4"/>
        </a:fillRef>
        <a:effectRef idx="1">
          <a:schemeClr val="accent4"/>
        </a:effectRef>
        <a:fontRef idx="minor">
          <a:schemeClr val="dk1"/>
        </a:fontRef>
      </dsp:style>
      <dsp:txBody>
        <a:bodyPr spcFirstLastPara="0" vert="horz" wrap="square" lIns="25400" tIns="25400" rIns="25400" bIns="25400" numCol="1" spcCol="1270" rtlCol="0" anchor="ctr" anchorCtr="0">
          <a:noAutofit/>
        </a:bodyPr>
        <a:lstStyle/>
        <a:p>
          <a:pPr marL="0" lvl="0" indent="0" algn="ctr" defTabSz="457200" rtl="0" eaLnBrk="1" latinLnBrk="0" hangingPunct="1">
            <a:lnSpc>
              <a:spcPct val="90000"/>
            </a:lnSpc>
            <a:spcBef>
              <a:spcPct val="0"/>
            </a:spcBef>
            <a:spcAft>
              <a:spcPct val="35000"/>
            </a:spcAft>
            <a:buNone/>
          </a:pPr>
          <a:r>
            <a:rPr lang="fr-FR" sz="2000" b="1" kern="1200" dirty="0"/>
            <a:t>Développement économique et social</a:t>
          </a:r>
          <a:endParaRPr lang="fr-FR" sz="2000" b="1" kern="1200" dirty="0">
            <a:solidFill>
              <a:schemeClr val="dk1"/>
            </a:solidFill>
            <a:latin typeface="Times" panose="02020603050405020304" pitchFamily="18" charset="0"/>
            <a:ea typeface="+mn-ea"/>
            <a:cs typeface="Times" panose="02020603050405020304" pitchFamily="18" charset="0"/>
          </a:endParaRPr>
        </a:p>
      </dsp:txBody>
      <dsp:txXfrm>
        <a:off x="2427191" y="472810"/>
        <a:ext cx="2396452" cy="821631"/>
      </dsp:txXfrm>
    </dsp:sp>
    <dsp:sp modelId="{04D7A9E5-F965-4693-8A60-125B2A8EE22E}">
      <dsp:nvSpPr>
        <dsp:cNvPr id="0" name=""/>
        <dsp:cNvSpPr/>
      </dsp:nvSpPr>
      <dsp:spPr>
        <a:xfrm rot="2048442">
          <a:off x="4945249" y="2798498"/>
          <a:ext cx="131192" cy="546866"/>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fr-FR" sz="2400" kern="1200"/>
        </a:p>
      </dsp:txBody>
      <dsp:txXfrm>
        <a:off x="4948640" y="2896827"/>
        <a:ext cx="91834" cy="328120"/>
      </dsp:txXfrm>
    </dsp:sp>
    <dsp:sp modelId="{618426AB-BAAC-4C55-8231-C538DBC69605}">
      <dsp:nvSpPr>
        <dsp:cNvPr id="0" name=""/>
        <dsp:cNvSpPr/>
      </dsp:nvSpPr>
      <dsp:spPr>
        <a:xfrm>
          <a:off x="3653974" y="3478408"/>
          <a:ext cx="3843460" cy="1329320"/>
        </a:xfrm>
        <a:prstGeom prst="ellipse">
          <a:avLst/>
        </a:prstGeom>
        <a:gradFill rotWithShape="1">
          <a:gsLst>
            <a:gs pos="0">
              <a:schemeClr val="accent4">
                <a:tint val="65000"/>
                <a:lumMod val="110000"/>
              </a:schemeClr>
            </a:gs>
            <a:gs pos="88000">
              <a:schemeClr val="accent4">
                <a:tint val="90000"/>
              </a:schemeClr>
            </a:gs>
          </a:gsLst>
          <a:lin ang="5400000" scaled="0"/>
        </a:gradFill>
        <a:ln w="12700" cap="rnd" cmpd="sng" algn="ctr">
          <a:solidFill>
            <a:schemeClr val="accent4"/>
          </a:solidFill>
          <a:prstDash val="solid"/>
        </a:ln>
        <a:effectLst/>
        <a:scene3d>
          <a:camera prst="orthographicFront">
            <a:rot lat="0" lon="0" rev="0"/>
          </a:camera>
          <a:lightRig rig="contrasting" dir="t">
            <a:rot lat="0" lon="0" rev="1200000"/>
          </a:lightRig>
        </a:scene3d>
        <a:sp3d/>
      </dsp:spPr>
      <dsp:style>
        <a:lnRef idx="1">
          <a:schemeClr val="accent4"/>
        </a:lnRef>
        <a:fillRef idx="2">
          <a:schemeClr val="accent4"/>
        </a:fillRef>
        <a:effectRef idx="1">
          <a:schemeClr val="accent4"/>
        </a:effectRef>
        <a:fontRef idx="minor">
          <a:schemeClr val="dk1"/>
        </a:fontRef>
      </dsp:style>
      <dsp:txBody>
        <a:bodyPr spcFirstLastPara="0" vert="horz" wrap="square" lIns="30480" tIns="30480" rIns="30480" bIns="30480" numCol="1" spcCol="1270" rtlCol="0" anchor="ctr" anchorCtr="0">
          <a:noAutofit/>
        </a:bodyPr>
        <a:lstStyle/>
        <a:p>
          <a:pPr marL="0" lvl="0" indent="0" algn="ctr" defTabSz="457200" rtl="0" eaLnBrk="1" latinLnBrk="0" hangingPunct="1">
            <a:lnSpc>
              <a:spcPct val="90000"/>
            </a:lnSpc>
            <a:spcBef>
              <a:spcPct val="0"/>
            </a:spcBef>
            <a:spcAft>
              <a:spcPct val="35000"/>
            </a:spcAft>
            <a:buNone/>
          </a:pPr>
          <a:r>
            <a:rPr lang="fr-FR" sz="2400" b="1" kern="1200" dirty="0"/>
            <a:t>Soutien aux associations</a:t>
          </a:r>
          <a:endParaRPr lang="fr-FR" sz="2400" b="1" kern="1200" dirty="0">
            <a:solidFill>
              <a:schemeClr val="dk1"/>
            </a:solidFill>
            <a:latin typeface="Times" panose="02020603050405020304" pitchFamily="18" charset="0"/>
            <a:ea typeface="+mn-ea"/>
            <a:cs typeface="Times" panose="02020603050405020304" pitchFamily="18" charset="0"/>
          </a:endParaRPr>
        </a:p>
      </dsp:txBody>
      <dsp:txXfrm>
        <a:off x="4216836" y="3673082"/>
        <a:ext cx="2717736" cy="939972"/>
      </dsp:txXfrm>
    </dsp:sp>
    <dsp:sp modelId="{9910B3FC-26EB-4713-B475-22E78F5BDAFA}">
      <dsp:nvSpPr>
        <dsp:cNvPr id="0" name=""/>
        <dsp:cNvSpPr/>
      </dsp:nvSpPr>
      <dsp:spPr>
        <a:xfrm rot="8894681">
          <a:off x="2261649" y="2798500"/>
          <a:ext cx="138440" cy="546866"/>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fr-FR" sz="2400" kern="1200">
            <a:solidFill>
              <a:schemeClr val="tx1"/>
            </a:solidFill>
          </a:endParaRPr>
        </a:p>
      </dsp:txBody>
      <dsp:txXfrm rot="10800000">
        <a:off x="2300072" y="2896944"/>
        <a:ext cx="96908" cy="328120"/>
      </dsp:txXfrm>
    </dsp:sp>
    <dsp:sp modelId="{5D0060DF-970C-4BD7-A37B-F61A704BC1D8}">
      <dsp:nvSpPr>
        <dsp:cNvPr id="0" name=""/>
        <dsp:cNvSpPr/>
      </dsp:nvSpPr>
      <dsp:spPr>
        <a:xfrm>
          <a:off x="-128154" y="3418223"/>
          <a:ext cx="3606570" cy="1385149"/>
        </a:xfrm>
        <a:prstGeom prst="ellipse">
          <a:avLst/>
        </a:prstGeom>
        <a:gradFill rotWithShape="1">
          <a:gsLst>
            <a:gs pos="0">
              <a:schemeClr val="accent4">
                <a:tint val="65000"/>
                <a:lumMod val="110000"/>
              </a:schemeClr>
            </a:gs>
            <a:gs pos="88000">
              <a:schemeClr val="accent4">
                <a:tint val="90000"/>
              </a:schemeClr>
            </a:gs>
          </a:gsLst>
          <a:lin ang="5400000" scaled="0"/>
        </a:gradFill>
        <a:ln w="12700" cap="rnd" cmpd="sng" algn="ctr">
          <a:solidFill>
            <a:schemeClr val="accent4"/>
          </a:solidFill>
          <a:prstDash val="solid"/>
        </a:ln>
        <a:effectLst/>
        <a:scene3d>
          <a:camera prst="orthographicFront">
            <a:rot lat="0" lon="0" rev="0"/>
          </a:camera>
          <a:lightRig rig="contrasting" dir="t">
            <a:rot lat="0" lon="0" rev="1200000"/>
          </a:lightRig>
        </a:scene3d>
        <a:sp3d/>
      </dsp:spPr>
      <dsp:style>
        <a:lnRef idx="1">
          <a:schemeClr val="accent4"/>
        </a:lnRef>
        <a:fillRef idx="2">
          <a:schemeClr val="accent4"/>
        </a:fillRef>
        <a:effectRef idx="1">
          <a:schemeClr val="accent4"/>
        </a:effectRef>
        <a:fontRef idx="minor">
          <a:schemeClr val="dk1"/>
        </a:fontRef>
      </dsp:style>
      <dsp:txBody>
        <a:bodyPr spcFirstLastPara="0" vert="horz" wrap="square" lIns="25400" tIns="25400" rIns="25400" bIns="25400" numCol="1" spcCol="1270" anchor="ctr" anchorCtr="0">
          <a:noAutofit/>
        </a:bodyPr>
        <a:lstStyle/>
        <a:p>
          <a:pPr marL="0" lvl="0" indent="0" algn="ctr" defTabSz="457200">
            <a:lnSpc>
              <a:spcPct val="90000"/>
            </a:lnSpc>
            <a:spcBef>
              <a:spcPct val="0"/>
            </a:spcBef>
            <a:spcAft>
              <a:spcPct val="35000"/>
            </a:spcAft>
            <a:buNone/>
          </a:pPr>
          <a:r>
            <a:rPr lang="fr-FR" sz="2000" b="1" kern="1200" dirty="0"/>
            <a:t>Pratiques de responsabilité sociale</a:t>
          </a:r>
          <a:r>
            <a:rPr lang="fr-FR" sz="2000" kern="1200" dirty="0"/>
            <a:t> </a:t>
          </a:r>
          <a:endParaRPr lang="fr-FR" sz="2000" b="1" kern="1200" dirty="0">
            <a:solidFill>
              <a:schemeClr val="dk1"/>
            </a:solidFill>
            <a:latin typeface="Times" panose="02020603050405020304" pitchFamily="18" charset="0"/>
            <a:ea typeface="+mn-ea"/>
            <a:cs typeface="Times" panose="02020603050405020304" pitchFamily="18" charset="0"/>
          </a:endParaRPr>
        </a:p>
      </dsp:txBody>
      <dsp:txXfrm>
        <a:off x="400016" y="3621073"/>
        <a:ext cx="2550230" cy="9794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34D26A-F3F2-4AAA-8AD0-D18AE0007D1D}">
      <dsp:nvSpPr>
        <dsp:cNvPr id="0" name=""/>
        <dsp:cNvSpPr/>
      </dsp:nvSpPr>
      <dsp:spPr>
        <a:xfrm>
          <a:off x="0" y="3664562"/>
          <a:ext cx="10431520" cy="1202791"/>
        </a:xfrm>
        <a:prstGeom prst="rect">
          <a:avLst/>
        </a:prstGeom>
        <a:solidFill>
          <a:srgbClr val="92D05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chemeClr val="tx1"/>
              </a:solidFill>
              <a:latin typeface="Times" panose="02020603050405020304" pitchFamily="18" charset="0"/>
              <a:cs typeface="Times" panose="02020603050405020304" pitchFamily="18" charset="0"/>
            </a:rPr>
            <a:t>Test des hypothèses via la régression Simple (confirmatoire) </a:t>
          </a:r>
        </a:p>
      </dsp:txBody>
      <dsp:txXfrm>
        <a:off x="0" y="3664562"/>
        <a:ext cx="10431520" cy="649507"/>
      </dsp:txXfrm>
    </dsp:sp>
    <dsp:sp modelId="{FC96B17D-1DDD-49F4-B7E9-1B9EEC5FC6CA}">
      <dsp:nvSpPr>
        <dsp:cNvPr id="0" name=""/>
        <dsp:cNvSpPr/>
      </dsp:nvSpPr>
      <dsp:spPr>
        <a:xfrm>
          <a:off x="0" y="4290013"/>
          <a:ext cx="10431520" cy="553283"/>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fr-FR" sz="2000" b="0" kern="1200" dirty="0">
              <a:solidFill>
                <a:schemeClr val="tx1"/>
              </a:solidFill>
              <a:latin typeface="Times" panose="02020603050405020304" pitchFamily="18" charset="0"/>
              <a:cs typeface="Times" panose="02020603050405020304" pitchFamily="18" charset="0"/>
            </a:rPr>
            <a:t>La Régression Linéaire Simple à l’aide de logiciel SPSS, V25 </a:t>
          </a:r>
        </a:p>
      </dsp:txBody>
      <dsp:txXfrm>
        <a:off x="0" y="4290013"/>
        <a:ext cx="10431520" cy="553283"/>
      </dsp:txXfrm>
    </dsp:sp>
    <dsp:sp modelId="{6AF44E62-C92D-4827-AC90-2C28743428DC}">
      <dsp:nvSpPr>
        <dsp:cNvPr id="0" name=""/>
        <dsp:cNvSpPr/>
      </dsp:nvSpPr>
      <dsp:spPr>
        <a:xfrm rot="10800000">
          <a:off x="0" y="1832711"/>
          <a:ext cx="10431520" cy="1849892"/>
        </a:xfrm>
        <a:prstGeom prst="upArrowCallout">
          <a:avLst/>
        </a:prstGeom>
        <a:solidFill>
          <a:srgbClr val="92D05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chemeClr val="tx1"/>
              </a:solidFill>
              <a:latin typeface="Times" panose="02020603050405020304" pitchFamily="18" charset="0"/>
              <a:cs typeface="Times" panose="02020603050405020304" pitchFamily="18" charset="0"/>
            </a:rPr>
            <a:t>Épuration des échelles de mesure ( exploratoire ) </a:t>
          </a:r>
        </a:p>
      </dsp:txBody>
      <dsp:txXfrm rot="-10800000">
        <a:off x="0" y="1832711"/>
        <a:ext cx="10431520" cy="649312"/>
      </dsp:txXfrm>
    </dsp:sp>
    <dsp:sp modelId="{504F96F5-3935-4A2D-A083-A420416054B3}">
      <dsp:nvSpPr>
        <dsp:cNvPr id="0" name=""/>
        <dsp:cNvSpPr/>
      </dsp:nvSpPr>
      <dsp:spPr>
        <a:xfrm>
          <a:off x="0" y="2469976"/>
          <a:ext cx="5215760" cy="577211"/>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fr-FR" sz="2000" b="0" kern="1200" dirty="0">
              <a:solidFill>
                <a:schemeClr val="tx1"/>
              </a:solidFill>
              <a:latin typeface="Times" panose="02020603050405020304" pitchFamily="18" charset="0"/>
              <a:cs typeface="Times" panose="02020603050405020304" pitchFamily="18" charset="0"/>
            </a:rPr>
            <a:t>ACP</a:t>
          </a:r>
        </a:p>
        <a:p>
          <a:pPr marL="0" lvl="0" indent="0" algn="ctr" defTabSz="889000">
            <a:lnSpc>
              <a:spcPct val="90000"/>
            </a:lnSpc>
            <a:spcBef>
              <a:spcPct val="0"/>
            </a:spcBef>
            <a:spcAft>
              <a:spcPct val="35000"/>
            </a:spcAft>
            <a:buNone/>
          </a:pPr>
          <a:r>
            <a:rPr lang="fr-FR" sz="2000" b="0" kern="1200" dirty="0">
              <a:solidFill>
                <a:schemeClr val="tx1"/>
              </a:solidFill>
              <a:latin typeface="Times" panose="02020603050405020304" pitchFamily="18" charset="0"/>
              <a:ea typeface="Times New Roman" panose="02020603050405020304" pitchFamily="18" charset="0"/>
              <a:cs typeface="Times" panose="02020603050405020304" pitchFamily="18" charset="0"/>
            </a:rPr>
            <a:t>le test de sphéricité de Bartlett </a:t>
          </a:r>
        </a:p>
      </dsp:txBody>
      <dsp:txXfrm>
        <a:off x="0" y="2469976"/>
        <a:ext cx="5215760" cy="577211"/>
      </dsp:txXfrm>
    </dsp:sp>
    <dsp:sp modelId="{F04EED8C-96EA-4185-9CB8-3117C4084D2F}">
      <dsp:nvSpPr>
        <dsp:cNvPr id="0" name=""/>
        <dsp:cNvSpPr/>
      </dsp:nvSpPr>
      <dsp:spPr>
        <a:xfrm>
          <a:off x="5215760" y="2459138"/>
          <a:ext cx="5215760" cy="598888"/>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fr-FR" sz="2000" b="0" kern="1200" dirty="0">
              <a:solidFill>
                <a:schemeClr val="tx1"/>
              </a:solidFill>
              <a:latin typeface="Times" panose="02020603050405020304" pitchFamily="18" charset="0"/>
              <a:ea typeface="Times New Roman" panose="02020603050405020304" pitchFamily="18" charset="0"/>
              <a:cs typeface="Times" panose="02020603050405020304" pitchFamily="18" charset="0"/>
            </a:rPr>
            <a:t>le test de </a:t>
          </a:r>
          <a:r>
            <a:rPr lang="fr-FR" sz="2000" b="0" kern="1200" dirty="0">
              <a:solidFill>
                <a:schemeClr val="tx1"/>
              </a:solidFill>
              <a:latin typeface="Times" panose="02020603050405020304" pitchFamily="18" charset="0"/>
              <a:cs typeface="Times" panose="02020603050405020304" pitchFamily="18" charset="0"/>
            </a:rPr>
            <a:t>KMO</a:t>
          </a:r>
        </a:p>
        <a:p>
          <a:pPr marL="0" lvl="0" indent="0" algn="ctr" defTabSz="889000">
            <a:lnSpc>
              <a:spcPct val="90000"/>
            </a:lnSpc>
            <a:spcBef>
              <a:spcPct val="0"/>
            </a:spcBef>
            <a:spcAft>
              <a:spcPct val="35000"/>
            </a:spcAft>
            <a:buNone/>
          </a:pPr>
          <a:r>
            <a:rPr lang="fr-FR" sz="2000" b="0" kern="1200" dirty="0">
              <a:solidFill>
                <a:schemeClr val="tx1"/>
              </a:solidFill>
              <a:latin typeface="Times" panose="02020603050405020304" pitchFamily="18" charset="0"/>
              <a:cs typeface="Times" panose="02020603050405020304" pitchFamily="18" charset="0"/>
            </a:rPr>
            <a:t>Alpha (α) de Cronbach</a:t>
          </a:r>
        </a:p>
      </dsp:txBody>
      <dsp:txXfrm>
        <a:off x="5215760" y="2459138"/>
        <a:ext cx="5215760" cy="598888"/>
      </dsp:txXfrm>
    </dsp:sp>
    <dsp:sp modelId="{B49B9D38-A050-4046-9FC2-34CD0B9F42C3}">
      <dsp:nvSpPr>
        <dsp:cNvPr id="0" name=""/>
        <dsp:cNvSpPr/>
      </dsp:nvSpPr>
      <dsp:spPr>
        <a:xfrm rot="10800000">
          <a:off x="0" y="0"/>
          <a:ext cx="10431520" cy="1849892"/>
        </a:xfrm>
        <a:prstGeom prst="upArrowCallout">
          <a:avLst/>
        </a:prstGeom>
        <a:solidFill>
          <a:srgbClr val="92D05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chemeClr val="tx1"/>
              </a:solidFill>
              <a:latin typeface="Times" panose="02020603050405020304" pitchFamily="18" charset="0"/>
              <a:cs typeface="Times" panose="02020603050405020304" pitchFamily="18" charset="0"/>
            </a:rPr>
            <a:t>Élaboration des échelles des mesures </a:t>
          </a:r>
        </a:p>
      </dsp:txBody>
      <dsp:txXfrm rot="-10800000">
        <a:off x="0" y="0"/>
        <a:ext cx="10431520" cy="649312"/>
      </dsp:txXfrm>
    </dsp:sp>
    <dsp:sp modelId="{6D0A13BD-7FCB-4A3C-8A7A-735A6E2EA156}">
      <dsp:nvSpPr>
        <dsp:cNvPr id="0" name=""/>
        <dsp:cNvSpPr/>
      </dsp:nvSpPr>
      <dsp:spPr>
        <a:xfrm>
          <a:off x="50279" y="650172"/>
          <a:ext cx="5215760" cy="553117"/>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fr-FR" sz="2000" kern="1200" dirty="0">
              <a:solidFill>
                <a:schemeClr val="tx1"/>
              </a:solidFill>
              <a:latin typeface="Times" panose="02020603050405020304" pitchFamily="18" charset="0"/>
              <a:cs typeface="Times" panose="02020603050405020304" pitchFamily="18" charset="0"/>
            </a:rPr>
            <a:t>Questionnaire </a:t>
          </a:r>
        </a:p>
      </dsp:txBody>
      <dsp:txXfrm>
        <a:off x="50279" y="650172"/>
        <a:ext cx="5215760" cy="553117"/>
      </dsp:txXfrm>
    </dsp:sp>
    <dsp:sp modelId="{83B2CCB1-F63C-4E1A-9989-3EAE81F218F6}">
      <dsp:nvSpPr>
        <dsp:cNvPr id="0" name=""/>
        <dsp:cNvSpPr/>
      </dsp:nvSpPr>
      <dsp:spPr>
        <a:xfrm>
          <a:off x="5215760" y="650172"/>
          <a:ext cx="5215760" cy="553117"/>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fr-FR" sz="2000" b="0" kern="1200" dirty="0">
              <a:solidFill>
                <a:schemeClr val="tx1"/>
              </a:solidFill>
              <a:latin typeface="Times" panose="02020603050405020304" pitchFamily="18" charset="0"/>
              <a:cs typeface="Times" panose="02020603050405020304" pitchFamily="18" charset="0"/>
            </a:rPr>
            <a:t>Échelle de Likert de 5  niveaux </a:t>
          </a:r>
        </a:p>
      </dsp:txBody>
      <dsp:txXfrm>
        <a:off x="5215760" y="650172"/>
        <a:ext cx="5215760" cy="5531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E17E1A-A88A-45A3-B60E-3520537BCB94}">
      <dsp:nvSpPr>
        <dsp:cNvPr id="0" name=""/>
        <dsp:cNvSpPr/>
      </dsp:nvSpPr>
      <dsp:spPr>
        <a:xfrm>
          <a:off x="0" y="10062"/>
          <a:ext cx="5014819" cy="984250"/>
        </a:xfrm>
        <a:prstGeom prst="roundRect">
          <a:avLst>
            <a:gd name="adj" fmla="val 10000"/>
          </a:avLst>
        </a:prstGeom>
        <a:solidFill>
          <a:schemeClr val="accent3">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chemeClr val="tx1"/>
              </a:solidFill>
              <a:latin typeface="Centaur" pitchFamily="18" charset="0"/>
              <a:cs typeface="Times New Roman" panose="02020603050405020304" pitchFamily="18" charset="0"/>
            </a:rPr>
            <a:t>Opérationnalisation des variables</a:t>
          </a:r>
        </a:p>
      </dsp:txBody>
      <dsp:txXfrm>
        <a:off x="28828" y="38890"/>
        <a:ext cx="4957163" cy="926594"/>
      </dsp:txXfrm>
    </dsp:sp>
    <dsp:sp modelId="{8AFFACAD-CAA0-4F1B-957A-8AC6DEC330FC}">
      <dsp:nvSpPr>
        <dsp:cNvPr id="0" name=""/>
        <dsp:cNvSpPr/>
      </dsp:nvSpPr>
      <dsp:spPr>
        <a:xfrm rot="5400000">
          <a:off x="2322862" y="1018918"/>
          <a:ext cx="369093" cy="442912"/>
        </a:xfrm>
        <a:prstGeom prst="rightArrow">
          <a:avLst>
            <a:gd name="adj1" fmla="val 60000"/>
            <a:gd name="adj2" fmla="val 5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FR" sz="1400" b="1" kern="1200"/>
        </a:p>
      </dsp:txBody>
      <dsp:txXfrm rot="-5400000">
        <a:off x="2374535" y="1055827"/>
        <a:ext cx="265748" cy="258365"/>
      </dsp:txXfrm>
    </dsp:sp>
    <dsp:sp modelId="{17416B62-6CAD-430E-9FD1-4F9BA6482C10}">
      <dsp:nvSpPr>
        <dsp:cNvPr id="0" name=""/>
        <dsp:cNvSpPr/>
      </dsp:nvSpPr>
      <dsp:spPr>
        <a:xfrm>
          <a:off x="0" y="1486437"/>
          <a:ext cx="5014819" cy="984250"/>
        </a:xfrm>
        <a:prstGeom prst="roundRect">
          <a:avLst>
            <a:gd name="adj" fmla="val 10000"/>
          </a:avLst>
        </a:prstGeom>
        <a:solidFill>
          <a:schemeClr val="accent3">
            <a:hueOff val="-477801"/>
            <a:satOff val="393"/>
            <a:lumOff val="-327"/>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chemeClr val="tx1"/>
              </a:solidFill>
              <a:latin typeface="Times New Roman" panose="02020603050405020304" pitchFamily="18" charset="0"/>
              <a:cs typeface="Times New Roman" panose="02020603050405020304" pitchFamily="18" charset="0"/>
            </a:rPr>
            <a:t>élaboration de l’outil de mesure </a:t>
          </a:r>
        </a:p>
      </dsp:txBody>
      <dsp:txXfrm>
        <a:off x="28828" y="1515265"/>
        <a:ext cx="4957163" cy="926594"/>
      </dsp:txXfrm>
    </dsp:sp>
    <dsp:sp modelId="{A5869081-77BA-4AD0-8623-519C13E4A595}">
      <dsp:nvSpPr>
        <dsp:cNvPr id="0" name=""/>
        <dsp:cNvSpPr/>
      </dsp:nvSpPr>
      <dsp:spPr>
        <a:xfrm rot="5400000">
          <a:off x="2322862" y="2495293"/>
          <a:ext cx="369093" cy="442912"/>
        </a:xfrm>
        <a:prstGeom prst="rightArrow">
          <a:avLst>
            <a:gd name="adj1" fmla="val 60000"/>
            <a:gd name="adj2" fmla="val 50000"/>
          </a:avLst>
        </a:prstGeom>
        <a:solidFill>
          <a:schemeClr val="accent3">
            <a:hueOff val="-716701"/>
            <a:satOff val="590"/>
            <a:lumOff val="-491"/>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FR" sz="1400" b="1" kern="1200"/>
        </a:p>
      </dsp:txBody>
      <dsp:txXfrm rot="-5400000">
        <a:off x="2374535" y="2532202"/>
        <a:ext cx="265748" cy="258365"/>
      </dsp:txXfrm>
    </dsp:sp>
    <dsp:sp modelId="{DFC88E1C-444E-431B-B4E5-F7702DF56B1D}">
      <dsp:nvSpPr>
        <dsp:cNvPr id="0" name=""/>
        <dsp:cNvSpPr/>
      </dsp:nvSpPr>
      <dsp:spPr>
        <a:xfrm>
          <a:off x="0" y="2962812"/>
          <a:ext cx="5014819" cy="984250"/>
        </a:xfrm>
        <a:prstGeom prst="roundRect">
          <a:avLst>
            <a:gd name="adj" fmla="val 10000"/>
          </a:avLst>
        </a:prstGeom>
        <a:solidFill>
          <a:schemeClr val="accent3">
            <a:hueOff val="-955602"/>
            <a:satOff val="787"/>
            <a:lumOff val="-654"/>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chemeClr val="tx1"/>
              </a:solidFill>
              <a:latin typeface="Times New Roman" panose="02020603050405020304" pitchFamily="18" charset="0"/>
              <a:cs typeface="Times New Roman" panose="02020603050405020304" pitchFamily="18" charset="0"/>
            </a:rPr>
            <a:t>Test du questionnaire</a:t>
          </a:r>
        </a:p>
      </dsp:txBody>
      <dsp:txXfrm>
        <a:off x="28828" y="2991640"/>
        <a:ext cx="4957163" cy="926594"/>
      </dsp:txXfrm>
    </dsp:sp>
    <dsp:sp modelId="{A8F30C76-86C4-44B5-BC3F-0DB2A141DFED}">
      <dsp:nvSpPr>
        <dsp:cNvPr id="0" name=""/>
        <dsp:cNvSpPr/>
      </dsp:nvSpPr>
      <dsp:spPr>
        <a:xfrm rot="5400000">
          <a:off x="2324651" y="3969283"/>
          <a:ext cx="365515" cy="442912"/>
        </a:xfrm>
        <a:prstGeom prst="rightArrow">
          <a:avLst>
            <a:gd name="adj1" fmla="val 60000"/>
            <a:gd name="adj2" fmla="val 50000"/>
          </a:avLst>
        </a:prstGeom>
        <a:solidFill>
          <a:schemeClr val="accent3">
            <a:hueOff val="-1433403"/>
            <a:satOff val="1180"/>
            <a:lumOff val="-981"/>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FR" sz="1400" b="1" kern="1200"/>
        </a:p>
      </dsp:txBody>
      <dsp:txXfrm rot="-5400000">
        <a:off x="2374535" y="4007981"/>
        <a:ext cx="265748" cy="255861"/>
      </dsp:txXfrm>
    </dsp:sp>
    <dsp:sp modelId="{EFC909AF-4DDB-4AAE-9EA8-0CB6F59F0F7E}">
      <dsp:nvSpPr>
        <dsp:cNvPr id="0" name=""/>
        <dsp:cNvSpPr/>
      </dsp:nvSpPr>
      <dsp:spPr>
        <a:xfrm>
          <a:off x="0" y="4434416"/>
          <a:ext cx="5014819" cy="984250"/>
        </a:xfrm>
        <a:prstGeom prst="roundRect">
          <a:avLst>
            <a:gd name="adj" fmla="val 10000"/>
          </a:avLst>
        </a:prstGeom>
        <a:solidFill>
          <a:schemeClr val="accent3">
            <a:hueOff val="-1433403"/>
            <a:satOff val="1180"/>
            <a:lumOff val="-981"/>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chemeClr val="tx1"/>
              </a:solidFill>
              <a:latin typeface="Times New Roman" panose="02020603050405020304" pitchFamily="18" charset="0"/>
              <a:cs typeface="Times New Roman" panose="02020603050405020304" pitchFamily="18" charset="0"/>
            </a:rPr>
            <a:t>Administration du questionnaire</a:t>
          </a:r>
        </a:p>
      </dsp:txBody>
      <dsp:txXfrm>
        <a:off x="28828" y="4463244"/>
        <a:ext cx="4957163" cy="92659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A34B47-D8FE-41A8-9B37-BCDB832EA8F6}">
      <dsp:nvSpPr>
        <dsp:cNvPr id="0" name=""/>
        <dsp:cNvSpPr/>
      </dsp:nvSpPr>
      <dsp:spPr>
        <a:xfrm>
          <a:off x="0" y="75869"/>
          <a:ext cx="5997415" cy="658439"/>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chemeClr val="tx1"/>
              </a:solidFill>
              <a:latin typeface="Centaur" pitchFamily="18" charset="0"/>
              <a:cs typeface="Times New Roman" panose="02020603050405020304" pitchFamily="18" charset="0"/>
            </a:rPr>
            <a:t>Collecte des données</a:t>
          </a:r>
        </a:p>
      </dsp:txBody>
      <dsp:txXfrm>
        <a:off x="19285" y="95154"/>
        <a:ext cx="5958845" cy="619869"/>
      </dsp:txXfrm>
    </dsp:sp>
    <dsp:sp modelId="{168B47AD-107E-4431-ACF0-8A758E6B945A}">
      <dsp:nvSpPr>
        <dsp:cNvPr id="0" name=""/>
        <dsp:cNvSpPr/>
      </dsp:nvSpPr>
      <dsp:spPr>
        <a:xfrm rot="5226334">
          <a:off x="2363789" y="645440"/>
          <a:ext cx="405744" cy="404955"/>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fr-FR" sz="2100" kern="1200">
            <a:latin typeface="Centaur" pitchFamily="18" charset="0"/>
          </a:endParaRPr>
        </a:p>
      </dsp:txBody>
      <dsp:txXfrm rot="-5400000">
        <a:off x="2442107" y="645123"/>
        <a:ext cx="242973" cy="284258"/>
      </dsp:txXfrm>
    </dsp:sp>
    <dsp:sp modelId="{28E17E1A-A88A-45A3-B60E-3520537BCB94}">
      <dsp:nvSpPr>
        <dsp:cNvPr id="0" name=""/>
        <dsp:cNvSpPr/>
      </dsp:nvSpPr>
      <dsp:spPr>
        <a:xfrm>
          <a:off x="0" y="995554"/>
          <a:ext cx="6090415" cy="658439"/>
        </a:xfrm>
        <a:prstGeom prst="roundRect">
          <a:avLst>
            <a:gd name="adj" fmla="val 10000"/>
          </a:avLst>
        </a:prstGeom>
        <a:solidFill>
          <a:srgbClr val="BC72F0">
            <a:hueOff val="-629581"/>
            <a:satOff val="-31625"/>
            <a:lumOff val="-10980"/>
            <a:alphaOff val="0"/>
          </a:srgbClr>
        </a:solidFill>
        <a:ln w="15875" cap="flat" cmpd="sng" algn="ctr">
          <a:solidFill>
            <a:prstClr val="white">
              <a:hueOff val="0"/>
              <a:satOff val="0"/>
              <a:lumOff val="0"/>
              <a:alphaOff val="0"/>
            </a:prst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100000"/>
            </a:lnSpc>
            <a:spcBef>
              <a:spcPct val="0"/>
            </a:spcBef>
            <a:spcAft>
              <a:spcPts val="0"/>
            </a:spcAft>
            <a:buNone/>
          </a:pPr>
          <a:r>
            <a:rPr lang="fr-FR" sz="2800" b="1" kern="1200" dirty="0">
              <a:solidFill>
                <a:prstClr val="black"/>
              </a:solidFill>
              <a:latin typeface="Centaur" pitchFamily="18" charset="0"/>
              <a:ea typeface="+mn-ea"/>
              <a:cs typeface="Times New Roman" panose="02020603050405020304" pitchFamily="18" charset="0"/>
            </a:rPr>
            <a:t>Tri et épuration </a:t>
          </a:r>
        </a:p>
      </dsp:txBody>
      <dsp:txXfrm>
        <a:off x="19285" y="1014839"/>
        <a:ext cx="6051845" cy="619869"/>
      </dsp:txXfrm>
    </dsp:sp>
    <dsp:sp modelId="{8AFFACAD-CAA0-4F1B-957A-8AC6DEC330FC}">
      <dsp:nvSpPr>
        <dsp:cNvPr id="0" name=""/>
        <dsp:cNvSpPr/>
      </dsp:nvSpPr>
      <dsp:spPr>
        <a:xfrm rot="4368924">
          <a:off x="2919146" y="1642983"/>
          <a:ext cx="180724" cy="296297"/>
        </a:xfrm>
        <a:prstGeom prst="rightArrow">
          <a:avLst>
            <a:gd name="adj1" fmla="val 60000"/>
            <a:gd name="adj2" fmla="val 50000"/>
          </a:avLst>
        </a:prstGeom>
        <a:solidFill>
          <a:schemeClr val="accent3">
            <a:hueOff val="-477801"/>
            <a:satOff val="393"/>
            <a:lumOff val="-32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FR" sz="1400" b="1" kern="1200">
            <a:latin typeface="Centaur" pitchFamily="18" charset="0"/>
          </a:endParaRPr>
        </a:p>
      </dsp:txBody>
      <dsp:txXfrm rot="-5400000">
        <a:off x="2912609" y="1701980"/>
        <a:ext cx="177779" cy="126507"/>
      </dsp:txXfrm>
    </dsp:sp>
    <dsp:sp modelId="{17416B62-6CAD-430E-9FD1-4F9BA6482C10}">
      <dsp:nvSpPr>
        <dsp:cNvPr id="0" name=""/>
        <dsp:cNvSpPr/>
      </dsp:nvSpPr>
      <dsp:spPr>
        <a:xfrm>
          <a:off x="0" y="1894202"/>
          <a:ext cx="5927318" cy="913933"/>
        </a:xfrm>
        <a:prstGeom prst="roundRect">
          <a:avLst>
            <a:gd name="adj" fmla="val 10000"/>
          </a:avLst>
        </a:prstGeom>
        <a:solidFill>
          <a:srgbClr val="BC72F0">
            <a:hueOff val="-629581"/>
            <a:satOff val="-31625"/>
            <a:lumOff val="-10980"/>
            <a:alphaOff val="0"/>
          </a:srgbClr>
        </a:solidFill>
        <a:ln w="15875" cap="flat" cmpd="sng" algn="ctr">
          <a:solidFill>
            <a:prstClr val="white">
              <a:hueOff val="0"/>
              <a:satOff val="0"/>
              <a:lumOff val="0"/>
              <a:alphaOff val="0"/>
            </a:prst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r-FR" sz="2800" b="1" kern="1200" dirty="0">
              <a:solidFill>
                <a:prstClr val="black"/>
              </a:solidFill>
              <a:latin typeface="Centaur" pitchFamily="18" charset="0"/>
              <a:ea typeface="+mn-ea"/>
              <a:cs typeface="Times New Roman" panose="02020603050405020304" pitchFamily="18" charset="0"/>
            </a:rPr>
            <a:t>Saisie</a:t>
          </a:r>
          <a:r>
            <a:rPr lang="fr-FR" sz="2400" b="1" kern="1200" dirty="0">
              <a:solidFill>
                <a:schemeClr val="tx1"/>
              </a:solidFill>
              <a:latin typeface="Centaur" pitchFamily="18" charset="0"/>
              <a:cs typeface="Times New Roman" panose="02020603050405020304" pitchFamily="18" charset="0"/>
            </a:rPr>
            <a:t> sous  le logiciel SPSS 22</a:t>
          </a:r>
        </a:p>
      </dsp:txBody>
      <dsp:txXfrm>
        <a:off x="26768" y="1920970"/>
        <a:ext cx="5873782" cy="860397"/>
      </dsp:txXfrm>
    </dsp:sp>
    <dsp:sp modelId="{A5869081-77BA-4AD0-8623-519C13E4A595}">
      <dsp:nvSpPr>
        <dsp:cNvPr id="0" name=""/>
        <dsp:cNvSpPr/>
      </dsp:nvSpPr>
      <dsp:spPr>
        <a:xfrm rot="5368376">
          <a:off x="2789636" y="2954276"/>
          <a:ext cx="313686" cy="296297"/>
        </a:xfrm>
        <a:prstGeom prst="rightArrow">
          <a:avLst>
            <a:gd name="adj1" fmla="val 60000"/>
            <a:gd name="adj2" fmla="val 50000"/>
          </a:avLst>
        </a:prstGeom>
        <a:solidFill>
          <a:schemeClr val="accent3">
            <a:hueOff val="-955602"/>
            <a:satOff val="787"/>
            <a:lumOff val="-65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FR" sz="1400" b="1" kern="1200">
            <a:latin typeface="Centaur" pitchFamily="18" charset="0"/>
          </a:endParaRPr>
        </a:p>
      </dsp:txBody>
      <dsp:txXfrm rot="-5400000">
        <a:off x="2857181" y="2945583"/>
        <a:ext cx="177779" cy="224797"/>
      </dsp:txXfrm>
    </dsp:sp>
    <dsp:sp modelId="{CFCFE92B-C309-47CD-AD6C-3E8D79E42AFB}">
      <dsp:nvSpPr>
        <dsp:cNvPr id="0" name=""/>
        <dsp:cNvSpPr/>
      </dsp:nvSpPr>
      <dsp:spPr>
        <a:xfrm>
          <a:off x="0" y="3226366"/>
          <a:ext cx="5953626" cy="1109285"/>
        </a:xfrm>
        <a:prstGeom prst="roundRect">
          <a:avLst>
            <a:gd name="adj" fmla="val 10000"/>
          </a:avLst>
        </a:prstGeom>
        <a:solidFill>
          <a:srgbClr val="BC72F0">
            <a:hueOff val="-629581"/>
            <a:satOff val="-31625"/>
            <a:lumOff val="-10980"/>
            <a:alphaOff val="0"/>
          </a:srgbClr>
        </a:solidFill>
        <a:ln w="15875" cap="flat" cmpd="sng" algn="ctr">
          <a:solidFill>
            <a:prstClr val="white">
              <a:hueOff val="0"/>
              <a:satOff val="0"/>
              <a:lumOff val="0"/>
              <a:alphaOff val="0"/>
            </a:prst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chemeClr val="tx1"/>
              </a:solidFill>
              <a:latin typeface="Centaur" pitchFamily="18" charset="0"/>
              <a:cs typeface="Times New Roman" panose="02020603050405020304" pitchFamily="18" charset="0"/>
            </a:rPr>
            <a:t>Tests de validité et fiabilité des échelles de mesure</a:t>
          </a:r>
        </a:p>
      </dsp:txBody>
      <dsp:txXfrm>
        <a:off x="32490" y="3258856"/>
        <a:ext cx="5888646" cy="1044305"/>
      </dsp:txXfrm>
    </dsp:sp>
    <dsp:sp modelId="{BB6A7027-ECED-4AB9-B39E-CA969E0E34C9}">
      <dsp:nvSpPr>
        <dsp:cNvPr id="0" name=""/>
        <dsp:cNvSpPr/>
      </dsp:nvSpPr>
      <dsp:spPr>
        <a:xfrm rot="5605100">
          <a:off x="2810995" y="4351100"/>
          <a:ext cx="245832" cy="296297"/>
        </a:xfrm>
        <a:prstGeom prst="rightArrow">
          <a:avLst>
            <a:gd name="adj1" fmla="val 60000"/>
            <a:gd name="adj2" fmla="val 50000"/>
          </a:avLst>
        </a:prstGeom>
        <a:solidFill>
          <a:schemeClr val="accent3">
            <a:hueOff val="-1433403"/>
            <a:satOff val="1180"/>
            <a:lumOff val="-98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fr-FR" sz="1400" b="1" kern="1200">
            <a:latin typeface="Centaur" pitchFamily="18" charset="0"/>
          </a:endParaRPr>
        </a:p>
      </dsp:txBody>
      <dsp:txXfrm rot="-5400000">
        <a:off x="2847221" y="4376398"/>
        <a:ext cx="177779" cy="172082"/>
      </dsp:txXfrm>
    </dsp:sp>
    <dsp:sp modelId="{DFC88E1C-444E-431B-B4E5-F7702DF56B1D}">
      <dsp:nvSpPr>
        <dsp:cNvPr id="0" name=""/>
        <dsp:cNvSpPr/>
      </dsp:nvSpPr>
      <dsp:spPr>
        <a:xfrm>
          <a:off x="0" y="4662845"/>
          <a:ext cx="5789450" cy="984860"/>
        </a:xfrm>
        <a:prstGeom prst="roundRect">
          <a:avLst>
            <a:gd name="adj" fmla="val 10000"/>
          </a:avLst>
        </a:prstGeom>
        <a:solidFill>
          <a:schemeClr val="accent3">
            <a:hueOff val="-1433403"/>
            <a:satOff val="1180"/>
            <a:lumOff val="-98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100000"/>
            </a:lnSpc>
            <a:spcBef>
              <a:spcPct val="0"/>
            </a:spcBef>
            <a:spcAft>
              <a:spcPts val="0"/>
            </a:spcAft>
            <a:buNone/>
          </a:pPr>
          <a:r>
            <a:rPr lang="fr-FR" sz="2800" b="1" kern="1200" dirty="0">
              <a:solidFill>
                <a:schemeClr val="tx1"/>
              </a:solidFill>
              <a:latin typeface="Centaur" pitchFamily="18" charset="0"/>
              <a:cs typeface="Times New Roman" panose="02020603050405020304" pitchFamily="18" charset="0"/>
            </a:rPr>
            <a:t>Test des hypothèses: </a:t>
          </a:r>
        </a:p>
        <a:p>
          <a:pPr marL="0" lvl="0" indent="0" algn="l" defTabSz="1244600">
            <a:lnSpc>
              <a:spcPct val="100000"/>
            </a:lnSpc>
            <a:spcBef>
              <a:spcPct val="0"/>
            </a:spcBef>
            <a:spcAft>
              <a:spcPts val="0"/>
            </a:spcAft>
            <a:buNone/>
          </a:pPr>
          <a:r>
            <a:rPr lang="fr-FR" sz="2000" b="1" kern="1200" dirty="0">
              <a:solidFill>
                <a:schemeClr val="tx1"/>
              </a:solidFill>
              <a:latin typeface="Centaur" pitchFamily="18" charset="0"/>
              <a:cs typeface="Times New Roman" panose="02020603050405020304" pitchFamily="18" charset="0"/>
            </a:rPr>
            <a:t>- Régression Linéaire Simple : SPSS, V25</a:t>
          </a:r>
        </a:p>
      </dsp:txBody>
      <dsp:txXfrm>
        <a:off x="28846" y="4691691"/>
        <a:ext cx="5731758" cy="927168"/>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708BB6-46F9-4A8B-A32E-660782C0A5EE}" type="datetimeFigureOut">
              <a:rPr lang="fr-FR" smtClean="0"/>
              <a:t>01/05/2023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1ABC75-752E-4B4E-8390-C916EA999A39}" type="slidenum">
              <a:rPr lang="fr-FR" smtClean="0"/>
              <a:t>‹#›</a:t>
            </a:fld>
            <a:endParaRPr lang="fr-FR"/>
          </a:p>
        </p:txBody>
      </p:sp>
    </p:spTree>
    <p:extLst>
      <p:ext uri="{BB962C8B-B14F-4D97-AF65-F5344CB8AC3E}">
        <p14:creationId xmlns:p14="http://schemas.microsoft.com/office/powerpoint/2010/main" val="3968166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A1ABC75-752E-4B4E-8390-C916EA999A39}" type="slidenum">
              <a:rPr lang="fr-FR" smtClean="0"/>
              <a:t>1</a:t>
            </a:fld>
            <a:endParaRPr lang="fr-FR"/>
          </a:p>
        </p:txBody>
      </p:sp>
    </p:spTree>
    <p:extLst>
      <p:ext uri="{BB962C8B-B14F-4D97-AF65-F5344CB8AC3E}">
        <p14:creationId xmlns:p14="http://schemas.microsoft.com/office/powerpoint/2010/main" val="742876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6031662-52E2-489E-A536-F8574A69AB32}" type="slidenum">
              <a:rPr lang="fr-FR" smtClean="0"/>
              <a:pPr/>
              <a:t>11</a:t>
            </a:fld>
            <a:endParaRPr lang="fr-FR"/>
          </a:p>
        </p:txBody>
      </p:sp>
    </p:spTree>
    <p:extLst>
      <p:ext uri="{BB962C8B-B14F-4D97-AF65-F5344CB8AC3E}">
        <p14:creationId xmlns:p14="http://schemas.microsoft.com/office/powerpoint/2010/main" val="3887311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6031662-52E2-489E-A536-F8574A69AB32}" type="slidenum">
              <a:rPr lang="fr-FR" smtClean="0"/>
              <a:pPr/>
              <a:t>12</a:t>
            </a:fld>
            <a:endParaRPr lang="fr-FR"/>
          </a:p>
        </p:txBody>
      </p:sp>
    </p:spTree>
    <p:extLst>
      <p:ext uri="{BB962C8B-B14F-4D97-AF65-F5344CB8AC3E}">
        <p14:creationId xmlns:p14="http://schemas.microsoft.com/office/powerpoint/2010/main" val="1984915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6031662-52E2-489E-A536-F8574A69AB32}" type="slidenum">
              <a:rPr lang="fr-FR" smtClean="0"/>
              <a:pPr/>
              <a:t>13</a:t>
            </a:fld>
            <a:endParaRPr lang="fr-FR"/>
          </a:p>
        </p:txBody>
      </p:sp>
    </p:spTree>
    <p:extLst>
      <p:ext uri="{BB962C8B-B14F-4D97-AF65-F5344CB8AC3E}">
        <p14:creationId xmlns:p14="http://schemas.microsoft.com/office/powerpoint/2010/main" val="2741416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6031662-52E2-489E-A536-F8574A69AB32}" type="slidenum">
              <a:rPr lang="fr-FR" smtClean="0"/>
              <a:pPr/>
              <a:t>14</a:t>
            </a:fld>
            <a:endParaRPr lang="fr-FR"/>
          </a:p>
        </p:txBody>
      </p:sp>
    </p:spTree>
    <p:extLst>
      <p:ext uri="{BB962C8B-B14F-4D97-AF65-F5344CB8AC3E}">
        <p14:creationId xmlns:p14="http://schemas.microsoft.com/office/powerpoint/2010/main" val="29057058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6031662-52E2-489E-A536-F8574A69AB32}" type="slidenum">
              <a:rPr lang="fr-FR" smtClean="0"/>
              <a:pPr/>
              <a:t>15</a:t>
            </a:fld>
            <a:endParaRPr lang="fr-FR"/>
          </a:p>
        </p:txBody>
      </p:sp>
    </p:spTree>
    <p:extLst>
      <p:ext uri="{BB962C8B-B14F-4D97-AF65-F5344CB8AC3E}">
        <p14:creationId xmlns:p14="http://schemas.microsoft.com/office/powerpoint/2010/main" val="25683555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chemeClr val="tx1"/>
                </a:solidFill>
                <a:effectLst/>
                <a:latin typeface="+mn-lt"/>
                <a:ea typeface="+mn-ea"/>
                <a:cs typeface="+mn-cs"/>
              </a:rPr>
              <a:t> </a:t>
            </a:r>
          </a:p>
        </p:txBody>
      </p:sp>
      <p:sp>
        <p:nvSpPr>
          <p:cNvPr id="4" name="Espace réservé du numéro de diapositive 3"/>
          <p:cNvSpPr>
            <a:spLocks noGrp="1"/>
          </p:cNvSpPr>
          <p:nvPr>
            <p:ph type="sldNum" sz="quarter" idx="10"/>
          </p:nvPr>
        </p:nvSpPr>
        <p:spPr/>
        <p:txBody>
          <a:bodyPr/>
          <a:lstStyle/>
          <a:p>
            <a:fld id="{06031662-52E2-489E-A536-F8574A69AB32}" type="slidenum">
              <a:rPr lang="fr-FR" smtClean="0"/>
              <a:pPr/>
              <a:t>16</a:t>
            </a:fld>
            <a:endParaRPr lang="fr-FR"/>
          </a:p>
        </p:txBody>
      </p:sp>
    </p:spTree>
    <p:extLst>
      <p:ext uri="{BB962C8B-B14F-4D97-AF65-F5344CB8AC3E}">
        <p14:creationId xmlns:p14="http://schemas.microsoft.com/office/powerpoint/2010/main" val="14224744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6031662-52E2-489E-A536-F8574A69AB32}" type="slidenum">
              <a:rPr lang="fr-FR" smtClean="0"/>
              <a:pPr/>
              <a:t>17</a:t>
            </a:fld>
            <a:endParaRPr lang="fr-FR"/>
          </a:p>
        </p:txBody>
      </p:sp>
    </p:spTree>
    <p:extLst>
      <p:ext uri="{BB962C8B-B14F-4D97-AF65-F5344CB8AC3E}">
        <p14:creationId xmlns:p14="http://schemas.microsoft.com/office/powerpoint/2010/main" val="34413276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6031662-52E2-489E-A536-F8574A69AB32}" type="slidenum">
              <a:rPr lang="fr-FR" smtClean="0"/>
              <a:pPr/>
              <a:t>18</a:t>
            </a:fld>
            <a:endParaRPr lang="fr-FR"/>
          </a:p>
        </p:txBody>
      </p:sp>
    </p:spTree>
    <p:extLst>
      <p:ext uri="{BB962C8B-B14F-4D97-AF65-F5344CB8AC3E}">
        <p14:creationId xmlns:p14="http://schemas.microsoft.com/office/powerpoint/2010/main" val="13362421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6031662-52E2-489E-A536-F8574A69AB32}" type="slidenum">
              <a:rPr lang="fr-FR" smtClean="0"/>
              <a:pPr/>
              <a:t>19</a:t>
            </a:fld>
            <a:endParaRPr lang="fr-FR"/>
          </a:p>
        </p:txBody>
      </p:sp>
    </p:spTree>
    <p:extLst>
      <p:ext uri="{BB962C8B-B14F-4D97-AF65-F5344CB8AC3E}">
        <p14:creationId xmlns:p14="http://schemas.microsoft.com/office/powerpoint/2010/main" val="1713381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6031662-52E2-489E-A536-F8574A69AB32}" type="slidenum">
              <a:rPr lang="fr-FR" smtClean="0"/>
              <a:pPr/>
              <a:t>20</a:t>
            </a:fld>
            <a:endParaRPr lang="fr-FR"/>
          </a:p>
        </p:txBody>
      </p:sp>
    </p:spTree>
    <p:extLst>
      <p:ext uri="{BB962C8B-B14F-4D97-AF65-F5344CB8AC3E}">
        <p14:creationId xmlns:p14="http://schemas.microsoft.com/office/powerpoint/2010/main" val="1909583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e l'image des diapositives 1">
            <a:extLst>
              <a:ext uri="{FF2B5EF4-FFF2-40B4-BE49-F238E27FC236}">
                <a16:creationId xmlns:a16="http://schemas.microsoft.com/office/drawing/2014/main" id="{222DDF7C-AD6D-4A38-AD1E-8CB7600D81D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Espace réservé du numéro de diapositive 3">
            <a:extLst>
              <a:ext uri="{FF2B5EF4-FFF2-40B4-BE49-F238E27FC236}">
                <a16:creationId xmlns:a16="http://schemas.microsoft.com/office/drawing/2014/main" id="{6C91BDE3-3E39-4F1A-941A-C32D21E573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BB6BEDD-A3A5-4E38-A89D-F9A5CAC6DBEC}" type="slidenum">
              <a:rPr lang="fr-FR" altLang="fr-FR" smtClean="0"/>
              <a:pPr/>
              <a:t>3</a:t>
            </a:fld>
            <a:endParaRPr lang="fr-FR" altLang="fr-FR"/>
          </a:p>
        </p:txBody>
      </p:sp>
      <p:sp>
        <p:nvSpPr>
          <p:cNvPr id="8196" name="Espace réservé des commentaires 2">
            <a:extLst>
              <a:ext uri="{FF2B5EF4-FFF2-40B4-BE49-F238E27FC236}">
                <a16:creationId xmlns:a16="http://schemas.microsoft.com/office/drawing/2014/main" id="{B433C104-4FB0-437B-83DF-87C1BC97CBE0}"/>
              </a:ext>
            </a:extLst>
          </p:cNvPr>
          <p:cNvSpPr>
            <a:spLocks noGrp="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30000"/>
              </a:spcBef>
            </a:pPr>
            <a:endParaRPr lang="fr-FR" altLang="fr-FR" sz="1200">
              <a:latin typeface="Calibri" panose="020F0502020204030204" pitchFamily="34" charset="0"/>
            </a:endParaRPr>
          </a:p>
        </p:txBody>
      </p:sp>
      <p:sp>
        <p:nvSpPr>
          <p:cNvPr id="8197" name="Espace réservé des notes 1">
            <a:extLst>
              <a:ext uri="{FF2B5EF4-FFF2-40B4-BE49-F238E27FC236}">
                <a16:creationId xmlns:a16="http://schemas.microsoft.com/office/drawing/2014/main" id="{E18FE463-1D96-4689-B1E8-539499DD4C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sz="4000" b="1"/>
          </a:p>
        </p:txBody>
      </p:sp>
    </p:spTree>
    <p:extLst>
      <p:ext uri="{BB962C8B-B14F-4D97-AF65-F5344CB8AC3E}">
        <p14:creationId xmlns:p14="http://schemas.microsoft.com/office/powerpoint/2010/main" val="33960297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6031662-52E2-489E-A536-F8574A69AB32}" type="slidenum">
              <a:rPr lang="fr-FR" smtClean="0"/>
              <a:pPr/>
              <a:t>22</a:t>
            </a:fld>
            <a:endParaRPr lang="fr-FR"/>
          </a:p>
        </p:txBody>
      </p:sp>
    </p:spTree>
    <p:extLst>
      <p:ext uri="{BB962C8B-B14F-4D97-AF65-F5344CB8AC3E}">
        <p14:creationId xmlns:p14="http://schemas.microsoft.com/office/powerpoint/2010/main" val="16914680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6031662-52E2-489E-A536-F8574A69AB32}" type="slidenum">
              <a:rPr lang="fr-FR" smtClean="0"/>
              <a:pPr/>
              <a:t>24</a:t>
            </a:fld>
            <a:endParaRPr lang="fr-FR"/>
          </a:p>
        </p:txBody>
      </p:sp>
    </p:spTree>
    <p:extLst>
      <p:ext uri="{BB962C8B-B14F-4D97-AF65-F5344CB8AC3E}">
        <p14:creationId xmlns:p14="http://schemas.microsoft.com/office/powerpoint/2010/main" val="1043876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6031662-52E2-489E-A536-F8574A69AB32}" type="slidenum">
              <a:rPr lang="fr-FR" smtClean="0"/>
              <a:pPr/>
              <a:t>4</a:t>
            </a:fld>
            <a:endParaRPr lang="fr-FR"/>
          </a:p>
        </p:txBody>
      </p:sp>
    </p:spTree>
    <p:extLst>
      <p:ext uri="{BB962C8B-B14F-4D97-AF65-F5344CB8AC3E}">
        <p14:creationId xmlns:p14="http://schemas.microsoft.com/office/powerpoint/2010/main" val="4154615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6031662-52E2-489E-A536-F8574A69AB32}" type="slidenum">
              <a:rPr lang="fr-FR" smtClean="0"/>
              <a:pPr/>
              <a:t>5</a:t>
            </a:fld>
            <a:endParaRPr lang="fr-FR"/>
          </a:p>
        </p:txBody>
      </p:sp>
    </p:spTree>
    <p:extLst>
      <p:ext uri="{BB962C8B-B14F-4D97-AF65-F5344CB8AC3E}">
        <p14:creationId xmlns:p14="http://schemas.microsoft.com/office/powerpoint/2010/main" val="1539547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6031662-52E2-489E-A536-F8574A69AB32}" type="slidenum">
              <a:rPr lang="fr-FR" smtClean="0"/>
              <a:pPr/>
              <a:t>6</a:t>
            </a:fld>
            <a:endParaRPr lang="fr-FR"/>
          </a:p>
        </p:txBody>
      </p:sp>
    </p:spTree>
    <p:extLst>
      <p:ext uri="{BB962C8B-B14F-4D97-AF65-F5344CB8AC3E}">
        <p14:creationId xmlns:p14="http://schemas.microsoft.com/office/powerpoint/2010/main" val="644396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6031662-52E2-489E-A536-F8574A69AB32}" type="slidenum">
              <a:rPr lang="fr-FR" smtClean="0"/>
              <a:pPr/>
              <a:t>7</a:t>
            </a:fld>
            <a:endParaRPr lang="fr-FR"/>
          </a:p>
        </p:txBody>
      </p:sp>
    </p:spTree>
    <p:extLst>
      <p:ext uri="{BB962C8B-B14F-4D97-AF65-F5344CB8AC3E}">
        <p14:creationId xmlns:p14="http://schemas.microsoft.com/office/powerpoint/2010/main" val="3615963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kern="1200" dirty="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6031662-52E2-489E-A536-F8574A69AB32}" type="slidenum">
              <a:rPr lang="fr-FR" smtClean="0"/>
              <a:pPr/>
              <a:t>8</a:t>
            </a:fld>
            <a:endParaRPr lang="fr-FR"/>
          </a:p>
        </p:txBody>
      </p:sp>
    </p:spTree>
    <p:extLst>
      <p:ext uri="{BB962C8B-B14F-4D97-AF65-F5344CB8AC3E}">
        <p14:creationId xmlns:p14="http://schemas.microsoft.com/office/powerpoint/2010/main" val="429689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kern="1200" dirty="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6031662-52E2-489E-A536-F8574A69AB32}" type="slidenum">
              <a:rPr lang="fr-FR" smtClean="0"/>
              <a:pPr/>
              <a:t>9</a:t>
            </a:fld>
            <a:endParaRPr lang="fr-FR"/>
          </a:p>
        </p:txBody>
      </p:sp>
    </p:spTree>
    <p:extLst>
      <p:ext uri="{BB962C8B-B14F-4D97-AF65-F5344CB8AC3E}">
        <p14:creationId xmlns:p14="http://schemas.microsoft.com/office/powerpoint/2010/main" val="2868375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6031662-52E2-489E-A536-F8574A69AB32}" type="slidenum">
              <a:rPr lang="fr-FR" smtClean="0"/>
              <a:pPr/>
              <a:t>10</a:t>
            </a:fld>
            <a:endParaRPr lang="fr-FR"/>
          </a:p>
        </p:txBody>
      </p:sp>
    </p:spTree>
    <p:extLst>
      <p:ext uri="{BB962C8B-B14F-4D97-AF65-F5344CB8AC3E}">
        <p14:creationId xmlns:p14="http://schemas.microsoft.com/office/powerpoint/2010/main" val="1258329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5/1/2023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5/1/2023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gif"/><Relationship Id="rId5" Type="http://schemas.openxmlformats.org/officeDocument/2006/relationships/image" Target="../media/image3.pn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1131452" y="1761307"/>
            <a:ext cx="8860445" cy="1438737"/>
          </a:xfrm>
        </p:spPr>
        <p:txBody>
          <a:bodyPr/>
          <a:lstStyle/>
          <a:p>
            <a:pPr algn="ctr"/>
            <a:r>
              <a:rPr lang="fr-FR" sz="2800" dirty="0"/>
              <a:t>L‘</a:t>
            </a:r>
            <a:r>
              <a:rPr lang="en-US" sz="2800" dirty="0"/>
              <a:t>E</a:t>
            </a:r>
            <a:r>
              <a:rPr lang="fr-FR" sz="2800" dirty="0" err="1"/>
              <a:t>ngagement</a:t>
            </a:r>
            <a:r>
              <a:rPr lang="fr-FR" sz="2800" dirty="0"/>
              <a:t> Social Des Banques Marocaines Dans Le Financement Des Associations De Microcrédit</a:t>
            </a:r>
            <a:endParaRPr lang="en-US" sz="2800" dirty="0"/>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a:xfrm>
            <a:off x="448886" y="4427609"/>
            <a:ext cx="9543011" cy="1189808"/>
          </a:xfrm>
        </p:spPr>
        <p:txBody>
          <a:bodyPr>
            <a:normAutofit lnSpcReduction="10000"/>
          </a:bodyPr>
          <a:lstStyle/>
          <a:p>
            <a:pPr algn="l"/>
            <a:r>
              <a:rPr lang="en-US" sz="2400" b="1" dirty="0"/>
              <a:t>MOHAMED ESSABIR</a:t>
            </a:r>
            <a:endParaRPr lang="fr-FR" sz="2400" b="1" dirty="0"/>
          </a:p>
          <a:p>
            <a:pPr algn="l"/>
            <a:r>
              <a:rPr lang="fr-FR" sz="2000" dirty="0"/>
              <a:t>Doctorant à la Faculté des Sciences Juridiques Économiques et Sociales d’Agadir, Université Ibn </a:t>
            </a:r>
            <a:r>
              <a:rPr lang="fr-FR" sz="2000" dirty="0" err="1"/>
              <a:t>Zohr</a:t>
            </a:r>
            <a:endParaRPr lang="fr-FR" sz="2000" dirty="0"/>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4</a:t>
            </a:r>
            <a:r>
              <a:rPr lang="en-US" sz="2000" b="1" baseline="30000" dirty="0">
                <a:solidFill>
                  <a:srgbClr val="FFC000"/>
                </a:solidFill>
              </a:rPr>
              <a:t>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2023</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5"/>
          <a:stretch>
            <a:fillRect/>
          </a:stretch>
        </p:blipFill>
        <p:spPr>
          <a:xfrm>
            <a:off x="141329" y="5854860"/>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27 – 28, 2023                 WWW.</a:t>
            </a:r>
            <a:r>
              <a:rPr lang="en-US" sz="1800" b="1" dirty="0">
                <a:solidFill>
                  <a:srgbClr val="052C34"/>
                </a:solidFill>
                <a:highlight>
                  <a:srgbClr val="FFC000"/>
                </a:highlight>
              </a:rPr>
              <a:t>CBIAC.NET</a:t>
            </a:r>
          </a:p>
        </p:txBody>
      </p:sp>
      <p:pic>
        <p:nvPicPr>
          <p:cNvPr id="14" name="Image 4" descr="Une image contenant texte&#10;&#10;Description générée automatiquement">
            <a:extLst>
              <a:ext uri="{FF2B5EF4-FFF2-40B4-BE49-F238E27FC236}">
                <a16:creationId xmlns:a16="http://schemas.microsoft.com/office/drawing/2014/main" id="{65778D19-2F77-AB27-E36E-DF475CC52DE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78314" y="5731449"/>
            <a:ext cx="2708241" cy="762717"/>
          </a:xfrm>
          <a:prstGeom prst="rect">
            <a:avLst/>
          </a:prstGeom>
        </p:spPr>
      </p:pic>
    </p:spTree>
    <p:extLst>
      <p:ext uri="{BB962C8B-B14F-4D97-AF65-F5344CB8AC3E}">
        <p14:creationId xmlns:p14="http://schemas.microsoft.com/office/powerpoint/2010/main" val="49887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205335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Problématique et contexte de la recherche</a:t>
            </a:r>
          </a:p>
        </p:txBody>
      </p:sp>
      <p:sp>
        <p:nvSpPr>
          <p:cNvPr id="10" name="Rectangle 9"/>
          <p:cNvSpPr/>
          <p:nvPr/>
        </p:nvSpPr>
        <p:spPr>
          <a:xfrm>
            <a:off x="4061700" y="0"/>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exploratoire</a:t>
            </a:r>
          </a:p>
        </p:txBody>
      </p:sp>
      <p:sp>
        <p:nvSpPr>
          <p:cNvPr id="11" name="Rectangle 10"/>
          <p:cNvSpPr/>
          <p:nvPr/>
        </p:nvSpPr>
        <p:spPr>
          <a:xfrm>
            <a:off x="6106949" y="76124"/>
            <a:ext cx="2046451" cy="828675"/>
          </a:xfrm>
          <a:prstGeom prst="rect">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b="1" dirty="0">
                <a:solidFill>
                  <a:schemeClr val="tx1"/>
                </a:solidFill>
                <a:latin typeface="Centaur" pitchFamily="18" charset="0"/>
                <a:cs typeface="Times New Roman" panose="02020603050405020304" pitchFamily="18" charset="0"/>
              </a:rPr>
              <a:t>Hypothèses et modèle conceptuel</a:t>
            </a:r>
          </a:p>
        </p:txBody>
      </p:sp>
      <p:sp>
        <p:nvSpPr>
          <p:cNvPr id="13" name="Rectangle 12"/>
          <p:cNvSpPr/>
          <p:nvPr/>
        </p:nvSpPr>
        <p:spPr>
          <a:xfrm>
            <a:off x="10167447" y="-1"/>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Apports /  limites et perspectives</a:t>
            </a:r>
          </a:p>
        </p:txBody>
      </p:sp>
      <p:sp>
        <p:nvSpPr>
          <p:cNvPr id="15" name="Espace réservé de la date 14"/>
          <p:cNvSpPr>
            <a:spLocks noGrp="1"/>
          </p:cNvSpPr>
          <p:nvPr>
            <p:ph type="dt" sz="half" idx="10"/>
          </p:nvPr>
        </p:nvSpPr>
        <p:spPr>
          <a:xfrm>
            <a:off x="9448800" y="6310379"/>
            <a:ext cx="2743200" cy="365125"/>
          </a:xfrm>
        </p:spPr>
        <p:txBody>
          <a:bodyPr/>
          <a:lstStyle/>
          <a:p>
            <a:fld id="{670D000D-BF09-4CE6-A820-E2613F78B64C}" type="datetime1">
              <a:rPr lang="fr-FR" smtClean="0"/>
              <a:pPr/>
              <a:t>01/05/2023</a:t>
            </a:fld>
            <a:endParaRPr lang="fr-FR" dirty="0"/>
          </a:p>
        </p:txBody>
      </p:sp>
      <p:sp>
        <p:nvSpPr>
          <p:cNvPr id="14" name="Rectangle 13"/>
          <p:cNvSpPr/>
          <p:nvPr/>
        </p:nvSpPr>
        <p:spPr>
          <a:xfrm>
            <a:off x="2051102" y="-2"/>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Méthodologie de la recherche </a:t>
            </a:r>
          </a:p>
        </p:txBody>
      </p:sp>
      <p:sp>
        <p:nvSpPr>
          <p:cNvPr id="29" name="Rectangle 28"/>
          <p:cNvSpPr/>
          <p:nvPr/>
        </p:nvSpPr>
        <p:spPr>
          <a:xfrm>
            <a:off x="8172744" y="0"/>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confirmatoire et test des hypothèses</a:t>
            </a:r>
          </a:p>
        </p:txBody>
      </p:sp>
      <p:grpSp>
        <p:nvGrpSpPr>
          <p:cNvPr id="17" name="Groupe 16"/>
          <p:cNvGrpSpPr/>
          <p:nvPr/>
        </p:nvGrpSpPr>
        <p:grpSpPr>
          <a:xfrm>
            <a:off x="344099" y="1445187"/>
            <a:ext cx="9481652" cy="4865190"/>
            <a:chOff x="512063" y="434370"/>
            <a:chExt cx="7959575" cy="5280714"/>
          </a:xfrm>
        </p:grpSpPr>
        <p:grpSp>
          <p:nvGrpSpPr>
            <p:cNvPr id="18" name="Groupe 17"/>
            <p:cNvGrpSpPr/>
            <p:nvPr/>
          </p:nvGrpSpPr>
          <p:grpSpPr>
            <a:xfrm>
              <a:off x="512063" y="434370"/>
              <a:ext cx="7959575" cy="5280714"/>
              <a:chOff x="493775" y="443514"/>
              <a:chExt cx="7959575" cy="5280714"/>
            </a:xfrm>
          </p:grpSpPr>
          <p:grpSp>
            <p:nvGrpSpPr>
              <p:cNvPr id="20" name="Groupe 19"/>
              <p:cNvGrpSpPr/>
              <p:nvPr/>
            </p:nvGrpSpPr>
            <p:grpSpPr>
              <a:xfrm>
                <a:off x="493775" y="443514"/>
                <a:ext cx="7959575" cy="5280714"/>
                <a:chOff x="576901" y="227106"/>
                <a:chExt cx="7959575" cy="5280714"/>
              </a:xfrm>
            </p:grpSpPr>
            <p:sp>
              <p:nvSpPr>
                <p:cNvPr id="27" name="Ellipse 26">
                  <a:extLst>
                    <a:ext uri="{FF2B5EF4-FFF2-40B4-BE49-F238E27FC236}">
                      <a16:creationId xmlns:a16="http://schemas.microsoft.com/office/drawing/2014/main" id="{9E6C06A6-0A26-4810-B010-44F0235B7C06}"/>
                    </a:ext>
                  </a:extLst>
                </p:cNvPr>
                <p:cNvSpPr/>
                <p:nvPr/>
              </p:nvSpPr>
              <p:spPr>
                <a:xfrm>
                  <a:off x="576901" y="227106"/>
                  <a:ext cx="2915042" cy="105747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latin typeface="Times New Roman" panose="02020603050405020304" pitchFamily="18" charset="0"/>
                      <a:cs typeface="Times New Roman" panose="02020603050405020304" pitchFamily="18" charset="0"/>
                    </a:rPr>
                    <a:t>Ressources financières</a:t>
                  </a:r>
                </a:p>
              </p:txBody>
            </p:sp>
            <p:sp>
              <p:nvSpPr>
                <p:cNvPr id="28" name="Ellipse 27">
                  <a:extLst>
                    <a:ext uri="{FF2B5EF4-FFF2-40B4-BE49-F238E27FC236}">
                      <a16:creationId xmlns:a16="http://schemas.microsoft.com/office/drawing/2014/main" id="{849549F6-4E5A-465A-BD2F-D41F6499B3E1}"/>
                    </a:ext>
                  </a:extLst>
                </p:cNvPr>
                <p:cNvSpPr/>
                <p:nvPr/>
              </p:nvSpPr>
              <p:spPr>
                <a:xfrm>
                  <a:off x="5811564" y="2034454"/>
                  <a:ext cx="2724912" cy="138838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latin typeface="Times New Roman" panose="02020603050405020304" pitchFamily="18" charset="0"/>
                      <a:cs typeface="Times New Roman" panose="02020603050405020304" pitchFamily="18" charset="0"/>
                    </a:rPr>
                    <a:t>Financement des associations de microcrédit</a:t>
                  </a:r>
                </a:p>
              </p:txBody>
            </p:sp>
            <p:sp>
              <p:nvSpPr>
                <p:cNvPr id="30" name="Ellipse 29">
                  <a:extLst>
                    <a:ext uri="{FF2B5EF4-FFF2-40B4-BE49-F238E27FC236}">
                      <a16:creationId xmlns:a16="http://schemas.microsoft.com/office/drawing/2014/main" id="{849549F6-4E5A-465A-BD2F-D41F6499B3E1}"/>
                    </a:ext>
                  </a:extLst>
                </p:cNvPr>
                <p:cNvSpPr/>
                <p:nvPr/>
              </p:nvSpPr>
              <p:spPr>
                <a:xfrm>
                  <a:off x="576902" y="2784326"/>
                  <a:ext cx="2542862" cy="112167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latin typeface="Times New Roman" panose="02020603050405020304" pitchFamily="18" charset="0"/>
                      <a:cs typeface="Times New Roman" panose="02020603050405020304" pitchFamily="18" charset="0"/>
                    </a:rPr>
                    <a:t>L’expérience de la banque</a:t>
                  </a:r>
                </a:p>
              </p:txBody>
            </p:sp>
            <p:sp>
              <p:nvSpPr>
                <p:cNvPr id="32" name="Ellipse 31">
                  <a:extLst>
                    <a:ext uri="{FF2B5EF4-FFF2-40B4-BE49-F238E27FC236}">
                      <a16:creationId xmlns:a16="http://schemas.microsoft.com/office/drawing/2014/main" id="{849549F6-4E5A-465A-BD2F-D41F6499B3E1}"/>
                    </a:ext>
                  </a:extLst>
                </p:cNvPr>
                <p:cNvSpPr/>
                <p:nvPr/>
              </p:nvSpPr>
              <p:spPr>
                <a:xfrm>
                  <a:off x="658096" y="4266592"/>
                  <a:ext cx="2380471" cy="124122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latin typeface="Times New Roman" panose="02020603050405020304" pitchFamily="18" charset="0"/>
                      <a:cs typeface="Times New Roman" panose="02020603050405020304" pitchFamily="18" charset="0"/>
                    </a:rPr>
                    <a:t> </a:t>
                  </a:r>
                  <a:r>
                    <a:rPr lang="fr-FR" b="1" dirty="0">
                      <a:solidFill>
                        <a:schemeClr val="tx1"/>
                      </a:solidFill>
                      <a:latin typeface="Times New Roman" panose="02020603050405020304" pitchFamily="18" charset="0"/>
                      <a:cs typeface="Times New Roman" panose="02020603050405020304" pitchFamily="18" charset="0"/>
                    </a:rPr>
                    <a:t>La taille de la banque</a:t>
                  </a:r>
                </a:p>
              </p:txBody>
            </p:sp>
            <p:sp>
              <p:nvSpPr>
                <p:cNvPr id="33" name="Rectangle 32"/>
                <p:cNvSpPr/>
                <p:nvPr/>
              </p:nvSpPr>
              <p:spPr>
                <a:xfrm>
                  <a:off x="4026070" y="805767"/>
                  <a:ext cx="615339" cy="43727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fr-FR" b="1" dirty="0">
                      <a:solidFill>
                        <a:schemeClr val="tx1"/>
                      </a:solidFill>
                      <a:latin typeface="Times New Roman" panose="02020603050405020304" pitchFamily="18" charset="0"/>
                      <a:cs typeface="Times New Roman" panose="02020603050405020304" pitchFamily="18" charset="0"/>
                    </a:rPr>
                    <a:t>H_1</a:t>
                  </a:r>
                </a:p>
              </p:txBody>
            </p:sp>
            <p:sp>
              <p:nvSpPr>
                <p:cNvPr id="35" name="Rectangle 34"/>
                <p:cNvSpPr/>
                <p:nvPr/>
              </p:nvSpPr>
              <p:spPr>
                <a:xfrm>
                  <a:off x="4026070" y="2545318"/>
                  <a:ext cx="615339" cy="43727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fr-FR" b="1" dirty="0">
                      <a:solidFill>
                        <a:schemeClr val="tx1"/>
                      </a:solidFill>
                      <a:latin typeface="Times New Roman" panose="02020603050405020304" pitchFamily="18" charset="0"/>
                      <a:cs typeface="Times New Roman" panose="02020603050405020304" pitchFamily="18" charset="0"/>
                    </a:rPr>
                    <a:t>H_3</a:t>
                  </a:r>
                </a:p>
              </p:txBody>
            </p:sp>
            <p:sp>
              <p:nvSpPr>
                <p:cNvPr id="36" name="Rectangle 35"/>
                <p:cNvSpPr/>
                <p:nvPr/>
              </p:nvSpPr>
              <p:spPr>
                <a:xfrm>
                  <a:off x="4026070" y="3295892"/>
                  <a:ext cx="615339" cy="43727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fr-FR" b="1" dirty="0">
                      <a:solidFill>
                        <a:schemeClr val="tx1"/>
                      </a:solidFill>
                      <a:latin typeface="Times New Roman" panose="02020603050405020304" pitchFamily="18" charset="0"/>
                      <a:cs typeface="Times New Roman" panose="02020603050405020304" pitchFamily="18" charset="0"/>
                    </a:rPr>
                    <a:t>H_4</a:t>
                  </a:r>
                </a:p>
              </p:txBody>
            </p:sp>
          </p:grpSp>
          <p:sp>
            <p:nvSpPr>
              <p:cNvPr id="21" name="Ellipse 20">
                <a:extLst>
                  <a:ext uri="{FF2B5EF4-FFF2-40B4-BE49-F238E27FC236}">
                    <a16:creationId xmlns:a16="http://schemas.microsoft.com/office/drawing/2014/main" id="{9E6C06A6-0A26-4810-B010-44F0235B7C06}"/>
                  </a:ext>
                </a:extLst>
              </p:cNvPr>
              <p:cNvSpPr/>
              <p:nvPr/>
            </p:nvSpPr>
            <p:spPr>
              <a:xfrm>
                <a:off x="493775" y="1628632"/>
                <a:ext cx="2745151" cy="113309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latin typeface="Times New Roman" panose="02020603050405020304" pitchFamily="18" charset="0"/>
                    <a:cs typeface="Times New Roman" panose="02020603050405020304" pitchFamily="18" charset="0"/>
                  </a:rPr>
                  <a:t>RSE</a:t>
                </a:r>
              </a:p>
            </p:txBody>
          </p:sp>
          <p:cxnSp>
            <p:nvCxnSpPr>
              <p:cNvPr id="22" name="Connecteur droit avec flèche 21"/>
              <p:cNvCxnSpPr>
                <a:stCxn id="27" idx="6"/>
                <a:endCxn id="28" idx="2"/>
              </p:cNvCxnSpPr>
              <p:nvPr/>
            </p:nvCxnSpPr>
            <p:spPr>
              <a:xfrm>
                <a:off x="3408817" y="972251"/>
                <a:ext cx="2319620" cy="197280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Connecteur droit avec flèche 22"/>
              <p:cNvCxnSpPr>
                <a:stCxn id="21" idx="6"/>
                <a:endCxn id="28" idx="2"/>
              </p:cNvCxnSpPr>
              <p:nvPr/>
            </p:nvCxnSpPr>
            <p:spPr>
              <a:xfrm>
                <a:off x="3238926" y="2195179"/>
                <a:ext cx="2489512" cy="74987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 name="Connecteur droit avec flèche 23"/>
              <p:cNvCxnSpPr>
                <a:stCxn id="30" idx="6"/>
                <a:endCxn id="28" idx="2"/>
              </p:cNvCxnSpPr>
              <p:nvPr/>
            </p:nvCxnSpPr>
            <p:spPr>
              <a:xfrm flipV="1">
                <a:off x="3036638" y="2945054"/>
                <a:ext cx="2691800" cy="6165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6" name="Connecteur droit avec flèche 25"/>
              <p:cNvCxnSpPr>
                <a:stCxn id="32" idx="6"/>
                <a:endCxn id="28" idx="2"/>
              </p:cNvCxnSpPr>
              <p:nvPr/>
            </p:nvCxnSpPr>
            <p:spPr>
              <a:xfrm flipV="1">
                <a:off x="2955442" y="2945054"/>
                <a:ext cx="2772996" cy="21585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19" name="Rectangle 18"/>
            <p:cNvSpPr/>
            <p:nvPr/>
          </p:nvSpPr>
          <p:spPr>
            <a:xfrm>
              <a:off x="3961232" y="1884773"/>
              <a:ext cx="615339" cy="43727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fr-FR" b="1" dirty="0">
                  <a:solidFill>
                    <a:schemeClr val="tx1"/>
                  </a:solidFill>
                  <a:latin typeface="Times New Roman" panose="02020603050405020304" pitchFamily="18" charset="0"/>
                  <a:cs typeface="Times New Roman" panose="02020603050405020304" pitchFamily="18" charset="0"/>
                </a:rPr>
                <a:t>H_2</a:t>
              </a:r>
            </a:p>
          </p:txBody>
        </p:sp>
      </p:grpSp>
    </p:spTree>
    <p:extLst>
      <p:ext uri="{BB962C8B-B14F-4D97-AF65-F5344CB8AC3E}">
        <p14:creationId xmlns:p14="http://schemas.microsoft.com/office/powerpoint/2010/main" val="1585056605"/>
      </p:ext>
    </p:extLst>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205335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Problématique et contexte de la recherche</a:t>
            </a:r>
          </a:p>
        </p:txBody>
      </p:sp>
      <p:sp>
        <p:nvSpPr>
          <p:cNvPr id="10" name="Rectangle 9"/>
          <p:cNvSpPr/>
          <p:nvPr/>
        </p:nvSpPr>
        <p:spPr>
          <a:xfrm>
            <a:off x="4059453" y="-3"/>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exploratoire</a:t>
            </a:r>
          </a:p>
        </p:txBody>
      </p:sp>
      <p:sp>
        <p:nvSpPr>
          <p:cNvPr id="11" name="Rectangle 10"/>
          <p:cNvSpPr/>
          <p:nvPr/>
        </p:nvSpPr>
        <p:spPr>
          <a:xfrm>
            <a:off x="6110556" y="-12879"/>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Hypothèses et modèle conceptuel</a:t>
            </a:r>
          </a:p>
        </p:txBody>
      </p:sp>
      <p:sp>
        <p:nvSpPr>
          <p:cNvPr id="12" name="Rectangle 11"/>
          <p:cNvSpPr/>
          <p:nvPr/>
        </p:nvSpPr>
        <p:spPr>
          <a:xfrm>
            <a:off x="8159096" y="144080"/>
            <a:ext cx="2008351" cy="828675"/>
          </a:xfrm>
          <a:prstGeom prst="rect">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b="1" dirty="0">
                <a:solidFill>
                  <a:schemeClr val="tx1"/>
                </a:solidFill>
                <a:latin typeface="Centaur" pitchFamily="18" charset="0"/>
                <a:cs typeface="Times New Roman" panose="02020603050405020304" pitchFamily="18" charset="0"/>
              </a:rPr>
              <a:t>Etude confirmatoire et test des hypothèses</a:t>
            </a:r>
          </a:p>
        </p:txBody>
      </p:sp>
      <p:sp>
        <p:nvSpPr>
          <p:cNvPr id="13" name="Rectangle 12"/>
          <p:cNvSpPr/>
          <p:nvPr/>
        </p:nvSpPr>
        <p:spPr>
          <a:xfrm>
            <a:off x="10167447" y="-1"/>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Apports /  limites et perspectives</a:t>
            </a:r>
          </a:p>
        </p:txBody>
      </p:sp>
      <p:sp>
        <p:nvSpPr>
          <p:cNvPr id="15" name="Espace réservé de la date 14"/>
          <p:cNvSpPr>
            <a:spLocks noGrp="1"/>
          </p:cNvSpPr>
          <p:nvPr>
            <p:ph type="dt" sz="half" idx="10"/>
          </p:nvPr>
        </p:nvSpPr>
        <p:spPr>
          <a:xfrm>
            <a:off x="9448800" y="6310379"/>
            <a:ext cx="2743200" cy="365125"/>
          </a:xfrm>
        </p:spPr>
        <p:txBody>
          <a:bodyPr/>
          <a:lstStyle/>
          <a:p>
            <a:fld id="{302D22A3-6E60-4B44-8026-DECAE795E793}" type="datetime1">
              <a:rPr lang="fr-FR" smtClean="0"/>
              <a:pPr/>
              <a:t>01/05/2023</a:t>
            </a:fld>
            <a:endParaRPr lang="fr-FR" dirty="0"/>
          </a:p>
        </p:txBody>
      </p:sp>
      <p:sp>
        <p:nvSpPr>
          <p:cNvPr id="17" name="Espace réservé du numéro de diapositive 16"/>
          <p:cNvSpPr>
            <a:spLocks noGrp="1"/>
          </p:cNvSpPr>
          <p:nvPr>
            <p:ph type="sldNum" sz="quarter" idx="12"/>
          </p:nvPr>
        </p:nvSpPr>
        <p:spPr>
          <a:xfrm>
            <a:off x="230926" y="6310378"/>
            <a:ext cx="647467" cy="365125"/>
          </a:xfrm>
        </p:spPr>
        <p:txBody>
          <a:bodyPr/>
          <a:lstStyle/>
          <a:p>
            <a:fld id="{A6B9A898-40B9-4B7D-B869-CBADA58355E2}" type="slidenum">
              <a:rPr lang="fr-FR" smtClean="0">
                <a:solidFill>
                  <a:schemeClr val="bg1"/>
                </a:solidFill>
              </a:rPr>
              <a:pPr/>
              <a:t>11</a:t>
            </a:fld>
            <a:endParaRPr lang="fr-FR" dirty="0">
              <a:solidFill>
                <a:schemeClr val="bg1"/>
              </a:solidFill>
            </a:endParaRPr>
          </a:p>
        </p:txBody>
      </p:sp>
      <p:sp>
        <p:nvSpPr>
          <p:cNvPr id="14" name="Rectangle 13"/>
          <p:cNvSpPr/>
          <p:nvPr/>
        </p:nvSpPr>
        <p:spPr>
          <a:xfrm>
            <a:off x="2051102" y="-2"/>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Méthodologie de la recherche </a:t>
            </a:r>
          </a:p>
        </p:txBody>
      </p:sp>
      <p:sp>
        <p:nvSpPr>
          <p:cNvPr id="27" name="ZoneTexte 26"/>
          <p:cNvSpPr txBox="1"/>
          <p:nvPr/>
        </p:nvSpPr>
        <p:spPr>
          <a:xfrm>
            <a:off x="9014374" y="3429000"/>
            <a:ext cx="2996584" cy="400110"/>
          </a:xfrm>
          <a:prstGeom prst="rect">
            <a:avLst/>
          </a:prstGeom>
          <a:noFill/>
        </p:spPr>
        <p:txBody>
          <a:bodyPr wrap="square" rtlCol="0">
            <a:spAutoFit/>
          </a:bodyPr>
          <a:lstStyle/>
          <a:p>
            <a:pPr algn="just"/>
            <a:r>
              <a:rPr lang="fr-FR" sz="2000" b="1" dirty="0" err="1">
                <a:latin typeface="Centaur" pitchFamily="18" charset="0"/>
                <a:cs typeface="Times New Roman" panose="02020603050405020304" pitchFamily="18" charset="0"/>
              </a:rPr>
              <a:t>Likert</a:t>
            </a:r>
            <a:r>
              <a:rPr lang="fr-FR" sz="2000" b="1" dirty="0">
                <a:latin typeface="Centaur" pitchFamily="18" charset="0"/>
                <a:cs typeface="Times New Roman" panose="02020603050405020304" pitchFamily="18" charset="0"/>
              </a:rPr>
              <a:t> de 5  niveaux</a:t>
            </a:r>
            <a:r>
              <a:rPr lang="fr-FR" dirty="0">
                <a:latin typeface="Centaur" pitchFamily="18" charset="0"/>
                <a:cs typeface="Times New Roman" panose="02020603050405020304" pitchFamily="18" charset="0"/>
              </a:rPr>
              <a:t> </a:t>
            </a:r>
          </a:p>
        </p:txBody>
      </p:sp>
      <p:graphicFrame>
        <p:nvGraphicFramePr>
          <p:cNvPr id="34" name="Diagramme 33"/>
          <p:cNvGraphicFramePr/>
          <p:nvPr/>
        </p:nvGraphicFramePr>
        <p:xfrm>
          <a:off x="2505828" y="973590"/>
          <a:ext cx="5315537"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5" name="Flèche droite à entaille 34"/>
          <p:cNvSpPr/>
          <p:nvPr/>
        </p:nvSpPr>
        <p:spPr>
          <a:xfrm>
            <a:off x="7881045" y="3429000"/>
            <a:ext cx="738445" cy="539645"/>
          </a:xfrm>
          <a:prstGeom prst="notchedRightArrow">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Flèche droite à entaille 35"/>
          <p:cNvSpPr/>
          <p:nvPr/>
        </p:nvSpPr>
        <p:spPr>
          <a:xfrm>
            <a:off x="7836031" y="5788996"/>
            <a:ext cx="814644" cy="539645"/>
          </a:xfrm>
          <a:prstGeom prst="notchedRightArrow">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avec flèche vers la droite 18"/>
          <p:cNvSpPr/>
          <p:nvPr/>
        </p:nvSpPr>
        <p:spPr>
          <a:xfrm>
            <a:off x="554659" y="1979242"/>
            <a:ext cx="2006930" cy="3439160"/>
          </a:xfrm>
          <a:prstGeom prst="rightArrowCallout">
            <a:avLst/>
          </a:prstGeom>
          <a:solidFill>
            <a:srgbClr val="00B0F0"/>
          </a:solidFill>
        </p:spPr>
        <p:style>
          <a:lnRef idx="1">
            <a:schemeClr val="accent4"/>
          </a:lnRef>
          <a:fillRef idx="2">
            <a:schemeClr val="accent4"/>
          </a:fillRef>
          <a:effectRef idx="1">
            <a:schemeClr val="accent4"/>
          </a:effectRef>
          <a:fontRef idx="minor">
            <a:schemeClr val="dk1"/>
          </a:fontRef>
        </p:style>
        <p:txBody>
          <a:bodyPr vert="vert270" rtlCol="0" anchor="ctr"/>
          <a:lstStyle/>
          <a:p>
            <a:pPr algn="ctr"/>
            <a:r>
              <a:rPr lang="fr-FR" sz="2400" dirty="0">
                <a:latin typeface="Times New Roman" panose="02020603050405020304" pitchFamily="18" charset="0"/>
                <a:cs typeface="Times New Roman" panose="02020603050405020304" pitchFamily="18" charset="0"/>
              </a:rPr>
              <a:t>Etape 1: administration du questionnaire </a:t>
            </a:r>
          </a:p>
        </p:txBody>
      </p:sp>
    </p:spTree>
    <p:extLst>
      <p:ext uri="{BB962C8B-B14F-4D97-AF65-F5344CB8AC3E}">
        <p14:creationId xmlns:p14="http://schemas.microsoft.com/office/powerpoint/2010/main" val="1304437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blinds(horizontal)">
                                      <p:cBhvr>
                                        <p:cTn id="7" dur="500"/>
                                        <p:tgtEl>
                                          <p:spTgt spid="3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blinds(horizontal)">
                                      <p:cBhvr>
                                        <p:cTn id="10" dur="500"/>
                                        <p:tgtEl>
                                          <p:spTgt spid="27"/>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xit" presetSubtype="4" fill="hold" grpId="1" nodeType="clickEffect">
                                  <p:stCondLst>
                                    <p:cond delay="0"/>
                                  </p:stCondLst>
                                  <p:childTnLst>
                                    <p:anim calcmode="lin" valueType="num">
                                      <p:cBhvr additive="base">
                                        <p:cTn id="14" dur="500"/>
                                        <p:tgtEl>
                                          <p:spTgt spid="35"/>
                                        </p:tgtEl>
                                        <p:attrNameLst>
                                          <p:attrName>ppt_x</p:attrName>
                                        </p:attrNameLst>
                                      </p:cBhvr>
                                      <p:tavLst>
                                        <p:tav tm="0">
                                          <p:val>
                                            <p:strVal val="ppt_x"/>
                                          </p:val>
                                        </p:tav>
                                        <p:tav tm="100000">
                                          <p:val>
                                            <p:strVal val="ppt_x"/>
                                          </p:val>
                                        </p:tav>
                                      </p:tavLst>
                                    </p:anim>
                                    <p:anim calcmode="lin" valueType="num">
                                      <p:cBhvr additive="base">
                                        <p:cTn id="15" dur="500"/>
                                        <p:tgtEl>
                                          <p:spTgt spid="35"/>
                                        </p:tgtEl>
                                        <p:attrNameLst>
                                          <p:attrName>ppt_y</p:attrName>
                                        </p:attrNameLst>
                                      </p:cBhvr>
                                      <p:tavLst>
                                        <p:tav tm="0">
                                          <p:val>
                                            <p:strVal val="ppt_y"/>
                                          </p:val>
                                        </p:tav>
                                        <p:tav tm="100000">
                                          <p:val>
                                            <p:strVal val="1+ppt_h/2"/>
                                          </p:val>
                                        </p:tav>
                                      </p:tavLst>
                                    </p:anim>
                                    <p:set>
                                      <p:cBhvr>
                                        <p:cTn id="16" dur="1" fill="hold">
                                          <p:stCondLst>
                                            <p:cond delay="499"/>
                                          </p:stCondLst>
                                        </p:cTn>
                                        <p:tgtEl>
                                          <p:spTgt spid="35"/>
                                        </p:tgtEl>
                                        <p:attrNameLst>
                                          <p:attrName>style.visibility</p:attrName>
                                        </p:attrNameLst>
                                      </p:cBhvr>
                                      <p:to>
                                        <p:strVal val="hidden"/>
                                      </p:to>
                                    </p:set>
                                  </p:childTnLst>
                                </p:cTn>
                              </p:par>
                              <p:par>
                                <p:cTn id="17" presetID="2" presetClass="exit" presetSubtype="4" fill="hold" grpId="1" nodeType="withEffect">
                                  <p:stCondLst>
                                    <p:cond delay="0"/>
                                  </p:stCondLst>
                                  <p:childTnLst>
                                    <p:anim calcmode="lin" valueType="num">
                                      <p:cBhvr additive="base">
                                        <p:cTn id="18" dur="500"/>
                                        <p:tgtEl>
                                          <p:spTgt spid="27"/>
                                        </p:tgtEl>
                                        <p:attrNameLst>
                                          <p:attrName>ppt_x</p:attrName>
                                        </p:attrNameLst>
                                      </p:cBhvr>
                                      <p:tavLst>
                                        <p:tav tm="0">
                                          <p:val>
                                            <p:strVal val="ppt_x"/>
                                          </p:val>
                                        </p:tav>
                                        <p:tav tm="100000">
                                          <p:val>
                                            <p:strVal val="ppt_x"/>
                                          </p:val>
                                        </p:tav>
                                      </p:tavLst>
                                    </p:anim>
                                    <p:anim calcmode="lin" valueType="num">
                                      <p:cBhvr additive="base">
                                        <p:cTn id="19" dur="500"/>
                                        <p:tgtEl>
                                          <p:spTgt spid="27"/>
                                        </p:tgtEl>
                                        <p:attrNameLst>
                                          <p:attrName>ppt_y</p:attrName>
                                        </p:attrNameLst>
                                      </p:cBhvr>
                                      <p:tavLst>
                                        <p:tav tm="0">
                                          <p:val>
                                            <p:strVal val="ppt_y"/>
                                          </p:val>
                                        </p:tav>
                                        <p:tav tm="100000">
                                          <p:val>
                                            <p:strVal val="1+ppt_h/2"/>
                                          </p:val>
                                        </p:tav>
                                      </p:tavLst>
                                    </p:anim>
                                    <p:set>
                                      <p:cBhvr>
                                        <p:cTn id="20" dur="1" fill="hold">
                                          <p:stCondLst>
                                            <p:cond delay="499"/>
                                          </p:stCondLst>
                                        </p:cTn>
                                        <p:tgtEl>
                                          <p:spTgt spid="2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7" grpId="1"/>
      <p:bldP spid="35" grpId="0" animBg="1"/>
      <p:bldP spid="35" grpId="1" animBg="1"/>
      <p:bldP spid="3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205335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Problématique et contexte de la recherche</a:t>
            </a:r>
          </a:p>
        </p:txBody>
      </p:sp>
      <p:sp>
        <p:nvSpPr>
          <p:cNvPr id="10" name="Rectangle 9"/>
          <p:cNvSpPr/>
          <p:nvPr/>
        </p:nvSpPr>
        <p:spPr>
          <a:xfrm>
            <a:off x="4059453" y="-3"/>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exploratoire</a:t>
            </a:r>
          </a:p>
        </p:txBody>
      </p:sp>
      <p:sp>
        <p:nvSpPr>
          <p:cNvPr id="11" name="Rectangle 10"/>
          <p:cNvSpPr/>
          <p:nvPr/>
        </p:nvSpPr>
        <p:spPr>
          <a:xfrm>
            <a:off x="6110556" y="0"/>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Hypothèses et modèle conceptuel</a:t>
            </a:r>
          </a:p>
        </p:txBody>
      </p:sp>
      <p:sp>
        <p:nvSpPr>
          <p:cNvPr id="13" name="Rectangle 12"/>
          <p:cNvSpPr/>
          <p:nvPr/>
        </p:nvSpPr>
        <p:spPr>
          <a:xfrm>
            <a:off x="10167447" y="-1"/>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Apports /  limites et perspectives</a:t>
            </a:r>
          </a:p>
        </p:txBody>
      </p:sp>
      <p:sp>
        <p:nvSpPr>
          <p:cNvPr id="15" name="Espace réservé de la date 14"/>
          <p:cNvSpPr>
            <a:spLocks noGrp="1"/>
          </p:cNvSpPr>
          <p:nvPr>
            <p:ph type="dt" sz="half" idx="10"/>
          </p:nvPr>
        </p:nvSpPr>
        <p:spPr>
          <a:xfrm>
            <a:off x="9448800" y="6310379"/>
            <a:ext cx="2743200" cy="365125"/>
          </a:xfrm>
        </p:spPr>
        <p:txBody>
          <a:bodyPr/>
          <a:lstStyle/>
          <a:p>
            <a:fld id="{302D22A3-6E60-4B44-8026-DECAE795E793}" type="datetime1">
              <a:rPr lang="fr-FR" smtClean="0">
                <a:latin typeface="Centaur" pitchFamily="18" charset="0"/>
              </a:rPr>
              <a:pPr/>
              <a:t>01/05/2023</a:t>
            </a:fld>
            <a:endParaRPr lang="fr-FR" dirty="0">
              <a:latin typeface="Centaur" pitchFamily="18" charset="0"/>
            </a:endParaRPr>
          </a:p>
        </p:txBody>
      </p:sp>
      <p:sp>
        <p:nvSpPr>
          <p:cNvPr id="14" name="Rectangle 13"/>
          <p:cNvSpPr/>
          <p:nvPr/>
        </p:nvSpPr>
        <p:spPr>
          <a:xfrm>
            <a:off x="2051102" y="-2"/>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Méthodologie de la recherche </a:t>
            </a:r>
          </a:p>
        </p:txBody>
      </p:sp>
      <p:sp>
        <p:nvSpPr>
          <p:cNvPr id="25" name="Rectangle 24"/>
          <p:cNvSpPr/>
          <p:nvPr/>
        </p:nvSpPr>
        <p:spPr>
          <a:xfrm>
            <a:off x="8713694" y="1435846"/>
            <a:ext cx="3369959" cy="1261884"/>
          </a:xfrm>
          <a:prstGeom prst="rect">
            <a:avLst/>
          </a:prstGeom>
          <a:solidFill>
            <a:schemeClr val="accent1">
              <a:lumMod val="40000"/>
              <a:lumOff val="60000"/>
            </a:schemeClr>
          </a:solidFill>
        </p:spPr>
        <p:txBody>
          <a:bodyPr wrap="square">
            <a:spAutoFit/>
          </a:bodyPr>
          <a:lstStyle/>
          <a:p>
            <a:r>
              <a:rPr lang="fr-FR" b="1" dirty="0">
                <a:latin typeface="Centaur" pitchFamily="18" charset="0"/>
                <a:cs typeface="Times New Roman" panose="02020603050405020304" pitchFamily="18" charset="0"/>
              </a:rPr>
              <a:t>80</a:t>
            </a:r>
            <a:r>
              <a:rPr lang="fr-FR" dirty="0">
                <a:latin typeface="Centaur" pitchFamily="18" charset="0"/>
                <a:cs typeface="Times New Roman" panose="02020603050405020304" pitchFamily="18" charset="0"/>
              </a:rPr>
              <a:t> questionnaires ont été  collectés. </a:t>
            </a:r>
          </a:p>
          <a:p>
            <a:r>
              <a:rPr lang="fr-FR" sz="2000" b="1" dirty="0">
                <a:latin typeface="Centaur" pitchFamily="18" charset="0"/>
                <a:cs typeface="Times New Roman" panose="02020603050405020304" pitchFamily="18" charset="0"/>
              </a:rPr>
              <a:t>70</a:t>
            </a:r>
            <a:r>
              <a:rPr lang="fr-FR" dirty="0">
                <a:latin typeface="Centaur" pitchFamily="18" charset="0"/>
                <a:cs typeface="Times New Roman" panose="02020603050405020304" pitchFamily="18" charset="0"/>
              </a:rPr>
              <a:t> questionnaires ont été retenus pour validation après épuration, soit un taux de </a:t>
            </a:r>
            <a:r>
              <a:rPr lang="fr-FR" sz="2000" b="1" dirty="0">
                <a:latin typeface="Centaur" pitchFamily="18" charset="0"/>
                <a:cs typeface="Times New Roman" panose="02020603050405020304" pitchFamily="18" charset="0"/>
              </a:rPr>
              <a:t>87,5 %. </a:t>
            </a:r>
            <a:endParaRPr lang="fr-FR" b="1" dirty="0">
              <a:latin typeface="Centaur" pitchFamily="18" charset="0"/>
              <a:cs typeface="Times New Roman" panose="02020603050405020304" pitchFamily="18" charset="0"/>
            </a:endParaRPr>
          </a:p>
        </p:txBody>
      </p:sp>
      <p:graphicFrame>
        <p:nvGraphicFramePr>
          <p:cNvPr id="26" name="Diagramme 25"/>
          <p:cNvGraphicFramePr/>
          <p:nvPr>
            <p:extLst>
              <p:ext uri="{D42A27DB-BD31-4B8C-83A1-F6EECF244321}">
                <p14:modId xmlns:p14="http://schemas.microsoft.com/office/powerpoint/2010/main" val="4160413184"/>
              </p:ext>
            </p:extLst>
          </p:nvPr>
        </p:nvGraphicFramePr>
        <p:xfrm>
          <a:off x="2623279" y="828674"/>
          <a:ext cx="6090415" cy="56477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Flèche droite à entaille 26"/>
          <p:cNvSpPr/>
          <p:nvPr/>
        </p:nvSpPr>
        <p:spPr>
          <a:xfrm>
            <a:off x="7733860" y="1572393"/>
            <a:ext cx="839449" cy="539645"/>
          </a:xfrm>
          <a:prstGeom prst="notchedRightArrow">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aur" pitchFamily="18" charset="0"/>
            </a:endParaRPr>
          </a:p>
        </p:txBody>
      </p:sp>
      <p:sp>
        <p:nvSpPr>
          <p:cNvPr id="29" name="ZoneTexte 28"/>
          <p:cNvSpPr txBox="1"/>
          <p:nvPr/>
        </p:nvSpPr>
        <p:spPr>
          <a:xfrm>
            <a:off x="8722583" y="3474938"/>
            <a:ext cx="3269120" cy="923330"/>
          </a:xfrm>
          <a:prstGeom prst="rect">
            <a:avLst/>
          </a:prstGeom>
          <a:solidFill>
            <a:schemeClr val="accent2">
              <a:lumMod val="40000"/>
              <a:lumOff val="60000"/>
            </a:schemeClr>
          </a:solidFill>
        </p:spPr>
        <p:txBody>
          <a:bodyPr wrap="square" rtlCol="0">
            <a:spAutoFit/>
          </a:bodyPr>
          <a:lstStyle/>
          <a:p>
            <a:pPr marL="342900" indent="-342900">
              <a:buFont typeface="+mj-lt"/>
              <a:buAutoNum type="arabicPeriod"/>
            </a:pPr>
            <a:r>
              <a:rPr lang="fr-FR" dirty="0">
                <a:solidFill>
                  <a:srgbClr val="000000"/>
                </a:solidFill>
                <a:latin typeface="Centaur" pitchFamily="18" charset="0"/>
                <a:ea typeface="Times New Roman" panose="02020603050405020304" pitchFamily="18" charset="0"/>
                <a:cs typeface="Times New Roman" panose="02020603050405020304" pitchFamily="18" charset="0"/>
              </a:rPr>
              <a:t>le test </a:t>
            </a:r>
            <a:r>
              <a:rPr lang="fr-FR" b="1" dirty="0">
                <a:solidFill>
                  <a:srgbClr val="000000"/>
                </a:solidFill>
                <a:latin typeface="Centaur" pitchFamily="18" charset="0"/>
                <a:ea typeface="Times New Roman" panose="02020603050405020304" pitchFamily="18" charset="0"/>
                <a:cs typeface="Times New Roman" panose="02020603050405020304" pitchFamily="18" charset="0"/>
              </a:rPr>
              <a:t>de sphéricité de Bartlett </a:t>
            </a:r>
            <a:r>
              <a:rPr lang="fr-FR" dirty="0">
                <a:solidFill>
                  <a:srgbClr val="000000"/>
                </a:solidFill>
                <a:latin typeface="Centaur" pitchFamily="18" charset="0"/>
                <a:ea typeface="Times New Roman" panose="02020603050405020304" pitchFamily="18" charset="0"/>
                <a:cs typeface="Times New Roman" panose="02020603050405020304" pitchFamily="18" charset="0"/>
              </a:rPr>
              <a:t>et </a:t>
            </a:r>
            <a:r>
              <a:rPr lang="fr-FR" b="1" dirty="0">
                <a:solidFill>
                  <a:srgbClr val="000000"/>
                </a:solidFill>
                <a:latin typeface="Centaur" pitchFamily="18" charset="0"/>
                <a:ea typeface="Times New Roman" panose="02020603050405020304" pitchFamily="18" charset="0"/>
                <a:cs typeface="Times New Roman" panose="02020603050405020304" pitchFamily="18" charset="0"/>
              </a:rPr>
              <a:t>le test</a:t>
            </a:r>
            <a:r>
              <a:rPr lang="fr-FR" dirty="0">
                <a:solidFill>
                  <a:srgbClr val="000000"/>
                </a:solidFill>
                <a:latin typeface="Centaur" pitchFamily="18" charset="0"/>
                <a:ea typeface="Times New Roman" panose="02020603050405020304" pitchFamily="18" charset="0"/>
                <a:cs typeface="Times New Roman" panose="02020603050405020304" pitchFamily="18" charset="0"/>
              </a:rPr>
              <a:t> de Kaiser, Meyer et </a:t>
            </a:r>
            <a:r>
              <a:rPr lang="fr-FR" dirty="0" err="1">
                <a:solidFill>
                  <a:srgbClr val="000000"/>
                </a:solidFill>
                <a:latin typeface="Centaur" pitchFamily="18" charset="0"/>
                <a:ea typeface="Times New Roman" panose="02020603050405020304" pitchFamily="18" charset="0"/>
                <a:cs typeface="Times New Roman" panose="02020603050405020304" pitchFamily="18" charset="0"/>
              </a:rPr>
              <a:t>Olkin</a:t>
            </a:r>
            <a:r>
              <a:rPr lang="fr-FR" dirty="0">
                <a:solidFill>
                  <a:srgbClr val="000000"/>
                </a:solidFill>
                <a:latin typeface="Centaur" pitchFamily="18" charset="0"/>
                <a:ea typeface="Times New Roman" panose="02020603050405020304" pitchFamily="18" charset="0"/>
                <a:cs typeface="Times New Roman" panose="02020603050405020304" pitchFamily="18" charset="0"/>
              </a:rPr>
              <a:t> </a:t>
            </a:r>
            <a:r>
              <a:rPr lang="fr-FR" b="1" dirty="0">
                <a:solidFill>
                  <a:srgbClr val="000000"/>
                </a:solidFill>
                <a:latin typeface="Centaur" pitchFamily="18" charset="0"/>
                <a:ea typeface="Times New Roman" panose="02020603050405020304" pitchFamily="18" charset="0"/>
                <a:cs typeface="Times New Roman" panose="02020603050405020304" pitchFamily="18" charset="0"/>
              </a:rPr>
              <a:t>(KMO</a:t>
            </a:r>
            <a:r>
              <a:rPr lang="fr-FR" dirty="0">
                <a:solidFill>
                  <a:srgbClr val="000000"/>
                </a:solidFill>
                <a:latin typeface="Centaur" pitchFamily="18" charset="0"/>
                <a:ea typeface="Times New Roman" panose="02020603050405020304" pitchFamily="18" charset="0"/>
                <a:cs typeface="Times New Roman" panose="02020603050405020304" pitchFamily="18" charset="0"/>
              </a:rPr>
              <a:t>)</a:t>
            </a:r>
            <a:endParaRPr lang="fr-FR" dirty="0">
              <a:latin typeface="Centaur" pitchFamily="18" charset="0"/>
              <a:cs typeface="Times New Roman" panose="02020603050405020304" pitchFamily="18" charset="0"/>
            </a:endParaRPr>
          </a:p>
        </p:txBody>
      </p:sp>
      <p:sp>
        <p:nvSpPr>
          <p:cNvPr id="30" name="Flèche droite à entaille 29"/>
          <p:cNvSpPr/>
          <p:nvPr/>
        </p:nvSpPr>
        <p:spPr>
          <a:xfrm>
            <a:off x="7821320" y="3480410"/>
            <a:ext cx="839449" cy="539645"/>
          </a:xfrm>
          <a:prstGeom prst="notchedRightArrow">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aur" pitchFamily="18" charset="0"/>
            </a:endParaRPr>
          </a:p>
        </p:txBody>
      </p:sp>
      <p:sp>
        <p:nvSpPr>
          <p:cNvPr id="31" name="Rectangle 30"/>
          <p:cNvSpPr/>
          <p:nvPr/>
        </p:nvSpPr>
        <p:spPr>
          <a:xfrm>
            <a:off x="8713695" y="4479862"/>
            <a:ext cx="3298424" cy="646331"/>
          </a:xfrm>
          <a:prstGeom prst="rect">
            <a:avLst/>
          </a:prstGeom>
          <a:solidFill>
            <a:schemeClr val="accent2">
              <a:lumMod val="40000"/>
              <a:lumOff val="60000"/>
            </a:schemeClr>
          </a:solidFill>
        </p:spPr>
        <p:txBody>
          <a:bodyPr wrap="square">
            <a:spAutoFit/>
          </a:bodyPr>
          <a:lstStyle/>
          <a:p>
            <a:pPr marL="342900" lvl="0" indent="-342900" fontAlgn="base">
              <a:spcBef>
                <a:spcPct val="0"/>
              </a:spcBef>
              <a:spcAft>
                <a:spcPct val="0"/>
              </a:spcAft>
              <a:buFont typeface="+mj-lt"/>
              <a:buAutoNum type="arabicPeriod" startAt="2"/>
            </a:pPr>
            <a:r>
              <a:rPr lang="fr-FR" b="1" dirty="0">
                <a:latin typeface="Centaur" pitchFamily="18" charset="0"/>
                <a:cs typeface="Times New Roman" panose="02020603050405020304" pitchFamily="18" charset="0"/>
              </a:rPr>
              <a:t>Analyse factorielle en composante principale</a:t>
            </a:r>
            <a:endParaRPr lang="fr-FR" dirty="0">
              <a:latin typeface="Centaur" pitchFamily="18" charset="0"/>
              <a:cs typeface="Times New Roman" panose="02020603050405020304" pitchFamily="18" charset="0"/>
            </a:endParaRPr>
          </a:p>
        </p:txBody>
      </p:sp>
      <p:sp>
        <p:nvSpPr>
          <p:cNvPr id="32" name="Rectangle 31"/>
          <p:cNvSpPr/>
          <p:nvPr/>
        </p:nvSpPr>
        <p:spPr>
          <a:xfrm>
            <a:off x="8722583" y="5276050"/>
            <a:ext cx="3295245" cy="1200329"/>
          </a:xfrm>
          <a:prstGeom prst="rect">
            <a:avLst/>
          </a:prstGeom>
          <a:solidFill>
            <a:schemeClr val="accent2">
              <a:lumMod val="40000"/>
              <a:lumOff val="60000"/>
            </a:schemeClr>
          </a:solidFill>
        </p:spPr>
        <p:txBody>
          <a:bodyPr wrap="square">
            <a:spAutoFit/>
          </a:bodyPr>
          <a:lstStyle/>
          <a:p>
            <a:pPr marL="342900" indent="-342900">
              <a:buFont typeface="+mj-lt"/>
              <a:buAutoNum type="arabicPeriod" startAt="3"/>
            </a:pPr>
            <a:r>
              <a:rPr lang="fr-FR" dirty="0">
                <a:latin typeface="Centaur" pitchFamily="18" charset="0"/>
                <a:cs typeface="Times New Roman" panose="02020603050405020304" pitchFamily="18" charset="0"/>
              </a:rPr>
              <a:t>Évaluer la fiabilité d’une échelle de mesure en recourant au coefficient </a:t>
            </a:r>
            <a:r>
              <a:rPr lang="fr-FR" b="1" dirty="0">
                <a:latin typeface="Centaur" pitchFamily="18" charset="0"/>
                <a:cs typeface="Times New Roman" panose="02020603050405020304" pitchFamily="18" charset="0"/>
              </a:rPr>
              <a:t>alpha (α) de Cronbach</a:t>
            </a:r>
          </a:p>
        </p:txBody>
      </p:sp>
      <p:sp>
        <p:nvSpPr>
          <p:cNvPr id="19" name="Rectangle avec flèche vers la droite 18"/>
          <p:cNvSpPr/>
          <p:nvPr/>
        </p:nvSpPr>
        <p:spPr>
          <a:xfrm>
            <a:off x="200297" y="2262028"/>
            <a:ext cx="2006930" cy="2363190"/>
          </a:xfrm>
          <a:prstGeom prst="rightArrowCallout">
            <a:avLst/>
          </a:prstGeom>
          <a:blipFill>
            <a:blip r:embed="rId8"/>
            <a:tile tx="0" ty="0" sx="100000" sy="100000" flip="none" algn="tl"/>
          </a:blipFill>
        </p:spPr>
        <p:style>
          <a:lnRef idx="1">
            <a:schemeClr val="accent4"/>
          </a:lnRef>
          <a:fillRef idx="2">
            <a:schemeClr val="accent4"/>
          </a:fillRef>
          <a:effectRef idx="1">
            <a:schemeClr val="accent4"/>
          </a:effectRef>
          <a:fontRef idx="minor">
            <a:schemeClr val="dk1"/>
          </a:fontRef>
        </p:style>
        <p:txBody>
          <a:bodyPr vert="vert270" rtlCol="0" anchor="ctr"/>
          <a:lstStyle/>
          <a:p>
            <a:pPr algn="ctr"/>
            <a:r>
              <a:rPr lang="fr-FR" sz="2400" b="1" dirty="0">
                <a:latin typeface="Centaur" pitchFamily="18" charset="0"/>
                <a:cs typeface="Times New Roman" panose="02020603050405020304" pitchFamily="18" charset="0"/>
              </a:rPr>
              <a:t>Etape 2: Analyse </a:t>
            </a:r>
          </a:p>
        </p:txBody>
      </p:sp>
      <p:sp>
        <p:nvSpPr>
          <p:cNvPr id="20" name="Rectangle 19"/>
          <p:cNvSpPr/>
          <p:nvPr/>
        </p:nvSpPr>
        <p:spPr>
          <a:xfrm>
            <a:off x="8159096" y="53927"/>
            <a:ext cx="2008351" cy="828675"/>
          </a:xfrm>
          <a:prstGeom prst="rect">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b="1" dirty="0">
                <a:solidFill>
                  <a:schemeClr val="tx1"/>
                </a:solidFill>
                <a:latin typeface="Centaur" pitchFamily="18" charset="0"/>
                <a:cs typeface="Times New Roman" panose="02020603050405020304" pitchFamily="18" charset="0"/>
              </a:rPr>
              <a:t>Etude confirmatoire et test des hypothèses</a:t>
            </a:r>
          </a:p>
        </p:txBody>
      </p:sp>
      <p:sp>
        <p:nvSpPr>
          <p:cNvPr id="2" name="Rectangle 1">
            <a:extLst>
              <a:ext uri="{FF2B5EF4-FFF2-40B4-BE49-F238E27FC236}">
                <a16:creationId xmlns:a16="http://schemas.microsoft.com/office/drawing/2014/main" id="{A41F5B17-6723-421E-B4F2-43CFD2063C14}"/>
              </a:ext>
            </a:extLst>
          </p:cNvPr>
          <p:cNvSpPr/>
          <p:nvPr/>
        </p:nvSpPr>
        <p:spPr>
          <a:xfrm>
            <a:off x="166916" y="6292334"/>
            <a:ext cx="412292" cy="369332"/>
          </a:xfrm>
          <a:prstGeom prst="rect">
            <a:avLst/>
          </a:prstGeom>
        </p:spPr>
        <p:txBody>
          <a:bodyPr wrap="none">
            <a:spAutoFit/>
          </a:bodyPr>
          <a:lstStyle/>
          <a:p>
            <a:fld id="{A6B9A898-40B9-4B7D-B869-CBADA58355E2}" type="slidenum">
              <a:rPr lang="fr-FR">
                <a:solidFill>
                  <a:schemeClr val="bg1"/>
                </a:solidFill>
                <a:latin typeface="Centaur" pitchFamily="18" charset="0"/>
              </a:rPr>
              <a:pPr/>
              <a:t>12</a:t>
            </a:fld>
            <a:endParaRPr lang="fr-FR" dirty="0">
              <a:solidFill>
                <a:schemeClr val="bg1"/>
              </a:solidFill>
            </a:endParaRPr>
          </a:p>
        </p:txBody>
      </p:sp>
    </p:spTree>
    <p:extLst>
      <p:ext uri="{BB962C8B-B14F-4D97-AF65-F5344CB8AC3E}">
        <p14:creationId xmlns:p14="http://schemas.microsoft.com/office/powerpoint/2010/main" val="1767581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grpId="1" nodeType="clickEffect">
                                  <p:stCondLst>
                                    <p:cond delay="0"/>
                                  </p:stCondLst>
                                  <p:childTnLst>
                                    <p:anim calcmode="lin" valueType="num">
                                      <p:cBhvr additive="base">
                                        <p:cTn id="16" dur="500"/>
                                        <p:tgtEl>
                                          <p:spTgt spid="27"/>
                                        </p:tgtEl>
                                        <p:attrNameLst>
                                          <p:attrName>ppt_x</p:attrName>
                                        </p:attrNameLst>
                                      </p:cBhvr>
                                      <p:tavLst>
                                        <p:tav tm="0">
                                          <p:val>
                                            <p:strVal val="ppt_x"/>
                                          </p:val>
                                        </p:tav>
                                        <p:tav tm="100000">
                                          <p:val>
                                            <p:strVal val="ppt_x"/>
                                          </p:val>
                                        </p:tav>
                                      </p:tavLst>
                                    </p:anim>
                                    <p:anim calcmode="lin" valueType="num">
                                      <p:cBhvr additive="base">
                                        <p:cTn id="17" dur="500"/>
                                        <p:tgtEl>
                                          <p:spTgt spid="27"/>
                                        </p:tgtEl>
                                        <p:attrNameLst>
                                          <p:attrName>ppt_y</p:attrName>
                                        </p:attrNameLst>
                                      </p:cBhvr>
                                      <p:tavLst>
                                        <p:tav tm="0">
                                          <p:val>
                                            <p:strVal val="ppt_y"/>
                                          </p:val>
                                        </p:tav>
                                        <p:tav tm="100000">
                                          <p:val>
                                            <p:strVal val="1+ppt_h/2"/>
                                          </p:val>
                                        </p:tav>
                                      </p:tavLst>
                                    </p:anim>
                                    <p:set>
                                      <p:cBhvr>
                                        <p:cTn id="18" dur="1" fill="hold">
                                          <p:stCondLst>
                                            <p:cond delay="499"/>
                                          </p:stCondLst>
                                        </p:cTn>
                                        <p:tgtEl>
                                          <p:spTgt spid="27"/>
                                        </p:tgtEl>
                                        <p:attrNameLst>
                                          <p:attrName>style.visibility</p:attrName>
                                        </p:attrNameLst>
                                      </p:cBhvr>
                                      <p:to>
                                        <p:strVal val="hidden"/>
                                      </p:to>
                                    </p:set>
                                  </p:childTnLst>
                                </p:cTn>
                              </p:par>
                              <p:par>
                                <p:cTn id="19" presetID="2" presetClass="exit" presetSubtype="4" fill="hold" grpId="1" nodeType="withEffect">
                                  <p:stCondLst>
                                    <p:cond delay="0"/>
                                  </p:stCondLst>
                                  <p:childTnLst>
                                    <p:anim calcmode="lin" valueType="num">
                                      <p:cBhvr additive="base">
                                        <p:cTn id="20" dur="500"/>
                                        <p:tgtEl>
                                          <p:spTgt spid="25"/>
                                        </p:tgtEl>
                                        <p:attrNameLst>
                                          <p:attrName>ppt_x</p:attrName>
                                        </p:attrNameLst>
                                      </p:cBhvr>
                                      <p:tavLst>
                                        <p:tav tm="0">
                                          <p:val>
                                            <p:strVal val="ppt_x"/>
                                          </p:val>
                                        </p:tav>
                                        <p:tav tm="100000">
                                          <p:val>
                                            <p:strVal val="ppt_x"/>
                                          </p:val>
                                        </p:tav>
                                      </p:tavLst>
                                    </p:anim>
                                    <p:anim calcmode="lin" valueType="num">
                                      <p:cBhvr additive="base">
                                        <p:cTn id="21" dur="500"/>
                                        <p:tgtEl>
                                          <p:spTgt spid="25"/>
                                        </p:tgtEl>
                                        <p:attrNameLst>
                                          <p:attrName>ppt_y</p:attrName>
                                        </p:attrNameLst>
                                      </p:cBhvr>
                                      <p:tavLst>
                                        <p:tav tm="0">
                                          <p:val>
                                            <p:strVal val="ppt_y"/>
                                          </p:val>
                                        </p:tav>
                                        <p:tav tm="100000">
                                          <p:val>
                                            <p:strVal val="1+ppt_h/2"/>
                                          </p:val>
                                        </p:tav>
                                      </p:tavLst>
                                    </p:anim>
                                    <p:set>
                                      <p:cBhvr>
                                        <p:cTn id="22" dur="1" fill="hold">
                                          <p:stCondLst>
                                            <p:cond delay="499"/>
                                          </p:stCondLst>
                                        </p:cTn>
                                        <p:tgtEl>
                                          <p:spTgt spid="2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anim calcmode="lin" valueType="num">
                                      <p:cBhvr additive="base">
                                        <p:cTn id="27" dur="500" fill="hold"/>
                                        <p:tgtEl>
                                          <p:spTgt spid="29"/>
                                        </p:tgtEl>
                                        <p:attrNameLst>
                                          <p:attrName>ppt_x</p:attrName>
                                        </p:attrNameLst>
                                      </p:cBhvr>
                                      <p:tavLst>
                                        <p:tav tm="0">
                                          <p:val>
                                            <p:strVal val="#ppt_x"/>
                                          </p:val>
                                        </p:tav>
                                        <p:tav tm="100000">
                                          <p:val>
                                            <p:strVal val="#ppt_x"/>
                                          </p:val>
                                        </p:tav>
                                      </p:tavLst>
                                    </p:anim>
                                    <p:anim calcmode="lin" valueType="num">
                                      <p:cBhvr additive="base">
                                        <p:cTn id="28" dur="500" fill="hold"/>
                                        <p:tgtEl>
                                          <p:spTgt spid="2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500" fill="hold"/>
                                        <p:tgtEl>
                                          <p:spTgt spid="31"/>
                                        </p:tgtEl>
                                        <p:attrNameLst>
                                          <p:attrName>ppt_x</p:attrName>
                                        </p:attrNameLst>
                                      </p:cBhvr>
                                      <p:tavLst>
                                        <p:tav tm="0">
                                          <p:val>
                                            <p:strVal val="#ppt_x"/>
                                          </p:val>
                                        </p:tav>
                                        <p:tav tm="100000">
                                          <p:val>
                                            <p:strVal val="#ppt_x"/>
                                          </p:val>
                                        </p:tav>
                                      </p:tavLst>
                                    </p:anim>
                                    <p:anim calcmode="lin" valueType="num">
                                      <p:cBhvr additive="base">
                                        <p:cTn id="32" dur="500" fill="hold"/>
                                        <p:tgtEl>
                                          <p:spTgt spid="3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anim calcmode="lin" valueType="num">
                                      <p:cBhvr additive="base">
                                        <p:cTn id="35" dur="500" fill="hold"/>
                                        <p:tgtEl>
                                          <p:spTgt spid="32"/>
                                        </p:tgtEl>
                                        <p:attrNameLst>
                                          <p:attrName>ppt_x</p:attrName>
                                        </p:attrNameLst>
                                      </p:cBhvr>
                                      <p:tavLst>
                                        <p:tav tm="0">
                                          <p:val>
                                            <p:strVal val="#ppt_x"/>
                                          </p:val>
                                        </p:tav>
                                        <p:tav tm="100000">
                                          <p:val>
                                            <p:strVal val="#ppt_x"/>
                                          </p:val>
                                        </p:tav>
                                      </p:tavLst>
                                    </p:anim>
                                    <p:anim calcmode="lin" valueType="num">
                                      <p:cBhvr additive="base">
                                        <p:cTn id="36" dur="500" fill="hold"/>
                                        <p:tgtEl>
                                          <p:spTgt spid="3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anim calcmode="lin" valueType="num">
                                      <p:cBhvr additive="base">
                                        <p:cTn id="39" dur="500" fill="hold"/>
                                        <p:tgtEl>
                                          <p:spTgt spid="30"/>
                                        </p:tgtEl>
                                        <p:attrNameLst>
                                          <p:attrName>ppt_x</p:attrName>
                                        </p:attrNameLst>
                                      </p:cBhvr>
                                      <p:tavLst>
                                        <p:tav tm="0">
                                          <p:val>
                                            <p:strVal val="#ppt_x"/>
                                          </p:val>
                                        </p:tav>
                                        <p:tav tm="100000">
                                          <p:val>
                                            <p:strVal val="#ppt_x"/>
                                          </p:val>
                                        </p:tav>
                                      </p:tavLst>
                                    </p:anim>
                                    <p:anim calcmode="lin" valueType="num">
                                      <p:cBhvr additive="base">
                                        <p:cTn id="4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xit" presetSubtype="4" fill="hold" grpId="1" nodeType="clickEffect">
                                  <p:stCondLst>
                                    <p:cond delay="0"/>
                                  </p:stCondLst>
                                  <p:childTnLst>
                                    <p:anim calcmode="lin" valueType="num">
                                      <p:cBhvr additive="base">
                                        <p:cTn id="44" dur="500"/>
                                        <p:tgtEl>
                                          <p:spTgt spid="29"/>
                                        </p:tgtEl>
                                        <p:attrNameLst>
                                          <p:attrName>ppt_x</p:attrName>
                                        </p:attrNameLst>
                                      </p:cBhvr>
                                      <p:tavLst>
                                        <p:tav tm="0">
                                          <p:val>
                                            <p:strVal val="ppt_x"/>
                                          </p:val>
                                        </p:tav>
                                        <p:tav tm="100000">
                                          <p:val>
                                            <p:strVal val="ppt_x"/>
                                          </p:val>
                                        </p:tav>
                                      </p:tavLst>
                                    </p:anim>
                                    <p:anim calcmode="lin" valueType="num">
                                      <p:cBhvr additive="base">
                                        <p:cTn id="45" dur="500"/>
                                        <p:tgtEl>
                                          <p:spTgt spid="29"/>
                                        </p:tgtEl>
                                        <p:attrNameLst>
                                          <p:attrName>ppt_y</p:attrName>
                                        </p:attrNameLst>
                                      </p:cBhvr>
                                      <p:tavLst>
                                        <p:tav tm="0">
                                          <p:val>
                                            <p:strVal val="ppt_y"/>
                                          </p:val>
                                        </p:tav>
                                        <p:tav tm="100000">
                                          <p:val>
                                            <p:strVal val="1+ppt_h/2"/>
                                          </p:val>
                                        </p:tav>
                                      </p:tavLst>
                                    </p:anim>
                                    <p:set>
                                      <p:cBhvr>
                                        <p:cTn id="46" dur="1" fill="hold">
                                          <p:stCondLst>
                                            <p:cond delay="499"/>
                                          </p:stCondLst>
                                        </p:cTn>
                                        <p:tgtEl>
                                          <p:spTgt spid="29"/>
                                        </p:tgtEl>
                                        <p:attrNameLst>
                                          <p:attrName>style.visibility</p:attrName>
                                        </p:attrNameLst>
                                      </p:cBhvr>
                                      <p:to>
                                        <p:strVal val="hidden"/>
                                      </p:to>
                                    </p:set>
                                  </p:childTnLst>
                                </p:cTn>
                              </p:par>
                              <p:par>
                                <p:cTn id="47" presetID="2" presetClass="exit" presetSubtype="4" fill="hold" grpId="1" nodeType="withEffect">
                                  <p:stCondLst>
                                    <p:cond delay="0"/>
                                  </p:stCondLst>
                                  <p:childTnLst>
                                    <p:anim calcmode="lin" valueType="num">
                                      <p:cBhvr additive="base">
                                        <p:cTn id="48" dur="500"/>
                                        <p:tgtEl>
                                          <p:spTgt spid="31"/>
                                        </p:tgtEl>
                                        <p:attrNameLst>
                                          <p:attrName>ppt_x</p:attrName>
                                        </p:attrNameLst>
                                      </p:cBhvr>
                                      <p:tavLst>
                                        <p:tav tm="0">
                                          <p:val>
                                            <p:strVal val="ppt_x"/>
                                          </p:val>
                                        </p:tav>
                                        <p:tav tm="100000">
                                          <p:val>
                                            <p:strVal val="ppt_x"/>
                                          </p:val>
                                        </p:tav>
                                      </p:tavLst>
                                    </p:anim>
                                    <p:anim calcmode="lin" valueType="num">
                                      <p:cBhvr additive="base">
                                        <p:cTn id="49" dur="500"/>
                                        <p:tgtEl>
                                          <p:spTgt spid="31"/>
                                        </p:tgtEl>
                                        <p:attrNameLst>
                                          <p:attrName>ppt_y</p:attrName>
                                        </p:attrNameLst>
                                      </p:cBhvr>
                                      <p:tavLst>
                                        <p:tav tm="0">
                                          <p:val>
                                            <p:strVal val="ppt_y"/>
                                          </p:val>
                                        </p:tav>
                                        <p:tav tm="100000">
                                          <p:val>
                                            <p:strVal val="1+ppt_h/2"/>
                                          </p:val>
                                        </p:tav>
                                      </p:tavLst>
                                    </p:anim>
                                    <p:set>
                                      <p:cBhvr>
                                        <p:cTn id="50" dur="1" fill="hold">
                                          <p:stCondLst>
                                            <p:cond delay="499"/>
                                          </p:stCondLst>
                                        </p:cTn>
                                        <p:tgtEl>
                                          <p:spTgt spid="31"/>
                                        </p:tgtEl>
                                        <p:attrNameLst>
                                          <p:attrName>style.visibility</p:attrName>
                                        </p:attrNameLst>
                                      </p:cBhvr>
                                      <p:to>
                                        <p:strVal val="hidden"/>
                                      </p:to>
                                    </p:set>
                                  </p:childTnLst>
                                </p:cTn>
                              </p:par>
                              <p:par>
                                <p:cTn id="51" presetID="2" presetClass="exit" presetSubtype="4" fill="hold" grpId="1" nodeType="withEffect">
                                  <p:stCondLst>
                                    <p:cond delay="0"/>
                                  </p:stCondLst>
                                  <p:childTnLst>
                                    <p:anim calcmode="lin" valueType="num">
                                      <p:cBhvr additive="base">
                                        <p:cTn id="52" dur="500"/>
                                        <p:tgtEl>
                                          <p:spTgt spid="32"/>
                                        </p:tgtEl>
                                        <p:attrNameLst>
                                          <p:attrName>ppt_x</p:attrName>
                                        </p:attrNameLst>
                                      </p:cBhvr>
                                      <p:tavLst>
                                        <p:tav tm="0">
                                          <p:val>
                                            <p:strVal val="ppt_x"/>
                                          </p:val>
                                        </p:tav>
                                        <p:tav tm="100000">
                                          <p:val>
                                            <p:strVal val="ppt_x"/>
                                          </p:val>
                                        </p:tav>
                                      </p:tavLst>
                                    </p:anim>
                                    <p:anim calcmode="lin" valueType="num">
                                      <p:cBhvr additive="base">
                                        <p:cTn id="53" dur="500"/>
                                        <p:tgtEl>
                                          <p:spTgt spid="32"/>
                                        </p:tgtEl>
                                        <p:attrNameLst>
                                          <p:attrName>ppt_y</p:attrName>
                                        </p:attrNameLst>
                                      </p:cBhvr>
                                      <p:tavLst>
                                        <p:tav tm="0">
                                          <p:val>
                                            <p:strVal val="ppt_y"/>
                                          </p:val>
                                        </p:tav>
                                        <p:tav tm="100000">
                                          <p:val>
                                            <p:strVal val="1+ppt_h/2"/>
                                          </p:val>
                                        </p:tav>
                                      </p:tavLst>
                                    </p:anim>
                                    <p:set>
                                      <p:cBhvr>
                                        <p:cTn id="54" dur="1" fill="hold">
                                          <p:stCondLst>
                                            <p:cond delay="499"/>
                                          </p:stCondLst>
                                        </p:cTn>
                                        <p:tgtEl>
                                          <p:spTgt spid="32"/>
                                        </p:tgtEl>
                                        <p:attrNameLst>
                                          <p:attrName>style.visibility</p:attrName>
                                        </p:attrNameLst>
                                      </p:cBhvr>
                                      <p:to>
                                        <p:strVal val="hidden"/>
                                      </p:to>
                                    </p:set>
                                  </p:childTnLst>
                                </p:cTn>
                              </p:par>
                              <p:par>
                                <p:cTn id="55" presetID="2" presetClass="exit" presetSubtype="4" fill="hold" grpId="1" nodeType="withEffect">
                                  <p:stCondLst>
                                    <p:cond delay="0"/>
                                  </p:stCondLst>
                                  <p:childTnLst>
                                    <p:anim calcmode="lin" valueType="num">
                                      <p:cBhvr additive="base">
                                        <p:cTn id="56" dur="500"/>
                                        <p:tgtEl>
                                          <p:spTgt spid="30"/>
                                        </p:tgtEl>
                                        <p:attrNameLst>
                                          <p:attrName>ppt_x</p:attrName>
                                        </p:attrNameLst>
                                      </p:cBhvr>
                                      <p:tavLst>
                                        <p:tav tm="0">
                                          <p:val>
                                            <p:strVal val="ppt_x"/>
                                          </p:val>
                                        </p:tav>
                                        <p:tav tm="100000">
                                          <p:val>
                                            <p:strVal val="ppt_x"/>
                                          </p:val>
                                        </p:tav>
                                      </p:tavLst>
                                    </p:anim>
                                    <p:anim calcmode="lin" valueType="num">
                                      <p:cBhvr additive="base">
                                        <p:cTn id="57" dur="500"/>
                                        <p:tgtEl>
                                          <p:spTgt spid="30"/>
                                        </p:tgtEl>
                                        <p:attrNameLst>
                                          <p:attrName>ppt_y</p:attrName>
                                        </p:attrNameLst>
                                      </p:cBhvr>
                                      <p:tavLst>
                                        <p:tav tm="0">
                                          <p:val>
                                            <p:strVal val="ppt_y"/>
                                          </p:val>
                                        </p:tav>
                                        <p:tav tm="100000">
                                          <p:val>
                                            <p:strVal val="1+ppt_h/2"/>
                                          </p:val>
                                        </p:tav>
                                      </p:tavLst>
                                    </p:anim>
                                    <p:set>
                                      <p:cBhvr>
                                        <p:cTn id="58" dur="1" fill="hold">
                                          <p:stCondLst>
                                            <p:cond delay="499"/>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P spid="27" grpId="0" animBg="1"/>
      <p:bldP spid="27" grpId="1" animBg="1"/>
      <p:bldP spid="29" grpId="0" animBg="1"/>
      <p:bldP spid="29" grpId="1" animBg="1"/>
      <p:bldP spid="30" grpId="0" animBg="1"/>
      <p:bldP spid="30" grpId="1" animBg="1"/>
      <p:bldP spid="31" grpId="0" animBg="1"/>
      <p:bldP spid="31" grpId="1" animBg="1"/>
      <p:bldP spid="32" grpId="0" animBg="1"/>
      <p:bldP spid="32"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205335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Problématique et contexte de la recherche</a:t>
            </a:r>
          </a:p>
        </p:txBody>
      </p:sp>
      <p:sp>
        <p:nvSpPr>
          <p:cNvPr id="10" name="Rectangle 9"/>
          <p:cNvSpPr/>
          <p:nvPr/>
        </p:nvSpPr>
        <p:spPr>
          <a:xfrm>
            <a:off x="4061700" y="0"/>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exploratoire</a:t>
            </a:r>
          </a:p>
        </p:txBody>
      </p:sp>
      <p:sp>
        <p:nvSpPr>
          <p:cNvPr id="11" name="Rectangle 10"/>
          <p:cNvSpPr/>
          <p:nvPr/>
        </p:nvSpPr>
        <p:spPr>
          <a:xfrm>
            <a:off x="6136930" y="0"/>
            <a:ext cx="200273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Hypothèses et modèle conceptuel</a:t>
            </a:r>
          </a:p>
        </p:txBody>
      </p:sp>
      <p:sp>
        <p:nvSpPr>
          <p:cNvPr id="12" name="Rectangle 11"/>
          <p:cNvSpPr/>
          <p:nvPr/>
        </p:nvSpPr>
        <p:spPr>
          <a:xfrm>
            <a:off x="42751" y="0"/>
            <a:ext cx="2661812" cy="1898901"/>
          </a:xfrm>
          <a:prstGeom prst="rect">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2800" b="1" dirty="0">
                <a:solidFill>
                  <a:schemeClr val="tx1"/>
                </a:solidFill>
                <a:latin typeface="Centaur" pitchFamily="18" charset="0"/>
                <a:cs typeface="Times New Roman" panose="02020603050405020304" pitchFamily="18" charset="0"/>
              </a:rPr>
              <a:t>Etude confirmatoire</a:t>
            </a:r>
          </a:p>
        </p:txBody>
      </p:sp>
      <p:sp>
        <p:nvSpPr>
          <p:cNvPr id="13" name="Rectangle 12"/>
          <p:cNvSpPr/>
          <p:nvPr/>
        </p:nvSpPr>
        <p:spPr>
          <a:xfrm>
            <a:off x="10167447" y="-1"/>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Apports /  limites et perspectives</a:t>
            </a:r>
          </a:p>
        </p:txBody>
      </p:sp>
      <p:sp>
        <p:nvSpPr>
          <p:cNvPr id="15" name="Espace réservé de la date 14"/>
          <p:cNvSpPr>
            <a:spLocks noGrp="1"/>
          </p:cNvSpPr>
          <p:nvPr>
            <p:ph type="dt" sz="half" idx="10"/>
          </p:nvPr>
        </p:nvSpPr>
        <p:spPr>
          <a:xfrm>
            <a:off x="9448800" y="6310379"/>
            <a:ext cx="2743200" cy="365125"/>
          </a:xfrm>
        </p:spPr>
        <p:txBody>
          <a:bodyPr/>
          <a:lstStyle/>
          <a:p>
            <a:fld id="{670D000D-BF09-4CE6-A820-E2613F78B64C}" type="datetime1">
              <a:rPr lang="fr-FR" smtClean="0"/>
              <a:pPr/>
              <a:t>01/05/2023</a:t>
            </a:fld>
            <a:endParaRPr lang="fr-FR" dirty="0"/>
          </a:p>
        </p:txBody>
      </p:sp>
      <p:sp>
        <p:nvSpPr>
          <p:cNvPr id="2" name="Rectangle 1">
            <a:extLst>
              <a:ext uri="{FF2B5EF4-FFF2-40B4-BE49-F238E27FC236}">
                <a16:creationId xmlns:a16="http://schemas.microsoft.com/office/drawing/2014/main" id="{88CB291D-F657-427F-B7D2-28576291B9AE}"/>
              </a:ext>
            </a:extLst>
          </p:cNvPr>
          <p:cNvSpPr/>
          <p:nvPr/>
        </p:nvSpPr>
        <p:spPr>
          <a:xfrm>
            <a:off x="6184" y="2447428"/>
            <a:ext cx="2661812" cy="2554545"/>
          </a:xfrm>
          <a:prstGeom prst="rect">
            <a:avLst/>
          </a:prstGeom>
        </p:spPr>
        <p:txBody>
          <a:bodyPr wrap="square">
            <a:spAutoFit/>
          </a:bodyPr>
          <a:lstStyle/>
          <a:p>
            <a:pPr algn="ctr"/>
            <a:r>
              <a:rPr lang="fr-FR" sz="2400" b="1" i="1" dirty="0">
                <a:latin typeface="Times" panose="02020603050405020304" pitchFamily="18" charset="0"/>
                <a:cs typeface="Times" panose="02020603050405020304" pitchFamily="18" charset="0"/>
              </a:rPr>
              <a:t>Résultats de l’ACP</a:t>
            </a:r>
          </a:p>
          <a:p>
            <a:endParaRPr lang="fr-FR" sz="2400" b="1" dirty="0">
              <a:latin typeface="Times" panose="02020603050405020304" pitchFamily="18" charset="0"/>
              <a:cs typeface="Times" panose="02020603050405020304" pitchFamily="18" charset="0"/>
            </a:endParaRPr>
          </a:p>
          <a:p>
            <a:pPr algn="ctr"/>
            <a:r>
              <a:rPr lang="fr-FR" sz="2800" b="1" u="sng" dirty="0">
                <a:effectLst>
                  <a:outerShdw blurRad="38100" dist="38100" dir="2700000" algn="tl">
                    <a:srgbClr val="000000">
                      <a:alpha val="43137"/>
                    </a:srgbClr>
                  </a:outerShdw>
                </a:effectLst>
                <a:latin typeface="Times" panose="02020603050405020304" pitchFamily="18" charset="0"/>
                <a:cs typeface="Times" panose="02020603050405020304" pitchFamily="18" charset="0"/>
              </a:rPr>
              <a:t>Etape 1: Test de la fiabilité des échelles de mesure </a:t>
            </a:r>
            <a:endParaRPr lang="fr-FR" sz="2800" u="sng" dirty="0">
              <a:effectLst>
                <a:outerShdw blurRad="38100" dist="38100" dir="2700000" algn="tl">
                  <a:srgbClr val="000000">
                    <a:alpha val="43137"/>
                  </a:srgbClr>
                </a:outerShdw>
              </a:effectLst>
              <a:latin typeface="Times" panose="02020603050405020304" pitchFamily="18" charset="0"/>
              <a:cs typeface="Times" panose="02020603050405020304" pitchFamily="18" charset="0"/>
            </a:endParaRPr>
          </a:p>
        </p:txBody>
      </p:sp>
      <p:graphicFrame>
        <p:nvGraphicFramePr>
          <p:cNvPr id="7" name="Tableau 6"/>
          <p:cNvGraphicFramePr>
            <a:graphicFrameLocks noGrp="1"/>
          </p:cNvGraphicFramePr>
          <p:nvPr>
            <p:extLst>
              <p:ext uri="{D42A27DB-BD31-4B8C-83A1-F6EECF244321}">
                <p14:modId xmlns:p14="http://schemas.microsoft.com/office/powerpoint/2010/main" val="189649102"/>
              </p:ext>
            </p:extLst>
          </p:nvPr>
        </p:nvGraphicFramePr>
        <p:xfrm>
          <a:off x="2747316" y="4"/>
          <a:ext cx="9428482" cy="6857991"/>
        </p:xfrm>
        <a:graphic>
          <a:graphicData uri="http://schemas.openxmlformats.org/drawingml/2006/table">
            <a:tbl>
              <a:tblPr>
                <a:tableStyleId>{5C22544A-7EE6-4342-B048-85BDC9FD1C3A}</a:tableStyleId>
              </a:tblPr>
              <a:tblGrid>
                <a:gridCol w="2535884">
                  <a:extLst>
                    <a:ext uri="{9D8B030D-6E8A-4147-A177-3AD203B41FA5}">
                      <a16:colId xmlns:a16="http://schemas.microsoft.com/office/drawing/2014/main" val="2072844149"/>
                    </a:ext>
                  </a:extLst>
                </a:gridCol>
                <a:gridCol w="1693333">
                  <a:extLst>
                    <a:ext uri="{9D8B030D-6E8A-4147-A177-3AD203B41FA5}">
                      <a16:colId xmlns:a16="http://schemas.microsoft.com/office/drawing/2014/main" val="1299706001"/>
                    </a:ext>
                  </a:extLst>
                </a:gridCol>
                <a:gridCol w="1591734">
                  <a:extLst>
                    <a:ext uri="{9D8B030D-6E8A-4147-A177-3AD203B41FA5}">
                      <a16:colId xmlns:a16="http://schemas.microsoft.com/office/drawing/2014/main" val="2195538344"/>
                    </a:ext>
                  </a:extLst>
                </a:gridCol>
                <a:gridCol w="1524000">
                  <a:extLst>
                    <a:ext uri="{9D8B030D-6E8A-4147-A177-3AD203B41FA5}">
                      <a16:colId xmlns:a16="http://schemas.microsoft.com/office/drawing/2014/main" val="1012449261"/>
                    </a:ext>
                  </a:extLst>
                </a:gridCol>
                <a:gridCol w="2083531">
                  <a:extLst>
                    <a:ext uri="{9D8B030D-6E8A-4147-A177-3AD203B41FA5}">
                      <a16:colId xmlns:a16="http://schemas.microsoft.com/office/drawing/2014/main" val="1947434051"/>
                    </a:ext>
                  </a:extLst>
                </a:gridCol>
              </a:tblGrid>
              <a:tr h="284205">
                <a:tc>
                  <a:txBody>
                    <a:bodyPr/>
                    <a:lstStyle/>
                    <a:p>
                      <a:pPr algn="ctr" rtl="0" fontAlgn="b"/>
                      <a:r>
                        <a:rPr lang="fr-FR" sz="1800" b="1" u="none" strike="noStrike">
                          <a:effectLst/>
                          <a:latin typeface="Times New Roman" panose="02020603050405020304" pitchFamily="18" charset="0"/>
                          <a:cs typeface="Times New Roman" panose="02020603050405020304" pitchFamily="18" charset="0"/>
                        </a:rPr>
                        <a:t>Variables</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b"/>
                </a:tc>
                <a:tc>
                  <a:txBody>
                    <a:bodyPr/>
                    <a:lstStyle/>
                    <a:p>
                      <a:pPr algn="ctr" rtl="0" fontAlgn="b"/>
                      <a:r>
                        <a:rPr lang="fr-FR" sz="1800" b="1" u="none" strike="noStrike">
                          <a:effectLst/>
                          <a:latin typeface="Times New Roman" panose="02020603050405020304" pitchFamily="18" charset="0"/>
                          <a:cs typeface="Times New Roman" panose="02020603050405020304" pitchFamily="18" charset="0"/>
                        </a:rPr>
                        <a:t>Items</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b"/>
                </a:tc>
                <a:tc>
                  <a:txBody>
                    <a:bodyPr/>
                    <a:lstStyle/>
                    <a:p>
                      <a:pPr algn="ctr" rtl="0" fontAlgn="b"/>
                      <a:r>
                        <a:rPr lang="fr-FR" sz="1800" b="1" u="none" strike="noStrike">
                          <a:effectLst/>
                          <a:latin typeface="Times New Roman" panose="02020603050405020304" pitchFamily="18" charset="0"/>
                          <a:cs typeface="Times New Roman" panose="02020603050405020304" pitchFamily="18" charset="0"/>
                        </a:rPr>
                        <a:t>Loading</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b"/>
                </a:tc>
                <a:tc>
                  <a:txBody>
                    <a:bodyPr/>
                    <a:lstStyle/>
                    <a:p>
                      <a:pPr algn="ctr" rtl="0" fontAlgn="b"/>
                      <a:r>
                        <a:rPr lang="fr-FR" sz="1800" b="1" u="none" strike="noStrike">
                          <a:effectLst/>
                          <a:latin typeface="Times New Roman" panose="02020603050405020304" pitchFamily="18" charset="0"/>
                          <a:cs typeface="Times New Roman" panose="02020603050405020304" pitchFamily="18" charset="0"/>
                        </a:rPr>
                        <a:t>Indexe KMO</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b"/>
                </a:tc>
                <a:tc>
                  <a:txBody>
                    <a:bodyPr/>
                    <a:lstStyle/>
                    <a:p>
                      <a:pPr algn="ctr" rtl="0" fontAlgn="b"/>
                      <a:r>
                        <a:rPr lang="fr-FR" sz="1800" b="1" u="none" strike="noStrike">
                          <a:effectLst/>
                          <a:latin typeface="Times New Roman" panose="02020603050405020304" pitchFamily="18" charset="0"/>
                          <a:cs typeface="Times New Roman" panose="02020603050405020304" pitchFamily="18" charset="0"/>
                        </a:rPr>
                        <a:t>Alpha Crombach</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b"/>
                </a:tc>
                <a:extLst>
                  <a:ext uri="{0D108BD9-81ED-4DB2-BD59-A6C34878D82A}">
                    <a16:rowId xmlns:a16="http://schemas.microsoft.com/office/drawing/2014/main" val="3455459529"/>
                  </a:ext>
                </a:extLst>
              </a:tr>
              <a:tr h="284205">
                <a:tc rowSpan="5">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Ressources financières</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Res.Fin_1</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0,766</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rowSpan="5">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0,834</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rowSpan="5">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0,87</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extLst>
                  <a:ext uri="{0D108BD9-81ED-4DB2-BD59-A6C34878D82A}">
                    <a16:rowId xmlns:a16="http://schemas.microsoft.com/office/drawing/2014/main" val="1671562452"/>
                  </a:ext>
                </a:extLst>
              </a:tr>
              <a:tr h="284205">
                <a:tc vMerge="1">
                  <a:txBody>
                    <a:bodyPr/>
                    <a:lstStyle/>
                    <a:p>
                      <a:endParaRPr lang="fr-FR"/>
                    </a:p>
                  </a:txBody>
                  <a:tcP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Res.Fin_2</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0,854</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2902387372"/>
                  </a:ext>
                </a:extLst>
              </a:tr>
              <a:tr h="284205">
                <a:tc vMerge="1">
                  <a:txBody>
                    <a:bodyPr/>
                    <a:lstStyle/>
                    <a:p>
                      <a:endParaRPr lang="fr-FR"/>
                    </a:p>
                  </a:txBody>
                  <a:tcP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Res.Fin_3</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0,842</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2560026604"/>
                  </a:ext>
                </a:extLst>
              </a:tr>
              <a:tr h="284205">
                <a:tc vMerge="1">
                  <a:txBody>
                    <a:bodyPr/>
                    <a:lstStyle/>
                    <a:p>
                      <a:endParaRPr lang="fr-FR"/>
                    </a:p>
                  </a:txBody>
                  <a:tcP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Res.Fin_4</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0,734</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1323777387"/>
                  </a:ext>
                </a:extLst>
              </a:tr>
              <a:tr h="284205">
                <a:tc vMerge="1">
                  <a:txBody>
                    <a:bodyPr/>
                    <a:lstStyle/>
                    <a:p>
                      <a:endParaRPr lang="fr-FR"/>
                    </a:p>
                  </a:txBody>
                  <a:tcP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Res.Fin_5</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0,859</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1489133464"/>
                  </a:ext>
                </a:extLst>
              </a:tr>
              <a:tr h="284205">
                <a:tc rowSpan="4">
                  <a:txBody>
                    <a:bodyPr/>
                    <a:lstStyle/>
                    <a:p>
                      <a:pPr algn="ctr" rtl="0" fontAlgn="ctr"/>
                      <a:r>
                        <a:rPr lang="fr-FR" sz="1800" b="1" u="none" strike="noStrike" dirty="0">
                          <a:effectLst/>
                          <a:latin typeface="Times New Roman" panose="02020603050405020304" pitchFamily="18" charset="0"/>
                          <a:cs typeface="Times New Roman" panose="02020603050405020304" pitchFamily="18" charset="0"/>
                        </a:rPr>
                        <a:t>RSE</a:t>
                      </a:r>
                      <a:endParaRPr lang="fr-FR"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RSE_1</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0,808</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rowSpan="4">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0,783</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rowSpan="4">
                  <a:txBody>
                    <a:bodyPr/>
                    <a:lstStyle/>
                    <a:p>
                      <a:pPr algn="ctr" rtl="0" fontAlgn="ctr"/>
                      <a:r>
                        <a:rPr lang="fr-FR" sz="1800" b="1" u="none" strike="noStrike" dirty="0">
                          <a:effectLst/>
                          <a:latin typeface="Times New Roman" panose="02020603050405020304" pitchFamily="18" charset="0"/>
                          <a:cs typeface="Times New Roman" panose="02020603050405020304" pitchFamily="18" charset="0"/>
                        </a:rPr>
                        <a:t>0,907</a:t>
                      </a:r>
                      <a:endParaRPr lang="fr-FR"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extLst>
                  <a:ext uri="{0D108BD9-81ED-4DB2-BD59-A6C34878D82A}">
                    <a16:rowId xmlns:a16="http://schemas.microsoft.com/office/drawing/2014/main" val="909577903"/>
                  </a:ext>
                </a:extLst>
              </a:tr>
              <a:tr h="284205">
                <a:tc vMerge="1">
                  <a:txBody>
                    <a:bodyPr/>
                    <a:lstStyle/>
                    <a:p>
                      <a:endParaRPr lang="fr-FR"/>
                    </a:p>
                  </a:txBody>
                  <a:tcP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RSE_2</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0,94</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2708333621"/>
                  </a:ext>
                </a:extLst>
              </a:tr>
              <a:tr h="284205">
                <a:tc vMerge="1">
                  <a:txBody>
                    <a:bodyPr/>
                    <a:lstStyle/>
                    <a:p>
                      <a:endParaRPr lang="fr-FR"/>
                    </a:p>
                  </a:txBody>
                  <a:tcP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RSE_3</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0,839</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374120071"/>
                  </a:ext>
                </a:extLst>
              </a:tr>
              <a:tr h="284205">
                <a:tc vMerge="1">
                  <a:txBody>
                    <a:bodyPr/>
                    <a:lstStyle/>
                    <a:p>
                      <a:endParaRPr lang="fr-FR"/>
                    </a:p>
                  </a:txBody>
                  <a:tcP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RSE_4</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0,945</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3418993852"/>
                  </a:ext>
                </a:extLst>
              </a:tr>
              <a:tr h="284205">
                <a:tc rowSpan="4">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Expérience de la banque </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Exp.Bqe_1</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0,959</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rowSpan="4">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0,801</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rowSpan="4">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0,961</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extLst>
                  <a:ext uri="{0D108BD9-81ED-4DB2-BD59-A6C34878D82A}">
                    <a16:rowId xmlns:a16="http://schemas.microsoft.com/office/drawing/2014/main" val="364700512"/>
                  </a:ext>
                </a:extLst>
              </a:tr>
              <a:tr h="458982">
                <a:tc vMerge="1">
                  <a:txBody>
                    <a:bodyPr/>
                    <a:lstStyle/>
                    <a:p>
                      <a:endParaRPr lang="fr-FR"/>
                    </a:p>
                  </a:txBody>
                  <a:tcP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Exp.Bqe_2</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dirty="0">
                          <a:effectLst/>
                          <a:latin typeface="Times New Roman" panose="02020603050405020304" pitchFamily="18" charset="0"/>
                          <a:cs typeface="Times New Roman" panose="02020603050405020304" pitchFamily="18" charset="0"/>
                        </a:rPr>
                        <a:t>0,962</a:t>
                      </a:r>
                      <a:endParaRPr lang="fr-FR"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2823410276"/>
                  </a:ext>
                </a:extLst>
              </a:tr>
              <a:tr h="284205">
                <a:tc vMerge="1">
                  <a:txBody>
                    <a:bodyPr/>
                    <a:lstStyle/>
                    <a:p>
                      <a:endParaRPr lang="fr-FR"/>
                    </a:p>
                  </a:txBody>
                  <a:tcP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Exp.Bqe_3</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0,95</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1299036344"/>
                  </a:ext>
                </a:extLst>
              </a:tr>
              <a:tr h="284205">
                <a:tc vMerge="1">
                  <a:txBody>
                    <a:bodyPr/>
                    <a:lstStyle/>
                    <a:p>
                      <a:endParaRPr lang="fr-FR"/>
                    </a:p>
                  </a:txBody>
                  <a:tcP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Exp.Bqe_4</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0,915</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1285452911"/>
                  </a:ext>
                </a:extLst>
              </a:tr>
              <a:tr h="284205">
                <a:tc rowSpan="4">
                  <a:txBody>
                    <a:bodyPr/>
                    <a:lstStyle/>
                    <a:p>
                      <a:pPr algn="ctr" rtl="0" fontAlgn="ctr"/>
                      <a:r>
                        <a:rPr lang="fr-FR" sz="1800" b="1" u="none" strike="noStrike" dirty="0">
                          <a:effectLst/>
                          <a:latin typeface="Times New Roman" panose="02020603050405020304" pitchFamily="18" charset="0"/>
                          <a:cs typeface="Times New Roman" panose="02020603050405020304" pitchFamily="18" charset="0"/>
                        </a:rPr>
                        <a:t>Taille de la banque</a:t>
                      </a:r>
                      <a:endParaRPr lang="fr-FR"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Taille_1</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0,944</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rowSpan="4">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0,834</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rowSpan="4">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0,914</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extLst>
                  <a:ext uri="{0D108BD9-81ED-4DB2-BD59-A6C34878D82A}">
                    <a16:rowId xmlns:a16="http://schemas.microsoft.com/office/drawing/2014/main" val="4255229299"/>
                  </a:ext>
                </a:extLst>
              </a:tr>
              <a:tr h="284205">
                <a:tc vMerge="1">
                  <a:txBody>
                    <a:bodyPr/>
                    <a:lstStyle/>
                    <a:p>
                      <a:endParaRPr lang="fr-FR"/>
                    </a:p>
                  </a:txBody>
                  <a:tcP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Taille_2</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0,892</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1640353769"/>
                  </a:ext>
                </a:extLst>
              </a:tr>
              <a:tr h="284205">
                <a:tc vMerge="1">
                  <a:txBody>
                    <a:bodyPr/>
                    <a:lstStyle/>
                    <a:p>
                      <a:endParaRPr lang="fr-FR"/>
                    </a:p>
                  </a:txBody>
                  <a:tcP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Taille_3</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0,823</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1875904243"/>
                  </a:ext>
                </a:extLst>
              </a:tr>
              <a:tr h="284205">
                <a:tc vMerge="1">
                  <a:txBody>
                    <a:bodyPr/>
                    <a:lstStyle/>
                    <a:p>
                      <a:endParaRPr lang="fr-FR"/>
                    </a:p>
                  </a:txBody>
                  <a:tcP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Taille_4</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0,916</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3957732739"/>
                  </a:ext>
                </a:extLst>
              </a:tr>
              <a:tr h="315467">
                <a:tc rowSpan="4">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Financement des associations microcrédit</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Fin.Ass.Mic_1</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0,894</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rowSpan="4">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0,806</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rowSpan="4">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0,902</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extLst>
                  <a:ext uri="{0D108BD9-81ED-4DB2-BD59-A6C34878D82A}">
                    <a16:rowId xmlns:a16="http://schemas.microsoft.com/office/drawing/2014/main" val="4292393194"/>
                  </a:ext>
                </a:extLst>
              </a:tr>
              <a:tr h="458982">
                <a:tc vMerge="1">
                  <a:txBody>
                    <a:bodyPr/>
                    <a:lstStyle/>
                    <a:p>
                      <a:endParaRPr lang="fr-FR"/>
                    </a:p>
                  </a:txBody>
                  <a:tcP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Fin.Ass.Mic_2</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0,906</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1983244504"/>
                  </a:ext>
                </a:extLst>
              </a:tr>
              <a:tr h="334093">
                <a:tc vMerge="1">
                  <a:txBody>
                    <a:bodyPr/>
                    <a:lstStyle/>
                    <a:p>
                      <a:endParaRPr lang="fr-FR"/>
                    </a:p>
                  </a:txBody>
                  <a:tcP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Fin.Ass.Mic_3</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0,863</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1660933771"/>
                  </a:ext>
                </a:extLst>
              </a:tr>
              <a:tr h="458982">
                <a:tc vMerge="1">
                  <a:txBody>
                    <a:bodyPr/>
                    <a:lstStyle/>
                    <a:p>
                      <a:endParaRPr lang="fr-FR"/>
                    </a:p>
                  </a:txBody>
                  <a:tcPr/>
                </a:tc>
                <a:tc>
                  <a:txBody>
                    <a:bodyPr/>
                    <a:lstStyle/>
                    <a:p>
                      <a:pPr algn="ctr" rtl="0" fontAlgn="ctr"/>
                      <a:r>
                        <a:rPr lang="fr-FR" sz="1800" b="1" u="none" strike="noStrike">
                          <a:effectLst/>
                          <a:latin typeface="Times New Roman" panose="02020603050405020304" pitchFamily="18" charset="0"/>
                          <a:cs typeface="Times New Roman" panose="02020603050405020304" pitchFamily="18" charset="0"/>
                        </a:rPr>
                        <a:t>Fin.Ass.Mic_4</a:t>
                      </a:r>
                      <a:endParaRPr lang="fr-FR" sz="1800" b="1" i="0" u="none" strike="noStrike">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a:txBody>
                    <a:bodyPr/>
                    <a:lstStyle/>
                    <a:p>
                      <a:pPr algn="ctr" rtl="0" fontAlgn="ctr"/>
                      <a:r>
                        <a:rPr lang="fr-FR" sz="1800" b="1" u="none" strike="noStrike" dirty="0">
                          <a:effectLst/>
                          <a:latin typeface="Times New Roman" panose="02020603050405020304" pitchFamily="18" charset="0"/>
                          <a:cs typeface="Times New Roman" panose="02020603050405020304" pitchFamily="18" charset="0"/>
                        </a:rPr>
                        <a:t>0,864</a:t>
                      </a:r>
                      <a:endParaRPr lang="fr-FR"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3574" marR="3574" marT="3574" marB="0" anchor="ct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4042311802"/>
                  </a:ext>
                </a:extLst>
              </a:tr>
            </a:tbl>
          </a:graphicData>
        </a:graphic>
      </p:graphicFrame>
    </p:spTree>
    <p:extLst>
      <p:ext uri="{BB962C8B-B14F-4D97-AF65-F5344CB8AC3E}">
        <p14:creationId xmlns:p14="http://schemas.microsoft.com/office/powerpoint/2010/main" val="1445574122"/>
      </p:ext>
    </p:extLst>
  </p:cSld>
  <p:clrMapOvr>
    <a:masterClrMapping/>
  </p:clrMapOvr>
  <p:transition>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205335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Problématique et contexte de la recherche</a:t>
            </a:r>
          </a:p>
        </p:txBody>
      </p:sp>
      <p:sp>
        <p:nvSpPr>
          <p:cNvPr id="10" name="Rectangle 9"/>
          <p:cNvSpPr/>
          <p:nvPr/>
        </p:nvSpPr>
        <p:spPr>
          <a:xfrm>
            <a:off x="4061700" y="0"/>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exploratoire</a:t>
            </a:r>
          </a:p>
        </p:txBody>
      </p:sp>
      <p:sp>
        <p:nvSpPr>
          <p:cNvPr id="11" name="Rectangle 10"/>
          <p:cNvSpPr/>
          <p:nvPr/>
        </p:nvSpPr>
        <p:spPr>
          <a:xfrm>
            <a:off x="6136930" y="0"/>
            <a:ext cx="200273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Hypothèses et modèle conceptuel</a:t>
            </a:r>
          </a:p>
        </p:txBody>
      </p:sp>
      <p:sp>
        <p:nvSpPr>
          <p:cNvPr id="12" name="Rectangle 11"/>
          <p:cNvSpPr/>
          <p:nvPr/>
        </p:nvSpPr>
        <p:spPr>
          <a:xfrm>
            <a:off x="8159096" y="57001"/>
            <a:ext cx="2008351" cy="828675"/>
          </a:xfrm>
          <a:prstGeom prst="rect">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b="1" dirty="0">
                <a:solidFill>
                  <a:schemeClr val="tx1"/>
                </a:solidFill>
                <a:latin typeface="Centaur" pitchFamily="18" charset="0"/>
                <a:cs typeface="Times New Roman" panose="02020603050405020304" pitchFamily="18" charset="0"/>
              </a:rPr>
              <a:t>Etude confirmatoire</a:t>
            </a:r>
          </a:p>
        </p:txBody>
      </p:sp>
      <p:sp>
        <p:nvSpPr>
          <p:cNvPr id="13" name="Rectangle 12"/>
          <p:cNvSpPr/>
          <p:nvPr/>
        </p:nvSpPr>
        <p:spPr>
          <a:xfrm>
            <a:off x="10167447" y="-1"/>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Apports /  limites et perspectives</a:t>
            </a:r>
          </a:p>
        </p:txBody>
      </p:sp>
      <p:sp>
        <p:nvSpPr>
          <p:cNvPr id="15" name="Espace réservé de la date 14"/>
          <p:cNvSpPr>
            <a:spLocks noGrp="1"/>
          </p:cNvSpPr>
          <p:nvPr>
            <p:ph type="dt" sz="half" idx="10"/>
          </p:nvPr>
        </p:nvSpPr>
        <p:spPr>
          <a:xfrm>
            <a:off x="9448800" y="6310379"/>
            <a:ext cx="2743200" cy="365125"/>
          </a:xfrm>
        </p:spPr>
        <p:txBody>
          <a:bodyPr/>
          <a:lstStyle/>
          <a:p>
            <a:fld id="{670D000D-BF09-4CE6-A820-E2613F78B64C}" type="datetime1">
              <a:rPr lang="fr-FR" smtClean="0"/>
              <a:pPr/>
              <a:t>01/05/2023</a:t>
            </a:fld>
            <a:endParaRPr lang="fr-FR" dirty="0"/>
          </a:p>
        </p:txBody>
      </p:sp>
      <p:sp>
        <p:nvSpPr>
          <p:cNvPr id="17" name="Espace réservé du numéro de diapositive 16"/>
          <p:cNvSpPr>
            <a:spLocks noGrp="1"/>
          </p:cNvSpPr>
          <p:nvPr>
            <p:ph type="sldNum" sz="quarter" idx="12"/>
          </p:nvPr>
        </p:nvSpPr>
        <p:spPr>
          <a:xfrm>
            <a:off x="214531" y="695884"/>
            <a:ext cx="811019" cy="503578"/>
          </a:xfrm>
        </p:spPr>
        <p:txBody>
          <a:bodyPr/>
          <a:lstStyle/>
          <a:p>
            <a:fld id="{A6B9A898-40B9-4B7D-B869-CBADA58355E2}" type="slidenum">
              <a:rPr lang="fr-FR" smtClean="0"/>
              <a:pPr/>
              <a:t>14</a:t>
            </a:fld>
            <a:endParaRPr lang="fr-FR" dirty="0"/>
          </a:p>
        </p:txBody>
      </p:sp>
      <p:sp>
        <p:nvSpPr>
          <p:cNvPr id="14" name="Rectangle 13"/>
          <p:cNvSpPr/>
          <p:nvPr/>
        </p:nvSpPr>
        <p:spPr>
          <a:xfrm>
            <a:off x="2051102" y="-2"/>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Méthodologie de la recherche </a:t>
            </a:r>
          </a:p>
        </p:txBody>
      </p:sp>
      <p:sp>
        <p:nvSpPr>
          <p:cNvPr id="2" name="Rectangle 1">
            <a:extLst>
              <a:ext uri="{FF2B5EF4-FFF2-40B4-BE49-F238E27FC236}">
                <a16:creationId xmlns:a16="http://schemas.microsoft.com/office/drawing/2014/main" id="{88CB291D-F657-427F-B7D2-28576291B9AE}"/>
              </a:ext>
            </a:extLst>
          </p:cNvPr>
          <p:cNvSpPr/>
          <p:nvPr/>
        </p:nvSpPr>
        <p:spPr>
          <a:xfrm>
            <a:off x="1392440" y="885676"/>
            <a:ext cx="3758465" cy="523220"/>
          </a:xfrm>
          <a:prstGeom prst="rect">
            <a:avLst/>
          </a:prstGeom>
        </p:spPr>
        <p:txBody>
          <a:bodyPr wrap="none">
            <a:spAutoFit/>
          </a:bodyPr>
          <a:lstStyle/>
          <a:p>
            <a:r>
              <a:rPr lang="fr-FR" sz="2800" b="1" dirty="0">
                <a:latin typeface="Times New Roman" panose="02020603050405020304" pitchFamily="18" charset="0"/>
                <a:ea typeface="Calibri" panose="020F0502020204030204" pitchFamily="34" charset="0"/>
              </a:rPr>
              <a:t>Test de Modèle globale </a:t>
            </a:r>
            <a:endParaRPr lang="fr-FR" sz="2800" dirty="0"/>
          </a:p>
        </p:txBody>
      </p:sp>
      <p:graphicFrame>
        <p:nvGraphicFramePr>
          <p:cNvPr id="5" name="Tableau 4"/>
          <p:cNvGraphicFramePr>
            <a:graphicFrameLocks noGrp="1"/>
          </p:cNvGraphicFramePr>
          <p:nvPr>
            <p:extLst>
              <p:ext uri="{D42A27DB-BD31-4B8C-83A1-F6EECF244321}">
                <p14:modId xmlns:p14="http://schemas.microsoft.com/office/powerpoint/2010/main" val="2561030855"/>
              </p:ext>
            </p:extLst>
          </p:nvPr>
        </p:nvGraphicFramePr>
        <p:xfrm>
          <a:off x="84667" y="1581562"/>
          <a:ext cx="9618135" cy="3377658"/>
        </p:xfrm>
        <a:graphic>
          <a:graphicData uri="http://schemas.openxmlformats.org/drawingml/2006/table">
            <a:tbl>
              <a:tblPr>
                <a:tableStyleId>{616DA210-FB5B-4158-B5E0-FEB733F419BA}</a:tableStyleId>
              </a:tblPr>
              <a:tblGrid>
                <a:gridCol w="558800">
                  <a:extLst>
                    <a:ext uri="{9D8B030D-6E8A-4147-A177-3AD203B41FA5}">
                      <a16:colId xmlns:a16="http://schemas.microsoft.com/office/drawing/2014/main" val="3963159072"/>
                    </a:ext>
                  </a:extLst>
                </a:gridCol>
                <a:gridCol w="1913466">
                  <a:extLst>
                    <a:ext uri="{9D8B030D-6E8A-4147-A177-3AD203B41FA5}">
                      <a16:colId xmlns:a16="http://schemas.microsoft.com/office/drawing/2014/main" val="604431603"/>
                    </a:ext>
                  </a:extLst>
                </a:gridCol>
                <a:gridCol w="2235200">
                  <a:extLst>
                    <a:ext uri="{9D8B030D-6E8A-4147-A177-3AD203B41FA5}">
                      <a16:colId xmlns:a16="http://schemas.microsoft.com/office/drawing/2014/main" val="899106467"/>
                    </a:ext>
                  </a:extLst>
                </a:gridCol>
                <a:gridCol w="1298776">
                  <a:extLst>
                    <a:ext uri="{9D8B030D-6E8A-4147-A177-3AD203B41FA5}">
                      <a16:colId xmlns:a16="http://schemas.microsoft.com/office/drawing/2014/main" val="233369591"/>
                    </a:ext>
                  </a:extLst>
                </a:gridCol>
                <a:gridCol w="1520797">
                  <a:extLst>
                    <a:ext uri="{9D8B030D-6E8A-4147-A177-3AD203B41FA5}">
                      <a16:colId xmlns:a16="http://schemas.microsoft.com/office/drawing/2014/main" val="3477942872"/>
                    </a:ext>
                  </a:extLst>
                </a:gridCol>
                <a:gridCol w="1045548">
                  <a:extLst>
                    <a:ext uri="{9D8B030D-6E8A-4147-A177-3AD203B41FA5}">
                      <a16:colId xmlns:a16="http://schemas.microsoft.com/office/drawing/2014/main" val="494878341"/>
                    </a:ext>
                  </a:extLst>
                </a:gridCol>
                <a:gridCol w="1045548">
                  <a:extLst>
                    <a:ext uri="{9D8B030D-6E8A-4147-A177-3AD203B41FA5}">
                      <a16:colId xmlns:a16="http://schemas.microsoft.com/office/drawing/2014/main" val="3207658971"/>
                    </a:ext>
                  </a:extLst>
                </a:gridCol>
              </a:tblGrid>
              <a:tr h="1073687">
                <a:tc gridSpan="2">
                  <a:txBody>
                    <a:bodyPr/>
                    <a:lstStyle/>
                    <a:p>
                      <a:pPr marL="0" marR="38100" algn="ctr">
                        <a:lnSpc>
                          <a:spcPct val="100000"/>
                        </a:lnSpc>
                        <a:spcAft>
                          <a:spcPts val="0"/>
                        </a:spcAft>
                      </a:pPr>
                      <a:r>
                        <a:rPr lang="fr-FR" sz="2400" dirty="0">
                          <a:effectLst/>
                          <a:latin typeface="Times New Roman" panose="02020603050405020304" pitchFamily="18" charset="0"/>
                          <a:cs typeface="Times New Roman" panose="02020603050405020304" pitchFamily="18" charset="0"/>
                        </a:rPr>
                        <a:t>Modèle</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hMerge="1">
                  <a:txBody>
                    <a:bodyPr/>
                    <a:lstStyle/>
                    <a:p>
                      <a:endParaRPr lang="fr-FR"/>
                    </a:p>
                  </a:txBody>
                  <a:tcPr/>
                </a:tc>
                <a:tc>
                  <a:txBody>
                    <a:bodyPr/>
                    <a:lstStyle/>
                    <a:p>
                      <a:pPr marL="0" marR="38100" algn="ctr">
                        <a:lnSpc>
                          <a:spcPct val="100000"/>
                        </a:lnSpc>
                        <a:spcAft>
                          <a:spcPts val="0"/>
                        </a:spcAft>
                      </a:pPr>
                      <a:r>
                        <a:rPr lang="fr-FR" sz="2400" dirty="0">
                          <a:effectLst/>
                          <a:latin typeface="Times New Roman" panose="02020603050405020304" pitchFamily="18" charset="0"/>
                          <a:cs typeface="Times New Roman" panose="02020603050405020304" pitchFamily="18" charset="0"/>
                        </a:rPr>
                        <a:t>Somme des carrés</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0" marR="38100" algn="ctr">
                        <a:lnSpc>
                          <a:spcPct val="100000"/>
                        </a:lnSpc>
                        <a:spcAft>
                          <a:spcPts val="0"/>
                        </a:spcAft>
                      </a:pPr>
                      <a:r>
                        <a:rPr lang="fr-FR" sz="2400">
                          <a:effectLst/>
                          <a:latin typeface="Times New Roman" panose="02020603050405020304" pitchFamily="18" charset="0"/>
                          <a:cs typeface="Times New Roman" panose="02020603050405020304" pitchFamily="18" charset="0"/>
                        </a:rPr>
                        <a:t>ddl</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0" marR="38100" algn="ctr">
                        <a:lnSpc>
                          <a:spcPct val="100000"/>
                        </a:lnSpc>
                        <a:spcAft>
                          <a:spcPts val="0"/>
                        </a:spcAft>
                      </a:pPr>
                      <a:r>
                        <a:rPr lang="fr-FR" sz="2400">
                          <a:effectLst/>
                          <a:latin typeface="Times New Roman" panose="02020603050405020304" pitchFamily="18" charset="0"/>
                          <a:cs typeface="Times New Roman" panose="02020603050405020304" pitchFamily="18" charset="0"/>
                        </a:rPr>
                        <a:t>Moyenne des carrés</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0" marR="38100" algn="ctr">
                        <a:lnSpc>
                          <a:spcPct val="100000"/>
                        </a:lnSpc>
                        <a:spcAft>
                          <a:spcPts val="0"/>
                        </a:spcAft>
                      </a:pPr>
                      <a:r>
                        <a:rPr lang="fr-FR" sz="2400">
                          <a:effectLst/>
                          <a:latin typeface="Times New Roman" panose="02020603050405020304" pitchFamily="18" charset="0"/>
                          <a:cs typeface="Times New Roman" panose="02020603050405020304" pitchFamily="18" charset="0"/>
                        </a:rPr>
                        <a:t>D</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0" marR="38100" algn="ctr">
                        <a:lnSpc>
                          <a:spcPct val="100000"/>
                        </a:lnSpc>
                        <a:spcAft>
                          <a:spcPts val="0"/>
                        </a:spcAft>
                      </a:pPr>
                      <a:r>
                        <a:rPr lang="fr-FR" sz="2400">
                          <a:effectLst/>
                          <a:latin typeface="Times New Roman" panose="02020603050405020304" pitchFamily="18" charset="0"/>
                          <a:cs typeface="Times New Roman" panose="02020603050405020304" pitchFamily="18" charset="0"/>
                        </a:rPr>
                        <a:t>Sig.</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063317801"/>
                  </a:ext>
                </a:extLst>
              </a:tr>
              <a:tr h="536844">
                <a:tc rowSpan="3">
                  <a:txBody>
                    <a:bodyPr/>
                    <a:lstStyle/>
                    <a:p>
                      <a:pPr marL="0" marR="38100" algn="ctr">
                        <a:lnSpc>
                          <a:spcPct val="100000"/>
                        </a:lnSpc>
                        <a:spcAft>
                          <a:spcPts val="0"/>
                        </a:spcAft>
                      </a:pPr>
                      <a:r>
                        <a:rPr lang="fr-FR" sz="2400" dirty="0">
                          <a:effectLst/>
                          <a:latin typeface="Times New Roman" panose="02020603050405020304" pitchFamily="18" charset="0"/>
                          <a:cs typeface="Times New Roman" panose="02020603050405020304" pitchFamily="18" charset="0"/>
                        </a:rPr>
                        <a:t>1</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0" marR="38100" algn="ctr">
                        <a:lnSpc>
                          <a:spcPct val="100000"/>
                        </a:lnSpc>
                        <a:spcAft>
                          <a:spcPts val="0"/>
                        </a:spcAft>
                      </a:pPr>
                      <a:r>
                        <a:rPr lang="fr-FR" sz="2400" dirty="0">
                          <a:effectLst/>
                          <a:latin typeface="Times New Roman" panose="02020603050405020304" pitchFamily="18" charset="0"/>
                          <a:cs typeface="Times New Roman" panose="02020603050405020304" pitchFamily="18" charset="0"/>
                        </a:rPr>
                        <a:t>Régression</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0" marR="38100" algn="ctr">
                        <a:lnSpc>
                          <a:spcPct val="100000"/>
                        </a:lnSpc>
                        <a:spcAft>
                          <a:spcPts val="0"/>
                        </a:spcAft>
                      </a:pPr>
                      <a:r>
                        <a:rPr lang="fr-FR" sz="2400" dirty="0">
                          <a:effectLst/>
                          <a:latin typeface="Times New Roman" panose="02020603050405020304" pitchFamily="18" charset="0"/>
                          <a:cs typeface="Times New Roman" panose="02020603050405020304" pitchFamily="18" charset="0"/>
                        </a:rPr>
                        <a:t>44,675</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0" marR="38100" algn="ctr">
                        <a:lnSpc>
                          <a:spcPct val="100000"/>
                        </a:lnSpc>
                        <a:spcAft>
                          <a:spcPts val="0"/>
                        </a:spcAft>
                      </a:pPr>
                      <a:r>
                        <a:rPr lang="fr-FR" sz="2400">
                          <a:effectLst/>
                          <a:latin typeface="Times New Roman" panose="02020603050405020304" pitchFamily="18" charset="0"/>
                          <a:cs typeface="Times New Roman" panose="02020603050405020304" pitchFamily="18" charset="0"/>
                        </a:rPr>
                        <a:t>4</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0" marR="38100" algn="ctr">
                        <a:lnSpc>
                          <a:spcPct val="100000"/>
                        </a:lnSpc>
                        <a:spcAft>
                          <a:spcPts val="0"/>
                        </a:spcAft>
                      </a:pPr>
                      <a:r>
                        <a:rPr lang="fr-FR" sz="2400">
                          <a:effectLst/>
                          <a:latin typeface="Times New Roman" panose="02020603050405020304" pitchFamily="18" charset="0"/>
                          <a:cs typeface="Times New Roman" panose="02020603050405020304" pitchFamily="18" charset="0"/>
                        </a:rPr>
                        <a:t>11,169</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0" marR="38100" algn="ctr">
                        <a:lnSpc>
                          <a:spcPct val="100000"/>
                        </a:lnSpc>
                        <a:spcAft>
                          <a:spcPts val="0"/>
                        </a:spcAft>
                      </a:pPr>
                      <a:r>
                        <a:rPr lang="fr-FR" sz="2400">
                          <a:effectLst/>
                          <a:latin typeface="Times New Roman" panose="02020603050405020304" pitchFamily="18" charset="0"/>
                          <a:cs typeface="Times New Roman" panose="02020603050405020304" pitchFamily="18" charset="0"/>
                        </a:rPr>
                        <a:t>29,845</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0" marR="38100" algn="ctr">
                        <a:lnSpc>
                          <a:spcPct val="100000"/>
                        </a:lnSpc>
                        <a:spcAft>
                          <a:spcPts val="0"/>
                        </a:spcAft>
                      </a:pPr>
                      <a:r>
                        <a:rPr lang="fr-FR" sz="2400" dirty="0">
                          <a:effectLst/>
                          <a:latin typeface="Times New Roman" panose="02020603050405020304" pitchFamily="18" charset="0"/>
                          <a:cs typeface="Times New Roman" panose="02020603050405020304" pitchFamily="18" charset="0"/>
                        </a:rPr>
                        <a:t>0,000</a:t>
                      </a:r>
                      <a:r>
                        <a:rPr lang="fr-FR" sz="2400" baseline="30000" dirty="0">
                          <a:effectLst/>
                          <a:latin typeface="Times New Roman" panose="02020603050405020304" pitchFamily="18" charset="0"/>
                          <a:cs typeface="Times New Roman" panose="02020603050405020304" pitchFamily="18" charset="0"/>
                        </a:rPr>
                        <a:t>b</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049315495"/>
                  </a:ext>
                </a:extLst>
              </a:tr>
              <a:tr h="659563">
                <a:tc vMerge="1">
                  <a:txBody>
                    <a:bodyPr/>
                    <a:lstStyle/>
                    <a:p>
                      <a:endParaRPr lang="fr-FR"/>
                    </a:p>
                  </a:txBody>
                  <a:tcPr/>
                </a:tc>
                <a:tc>
                  <a:txBody>
                    <a:bodyPr/>
                    <a:lstStyle/>
                    <a:p>
                      <a:pPr marL="0" marR="38100" algn="ctr">
                        <a:lnSpc>
                          <a:spcPct val="100000"/>
                        </a:lnSpc>
                        <a:spcAft>
                          <a:spcPts val="0"/>
                        </a:spcAft>
                      </a:pPr>
                      <a:r>
                        <a:rPr lang="fr-FR" sz="2400">
                          <a:effectLst/>
                          <a:latin typeface="Times New Roman" panose="02020603050405020304" pitchFamily="18" charset="0"/>
                          <a:cs typeface="Times New Roman" panose="02020603050405020304" pitchFamily="18" charset="0"/>
                        </a:rPr>
                        <a:t>Résidu</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0" marR="38100" algn="ctr">
                        <a:lnSpc>
                          <a:spcPct val="100000"/>
                        </a:lnSpc>
                        <a:spcAft>
                          <a:spcPts val="0"/>
                        </a:spcAft>
                      </a:pPr>
                      <a:r>
                        <a:rPr lang="fr-FR" sz="2400" dirty="0">
                          <a:effectLst/>
                          <a:latin typeface="Times New Roman" panose="02020603050405020304" pitchFamily="18" charset="0"/>
                          <a:cs typeface="Times New Roman" panose="02020603050405020304" pitchFamily="18" charset="0"/>
                        </a:rPr>
                        <a:t>24,325</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0" marR="38100" algn="ctr">
                        <a:lnSpc>
                          <a:spcPct val="100000"/>
                        </a:lnSpc>
                        <a:spcAft>
                          <a:spcPts val="0"/>
                        </a:spcAft>
                      </a:pPr>
                      <a:r>
                        <a:rPr lang="fr-FR" sz="2400" dirty="0">
                          <a:effectLst/>
                          <a:latin typeface="Times New Roman" panose="02020603050405020304" pitchFamily="18" charset="0"/>
                          <a:cs typeface="Times New Roman" panose="02020603050405020304" pitchFamily="18" charset="0"/>
                        </a:rPr>
                        <a:t>65</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0" marR="38100" algn="ctr">
                        <a:lnSpc>
                          <a:spcPct val="100000"/>
                        </a:lnSpc>
                        <a:spcAft>
                          <a:spcPts val="0"/>
                        </a:spcAft>
                      </a:pPr>
                      <a:r>
                        <a:rPr lang="fr-FR" sz="2400" dirty="0">
                          <a:effectLst/>
                          <a:latin typeface="Times New Roman" panose="02020603050405020304" pitchFamily="18" charset="0"/>
                          <a:cs typeface="Times New Roman" panose="02020603050405020304" pitchFamily="18" charset="0"/>
                        </a:rPr>
                        <a:t>0,374</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0" algn="ctr">
                        <a:lnSpc>
                          <a:spcPct val="100000"/>
                        </a:lnSpc>
                        <a:spcAft>
                          <a:spcPts val="0"/>
                        </a:spcAft>
                      </a:pPr>
                      <a:r>
                        <a:rPr lang="fr-FR" sz="2400">
                          <a:effectLst/>
                          <a:latin typeface="Times New Roman" panose="02020603050405020304" pitchFamily="18" charset="0"/>
                          <a:cs typeface="Times New Roman" panose="02020603050405020304" pitchFamily="18" charset="0"/>
                        </a:rPr>
                        <a:t> </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0" algn="ctr">
                        <a:lnSpc>
                          <a:spcPct val="100000"/>
                        </a:lnSpc>
                        <a:spcAft>
                          <a:spcPts val="0"/>
                        </a:spcAft>
                      </a:pPr>
                      <a:r>
                        <a:rPr lang="fr-FR" sz="2400">
                          <a:effectLst/>
                          <a:latin typeface="Times New Roman" panose="02020603050405020304" pitchFamily="18" charset="0"/>
                          <a:cs typeface="Times New Roman" panose="02020603050405020304" pitchFamily="18" charset="0"/>
                        </a:rPr>
                        <a:t> </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737211760"/>
                  </a:ext>
                </a:extLst>
              </a:tr>
              <a:tr h="1107564">
                <a:tc vMerge="1">
                  <a:txBody>
                    <a:bodyPr/>
                    <a:lstStyle/>
                    <a:p>
                      <a:endParaRPr lang="fr-FR"/>
                    </a:p>
                  </a:txBody>
                  <a:tcPr/>
                </a:tc>
                <a:tc>
                  <a:txBody>
                    <a:bodyPr/>
                    <a:lstStyle/>
                    <a:p>
                      <a:pPr marL="0" marR="38100" algn="ctr">
                        <a:lnSpc>
                          <a:spcPct val="100000"/>
                        </a:lnSpc>
                        <a:spcAft>
                          <a:spcPts val="0"/>
                        </a:spcAft>
                      </a:pPr>
                      <a:r>
                        <a:rPr lang="fr-FR" sz="2400" dirty="0">
                          <a:effectLst/>
                          <a:latin typeface="Times New Roman" panose="02020603050405020304" pitchFamily="18" charset="0"/>
                          <a:cs typeface="Times New Roman" panose="02020603050405020304" pitchFamily="18" charset="0"/>
                        </a:rPr>
                        <a:t>Total</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0" marR="38100" algn="ctr">
                        <a:lnSpc>
                          <a:spcPct val="100000"/>
                        </a:lnSpc>
                        <a:spcAft>
                          <a:spcPts val="0"/>
                        </a:spcAft>
                      </a:pPr>
                      <a:r>
                        <a:rPr lang="fr-FR" sz="2400" dirty="0">
                          <a:effectLst/>
                          <a:latin typeface="Times New Roman" panose="02020603050405020304" pitchFamily="18" charset="0"/>
                          <a:cs typeface="Times New Roman" panose="02020603050405020304" pitchFamily="18" charset="0"/>
                        </a:rPr>
                        <a:t>69,000</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0" marR="38100" algn="ctr">
                        <a:lnSpc>
                          <a:spcPct val="100000"/>
                        </a:lnSpc>
                        <a:spcAft>
                          <a:spcPts val="0"/>
                        </a:spcAft>
                      </a:pPr>
                      <a:r>
                        <a:rPr lang="fr-FR" sz="2400" dirty="0">
                          <a:effectLst/>
                          <a:latin typeface="Times New Roman" panose="02020603050405020304" pitchFamily="18" charset="0"/>
                          <a:cs typeface="Times New Roman" panose="02020603050405020304" pitchFamily="18" charset="0"/>
                        </a:rPr>
                        <a:t>69</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0" algn="ctr">
                        <a:lnSpc>
                          <a:spcPct val="100000"/>
                        </a:lnSpc>
                        <a:spcAft>
                          <a:spcPts val="0"/>
                        </a:spcAft>
                      </a:pPr>
                      <a:r>
                        <a:rPr lang="fr-FR" sz="2400" dirty="0">
                          <a:effectLst/>
                          <a:latin typeface="Times New Roman" panose="02020603050405020304" pitchFamily="18" charset="0"/>
                          <a:cs typeface="Times New Roman" panose="02020603050405020304" pitchFamily="18" charset="0"/>
                        </a:rPr>
                        <a:t> </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0" algn="ctr">
                        <a:lnSpc>
                          <a:spcPct val="100000"/>
                        </a:lnSpc>
                        <a:spcAft>
                          <a:spcPts val="0"/>
                        </a:spcAft>
                      </a:pPr>
                      <a:r>
                        <a:rPr lang="fr-FR" sz="2400" dirty="0">
                          <a:effectLst/>
                          <a:latin typeface="Times New Roman" panose="02020603050405020304" pitchFamily="18" charset="0"/>
                          <a:cs typeface="Times New Roman" panose="02020603050405020304" pitchFamily="18" charset="0"/>
                        </a:rPr>
                        <a:t> </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a:txBody>
                    <a:bodyPr/>
                    <a:lstStyle/>
                    <a:p>
                      <a:pPr marL="0" algn="ctr">
                        <a:lnSpc>
                          <a:spcPct val="100000"/>
                        </a:lnSpc>
                        <a:spcAft>
                          <a:spcPts val="0"/>
                        </a:spcAft>
                      </a:pPr>
                      <a:r>
                        <a:rPr lang="fr-FR" sz="2400" dirty="0">
                          <a:effectLst/>
                          <a:latin typeface="Times New Roman" panose="02020603050405020304" pitchFamily="18" charset="0"/>
                          <a:cs typeface="Times New Roman" panose="02020603050405020304" pitchFamily="18" charset="0"/>
                        </a:rPr>
                        <a:t> </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120815970"/>
                  </a:ext>
                </a:extLst>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4243112308"/>
              </p:ext>
            </p:extLst>
          </p:nvPr>
        </p:nvGraphicFramePr>
        <p:xfrm>
          <a:off x="620040" y="5131885"/>
          <a:ext cx="8165094" cy="831358"/>
        </p:xfrm>
        <a:graphic>
          <a:graphicData uri="http://schemas.openxmlformats.org/drawingml/2006/table">
            <a:tbl>
              <a:tblPr>
                <a:tableStyleId>{5C22544A-7EE6-4342-B048-85BDC9FD1C3A}</a:tableStyleId>
              </a:tblPr>
              <a:tblGrid>
                <a:gridCol w="8165094">
                  <a:extLst>
                    <a:ext uri="{9D8B030D-6E8A-4147-A177-3AD203B41FA5}">
                      <a16:colId xmlns:a16="http://schemas.microsoft.com/office/drawing/2014/main" val="284358337"/>
                    </a:ext>
                  </a:extLst>
                </a:gridCol>
              </a:tblGrid>
              <a:tr h="415679">
                <a:tc>
                  <a:txBody>
                    <a:bodyPr/>
                    <a:lstStyle/>
                    <a:p>
                      <a:pPr marL="38100" marR="38100">
                        <a:lnSpc>
                          <a:spcPts val="1600"/>
                        </a:lnSpc>
                        <a:spcAft>
                          <a:spcPts val="0"/>
                        </a:spcAft>
                      </a:pPr>
                      <a:r>
                        <a:rPr lang="fr-FR" sz="2000" dirty="0">
                          <a:effectLst/>
                          <a:latin typeface="Times New Roman" panose="02020603050405020304" pitchFamily="18" charset="0"/>
                          <a:cs typeface="Times New Roman" panose="02020603050405020304" pitchFamily="18" charset="0"/>
                        </a:rPr>
                        <a:t>a. Variable dépendante : </a:t>
                      </a:r>
                      <a:r>
                        <a:rPr lang="fr-FR" sz="2000" dirty="0" err="1">
                          <a:effectLst/>
                          <a:latin typeface="Times New Roman" panose="02020603050405020304" pitchFamily="18" charset="0"/>
                          <a:cs typeface="Times New Roman" panose="02020603050405020304" pitchFamily="18" charset="0"/>
                        </a:rPr>
                        <a:t>Fin.Ass.Microcrédit</a:t>
                      </a:r>
                      <a:endParaRPr lang="fr-FR"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654817404"/>
                  </a:ext>
                </a:extLst>
              </a:tr>
              <a:tr h="415679">
                <a:tc>
                  <a:txBody>
                    <a:bodyPr/>
                    <a:lstStyle/>
                    <a:p>
                      <a:pPr marL="38100" marR="38100">
                        <a:lnSpc>
                          <a:spcPts val="1600"/>
                        </a:lnSpc>
                        <a:spcAft>
                          <a:spcPts val="0"/>
                        </a:spcAft>
                      </a:pPr>
                      <a:r>
                        <a:rPr lang="fr-FR" sz="2000" dirty="0">
                          <a:effectLst/>
                          <a:latin typeface="Times New Roman" panose="02020603050405020304" pitchFamily="18" charset="0"/>
                          <a:cs typeface="Times New Roman" panose="02020603050405020304" pitchFamily="18" charset="0"/>
                        </a:rPr>
                        <a:t>b. Valeurs prédites : (constantes), Taille, </a:t>
                      </a:r>
                      <a:r>
                        <a:rPr lang="fr-FR" sz="2000" dirty="0" err="1">
                          <a:effectLst/>
                          <a:latin typeface="Times New Roman" panose="02020603050405020304" pitchFamily="18" charset="0"/>
                          <a:cs typeface="Times New Roman" panose="02020603050405020304" pitchFamily="18" charset="0"/>
                        </a:rPr>
                        <a:t>Res.Fin</a:t>
                      </a:r>
                      <a:r>
                        <a:rPr lang="fr-FR" sz="2000" dirty="0">
                          <a:effectLst/>
                          <a:latin typeface="Times New Roman" panose="02020603050405020304" pitchFamily="18" charset="0"/>
                          <a:cs typeface="Times New Roman" panose="02020603050405020304" pitchFamily="18" charset="0"/>
                        </a:rPr>
                        <a:t>, </a:t>
                      </a:r>
                      <a:r>
                        <a:rPr lang="fr-FR" sz="2000" dirty="0" err="1">
                          <a:effectLst/>
                          <a:latin typeface="Times New Roman" panose="02020603050405020304" pitchFamily="18" charset="0"/>
                          <a:cs typeface="Times New Roman" panose="02020603050405020304" pitchFamily="18" charset="0"/>
                        </a:rPr>
                        <a:t>Exp.Bqe</a:t>
                      </a:r>
                      <a:r>
                        <a:rPr lang="fr-FR" sz="2000" dirty="0">
                          <a:effectLst/>
                          <a:latin typeface="Times New Roman" panose="02020603050405020304" pitchFamily="18" charset="0"/>
                          <a:cs typeface="Times New Roman" panose="02020603050405020304" pitchFamily="18" charset="0"/>
                        </a:rPr>
                        <a:t>, RSE</a:t>
                      </a:r>
                      <a:endParaRPr lang="fr-FR"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519031358"/>
                  </a:ext>
                </a:extLst>
              </a:tr>
            </a:tbl>
          </a:graphicData>
        </a:graphic>
      </p:graphicFrame>
    </p:spTree>
    <p:extLst>
      <p:ext uri="{BB962C8B-B14F-4D97-AF65-F5344CB8AC3E}">
        <p14:creationId xmlns:p14="http://schemas.microsoft.com/office/powerpoint/2010/main" val="1795925008"/>
      </p:ext>
    </p:extLst>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205335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Problématique et contexte de la recherche</a:t>
            </a:r>
          </a:p>
        </p:txBody>
      </p:sp>
      <p:sp>
        <p:nvSpPr>
          <p:cNvPr id="10" name="Rectangle 9"/>
          <p:cNvSpPr/>
          <p:nvPr/>
        </p:nvSpPr>
        <p:spPr>
          <a:xfrm>
            <a:off x="4061700" y="0"/>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exploratoire</a:t>
            </a:r>
          </a:p>
        </p:txBody>
      </p:sp>
      <p:sp>
        <p:nvSpPr>
          <p:cNvPr id="11" name="Rectangle 10"/>
          <p:cNvSpPr/>
          <p:nvPr/>
        </p:nvSpPr>
        <p:spPr>
          <a:xfrm>
            <a:off x="6136930" y="0"/>
            <a:ext cx="200273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Hypothèses et modèle conceptuel</a:t>
            </a:r>
          </a:p>
        </p:txBody>
      </p:sp>
      <p:sp>
        <p:nvSpPr>
          <p:cNvPr id="12" name="Rectangle 11"/>
          <p:cNvSpPr/>
          <p:nvPr/>
        </p:nvSpPr>
        <p:spPr>
          <a:xfrm>
            <a:off x="8159096" y="57001"/>
            <a:ext cx="2008351" cy="828675"/>
          </a:xfrm>
          <a:prstGeom prst="rect">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2800" b="1" dirty="0">
                <a:solidFill>
                  <a:schemeClr val="tx1"/>
                </a:solidFill>
                <a:latin typeface="Centaur" pitchFamily="18" charset="0"/>
                <a:cs typeface="Times New Roman" panose="02020603050405020304" pitchFamily="18" charset="0"/>
              </a:rPr>
              <a:t>Etude confirmatoire</a:t>
            </a:r>
          </a:p>
        </p:txBody>
      </p:sp>
      <p:sp>
        <p:nvSpPr>
          <p:cNvPr id="13" name="Rectangle 12"/>
          <p:cNvSpPr/>
          <p:nvPr/>
        </p:nvSpPr>
        <p:spPr>
          <a:xfrm>
            <a:off x="10167447" y="-1"/>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Apports /  limites et perspectives</a:t>
            </a:r>
          </a:p>
        </p:txBody>
      </p:sp>
      <p:sp>
        <p:nvSpPr>
          <p:cNvPr id="15" name="Espace réservé de la date 14"/>
          <p:cNvSpPr>
            <a:spLocks noGrp="1"/>
          </p:cNvSpPr>
          <p:nvPr>
            <p:ph type="dt" sz="half" idx="10"/>
          </p:nvPr>
        </p:nvSpPr>
        <p:spPr>
          <a:xfrm>
            <a:off x="9448800" y="6310379"/>
            <a:ext cx="2743200" cy="365125"/>
          </a:xfrm>
        </p:spPr>
        <p:txBody>
          <a:bodyPr/>
          <a:lstStyle/>
          <a:p>
            <a:fld id="{670D000D-BF09-4CE6-A820-E2613F78B64C}" type="datetime1">
              <a:rPr lang="fr-FR" smtClean="0"/>
              <a:pPr/>
              <a:t>01/05/2023</a:t>
            </a:fld>
            <a:endParaRPr lang="fr-FR" dirty="0"/>
          </a:p>
        </p:txBody>
      </p:sp>
      <p:sp>
        <p:nvSpPr>
          <p:cNvPr id="17" name="Espace réservé du numéro de diapositive 16"/>
          <p:cNvSpPr>
            <a:spLocks noGrp="1"/>
          </p:cNvSpPr>
          <p:nvPr>
            <p:ph type="sldNum" sz="quarter" idx="12"/>
          </p:nvPr>
        </p:nvSpPr>
        <p:spPr>
          <a:xfrm>
            <a:off x="0" y="6241152"/>
            <a:ext cx="811019" cy="503578"/>
          </a:xfrm>
        </p:spPr>
        <p:txBody>
          <a:bodyPr/>
          <a:lstStyle/>
          <a:p>
            <a:fld id="{A6B9A898-40B9-4B7D-B869-CBADA58355E2}" type="slidenum">
              <a:rPr lang="fr-FR" smtClean="0"/>
              <a:pPr/>
              <a:t>15</a:t>
            </a:fld>
            <a:endParaRPr lang="fr-FR" dirty="0"/>
          </a:p>
        </p:txBody>
      </p:sp>
      <p:sp>
        <p:nvSpPr>
          <p:cNvPr id="14" name="Rectangle 13"/>
          <p:cNvSpPr/>
          <p:nvPr/>
        </p:nvSpPr>
        <p:spPr>
          <a:xfrm>
            <a:off x="2051102" y="-2"/>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Méthodologie de la recherche </a:t>
            </a:r>
          </a:p>
        </p:txBody>
      </p:sp>
      <p:sp>
        <p:nvSpPr>
          <p:cNvPr id="2" name="Rectangle 1">
            <a:extLst>
              <a:ext uri="{FF2B5EF4-FFF2-40B4-BE49-F238E27FC236}">
                <a16:creationId xmlns:a16="http://schemas.microsoft.com/office/drawing/2014/main" id="{88CB291D-F657-427F-B7D2-28576291B9AE}"/>
              </a:ext>
            </a:extLst>
          </p:cNvPr>
          <p:cNvSpPr/>
          <p:nvPr/>
        </p:nvSpPr>
        <p:spPr>
          <a:xfrm>
            <a:off x="0" y="1055009"/>
            <a:ext cx="6178871" cy="461665"/>
          </a:xfrm>
          <a:prstGeom prst="rect">
            <a:avLst/>
          </a:prstGeom>
        </p:spPr>
        <p:txBody>
          <a:bodyPr wrap="none">
            <a:spAutoFit/>
          </a:bodyPr>
          <a:lstStyle/>
          <a:p>
            <a:r>
              <a:rPr lang="fr-FR" sz="2400" b="1" dirty="0">
                <a:latin typeface="Times New Roman" panose="02020603050405020304" pitchFamily="18" charset="0"/>
                <a:cs typeface="Times New Roman" panose="02020603050405020304" pitchFamily="18" charset="0"/>
              </a:rPr>
              <a:t>Test des hypothèses et discussion des résultats</a:t>
            </a:r>
            <a:endParaRPr lang="fr-FR" sz="2400" dirty="0">
              <a:latin typeface="Times New Roman" panose="02020603050405020304" pitchFamily="18" charset="0"/>
              <a:cs typeface="Times New Roman" panose="02020603050405020304" pitchFamily="18" charset="0"/>
            </a:endParaRPr>
          </a:p>
        </p:txBody>
      </p:sp>
      <p:sp>
        <p:nvSpPr>
          <p:cNvPr id="3" name="Rectangle 2"/>
          <p:cNvSpPr/>
          <p:nvPr/>
        </p:nvSpPr>
        <p:spPr>
          <a:xfrm>
            <a:off x="0" y="1743008"/>
            <a:ext cx="4670254" cy="461665"/>
          </a:xfrm>
          <a:prstGeom prst="rect">
            <a:avLst/>
          </a:prstGeom>
        </p:spPr>
        <p:txBody>
          <a:bodyPr wrap="none">
            <a:spAutoFit/>
          </a:bodyPr>
          <a:lstStyle/>
          <a:p>
            <a:pPr algn="ctr">
              <a:spcAft>
                <a:spcPts val="0"/>
              </a:spcAft>
            </a:pPr>
            <a:r>
              <a:rPr lang="fr-FR" sz="2400" b="1" dirty="0">
                <a:solidFill>
                  <a:srgbClr val="4472C4"/>
                </a:solidFill>
                <a:latin typeface="Times New Roman" panose="02020603050405020304" pitchFamily="18" charset="0"/>
                <a:ea typeface="Calibri" panose="020F0502020204030204" pitchFamily="34" charset="0"/>
                <a:cs typeface="Arial" panose="020B0604020202020204" pitchFamily="34" charset="0"/>
              </a:rPr>
              <a:t>Tableau 2: Test de l'hypothèse H.1</a:t>
            </a:r>
            <a:endParaRPr lang="fr-FR" sz="1600" b="1" dirty="0">
              <a:solidFill>
                <a:srgbClr val="4472C4"/>
              </a:solidFill>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885848121"/>
              </p:ext>
            </p:extLst>
          </p:nvPr>
        </p:nvGraphicFramePr>
        <p:xfrm>
          <a:off x="338667" y="2697639"/>
          <a:ext cx="9969116" cy="2894484"/>
        </p:xfrm>
        <a:graphic>
          <a:graphicData uri="http://schemas.openxmlformats.org/drawingml/2006/table">
            <a:tbl>
              <a:tblPr firstRow="1" firstCol="1" bandRow="1">
                <a:tableStyleId>{5940675A-B579-460E-94D1-54222C63F5DA}</a:tableStyleId>
              </a:tblPr>
              <a:tblGrid>
                <a:gridCol w="1641811">
                  <a:extLst>
                    <a:ext uri="{9D8B030D-6E8A-4147-A177-3AD203B41FA5}">
                      <a16:colId xmlns:a16="http://schemas.microsoft.com/office/drawing/2014/main" val="1583774744"/>
                    </a:ext>
                  </a:extLst>
                </a:gridCol>
                <a:gridCol w="1646033">
                  <a:extLst>
                    <a:ext uri="{9D8B030D-6E8A-4147-A177-3AD203B41FA5}">
                      <a16:colId xmlns:a16="http://schemas.microsoft.com/office/drawing/2014/main" val="632768558"/>
                    </a:ext>
                  </a:extLst>
                </a:gridCol>
                <a:gridCol w="822488">
                  <a:extLst>
                    <a:ext uri="{9D8B030D-6E8A-4147-A177-3AD203B41FA5}">
                      <a16:colId xmlns:a16="http://schemas.microsoft.com/office/drawing/2014/main" val="176067496"/>
                    </a:ext>
                  </a:extLst>
                </a:gridCol>
                <a:gridCol w="1155075">
                  <a:extLst>
                    <a:ext uri="{9D8B030D-6E8A-4147-A177-3AD203B41FA5}">
                      <a16:colId xmlns:a16="http://schemas.microsoft.com/office/drawing/2014/main" val="2378535165"/>
                    </a:ext>
                  </a:extLst>
                </a:gridCol>
                <a:gridCol w="1184638">
                  <a:extLst>
                    <a:ext uri="{9D8B030D-6E8A-4147-A177-3AD203B41FA5}">
                      <a16:colId xmlns:a16="http://schemas.microsoft.com/office/drawing/2014/main" val="3195468330"/>
                    </a:ext>
                  </a:extLst>
                </a:gridCol>
                <a:gridCol w="1327173">
                  <a:extLst>
                    <a:ext uri="{9D8B030D-6E8A-4147-A177-3AD203B41FA5}">
                      <a16:colId xmlns:a16="http://schemas.microsoft.com/office/drawing/2014/main" val="3124001488"/>
                    </a:ext>
                  </a:extLst>
                </a:gridCol>
                <a:gridCol w="1095949">
                  <a:extLst>
                    <a:ext uri="{9D8B030D-6E8A-4147-A177-3AD203B41FA5}">
                      <a16:colId xmlns:a16="http://schemas.microsoft.com/office/drawing/2014/main" val="3475353209"/>
                    </a:ext>
                  </a:extLst>
                </a:gridCol>
                <a:gridCol w="1095949">
                  <a:extLst>
                    <a:ext uri="{9D8B030D-6E8A-4147-A177-3AD203B41FA5}">
                      <a16:colId xmlns:a16="http://schemas.microsoft.com/office/drawing/2014/main" val="3172515075"/>
                    </a:ext>
                  </a:extLst>
                </a:gridCol>
              </a:tblGrid>
              <a:tr h="546380">
                <a:tc rowSpan="2">
                  <a:txBody>
                    <a:bodyPr/>
                    <a:lstStyle/>
                    <a:p>
                      <a:pPr algn="ctr">
                        <a:lnSpc>
                          <a:spcPct val="107000"/>
                        </a:lnSpc>
                        <a:spcAft>
                          <a:spcPts val="0"/>
                        </a:spcAft>
                      </a:pPr>
                      <a:r>
                        <a:rPr lang="fr-FR" sz="2400" dirty="0">
                          <a:effectLst/>
                          <a:latin typeface="Times New Roman" panose="02020603050405020304" pitchFamily="18" charset="0"/>
                          <a:cs typeface="Times New Roman" panose="02020603050405020304" pitchFamily="18" charset="0"/>
                        </a:rPr>
                        <a:t>Var. indépendante</a:t>
                      </a:r>
                      <a:endParaRPr lang="fr-FR"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Var. dépendante</a:t>
                      </a:r>
                      <a:endParaRPr lang="fr-FR"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R</a:t>
                      </a:r>
                      <a:endParaRPr lang="fr-FR"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R-deux</a:t>
                      </a:r>
                      <a:endParaRPr lang="fr-FR"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0"/>
                        </a:spcAft>
                      </a:pPr>
                      <a:r>
                        <a:rPr lang="fr-FR" sz="2400" dirty="0">
                          <a:effectLst/>
                          <a:latin typeface="Times New Roman" panose="02020603050405020304" pitchFamily="18" charset="0"/>
                          <a:cs typeface="Times New Roman" panose="02020603050405020304" pitchFamily="18" charset="0"/>
                        </a:rPr>
                        <a:t>T </a:t>
                      </a:r>
                      <a:r>
                        <a:rPr lang="fr-FR" sz="2400" dirty="0" err="1">
                          <a:effectLst/>
                          <a:latin typeface="Times New Roman" panose="02020603050405020304" pitchFamily="18" charset="0"/>
                          <a:cs typeface="Times New Roman" panose="02020603050405020304" pitchFamily="18" charset="0"/>
                        </a:rPr>
                        <a:t>student</a:t>
                      </a:r>
                      <a:endParaRPr lang="fr-FR"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gridSpan="3">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Régression</a:t>
                      </a:r>
                      <a:endParaRPr lang="fr-FR"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404427730"/>
                  </a:ext>
                </a:extLst>
              </a:tr>
              <a:tr h="870781">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Somme des carrés</a:t>
                      </a:r>
                      <a:endParaRPr lang="fr-FR"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Ddl</a:t>
                      </a:r>
                      <a:endParaRPr lang="fr-FR"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dirty="0">
                          <a:effectLst/>
                          <a:latin typeface="Times New Roman" panose="02020603050405020304" pitchFamily="18" charset="0"/>
                          <a:cs typeface="Times New Roman" panose="02020603050405020304" pitchFamily="18" charset="0"/>
                        </a:rPr>
                        <a:t>P-value</a:t>
                      </a:r>
                    </a:p>
                    <a:p>
                      <a:pPr algn="ctr">
                        <a:lnSpc>
                          <a:spcPct val="107000"/>
                        </a:lnSpc>
                        <a:spcAft>
                          <a:spcPts val="0"/>
                        </a:spcAft>
                      </a:pPr>
                      <a:r>
                        <a:rPr lang="fr-FR" sz="2400" dirty="0">
                          <a:effectLst/>
                          <a:latin typeface="Times New Roman" panose="02020603050405020304" pitchFamily="18" charset="0"/>
                          <a:cs typeface="Times New Roman" panose="02020603050405020304" pitchFamily="18" charset="0"/>
                        </a:rPr>
                        <a:t>(</a:t>
                      </a:r>
                      <a:r>
                        <a:rPr lang="fr-FR" sz="2400" dirty="0" err="1">
                          <a:effectLst/>
                          <a:latin typeface="Times New Roman" panose="02020603050405020304" pitchFamily="18" charset="0"/>
                          <a:cs typeface="Times New Roman" panose="02020603050405020304" pitchFamily="18" charset="0"/>
                        </a:rPr>
                        <a:t>Sig</a:t>
                      </a:r>
                      <a:r>
                        <a:rPr lang="fr-FR" sz="2400" dirty="0">
                          <a:effectLst/>
                          <a:latin typeface="Times New Roman" panose="02020603050405020304" pitchFamily="18" charset="0"/>
                          <a:cs typeface="Times New Roman" panose="02020603050405020304" pitchFamily="18" charset="0"/>
                        </a:rPr>
                        <a:t>.)</a:t>
                      </a:r>
                      <a:endParaRPr lang="fr-FR"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58192827"/>
                  </a:ext>
                </a:extLst>
              </a:tr>
              <a:tr h="1121498">
                <a:tc>
                  <a:txBody>
                    <a:bodyPr/>
                    <a:lstStyle/>
                    <a:p>
                      <a:pPr algn="l">
                        <a:lnSpc>
                          <a:spcPct val="107000"/>
                        </a:lnSpc>
                        <a:spcAft>
                          <a:spcPts val="0"/>
                        </a:spcAft>
                      </a:pPr>
                      <a:r>
                        <a:rPr lang="fr-FR" sz="2400" b="1" dirty="0">
                          <a:effectLst/>
                          <a:latin typeface="Times New Roman" panose="02020603050405020304" pitchFamily="18" charset="0"/>
                          <a:cs typeface="Times New Roman" panose="02020603050405020304" pitchFamily="18" charset="0"/>
                        </a:rPr>
                        <a:t>Ressources Financières</a:t>
                      </a:r>
                      <a:endParaRPr lang="fr-F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b="1" dirty="0">
                          <a:effectLst/>
                          <a:latin typeface="Times New Roman" panose="02020603050405020304" pitchFamily="18" charset="0"/>
                          <a:cs typeface="Times New Roman" panose="02020603050405020304" pitchFamily="18" charset="0"/>
                        </a:rPr>
                        <a:t>Fin. Asso Microcrédit</a:t>
                      </a:r>
                      <a:endParaRPr lang="fr-F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dirty="0">
                          <a:effectLst/>
                          <a:latin typeface="Times New Roman" panose="02020603050405020304" pitchFamily="18" charset="0"/>
                          <a:cs typeface="Times New Roman" panose="02020603050405020304" pitchFamily="18" charset="0"/>
                        </a:rPr>
                        <a:t>0,738</a:t>
                      </a:r>
                      <a:endParaRPr lang="fr-FR"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dirty="0">
                          <a:effectLst/>
                          <a:latin typeface="Times New Roman" panose="02020603050405020304" pitchFamily="18" charset="0"/>
                          <a:cs typeface="Times New Roman" panose="02020603050405020304" pitchFamily="18" charset="0"/>
                        </a:rPr>
                        <a:t>0,545</a:t>
                      </a:r>
                      <a:endParaRPr lang="fr-FR"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9,030</a:t>
                      </a:r>
                      <a:endParaRPr lang="fr-FR"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37,625</a:t>
                      </a:r>
                      <a:endParaRPr lang="fr-FR"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1</a:t>
                      </a:r>
                      <a:endParaRPr lang="fr-FR"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dirty="0">
                          <a:effectLst/>
                          <a:latin typeface="Times New Roman" panose="02020603050405020304" pitchFamily="18" charset="0"/>
                          <a:cs typeface="Times New Roman" panose="02020603050405020304" pitchFamily="18" charset="0"/>
                        </a:rPr>
                        <a:t>0,017</a:t>
                      </a:r>
                      <a:endParaRPr lang="fr-FR"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89324500"/>
                  </a:ext>
                </a:extLst>
              </a:tr>
            </a:tbl>
          </a:graphicData>
        </a:graphic>
      </p:graphicFrame>
    </p:spTree>
    <p:extLst>
      <p:ext uri="{BB962C8B-B14F-4D97-AF65-F5344CB8AC3E}">
        <p14:creationId xmlns:p14="http://schemas.microsoft.com/office/powerpoint/2010/main" val="2666500421"/>
      </p:ext>
    </p:extLst>
  </p:cSld>
  <p:clrMapOvr>
    <a:masterClrMapping/>
  </p:clrMapOvr>
  <p:transition>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205335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Problématique et contexte de la recherche</a:t>
            </a:r>
          </a:p>
        </p:txBody>
      </p:sp>
      <p:sp>
        <p:nvSpPr>
          <p:cNvPr id="10" name="Rectangle 9"/>
          <p:cNvSpPr/>
          <p:nvPr/>
        </p:nvSpPr>
        <p:spPr>
          <a:xfrm>
            <a:off x="4061700" y="0"/>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exploratoire</a:t>
            </a:r>
          </a:p>
        </p:txBody>
      </p:sp>
      <p:sp>
        <p:nvSpPr>
          <p:cNvPr id="11" name="Rectangle 10"/>
          <p:cNvSpPr/>
          <p:nvPr/>
        </p:nvSpPr>
        <p:spPr>
          <a:xfrm>
            <a:off x="6136930" y="0"/>
            <a:ext cx="200273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Hypothèses et modèle conceptuel</a:t>
            </a:r>
          </a:p>
        </p:txBody>
      </p:sp>
      <p:sp>
        <p:nvSpPr>
          <p:cNvPr id="12" name="Rectangle 11"/>
          <p:cNvSpPr/>
          <p:nvPr/>
        </p:nvSpPr>
        <p:spPr>
          <a:xfrm>
            <a:off x="8159096" y="57001"/>
            <a:ext cx="2008351" cy="828675"/>
          </a:xfrm>
          <a:prstGeom prst="rect">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2800" b="1" dirty="0">
                <a:solidFill>
                  <a:schemeClr val="tx1"/>
                </a:solidFill>
                <a:latin typeface="Centaur" pitchFamily="18" charset="0"/>
                <a:cs typeface="Times New Roman" panose="02020603050405020304" pitchFamily="18" charset="0"/>
              </a:rPr>
              <a:t>Etude confirmatoire</a:t>
            </a:r>
          </a:p>
        </p:txBody>
      </p:sp>
      <p:sp>
        <p:nvSpPr>
          <p:cNvPr id="13" name="Rectangle 12"/>
          <p:cNvSpPr/>
          <p:nvPr/>
        </p:nvSpPr>
        <p:spPr>
          <a:xfrm>
            <a:off x="10167447" y="-1"/>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Apports /  limites et perspectives</a:t>
            </a:r>
          </a:p>
        </p:txBody>
      </p:sp>
      <p:sp>
        <p:nvSpPr>
          <p:cNvPr id="15" name="Espace réservé de la date 14"/>
          <p:cNvSpPr>
            <a:spLocks noGrp="1"/>
          </p:cNvSpPr>
          <p:nvPr>
            <p:ph type="dt" sz="half" idx="10"/>
          </p:nvPr>
        </p:nvSpPr>
        <p:spPr>
          <a:xfrm>
            <a:off x="9448800" y="6310379"/>
            <a:ext cx="2743200" cy="365125"/>
          </a:xfrm>
        </p:spPr>
        <p:txBody>
          <a:bodyPr/>
          <a:lstStyle/>
          <a:p>
            <a:fld id="{670D000D-BF09-4CE6-A820-E2613F78B64C}" type="datetime1">
              <a:rPr lang="fr-FR" smtClean="0"/>
              <a:pPr/>
              <a:t>01/05/2023</a:t>
            </a:fld>
            <a:endParaRPr lang="fr-FR" dirty="0"/>
          </a:p>
        </p:txBody>
      </p:sp>
      <p:sp>
        <p:nvSpPr>
          <p:cNvPr id="17" name="Espace réservé du numéro de diapositive 16"/>
          <p:cNvSpPr>
            <a:spLocks noGrp="1"/>
          </p:cNvSpPr>
          <p:nvPr>
            <p:ph type="sldNum" sz="quarter" idx="12"/>
          </p:nvPr>
        </p:nvSpPr>
        <p:spPr>
          <a:xfrm>
            <a:off x="0" y="6241152"/>
            <a:ext cx="811019" cy="503578"/>
          </a:xfrm>
        </p:spPr>
        <p:txBody>
          <a:bodyPr/>
          <a:lstStyle/>
          <a:p>
            <a:fld id="{A6B9A898-40B9-4B7D-B869-CBADA58355E2}" type="slidenum">
              <a:rPr lang="fr-FR" smtClean="0"/>
              <a:pPr/>
              <a:t>16</a:t>
            </a:fld>
            <a:endParaRPr lang="fr-FR" dirty="0"/>
          </a:p>
        </p:txBody>
      </p:sp>
      <p:sp>
        <p:nvSpPr>
          <p:cNvPr id="14" name="Rectangle 13"/>
          <p:cNvSpPr/>
          <p:nvPr/>
        </p:nvSpPr>
        <p:spPr>
          <a:xfrm>
            <a:off x="2051102" y="-2"/>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Méthodologie de la recherche </a:t>
            </a:r>
          </a:p>
        </p:txBody>
      </p:sp>
      <p:sp>
        <p:nvSpPr>
          <p:cNvPr id="2" name="Rectangle 1">
            <a:extLst>
              <a:ext uri="{FF2B5EF4-FFF2-40B4-BE49-F238E27FC236}">
                <a16:creationId xmlns:a16="http://schemas.microsoft.com/office/drawing/2014/main" id="{88CB291D-F657-427F-B7D2-28576291B9AE}"/>
              </a:ext>
            </a:extLst>
          </p:cNvPr>
          <p:cNvSpPr/>
          <p:nvPr/>
        </p:nvSpPr>
        <p:spPr>
          <a:xfrm>
            <a:off x="0" y="1055009"/>
            <a:ext cx="6178871" cy="461665"/>
          </a:xfrm>
          <a:prstGeom prst="rect">
            <a:avLst/>
          </a:prstGeom>
        </p:spPr>
        <p:txBody>
          <a:bodyPr wrap="none">
            <a:spAutoFit/>
          </a:bodyPr>
          <a:lstStyle/>
          <a:p>
            <a:r>
              <a:rPr lang="fr-FR" sz="2400" b="1" dirty="0">
                <a:latin typeface="Times New Roman" panose="02020603050405020304" pitchFamily="18" charset="0"/>
                <a:cs typeface="Times New Roman" panose="02020603050405020304" pitchFamily="18" charset="0"/>
              </a:rPr>
              <a:t>Test des hypothèses et discussion des résultats</a:t>
            </a:r>
            <a:endParaRPr lang="fr-FR" sz="2400" dirty="0">
              <a:latin typeface="Times New Roman" panose="02020603050405020304" pitchFamily="18" charset="0"/>
              <a:cs typeface="Times New Roman" panose="02020603050405020304" pitchFamily="18" charset="0"/>
            </a:endParaRPr>
          </a:p>
        </p:txBody>
      </p:sp>
      <p:sp>
        <p:nvSpPr>
          <p:cNvPr id="3" name="Rectangle 2"/>
          <p:cNvSpPr/>
          <p:nvPr/>
        </p:nvSpPr>
        <p:spPr>
          <a:xfrm>
            <a:off x="-38472" y="1743008"/>
            <a:ext cx="4747198" cy="461665"/>
          </a:xfrm>
          <a:prstGeom prst="rect">
            <a:avLst/>
          </a:prstGeom>
        </p:spPr>
        <p:txBody>
          <a:bodyPr wrap="none">
            <a:spAutoFit/>
          </a:bodyPr>
          <a:lstStyle/>
          <a:p>
            <a:pPr algn="ctr">
              <a:spcAft>
                <a:spcPts val="0"/>
              </a:spcAft>
            </a:pPr>
            <a:r>
              <a:rPr lang="fr-FR" sz="2400" b="1" dirty="0">
                <a:solidFill>
                  <a:srgbClr val="4472C4"/>
                </a:solidFill>
                <a:latin typeface="Times New Roman" panose="02020603050405020304" pitchFamily="18" charset="0"/>
                <a:ea typeface="Calibri" panose="020F0502020204030204" pitchFamily="34" charset="0"/>
                <a:cs typeface="Arial" panose="020B0604020202020204" pitchFamily="34" charset="0"/>
              </a:rPr>
              <a:t>Tableau 3 : Test de l'hypothèse H.2</a:t>
            </a:r>
            <a:endParaRPr lang="fr-FR" sz="1600" b="1" dirty="0">
              <a:solidFill>
                <a:srgbClr val="4472C4"/>
              </a:solidFill>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6" name="Tableau 5"/>
          <p:cNvGraphicFramePr>
            <a:graphicFrameLocks noGrp="1"/>
          </p:cNvGraphicFramePr>
          <p:nvPr>
            <p:extLst>
              <p:ext uri="{D42A27DB-BD31-4B8C-83A1-F6EECF244321}">
                <p14:modId xmlns:p14="http://schemas.microsoft.com/office/powerpoint/2010/main" val="3067283732"/>
              </p:ext>
            </p:extLst>
          </p:nvPr>
        </p:nvGraphicFramePr>
        <p:xfrm>
          <a:off x="346115" y="2905517"/>
          <a:ext cx="9821332" cy="2448536"/>
        </p:xfrm>
        <a:graphic>
          <a:graphicData uri="http://schemas.openxmlformats.org/drawingml/2006/table">
            <a:tbl>
              <a:tblPr firstRow="1" firstCol="1" bandRow="1">
                <a:tableStyleId>{5940675A-B579-460E-94D1-54222C63F5DA}</a:tableStyleId>
              </a:tblPr>
              <a:tblGrid>
                <a:gridCol w="1773074">
                  <a:extLst>
                    <a:ext uri="{9D8B030D-6E8A-4147-A177-3AD203B41FA5}">
                      <a16:colId xmlns:a16="http://schemas.microsoft.com/office/drawing/2014/main" val="3632557314"/>
                    </a:ext>
                  </a:extLst>
                </a:gridCol>
                <a:gridCol w="1524000">
                  <a:extLst>
                    <a:ext uri="{9D8B030D-6E8A-4147-A177-3AD203B41FA5}">
                      <a16:colId xmlns:a16="http://schemas.microsoft.com/office/drawing/2014/main" val="2639085082"/>
                    </a:ext>
                  </a:extLst>
                </a:gridCol>
                <a:gridCol w="752327">
                  <a:extLst>
                    <a:ext uri="{9D8B030D-6E8A-4147-A177-3AD203B41FA5}">
                      <a16:colId xmlns:a16="http://schemas.microsoft.com/office/drawing/2014/main" val="3338682233"/>
                    </a:ext>
                  </a:extLst>
                </a:gridCol>
                <a:gridCol w="1139910">
                  <a:extLst>
                    <a:ext uri="{9D8B030D-6E8A-4147-A177-3AD203B41FA5}">
                      <a16:colId xmlns:a16="http://schemas.microsoft.com/office/drawing/2014/main" val="275571654"/>
                    </a:ext>
                  </a:extLst>
                </a:gridCol>
                <a:gridCol w="1146395">
                  <a:extLst>
                    <a:ext uri="{9D8B030D-6E8A-4147-A177-3AD203B41FA5}">
                      <a16:colId xmlns:a16="http://schemas.microsoft.com/office/drawing/2014/main" val="1305058335"/>
                    </a:ext>
                  </a:extLst>
                </a:gridCol>
                <a:gridCol w="1326222">
                  <a:extLst>
                    <a:ext uri="{9D8B030D-6E8A-4147-A177-3AD203B41FA5}">
                      <a16:colId xmlns:a16="http://schemas.microsoft.com/office/drawing/2014/main" val="4274246272"/>
                    </a:ext>
                  </a:extLst>
                </a:gridCol>
                <a:gridCol w="1079702">
                  <a:extLst>
                    <a:ext uri="{9D8B030D-6E8A-4147-A177-3AD203B41FA5}">
                      <a16:colId xmlns:a16="http://schemas.microsoft.com/office/drawing/2014/main" val="3144748891"/>
                    </a:ext>
                  </a:extLst>
                </a:gridCol>
                <a:gridCol w="1079702">
                  <a:extLst>
                    <a:ext uri="{9D8B030D-6E8A-4147-A177-3AD203B41FA5}">
                      <a16:colId xmlns:a16="http://schemas.microsoft.com/office/drawing/2014/main" val="833604838"/>
                    </a:ext>
                  </a:extLst>
                </a:gridCol>
              </a:tblGrid>
              <a:tr h="404265">
                <a:tc rowSpan="2">
                  <a:txBody>
                    <a:bodyPr/>
                    <a:lstStyle/>
                    <a:p>
                      <a:pPr algn="ctr">
                        <a:lnSpc>
                          <a:spcPct val="107000"/>
                        </a:lnSpc>
                        <a:spcAft>
                          <a:spcPts val="0"/>
                        </a:spcAft>
                      </a:pPr>
                      <a:r>
                        <a:rPr lang="fr-FR" sz="2000" b="1" dirty="0">
                          <a:effectLst/>
                          <a:latin typeface="Times New Roman" panose="02020603050405020304" pitchFamily="18" charset="0"/>
                          <a:cs typeface="Times New Roman" panose="02020603050405020304" pitchFamily="18" charset="0"/>
                        </a:rPr>
                        <a:t>Var. indépendante</a:t>
                      </a:r>
                      <a:endParaRPr lang="fr-FR"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0"/>
                        </a:spcAft>
                      </a:pPr>
                      <a:r>
                        <a:rPr lang="fr-FR" sz="2000" b="1" dirty="0">
                          <a:effectLst/>
                          <a:latin typeface="Times New Roman" panose="02020603050405020304" pitchFamily="18" charset="0"/>
                          <a:cs typeface="Times New Roman" panose="02020603050405020304" pitchFamily="18" charset="0"/>
                        </a:rPr>
                        <a:t>Var. dépendante</a:t>
                      </a:r>
                      <a:endParaRPr lang="fr-FR"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0"/>
                        </a:spcAft>
                      </a:pPr>
                      <a:r>
                        <a:rPr lang="fr-FR" sz="2000" b="1" dirty="0">
                          <a:effectLst/>
                          <a:latin typeface="Times New Roman" panose="02020603050405020304" pitchFamily="18" charset="0"/>
                          <a:cs typeface="Times New Roman" panose="02020603050405020304" pitchFamily="18" charset="0"/>
                        </a:rPr>
                        <a:t>R</a:t>
                      </a:r>
                      <a:endParaRPr lang="fr-FR"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0"/>
                        </a:spcAft>
                      </a:pPr>
                      <a:r>
                        <a:rPr lang="fr-FR" sz="2000" b="1" dirty="0">
                          <a:effectLst/>
                          <a:latin typeface="Times New Roman" panose="02020603050405020304" pitchFamily="18" charset="0"/>
                          <a:cs typeface="Times New Roman" panose="02020603050405020304" pitchFamily="18" charset="0"/>
                        </a:rPr>
                        <a:t>R-deux</a:t>
                      </a:r>
                      <a:endParaRPr lang="fr-FR"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0"/>
                        </a:spcAft>
                      </a:pPr>
                      <a:r>
                        <a:rPr lang="fr-FR" sz="2000" b="1" dirty="0">
                          <a:effectLst/>
                          <a:latin typeface="Times New Roman" panose="02020603050405020304" pitchFamily="18" charset="0"/>
                          <a:cs typeface="Times New Roman" panose="02020603050405020304" pitchFamily="18" charset="0"/>
                        </a:rPr>
                        <a:t>T </a:t>
                      </a:r>
                      <a:r>
                        <a:rPr lang="fr-FR" sz="2000" b="1" dirty="0" err="1">
                          <a:effectLst/>
                          <a:latin typeface="Times New Roman" panose="02020603050405020304" pitchFamily="18" charset="0"/>
                          <a:cs typeface="Times New Roman" panose="02020603050405020304" pitchFamily="18" charset="0"/>
                        </a:rPr>
                        <a:t>Student</a:t>
                      </a:r>
                      <a:endParaRPr lang="fr-FR"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gridSpan="3">
                  <a:txBody>
                    <a:bodyPr/>
                    <a:lstStyle/>
                    <a:p>
                      <a:pPr algn="ctr">
                        <a:lnSpc>
                          <a:spcPct val="107000"/>
                        </a:lnSpc>
                        <a:spcAft>
                          <a:spcPts val="0"/>
                        </a:spcAft>
                      </a:pPr>
                      <a:r>
                        <a:rPr lang="fr-FR" sz="2000" b="1" dirty="0">
                          <a:effectLst/>
                          <a:latin typeface="Times New Roman" panose="02020603050405020304" pitchFamily="18" charset="0"/>
                          <a:cs typeface="Times New Roman" panose="02020603050405020304" pitchFamily="18" charset="0"/>
                        </a:rPr>
                        <a:t>Régression</a:t>
                      </a:r>
                      <a:endParaRPr lang="fr-FR"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698853267"/>
                  </a:ext>
                </a:extLst>
              </a:tr>
              <a:tr h="808530">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lnSpc>
                          <a:spcPct val="107000"/>
                        </a:lnSpc>
                        <a:spcAft>
                          <a:spcPts val="0"/>
                        </a:spcAft>
                      </a:pPr>
                      <a:r>
                        <a:rPr lang="fr-FR" sz="2000" b="1">
                          <a:effectLst/>
                          <a:latin typeface="Times New Roman" panose="02020603050405020304" pitchFamily="18" charset="0"/>
                          <a:cs typeface="Times New Roman" panose="02020603050405020304" pitchFamily="18" charset="0"/>
                        </a:rPr>
                        <a:t>Somme des carrés</a:t>
                      </a:r>
                      <a:endParaRPr lang="fr-FR" sz="20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b="1" dirty="0" err="1">
                          <a:effectLst/>
                          <a:latin typeface="Times New Roman" panose="02020603050405020304" pitchFamily="18" charset="0"/>
                          <a:cs typeface="Times New Roman" panose="02020603050405020304" pitchFamily="18" charset="0"/>
                        </a:rPr>
                        <a:t>Ddl</a:t>
                      </a:r>
                      <a:endParaRPr lang="fr-FR"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b="1" dirty="0">
                          <a:effectLst/>
                          <a:latin typeface="Times New Roman" panose="02020603050405020304" pitchFamily="18" charset="0"/>
                          <a:cs typeface="Times New Roman" panose="02020603050405020304" pitchFamily="18" charset="0"/>
                        </a:rPr>
                        <a:t>P-value</a:t>
                      </a:r>
                    </a:p>
                    <a:p>
                      <a:pPr algn="ctr">
                        <a:lnSpc>
                          <a:spcPct val="107000"/>
                        </a:lnSpc>
                        <a:spcAft>
                          <a:spcPts val="0"/>
                        </a:spcAft>
                      </a:pPr>
                      <a:r>
                        <a:rPr lang="fr-FR" sz="2000" b="1" dirty="0">
                          <a:effectLst/>
                          <a:latin typeface="Times New Roman" panose="02020603050405020304" pitchFamily="18" charset="0"/>
                          <a:cs typeface="Times New Roman" panose="02020603050405020304" pitchFamily="18" charset="0"/>
                        </a:rPr>
                        <a:t>(</a:t>
                      </a:r>
                      <a:r>
                        <a:rPr lang="fr-FR" sz="2000" b="1" dirty="0" err="1">
                          <a:effectLst/>
                          <a:latin typeface="Times New Roman" panose="02020603050405020304" pitchFamily="18" charset="0"/>
                          <a:cs typeface="Times New Roman" panose="02020603050405020304" pitchFamily="18" charset="0"/>
                        </a:rPr>
                        <a:t>Sig</a:t>
                      </a:r>
                      <a:r>
                        <a:rPr lang="fr-FR" sz="2000" b="1" dirty="0">
                          <a:effectLst/>
                          <a:latin typeface="Times New Roman" panose="02020603050405020304" pitchFamily="18" charset="0"/>
                          <a:cs typeface="Times New Roman" panose="02020603050405020304" pitchFamily="18" charset="0"/>
                        </a:rPr>
                        <a:t>.)</a:t>
                      </a:r>
                      <a:endParaRPr lang="fr-FR"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69985"/>
                  </a:ext>
                </a:extLst>
              </a:tr>
              <a:tr h="1235741">
                <a:tc>
                  <a:txBody>
                    <a:bodyPr/>
                    <a:lstStyle/>
                    <a:p>
                      <a:pPr algn="l">
                        <a:lnSpc>
                          <a:spcPct val="107000"/>
                        </a:lnSpc>
                        <a:spcAft>
                          <a:spcPts val="0"/>
                        </a:spcAft>
                      </a:pPr>
                      <a:r>
                        <a:rPr lang="fr-FR" sz="2000" b="1" dirty="0">
                          <a:effectLst/>
                          <a:latin typeface="Times New Roman" panose="02020603050405020304" pitchFamily="18" charset="0"/>
                          <a:cs typeface="Times New Roman" panose="02020603050405020304" pitchFamily="18" charset="0"/>
                        </a:rPr>
                        <a:t>Politiques des RSE</a:t>
                      </a:r>
                      <a:endParaRPr lang="fr-FR"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b="1" dirty="0">
                          <a:effectLst/>
                          <a:latin typeface="Times New Roman" panose="02020603050405020304" pitchFamily="18" charset="0"/>
                          <a:cs typeface="Times New Roman" panose="02020603050405020304" pitchFamily="18" charset="0"/>
                        </a:rPr>
                        <a:t>Fin. Asso Microcrédit</a:t>
                      </a:r>
                      <a:endParaRPr lang="fr-FR"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latin typeface="Times New Roman" panose="02020603050405020304" pitchFamily="18" charset="0"/>
                          <a:cs typeface="Times New Roman" panose="02020603050405020304" pitchFamily="18" charset="0"/>
                        </a:rPr>
                        <a:t>0,791</a:t>
                      </a:r>
                      <a:endParaRPr lang="fr-F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latin typeface="Times New Roman" panose="02020603050405020304" pitchFamily="18" charset="0"/>
                          <a:cs typeface="Times New Roman" panose="02020603050405020304" pitchFamily="18" charset="0"/>
                        </a:rPr>
                        <a:t>0,626</a:t>
                      </a:r>
                      <a:endParaRPr lang="fr-F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a:effectLst/>
                          <a:latin typeface="Times New Roman" panose="02020603050405020304" pitchFamily="18" charset="0"/>
                          <a:cs typeface="Times New Roman" panose="02020603050405020304" pitchFamily="18" charset="0"/>
                        </a:rPr>
                        <a:t>10,671</a:t>
                      </a:r>
                      <a:endParaRPr lang="fr-F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a:effectLst/>
                          <a:latin typeface="Times New Roman" panose="02020603050405020304" pitchFamily="18" charset="0"/>
                          <a:cs typeface="Times New Roman" panose="02020603050405020304" pitchFamily="18" charset="0"/>
                        </a:rPr>
                        <a:t>43,201</a:t>
                      </a:r>
                      <a:endParaRPr lang="fr-F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a:effectLst/>
                          <a:latin typeface="Times New Roman" panose="02020603050405020304" pitchFamily="18" charset="0"/>
                          <a:cs typeface="Times New Roman" panose="02020603050405020304" pitchFamily="18" charset="0"/>
                        </a:rPr>
                        <a:t>1</a:t>
                      </a:r>
                      <a:endParaRPr lang="fr-F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000" dirty="0">
                          <a:effectLst/>
                          <a:latin typeface="Times New Roman" panose="02020603050405020304" pitchFamily="18" charset="0"/>
                          <a:cs typeface="Times New Roman" panose="02020603050405020304" pitchFamily="18" charset="0"/>
                        </a:rPr>
                        <a:t>0,028</a:t>
                      </a:r>
                      <a:endParaRPr lang="fr-F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73451355"/>
                  </a:ext>
                </a:extLst>
              </a:tr>
            </a:tbl>
          </a:graphicData>
        </a:graphic>
      </p:graphicFrame>
    </p:spTree>
    <p:extLst>
      <p:ext uri="{BB962C8B-B14F-4D97-AF65-F5344CB8AC3E}">
        <p14:creationId xmlns:p14="http://schemas.microsoft.com/office/powerpoint/2010/main" val="4286351270"/>
      </p:ext>
    </p:extLst>
  </p:cSld>
  <p:clrMapOvr>
    <a:masterClrMapping/>
  </p:clrMapOvr>
  <p:transition>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205335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Problématique et contexte de la recherche</a:t>
            </a:r>
          </a:p>
        </p:txBody>
      </p:sp>
      <p:sp>
        <p:nvSpPr>
          <p:cNvPr id="10" name="Rectangle 9"/>
          <p:cNvSpPr/>
          <p:nvPr/>
        </p:nvSpPr>
        <p:spPr>
          <a:xfrm>
            <a:off x="4061700" y="0"/>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exploratoire</a:t>
            </a:r>
          </a:p>
        </p:txBody>
      </p:sp>
      <p:sp>
        <p:nvSpPr>
          <p:cNvPr id="11" name="Rectangle 10"/>
          <p:cNvSpPr/>
          <p:nvPr/>
        </p:nvSpPr>
        <p:spPr>
          <a:xfrm>
            <a:off x="6136930" y="0"/>
            <a:ext cx="200273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Hypothèses et modèle conceptuel</a:t>
            </a:r>
          </a:p>
        </p:txBody>
      </p:sp>
      <p:sp>
        <p:nvSpPr>
          <p:cNvPr id="12" name="Rectangle 11"/>
          <p:cNvSpPr/>
          <p:nvPr/>
        </p:nvSpPr>
        <p:spPr>
          <a:xfrm>
            <a:off x="8159096" y="57001"/>
            <a:ext cx="2008351" cy="828675"/>
          </a:xfrm>
          <a:prstGeom prst="rect">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2800" b="1" dirty="0">
                <a:solidFill>
                  <a:schemeClr val="tx1"/>
                </a:solidFill>
                <a:latin typeface="Centaur" pitchFamily="18" charset="0"/>
                <a:cs typeface="Times New Roman" panose="02020603050405020304" pitchFamily="18" charset="0"/>
              </a:rPr>
              <a:t>Etude confirmatoire</a:t>
            </a:r>
          </a:p>
        </p:txBody>
      </p:sp>
      <p:sp>
        <p:nvSpPr>
          <p:cNvPr id="13" name="Rectangle 12"/>
          <p:cNvSpPr/>
          <p:nvPr/>
        </p:nvSpPr>
        <p:spPr>
          <a:xfrm>
            <a:off x="10167447" y="-1"/>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Apports /  limites et perspectives</a:t>
            </a:r>
          </a:p>
        </p:txBody>
      </p:sp>
      <p:sp>
        <p:nvSpPr>
          <p:cNvPr id="15" name="Espace réservé de la date 14"/>
          <p:cNvSpPr>
            <a:spLocks noGrp="1"/>
          </p:cNvSpPr>
          <p:nvPr>
            <p:ph type="dt" sz="half" idx="10"/>
          </p:nvPr>
        </p:nvSpPr>
        <p:spPr>
          <a:xfrm>
            <a:off x="9448800" y="6310379"/>
            <a:ext cx="2743200" cy="365125"/>
          </a:xfrm>
        </p:spPr>
        <p:txBody>
          <a:bodyPr/>
          <a:lstStyle/>
          <a:p>
            <a:fld id="{670D000D-BF09-4CE6-A820-E2613F78B64C}" type="datetime1">
              <a:rPr lang="fr-FR" smtClean="0"/>
              <a:pPr/>
              <a:t>01/05/2023</a:t>
            </a:fld>
            <a:endParaRPr lang="fr-FR" dirty="0"/>
          </a:p>
        </p:txBody>
      </p:sp>
      <p:sp>
        <p:nvSpPr>
          <p:cNvPr id="17" name="Espace réservé du numéro de diapositive 16"/>
          <p:cNvSpPr>
            <a:spLocks noGrp="1"/>
          </p:cNvSpPr>
          <p:nvPr>
            <p:ph type="sldNum" sz="quarter" idx="12"/>
          </p:nvPr>
        </p:nvSpPr>
        <p:spPr>
          <a:xfrm>
            <a:off x="0" y="6241152"/>
            <a:ext cx="811019" cy="503578"/>
          </a:xfrm>
        </p:spPr>
        <p:txBody>
          <a:bodyPr/>
          <a:lstStyle/>
          <a:p>
            <a:fld id="{A6B9A898-40B9-4B7D-B869-CBADA58355E2}" type="slidenum">
              <a:rPr lang="fr-FR" smtClean="0"/>
              <a:pPr/>
              <a:t>17</a:t>
            </a:fld>
            <a:endParaRPr lang="fr-FR" dirty="0"/>
          </a:p>
        </p:txBody>
      </p:sp>
      <p:sp>
        <p:nvSpPr>
          <p:cNvPr id="14" name="Rectangle 13"/>
          <p:cNvSpPr/>
          <p:nvPr/>
        </p:nvSpPr>
        <p:spPr>
          <a:xfrm>
            <a:off x="2051102" y="-2"/>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Méthodologie de la recherche </a:t>
            </a:r>
          </a:p>
        </p:txBody>
      </p:sp>
      <p:sp>
        <p:nvSpPr>
          <p:cNvPr id="2" name="Rectangle 1">
            <a:extLst>
              <a:ext uri="{FF2B5EF4-FFF2-40B4-BE49-F238E27FC236}">
                <a16:creationId xmlns:a16="http://schemas.microsoft.com/office/drawing/2014/main" id="{88CB291D-F657-427F-B7D2-28576291B9AE}"/>
              </a:ext>
            </a:extLst>
          </p:cNvPr>
          <p:cNvSpPr/>
          <p:nvPr/>
        </p:nvSpPr>
        <p:spPr>
          <a:xfrm>
            <a:off x="0" y="1055009"/>
            <a:ext cx="6178871" cy="461665"/>
          </a:xfrm>
          <a:prstGeom prst="rect">
            <a:avLst/>
          </a:prstGeom>
        </p:spPr>
        <p:txBody>
          <a:bodyPr wrap="none">
            <a:spAutoFit/>
          </a:bodyPr>
          <a:lstStyle/>
          <a:p>
            <a:r>
              <a:rPr lang="fr-FR" sz="2400" b="1" dirty="0">
                <a:latin typeface="Times New Roman" panose="02020603050405020304" pitchFamily="18" charset="0"/>
                <a:cs typeface="Times New Roman" panose="02020603050405020304" pitchFamily="18" charset="0"/>
              </a:rPr>
              <a:t>Test des hypothèses et discussion des résultats</a:t>
            </a:r>
            <a:endParaRPr lang="fr-FR" sz="2400" dirty="0">
              <a:latin typeface="Times New Roman" panose="02020603050405020304" pitchFamily="18" charset="0"/>
              <a:cs typeface="Times New Roman" panose="02020603050405020304" pitchFamily="18" charset="0"/>
            </a:endParaRPr>
          </a:p>
        </p:txBody>
      </p:sp>
      <p:sp>
        <p:nvSpPr>
          <p:cNvPr id="3" name="Rectangle 2"/>
          <p:cNvSpPr/>
          <p:nvPr/>
        </p:nvSpPr>
        <p:spPr>
          <a:xfrm>
            <a:off x="110608" y="1743008"/>
            <a:ext cx="4449038" cy="461665"/>
          </a:xfrm>
          <a:prstGeom prst="rect">
            <a:avLst/>
          </a:prstGeom>
        </p:spPr>
        <p:txBody>
          <a:bodyPr wrap="none">
            <a:spAutoFit/>
          </a:bodyPr>
          <a:lstStyle/>
          <a:p>
            <a:pPr algn="ctr">
              <a:spcAft>
                <a:spcPts val="0"/>
              </a:spcAft>
            </a:pPr>
            <a:r>
              <a:rPr lang="fr-FR" sz="2400" b="1" dirty="0">
                <a:solidFill>
                  <a:srgbClr val="4472C4"/>
                </a:solidFill>
                <a:latin typeface="Times New Roman" panose="02020603050405020304" pitchFamily="18" charset="0"/>
                <a:ea typeface="Calibri" panose="020F0502020204030204" pitchFamily="34" charset="0"/>
                <a:cs typeface="Arial" panose="020B0604020202020204" pitchFamily="34" charset="0"/>
              </a:rPr>
              <a:t>Tableau 4 : Test de l’hypothèse 3</a:t>
            </a:r>
            <a:endParaRPr lang="fr-FR" sz="1600" b="1" dirty="0">
              <a:solidFill>
                <a:srgbClr val="4472C4"/>
              </a:solidFill>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2683175365"/>
              </p:ext>
            </p:extLst>
          </p:nvPr>
        </p:nvGraphicFramePr>
        <p:xfrm>
          <a:off x="232012" y="2893326"/>
          <a:ext cx="10295465" cy="2109483"/>
        </p:xfrm>
        <a:graphic>
          <a:graphicData uri="http://schemas.openxmlformats.org/drawingml/2006/table">
            <a:tbl>
              <a:tblPr firstRow="1" firstCol="1" bandRow="1">
                <a:tableStyleId>{5940675A-B579-460E-94D1-54222C63F5DA}</a:tableStyleId>
              </a:tblPr>
              <a:tblGrid>
                <a:gridCol w="1978925">
                  <a:extLst>
                    <a:ext uri="{9D8B030D-6E8A-4147-A177-3AD203B41FA5}">
                      <a16:colId xmlns:a16="http://schemas.microsoft.com/office/drawing/2014/main" val="2764716497"/>
                    </a:ext>
                  </a:extLst>
                </a:gridCol>
                <a:gridCol w="1705970">
                  <a:extLst>
                    <a:ext uri="{9D8B030D-6E8A-4147-A177-3AD203B41FA5}">
                      <a16:colId xmlns:a16="http://schemas.microsoft.com/office/drawing/2014/main" val="295613705"/>
                    </a:ext>
                  </a:extLst>
                </a:gridCol>
                <a:gridCol w="968992">
                  <a:extLst>
                    <a:ext uri="{9D8B030D-6E8A-4147-A177-3AD203B41FA5}">
                      <a16:colId xmlns:a16="http://schemas.microsoft.com/office/drawing/2014/main" val="3538723193"/>
                    </a:ext>
                  </a:extLst>
                </a:gridCol>
                <a:gridCol w="968991">
                  <a:extLst>
                    <a:ext uri="{9D8B030D-6E8A-4147-A177-3AD203B41FA5}">
                      <a16:colId xmlns:a16="http://schemas.microsoft.com/office/drawing/2014/main" val="2339801436"/>
                    </a:ext>
                  </a:extLst>
                </a:gridCol>
                <a:gridCol w="1038317">
                  <a:extLst>
                    <a:ext uri="{9D8B030D-6E8A-4147-A177-3AD203B41FA5}">
                      <a16:colId xmlns:a16="http://schemas.microsoft.com/office/drawing/2014/main" val="3492114509"/>
                    </a:ext>
                  </a:extLst>
                </a:gridCol>
                <a:gridCol w="1370620">
                  <a:extLst>
                    <a:ext uri="{9D8B030D-6E8A-4147-A177-3AD203B41FA5}">
                      <a16:colId xmlns:a16="http://schemas.microsoft.com/office/drawing/2014/main" val="1312062277"/>
                    </a:ext>
                  </a:extLst>
                </a:gridCol>
                <a:gridCol w="1131825">
                  <a:extLst>
                    <a:ext uri="{9D8B030D-6E8A-4147-A177-3AD203B41FA5}">
                      <a16:colId xmlns:a16="http://schemas.microsoft.com/office/drawing/2014/main" val="1512557200"/>
                    </a:ext>
                  </a:extLst>
                </a:gridCol>
                <a:gridCol w="1131825">
                  <a:extLst>
                    <a:ext uri="{9D8B030D-6E8A-4147-A177-3AD203B41FA5}">
                      <a16:colId xmlns:a16="http://schemas.microsoft.com/office/drawing/2014/main" val="2609708514"/>
                    </a:ext>
                  </a:extLst>
                </a:gridCol>
              </a:tblGrid>
              <a:tr h="544081">
                <a:tc rowSpan="2">
                  <a:txBody>
                    <a:bodyPr/>
                    <a:lstStyle/>
                    <a:p>
                      <a:pPr algn="ctr">
                        <a:lnSpc>
                          <a:spcPct val="107000"/>
                        </a:lnSpc>
                        <a:spcAft>
                          <a:spcPts val="0"/>
                        </a:spcAft>
                      </a:pPr>
                      <a:r>
                        <a:rPr lang="fr-FR" sz="2400" b="1" dirty="0">
                          <a:effectLst/>
                          <a:latin typeface="Times New Roman" panose="02020603050405020304" pitchFamily="18" charset="0"/>
                          <a:cs typeface="Times New Roman" panose="02020603050405020304" pitchFamily="18" charset="0"/>
                        </a:rPr>
                        <a:t>Var. indépendante</a:t>
                      </a:r>
                      <a:endParaRPr lang="fr-F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0"/>
                        </a:spcAft>
                      </a:pPr>
                      <a:r>
                        <a:rPr lang="fr-FR" sz="2400" b="1" dirty="0">
                          <a:effectLst/>
                          <a:latin typeface="Times New Roman" panose="02020603050405020304" pitchFamily="18" charset="0"/>
                          <a:cs typeface="Times New Roman" panose="02020603050405020304" pitchFamily="18" charset="0"/>
                        </a:rPr>
                        <a:t>Var. dépendante</a:t>
                      </a:r>
                      <a:endParaRPr lang="fr-F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R</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R-deux</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T student</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gridSpan="3">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Régression</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584576278"/>
                  </a:ext>
                </a:extLst>
              </a:tr>
              <a:tr h="0">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Somme des carrés</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Ddl</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P-value</a:t>
                      </a:r>
                    </a:p>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(Sig.)</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22088747"/>
                  </a:ext>
                </a:extLst>
              </a:tr>
              <a:tr h="0">
                <a:tc>
                  <a:txBody>
                    <a:bodyPr/>
                    <a:lstStyle/>
                    <a:p>
                      <a:pPr algn="ctr">
                        <a:lnSpc>
                          <a:spcPct val="107000"/>
                        </a:lnSpc>
                        <a:spcAft>
                          <a:spcPts val="0"/>
                        </a:spcAft>
                      </a:pPr>
                      <a:r>
                        <a:rPr lang="fr-FR" sz="2400" b="1">
                          <a:effectLst/>
                          <a:latin typeface="Times New Roman" panose="02020603050405020304" pitchFamily="18" charset="0"/>
                          <a:cs typeface="Times New Roman" panose="02020603050405020304" pitchFamily="18" charset="0"/>
                        </a:rPr>
                        <a:t>Expérience des Banques</a:t>
                      </a:r>
                      <a:endParaRPr lang="fr-FR" sz="24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b="1" dirty="0">
                          <a:effectLst/>
                          <a:latin typeface="Times New Roman" panose="02020603050405020304" pitchFamily="18" charset="0"/>
                          <a:cs typeface="Times New Roman" panose="02020603050405020304" pitchFamily="18" charset="0"/>
                        </a:rPr>
                        <a:t>Fin. Asso Microcrédit</a:t>
                      </a:r>
                      <a:endParaRPr lang="fr-FR"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dirty="0">
                          <a:effectLst/>
                          <a:latin typeface="Times New Roman" panose="02020603050405020304" pitchFamily="18" charset="0"/>
                          <a:cs typeface="Times New Roman" panose="02020603050405020304" pitchFamily="18" charset="0"/>
                        </a:rPr>
                        <a:t>0,759</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dirty="0">
                          <a:effectLst/>
                          <a:latin typeface="Times New Roman" panose="02020603050405020304" pitchFamily="18" charset="0"/>
                          <a:cs typeface="Times New Roman" panose="02020603050405020304" pitchFamily="18" charset="0"/>
                        </a:rPr>
                        <a:t>0,576</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9,607</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39,728</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1</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dirty="0">
                          <a:effectLst/>
                          <a:latin typeface="Times New Roman" panose="02020603050405020304" pitchFamily="18" charset="0"/>
                          <a:cs typeface="Times New Roman" panose="02020603050405020304" pitchFamily="18" charset="0"/>
                        </a:rPr>
                        <a:t>0,012</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03303692"/>
                  </a:ext>
                </a:extLst>
              </a:tr>
            </a:tbl>
          </a:graphicData>
        </a:graphic>
      </p:graphicFrame>
    </p:spTree>
    <p:extLst>
      <p:ext uri="{BB962C8B-B14F-4D97-AF65-F5344CB8AC3E}">
        <p14:creationId xmlns:p14="http://schemas.microsoft.com/office/powerpoint/2010/main" val="715232392"/>
      </p:ext>
    </p:extLst>
  </p:cSld>
  <p:clrMapOvr>
    <a:masterClrMapping/>
  </p:clrMapOvr>
  <p:transition>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205335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Problématique et contexte de la recherche</a:t>
            </a:r>
          </a:p>
        </p:txBody>
      </p:sp>
      <p:sp>
        <p:nvSpPr>
          <p:cNvPr id="10" name="Rectangle 9"/>
          <p:cNvSpPr/>
          <p:nvPr/>
        </p:nvSpPr>
        <p:spPr>
          <a:xfrm>
            <a:off x="4061700" y="0"/>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exploratoire</a:t>
            </a:r>
          </a:p>
        </p:txBody>
      </p:sp>
      <p:sp>
        <p:nvSpPr>
          <p:cNvPr id="11" name="Rectangle 10"/>
          <p:cNvSpPr/>
          <p:nvPr/>
        </p:nvSpPr>
        <p:spPr>
          <a:xfrm>
            <a:off x="6136930" y="0"/>
            <a:ext cx="200273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Hypothèses et modèle conceptuel</a:t>
            </a:r>
          </a:p>
        </p:txBody>
      </p:sp>
      <p:sp>
        <p:nvSpPr>
          <p:cNvPr id="12" name="Rectangle 11"/>
          <p:cNvSpPr/>
          <p:nvPr/>
        </p:nvSpPr>
        <p:spPr>
          <a:xfrm>
            <a:off x="8159096" y="57001"/>
            <a:ext cx="2008351" cy="828675"/>
          </a:xfrm>
          <a:prstGeom prst="rect">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2800" b="1" dirty="0">
                <a:solidFill>
                  <a:schemeClr val="tx1"/>
                </a:solidFill>
                <a:latin typeface="Centaur" pitchFamily="18" charset="0"/>
                <a:cs typeface="Times New Roman" panose="02020603050405020304" pitchFamily="18" charset="0"/>
              </a:rPr>
              <a:t>Etude confirmatoire</a:t>
            </a:r>
          </a:p>
        </p:txBody>
      </p:sp>
      <p:sp>
        <p:nvSpPr>
          <p:cNvPr id="13" name="Rectangle 12"/>
          <p:cNvSpPr/>
          <p:nvPr/>
        </p:nvSpPr>
        <p:spPr>
          <a:xfrm>
            <a:off x="10167447" y="-1"/>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Apports /  limites et perspectives</a:t>
            </a:r>
          </a:p>
        </p:txBody>
      </p:sp>
      <p:sp>
        <p:nvSpPr>
          <p:cNvPr id="15" name="Espace réservé de la date 14"/>
          <p:cNvSpPr>
            <a:spLocks noGrp="1"/>
          </p:cNvSpPr>
          <p:nvPr>
            <p:ph type="dt" sz="half" idx="10"/>
          </p:nvPr>
        </p:nvSpPr>
        <p:spPr>
          <a:xfrm>
            <a:off x="9448800" y="6310379"/>
            <a:ext cx="2743200" cy="365125"/>
          </a:xfrm>
        </p:spPr>
        <p:txBody>
          <a:bodyPr/>
          <a:lstStyle/>
          <a:p>
            <a:fld id="{670D000D-BF09-4CE6-A820-E2613F78B64C}" type="datetime1">
              <a:rPr lang="fr-FR" smtClean="0"/>
              <a:pPr/>
              <a:t>01/05/2023</a:t>
            </a:fld>
            <a:endParaRPr lang="fr-FR" dirty="0"/>
          </a:p>
        </p:txBody>
      </p:sp>
      <p:sp>
        <p:nvSpPr>
          <p:cNvPr id="17" name="Espace réservé du numéro de diapositive 16"/>
          <p:cNvSpPr>
            <a:spLocks noGrp="1"/>
          </p:cNvSpPr>
          <p:nvPr>
            <p:ph type="sldNum" sz="quarter" idx="12"/>
          </p:nvPr>
        </p:nvSpPr>
        <p:spPr>
          <a:xfrm>
            <a:off x="0" y="6241152"/>
            <a:ext cx="811019" cy="503578"/>
          </a:xfrm>
        </p:spPr>
        <p:txBody>
          <a:bodyPr/>
          <a:lstStyle/>
          <a:p>
            <a:fld id="{A6B9A898-40B9-4B7D-B869-CBADA58355E2}" type="slidenum">
              <a:rPr lang="fr-FR" smtClean="0"/>
              <a:pPr/>
              <a:t>18</a:t>
            </a:fld>
            <a:endParaRPr lang="fr-FR" dirty="0"/>
          </a:p>
        </p:txBody>
      </p:sp>
      <p:sp>
        <p:nvSpPr>
          <p:cNvPr id="14" name="Rectangle 13"/>
          <p:cNvSpPr/>
          <p:nvPr/>
        </p:nvSpPr>
        <p:spPr>
          <a:xfrm>
            <a:off x="2051102" y="-2"/>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Méthodologie de la recherche </a:t>
            </a:r>
          </a:p>
        </p:txBody>
      </p:sp>
      <p:sp>
        <p:nvSpPr>
          <p:cNvPr id="2" name="Rectangle 1">
            <a:extLst>
              <a:ext uri="{FF2B5EF4-FFF2-40B4-BE49-F238E27FC236}">
                <a16:creationId xmlns:a16="http://schemas.microsoft.com/office/drawing/2014/main" id="{88CB291D-F657-427F-B7D2-28576291B9AE}"/>
              </a:ext>
            </a:extLst>
          </p:cNvPr>
          <p:cNvSpPr/>
          <p:nvPr/>
        </p:nvSpPr>
        <p:spPr>
          <a:xfrm>
            <a:off x="0" y="1055009"/>
            <a:ext cx="6178871" cy="461665"/>
          </a:xfrm>
          <a:prstGeom prst="rect">
            <a:avLst/>
          </a:prstGeom>
        </p:spPr>
        <p:txBody>
          <a:bodyPr wrap="none">
            <a:spAutoFit/>
          </a:bodyPr>
          <a:lstStyle/>
          <a:p>
            <a:r>
              <a:rPr lang="fr-FR" sz="2400" b="1" dirty="0">
                <a:latin typeface="Times New Roman" panose="02020603050405020304" pitchFamily="18" charset="0"/>
                <a:cs typeface="Times New Roman" panose="02020603050405020304" pitchFamily="18" charset="0"/>
              </a:rPr>
              <a:t>Test des hypothèses et discussion des résultats</a:t>
            </a:r>
            <a:endParaRPr lang="fr-FR" sz="2400" dirty="0">
              <a:latin typeface="Times New Roman" panose="02020603050405020304" pitchFamily="18" charset="0"/>
              <a:cs typeface="Times New Roman" panose="02020603050405020304" pitchFamily="18" charset="0"/>
            </a:endParaRPr>
          </a:p>
        </p:txBody>
      </p:sp>
      <p:sp>
        <p:nvSpPr>
          <p:cNvPr id="3" name="Rectangle 2"/>
          <p:cNvSpPr/>
          <p:nvPr/>
        </p:nvSpPr>
        <p:spPr>
          <a:xfrm>
            <a:off x="-38472" y="1743008"/>
            <a:ext cx="4747198" cy="461665"/>
          </a:xfrm>
          <a:prstGeom prst="rect">
            <a:avLst/>
          </a:prstGeom>
        </p:spPr>
        <p:txBody>
          <a:bodyPr wrap="none">
            <a:spAutoFit/>
          </a:bodyPr>
          <a:lstStyle/>
          <a:p>
            <a:pPr algn="ctr">
              <a:spcAft>
                <a:spcPts val="0"/>
              </a:spcAft>
            </a:pPr>
            <a:r>
              <a:rPr lang="fr-FR" sz="2400" b="1" dirty="0">
                <a:solidFill>
                  <a:srgbClr val="4472C4"/>
                </a:solidFill>
                <a:latin typeface="Times New Roman" panose="02020603050405020304" pitchFamily="18" charset="0"/>
                <a:ea typeface="Calibri" panose="020F0502020204030204" pitchFamily="34" charset="0"/>
                <a:cs typeface="Arial" panose="020B0604020202020204" pitchFamily="34" charset="0"/>
              </a:rPr>
              <a:t>Tableau 5 : Test de l'hypothèse H.4</a:t>
            </a:r>
            <a:endParaRPr lang="fr-FR" sz="1600" b="1" dirty="0">
              <a:solidFill>
                <a:srgbClr val="4472C4"/>
              </a:solidFill>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489079744"/>
              </p:ext>
            </p:extLst>
          </p:nvPr>
        </p:nvGraphicFramePr>
        <p:xfrm>
          <a:off x="86834" y="2624667"/>
          <a:ext cx="10212198" cy="2748117"/>
        </p:xfrm>
        <a:graphic>
          <a:graphicData uri="http://schemas.openxmlformats.org/drawingml/2006/table">
            <a:tbl>
              <a:tblPr firstRow="1" firstCol="1" bandRow="1">
                <a:tableStyleId>{5940675A-B579-460E-94D1-54222C63F5DA}</a:tableStyleId>
              </a:tblPr>
              <a:tblGrid>
                <a:gridCol w="1873075">
                  <a:extLst>
                    <a:ext uri="{9D8B030D-6E8A-4147-A177-3AD203B41FA5}">
                      <a16:colId xmlns:a16="http://schemas.microsoft.com/office/drawing/2014/main" val="3016786108"/>
                    </a:ext>
                  </a:extLst>
                </a:gridCol>
                <a:gridCol w="1857793">
                  <a:extLst>
                    <a:ext uri="{9D8B030D-6E8A-4147-A177-3AD203B41FA5}">
                      <a16:colId xmlns:a16="http://schemas.microsoft.com/office/drawing/2014/main" val="2464829821"/>
                    </a:ext>
                  </a:extLst>
                </a:gridCol>
                <a:gridCol w="904423">
                  <a:extLst>
                    <a:ext uri="{9D8B030D-6E8A-4147-A177-3AD203B41FA5}">
                      <a16:colId xmlns:a16="http://schemas.microsoft.com/office/drawing/2014/main" val="271613549"/>
                    </a:ext>
                  </a:extLst>
                </a:gridCol>
                <a:gridCol w="1093580">
                  <a:extLst>
                    <a:ext uri="{9D8B030D-6E8A-4147-A177-3AD203B41FA5}">
                      <a16:colId xmlns:a16="http://schemas.microsoft.com/office/drawing/2014/main" val="2784244510"/>
                    </a:ext>
                  </a:extLst>
                </a:gridCol>
                <a:gridCol w="1191791">
                  <a:extLst>
                    <a:ext uri="{9D8B030D-6E8A-4147-A177-3AD203B41FA5}">
                      <a16:colId xmlns:a16="http://schemas.microsoft.com/office/drawing/2014/main" val="3562155005"/>
                    </a:ext>
                  </a:extLst>
                </a:gridCol>
                <a:gridCol w="1686128">
                  <a:extLst>
                    <a:ext uri="{9D8B030D-6E8A-4147-A177-3AD203B41FA5}">
                      <a16:colId xmlns:a16="http://schemas.microsoft.com/office/drawing/2014/main" val="1181168704"/>
                    </a:ext>
                  </a:extLst>
                </a:gridCol>
                <a:gridCol w="690567">
                  <a:extLst>
                    <a:ext uri="{9D8B030D-6E8A-4147-A177-3AD203B41FA5}">
                      <a16:colId xmlns:a16="http://schemas.microsoft.com/office/drawing/2014/main" val="3237033369"/>
                    </a:ext>
                  </a:extLst>
                </a:gridCol>
                <a:gridCol w="914841">
                  <a:extLst>
                    <a:ext uri="{9D8B030D-6E8A-4147-A177-3AD203B41FA5}">
                      <a16:colId xmlns:a16="http://schemas.microsoft.com/office/drawing/2014/main" val="2714418372"/>
                    </a:ext>
                  </a:extLst>
                </a:gridCol>
              </a:tblGrid>
              <a:tr h="473105">
                <a:tc rowSpan="2">
                  <a:txBody>
                    <a:bodyPr/>
                    <a:lstStyle/>
                    <a:p>
                      <a:pPr algn="ctr">
                        <a:lnSpc>
                          <a:spcPct val="107000"/>
                        </a:lnSpc>
                        <a:spcAft>
                          <a:spcPts val="0"/>
                        </a:spcAft>
                      </a:pPr>
                      <a:r>
                        <a:rPr lang="fr-FR" sz="2400" b="1" dirty="0">
                          <a:effectLst/>
                          <a:latin typeface="Times New Roman" panose="02020603050405020304" pitchFamily="18" charset="0"/>
                          <a:cs typeface="Times New Roman" panose="02020603050405020304" pitchFamily="18" charset="0"/>
                        </a:rPr>
                        <a:t>Var. indépendante</a:t>
                      </a:r>
                      <a:endParaRPr lang="fr-F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0"/>
                        </a:spcAft>
                      </a:pPr>
                      <a:r>
                        <a:rPr lang="fr-FR" sz="2400" b="1" dirty="0">
                          <a:effectLst/>
                          <a:latin typeface="Times New Roman" panose="02020603050405020304" pitchFamily="18" charset="0"/>
                          <a:cs typeface="Times New Roman" panose="02020603050405020304" pitchFamily="18" charset="0"/>
                        </a:rPr>
                        <a:t>Var. dépendante</a:t>
                      </a:r>
                      <a:endParaRPr lang="fr-F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0"/>
                        </a:spcAft>
                      </a:pPr>
                      <a:r>
                        <a:rPr lang="fr-FR" sz="2400" b="1" dirty="0">
                          <a:effectLst/>
                          <a:latin typeface="Times New Roman" panose="02020603050405020304" pitchFamily="18" charset="0"/>
                          <a:cs typeface="Times New Roman" panose="02020603050405020304" pitchFamily="18" charset="0"/>
                        </a:rPr>
                        <a:t>R</a:t>
                      </a:r>
                      <a:endParaRPr lang="fr-F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0"/>
                        </a:spcAft>
                      </a:pPr>
                      <a:r>
                        <a:rPr lang="fr-FR" sz="2400" b="1" dirty="0">
                          <a:effectLst/>
                          <a:latin typeface="Times New Roman" panose="02020603050405020304" pitchFamily="18" charset="0"/>
                          <a:cs typeface="Times New Roman" panose="02020603050405020304" pitchFamily="18" charset="0"/>
                        </a:rPr>
                        <a:t>R-deux</a:t>
                      </a:r>
                      <a:endParaRPr lang="fr-F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0"/>
                        </a:spcAft>
                      </a:pPr>
                      <a:r>
                        <a:rPr lang="fr-FR" sz="2400" b="1" dirty="0">
                          <a:effectLst/>
                          <a:latin typeface="Times New Roman" panose="02020603050405020304" pitchFamily="18" charset="0"/>
                          <a:cs typeface="Times New Roman" panose="02020603050405020304" pitchFamily="18" charset="0"/>
                        </a:rPr>
                        <a:t>T </a:t>
                      </a:r>
                      <a:r>
                        <a:rPr lang="fr-FR" sz="2400" b="1" dirty="0" err="1">
                          <a:effectLst/>
                          <a:latin typeface="Times New Roman" panose="02020603050405020304" pitchFamily="18" charset="0"/>
                          <a:cs typeface="Times New Roman" panose="02020603050405020304" pitchFamily="18" charset="0"/>
                        </a:rPr>
                        <a:t>student</a:t>
                      </a:r>
                      <a:endParaRPr lang="fr-F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gridSpan="3">
                  <a:txBody>
                    <a:bodyPr/>
                    <a:lstStyle/>
                    <a:p>
                      <a:pPr algn="ctr">
                        <a:lnSpc>
                          <a:spcPct val="107000"/>
                        </a:lnSpc>
                        <a:spcAft>
                          <a:spcPts val="0"/>
                        </a:spcAft>
                      </a:pPr>
                      <a:r>
                        <a:rPr lang="fr-FR" sz="2400" b="1">
                          <a:effectLst/>
                          <a:latin typeface="Times New Roman" panose="02020603050405020304" pitchFamily="18" charset="0"/>
                          <a:cs typeface="Times New Roman" panose="02020603050405020304" pitchFamily="18" charset="0"/>
                        </a:rPr>
                        <a:t>Régression</a:t>
                      </a:r>
                      <a:endParaRPr lang="fr-FR" sz="2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813669829"/>
                  </a:ext>
                </a:extLst>
              </a:tr>
              <a:tr h="775889">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ctr">
                        <a:lnSpc>
                          <a:spcPct val="107000"/>
                        </a:lnSpc>
                        <a:spcAft>
                          <a:spcPts val="0"/>
                        </a:spcAft>
                      </a:pPr>
                      <a:r>
                        <a:rPr lang="fr-FR" sz="2400" b="1" dirty="0">
                          <a:effectLst/>
                          <a:latin typeface="Times New Roman" panose="02020603050405020304" pitchFamily="18" charset="0"/>
                          <a:cs typeface="Times New Roman" panose="02020603050405020304" pitchFamily="18" charset="0"/>
                        </a:rPr>
                        <a:t>Somme des carrés</a:t>
                      </a:r>
                      <a:endParaRPr lang="fr-F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b="1" dirty="0" err="1">
                          <a:effectLst/>
                          <a:latin typeface="Times New Roman" panose="02020603050405020304" pitchFamily="18" charset="0"/>
                          <a:cs typeface="Times New Roman" panose="02020603050405020304" pitchFamily="18" charset="0"/>
                        </a:rPr>
                        <a:t>Ddl</a:t>
                      </a:r>
                      <a:endParaRPr lang="fr-F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b="1" dirty="0">
                          <a:effectLst/>
                          <a:latin typeface="Times New Roman" panose="02020603050405020304" pitchFamily="18" charset="0"/>
                          <a:cs typeface="Times New Roman" panose="02020603050405020304" pitchFamily="18" charset="0"/>
                        </a:rPr>
                        <a:t>P-value</a:t>
                      </a:r>
                    </a:p>
                    <a:p>
                      <a:pPr algn="ctr">
                        <a:lnSpc>
                          <a:spcPct val="107000"/>
                        </a:lnSpc>
                        <a:spcAft>
                          <a:spcPts val="0"/>
                        </a:spcAft>
                      </a:pPr>
                      <a:r>
                        <a:rPr lang="fr-FR" sz="2400" b="1" dirty="0">
                          <a:effectLst/>
                          <a:latin typeface="Times New Roman" panose="02020603050405020304" pitchFamily="18" charset="0"/>
                          <a:cs typeface="Times New Roman" panose="02020603050405020304" pitchFamily="18" charset="0"/>
                        </a:rPr>
                        <a:t>(</a:t>
                      </a:r>
                      <a:r>
                        <a:rPr lang="fr-FR" sz="2400" b="1" dirty="0" err="1">
                          <a:effectLst/>
                          <a:latin typeface="Times New Roman" panose="02020603050405020304" pitchFamily="18" charset="0"/>
                          <a:cs typeface="Times New Roman" panose="02020603050405020304" pitchFamily="18" charset="0"/>
                        </a:rPr>
                        <a:t>Sig</a:t>
                      </a:r>
                      <a:r>
                        <a:rPr lang="fr-FR" sz="2400" b="1" dirty="0">
                          <a:effectLst/>
                          <a:latin typeface="Times New Roman" panose="02020603050405020304" pitchFamily="18" charset="0"/>
                          <a:cs typeface="Times New Roman" panose="02020603050405020304" pitchFamily="18" charset="0"/>
                        </a:rPr>
                        <a:t>.)</a:t>
                      </a:r>
                      <a:endParaRPr lang="fr-F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03716510"/>
                  </a:ext>
                </a:extLst>
              </a:tr>
              <a:tr h="1100960">
                <a:tc>
                  <a:txBody>
                    <a:bodyPr/>
                    <a:lstStyle/>
                    <a:p>
                      <a:pPr algn="ctr">
                        <a:lnSpc>
                          <a:spcPct val="107000"/>
                        </a:lnSpc>
                        <a:spcAft>
                          <a:spcPts val="0"/>
                        </a:spcAft>
                      </a:pPr>
                      <a:r>
                        <a:rPr lang="fr-FR" sz="2400" b="1" dirty="0">
                          <a:effectLst/>
                          <a:latin typeface="Times New Roman" panose="02020603050405020304" pitchFamily="18" charset="0"/>
                          <a:cs typeface="Times New Roman" panose="02020603050405020304" pitchFamily="18" charset="0"/>
                        </a:rPr>
                        <a:t> Taille de banque</a:t>
                      </a:r>
                      <a:endParaRPr lang="fr-F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b="1" dirty="0">
                          <a:effectLst/>
                          <a:latin typeface="Times New Roman" panose="02020603050405020304" pitchFamily="18" charset="0"/>
                          <a:cs typeface="Times New Roman" panose="02020603050405020304" pitchFamily="18" charset="0"/>
                        </a:rPr>
                        <a:t>Fin. Asso Microcrédit</a:t>
                      </a:r>
                      <a:endParaRPr lang="fr-F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dirty="0">
                          <a:effectLst/>
                          <a:latin typeface="Times New Roman" panose="02020603050405020304" pitchFamily="18" charset="0"/>
                          <a:cs typeface="Times New Roman" panose="02020603050405020304" pitchFamily="18" charset="0"/>
                        </a:rPr>
                        <a:t>0,766</a:t>
                      </a:r>
                      <a:endParaRPr lang="fr-FR"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dirty="0">
                          <a:effectLst/>
                          <a:latin typeface="Times New Roman" panose="02020603050405020304" pitchFamily="18" charset="0"/>
                          <a:cs typeface="Times New Roman" panose="02020603050405020304" pitchFamily="18" charset="0"/>
                        </a:rPr>
                        <a:t>0,586</a:t>
                      </a:r>
                      <a:endParaRPr lang="fr-FR"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9,820</a:t>
                      </a:r>
                      <a:endParaRPr lang="fr-FR"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tabLst>
                          <a:tab pos="161925" algn="l"/>
                          <a:tab pos="330200" algn="ctr"/>
                        </a:tabLst>
                      </a:pPr>
                      <a:r>
                        <a:rPr lang="fr-FR" sz="2400" dirty="0">
                          <a:effectLst/>
                          <a:latin typeface="Times New Roman" panose="02020603050405020304" pitchFamily="18" charset="0"/>
                          <a:cs typeface="Times New Roman" panose="02020603050405020304" pitchFamily="18" charset="0"/>
                        </a:rPr>
                        <a:t>	40,464</a:t>
                      </a:r>
                      <a:endParaRPr lang="fr-FR"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a:effectLst/>
                          <a:latin typeface="Times New Roman" panose="02020603050405020304" pitchFamily="18" charset="0"/>
                          <a:cs typeface="Times New Roman" panose="02020603050405020304" pitchFamily="18" charset="0"/>
                        </a:rPr>
                        <a:t>1</a:t>
                      </a:r>
                      <a:endParaRPr lang="fr-FR"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2400" dirty="0">
                          <a:effectLst/>
                          <a:latin typeface="Times New Roman" panose="02020603050405020304" pitchFamily="18" charset="0"/>
                          <a:cs typeface="Times New Roman" panose="02020603050405020304" pitchFamily="18" charset="0"/>
                        </a:rPr>
                        <a:t>0,027</a:t>
                      </a:r>
                      <a:endParaRPr lang="fr-FR"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031353"/>
                  </a:ext>
                </a:extLst>
              </a:tr>
            </a:tbl>
          </a:graphicData>
        </a:graphic>
      </p:graphicFrame>
    </p:spTree>
    <p:extLst>
      <p:ext uri="{BB962C8B-B14F-4D97-AF65-F5344CB8AC3E}">
        <p14:creationId xmlns:p14="http://schemas.microsoft.com/office/powerpoint/2010/main" val="1624599775"/>
      </p:ext>
    </p:extLst>
  </p:cSld>
  <p:clrMapOvr>
    <a:masterClrMapping/>
  </p:clrMapOvr>
  <p:transition>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205335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Problématique et contexte de la recherche</a:t>
            </a:r>
          </a:p>
        </p:txBody>
      </p:sp>
      <p:sp>
        <p:nvSpPr>
          <p:cNvPr id="10" name="Rectangle 9"/>
          <p:cNvSpPr/>
          <p:nvPr/>
        </p:nvSpPr>
        <p:spPr>
          <a:xfrm>
            <a:off x="4061700" y="0"/>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exploratoire</a:t>
            </a:r>
          </a:p>
        </p:txBody>
      </p:sp>
      <p:sp>
        <p:nvSpPr>
          <p:cNvPr id="11" name="Rectangle 10"/>
          <p:cNvSpPr/>
          <p:nvPr/>
        </p:nvSpPr>
        <p:spPr>
          <a:xfrm>
            <a:off x="6136930" y="0"/>
            <a:ext cx="200273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Hypothèses et modèle conceptuel</a:t>
            </a:r>
          </a:p>
        </p:txBody>
      </p:sp>
      <p:sp>
        <p:nvSpPr>
          <p:cNvPr id="12" name="Rectangle 11"/>
          <p:cNvSpPr/>
          <p:nvPr/>
        </p:nvSpPr>
        <p:spPr>
          <a:xfrm>
            <a:off x="8159096" y="57001"/>
            <a:ext cx="2008351" cy="828675"/>
          </a:xfrm>
          <a:prstGeom prst="rect">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2400" b="1" dirty="0">
                <a:solidFill>
                  <a:schemeClr val="tx1"/>
                </a:solidFill>
                <a:latin typeface="Centaur" pitchFamily="18" charset="0"/>
                <a:cs typeface="Times New Roman" panose="02020603050405020304" pitchFamily="18" charset="0"/>
              </a:rPr>
              <a:t>Etude confirmatoire</a:t>
            </a:r>
          </a:p>
        </p:txBody>
      </p:sp>
      <p:sp>
        <p:nvSpPr>
          <p:cNvPr id="13" name="Rectangle 12"/>
          <p:cNvSpPr/>
          <p:nvPr/>
        </p:nvSpPr>
        <p:spPr>
          <a:xfrm>
            <a:off x="10167447" y="-1"/>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Apports /  limites et perspectives</a:t>
            </a:r>
          </a:p>
        </p:txBody>
      </p:sp>
      <p:sp>
        <p:nvSpPr>
          <p:cNvPr id="15" name="Espace réservé de la date 14"/>
          <p:cNvSpPr>
            <a:spLocks noGrp="1"/>
          </p:cNvSpPr>
          <p:nvPr>
            <p:ph type="dt" sz="half" idx="10"/>
          </p:nvPr>
        </p:nvSpPr>
        <p:spPr>
          <a:xfrm>
            <a:off x="9448800" y="6310379"/>
            <a:ext cx="2743200" cy="365125"/>
          </a:xfrm>
        </p:spPr>
        <p:txBody>
          <a:bodyPr/>
          <a:lstStyle/>
          <a:p>
            <a:fld id="{670D000D-BF09-4CE6-A820-E2613F78B64C}" type="datetime1">
              <a:rPr lang="fr-FR" smtClean="0"/>
              <a:pPr/>
              <a:t>01/05/2023</a:t>
            </a:fld>
            <a:endParaRPr lang="fr-FR" dirty="0"/>
          </a:p>
        </p:txBody>
      </p:sp>
      <p:sp>
        <p:nvSpPr>
          <p:cNvPr id="14" name="Rectangle 13"/>
          <p:cNvSpPr/>
          <p:nvPr/>
        </p:nvSpPr>
        <p:spPr>
          <a:xfrm>
            <a:off x="2051102" y="-2"/>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Méthodologie de la recherche </a:t>
            </a:r>
          </a:p>
        </p:txBody>
      </p:sp>
      <p:sp>
        <p:nvSpPr>
          <p:cNvPr id="2" name="Rectangle 1">
            <a:extLst>
              <a:ext uri="{FF2B5EF4-FFF2-40B4-BE49-F238E27FC236}">
                <a16:creationId xmlns:a16="http://schemas.microsoft.com/office/drawing/2014/main" id="{88CB291D-F657-427F-B7D2-28576291B9AE}"/>
              </a:ext>
            </a:extLst>
          </p:cNvPr>
          <p:cNvSpPr/>
          <p:nvPr/>
        </p:nvSpPr>
        <p:spPr>
          <a:xfrm>
            <a:off x="553792" y="980546"/>
            <a:ext cx="8895008" cy="461665"/>
          </a:xfrm>
          <a:prstGeom prst="rect">
            <a:avLst/>
          </a:prstGeom>
        </p:spPr>
        <p:txBody>
          <a:bodyPr wrap="square">
            <a:spAutoFit/>
          </a:bodyPr>
          <a:lstStyle/>
          <a:p>
            <a:pPr algn="ctr"/>
            <a:r>
              <a:rPr lang="fr-FR" sz="2400" b="1" dirty="0">
                <a:latin typeface="Times New Roman" panose="02020603050405020304" pitchFamily="18" charset="0"/>
                <a:ea typeface="Calibri" panose="020F0502020204030204" pitchFamily="34" charset="0"/>
              </a:rPr>
              <a:t>Test des hypothèses</a:t>
            </a:r>
            <a:endParaRPr lang="fr-FR" sz="2400" dirty="0"/>
          </a:p>
        </p:txBody>
      </p:sp>
      <p:graphicFrame>
        <p:nvGraphicFramePr>
          <p:cNvPr id="6" name="Tableau 5">
            <a:extLst>
              <a:ext uri="{FF2B5EF4-FFF2-40B4-BE49-F238E27FC236}">
                <a16:creationId xmlns:a16="http://schemas.microsoft.com/office/drawing/2014/main" id="{28C32672-5EC7-4F54-87E9-94E7B7610F39}"/>
              </a:ext>
            </a:extLst>
          </p:cNvPr>
          <p:cNvGraphicFramePr>
            <a:graphicFrameLocks noGrp="1"/>
          </p:cNvGraphicFramePr>
          <p:nvPr>
            <p:extLst>
              <p:ext uri="{D42A27DB-BD31-4B8C-83A1-F6EECF244321}">
                <p14:modId xmlns:p14="http://schemas.microsoft.com/office/powerpoint/2010/main" val="903593860"/>
              </p:ext>
            </p:extLst>
          </p:nvPr>
        </p:nvGraphicFramePr>
        <p:xfrm>
          <a:off x="306697" y="1693979"/>
          <a:ext cx="9409958" cy="4525133"/>
        </p:xfrm>
        <a:graphic>
          <a:graphicData uri="http://schemas.openxmlformats.org/drawingml/2006/table">
            <a:tbl>
              <a:tblPr firstRow="1" firstCol="1" bandRow="1">
                <a:tableStyleId>{BDBED569-4797-4DF1-A0F4-6AAB3CD982D8}</a:tableStyleId>
              </a:tblPr>
              <a:tblGrid>
                <a:gridCol w="5608748">
                  <a:extLst>
                    <a:ext uri="{9D8B030D-6E8A-4147-A177-3AD203B41FA5}">
                      <a16:colId xmlns:a16="http://schemas.microsoft.com/office/drawing/2014/main" val="3464834179"/>
                    </a:ext>
                  </a:extLst>
                </a:gridCol>
                <a:gridCol w="1143700">
                  <a:extLst>
                    <a:ext uri="{9D8B030D-6E8A-4147-A177-3AD203B41FA5}">
                      <a16:colId xmlns:a16="http://schemas.microsoft.com/office/drawing/2014/main" val="1763163609"/>
                    </a:ext>
                  </a:extLst>
                </a:gridCol>
                <a:gridCol w="1333077">
                  <a:extLst>
                    <a:ext uri="{9D8B030D-6E8A-4147-A177-3AD203B41FA5}">
                      <a16:colId xmlns:a16="http://schemas.microsoft.com/office/drawing/2014/main" val="645423485"/>
                    </a:ext>
                  </a:extLst>
                </a:gridCol>
                <a:gridCol w="1324433">
                  <a:extLst>
                    <a:ext uri="{9D8B030D-6E8A-4147-A177-3AD203B41FA5}">
                      <a16:colId xmlns:a16="http://schemas.microsoft.com/office/drawing/2014/main" val="1799194437"/>
                    </a:ext>
                  </a:extLst>
                </a:gridCol>
              </a:tblGrid>
              <a:tr h="1009244">
                <a:tc>
                  <a:txBody>
                    <a:bodyPr/>
                    <a:lstStyle/>
                    <a:p>
                      <a:pPr algn="ctr" hangingPunct="0">
                        <a:lnSpc>
                          <a:spcPct val="100000"/>
                        </a:lnSpc>
                        <a:spcAft>
                          <a:spcPts val="0"/>
                        </a:spcAft>
                      </a:pPr>
                      <a:r>
                        <a:rPr lang="fr-FR" sz="3200" kern="150" dirty="0">
                          <a:effectLst/>
                          <a:latin typeface="Times New Roman" panose="02020603050405020304" pitchFamily="18" charset="0"/>
                          <a:cs typeface="Times New Roman" panose="02020603050405020304" pitchFamily="18" charset="0"/>
                        </a:rPr>
                        <a:t>Hypothèses</a:t>
                      </a:r>
                      <a:endParaRPr lang="fr-FR" sz="2800" kern="1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hangingPunct="0">
                        <a:lnSpc>
                          <a:spcPct val="100000"/>
                        </a:lnSpc>
                        <a:spcAft>
                          <a:spcPts val="0"/>
                        </a:spcAft>
                      </a:pPr>
                      <a:r>
                        <a:rPr lang="fr-FR" sz="1600" kern="150" dirty="0">
                          <a:effectLst/>
                          <a:latin typeface="Times New Roman" panose="02020603050405020304" pitchFamily="18" charset="0"/>
                          <a:cs typeface="Times New Roman" panose="02020603050405020304" pitchFamily="18" charset="0"/>
                        </a:rPr>
                        <a:t>β (</a:t>
                      </a:r>
                      <a:r>
                        <a:rPr lang="fr-FR" sz="1600" kern="150" dirty="0" err="1">
                          <a:effectLst/>
                          <a:latin typeface="Times New Roman" panose="02020603050405020304" pitchFamily="18" charset="0"/>
                          <a:cs typeface="Times New Roman" panose="02020603050405020304" pitchFamily="18" charset="0"/>
                        </a:rPr>
                        <a:t>Coéf</a:t>
                      </a:r>
                      <a:r>
                        <a:rPr lang="fr-FR" sz="1600" kern="150" dirty="0">
                          <a:effectLst/>
                          <a:latin typeface="Times New Roman" panose="02020603050405020304" pitchFamily="18" charset="0"/>
                          <a:cs typeface="Times New Roman" panose="02020603050405020304" pitchFamily="18" charset="0"/>
                        </a:rPr>
                        <a:t>. de corrélation)</a:t>
                      </a:r>
                      <a:endParaRPr lang="fr-FR" sz="1400" kern="1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T w="38100" cap="flat" cmpd="sng" algn="ctr">
                      <a:solidFill>
                        <a:schemeClr val="tx1"/>
                      </a:solidFill>
                      <a:prstDash val="solid"/>
                      <a:round/>
                      <a:headEnd type="none" w="med" len="med"/>
                      <a:tailEnd type="none" w="med" len="med"/>
                    </a:lnT>
                  </a:tcPr>
                </a:tc>
                <a:tc>
                  <a:txBody>
                    <a:bodyPr/>
                    <a:lstStyle/>
                    <a:p>
                      <a:pPr algn="ctr" hangingPunct="0">
                        <a:lnSpc>
                          <a:spcPct val="100000"/>
                        </a:lnSpc>
                        <a:spcAft>
                          <a:spcPts val="0"/>
                        </a:spcAft>
                      </a:pPr>
                      <a:r>
                        <a:rPr lang="fr-FR" sz="1600" kern="150" dirty="0">
                          <a:effectLst/>
                          <a:latin typeface="Times New Roman" panose="02020603050405020304" pitchFamily="18" charset="0"/>
                          <a:cs typeface="Times New Roman" panose="02020603050405020304" pitchFamily="18" charset="0"/>
                        </a:rPr>
                        <a:t>T-</a:t>
                      </a:r>
                      <a:r>
                        <a:rPr lang="fr-FR" sz="1600" kern="150" dirty="0" err="1">
                          <a:effectLst/>
                          <a:latin typeface="Times New Roman" panose="02020603050405020304" pitchFamily="18" charset="0"/>
                          <a:cs typeface="Times New Roman" panose="02020603050405020304" pitchFamily="18" charset="0"/>
                        </a:rPr>
                        <a:t>Student</a:t>
                      </a:r>
                      <a:r>
                        <a:rPr lang="fr-FR" sz="1600" kern="150" dirty="0">
                          <a:effectLst/>
                          <a:latin typeface="Times New Roman" panose="02020603050405020304" pitchFamily="18" charset="0"/>
                          <a:cs typeface="Times New Roman" panose="02020603050405020304" pitchFamily="18" charset="0"/>
                        </a:rPr>
                        <a:t> (Bootstrap) (&gt;1,96)</a:t>
                      </a:r>
                      <a:endParaRPr lang="fr-FR" sz="1400" kern="1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T w="38100" cap="flat" cmpd="sng" algn="ctr">
                      <a:solidFill>
                        <a:schemeClr val="tx1"/>
                      </a:solidFill>
                      <a:prstDash val="solid"/>
                      <a:round/>
                      <a:headEnd type="none" w="med" len="med"/>
                      <a:tailEnd type="none" w="med" len="med"/>
                    </a:lnT>
                  </a:tcPr>
                </a:tc>
                <a:tc>
                  <a:txBody>
                    <a:bodyPr/>
                    <a:lstStyle/>
                    <a:p>
                      <a:pPr algn="ctr" hangingPunct="0">
                        <a:lnSpc>
                          <a:spcPct val="100000"/>
                        </a:lnSpc>
                        <a:spcAft>
                          <a:spcPts val="0"/>
                        </a:spcAft>
                      </a:pPr>
                      <a:r>
                        <a:rPr lang="fr-FR" sz="1600" kern="150" dirty="0">
                          <a:effectLst/>
                          <a:latin typeface="Times New Roman" panose="02020603050405020304" pitchFamily="18" charset="0"/>
                          <a:cs typeface="Times New Roman" panose="02020603050405020304" pitchFamily="18" charset="0"/>
                        </a:rPr>
                        <a:t>Signification</a:t>
                      </a:r>
                      <a:endParaRPr lang="fr-FR" sz="1400" kern="15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90797784"/>
                  </a:ext>
                </a:extLst>
              </a:tr>
              <a:tr h="781725">
                <a:tc>
                  <a:txBody>
                    <a:bodyPr/>
                    <a:lstStyle/>
                    <a:p>
                      <a:pPr algn="l">
                        <a:lnSpc>
                          <a:spcPct val="107000"/>
                        </a:lnSpc>
                        <a:spcAft>
                          <a:spcPts val="0"/>
                        </a:spcAft>
                      </a:pPr>
                      <a:r>
                        <a:rPr lang="fr-FR" sz="20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H.1 : Ressources Financières </a:t>
                      </a:r>
                      <a:r>
                        <a:rPr lang="fr-FR" sz="20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fr-FR" sz="20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Finance des associations de microcrédit </a:t>
                      </a:r>
                    </a:p>
                  </a:txBody>
                  <a:tcPr marL="44450" marR="44450" marT="0" marB="0" anchor="ctr">
                    <a:lnL w="38100" cap="flat" cmpd="sng" algn="ctr">
                      <a:solidFill>
                        <a:schemeClr val="tx1"/>
                      </a:solidFill>
                      <a:prstDash val="solid"/>
                      <a:round/>
                      <a:headEnd type="none" w="med" len="med"/>
                      <a:tailEnd type="none" w="med" len="med"/>
                    </a:lnL>
                  </a:tcPr>
                </a:tc>
                <a:tc>
                  <a:txBody>
                    <a:bodyPr/>
                    <a:lstStyle/>
                    <a:p>
                      <a:pPr algn="ctr">
                        <a:lnSpc>
                          <a:spcPct val="107000"/>
                        </a:lnSpc>
                        <a:spcAft>
                          <a:spcPts val="0"/>
                        </a:spcAft>
                      </a:pPr>
                      <a:r>
                        <a:rPr lang="fr-FR"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0,738</a:t>
                      </a:r>
                      <a:endParaRPr lang="fr-F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fr-FR"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9,03</a:t>
                      </a:r>
                      <a:endParaRPr lang="fr-F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fr-FR"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Validée</a:t>
                      </a:r>
                      <a:endParaRPr lang="fr-FR"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lnR w="38100" cap="flat" cmpd="sng" algn="ctr">
                      <a:solidFill>
                        <a:schemeClr val="tx1"/>
                      </a:solidFill>
                      <a:prstDash val="solid"/>
                      <a:round/>
                      <a:headEnd type="none" w="med" len="med"/>
                      <a:tailEnd type="none" w="med" len="med"/>
                    </a:lnR>
                    <a:solidFill>
                      <a:srgbClr val="00B050">
                        <a:alpha val="20000"/>
                      </a:srgbClr>
                    </a:solidFill>
                  </a:tcPr>
                </a:tc>
                <a:extLst>
                  <a:ext uri="{0D108BD9-81ED-4DB2-BD59-A6C34878D82A}">
                    <a16:rowId xmlns:a16="http://schemas.microsoft.com/office/drawing/2014/main" val="1757264503"/>
                  </a:ext>
                </a:extLst>
              </a:tr>
              <a:tr h="958273">
                <a:tc>
                  <a:txBody>
                    <a:bodyPr/>
                    <a:lstStyle/>
                    <a:p>
                      <a:pPr lvl="0" algn="l" rtl="0"/>
                      <a:r>
                        <a:rPr lang="fr-FR" sz="1800" b="1" kern="1200" dirty="0">
                          <a:solidFill>
                            <a:schemeClr val="tx1"/>
                          </a:solidFill>
                          <a:effectLst/>
                          <a:latin typeface="Times New Roman" panose="02020603050405020304" pitchFamily="18" charset="0"/>
                          <a:ea typeface="+mn-ea"/>
                          <a:cs typeface="Times New Roman" panose="02020603050405020304" pitchFamily="18" charset="0"/>
                        </a:rPr>
                        <a:t>H.2 : Politiques des RSE </a:t>
                      </a:r>
                      <a:r>
                        <a:rPr lang="fr-FR" sz="1800" b="1" kern="1200" dirty="0">
                          <a:solidFill>
                            <a:schemeClr val="tx1"/>
                          </a:solidFill>
                          <a:effectLst/>
                          <a:latin typeface="Times New Roman" panose="02020603050405020304" pitchFamily="18" charset="0"/>
                          <a:ea typeface="+mn-ea"/>
                          <a:cs typeface="Times New Roman" panose="02020603050405020304" pitchFamily="18" charset="0"/>
                          <a:sym typeface="Wingdings" panose="05000000000000000000" pitchFamily="2" charset="2"/>
                        </a:rPr>
                        <a:t></a:t>
                      </a:r>
                      <a:r>
                        <a:rPr lang="fr-FR" sz="1800" b="1" kern="1200" dirty="0">
                          <a:solidFill>
                            <a:schemeClr val="tx1"/>
                          </a:solidFill>
                          <a:effectLst/>
                          <a:latin typeface="Times New Roman" panose="02020603050405020304" pitchFamily="18" charset="0"/>
                          <a:ea typeface="+mn-ea"/>
                          <a:cs typeface="Times New Roman" panose="02020603050405020304" pitchFamily="18" charset="0"/>
                        </a:rPr>
                        <a:t> Finance des associations de microcrédit</a:t>
                      </a:r>
                    </a:p>
                  </a:txBody>
                  <a:tcPr marL="44450" marR="44450" marT="0" marB="0" anchor="ctr">
                    <a:lnL w="38100" cap="flat" cmpd="sng" algn="ctr">
                      <a:solidFill>
                        <a:schemeClr val="tx1"/>
                      </a:solidFill>
                      <a:prstDash val="solid"/>
                      <a:round/>
                      <a:headEnd type="none" w="med" len="med"/>
                      <a:tailEnd type="none" w="med" len="med"/>
                    </a:lnL>
                  </a:tcPr>
                </a:tc>
                <a:tc>
                  <a:txBody>
                    <a:bodyPr/>
                    <a:lstStyle/>
                    <a:p>
                      <a:pPr algn="ctr">
                        <a:lnSpc>
                          <a:spcPct val="107000"/>
                        </a:lnSpc>
                        <a:spcAft>
                          <a:spcPts val="0"/>
                        </a:spcAft>
                      </a:pPr>
                      <a:r>
                        <a:rPr lang="fr-FR"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0,791</a:t>
                      </a:r>
                      <a:endParaRPr lang="fr-F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fr-FR"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10,671</a:t>
                      </a:r>
                      <a:endParaRPr lang="fr-F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fr-FR"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validée</a:t>
                      </a:r>
                      <a:endParaRPr lang="fr-FR"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49888062"/>
                  </a:ext>
                </a:extLst>
              </a:tr>
              <a:tr h="872862">
                <a:tc>
                  <a:txBody>
                    <a:bodyPr/>
                    <a:lstStyle/>
                    <a:p>
                      <a:pPr lvl="0" algn="l" rtl="0"/>
                      <a:r>
                        <a:rPr lang="fr-FR" sz="1800" b="1" kern="1200" dirty="0">
                          <a:solidFill>
                            <a:schemeClr val="tx1"/>
                          </a:solidFill>
                          <a:effectLst/>
                          <a:latin typeface="Times New Roman" panose="02020603050405020304" pitchFamily="18" charset="0"/>
                          <a:ea typeface="+mn-ea"/>
                          <a:cs typeface="Times New Roman" panose="02020603050405020304" pitchFamily="18" charset="0"/>
                        </a:rPr>
                        <a:t>H.3 : Expérience des Banques </a:t>
                      </a:r>
                      <a:r>
                        <a:rPr lang="fr-FR" sz="1800" b="1" kern="1200" dirty="0">
                          <a:solidFill>
                            <a:schemeClr val="tx1"/>
                          </a:solidFill>
                          <a:effectLst/>
                          <a:latin typeface="Times New Roman" panose="02020603050405020304" pitchFamily="18" charset="0"/>
                          <a:ea typeface="+mn-ea"/>
                          <a:cs typeface="Times New Roman" panose="02020603050405020304" pitchFamily="18" charset="0"/>
                          <a:sym typeface="Wingdings" panose="05000000000000000000" pitchFamily="2" charset="2"/>
                        </a:rPr>
                        <a:t></a:t>
                      </a:r>
                      <a:r>
                        <a:rPr lang="fr-FR" sz="1800" b="1" kern="1200" dirty="0">
                          <a:solidFill>
                            <a:schemeClr val="tx1"/>
                          </a:solidFill>
                          <a:effectLst/>
                          <a:latin typeface="Times New Roman" panose="02020603050405020304" pitchFamily="18" charset="0"/>
                          <a:ea typeface="+mn-ea"/>
                          <a:cs typeface="Times New Roman" panose="02020603050405020304" pitchFamily="18" charset="0"/>
                        </a:rPr>
                        <a:t> Finance des associations de microcrédit</a:t>
                      </a:r>
                    </a:p>
                  </a:txBody>
                  <a:tcPr marL="44450" marR="44450" marT="0" marB="0" anchor="ctr">
                    <a:lnL w="38100" cap="flat" cmpd="sng" algn="ctr">
                      <a:solidFill>
                        <a:schemeClr val="tx1"/>
                      </a:solidFill>
                      <a:prstDash val="solid"/>
                      <a:round/>
                      <a:headEnd type="none" w="med" len="med"/>
                      <a:tailEnd type="none" w="med" len="med"/>
                    </a:lnL>
                  </a:tcPr>
                </a:tc>
                <a:tc>
                  <a:txBody>
                    <a:bodyPr/>
                    <a:lstStyle/>
                    <a:p>
                      <a:pPr algn="ctr">
                        <a:lnSpc>
                          <a:spcPct val="107000"/>
                        </a:lnSpc>
                        <a:spcAft>
                          <a:spcPts val="0"/>
                        </a:spcAft>
                      </a:pPr>
                      <a:r>
                        <a:rPr lang="fr-FR"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0,759</a:t>
                      </a:r>
                      <a:endParaRPr lang="fr-F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fr-FR" sz="1800" b="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9,607</a:t>
                      </a:r>
                    </a:p>
                  </a:txBody>
                  <a:tcPr marL="68580" marR="68580" marT="0" marB="0" anchor="ctr"/>
                </a:tc>
                <a:tc>
                  <a:txBody>
                    <a:bodyPr/>
                    <a:lstStyle/>
                    <a:p>
                      <a:pPr algn="ctr">
                        <a:lnSpc>
                          <a:spcPct val="107000"/>
                        </a:lnSpc>
                        <a:spcAft>
                          <a:spcPts val="0"/>
                        </a:spcAft>
                      </a:pPr>
                      <a:r>
                        <a:rPr lang="fr-FR"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validée</a:t>
                      </a:r>
                      <a:endParaRPr lang="fr-F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lnR w="38100" cap="flat" cmpd="sng" algn="ctr">
                      <a:solidFill>
                        <a:schemeClr val="tx1"/>
                      </a:solidFill>
                      <a:prstDash val="solid"/>
                      <a:round/>
                      <a:headEnd type="none" w="med" len="med"/>
                      <a:tailEnd type="none" w="med" len="med"/>
                    </a:lnR>
                    <a:solidFill>
                      <a:srgbClr val="00B050">
                        <a:alpha val="20000"/>
                      </a:srgbClr>
                    </a:solidFill>
                  </a:tcPr>
                </a:tc>
                <a:extLst>
                  <a:ext uri="{0D108BD9-81ED-4DB2-BD59-A6C34878D82A}">
                    <a16:rowId xmlns:a16="http://schemas.microsoft.com/office/drawing/2014/main" val="1646713429"/>
                  </a:ext>
                </a:extLst>
              </a:tr>
              <a:tr h="903029">
                <a:tc>
                  <a:txBody>
                    <a:bodyPr/>
                    <a:lstStyle/>
                    <a:p>
                      <a:pPr algn="l">
                        <a:lnSpc>
                          <a:spcPct val="107000"/>
                        </a:lnSpc>
                        <a:spcAft>
                          <a:spcPts val="0"/>
                        </a:spcAft>
                      </a:pPr>
                      <a:r>
                        <a:rPr lang="fr-FR" sz="1800" b="1" kern="1200" dirty="0">
                          <a:solidFill>
                            <a:schemeClr val="tx1"/>
                          </a:solidFill>
                          <a:effectLst/>
                          <a:latin typeface="Times New Roman" panose="02020603050405020304" pitchFamily="18" charset="0"/>
                          <a:ea typeface="+mn-ea"/>
                          <a:cs typeface="Times New Roman" panose="02020603050405020304" pitchFamily="18" charset="0"/>
                        </a:rPr>
                        <a:t>H.4 : La taille des banques </a:t>
                      </a:r>
                      <a:r>
                        <a:rPr lang="fr-FR" sz="1800" b="1" kern="1200" dirty="0">
                          <a:solidFill>
                            <a:schemeClr val="tx1"/>
                          </a:solidFill>
                          <a:effectLst/>
                          <a:latin typeface="Times New Roman" panose="02020603050405020304" pitchFamily="18" charset="0"/>
                          <a:ea typeface="+mn-ea"/>
                          <a:cs typeface="Times New Roman" panose="02020603050405020304" pitchFamily="18" charset="0"/>
                          <a:sym typeface="Wingdings" panose="05000000000000000000" pitchFamily="2" charset="2"/>
                        </a:rPr>
                        <a:t></a:t>
                      </a:r>
                      <a:r>
                        <a:rPr lang="fr-FR" sz="1800" b="1" kern="1200" dirty="0">
                          <a:solidFill>
                            <a:schemeClr val="tx1"/>
                          </a:solidFill>
                          <a:effectLst/>
                          <a:latin typeface="Times New Roman" panose="02020603050405020304" pitchFamily="18" charset="0"/>
                          <a:ea typeface="+mn-ea"/>
                          <a:cs typeface="Times New Roman" panose="02020603050405020304" pitchFamily="18" charset="0"/>
                        </a:rPr>
                        <a:t> Finance des associations de microcrédit</a:t>
                      </a:r>
                      <a:endParaRPr lang="fr-FR"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lnL w="38100" cap="flat" cmpd="sng" algn="ctr">
                      <a:solidFill>
                        <a:schemeClr val="tx1"/>
                      </a:solidFill>
                      <a:prstDash val="solid"/>
                      <a:round/>
                      <a:headEnd type="none" w="med" len="med"/>
                      <a:tailEnd type="none" w="med" len="med"/>
                    </a:lnL>
                  </a:tcPr>
                </a:tc>
                <a:tc>
                  <a:txBody>
                    <a:bodyPr/>
                    <a:lstStyle/>
                    <a:p>
                      <a:pPr algn="ctr">
                        <a:lnSpc>
                          <a:spcPct val="107000"/>
                        </a:lnSpc>
                        <a:spcAft>
                          <a:spcPts val="0"/>
                        </a:spcAft>
                      </a:pPr>
                      <a:r>
                        <a:rPr lang="fr-FR"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0,766</a:t>
                      </a:r>
                      <a:endParaRPr lang="fr-F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fr-FR" sz="1800" kern="1200" dirty="0">
                          <a:solidFill>
                            <a:schemeClr val="tx1"/>
                          </a:solidFill>
                          <a:effectLst/>
                          <a:latin typeface="Times New Roman" panose="02020603050405020304" pitchFamily="18" charset="0"/>
                          <a:ea typeface="+mn-ea"/>
                          <a:cs typeface="Times New Roman" panose="02020603050405020304" pitchFamily="18" charset="0"/>
                        </a:rPr>
                        <a:t>9,820</a:t>
                      </a:r>
                      <a:endParaRPr lang="fr-F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fr-FR"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Validée</a:t>
                      </a:r>
                      <a:endParaRPr lang="fr-F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470693354"/>
                  </a:ext>
                </a:extLst>
              </a:tr>
            </a:tbl>
          </a:graphicData>
        </a:graphic>
      </p:graphicFrame>
    </p:spTree>
    <p:extLst>
      <p:ext uri="{BB962C8B-B14F-4D97-AF65-F5344CB8AC3E}">
        <p14:creationId xmlns:p14="http://schemas.microsoft.com/office/powerpoint/2010/main" val="67184775"/>
      </p:ext>
    </p:extLst>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873456" y="2060812"/>
            <a:ext cx="8596668" cy="1255594"/>
          </a:xfrm>
        </p:spPr>
        <p:txBody>
          <a:bodyPr>
            <a:normAutofit/>
          </a:bodyPr>
          <a:lstStyle/>
          <a:p>
            <a:pPr algn="ctr"/>
            <a:r>
              <a:rPr lang="en-US" sz="6000" b="1" u="sng" dirty="0">
                <a:latin typeface="Times" panose="02020603050405020304" pitchFamily="18" charset="0"/>
                <a:cs typeface="Times" panose="02020603050405020304" pitchFamily="18" charset="0"/>
              </a:rPr>
              <a:t>Introduction</a:t>
            </a:r>
          </a:p>
        </p:txBody>
      </p:sp>
    </p:spTree>
    <p:extLst>
      <p:ext uri="{BB962C8B-B14F-4D97-AF65-F5344CB8AC3E}">
        <p14:creationId xmlns:p14="http://schemas.microsoft.com/office/powerpoint/2010/main" val="19772786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205335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Problématique et contexte de la recherche</a:t>
            </a:r>
          </a:p>
        </p:txBody>
      </p:sp>
      <p:sp>
        <p:nvSpPr>
          <p:cNvPr id="10" name="Rectangle 9"/>
          <p:cNvSpPr/>
          <p:nvPr/>
        </p:nvSpPr>
        <p:spPr>
          <a:xfrm>
            <a:off x="4061700" y="0"/>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exploratoire</a:t>
            </a:r>
          </a:p>
        </p:txBody>
      </p:sp>
      <p:sp>
        <p:nvSpPr>
          <p:cNvPr id="11" name="Rectangle 10"/>
          <p:cNvSpPr/>
          <p:nvPr/>
        </p:nvSpPr>
        <p:spPr>
          <a:xfrm>
            <a:off x="6110398" y="-1"/>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Hypothèses et modèle conceptuel</a:t>
            </a:r>
          </a:p>
        </p:txBody>
      </p:sp>
      <p:sp>
        <p:nvSpPr>
          <p:cNvPr id="13" name="Rectangle 12"/>
          <p:cNvSpPr/>
          <p:nvPr/>
        </p:nvSpPr>
        <p:spPr>
          <a:xfrm>
            <a:off x="10183649" y="66602"/>
            <a:ext cx="2008351" cy="828675"/>
          </a:xfrm>
          <a:prstGeom prst="rect">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2400" b="1" dirty="0">
                <a:solidFill>
                  <a:schemeClr val="tx1"/>
                </a:solidFill>
                <a:latin typeface="Centaur" pitchFamily="18" charset="0"/>
                <a:cs typeface="Times New Roman" panose="02020603050405020304" pitchFamily="18" charset="0"/>
              </a:rPr>
              <a:t>Limites et perspectives</a:t>
            </a:r>
          </a:p>
        </p:txBody>
      </p:sp>
      <p:sp>
        <p:nvSpPr>
          <p:cNvPr id="15" name="Espace réservé de la date 14"/>
          <p:cNvSpPr>
            <a:spLocks noGrp="1"/>
          </p:cNvSpPr>
          <p:nvPr>
            <p:ph type="dt" sz="half" idx="10"/>
          </p:nvPr>
        </p:nvSpPr>
        <p:spPr>
          <a:xfrm>
            <a:off x="9448800" y="6310379"/>
            <a:ext cx="2743200" cy="365125"/>
          </a:xfrm>
        </p:spPr>
        <p:txBody>
          <a:bodyPr/>
          <a:lstStyle/>
          <a:p>
            <a:fld id="{181BEC84-55AF-432E-9FCF-CB2302352A28}" type="datetime1">
              <a:rPr lang="fr-FR" smtClean="0">
                <a:latin typeface="Centaur" pitchFamily="18" charset="0"/>
              </a:rPr>
              <a:pPr/>
              <a:t>01/05/2023</a:t>
            </a:fld>
            <a:endParaRPr lang="fr-FR" dirty="0">
              <a:latin typeface="Centaur" pitchFamily="18" charset="0"/>
            </a:endParaRPr>
          </a:p>
        </p:txBody>
      </p:sp>
      <p:sp>
        <p:nvSpPr>
          <p:cNvPr id="17" name="Espace réservé du numéro de diapositive 16"/>
          <p:cNvSpPr>
            <a:spLocks noGrp="1"/>
          </p:cNvSpPr>
          <p:nvPr>
            <p:ph type="sldNum" sz="quarter" idx="12"/>
          </p:nvPr>
        </p:nvSpPr>
        <p:spPr>
          <a:xfrm>
            <a:off x="89106" y="6278939"/>
            <a:ext cx="876809" cy="365125"/>
          </a:xfrm>
        </p:spPr>
        <p:txBody>
          <a:bodyPr/>
          <a:lstStyle/>
          <a:p>
            <a:fld id="{A6B9A898-40B9-4B7D-B869-CBADA58355E2}" type="slidenum">
              <a:rPr lang="fr-FR" smtClean="0">
                <a:latin typeface="Centaur" pitchFamily="18" charset="0"/>
              </a:rPr>
              <a:pPr/>
              <a:t>20</a:t>
            </a:fld>
            <a:endParaRPr lang="fr-FR" dirty="0">
              <a:latin typeface="Centaur" pitchFamily="18" charset="0"/>
            </a:endParaRPr>
          </a:p>
        </p:txBody>
      </p:sp>
      <p:sp>
        <p:nvSpPr>
          <p:cNvPr id="14" name="Rectangle 13"/>
          <p:cNvSpPr/>
          <p:nvPr/>
        </p:nvSpPr>
        <p:spPr>
          <a:xfrm>
            <a:off x="2051102" y="-2"/>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Méthodologie de la recherche </a:t>
            </a:r>
          </a:p>
        </p:txBody>
      </p:sp>
      <p:sp>
        <p:nvSpPr>
          <p:cNvPr id="19" name="ZoneTexte 18"/>
          <p:cNvSpPr txBox="1"/>
          <p:nvPr/>
        </p:nvSpPr>
        <p:spPr>
          <a:xfrm>
            <a:off x="2051102" y="1390494"/>
            <a:ext cx="7240250" cy="584775"/>
          </a:xfrm>
          <a:prstGeom prst="rect">
            <a:avLst/>
          </a:prstGeom>
          <a:noFill/>
        </p:spPr>
        <p:txBody>
          <a:bodyPr wrap="square" rtlCol="0">
            <a:spAutoFit/>
          </a:bodyPr>
          <a:lstStyle/>
          <a:p>
            <a:pPr algn="ctr"/>
            <a:r>
              <a:rPr lang="fr-FR" sz="3200" b="1" dirty="0">
                <a:solidFill>
                  <a:srgbClr val="002060"/>
                </a:solidFill>
                <a:latin typeface="Centaur" pitchFamily="18" charset="0"/>
                <a:cs typeface="Times New Roman" panose="02020603050405020304" pitchFamily="18" charset="0"/>
              </a:rPr>
              <a:t>Limites de la recherche</a:t>
            </a:r>
          </a:p>
        </p:txBody>
      </p:sp>
      <p:sp>
        <p:nvSpPr>
          <p:cNvPr id="20" name="Rectangle 19"/>
          <p:cNvSpPr/>
          <p:nvPr/>
        </p:nvSpPr>
        <p:spPr>
          <a:xfrm>
            <a:off x="8172744" y="0"/>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confirmatoire et test des hypothèses</a:t>
            </a:r>
          </a:p>
        </p:txBody>
      </p:sp>
      <p:sp>
        <p:nvSpPr>
          <p:cNvPr id="2" name="Rectangle 1">
            <a:extLst>
              <a:ext uri="{FF2B5EF4-FFF2-40B4-BE49-F238E27FC236}">
                <a16:creationId xmlns:a16="http://schemas.microsoft.com/office/drawing/2014/main" id="{BC6A8165-42F7-49E2-9FB8-C91D1E9DE2ED}"/>
              </a:ext>
            </a:extLst>
          </p:cNvPr>
          <p:cNvSpPr/>
          <p:nvPr/>
        </p:nvSpPr>
        <p:spPr>
          <a:xfrm>
            <a:off x="89106" y="2114008"/>
            <a:ext cx="10248022" cy="3970318"/>
          </a:xfrm>
          <a:prstGeom prst="rect">
            <a:avLst/>
          </a:prstGeom>
        </p:spPr>
        <p:txBody>
          <a:bodyPr wrap="square">
            <a:spAutoFit/>
          </a:bodyPr>
          <a:lstStyle/>
          <a:p>
            <a:pPr marL="285750" indent="-285750" algn="just">
              <a:lnSpc>
                <a:spcPct val="150000"/>
              </a:lnSpc>
              <a:buFontTx/>
              <a:buChar char="-"/>
            </a:pPr>
            <a:r>
              <a:rPr lang="fr-FR" sz="2400" b="1" dirty="0">
                <a:latin typeface="Times" panose="02020603050405020304" pitchFamily="18" charset="0"/>
                <a:ea typeface="Calibri" panose="020F0502020204030204" pitchFamily="34" charset="0"/>
                <a:cs typeface="Times" panose="02020603050405020304" pitchFamily="18" charset="0"/>
              </a:rPr>
              <a:t>Disponibilité des données </a:t>
            </a:r>
            <a:r>
              <a:rPr lang="fr-FR" sz="2400" dirty="0">
                <a:latin typeface="Times" panose="02020603050405020304" pitchFamily="18" charset="0"/>
                <a:ea typeface="Calibri" panose="020F0502020204030204" pitchFamily="34" charset="0"/>
                <a:cs typeface="Times" panose="02020603050405020304" pitchFamily="18" charset="0"/>
              </a:rPr>
              <a:t>: </a:t>
            </a:r>
            <a:r>
              <a:rPr lang="fr-FR" sz="2000" dirty="0">
                <a:latin typeface="Times" panose="02020603050405020304" pitchFamily="18" charset="0"/>
                <a:ea typeface="Calibri" panose="020F0502020204030204" pitchFamily="34" charset="0"/>
                <a:cs typeface="Times" panose="02020603050405020304" pitchFamily="18" charset="0"/>
              </a:rPr>
              <a:t>Les données sur le financement des associations de microcrédit par les banques marocaines peuvent être difficiles à obtenir, car les informations financières peuvent être confidentielles et les banques peuvent être réticentes à divulguer des informations sur leurs activités de financement.</a:t>
            </a:r>
            <a:endParaRPr lang="fr-FR" sz="2000" b="1" dirty="0">
              <a:latin typeface="Times" panose="02020603050405020304" pitchFamily="18" charset="0"/>
              <a:ea typeface="Calibri" panose="020F0502020204030204" pitchFamily="34" charset="0"/>
              <a:cs typeface="Times" panose="02020603050405020304" pitchFamily="18" charset="0"/>
            </a:endParaRPr>
          </a:p>
          <a:p>
            <a:pPr marL="285750" indent="-285750" algn="just">
              <a:lnSpc>
                <a:spcPct val="150000"/>
              </a:lnSpc>
              <a:buFontTx/>
              <a:buChar char="-"/>
            </a:pPr>
            <a:r>
              <a:rPr lang="fr-FR" sz="2400" b="1" dirty="0">
                <a:latin typeface="Times" panose="02020603050405020304" pitchFamily="18" charset="0"/>
                <a:ea typeface="Calibri" panose="020F0502020204030204" pitchFamily="34" charset="0"/>
                <a:cs typeface="Times" panose="02020603050405020304" pitchFamily="18" charset="0"/>
              </a:rPr>
              <a:t>Représentativité de l'échantillon </a:t>
            </a:r>
            <a:r>
              <a:rPr lang="fr-FR" sz="2400" dirty="0">
                <a:latin typeface="Times" panose="02020603050405020304" pitchFamily="18" charset="0"/>
                <a:ea typeface="Calibri" panose="020F0502020204030204" pitchFamily="34" charset="0"/>
                <a:cs typeface="Times" panose="02020603050405020304" pitchFamily="18" charset="0"/>
              </a:rPr>
              <a:t>: </a:t>
            </a:r>
            <a:r>
              <a:rPr lang="fr-FR" sz="2000" dirty="0">
                <a:latin typeface="Times" panose="02020603050405020304" pitchFamily="18" charset="0"/>
                <a:ea typeface="Calibri" panose="020F0502020204030204" pitchFamily="34" charset="0"/>
                <a:cs typeface="Times" panose="02020603050405020304" pitchFamily="18" charset="0"/>
              </a:rPr>
              <a:t>Le choix des banques et des associations de microcrédit à inclure dans l'étude peut avoir un impact sur la représentativité des résultats. Il est important de s'assurer que l'échantillon est représentatif de l'ensemble des banques marocaines et des associations de microcrédit afin d'éviter tout biais dans les résultats.</a:t>
            </a:r>
          </a:p>
        </p:txBody>
      </p:sp>
    </p:spTree>
    <p:custDataLst>
      <p:tags r:id="rId1"/>
    </p:custDataLst>
    <p:extLst>
      <p:ext uri="{BB962C8B-B14F-4D97-AF65-F5344CB8AC3E}">
        <p14:creationId xmlns:p14="http://schemas.microsoft.com/office/powerpoint/2010/main" val="586898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41107" y="773373"/>
            <a:ext cx="8596668" cy="632346"/>
          </a:xfrm>
        </p:spPr>
        <p:txBody>
          <a:bodyPr>
            <a:normAutofit fontScale="90000"/>
          </a:bodyPr>
          <a:lstStyle/>
          <a:p>
            <a:pPr algn="ctr"/>
            <a:r>
              <a:rPr lang="fr-FR" b="1" dirty="0">
                <a:solidFill>
                  <a:srgbClr val="002060"/>
                </a:solidFill>
                <a:latin typeface="Centaur" pitchFamily="18" charset="0"/>
                <a:cs typeface="Times New Roman" panose="02020603050405020304" pitchFamily="18" charset="0"/>
              </a:rPr>
              <a:t>Limites de la recherche</a:t>
            </a:r>
            <a:endParaRPr lang="fr-FR" dirty="0"/>
          </a:p>
        </p:txBody>
      </p:sp>
      <p:sp>
        <p:nvSpPr>
          <p:cNvPr id="3" name="Espace réservé du contenu 2"/>
          <p:cNvSpPr>
            <a:spLocks noGrp="1"/>
          </p:cNvSpPr>
          <p:nvPr>
            <p:ph idx="1"/>
          </p:nvPr>
        </p:nvSpPr>
        <p:spPr>
          <a:xfrm>
            <a:off x="464024" y="1405719"/>
            <a:ext cx="8809978" cy="5295332"/>
          </a:xfrm>
        </p:spPr>
        <p:txBody>
          <a:bodyPr>
            <a:normAutofit fontScale="92500" lnSpcReduction="10000"/>
          </a:bodyPr>
          <a:lstStyle/>
          <a:p>
            <a:pPr marL="285750" indent="-285750" algn="just">
              <a:lnSpc>
                <a:spcPct val="160000"/>
              </a:lnSpc>
              <a:buFontTx/>
              <a:buChar char="-"/>
            </a:pPr>
            <a:r>
              <a:rPr lang="fr-FR" sz="1900" b="1" dirty="0">
                <a:solidFill>
                  <a:schemeClr val="tx1"/>
                </a:solidFill>
                <a:latin typeface="Times" panose="02020603050405020304" pitchFamily="18" charset="0"/>
                <a:ea typeface="Calibri" panose="020F0502020204030204" pitchFamily="34" charset="0"/>
                <a:cs typeface="Times" panose="02020603050405020304" pitchFamily="18" charset="0"/>
              </a:rPr>
              <a:t>Compréhension de l'engagement social </a:t>
            </a:r>
            <a:r>
              <a:rPr lang="fr-FR" sz="1900" dirty="0">
                <a:solidFill>
                  <a:schemeClr val="tx1"/>
                </a:solidFill>
                <a:latin typeface="Times" panose="02020603050405020304" pitchFamily="18" charset="0"/>
                <a:ea typeface="Calibri" panose="020F0502020204030204" pitchFamily="34" charset="0"/>
                <a:cs typeface="Times" panose="02020603050405020304" pitchFamily="18" charset="0"/>
              </a:rPr>
              <a:t>: L'engagement social des banques peut être défini de différentes manières, et il est important de définir clairement ce que l'on entend par "engagement social" dans le cadre de cette recherche. Il est également important de comprendre les motivations et les objectifs des banques en matière de financement des associations de microcrédit.</a:t>
            </a:r>
          </a:p>
          <a:p>
            <a:pPr marL="285750" indent="-285750" algn="just">
              <a:lnSpc>
                <a:spcPct val="160000"/>
              </a:lnSpc>
              <a:buFontTx/>
              <a:buChar char="-"/>
            </a:pPr>
            <a:r>
              <a:rPr lang="fr-FR" sz="1900" b="1" dirty="0">
                <a:solidFill>
                  <a:schemeClr val="tx1"/>
                </a:solidFill>
                <a:latin typeface="Times" panose="02020603050405020304" pitchFamily="18" charset="0"/>
                <a:ea typeface="Calibri" panose="020F0502020204030204" pitchFamily="34" charset="0"/>
                <a:cs typeface="Times" panose="02020603050405020304" pitchFamily="18" charset="0"/>
              </a:rPr>
              <a:t>Contexte économique et social </a:t>
            </a:r>
            <a:r>
              <a:rPr lang="fr-FR" sz="1900" dirty="0">
                <a:solidFill>
                  <a:schemeClr val="tx1"/>
                </a:solidFill>
                <a:latin typeface="Times" panose="02020603050405020304" pitchFamily="18" charset="0"/>
                <a:ea typeface="Calibri" panose="020F0502020204030204" pitchFamily="34" charset="0"/>
                <a:cs typeface="Times" panose="02020603050405020304" pitchFamily="18" charset="0"/>
              </a:rPr>
              <a:t>: Le contexte économique et social du Maroc peut avoir un impact sur l'engagement social des banques dans le financement des associations de microcrédit. Il est important de prendre en compte ces facteurs dans l'analyse des résultats.</a:t>
            </a:r>
          </a:p>
          <a:p>
            <a:pPr marL="285750" indent="-285750" algn="just">
              <a:lnSpc>
                <a:spcPct val="160000"/>
              </a:lnSpc>
              <a:buFontTx/>
              <a:buChar char="-"/>
            </a:pPr>
            <a:r>
              <a:rPr lang="fr-FR" sz="1900" b="1" dirty="0">
                <a:solidFill>
                  <a:schemeClr val="tx1"/>
                </a:solidFill>
                <a:latin typeface="Times" panose="02020603050405020304" pitchFamily="18" charset="0"/>
                <a:ea typeface="Calibri" panose="020F0502020204030204" pitchFamily="34" charset="0"/>
                <a:cs typeface="Times" panose="02020603050405020304" pitchFamily="18" charset="0"/>
              </a:rPr>
              <a:t>Limites de la méthodologie : </a:t>
            </a:r>
            <a:r>
              <a:rPr lang="fr-FR" sz="1900" dirty="0">
                <a:solidFill>
                  <a:schemeClr val="tx1"/>
                </a:solidFill>
                <a:latin typeface="Times" panose="02020603050405020304" pitchFamily="18" charset="0"/>
                <a:ea typeface="Calibri" panose="020F0502020204030204" pitchFamily="34" charset="0"/>
                <a:cs typeface="Times" panose="02020603050405020304" pitchFamily="18" charset="0"/>
              </a:rPr>
              <a:t>La recherche peut être limitée par la méthodologie utilisée, qu'il s'agisse d'une enquête, d'une étude de cas ou d'une analyse documentaire. Il est important de reconnaître les limites de la méthodologie et de fournir une justification pour les choix méthodologiques</a:t>
            </a:r>
            <a:r>
              <a:rPr lang="fr-FR" dirty="0">
                <a:solidFill>
                  <a:schemeClr val="tx1"/>
                </a:solidFill>
                <a:latin typeface="Times" panose="02020603050405020304" pitchFamily="18" charset="0"/>
                <a:ea typeface="Calibri" panose="020F0502020204030204" pitchFamily="34" charset="0"/>
                <a:cs typeface="Times" panose="02020603050405020304" pitchFamily="18" charset="0"/>
              </a:rPr>
              <a:t>.</a:t>
            </a:r>
          </a:p>
        </p:txBody>
      </p:sp>
    </p:spTree>
    <p:extLst>
      <p:ext uri="{BB962C8B-B14F-4D97-AF65-F5344CB8AC3E}">
        <p14:creationId xmlns:p14="http://schemas.microsoft.com/office/powerpoint/2010/main" val="32103897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205335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Problématique et contexte de la recherche</a:t>
            </a:r>
          </a:p>
        </p:txBody>
      </p:sp>
      <p:sp>
        <p:nvSpPr>
          <p:cNvPr id="10" name="Rectangle 9"/>
          <p:cNvSpPr/>
          <p:nvPr/>
        </p:nvSpPr>
        <p:spPr>
          <a:xfrm>
            <a:off x="4039802" y="30583"/>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exploratoire</a:t>
            </a:r>
          </a:p>
        </p:txBody>
      </p:sp>
      <p:sp>
        <p:nvSpPr>
          <p:cNvPr id="11" name="Rectangle 10"/>
          <p:cNvSpPr/>
          <p:nvPr/>
        </p:nvSpPr>
        <p:spPr>
          <a:xfrm>
            <a:off x="6110398" y="-1"/>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Hypothèses et modèle conceptuel</a:t>
            </a:r>
          </a:p>
        </p:txBody>
      </p:sp>
      <p:sp>
        <p:nvSpPr>
          <p:cNvPr id="13" name="Rectangle 12"/>
          <p:cNvSpPr/>
          <p:nvPr/>
        </p:nvSpPr>
        <p:spPr>
          <a:xfrm>
            <a:off x="10183649" y="53723"/>
            <a:ext cx="2008351" cy="828675"/>
          </a:xfrm>
          <a:prstGeom prst="rect">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b="1" dirty="0">
                <a:solidFill>
                  <a:schemeClr val="tx1"/>
                </a:solidFill>
                <a:latin typeface="Centaur" pitchFamily="18" charset="0"/>
                <a:cs typeface="Times New Roman" panose="02020603050405020304" pitchFamily="18" charset="0"/>
              </a:rPr>
              <a:t>Apports /  limites et perspectives</a:t>
            </a:r>
          </a:p>
        </p:txBody>
      </p:sp>
      <p:sp>
        <p:nvSpPr>
          <p:cNvPr id="15" name="Espace réservé de la date 14"/>
          <p:cNvSpPr>
            <a:spLocks noGrp="1"/>
          </p:cNvSpPr>
          <p:nvPr>
            <p:ph type="dt" sz="half" idx="10"/>
          </p:nvPr>
        </p:nvSpPr>
        <p:spPr>
          <a:xfrm>
            <a:off x="9448800" y="6310379"/>
            <a:ext cx="2743200" cy="365125"/>
          </a:xfrm>
        </p:spPr>
        <p:txBody>
          <a:bodyPr/>
          <a:lstStyle/>
          <a:p>
            <a:fld id="{181BEC84-55AF-432E-9FCF-CB2302352A28}" type="datetime1">
              <a:rPr lang="fr-FR" smtClean="0">
                <a:latin typeface="Centaur" pitchFamily="18" charset="0"/>
              </a:rPr>
              <a:pPr/>
              <a:t>01/05/2023</a:t>
            </a:fld>
            <a:endParaRPr lang="fr-FR" dirty="0">
              <a:latin typeface="Centaur" pitchFamily="18" charset="0"/>
            </a:endParaRPr>
          </a:p>
        </p:txBody>
      </p:sp>
      <p:sp>
        <p:nvSpPr>
          <p:cNvPr id="17" name="Espace réservé du numéro de diapositive 16"/>
          <p:cNvSpPr>
            <a:spLocks noGrp="1"/>
          </p:cNvSpPr>
          <p:nvPr>
            <p:ph type="sldNum" sz="quarter" idx="12"/>
          </p:nvPr>
        </p:nvSpPr>
        <p:spPr>
          <a:xfrm>
            <a:off x="115909" y="6241152"/>
            <a:ext cx="811019" cy="503578"/>
          </a:xfrm>
        </p:spPr>
        <p:txBody>
          <a:bodyPr/>
          <a:lstStyle/>
          <a:p>
            <a:fld id="{A6B9A898-40B9-4B7D-B869-CBADA58355E2}" type="slidenum">
              <a:rPr lang="fr-FR" smtClean="0">
                <a:latin typeface="Centaur" pitchFamily="18" charset="0"/>
              </a:rPr>
              <a:pPr/>
              <a:t>22</a:t>
            </a:fld>
            <a:endParaRPr lang="fr-FR" dirty="0">
              <a:latin typeface="Centaur" pitchFamily="18" charset="0"/>
            </a:endParaRPr>
          </a:p>
        </p:txBody>
      </p:sp>
      <p:sp>
        <p:nvSpPr>
          <p:cNvPr id="14" name="Rectangle 13"/>
          <p:cNvSpPr/>
          <p:nvPr/>
        </p:nvSpPr>
        <p:spPr>
          <a:xfrm>
            <a:off x="2051102" y="-2"/>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Méthodologie de la recherche </a:t>
            </a:r>
          </a:p>
        </p:txBody>
      </p:sp>
      <p:sp>
        <p:nvSpPr>
          <p:cNvPr id="22" name="Rectangle 21"/>
          <p:cNvSpPr/>
          <p:nvPr/>
        </p:nvSpPr>
        <p:spPr>
          <a:xfrm>
            <a:off x="760408" y="1107073"/>
            <a:ext cx="8649031" cy="523220"/>
          </a:xfrm>
          <a:prstGeom prst="rect">
            <a:avLst/>
          </a:prstGeom>
        </p:spPr>
        <p:txBody>
          <a:bodyPr wrap="square">
            <a:spAutoFit/>
          </a:bodyPr>
          <a:lstStyle/>
          <a:p>
            <a:pPr algn="ctr"/>
            <a:r>
              <a:rPr lang="fr-FR" sz="2800" b="1" spc="300" dirty="0">
                <a:latin typeface="Centaur" pitchFamily="18" charset="0"/>
                <a:cs typeface="Times New Roman" panose="02020603050405020304" pitchFamily="18" charset="0"/>
              </a:rPr>
              <a:t>Perspectives et pistes de recherches</a:t>
            </a:r>
            <a:endParaRPr lang="fr-FR" sz="2800" b="1" dirty="0">
              <a:latin typeface="Centaur" pitchFamily="18" charset="0"/>
              <a:cs typeface="Times New Roman" panose="02020603050405020304" pitchFamily="18" charset="0"/>
            </a:endParaRPr>
          </a:p>
        </p:txBody>
      </p:sp>
      <p:sp>
        <p:nvSpPr>
          <p:cNvPr id="19" name="Rectangle 18"/>
          <p:cNvSpPr/>
          <p:nvPr/>
        </p:nvSpPr>
        <p:spPr>
          <a:xfrm>
            <a:off x="8172744" y="0"/>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confirmatoire et test des hypothèses</a:t>
            </a:r>
          </a:p>
        </p:txBody>
      </p:sp>
      <p:sp>
        <p:nvSpPr>
          <p:cNvPr id="3" name="Rectangle 2"/>
          <p:cNvSpPr/>
          <p:nvPr/>
        </p:nvSpPr>
        <p:spPr>
          <a:xfrm>
            <a:off x="245659" y="1792140"/>
            <a:ext cx="9430603" cy="5324535"/>
          </a:xfrm>
          <a:prstGeom prst="rect">
            <a:avLst/>
          </a:prstGeom>
        </p:spPr>
        <p:txBody>
          <a:bodyPr wrap="square">
            <a:spAutoFit/>
          </a:bodyPr>
          <a:lstStyle/>
          <a:p>
            <a:pPr marL="285750" indent="-285750" algn="just">
              <a:buFont typeface="Wingdings" panose="05000000000000000000" pitchFamily="2" charset="2"/>
              <a:buChar char="Ø"/>
            </a:pPr>
            <a:r>
              <a:rPr lang="fr-FR" sz="2000" b="1" dirty="0">
                <a:latin typeface="Times" panose="02020603050405020304" pitchFamily="18" charset="0"/>
                <a:cs typeface="Times" panose="02020603050405020304" pitchFamily="18" charset="0"/>
              </a:rPr>
              <a:t>L'analyse des motivations des banques marocaines à s'engager dans le financement des associations de microcrédit </a:t>
            </a:r>
            <a:r>
              <a:rPr lang="fr-FR" sz="2000" dirty="0">
                <a:latin typeface="Times" panose="02020603050405020304" pitchFamily="18" charset="0"/>
                <a:cs typeface="Times" panose="02020603050405020304" pitchFamily="18" charset="0"/>
              </a:rPr>
              <a:t>: Cette recherche pourrait examiner les motivations économiques, sociales, politiques et éthiques des banques à soutenir les associations de microcrédit, ainsi que les avantages et les risques associés à cet engagement.</a:t>
            </a:r>
          </a:p>
          <a:p>
            <a:pPr marL="285750" indent="-285750" algn="just">
              <a:buFont typeface="Wingdings" panose="05000000000000000000" pitchFamily="2" charset="2"/>
              <a:buChar char="Ø"/>
            </a:pPr>
            <a:endParaRPr lang="fr-FR" sz="2000" dirty="0">
              <a:latin typeface="Times" panose="02020603050405020304" pitchFamily="18" charset="0"/>
              <a:cs typeface="Times" panose="02020603050405020304" pitchFamily="18" charset="0"/>
            </a:endParaRPr>
          </a:p>
          <a:p>
            <a:pPr marL="285750" indent="-285750" algn="just">
              <a:buFont typeface="Wingdings" panose="05000000000000000000" pitchFamily="2" charset="2"/>
              <a:buChar char="Ø"/>
            </a:pPr>
            <a:r>
              <a:rPr lang="fr-FR" sz="2000" b="1" dirty="0">
                <a:latin typeface="Times" panose="02020603050405020304" pitchFamily="18" charset="0"/>
                <a:cs typeface="Times" panose="02020603050405020304" pitchFamily="18" charset="0"/>
              </a:rPr>
              <a:t>Les effets du financement des associations de microcrédit sur les banques marocaines </a:t>
            </a:r>
            <a:r>
              <a:rPr lang="fr-FR" sz="2000" dirty="0">
                <a:latin typeface="Times" panose="02020603050405020304" pitchFamily="18" charset="0"/>
                <a:cs typeface="Times" panose="02020603050405020304" pitchFamily="18" charset="0"/>
              </a:rPr>
              <a:t>: Cette recherche pourrait évaluer les conséquences financières, opérationnelles et stratégiques de l'engagement des banques dans le financement des associations de microcrédit, y compris les impacts sur la rentabilité, la croissance et la réputation des banques.</a:t>
            </a:r>
          </a:p>
          <a:p>
            <a:pPr marL="285750" indent="-285750" algn="just">
              <a:buFont typeface="Wingdings" panose="05000000000000000000" pitchFamily="2" charset="2"/>
              <a:buChar char="Ø"/>
            </a:pPr>
            <a:endParaRPr lang="fr-FR" sz="2000" dirty="0">
              <a:latin typeface="Times" panose="02020603050405020304" pitchFamily="18" charset="0"/>
              <a:cs typeface="Times" panose="02020603050405020304" pitchFamily="18" charset="0"/>
            </a:endParaRPr>
          </a:p>
          <a:p>
            <a:pPr marL="285750" indent="-285750" algn="just">
              <a:buFont typeface="Wingdings" panose="05000000000000000000" pitchFamily="2" charset="2"/>
              <a:buChar char="Ø"/>
            </a:pPr>
            <a:r>
              <a:rPr lang="fr-FR" sz="2000" b="1" dirty="0">
                <a:latin typeface="Times" panose="02020603050405020304" pitchFamily="18" charset="0"/>
                <a:cs typeface="Times" panose="02020603050405020304" pitchFamily="18" charset="0"/>
              </a:rPr>
              <a:t>L'impact du financement des associations de microcrédit sur les bénéficiaires </a:t>
            </a:r>
            <a:r>
              <a:rPr lang="fr-FR" sz="2000" dirty="0">
                <a:latin typeface="Times" panose="02020603050405020304" pitchFamily="18" charset="0"/>
                <a:cs typeface="Times" panose="02020603050405020304" pitchFamily="18" charset="0"/>
              </a:rPr>
              <a:t>: Cette recherche pourrait analyser les effets du financement des associations de microcrédit sur la pauvreté, l'emploi, l'autonomisation économique et l'inclusion financière des bénéficiaires des microcrédits.</a:t>
            </a:r>
          </a:p>
          <a:p>
            <a:pPr algn="just"/>
            <a:endParaRPr lang="fr-FR" sz="2000" dirty="0">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val="36525992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5660" y="1519144"/>
            <a:ext cx="9744502" cy="3880773"/>
          </a:xfrm>
        </p:spPr>
        <p:txBody>
          <a:bodyPr>
            <a:normAutofit/>
          </a:bodyPr>
          <a:lstStyle/>
          <a:p>
            <a:pPr marL="285750" indent="-285750" algn="just">
              <a:buFont typeface="Wingdings" panose="05000000000000000000" pitchFamily="2" charset="2"/>
              <a:buChar char="Ø"/>
            </a:pPr>
            <a:r>
              <a:rPr lang="fr-FR" sz="2000" b="1" dirty="0">
                <a:latin typeface="Times" panose="02020603050405020304" pitchFamily="18" charset="0"/>
                <a:cs typeface="Times" panose="02020603050405020304" pitchFamily="18" charset="0"/>
              </a:rPr>
              <a:t>Les facteurs clés de succès pour l'engagement des banques marocaines dans le financement des associations de microcrédit </a:t>
            </a:r>
            <a:r>
              <a:rPr lang="fr-FR" sz="2000" dirty="0">
                <a:latin typeface="Times" panose="02020603050405020304" pitchFamily="18" charset="0"/>
                <a:cs typeface="Times" panose="02020603050405020304" pitchFamily="18" charset="0"/>
              </a:rPr>
              <a:t>: Cette recherche pourrait identifier les facteurs qui favorisent ou entravent l'engagement des banques dans le financement des associations de microcrédit, tels que les réglementations, les incitations, les compétences et les ressources.</a:t>
            </a:r>
          </a:p>
          <a:p>
            <a:pPr algn="just"/>
            <a:endParaRPr lang="fr-FR" sz="2000" dirty="0">
              <a:latin typeface="Times" panose="02020603050405020304" pitchFamily="18" charset="0"/>
              <a:cs typeface="Times" panose="02020603050405020304" pitchFamily="18" charset="0"/>
            </a:endParaRPr>
          </a:p>
          <a:p>
            <a:pPr marL="285750" indent="-285750" algn="just">
              <a:buFont typeface="Wingdings" panose="05000000000000000000" pitchFamily="2" charset="2"/>
              <a:buChar char="Ø"/>
            </a:pPr>
            <a:r>
              <a:rPr lang="fr-FR" sz="2000" b="1" dirty="0">
                <a:latin typeface="Times" panose="02020603050405020304" pitchFamily="18" charset="0"/>
                <a:cs typeface="Times" panose="02020603050405020304" pitchFamily="18" charset="0"/>
              </a:rPr>
              <a:t>Les perspectives de développement du secteur de microfinance au Maroc </a:t>
            </a:r>
            <a:r>
              <a:rPr lang="fr-FR" sz="2000" dirty="0">
                <a:latin typeface="Times" panose="02020603050405020304" pitchFamily="18" charset="0"/>
                <a:cs typeface="Times" panose="02020603050405020304" pitchFamily="18" charset="0"/>
              </a:rPr>
              <a:t>: Cette recherche pourrait explorer les tendances actuelles et futures du secteur de microfinance au Maroc, en mettant en évidence les opportunités et les défis pour les banques marocaines de s'engager davantage dans le financement des associations de microcrédit.</a:t>
            </a:r>
            <a:endParaRPr lang="fr-MA" sz="2000" dirty="0">
              <a:latin typeface="Times" panose="02020603050405020304" pitchFamily="18" charset="0"/>
              <a:cs typeface="Times" panose="02020603050405020304" pitchFamily="18" charset="0"/>
            </a:endParaRPr>
          </a:p>
        </p:txBody>
      </p:sp>
      <p:sp>
        <p:nvSpPr>
          <p:cNvPr id="4" name="Titre 3"/>
          <p:cNvSpPr>
            <a:spLocks noGrp="1"/>
          </p:cNvSpPr>
          <p:nvPr>
            <p:ph type="title"/>
          </p:nvPr>
        </p:nvSpPr>
        <p:spPr>
          <a:prstGeom prst="rect">
            <a:avLst/>
          </a:prstGeom>
        </p:spPr>
        <p:txBody>
          <a:bodyPr wrap="square">
            <a:spAutoFit/>
          </a:bodyPr>
          <a:lstStyle/>
          <a:p>
            <a:pPr algn="ctr"/>
            <a:r>
              <a:rPr lang="fr-FR" sz="2800" b="1" spc="300" dirty="0">
                <a:latin typeface="Centaur" pitchFamily="18" charset="0"/>
                <a:cs typeface="Times New Roman" panose="02020603050405020304" pitchFamily="18" charset="0"/>
              </a:rPr>
              <a:t>Perspectives et pistes de recherches</a:t>
            </a:r>
            <a:endParaRPr lang="fr-FR" sz="2800" b="1" dirty="0">
              <a:latin typeface="Centaur" pitchFamily="18" charset="0"/>
              <a:cs typeface="Times New Roman" panose="02020603050405020304" pitchFamily="18" charset="0"/>
            </a:endParaRPr>
          </a:p>
        </p:txBody>
      </p:sp>
    </p:spTree>
    <p:extLst>
      <p:ext uri="{BB962C8B-B14F-4D97-AF65-F5344CB8AC3E}">
        <p14:creationId xmlns:p14="http://schemas.microsoft.com/office/powerpoint/2010/main" val="29028684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space réservé de la date 14"/>
          <p:cNvSpPr>
            <a:spLocks noGrp="1"/>
          </p:cNvSpPr>
          <p:nvPr>
            <p:ph type="dt" sz="half" idx="10"/>
          </p:nvPr>
        </p:nvSpPr>
        <p:spPr>
          <a:xfrm>
            <a:off x="9448800" y="6310379"/>
            <a:ext cx="2743200" cy="365125"/>
          </a:xfrm>
        </p:spPr>
        <p:txBody>
          <a:bodyPr/>
          <a:lstStyle/>
          <a:p>
            <a:fld id="{181BEC84-55AF-432E-9FCF-CB2302352A28}" type="datetime1">
              <a:rPr lang="fr-FR" smtClean="0">
                <a:latin typeface="Centaur" pitchFamily="18" charset="0"/>
              </a:rPr>
              <a:pPr/>
              <a:t>01/05/2023</a:t>
            </a:fld>
            <a:endParaRPr lang="fr-FR" dirty="0">
              <a:latin typeface="Centaur" pitchFamily="18" charset="0"/>
            </a:endParaRPr>
          </a:p>
        </p:txBody>
      </p:sp>
      <p:sp>
        <p:nvSpPr>
          <p:cNvPr id="17" name="Espace réservé du numéro de diapositive 16"/>
          <p:cNvSpPr>
            <a:spLocks noGrp="1"/>
          </p:cNvSpPr>
          <p:nvPr>
            <p:ph type="sldNum" sz="quarter" idx="12"/>
          </p:nvPr>
        </p:nvSpPr>
        <p:spPr>
          <a:xfrm>
            <a:off x="115909" y="6241152"/>
            <a:ext cx="811019" cy="503578"/>
          </a:xfrm>
        </p:spPr>
        <p:txBody>
          <a:bodyPr/>
          <a:lstStyle/>
          <a:p>
            <a:fld id="{A6B9A898-40B9-4B7D-B869-CBADA58355E2}" type="slidenum">
              <a:rPr lang="fr-FR" smtClean="0">
                <a:latin typeface="Centaur" pitchFamily="18" charset="0"/>
              </a:rPr>
              <a:pPr/>
              <a:t>24</a:t>
            </a:fld>
            <a:endParaRPr lang="fr-FR" dirty="0">
              <a:latin typeface="Centaur" pitchFamily="18" charset="0"/>
            </a:endParaRPr>
          </a:p>
        </p:txBody>
      </p:sp>
      <p:sp>
        <p:nvSpPr>
          <p:cNvPr id="18" name="Rectangle à coins arrondis 5">
            <a:extLst>
              <a:ext uri="{FF2B5EF4-FFF2-40B4-BE49-F238E27FC236}">
                <a16:creationId xmlns:a16="http://schemas.microsoft.com/office/drawing/2014/main" id="{8F6B2078-439F-4F6A-B15D-83F44AC4C1AC}"/>
              </a:ext>
            </a:extLst>
          </p:cNvPr>
          <p:cNvSpPr/>
          <p:nvPr/>
        </p:nvSpPr>
        <p:spPr>
          <a:xfrm>
            <a:off x="1190046" y="2130311"/>
            <a:ext cx="9878096" cy="1585824"/>
          </a:xfrm>
          <a:prstGeom prst="roundRect">
            <a:avLst/>
          </a:prstGeom>
          <a:solidFill>
            <a:schemeClr val="accent5">
              <a:lumMod val="40000"/>
              <a:lumOff val="60000"/>
            </a:schemeClr>
          </a:solidFill>
          <a:ln>
            <a:noFill/>
          </a:ln>
          <a:effectLst>
            <a:innerShdw blurRad="63500" dist="50800" dir="5400000">
              <a:prstClr val="black">
                <a:alpha val="50000"/>
              </a:prstClr>
            </a:inn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a:spAutoFit/>
          </a:bodyPr>
          <a:lstStyle/>
          <a:p>
            <a:pPr algn="ctr">
              <a:lnSpc>
                <a:spcPct val="150000"/>
              </a:lnSpc>
            </a:pPr>
            <a:r>
              <a:rPr lang="fr-FR" sz="6600" dirty="0">
                <a:solidFill>
                  <a:schemeClr val="tx1"/>
                </a:solidFill>
                <a:latin typeface="Times New Roman" pitchFamily="18" charset="0"/>
                <a:cs typeface="Times New Roman" pitchFamily="18" charset="0"/>
              </a:rPr>
              <a:t>Merci pour votre attention</a:t>
            </a:r>
          </a:p>
        </p:txBody>
      </p:sp>
      <p:sp>
        <p:nvSpPr>
          <p:cNvPr id="24" name="Sous-titre 2"/>
          <p:cNvSpPr txBox="1">
            <a:spLocks/>
          </p:cNvSpPr>
          <p:nvPr/>
        </p:nvSpPr>
        <p:spPr>
          <a:xfrm>
            <a:off x="3326458" y="4115531"/>
            <a:ext cx="5605272" cy="7748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fr-FR" dirty="0">
              <a:solidFill>
                <a:schemeClr val="tx1"/>
              </a:solidFill>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val="4208350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a:extLst>
              <a:ext uri="{FF2B5EF4-FFF2-40B4-BE49-F238E27FC236}">
                <a16:creationId xmlns:a16="http://schemas.microsoft.com/office/drawing/2014/main" id="{6618DA4C-B596-4906-9C46-49C234BEC60E}"/>
              </a:ext>
            </a:extLst>
          </p:cNvPr>
          <p:cNvSpPr>
            <a:spLocks noGrp="1"/>
          </p:cNvSpPr>
          <p:nvPr>
            <p:ph type="title"/>
          </p:nvPr>
        </p:nvSpPr>
        <p:spPr>
          <a:xfrm>
            <a:off x="188027" y="66819"/>
            <a:ext cx="3193625" cy="968005"/>
          </a:xfrm>
          <a:ln>
            <a:solidFill>
              <a:srgbClr val="7030A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algn="ctr">
              <a:defRPr/>
            </a:pPr>
            <a:r>
              <a:rPr lang="fr-FR" altLang="fr-FR" sz="5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Plan</a:t>
            </a:r>
          </a:p>
        </p:txBody>
      </p:sp>
      <p:sp>
        <p:nvSpPr>
          <p:cNvPr id="3" name="Espace réservé de la date 2">
            <a:extLst>
              <a:ext uri="{FF2B5EF4-FFF2-40B4-BE49-F238E27FC236}">
                <a16:creationId xmlns:a16="http://schemas.microsoft.com/office/drawing/2014/main" id="{01961310-E69D-4BEE-B2D9-8F198460E184}"/>
              </a:ext>
            </a:extLst>
          </p:cNvPr>
          <p:cNvSpPr>
            <a:spLocks noGrp="1"/>
          </p:cNvSpPr>
          <p:nvPr>
            <p:ph type="dt" sz="half" idx="10"/>
          </p:nvPr>
        </p:nvSpPr>
        <p:spPr>
          <a:xfrm>
            <a:off x="10964333" y="6223924"/>
            <a:ext cx="911939" cy="365125"/>
          </a:xfrm>
        </p:spPr>
        <p:txBody>
          <a:bodyPr/>
          <a:lstStyle/>
          <a:p>
            <a:pPr>
              <a:defRPr/>
            </a:pPr>
            <a:fld id="{DAB6C24F-EF60-4957-AED3-5F48F969B3DC}" type="datetime1">
              <a:rPr lang="fr-FR"/>
              <a:pPr>
                <a:defRPr/>
              </a:pPr>
              <a:t>01/05/2023</a:t>
            </a:fld>
            <a:endParaRPr lang="en-US" dirty="0"/>
          </a:p>
        </p:txBody>
      </p:sp>
      <p:sp>
        <p:nvSpPr>
          <p:cNvPr id="7172" name="Espace réservé du numéro de diapositive 7">
            <a:extLst>
              <a:ext uri="{FF2B5EF4-FFF2-40B4-BE49-F238E27FC236}">
                <a16:creationId xmlns:a16="http://schemas.microsoft.com/office/drawing/2014/main" id="{CD039F76-A216-49CD-A2C1-AF3E370BEA2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rgbClr val="7F7F7F"/>
                </a:solidFill>
                <a:latin typeface="Century Gothic" panose="020B0502020202020204" pitchFamily="34" charset="0"/>
              </a:defRPr>
            </a:lvl1pPr>
            <a:lvl2pPr marL="742950" indent="-285750">
              <a:spcBef>
                <a:spcPct val="20000"/>
              </a:spcBef>
              <a:buFont typeface="Courier New" panose="02070309020205020404" pitchFamily="49" charset="0"/>
              <a:buChar char="o"/>
              <a:defRPr sz="1600">
                <a:solidFill>
                  <a:srgbClr val="7F7F7F"/>
                </a:solidFill>
                <a:latin typeface="Century Gothic" panose="020B0502020202020204" pitchFamily="34" charset="0"/>
              </a:defRPr>
            </a:lvl2pPr>
            <a:lvl3pPr marL="11430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3pPr>
            <a:lvl4pPr marL="1600200" indent="-228600">
              <a:spcBef>
                <a:spcPct val="20000"/>
              </a:spcBef>
              <a:buFont typeface="Courier New" panose="02070309020205020404" pitchFamily="49" charset="0"/>
              <a:buChar char="o"/>
              <a:defRPr sz="1600">
                <a:solidFill>
                  <a:srgbClr val="7F7F7F"/>
                </a:solidFill>
                <a:latin typeface="Century Gothic" panose="020B0502020202020204" pitchFamily="34" charset="0"/>
              </a:defRPr>
            </a:lvl4pPr>
            <a:lvl5pPr marL="2057400" indent="-228600">
              <a:spcBef>
                <a:spcPct val="20000"/>
              </a:spcBef>
              <a:buFont typeface="Arial" panose="020B0604020202020204" pitchFamily="34" charset="0"/>
              <a:buChar char="•"/>
              <a:defRPr sz="1600">
                <a:solidFill>
                  <a:srgbClr val="7F7F7F"/>
                </a:solidFill>
                <a:latin typeface="Century Gothic" panose="020B0502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7F7F7F"/>
                </a:solidFill>
                <a:latin typeface="Century Gothic" panose="020B0502020202020204" pitchFamily="34" charset="0"/>
              </a:defRPr>
            </a:lvl9pPr>
          </a:lstStyle>
          <a:p>
            <a:pPr>
              <a:spcBef>
                <a:spcPct val="0"/>
              </a:spcBef>
              <a:buFontTx/>
              <a:buNone/>
            </a:pPr>
            <a:fld id="{55189293-F580-46C6-A362-AC284C6BBEF7}" type="slidenum">
              <a:rPr lang="en-US" altLang="fr-FR" sz="1200">
                <a:solidFill>
                  <a:srgbClr val="B5A788"/>
                </a:solidFill>
                <a:latin typeface="Arial" panose="020B0604020202020204" pitchFamily="34" charset="0"/>
              </a:rPr>
              <a:pPr>
                <a:spcBef>
                  <a:spcPct val="0"/>
                </a:spcBef>
                <a:buFontTx/>
                <a:buNone/>
              </a:pPr>
              <a:t>3</a:t>
            </a:fld>
            <a:endParaRPr lang="en-US" altLang="fr-FR" sz="1200">
              <a:solidFill>
                <a:srgbClr val="B5A788"/>
              </a:solidFill>
              <a:latin typeface="Arial" panose="020B0604020202020204" pitchFamily="34" charset="0"/>
            </a:endParaRPr>
          </a:p>
        </p:txBody>
      </p:sp>
      <p:sp>
        <p:nvSpPr>
          <p:cNvPr id="6147" name="AutoShape 8">
            <a:extLst>
              <a:ext uri="{FF2B5EF4-FFF2-40B4-BE49-F238E27FC236}">
                <a16:creationId xmlns:a16="http://schemas.microsoft.com/office/drawing/2014/main" id="{0F2D1878-4775-4649-BC08-F0A06E79EC56}"/>
              </a:ext>
            </a:extLst>
          </p:cNvPr>
          <p:cNvSpPr>
            <a:spLocks noChangeArrowheads="1"/>
          </p:cNvSpPr>
          <p:nvPr/>
        </p:nvSpPr>
        <p:spPr bwMode="auto">
          <a:xfrm>
            <a:off x="1790163" y="1255152"/>
            <a:ext cx="7003000" cy="457200"/>
          </a:xfrm>
          <a:prstGeom prst="roundRect">
            <a:avLst>
              <a:gd name="adj" fmla="val 50000"/>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eaLnBrk="0" hangingPunct="0">
              <a:spcBef>
                <a:spcPts val="600"/>
              </a:spcBef>
              <a:buClr>
                <a:schemeClr val="accent1"/>
              </a:buClr>
              <a:buSzPct val="80000"/>
              <a:buFont typeface="Wingdings 2" pitchFamily="18" charset="2"/>
              <a:buChar char=""/>
              <a:defRPr sz="3200">
                <a:solidFill>
                  <a:schemeClr val="tx1"/>
                </a:solidFill>
                <a:latin typeface="Gill Sans MT"/>
              </a:defRPr>
            </a:lvl1pPr>
            <a:lvl2pPr marL="742950" indent="-285750" eaLnBrk="0" hangingPunct="0">
              <a:spcBef>
                <a:spcPts val="550"/>
              </a:spcBef>
              <a:buClr>
                <a:schemeClr val="accent1"/>
              </a:buClr>
              <a:buFont typeface="Verdana" pitchFamily="34" charset="0"/>
              <a:buChar char="◦"/>
              <a:defRPr sz="2800">
                <a:solidFill>
                  <a:schemeClr val="tx1"/>
                </a:solidFill>
                <a:latin typeface="Gill Sans MT"/>
              </a:defRPr>
            </a:lvl2pPr>
            <a:lvl3pPr marL="1143000" indent="-228600" eaLnBrk="0" hangingPunct="0">
              <a:spcBef>
                <a:spcPct val="20000"/>
              </a:spcBef>
              <a:buClr>
                <a:schemeClr val="accent2"/>
              </a:buClr>
              <a:buFont typeface="Wingdings 2" pitchFamily="18" charset="2"/>
              <a:buChar char=""/>
              <a:defRPr sz="2400">
                <a:solidFill>
                  <a:schemeClr val="tx1"/>
                </a:solidFill>
                <a:latin typeface="Gill Sans MT"/>
              </a:defRPr>
            </a:lvl3pPr>
            <a:lvl4pPr marL="1600200" indent="-228600" eaLnBrk="0" hangingPunct="0">
              <a:spcBef>
                <a:spcPct val="20000"/>
              </a:spcBef>
              <a:buClr>
                <a:srgbClr val="C32D2E"/>
              </a:buClr>
              <a:buFont typeface="Wingdings 2" pitchFamily="18" charset="2"/>
              <a:buChar char=""/>
              <a:defRPr sz="2000">
                <a:solidFill>
                  <a:schemeClr val="tx1"/>
                </a:solidFill>
                <a:latin typeface="Gill Sans MT"/>
              </a:defRPr>
            </a:lvl4pPr>
            <a:lvl5pPr marL="2057400" indent="-228600" eaLnBrk="0" hangingPunct="0">
              <a:spcBef>
                <a:spcPct val="20000"/>
              </a:spcBef>
              <a:buClr>
                <a:srgbClr val="84AA33"/>
              </a:buClr>
              <a:buFont typeface="Wingdings 2" pitchFamily="18" charset="2"/>
              <a:buChar char=""/>
              <a:defRPr sz="2000">
                <a:solidFill>
                  <a:schemeClr val="tx1"/>
                </a:solidFill>
                <a:latin typeface="Gill Sans MT"/>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9pPr>
          </a:lstStyle>
          <a:p>
            <a:pPr algn="ctr"/>
            <a:r>
              <a:rPr lang="fr-FR" b="1" dirty="0">
                <a:latin typeface="Centaur" pitchFamily="18" charset="0"/>
                <a:cs typeface="Times New Roman" panose="02020603050405020304" pitchFamily="18" charset="0"/>
              </a:rPr>
              <a:t>Contexte et Problématique de la recherche </a:t>
            </a:r>
          </a:p>
        </p:txBody>
      </p:sp>
      <p:sp>
        <p:nvSpPr>
          <p:cNvPr id="6151" name="AutoShape 24">
            <a:extLst>
              <a:ext uri="{FF2B5EF4-FFF2-40B4-BE49-F238E27FC236}">
                <a16:creationId xmlns:a16="http://schemas.microsoft.com/office/drawing/2014/main" id="{380DC43A-F25E-4039-9B79-F24D7D242CB1}"/>
              </a:ext>
            </a:extLst>
          </p:cNvPr>
          <p:cNvSpPr>
            <a:spLocks noChangeArrowheads="1"/>
          </p:cNvSpPr>
          <p:nvPr/>
        </p:nvSpPr>
        <p:spPr bwMode="auto">
          <a:xfrm>
            <a:off x="1790164" y="2690393"/>
            <a:ext cx="7006176" cy="457200"/>
          </a:xfrm>
          <a:prstGeom prst="roundRect">
            <a:avLst>
              <a:gd name="adj" fmla="val 50000"/>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eaLnBrk="0" hangingPunct="0">
              <a:spcBef>
                <a:spcPts val="600"/>
              </a:spcBef>
              <a:buClr>
                <a:schemeClr val="accent1"/>
              </a:buClr>
              <a:buSzPct val="80000"/>
              <a:buFont typeface="Wingdings 2" pitchFamily="18" charset="2"/>
              <a:buChar char=""/>
              <a:defRPr sz="3200">
                <a:solidFill>
                  <a:schemeClr val="tx1"/>
                </a:solidFill>
                <a:latin typeface="Gill Sans MT"/>
              </a:defRPr>
            </a:lvl1pPr>
            <a:lvl2pPr marL="742950" indent="-285750" eaLnBrk="0" hangingPunct="0">
              <a:spcBef>
                <a:spcPts val="550"/>
              </a:spcBef>
              <a:buClr>
                <a:schemeClr val="accent1"/>
              </a:buClr>
              <a:buFont typeface="Verdana" pitchFamily="34" charset="0"/>
              <a:buChar char="◦"/>
              <a:defRPr sz="2800">
                <a:solidFill>
                  <a:schemeClr val="tx1"/>
                </a:solidFill>
                <a:latin typeface="Gill Sans MT"/>
              </a:defRPr>
            </a:lvl2pPr>
            <a:lvl3pPr marL="1143000" indent="-228600" eaLnBrk="0" hangingPunct="0">
              <a:spcBef>
                <a:spcPct val="20000"/>
              </a:spcBef>
              <a:buClr>
                <a:schemeClr val="accent2"/>
              </a:buClr>
              <a:buFont typeface="Wingdings 2" pitchFamily="18" charset="2"/>
              <a:buChar char=""/>
              <a:defRPr sz="2400">
                <a:solidFill>
                  <a:schemeClr val="tx1"/>
                </a:solidFill>
                <a:latin typeface="Gill Sans MT"/>
              </a:defRPr>
            </a:lvl3pPr>
            <a:lvl4pPr marL="1600200" indent="-228600" eaLnBrk="0" hangingPunct="0">
              <a:spcBef>
                <a:spcPct val="20000"/>
              </a:spcBef>
              <a:buClr>
                <a:srgbClr val="C32D2E"/>
              </a:buClr>
              <a:buFont typeface="Wingdings 2" pitchFamily="18" charset="2"/>
              <a:buChar char=""/>
              <a:defRPr sz="2000">
                <a:solidFill>
                  <a:schemeClr val="tx1"/>
                </a:solidFill>
                <a:latin typeface="Gill Sans MT"/>
              </a:defRPr>
            </a:lvl4pPr>
            <a:lvl5pPr marL="2057400" indent="-228600" eaLnBrk="0" hangingPunct="0">
              <a:spcBef>
                <a:spcPct val="20000"/>
              </a:spcBef>
              <a:buClr>
                <a:srgbClr val="84AA33"/>
              </a:buClr>
              <a:buFont typeface="Wingdings 2" pitchFamily="18" charset="2"/>
              <a:buChar char=""/>
              <a:defRPr sz="2000">
                <a:solidFill>
                  <a:schemeClr val="tx1"/>
                </a:solidFill>
                <a:latin typeface="Gill Sans MT"/>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9pPr>
          </a:lstStyle>
          <a:p>
            <a:pPr algn="ctr"/>
            <a:r>
              <a:rPr lang="fr-FR" b="1" dirty="0">
                <a:latin typeface="Centaur" pitchFamily="18" charset="0"/>
                <a:cs typeface="Times New Roman" panose="02020603050405020304" pitchFamily="18" charset="0"/>
              </a:rPr>
              <a:t>Méthodologie de la recherche </a:t>
            </a:r>
          </a:p>
        </p:txBody>
      </p:sp>
      <p:grpSp>
        <p:nvGrpSpPr>
          <p:cNvPr id="7179" name="Group 25">
            <a:extLst>
              <a:ext uri="{FF2B5EF4-FFF2-40B4-BE49-F238E27FC236}">
                <a16:creationId xmlns:a16="http://schemas.microsoft.com/office/drawing/2014/main" id="{32E243C9-6BC4-4AD5-83B3-5D4D9A190BB7}"/>
              </a:ext>
            </a:extLst>
          </p:cNvPr>
          <p:cNvGrpSpPr>
            <a:grpSpLocks/>
          </p:cNvGrpSpPr>
          <p:nvPr/>
        </p:nvGrpSpPr>
        <p:grpSpPr bwMode="auto">
          <a:xfrm>
            <a:off x="8832533" y="2613199"/>
            <a:ext cx="361862" cy="562606"/>
            <a:chOff x="2078" y="997"/>
            <a:chExt cx="1753" cy="2981"/>
          </a:xfrm>
        </p:grpSpPr>
        <p:sp>
          <p:nvSpPr>
            <p:cNvPr id="4143" name="Oval 26">
              <a:extLst>
                <a:ext uri="{FF2B5EF4-FFF2-40B4-BE49-F238E27FC236}">
                  <a16:creationId xmlns:a16="http://schemas.microsoft.com/office/drawing/2014/main" id="{8CA944BF-97CA-49B9-86ED-2CD2732DC8D2}"/>
                </a:ext>
              </a:extLst>
            </p:cNvPr>
            <p:cNvSpPr>
              <a:spLocks noChangeArrowheads="1"/>
            </p:cNvSpPr>
            <p:nvPr/>
          </p:nvSpPr>
          <p:spPr bwMode="gray">
            <a:xfrm>
              <a:off x="2078" y="1680"/>
              <a:ext cx="1615" cy="1615"/>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1" hangingPunct="1">
                <a:defRPr/>
              </a:pPr>
              <a:endParaRPr lang="fr-FR" altLang="fr-FR" sz="2000">
                <a:latin typeface="Centaur" panose="02030504050205020304" pitchFamily="18" charset="0"/>
              </a:endParaRPr>
            </a:p>
          </p:txBody>
        </p:sp>
        <p:sp>
          <p:nvSpPr>
            <p:cNvPr id="4144" name="Oval 27">
              <a:extLst>
                <a:ext uri="{FF2B5EF4-FFF2-40B4-BE49-F238E27FC236}">
                  <a16:creationId xmlns:a16="http://schemas.microsoft.com/office/drawing/2014/main" id="{952B12C6-20FC-4551-AFE1-53B09CF2C539}"/>
                </a:ext>
              </a:extLst>
            </p:cNvPr>
            <p:cNvSpPr>
              <a:spLocks noChangeArrowheads="1"/>
            </p:cNvSpPr>
            <p:nvPr/>
          </p:nvSpPr>
          <p:spPr bwMode="gray">
            <a:xfrm>
              <a:off x="2170" y="1773"/>
              <a:ext cx="1430" cy="1430"/>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1" hangingPunct="1">
                <a:defRPr/>
              </a:pPr>
              <a:endParaRPr lang="fr-FR" altLang="fr-FR" sz="2000">
                <a:latin typeface="Centaur" panose="02030504050205020304" pitchFamily="18" charset="0"/>
              </a:endParaRPr>
            </a:p>
          </p:txBody>
        </p:sp>
        <p:sp>
          <p:nvSpPr>
            <p:cNvPr id="59" name="Oval 28">
              <a:extLst>
                <a:ext uri="{FF2B5EF4-FFF2-40B4-BE49-F238E27FC236}">
                  <a16:creationId xmlns:a16="http://schemas.microsoft.com/office/drawing/2014/main" id="{B65967E2-16F5-4EAB-85E7-8BC58DE99AFA}"/>
                </a:ext>
              </a:extLst>
            </p:cNvPr>
            <p:cNvSpPr>
              <a:spLocks noChangeArrowheads="1"/>
            </p:cNvSpPr>
            <p:nvPr/>
          </p:nvSpPr>
          <p:spPr bwMode="gray">
            <a:xfrm>
              <a:off x="2255" y="997"/>
              <a:ext cx="1258" cy="2981"/>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spAutoFit/>
            </a:bodyPr>
            <a:lstStyle/>
            <a:p>
              <a:pPr eaLnBrk="1" hangingPunct="1">
                <a:defRPr/>
              </a:pPr>
              <a:endParaRPr lang="fr-FR" sz="2000" dirty="0">
                <a:latin typeface="Centaur" panose="02030504050205020304" pitchFamily="18" charset="0"/>
              </a:endParaRPr>
            </a:p>
          </p:txBody>
        </p:sp>
        <p:sp>
          <p:nvSpPr>
            <p:cNvPr id="4146" name="Oval 29">
              <a:extLst>
                <a:ext uri="{FF2B5EF4-FFF2-40B4-BE49-F238E27FC236}">
                  <a16:creationId xmlns:a16="http://schemas.microsoft.com/office/drawing/2014/main" id="{EAA7895D-0B3D-41F0-AB51-FAEC5658862F}"/>
                </a:ext>
              </a:extLst>
            </p:cNvPr>
            <p:cNvSpPr>
              <a:spLocks noChangeArrowheads="1"/>
            </p:cNvSpPr>
            <p:nvPr/>
          </p:nvSpPr>
          <p:spPr bwMode="gray">
            <a:xfrm>
              <a:off x="2255" y="997"/>
              <a:ext cx="1258" cy="2981"/>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spAutoFit/>
            </a:bodyPr>
            <a:lstStyle/>
            <a:p>
              <a:pPr eaLnBrk="1" hangingPunct="1">
                <a:defRPr/>
              </a:pPr>
              <a:endParaRPr lang="fr-FR" altLang="fr-FR" sz="2000">
                <a:latin typeface="Centaur" panose="02030504050205020304" pitchFamily="18" charset="0"/>
              </a:endParaRPr>
            </a:p>
          </p:txBody>
        </p:sp>
        <p:sp>
          <p:nvSpPr>
            <p:cNvPr id="61" name="Oval 30">
              <a:extLst>
                <a:ext uri="{FF2B5EF4-FFF2-40B4-BE49-F238E27FC236}">
                  <a16:creationId xmlns:a16="http://schemas.microsoft.com/office/drawing/2014/main" id="{469983BF-8DE0-4746-81CA-6566ACCA548D}"/>
                </a:ext>
              </a:extLst>
            </p:cNvPr>
            <p:cNvSpPr>
              <a:spLocks noChangeArrowheads="1"/>
            </p:cNvSpPr>
            <p:nvPr/>
          </p:nvSpPr>
          <p:spPr bwMode="gray">
            <a:xfrm>
              <a:off x="2339" y="997"/>
              <a:ext cx="1092" cy="2981"/>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nchor="ctr">
              <a:spAutoFit/>
            </a:bodyPr>
            <a:lstStyle/>
            <a:p>
              <a:pPr eaLnBrk="1" hangingPunct="1">
                <a:defRPr/>
              </a:pPr>
              <a:endParaRPr lang="fr-FR" sz="2000" dirty="0">
                <a:latin typeface="Centaur" panose="02030504050205020304" pitchFamily="18" charset="0"/>
              </a:endParaRPr>
            </a:p>
          </p:txBody>
        </p:sp>
        <p:sp>
          <p:nvSpPr>
            <p:cNvPr id="4148" name="Oval 31">
              <a:extLst>
                <a:ext uri="{FF2B5EF4-FFF2-40B4-BE49-F238E27FC236}">
                  <a16:creationId xmlns:a16="http://schemas.microsoft.com/office/drawing/2014/main" id="{D25F4CF7-ED6F-4F6E-9CB7-B11781FB6BEB}"/>
                </a:ext>
              </a:extLst>
            </p:cNvPr>
            <p:cNvSpPr>
              <a:spLocks noChangeArrowheads="1"/>
            </p:cNvSpPr>
            <p:nvPr/>
          </p:nvSpPr>
          <p:spPr bwMode="gray">
            <a:xfrm>
              <a:off x="2339" y="997"/>
              <a:ext cx="1492" cy="2981"/>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square" anchor="ctr">
              <a:spAutoFit/>
            </a:bodyPr>
            <a:lstStyle/>
            <a:p>
              <a:pPr algn="ctr" eaLnBrk="1" hangingPunct="1">
                <a:defRPr/>
              </a:pPr>
              <a:r>
                <a:rPr lang="fr-FR" altLang="fr-FR" sz="2000" dirty="0">
                  <a:latin typeface="Centaur" panose="02030504050205020304" pitchFamily="18" charset="0"/>
                </a:rPr>
                <a:t>3</a:t>
              </a:r>
            </a:p>
          </p:txBody>
        </p:sp>
      </p:grpSp>
      <p:sp>
        <p:nvSpPr>
          <p:cNvPr id="6155" name="AutoShape 40">
            <a:extLst>
              <a:ext uri="{FF2B5EF4-FFF2-40B4-BE49-F238E27FC236}">
                <a16:creationId xmlns:a16="http://schemas.microsoft.com/office/drawing/2014/main" id="{E722232F-D411-47DD-B139-2B2F1D2D53F7}"/>
              </a:ext>
            </a:extLst>
          </p:cNvPr>
          <p:cNvSpPr>
            <a:spLocks noChangeArrowheads="1"/>
          </p:cNvSpPr>
          <p:nvPr/>
        </p:nvSpPr>
        <p:spPr bwMode="auto">
          <a:xfrm>
            <a:off x="1794055" y="3439069"/>
            <a:ext cx="7008323" cy="457200"/>
          </a:xfrm>
          <a:prstGeom prst="roundRect">
            <a:avLst>
              <a:gd name="adj" fmla="val 50000"/>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eaLnBrk="0" hangingPunct="0">
              <a:spcBef>
                <a:spcPts val="600"/>
              </a:spcBef>
              <a:buClr>
                <a:schemeClr val="accent1"/>
              </a:buClr>
              <a:buSzPct val="80000"/>
              <a:buFont typeface="Wingdings 2" pitchFamily="18" charset="2"/>
              <a:buChar char=""/>
              <a:defRPr sz="3200">
                <a:solidFill>
                  <a:schemeClr val="tx1"/>
                </a:solidFill>
                <a:latin typeface="Gill Sans MT"/>
              </a:defRPr>
            </a:lvl1pPr>
            <a:lvl2pPr marL="742950" indent="-285750" eaLnBrk="0" hangingPunct="0">
              <a:spcBef>
                <a:spcPts val="550"/>
              </a:spcBef>
              <a:buClr>
                <a:schemeClr val="accent1"/>
              </a:buClr>
              <a:buFont typeface="Verdana" pitchFamily="34" charset="0"/>
              <a:buChar char="◦"/>
              <a:defRPr sz="2800">
                <a:solidFill>
                  <a:schemeClr val="tx1"/>
                </a:solidFill>
                <a:latin typeface="Gill Sans MT"/>
              </a:defRPr>
            </a:lvl2pPr>
            <a:lvl3pPr marL="1143000" indent="-228600" eaLnBrk="0" hangingPunct="0">
              <a:spcBef>
                <a:spcPct val="20000"/>
              </a:spcBef>
              <a:buClr>
                <a:schemeClr val="accent2"/>
              </a:buClr>
              <a:buFont typeface="Wingdings 2" pitchFamily="18" charset="2"/>
              <a:buChar char=""/>
              <a:defRPr sz="2400">
                <a:solidFill>
                  <a:schemeClr val="tx1"/>
                </a:solidFill>
                <a:latin typeface="Gill Sans MT"/>
              </a:defRPr>
            </a:lvl3pPr>
            <a:lvl4pPr marL="1600200" indent="-228600" eaLnBrk="0" hangingPunct="0">
              <a:spcBef>
                <a:spcPct val="20000"/>
              </a:spcBef>
              <a:buClr>
                <a:srgbClr val="C32D2E"/>
              </a:buClr>
              <a:buFont typeface="Wingdings 2" pitchFamily="18" charset="2"/>
              <a:buChar char=""/>
              <a:defRPr sz="2000">
                <a:solidFill>
                  <a:schemeClr val="tx1"/>
                </a:solidFill>
                <a:latin typeface="Gill Sans MT"/>
              </a:defRPr>
            </a:lvl4pPr>
            <a:lvl5pPr marL="2057400" indent="-228600" eaLnBrk="0" hangingPunct="0">
              <a:spcBef>
                <a:spcPct val="20000"/>
              </a:spcBef>
              <a:buClr>
                <a:srgbClr val="84AA33"/>
              </a:buClr>
              <a:buFont typeface="Wingdings 2" pitchFamily="18" charset="2"/>
              <a:buChar char=""/>
              <a:defRPr sz="2000">
                <a:solidFill>
                  <a:schemeClr val="tx1"/>
                </a:solidFill>
                <a:latin typeface="Gill Sans MT"/>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9pPr>
          </a:lstStyle>
          <a:p>
            <a:pPr algn="ctr"/>
            <a:r>
              <a:rPr lang="fr-FR" b="1" dirty="0">
                <a:latin typeface="Centaur" pitchFamily="18" charset="0"/>
                <a:cs typeface="Times New Roman" panose="02020603050405020304" pitchFamily="18" charset="0"/>
              </a:rPr>
              <a:t>Hypothèses et modèle conceptuel</a:t>
            </a:r>
          </a:p>
        </p:txBody>
      </p:sp>
      <p:sp>
        <p:nvSpPr>
          <p:cNvPr id="6157" name="AutoShape 32">
            <a:extLst>
              <a:ext uri="{FF2B5EF4-FFF2-40B4-BE49-F238E27FC236}">
                <a16:creationId xmlns:a16="http://schemas.microsoft.com/office/drawing/2014/main" id="{40CCC34B-9C1C-4188-9294-847694858133}"/>
              </a:ext>
            </a:extLst>
          </p:cNvPr>
          <p:cNvSpPr>
            <a:spLocks noChangeArrowheads="1"/>
          </p:cNvSpPr>
          <p:nvPr/>
        </p:nvSpPr>
        <p:spPr bwMode="auto">
          <a:xfrm>
            <a:off x="1809984" y="4922360"/>
            <a:ext cx="7001412" cy="457200"/>
          </a:xfrm>
          <a:prstGeom prst="roundRect">
            <a:avLst>
              <a:gd name="adj" fmla="val 50000"/>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eaLnBrk="0" hangingPunct="0">
              <a:spcBef>
                <a:spcPts val="600"/>
              </a:spcBef>
              <a:buClr>
                <a:schemeClr val="accent1"/>
              </a:buClr>
              <a:buSzPct val="80000"/>
              <a:buFont typeface="Wingdings 2" pitchFamily="18" charset="2"/>
              <a:buChar char=""/>
              <a:defRPr sz="3200">
                <a:solidFill>
                  <a:schemeClr val="tx1"/>
                </a:solidFill>
                <a:latin typeface="Gill Sans MT"/>
              </a:defRPr>
            </a:lvl1pPr>
            <a:lvl2pPr marL="742950" indent="-285750" eaLnBrk="0" hangingPunct="0">
              <a:spcBef>
                <a:spcPts val="550"/>
              </a:spcBef>
              <a:buClr>
                <a:schemeClr val="accent1"/>
              </a:buClr>
              <a:buFont typeface="Verdana" pitchFamily="34" charset="0"/>
              <a:buChar char="◦"/>
              <a:defRPr sz="2800">
                <a:solidFill>
                  <a:schemeClr val="tx1"/>
                </a:solidFill>
                <a:latin typeface="Gill Sans MT"/>
              </a:defRPr>
            </a:lvl2pPr>
            <a:lvl3pPr marL="1143000" indent="-228600" eaLnBrk="0" hangingPunct="0">
              <a:spcBef>
                <a:spcPct val="20000"/>
              </a:spcBef>
              <a:buClr>
                <a:schemeClr val="accent2"/>
              </a:buClr>
              <a:buFont typeface="Wingdings 2" pitchFamily="18" charset="2"/>
              <a:buChar char=""/>
              <a:defRPr sz="2400">
                <a:solidFill>
                  <a:schemeClr val="tx1"/>
                </a:solidFill>
                <a:latin typeface="Gill Sans MT"/>
              </a:defRPr>
            </a:lvl3pPr>
            <a:lvl4pPr marL="1600200" indent="-228600" eaLnBrk="0" hangingPunct="0">
              <a:spcBef>
                <a:spcPct val="20000"/>
              </a:spcBef>
              <a:buClr>
                <a:srgbClr val="C32D2E"/>
              </a:buClr>
              <a:buFont typeface="Wingdings 2" pitchFamily="18" charset="2"/>
              <a:buChar char=""/>
              <a:defRPr sz="2000">
                <a:solidFill>
                  <a:schemeClr val="tx1"/>
                </a:solidFill>
                <a:latin typeface="Gill Sans MT"/>
              </a:defRPr>
            </a:lvl4pPr>
            <a:lvl5pPr marL="2057400" indent="-228600" eaLnBrk="0" hangingPunct="0">
              <a:spcBef>
                <a:spcPct val="20000"/>
              </a:spcBef>
              <a:buClr>
                <a:srgbClr val="84AA33"/>
              </a:buClr>
              <a:buFont typeface="Wingdings 2" pitchFamily="18" charset="2"/>
              <a:buChar char=""/>
              <a:defRPr sz="2000">
                <a:solidFill>
                  <a:schemeClr val="tx1"/>
                </a:solidFill>
                <a:latin typeface="Gill Sans MT"/>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9pPr>
          </a:lstStyle>
          <a:p>
            <a:pPr algn="ctr"/>
            <a:r>
              <a:rPr lang="fr-FR" altLang="fr-FR" b="1" dirty="0">
                <a:latin typeface="Centaur" pitchFamily="18" charset="0"/>
                <a:cs typeface="Times New Roman" panose="02020603050405020304" pitchFamily="18" charset="0"/>
              </a:rPr>
              <a:t>Limites et perspectives </a:t>
            </a:r>
            <a:endParaRPr lang="en-US" altLang="fr-FR" b="1" dirty="0">
              <a:latin typeface="Centaur" pitchFamily="18" charset="0"/>
              <a:cs typeface="Times New Roman" panose="02020603050405020304" pitchFamily="18" charset="0"/>
            </a:endParaRPr>
          </a:p>
        </p:txBody>
      </p:sp>
      <p:grpSp>
        <p:nvGrpSpPr>
          <p:cNvPr id="7189" name="Group 25">
            <a:extLst>
              <a:ext uri="{FF2B5EF4-FFF2-40B4-BE49-F238E27FC236}">
                <a16:creationId xmlns:a16="http://schemas.microsoft.com/office/drawing/2014/main" id="{3719EFE3-04DC-414D-8A87-8C64E4739BBA}"/>
              </a:ext>
            </a:extLst>
          </p:cNvPr>
          <p:cNvGrpSpPr>
            <a:grpSpLocks/>
          </p:cNvGrpSpPr>
          <p:nvPr/>
        </p:nvGrpSpPr>
        <p:grpSpPr bwMode="auto">
          <a:xfrm>
            <a:off x="8838909" y="1172340"/>
            <a:ext cx="369912" cy="562606"/>
            <a:chOff x="2078" y="997"/>
            <a:chExt cx="1792" cy="2981"/>
          </a:xfrm>
        </p:grpSpPr>
        <p:sp>
          <p:nvSpPr>
            <p:cNvPr id="4137" name="Oval 26">
              <a:extLst>
                <a:ext uri="{FF2B5EF4-FFF2-40B4-BE49-F238E27FC236}">
                  <a16:creationId xmlns:a16="http://schemas.microsoft.com/office/drawing/2014/main" id="{3BABCFAA-863D-4BEF-97C8-DA938EEE3397}"/>
                </a:ext>
              </a:extLst>
            </p:cNvPr>
            <p:cNvSpPr>
              <a:spLocks noChangeArrowheads="1"/>
            </p:cNvSpPr>
            <p:nvPr/>
          </p:nvSpPr>
          <p:spPr bwMode="gray">
            <a:xfrm>
              <a:off x="2078" y="1680"/>
              <a:ext cx="1615" cy="1615"/>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1" hangingPunct="1">
                <a:defRPr/>
              </a:pPr>
              <a:endParaRPr lang="fr-FR" altLang="fr-FR"/>
            </a:p>
          </p:txBody>
        </p:sp>
        <p:sp>
          <p:nvSpPr>
            <p:cNvPr id="4138" name="Oval 27">
              <a:extLst>
                <a:ext uri="{FF2B5EF4-FFF2-40B4-BE49-F238E27FC236}">
                  <a16:creationId xmlns:a16="http://schemas.microsoft.com/office/drawing/2014/main" id="{559DF692-4E90-48BD-8702-159224F44454}"/>
                </a:ext>
              </a:extLst>
            </p:cNvPr>
            <p:cNvSpPr>
              <a:spLocks noChangeArrowheads="1"/>
            </p:cNvSpPr>
            <p:nvPr/>
          </p:nvSpPr>
          <p:spPr bwMode="gray">
            <a:xfrm>
              <a:off x="2170" y="1773"/>
              <a:ext cx="1430" cy="1430"/>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1" hangingPunct="1">
                <a:defRPr/>
              </a:pPr>
              <a:endParaRPr lang="fr-FR" altLang="fr-FR"/>
            </a:p>
          </p:txBody>
        </p:sp>
        <p:sp>
          <p:nvSpPr>
            <p:cNvPr id="48" name="Oval 28">
              <a:extLst>
                <a:ext uri="{FF2B5EF4-FFF2-40B4-BE49-F238E27FC236}">
                  <a16:creationId xmlns:a16="http://schemas.microsoft.com/office/drawing/2014/main" id="{0A840871-1572-498C-92D5-CFFB1286254B}"/>
                </a:ext>
              </a:extLst>
            </p:cNvPr>
            <p:cNvSpPr>
              <a:spLocks noChangeArrowheads="1"/>
            </p:cNvSpPr>
            <p:nvPr/>
          </p:nvSpPr>
          <p:spPr bwMode="gray">
            <a:xfrm>
              <a:off x="2255" y="1112"/>
              <a:ext cx="1258" cy="2752"/>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spAutoFit/>
            </a:bodyPr>
            <a:lstStyle/>
            <a:p>
              <a:pPr eaLnBrk="1" hangingPunct="1">
                <a:defRPr/>
              </a:pPr>
              <a:endParaRPr lang="fr-FR" dirty="0"/>
            </a:p>
          </p:txBody>
        </p:sp>
        <p:sp>
          <p:nvSpPr>
            <p:cNvPr id="4140" name="Oval 29">
              <a:extLst>
                <a:ext uri="{FF2B5EF4-FFF2-40B4-BE49-F238E27FC236}">
                  <a16:creationId xmlns:a16="http://schemas.microsoft.com/office/drawing/2014/main" id="{8E0DF8EA-35BF-49F2-A02F-CEF28F191038}"/>
                </a:ext>
              </a:extLst>
            </p:cNvPr>
            <p:cNvSpPr>
              <a:spLocks noChangeArrowheads="1"/>
            </p:cNvSpPr>
            <p:nvPr/>
          </p:nvSpPr>
          <p:spPr bwMode="gray">
            <a:xfrm>
              <a:off x="2255" y="1112"/>
              <a:ext cx="1258" cy="2752"/>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spAutoFit/>
            </a:bodyPr>
            <a:lstStyle/>
            <a:p>
              <a:pPr eaLnBrk="1" hangingPunct="1">
                <a:defRPr/>
              </a:pPr>
              <a:endParaRPr lang="fr-FR" altLang="fr-FR"/>
            </a:p>
          </p:txBody>
        </p:sp>
        <p:sp>
          <p:nvSpPr>
            <p:cNvPr id="50" name="Oval 30">
              <a:extLst>
                <a:ext uri="{FF2B5EF4-FFF2-40B4-BE49-F238E27FC236}">
                  <a16:creationId xmlns:a16="http://schemas.microsoft.com/office/drawing/2014/main" id="{45D290FD-1C92-4C7B-A244-740C226FF8AF}"/>
                </a:ext>
              </a:extLst>
            </p:cNvPr>
            <p:cNvSpPr>
              <a:spLocks noChangeArrowheads="1"/>
            </p:cNvSpPr>
            <p:nvPr/>
          </p:nvSpPr>
          <p:spPr bwMode="gray">
            <a:xfrm>
              <a:off x="2339" y="1112"/>
              <a:ext cx="1092" cy="2752"/>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nchor="ctr">
              <a:spAutoFit/>
            </a:bodyPr>
            <a:lstStyle/>
            <a:p>
              <a:pPr eaLnBrk="1" hangingPunct="1">
                <a:defRPr/>
              </a:pPr>
              <a:endParaRPr lang="fr-FR" dirty="0"/>
            </a:p>
          </p:txBody>
        </p:sp>
        <p:sp>
          <p:nvSpPr>
            <p:cNvPr id="4142" name="Oval 31">
              <a:extLst>
                <a:ext uri="{FF2B5EF4-FFF2-40B4-BE49-F238E27FC236}">
                  <a16:creationId xmlns:a16="http://schemas.microsoft.com/office/drawing/2014/main" id="{F0AF0ABE-2924-4999-B201-1FD26B4C7722}"/>
                </a:ext>
              </a:extLst>
            </p:cNvPr>
            <p:cNvSpPr>
              <a:spLocks noChangeArrowheads="1"/>
            </p:cNvSpPr>
            <p:nvPr/>
          </p:nvSpPr>
          <p:spPr bwMode="gray">
            <a:xfrm>
              <a:off x="2339" y="997"/>
              <a:ext cx="1531" cy="2981"/>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square" anchor="ctr">
              <a:spAutoFit/>
            </a:bodyPr>
            <a:lstStyle/>
            <a:p>
              <a:pPr algn="ctr" eaLnBrk="1" hangingPunct="1">
                <a:defRPr/>
              </a:pPr>
              <a:r>
                <a:rPr lang="fr-FR" altLang="fr-FR" sz="2000" dirty="0">
                  <a:latin typeface="Centaur" panose="02030504050205020304" pitchFamily="18" charset="0"/>
                </a:rPr>
                <a:t>1</a:t>
              </a:r>
            </a:p>
          </p:txBody>
        </p:sp>
      </p:grpSp>
      <p:grpSp>
        <p:nvGrpSpPr>
          <p:cNvPr id="7190" name="Group 25">
            <a:extLst>
              <a:ext uri="{FF2B5EF4-FFF2-40B4-BE49-F238E27FC236}">
                <a16:creationId xmlns:a16="http://schemas.microsoft.com/office/drawing/2014/main" id="{FD0806E8-CB98-4875-8AEC-97DC69213A2D}"/>
              </a:ext>
            </a:extLst>
          </p:cNvPr>
          <p:cNvGrpSpPr>
            <a:grpSpLocks/>
          </p:cNvGrpSpPr>
          <p:nvPr/>
        </p:nvGrpSpPr>
        <p:grpSpPr bwMode="auto">
          <a:xfrm>
            <a:off x="8875446" y="3374124"/>
            <a:ext cx="333375" cy="563550"/>
            <a:chOff x="2078" y="997"/>
            <a:chExt cx="1615" cy="2986"/>
          </a:xfrm>
        </p:grpSpPr>
        <p:sp>
          <p:nvSpPr>
            <p:cNvPr id="4131" name="Oval 26">
              <a:extLst>
                <a:ext uri="{FF2B5EF4-FFF2-40B4-BE49-F238E27FC236}">
                  <a16:creationId xmlns:a16="http://schemas.microsoft.com/office/drawing/2014/main" id="{78F8EDC2-3512-41E9-970A-3BE9045B6D87}"/>
                </a:ext>
              </a:extLst>
            </p:cNvPr>
            <p:cNvSpPr>
              <a:spLocks noChangeArrowheads="1"/>
            </p:cNvSpPr>
            <p:nvPr/>
          </p:nvSpPr>
          <p:spPr bwMode="gray">
            <a:xfrm>
              <a:off x="2078" y="1680"/>
              <a:ext cx="1615" cy="1615"/>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1" hangingPunct="1">
                <a:defRPr/>
              </a:pPr>
              <a:endParaRPr lang="fr-FR" altLang="fr-FR" sz="2000">
                <a:latin typeface="Centaur" panose="02030504050205020304" pitchFamily="18" charset="0"/>
              </a:endParaRPr>
            </a:p>
          </p:txBody>
        </p:sp>
        <p:sp>
          <p:nvSpPr>
            <p:cNvPr id="4132" name="Oval 27">
              <a:extLst>
                <a:ext uri="{FF2B5EF4-FFF2-40B4-BE49-F238E27FC236}">
                  <a16:creationId xmlns:a16="http://schemas.microsoft.com/office/drawing/2014/main" id="{87409891-6EF5-45DF-9C4F-335A42D0FA3A}"/>
                </a:ext>
              </a:extLst>
            </p:cNvPr>
            <p:cNvSpPr>
              <a:spLocks noChangeArrowheads="1"/>
            </p:cNvSpPr>
            <p:nvPr/>
          </p:nvSpPr>
          <p:spPr bwMode="gray">
            <a:xfrm>
              <a:off x="2170" y="1773"/>
              <a:ext cx="1430" cy="1430"/>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1" hangingPunct="1">
                <a:defRPr/>
              </a:pPr>
              <a:endParaRPr lang="fr-FR" altLang="fr-FR" sz="2000">
                <a:latin typeface="Centaur" panose="02030504050205020304" pitchFamily="18" charset="0"/>
              </a:endParaRPr>
            </a:p>
          </p:txBody>
        </p:sp>
        <p:sp>
          <p:nvSpPr>
            <p:cNvPr id="55" name="Oval 28">
              <a:extLst>
                <a:ext uri="{FF2B5EF4-FFF2-40B4-BE49-F238E27FC236}">
                  <a16:creationId xmlns:a16="http://schemas.microsoft.com/office/drawing/2014/main" id="{BC3B1DBA-F9E9-48E6-929D-44C3D72B622A}"/>
                </a:ext>
              </a:extLst>
            </p:cNvPr>
            <p:cNvSpPr>
              <a:spLocks noChangeArrowheads="1"/>
            </p:cNvSpPr>
            <p:nvPr/>
          </p:nvSpPr>
          <p:spPr bwMode="gray">
            <a:xfrm>
              <a:off x="2255" y="997"/>
              <a:ext cx="1258" cy="2981"/>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spAutoFit/>
            </a:bodyPr>
            <a:lstStyle/>
            <a:p>
              <a:pPr eaLnBrk="1" hangingPunct="1">
                <a:defRPr/>
              </a:pPr>
              <a:endParaRPr lang="fr-FR" sz="2000" dirty="0">
                <a:latin typeface="Centaur" panose="02030504050205020304" pitchFamily="18" charset="0"/>
              </a:endParaRPr>
            </a:p>
          </p:txBody>
        </p:sp>
        <p:sp>
          <p:nvSpPr>
            <p:cNvPr id="4134" name="Oval 29">
              <a:extLst>
                <a:ext uri="{FF2B5EF4-FFF2-40B4-BE49-F238E27FC236}">
                  <a16:creationId xmlns:a16="http://schemas.microsoft.com/office/drawing/2014/main" id="{721F6D66-E932-415E-A044-944E1ECFF442}"/>
                </a:ext>
              </a:extLst>
            </p:cNvPr>
            <p:cNvSpPr>
              <a:spLocks noChangeArrowheads="1"/>
            </p:cNvSpPr>
            <p:nvPr/>
          </p:nvSpPr>
          <p:spPr bwMode="gray">
            <a:xfrm>
              <a:off x="2255" y="997"/>
              <a:ext cx="1258" cy="2981"/>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spAutoFit/>
            </a:bodyPr>
            <a:lstStyle/>
            <a:p>
              <a:pPr eaLnBrk="1" hangingPunct="1">
                <a:defRPr/>
              </a:pPr>
              <a:endParaRPr lang="fr-FR" altLang="fr-FR" sz="2000">
                <a:latin typeface="Centaur" panose="02030504050205020304" pitchFamily="18" charset="0"/>
              </a:endParaRPr>
            </a:p>
          </p:txBody>
        </p:sp>
        <p:sp>
          <p:nvSpPr>
            <p:cNvPr id="57" name="Oval 30">
              <a:extLst>
                <a:ext uri="{FF2B5EF4-FFF2-40B4-BE49-F238E27FC236}">
                  <a16:creationId xmlns:a16="http://schemas.microsoft.com/office/drawing/2014/main" id="{6C84BC7B-198E-405E-91B5-3963C65B5CBC}"/>
                </a:ext>
              </a:extLst>
            </p:cNvPr>
            <p:cNvSpPr>
              <a:spLocks noChangeArrowheads="1"/>
            </p:cNvSpPr>
            <p:nvPr/>
          </p:nvSpPr>
          <p:spPr bwMode="gray">
            <a:xfrm>
              <a:off x="2339" y="997"/>
              <a:ext cx="1092" cy="2981"/>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nchor="ctr">
              <a:spAutoFit/>
            </a:bodyPr>
            <a:lstStyle/>
            <a:p>
              <a:pPr eaLnBrk="1" hangingPunct="1">
                <a:defRPr/>
              </a:pPr>
              <a:endParaRPr lang="fr-FR" sz="2000" dirty="0">
                <a:latin typeface="Centaur" panose="02030504050205020304" pitchFamily="18" charset="0"/>
              </a:endParaRPr>
            </a:p>
          </p:txBody>
        </p:sp>
        <p:sp>
          <p:nvSpPr>
            <p:cNvPr id="4136" name="Oval 31">
              <a:extLst>
                <a:ext uri="{FF2B5EF4-FFF2-40B4-BE49-F238E27FC236}">
                  <a16:creationId xmlns:a16="http://schemas.microsoft.com/office/drawing/2014/main" id="{0369A522-0640-4B58-A8BC-91436412C21B}"/>
                </a:ext>
              </a:extLst>
            </p:cNvPr>
            <p:cNvSpPr>
              <a:spLocks noChangeArrowheads="1"/>
            </p:cNvSpPr>
            <p:nvPr/>
          </p:nvSpPr>
          <p:spPr bwMode="gray">
            <a:xfrm>
              <a:off x="2227" y="1002"/>
              <a:ext cx="1401" cy="2981"/>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square" anchor="ctr">
              <a:spAutoFit/>
            </a:bodyPr>
            <a:lstStyle/>
            <a:p>
              <a:pPr algn="ctr" eaLnBrk="1" hangingPunct="1">
                <a:defRPr/>
              </a:pPr>
              <a:r>
                <a:rPr lang="fr-FR" altLang="fr-FR" sz="2000" dirty="0">
                  <a:latin typeface="Centaur" panose="02030504050205020304" pitchFamily="18" charset="0"/>
                </a:rPr>
                <a:t>4</a:t>
              </a:r>
            </a:p>
          </p:txBody>
        </p:sp>
      </p:grpSp>
      <p:grpSp>
        <p:nvGrpSpPr>
          <p:cNvPr id="7191" name="Group 25">
            <a:extLst>
              <a:ext uri="{FF2B5EF4-FFF2-40B4-BE49-F238E27FC236}">
                <a16:creationId xmlns:a16="http://schemas.microsoft.com/office/drawing/2014/main" id="{B8D30368-0F0B-4117-AE3F-FC809F8DBFE1}"/>
              </a:ext>
            </a:extLst>
          </p:cNvPr>
          <p:cNvGrpSpPr>
            <a:grpSpLocks/>
          </p:cNvGrpSpPr>
          <p:nvPr/>
        </p:nvGrpSpPr>
        <p:grpSpPr bwMode="auto">
          <a:xfrm>
            <a:off x="8851524" y="4098103"/>
            <a:ext cx="341219" cy="562606"/>
            <a:chOff x="2078" y="997"/>
            <a:chExt cx="1653" cy="2981"/>
          </a:xfrm>
        </p:grpSpPr>
        <p:sp>
          <p:nvSpPr>
            <p:cNvPr id="4125" name="Oval 26">
              <a:extLst>
                <a:ext uri="{FF2B5EF4-FFF2-40B4-BE49-F238E27FC236}">
                  <a16:creationId xmlns:a16="http://schemas.microsoft.com/office/drawing/2014/main" id="{C7924F0A-489E-4D34-862A-E760B2064BE7}"/>
                </a:ext>
              </a:extLst>
            </p:cNvPr>
            <p:cNvSpPr>
              <a:spLocks noChangeArrowheads="1"/>
            </p:cNvSpPr>
            <p:nvPr/>
          </p:nvSpPr>
          <p:spPr bwMode="gray">
            <a:xfrm>
              <a:off x="2078" y="1680"/>
              <a:ext cx="1615" cy="1615"/>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1" hangingPunct="1">
                <a:defRPr/>
              </a:pPr>
              <a:endParaRPr lang="fr-FR" altLang="fr-FR" sz="2000">
                <a:latin typeface="Centaur" panose="02030504050205020304" pitchFamily="18" charset="0"/>
              </a:endParaRPr>
            </a:p>
          </p:txBody>
        </p:sp>
        <p:sp>
          <p:nvSpPr>
            <p:cNvPr id="4126" name="Oval 27">
              <a:extLst>
                <a:ext uri="{FF2B5EF4-FFF2-40B4-BE49-F238E27FC236}">
                  <a16:creationId xmlns:a16="http://schemas.microsoft.com/office/drawing/2014/main" id="{AEDF611A-467B-4D34-98BF-227FB7910803}"/>
                </a:ext>
              </a:extLst>
            </p:cNvPr>
            <p:cNvSpPr>
              <a:spLocks noChangeArrowheads="1"/>
            </p:cNvSpPr>
            <p:nvPr/>
          </p:nvSpPr>
          <p:spPr bwMode="gray">
            <a:xfrm>
              <a:off x="2170" y="1773"/>
              <a:ext cx="1430" cy="1430"/>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1" hangingPunct="1">
                <a:defRPr/>
              </a:pPr>
              <a:endParaRPr lang="fr-FR" altLang="fr-FR" sz="2000">
                <a:latin typeface="Centaur" panose="02030504050205020304" pitchFamily="18" charset="0"/>
              </a:endParaRPr>
            </a:p>
          </p:txBody>
        </p:sp>
        <p:sp>
          <p:nvSpPr>
            <p:cNvPr id="64" name="Oval 28">
              <a:extLst>
                <a:ext uri="{FF2B5EF4-FFF2-40B4-BE49-F238E27FC236}">
                  <a16:creationId xmlns:a16="http://schemas.microsoft.com/office/drawing/2014/main" id="{22FED542-D721-440C-8003-E4E0A3CAA28A}"/>
                </a:ext>
              </a:extLst>
            </p:cNvPr>
            <p:cNvSpPr>
              <a:spLocks noChangeArrowheads="1"/>
            </p:cNvSpPr>
            <p:nvPr/>
          </p:nvSpPr>
          <p:spPr bwMode="gray">
            <a:xfrm>
              <a:off x="2255" y="997"/>
              <a:ext cx="1258" cy="2981"/>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spAutoFit/>
            </a:bodyPr>
            <a:lstStyle/>
            <a:p>
              <a:pPr eaLnBrk="1" hangingPunct="1">
                <a:defRPr/>
              </a:pPr>
              <a:endParaRPr lang="fr-FR" sz="2000" dirty="0">
                <a:latin typeface="Centaur" panose="02030504050205020304" pitchFamily="18" charset="0"/>
              </a:endParaRPr>
            </a:p>
          </p:txBody>
        </p:sp>
        <p:sp>
          <p:nvSpPr>
            <p:cNvPr id="4128" name="Oval 29">
              <a:extLst>
                <a:ext uri="{FF2B5EF4-FFF2-40B4-BE49-F238E27FC236}">
                  <a16:creationId xmlns:a16="http://schemas.microsoft.com/office/drawing/2014/main" id="{E91506B4-3B5A-40BC-85D5-6D890E5ACAA9}"/>
                </a:ext>
              </a:extLst>
            </p:cNvPr>
            <p:cNvSpPr>
              <a:spLocks noChangeArrowheads="1"/>
            </p:cNvSpPr>
            <p:nvPr/>
          </p:nvSpPr>
          <p:spPr bwMode="gray">
            <a:xfrm>
              <a:off x="2255" y="997"/>
              <a:ext cx="1258" cy="2981"/>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spAutoFit/>
            </a:bodyPr>
            <a:lstStyle/>
            <a:p>
              <a:pPr eaLnBrk="1" hangingPunct="1">
                <a:defRPr/>
              </a:pPr>
              <a:endParaRPr lang="fr-FR" altLang="fr-FR" sz="2000">
                <a:latin typeface="Centaur" panose="02030504050205020304" pitchFamily="18" charset="0"/>
              </a:endParaRPr>
            </a:p>
          </p:txBody>
        </p:sp>
        <p:sp>
          <p:nvSpPr>
            <p:cNvPr id="66" name="Oval 30">
              <a:extLst>
                <a:ext uri="{FF2B5EF4-FFF2-40B4-BE49-F238E27FC236}">
                  <a16:creationId xmlns:a16="http://schemas.microsoft.com/office/drawing/2014/main" id="{566D92CA-DA7E-4D4D-B6F6-0D96ADBCEEE1}"/>
                </a:ext>
              </a:extLst>
            </p:cNvPr>
            <p:cNvSpPr>
              <a:spLocks noChangeArrowheads="1"/>
            </p:cNvSpPr>
            <p:nvPr/>
          </p:nvSpPr>
          <p:spPr bwMode="gray">
            <a:xfrm>
              <a:off x="2339" y="997"/>
              <a:ext cx="1092" cy="2981"/>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nchor="ctr">
              <a:spAutoFit/>
            </a:bodyPr>
            <a:lstStyle/>
            <a:p>
              <a:pPr eaLnBrk="1" hangingPunct="1">
                <a:defRPr/>
              </a:pPr>
              <a:endParaRPr lang="fr-FR" sz="2000" dirty="0">
                <a:latin typeface="Centaur" panose="02030504050205020304" pitchFamily="18" charset="0"/>
              </a:endParaRPr>
            </a:p>
          </p:txBody>
        </p:sp>
        <p:sp>
          <p:nvSpPr>
            <p:cNvPr id="4130" name="Oval 31">
              <a:extLst>
                <a:ext uri="{FF2B5EF4-FFF2-40B4-BE49-F238E27FC236}">
                  <a16:creationId xmlns:a16="http://schemas.microsoft.com/office/drawing/2014/main" id="{F9CC3A4B-150A-42CF-982F-F0F0A9DECD0F}"/>
                </a:ext>
              </a:extLst>
            </p:cNvPr>
            <p:cNvSpPr>
              <a:spLocks noChangeArrowheads="1"/>
            </p:cNvSpPr>
            <p:nvPr/>
          </p:nvSpPr>
          <p:spPr bwMode="gray">
            <a:xfrm>
              <a:off x="2339" y="997"/>
              <a:ext cx="1392" cy="2981"/>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square" anchor="ctr">
              <a:spAutoFit/>
            </a:bodyPr>
            <a:lstStyle/>
            <a:p>
              <a:pPr algn="ctr" eaLnBrk="1" hangingPunct="1">
                <a:defRPr/>
              </a:pPr>
              <a:r>
                <a:rPr lang="fr-FR" altLang="fr-FR" sz="2000" dirty="0">
                  <a:latin typeface="Centaur" panose="02030504050205020304" pitchFamily="18" charset="0"/>
                </a:rPr>
                <a:t>5</a:t>
              </a:r>
            </a:p>
          </p:txBody>
        </p:sp>
      </p:grpSp>
      <p:sp>
        <p:nvSpPr>
          <p:cNvPr id="45" name="AutoShape 32">
            <a:extLst>
              <a:ext uri="{FF2B5EF4-FFF2-40B4-BE49-F238E27FC236}">
                <a16:creationId xmlns:a16="http://schemas.microsoft.com/office/drawing/2014/main" id="{ED5F8572-2449-4E24-843D-6C7A693D3FC3}"/>
              </a:ext>
            </a:extLst>
          </p:cNvPr>
          <p:cNvSpPr>
            <a:spLocks noChangeArrowheads="1"/>
          </p:cNvSpPr>
          <p:nvPr/>
        </p:nvSpPr>
        <p:spPr bwMode="auto">
          <a:xfrm>
            <a:off x="1782693" y="4187745"/>
            <a:ext cx="7008323" cy="457200"/>
          </a:xfrm>
          <a:prstGeom prst="roundRect">
            <a:avLst>
              <a:gd name="adj" fmla="val 50000"/>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eaLnBrk="0" hangingPunct="0">
              <a:spcBef>
                <a:spcPts val="600"/>
              </a:spcBef>
              <a:buClr>
                <a:schemeClr val="accent1"/>
              </a:buClr>
              <a:buSzPct val="80000"/>
              <a:buFont typeface="Wingdings 2" pitchFamily="18" charset="2"/>
              <a:buChar char=""/>
              <a:defRPr sz="3200">
                <a:solidFill>
                  <a:schemeClr val="tx1"/>
                </a:solidFill>
                <a:latin typeface="Gill Sans MT"/>
              </a:defRPr>
            </a:lvl1pPr>
            <a:lvl2pPr marL="742950" indent="-285750" eaLnBrk="0" hangingPunct="0">
              <a:spcBef>
                <a:spcPts val="550"/>
              </a:spcBef>
              <a:buClr>
                <a:schemeClr val="accent1"/>
              </a:buClr>
              <a:buFont typeface="Verdana" pitchFamily="34" charset="0"/>
              <a:buChar char="◦"/>
              <a:defRPr sz="2800">
                <a:solidFill>
                  <a:schemeClr val="tx1"/>
                </a:solidFill>
                <a:latin typeface="Gill Sans MT"/>
              </a:defRPr>
            </a:lvl2pPr>
            <a:lvl3pPr marL="1143000" indent="-228600" eaLnBrk="0" hangingPunct="0">
              <a:spcBef>
                <a:spcPct val="20000"/>
              </a:spcBef>
              <a:buClr>
                <a:schemeClr val="accent2"/>
              </a:buClr>
              <a:buFont typeface="Wingdings 2" pitchFamily="18" charset="2"/>
              <a:buChar char=""/>
              <a:defRPr sz="2400">
                <a:solidFill>
                  <a:schemeClr val="tx1"/>
                </a:solidFill>
                <a:latin typeface="Gill Sans MT"/>
              </a:defRPr>
            </a:lvl3pPr>
            <a:lvl4pPr marL="1600200" indent="-228600" eaLnBrk="0" hangingPunct="0">
              <a:spcBef>
                <a:spcPct val="20000"/>
              </a:spcBef>
              <a:buClr>
                <a:srgbClr val="C32D2E"/>
              </a:buClr>
              <a:buFont typeface="Wingdings 2" pitchFamily="18" charset="2"/>
              <a:buChar char=""/>
              <a:defRPr sz="2000">
                <a:solidFill>
                  <a:schemeClr val="tx1"/>
                </a:solidFill>
                <a:latin typeface="Gill Sans MT"/>
              </a:defRPr>
            </a:lvl4pPr>
            <a:lvl5pPr marL="2057400" indent="-228600" eaLnBrk="0" hangingPunct="0">
              <a:spcBef>
                <a:spcPct val="20000"/>
              </a:spcBef>
              <a:buClr>
                <a:srgbClr val="84AA33"/>
              </a:buClr>
              <a:buFont typeface="Wingdings 2" pitchFamily="18" charset="2"/>
              <a:buChar char=""/>
              <a:defRPr sz="2000">
                <a:solidFill>
                  <a:schemeClr val="tx1"/>
                </a:solidFill>
                <a:latin typeface="Gill Sans MT"/>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9pPr>
          </a:lstStyle>
          <a:p>
            <a:pPr algn="ctr"/>
            <a:r>
              <a:rPr lang="fr-FR" sz="2800" b="1" dirty="0">
                <a:latin typeface="Centaur" pitchFamily="18" charset="0"/>
                <a:cs typeface="Times New Roman" panose="02020603050405020304" pitchFamily="18" charset="0"/>
              </a:rPr>
              <a:t>Etude confirmatoire et validation des hypothèses</a:t>
            </a:r>
          </a:p>
        </p:txBody>
      </p:sp>
      <p:grpSp>
        <p:nvGrpSpPr>
          <p:cNvPr id="7196" name="Group 25">
            <a:extLst>
              <a:ext uri="{FF2B5EF4-FFF2-40B4-BE49-F238E27FC236}">
                <a16:creationId xmlns:a16="http://schemas.microsoft.com/office/drawing/2014/main" id="{88463D7A-B761-4EF5-9500-DAAC7A2A8503}"/>
              </a:ext>
            </a:extLst>
          </p:cNvPr>
          <p:cNvGrpSpPr>
            <a:grpSpLocks/>
          </p:cNvGrpSpPr>
          <p:nvPr/>
        </p:nvGrpSpPr>
        <p:grpSpPr bwMode="auto">
          <a:xfrm>
            <a:off x="8875446" y="4851924"/>
            <a:ext cx="333375" cy="562606"/>
            <a:chOff x="2078" y="997"/>
            <a:chExt cx="1615" cy="2981"/>
          </a:xfrm>
        </p:grpSpPr>
        <p:sp>
          <p:nvSpPr>
            <p:cNvPr id="4113" name="Oval 26">
              <a:extLst>
                <a:ext uri="{FF2B5EF4-FFF2-40B4-BE49-F238E27FC236}">
                  <a16:creationId xmlns:a16="http://schemas.microsoft.com/office/drawing/2014/main" id="{F80F4533-01FC-4911-9689-E2E411239C15}"/>
                </a:ext>
              </a:extLst>
            </p:cNvPr>
            <p:cNvSpPr>
              <a:spLocks noChangeArrowheads="1"/>
            </p:cNvSpPr>
            <p:nvPr/>
          </p:nvSpPr>
          <p:spPr bwMode="gray">
            <a:xfrm>
              <a:off x="2078" y="1680"/>
              <a:ext cx="1615" cy="1615"/>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1" hangingPunct="1">
                <a:defRPr/>
              </a:pPr>
              <a:endParaRPr lang="fr-FR" altLang="fr-FR" sz="2000">
                <a:latin typeface="Centaur" panose="02030504050205020304" pitchFamily="18" charset="0"/>
              </a:endParaRPr>
            </a:p>
          </p:txBody>
        </p:sp>
        <p:sp>
          <p:nvSpPr>
            <p:cNvPr id="4114" name="Oval 27">
              <a:extLst>
                <a:ext uri="{FF2B5EF4-FFF2-40B4-BE49-F238E27FC236}">
                  <a16:creationId xmlns:a16="http://schemas.microsoft.com/office/drawing/2014/main" id="{B431152A-0375-4B9F-AD72-25AEB65BC031}"/>
                </a:ext>
              </a:extLst>
            </p:cNvPr>
            <p:cNvSpPr>
              <a:spLocks noChangeArrowheads="1"/>
            </p:cNvSpPr>
            <p:nvPr/>
          </p:nvSpPr>
          <p:spPr bwMode="gray">
            <a:xfrm>
              <a:off x="2170" y="1773"/>
              <a:ext cx="1430" cy="1430"/>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1" hangingPunct="1">
                <a:defRPr/>
              </a:pPr>
              <a:endParaRPr lang="fr-FR" altLang="fr-FR" sz="2000">
                <a:latin typeface="Centaur" panose="02030504050205020304" pitchFamily="18" charset="0"/>
              </a:endParaRPr>
            </a:p>
          </p:txBody>
        </p:sp>
        <p:sp>
          <p:nvSpPr>
            <p:cNvPr id="51" name="Oval 28">
              <a:extLst>
                <a:ext uri="{FF2B5EF4-FFF2-40B4-BE49-F238E27FC236}">
                  <a16:creationId xmlns:a16="http://schemas.microsoft.com/office/drawing/2014/main" id="{56C9ABC3-C340-4590-978D-38693BA5300C}"/>
                </a:ext>
              </a:extLst>
            </p:cNvPr>
            <p:cNvSpPr>
              <a:spLocks noChangeArrowheads="1"/>
            </p:cNvSpPr>
            <p:nvPr/>
          </p:nvSpPr>
          <p:spPr bwMode="gray">
            <a:xfrm>
              <a:off x="2255" y="997"/>
              <a:ext cx="1258" cy="2981"/>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spAutoFit/>
            </a:bodyPr>
            <a:lstStyle/>
            <a:p>
              <a:pPr eaLnBrk="1" hangingPunct="1">
                <a:defRPr/>
              </a:pPr>
              <a:endParaRPr lang="fr-FR" sz="2000" dirty="0">
                <a:latin typeface="Centaur" panose="02030504050205020304" pitchFamily="18" charset="0"/>
              </a:endParaRPr>
            </a:p>
          </p:txBody>
        </p:sp>
        <p:sp>
          <p:nvSpPr>
            <p:cNvPr id="4116" name="Oval 29">
              <a:extLst>
                <a:ext uri="{FF2B5EF4-FFF2-40B4-BE49-F238E27FC236}">
                  <a16:creationId xmlns:a16="http://schemas.microsoft.com/office/drawing/2014/main" id="{10933D48-D37F-4DB9-945A-0D451B3DEAEA}"/>
                </a:ext>
              </a:extLst>
            </p:cNvPr>
            <p:cNvSpPr>
              <a:spLocks noChangeArrowheads="1"/>
            </p:cNvSpPr>
            <p:nvPr/>
          </p:nvSpPr>
          <p:spPr bwMode="gray">
            <a:xfrm>
              <a:off x="2255" y="997"/>
              <a:ext cx="1258" cy="2981"/>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spAutoFit/>
            </a:bodyPr>
            <a:lstStyle/>
            <a:p>
              <a:pPr eaLnBrk="1" hangingPunct="1">
                <a:defRPr/>
              </a:pPr>
              <a:endParaRPr lang="fr-FR" altLang="fr-FR" sz="2000">
                <a:latin typeface="Centaur" panose="02030504050205020304" pitchFamily="18" charset="0"/>
              </a:endParaRPr>
            </a:p>
          </p:txBody>
        </p:sp>
        <p:sp>
          <p:nvSpPr>
            <p:cNvPr id="54" name="Oval 30">
              <a:extLst>
                <a:ext uri="{FF2B5EF4-FFF2-40B4-BE49-F238E27FC236}">
                  <a16:creationId xmlns:a16="http://schemas.microsoft.com/office/drawing/2014/main" id="{8F7FC0ED-FF4C-4B5D-9A5E-7046840409B9}"/>
                </a:ext>
              </a:extLst>
            </p:cNvPr>
            <p:cNvSpPr>
              <a:spLocks noChangeArrowheads="1"/>
            </p:cNvSpPr>
            <p:nvPr/>
          </p:nvSpPr>
          <p:spPr bwMode="gray">
            <a:xfrm>
              <a:off x="2339" y="997"/>
              <a:ext cx="1092" cy="2981"/>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nchor="ctr">
              <a:spAutoFit/>
            </a:bodyPr>
            <a:lstStyle/>
            <a:p>
              <a:pPr eaLnBrk="1" hangingPunct="1">
                <a:defRPr/>
              </a:pPr>
              <a:endParaRPr lang="fr-FR" sz="2000" dirty="0">
                <a:latin typeface="Centaur" panose="02030504050205020304" pitchFamily="18" charset="0"/>
              </a:endParaRPr>
            </a:p>
          </p:txBody>
        </p:sp>
        <p:sp>
          <p:nvSpPr>
            <p:cNvPr id="6" name="Oval 31">
              <a:extLst>
                <a:ext uri="{FF2B5EF4-FFF2-40B4-BE49-F238E27FC236}">
                  <a16:creationId xmlns:a16="http://schemas.microsoft.com/office/drawing/2014/main" id="{683B9DB0-6170-4865-803F-BAED13AE4049}"/>
                </a:ext>
              </a:extLst>
            </p:cNvPr>
            <p:cNvSpPr>
              <a:spLocks noChangeArrowheads="1"/>
            </p:cNvSpPr>
            <p:nvPr/>
          </p:nvSpPr>
          <p:spPr bwMode="gray">
            <a:xfrm>
              <a:off x="2339" y="997"/>
              <a:ext cx="1338" cy="2981"/>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square" anchor="ctr">
              <a:spAutoFit/>
            </a:bodyPr>
            <a:lstStyle/>
            <a:p>
              <a:pPr algn="ctr" eaLnBrk="1" hangingPunct="1">
                <a:defRPr/>
              </a:pPr>
              <a:r>
                <a:rPr lang="fr-FR" altLang="fr-FR" sz="2000" dirty="0">
                  <a:latin typeface="Centaur" panose="02030504050205020304" pitchFamily="18" charset="0"/>
                </a:rPr>
                <a:t>6</a:t>
              </a:r>
            </a:p>
          </p:txBody>
        </p:sp>
      </p:grpSp>
      <p:sp>
        <p:nvSpPr>
          <p:cNvPr id="53" name="AutoShape 8">
            <a:extLst>
              <a:ext uri="{FF2B5EF4-FFF2-40B4-BE49-F238E27FC236}">
                <a16:creationId xmlns:a16="http://schemas.microsoft.com/office/drawing/2014/main" id="{2543E236-1F6B-4EB8-AD54-65AC294BBB1F}"/>
              </a:ext>
            </a:extLst>
          </p:cNvPr>
          <p:cNvSpPr>
            <a:spLocks noChangeArrowheads="1"/>
          </p:cNvSpPr>
          <p:nvPr/>
        </p:nvSpPr>
        <p:spPr bwMode="auto">
          <a:xfrm>
            <a:off x="1784840" y="2012865"/>
            <a:ext cx="7006176" cy="457200"/>
          </a:xfrm>
          <a:prstGeom prst="roundRect">
            <a:avLst>
              <a:gd name="adj" fmla="val 50000"/>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lvl1pPr eaLnBrk="0" hangingPunct="0">
              <a:spcBef>
                <a:spcPts val="600"/>
              </a:spcBef>
              <a:buClr>
                <a:schemeClr val="accent1"/>
              </a:buClr>
              <a:buSzPct val="80000"/>
              <a:buFont typeface="Wingdings 2" pitchFamily="18" charset="2"/>
              <a:buChar char=""/>
              <a:defRPr sz="3200">
                <a:solidFill>
                  <a:schemeClr val="tx1"/>
                </a:solidFill>
                <a:latin typeface="Gill Sans MT"/>
              </a:defRPr>
            </a:lvl1pPr>
            <a:lvl2pPr marL="742950" indent="-285750" eaLnBrk="0" hangingPunct="0">
              <a:spcBef>
                <a:spcPts val="550"/>
              </a:spcBef>
              <a:buClr>
                <a:schemeClr val="accent1"/>
              </a:buClr>
              <a:buFont typeface="Verdana" pitchFamily="34" charset="0"/>
              <a:buChar char="◦"/>
              <a:defRPr sz="2800">
                <a:solidFill>
                  <a:schemeClr val="tx1"/>
                </a:solidFill>
                <a:latin typeface="Gill Sans MT"/>
              </a:defRPr>
            </a:lvl2pPr>
            <a:lvl3pPr marL="1143000" indent="-228600" eaLnBrk="0" hangingPunct="0">
              <a:spcBef>
                <a:spcPct val="20000"/>
              </a:spcBef>
              <a:buClr>
                <a:schemeClr val="accent2"/>
              </a:buClr>
              <a:buFont typeface="Wingdings 2" pitchFamily="18" charset="2"/>
              <a:buChar char=""/>
              <a:defRPr sz="2400">
                <a:solidFill>
                  <a:schemeClr val="tx1"/>
                </a:solidFill>
                <a:latin typeface="Gill Sans MT"/>
              </a:defRPr>
            </a:lvl3pPr>
            <a:lvl4pPr marL="1600200" indent="-228600" eaLnBrk="0" hangingPunct="0">
              <a:spcBef>
                <a:spcPct val="20000"/>
              </a:spcBef>
              <a:buClr>
                <a:srgbClr val="C32D2E"/>
              </a:buClr>
              <a:buFont typeface="Wingdings 2" pitchFamily="18" charset="2"/>
              <a:buChar char=""/>
              <a:defRPr sz="2000">
                <a:solidFill>
                  <a:schemeClr val="tx1"/>
                </a:solidFill>
                <a:latin typeface="Gill Sans MT"/>
              </a:defRPr>
            </a:lvl4pPr>
            <a:lvl5pPr marL="2057400" indent="-228600" eaLnBrk="0" hangingPunct="0">
              <a:spcBef>
                <a:spcPct val="20000"/>
              </a:spcBef>
              <a:buClr>
                <a:srgbClr val="84AA33"/>
              </a:buClr>
              <a:buFont typeface="Wingdings 2" pitchFamily="18" charset="2"/>
              <a:buChar char=""/>
              <a:defRPr sz="2000">
                <a:solidFill>
                  <a:schemeClr val="tx1"/>
                </a:solidFill>
                <a:latin typeface="Gill Sans MT"/>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a:defRPr>
            </a:lvl9pPr>
          </a:lstStyle>
          <a:p>
            <a:pPr algn="ctr"/>
            <a:r>
              <a:rPr lang="fr-FR" b="1" dirty="0">
                <a:latin typeface="Centaur" pitchFamily="18" charset="0"/>
                <a:cs typeface="Times New Roman" panose="02020603050405020304" pitchFamily="18" charset="0"/>
              </a:rPr>
              <a:t>Cadre théorique de la recherche </a:t>
            </a:r>
          </a:p>
        </p:txBody>
      </p:sp>
      <p:grpSp>
        <p:nvGrpSpPr>
          <p:cNvPr id="56" name="Group 25">
            <a:extLst>
              <a:ext uri="{FF2B5EF4-FFF2-40B4-BE49-F238E27FC236}">
                <a16:creationId xmlns:a16="http://schemas.microsoft.com/office/drawing/2014/main" id="{E8CDE633-6004-4E70-84EC-50F6C966376C}"/>
              </a:ext>
            </a:extLst>
          </p:cNvPr>
          <p:cNvGrpSpPr>
            <a:grpSpLocks/>
          </p:cNvGrpSpPr>
          <p:nvPr/>
        </p:nvGrpSpPr>
        <p:grpSpPr bwMode="auto">
          <a:xfrm>
            <a:off x="8842779" y="1920407"/>
            <a:ext cx="369912" cy="562606"/>
            <a:chOff x="2078" y="997"/>
            <a:chExt cx="1792" cy="2981"/>
          </a:xfrm>
        </p:grpSpPr>
        <p:sp>
          <p:nvSpPr>
            <p:cNvPr id="58" name="Oval 26">
              <a:extLst>
                <a:ext uri="{FF2B5EF4-FFF2-40B4-BE49-F238E27FC236}">
                  <a16:creationId xmlns:a16="http://schemas.microsoft.com/office/drawing/2014/main" id="{DC43BC3E-73DD-493E-813D-962392A7FFC1}"/>
                </a:ext>
              </a:extLst>
            </p:cNvPr>
            <p:cNvSpPr>
              <a:spLocks noChangeArrowheads="1"/>
            </p:cNvSpPr>
            <p:nvPr/>
          </p:nvSpPr>
          <p:spPr bwMode="gray">
            <a:xfrm>
              <a:off x="2078" y="1680"/>
              <a:ext cx="1615" cy="1615"/>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1" hangingPunct="1">
                <a:defRPr/>
              </a:pPr>
              <a:endParaRPr lang="fr-FR" altLang="fr-FR"/>
            </a:p>
          </p:txBody>
        </p:sp>
        <p:sp>
          <p:nvSpPr>
            <p:cNvPr id="60" name="Oval 27">
              <a:extLst>
                <a:ext uri="{FF2B5EF4-FFF2-40B4-BE49-F238E27FC236}">
                  <a16:creationId xmlns:a16="http://schemas.microsoft.com/office/drawing/2014/main" id="{5DDA7A34-8EAB-4932-AB30-BAD03FA4D750}"/>
                </a:ext>
              </a:extLst>
            </p:cNvPr>
            <p:cNvSpPr>
              <a:spLocks noChangeArrowheads="1"/>
            </p:cNvSpPr>
            <p:nvPr/>
          </p:nvSpPr>
          <p:spPr bwMode="gray">
            <a:xfrm>
              <a:off x="2170" y="1773"/>
              <a:ext cx="1430" cy="1430"/>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1" hangingPunct="1">
                <a:defRPr/>
              </a:pPr>
              <a:endParaRPr lang="fr-FR" altLang="fr-FR"/>
            </a:p>
          </p:txBody>
        </p:sp>
        <p:sp>
          <p:nvSpPr>
            <p:cNvPr id="62" name="Oval 28">
              <a:extLst>
                <a:ext uri="{FF2B5EF4-FFF2-40B4-BE49-F238E27FC236}">
                  <a16:creationId xmlns:a16="http://schemas.microsoft.com/office/drawing/2014/main" id="{1F8F2F90-40F4-4580-9A42-FAD7D8E844D9}"/>
                </a:ext>
              </a:extLst>
            </p:cNvPr>
            <p:cNvSpPr>
              <a:spLocks noChangeArrowheads="1"/>
            </p:cNvSpPr>
            <p:nvPr/>
          </p:nvSpPr>
          <p:spPr bwMode="gray">
            <a:xfrm>
              <a:off x="2255" y="1112"/>
              <a:ext cx="1258" cy="2752"/>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spAutoFit/>
            </a:bodyPr>
            <a:lstStyle/>
            <a:p>
              <a:pPr eaLnBrk="1" hangingPunct="1">
                <a:defRPr/>
              </a:pPr>
              <a:endParaRPr lang="fr-FR" dirty="0"/>
            </a:p>
          </p:txBody>
        </p:sp>
        <p:sp>
          <p:nvSpPr>
            <p:cNvPr id="63" name="Oval 29">
              <a:extLst>
                <a:ext uri="{FF2B5EF4-FFF2-40B4-BE49-F238E27FC236}">
                  <a16:creationId xmlns:a16="http://schemas.microsoft.com/office/drawing/2014/main" id="{FD67C9F0-7148-435A-83CA-6D2EAEF752F0}"/>
                </a:ext>
              </a:extLst>
            </p:cNvPr>
            <p:cNvSpPr>
              <a:spLocks noChangeArrowheads="1"/>
            </p:cNvSpPr>
            <p:nvPr/>
          </p:nvSpPr>
          <p:spPr bwMode="gray">
            <a:xfrm>
              <a:off x="2255" y="1112"/>
              <a:ext cx="1258" cy="2752"/>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spAutoFit/>
            </a:bodyPr>
            <a:lstStyle/>
            <a:p>
              <a:pPr eaLnBrk="1" hangingPunct="1">
                <a:defRPr/>
              </a:pPr>
              <a:endParaRPr lang="fr-FR" altLang="fr-FR"/>
            </a:p>
          </p:txBody>
        </p:sp>
        <p:sp>
          <p:nvSpPr>
            <p:cNvPr id="65" name="Oval 30">
              <a:extLst>
                <a:ext uri="{FF2B5EF4-FFF2-40B4-BE49-F238E27FC236}">
                  <a16:creationId xmlns:a16="http://schemas.microsoft.com/office/drawing/2014/main" id="{BA65477F-A3DA-4E86-B9B0-F2074A10C045}"/>
                </a:ext>
              </a:extLst>
            </p:cNvPr>
            <p:cNvSpPr>
              <a:spLocks noChangeArrowheads="1"/>
            </p:cNvSpPr>
            <p:nvPr/>
          </p:nvSpPr>
          <p:spPr bwMode="gray">
            <a:xfrm>
              <a:off x="2339" y="1112"/>
              <a:ext cx="1092" cy="2752"/>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anchor="ctr">
              <a:spAutoFit/>
            </a:bodyPr>
            <a:lstStyle/>
            <a:p>
              <a:pPr eaLnBrk="1" hangingPunct="1">
                <a:defRPr/>
              </a:pPr>
              <a:endParaRPr lang="fr-FR" dirty="0"/>
            </a:p>
          </p:txBody>
        </p:sp>
        <p:sp>
          <p:nvSpPr>
            <p:cNvPr id="67" name="Oval 31">
              <a:extLst>
                <a:ext uri="{FF2B5EF4-FFF2-40B4-BE49-F238E27FC236}">
                  <a16:creationId xmlns:a16="http://schemas.microsoft.com/office/drawing/2014/main" id="{F3DFE33A-3202-4E10-B222-34AEBD01C025}"/>
                </a:ext>
              </a:extLst>
            </p:cNvPr>
            <p:cNvSpPr>
              <a:spLocks noChangeArrowheads="1"/>
            </p:cNvSpPr>
            <p:nvPr/>
          </p:nvSpPr>
          <p:spPr bwMode="gray">
            <a:xfrm>
              <a:off x="2339" y="997"/>
              <a:ext cx="1531" cy="2981"/>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square" anchor="ctr">
              <a:spAutoFit/>
            </a:bodyPr>
            <a:lstStyle/>
            <a:p>
              <a:pPr algn="ctr" eaLnBrk="1" hangingPunct="1">
                <a:defRPr/>
              </a:pPr>
              <a:r>
                <a:rPr lang="fr-FR" altLang="fr-FR" sz="2000" dirty="0">
                  <a:latin typeface="Centaur" panose="02030504050205020304" pitchFamily="18" charset="0"/>
                </a:rPr>
                <a:t>2</a:t>
              </a:r>
            </a:p>
          </p:txBody>
        </p:sp>
      </p:grpSp>
    </p:spTree>
    <p:extLst>
      <p:ext uri="{BB962C8B-B14F-4D97-AF65-F5344CB8AC3E}">
        <p14:creationId xmlns:p14="http://schemas.microsoft.com/office/powerpoint/2010/main" val="2507972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799" y="-4"/>
            <a:ext cx="1973700" cy="828675"/>
          </a:xfrm>
          <a:prstGeom prst="rect">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b="1" dirty="0">
                <a:solidFill>
                  <a:schemeClr val="tx1"/>
                </a:solidFill>
                <a:latin typeface="Centaur" pitchFamily="18" charset="0"/>
                <a:cs typeface="Times New Roman" panose="02020603050405020304" pitchFamily="18" charset="0"/>
              </a:rPr>
              <a:t>Contexte et problématique de la recherche</a:t>
            </a:r>
          </a:p>
        </p:txBody>
      </p:sp>
      <p:sp>
        <p:nvSpPr>
          <p:cNvPr id="10" name="Rectangle 9"/>
          <p:cNvSpPr/>
          <p:nvPr/>
        </p:nvSpPr>
        <p:spPr>
          <a:xfrm>
            <a:off x="4063947" y="-1"/>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exploratoire</a:t>
            </a:r>
          </a:p>
        </p:txBody>
      </p:sp>
      <p:sp>
        <p:nvSpPr>
          <p:cNvPr id="11" name="Rectangle 10"/>
          <p:cNvSpPr/>
          <p:nvPr/>
        </p:nvSpPr>
        <p:spPr>
          <a:xfrm>
            <a:off x="6110398" y="-1"/>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Hypothèses et modèle conceptuel</a:t>
            </a:r>
          </a:p>
        </p:txBody>
      </p:sp>
      <p:sp>
        <p:nvSpPr>
          <p:cNvPr id="13" name="Rectangle 12"/>
          <p:cNvSpPr/>
          <p:nvPr/>
        </p:nvSpPr>
        <p:spPr>
          <a:xfrm>
            <a:off x="10167447" y="-1"/>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Apports /  limites et perspectives</a:t>
            </a:r>
          </a:p>
        </p:txBody>
      </p:sp>
      <p:sp>
        <p:nvSpPr>
          <p:cNvPr id="15" name="Espace réservé de la date 14"/>
          <p:cNvSpPr>
            <a:spLocks noGrp="1"/>
          </p:cNvSpPr>
          <p:nvPr>
            <p:ph type="dt" sz="half" idx="10"/>
          </p:nvPr>
        </p:nvSpPr>
        <p:spPr>
          <a:xfrm>
            <a:off x="9448800" y="6310379"/>
            <a:ext cx="2743200" cy="365125"/>
          </a:xfrm>
        </p:spPr>
        <p:txBody>
          <a:bodyPr/>
          <a:lstStyle/>
          <a:p>
            <a:fld id="{271D0617-B6FC-45B7-9BAB-F6BA0AA9B22A}" type="datetime1">
              <a:rPr lang="fr-FR" smtClean="0">
                <a:latin typeface="Centaur" pitchFamily="18" charset="0"/>
              </a:rPr>
              <a:pPr/>
              <a:t>01/05/2023</a:t>
            </a:fld>
            <a:endParaRPr lang="fr-FR" dirty="0">
              <a:latin typeface="Centaur" pitchFamily="18" charset="0"/>
            </a:endParaRPr>
          </a:p>
        </p:txBody>
      </p:sp>
      <p:sp>
        <p:nvSpPr>
          <p:cNvPr id="17" name="Espace réservé du numéro de diapositive 16"/>
          <p:cNvSpPr>
            <a:spLocks noGrp="1"/>
          </p:cNvSpPr>
          <p:nvPr>
            <p:ph type="sldNum" sz="quarter" idx="12"/>
          </p:nvPr>
        </p:nvSpPr>
        <p:spPr>
          <a:xfrm>
            <a:off x="20300" y="6171926"/>
            <a:ext cx="811019" cy="503578"/>
          </a:xfrm>
        </p:spPr>
        <p:txBody>
          <a:bodyPr/>
          <a:lstStyle/>
          <a:p>
            <a:fld id="{A6B9A898-40B9-4B7D-B869-CBADA58355E2}" type="slidenum">
              <a:rPr lang="fr-FR" smtClean="0">
                <a:latin typeface="Centaur" pitchFamily="18" charset="0"/>
              </a:rPr>
              <a:pPr/>
              <a:t>4</a:t>
            </a:fld>
            <a:endParaRPr lang="fr-FR" dirty="0">
              <a:latin typeface="Centaur" pitchFamily="18" charset="0"/>
            </a:endParaRPr>
          </a:p>
        </p:txBody>
      </p:sp>
      <p:sp>
        <p:nvSpPr>
          <p:cNvPr id="14" name="Rectangle 13"/>
          <p:cNvSpPr/>
          <p:nvPr/>
        </p:nvSpPr>
        <p:spPr>
          <a:xfrm>
            <a:off x="1998446" y="-3"/>
            <a:ext cx="20845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Cadre théorique et méthodologique</a:t>
            </a:r>
          </a:p>
        </p:txBody>
      </p:sp>
      <p:sp>
        <p:nvSpPr>
          <p:cNvPr id="22" name="Ellipse 21"/>
          <p:cNvSpPr/>
          <p:nvPr/>
        </p:nvSpPr>
        <p:spPr>
          <a:xfrm>
            <a:off x="3352060" y="4542515"/>
            <a:ext cx="6458087" cy="1520812"/>
          </a:xfrm>
          <a:prstGeom prst="ellipse">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3200" b="1" dirty="0">
                <a:solidFill>
                  <a:schemeClr val="tx1"/>
                </a:solidFill>
                <a:latin typeface="Centaur" pitchFamily="18" charset="0"/>
              </a:rPr>
              <a:t>L'engagement social des banques marocaines </a:t>
            </a:r>
          </a:p>
        </p:txBody>
      </p:sp>
      <p:sp>
        <p:nvSpPr>
          <p:cNvPr id="43" name="Rectangle 42"/>
          <p:cNvSpPr/>
          <p:nvPr/>
        </p:nvSpPr>
        <p:spPr>
          <a:xfrm>
            <a:off x="2749217" y="2783286"/>
            <a:ext cx="7418230" cy="74563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r-FR" sz="3600" dirty="0">
                <a:latin typeface="Times New Roman" panose="02020603050405020304" pitchFamily="18" charset="0"/>
                <a:cs typeface="Times New Roman" panose="02020603050405020304" pitchFamily="18" charset="0"/>
              </a:rPr>
              <a:t>Soutien financier et technique </a:t>
            </a:r>
            <a:endParaRPr lang="fr-FR" sz="5400" b="1" dirty="0">
              <a:solidFill>
                <a:schemeClr val="tx1"/>
              </a:solidFill>
              <a:latin typeface="Times New Roman" panose="02020603050405020304" pitchFamily="18" charset="0"/>
              <a:cs typeface="Times New Roman" panose="02020603050405020304" pitchFamily="18" charset="0"/>
            </a:endParaRPr>
          </a:p>
        </p:txBody>
      </p:sp>
      <p:sp>
        <p:nvSpPr>
          <p:cNvPr id="44" name="Rectangle 43"/>
          <p:cNvSpPr/>
          <p:nvPr/>
        </p:nvSpPr>
        <p:spPr>
          <a:xfrm>
            <a:off x="2871990" y="1036750"/>
            <a:ext cx="7418231" cy="79938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lvl="0" algn="ctr" defTabSz="1244600">
              <a:lnSpc>
                <a:spcPct val="90000"/>
              </a:lnSpc>
              <a:spcBef>
                <a:spcPct val="0"/>
              </a:spcBef>
              <a:spcAft>
                <a:spcPct val="35000"/>
              </a:spcAft>
            </a:pPr>
            <a:r>
              <a:rPr lang="fr-FR" sz="2800" b="1" dirty="0">
                <a:solidFill>
                  <a:prstClr val="black"/>
                </a:solidFill>
                <a:latin typeface="Times" panose="02020603050405020304" pitchFamily="18" charset="0"/>
                <a:cs typeface="Times" panose="02020603050405020304" pitchFamily="18" charset="0"/>
              </a:rPr>
              <a:t>Acteurs clés dans le financement des associations de microcrédit au Maroc.</a:t>
            </a:r>
          </a:p>
        </p:txBody>
      </p:sp>
      <p:sp>
        <p:nvSpPr>
          <p:cNvPr id="33" name="Rectangle 32"/>
          <p:cNvSpPr/>
          <p:nvPr/>
        </p:nvSpPr>
        <p:spPr>
          <a:xfrm>
            <a:off x="8172744" y="0"/>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confirmatoire et test des hypothèses</a:t>
            </a:r>
          </a:p>
        </p:txBody>
      </p:sp>
      <p:sp>
        <p:nvSpPr>
          <p:cNvPr id="39" name="Flèche : bas 38">
            <a:extLst>
              <a:ext uri="{FF2B5EF4-FFF2-40B4-BE49-F238E27FC236}">
                <a16:creationId xmlns:a16="http://schemas.microsoft.com/office/drawing/2014/main" id="{F42602D2-03B3-4FF4-B3FF-B4FAD354AD59}"/>
              </a:ext>
            </a:extLst>
          </p:cNvPr>
          <p:cNvSpPr/>
          <p:nvPr/>
        </p:nvSpPr>
        <p:spPr>
          <a:xfrm>
            <a:off x="6273294" y="1944147"/>
            <a:ext cx="615622" cy="6639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aur" pitchFamily="18" charset="0"/>
            </a:endParaRPr>
          </a:p>
        </p:txBody>
      </p:sp>
      <p:sp>
        <p:nvSpPr>
          <p:cNvPr id="54" name="Flèche : bas 53">
            <a:extLst>
              <a:ext uri="{FF2B5EF4-FFF2-40B4-BE49-F238E27FC236}">
                <a16:creationId xmlns:a16="http://schemas.microsoft.com/office/drawing/2014/main" id="{12B7F632-9ECF-448A-8F39-993AA2BAA36E}"/>
              </a:ext>
            </a:extLst>
          </p:cNvPr>
          <p:cNvSpPr/>
          <p:nvPr/>
        </p:nvSpPr>
        <p:spPr>
          <a:xfrm>
            <a:off x="6182355" y="3613901"/>
            <a:ext cx="797499" cy="8985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Centaur" pitchFamily="18" charset="0"/>
            </a:endParaRPr>
          </a:p>
        </p:txBody>
      </p:sp>
      <p:sp>
        <p:nvSpPr>
          <p:cNvPr id="18" name="Rectangle 17">
            <a:extLst>
              <a:ext uri="{FF2B5EF4-FFF2-40B4-BE49-F238E27FC236}">
                <a16:creationId xmlns:a16="http://schemas.microsoft.com/office/drawing/2014/main" id="{04D4D280-B7DB-40E8-9E8D-E605503312C2}"/>
              </a:ext>
            </a:extLst>
          </p:cNvPr>
          <p:cNvSpPr/>
          <p:nvPr/>
        </p:nvSpPr>
        <p:spPr>
          <a:xfrm>
            <a:off x="114798" y="2936958"/>
            <a:ext cx="2713437" cy="369332"/>
          </a:xfrm>
          <a:prstGeom prst="rect">
            <a:avLst/>
          </a:prstGeom>
        </p:spPr>
        <p:txBody>
          <a:bodyPr wrap="square">
            <a:spAutoFit/>
          </a:bodyPr>
          <a:lstStyle/>
          <a:p>
            <a:r>
              <a:rPr lang="fr-FR" b="1" dirty="0" err="1"/>
              <a:t>Mersni</a:t>
            </a:r>
            <a:r>
              <a:rPr lang="fr-FR" b="1" dirty="0"/>
              <a:t>, S. (2018).</a:t>
            </a:r>
            <a:r>
              <a:rPr lang="fr-FR" dirty="0"/>
              <a:t> </a:t>
            </a:r>
            <a:endParaRPr lang="fr-FR" sz="2000" b="1" dirty="0">
              <a:latin typeface="Centaur" pitchFamily="18" charset="0"/>
              <a:cs typeface="Times New Roman" panose="02020603050405020304" pitchFamily="18" charset="0"/>
            </a:endParaRPr>
          </a:p>
        </p:txBody>
      </p:sp>
      <p:sp>
        <p:nvSpPr>
          <p:cNvPr id="19" name="ZoneTexte 18">
            <a:extLst>
              <a:ext uri="{FF2B5EF4-FFF2-40B4-BE49-F238E27FC236}">
                <a16:creationId xmlns:a16="http://schemas.microsoft.com/office/drawing/2014/main" id="{F1010845-137E-4904-9C4E-7554640A5233}"/>
              </a:ext>
            </a:extLst>
          </p:cNvPr>
          <p:cNvSpPr txBox="1"/>
          <p:nvPr/>
        </p:nvSpPr>
        <p:spPr>
          <a:xfrm>
            <a:off x="0" y="3811311"/>
            <a:ext cx="4298191" cy="369332"/>
          </a:xfrm>
          <a:prstGeom prst="rect">
            <a:avLst/>
          </a:prstGeom>
          <a:noFill/>
        </p:spPr>
        <p:txBody>
          <a:bodyPr wrap="square" rtlCol="0">
            <a:spAutoFit/>
          </a:bodyPr>
          <a:lstStyle/>
          <a:p>
            <a:r>
              <a:rPr lang="en-US" b="1" dirty="0" err="1"/>
              <a:t>Jilali</a:t>
            </a:r>
            <a:r>
              <a:rPr lang="en-US" b="1" dirty="0"/>
              <a:t>, A., &amp; </a:t>
            </a:r>
            <a:r>
              <a:rPr lang="en-US" b="1" dirty="0" err="1"/>
              <a:t>Guennouni</a:t>
            </a:r>
            <a:r>
              <a:rPr lang="en-US" b="1" dirty="0"/>
              <a:t>, J. (2019).</a:t>
            </a:r>
            <a:r>
              <a:rPr lang="en-US" dirty="0"/>
              <a:t> </a:t>
            </a:r>
            <a:endParaRPr lang="fr-FR" sz="2000" b="1" dirty="0">
              <a:latin typeface="Centaur" pitchFamily="18" charset="0"/>
              <a:cs typeface="Times New Roman" panose="02020603050405020304" pitchFamily="18" charset="0"/>
            </a:endParaRPr>
          </a:p>
        </p:txBody>
      </p:sp>
      <p:sp>
        <p:nvSpPr>
          <p:cNvPr id="20" name="Rectangle 19">
            <a:extLst>
              <a:ext uri="{FF2B5EF4-FFF2-40B4-BE49-F238E27FC236}">
                <a16:creationId xmlns:a16="http://schemas.microsoft.com/office/drawing/2014/main" id="{87B2690D-74D2-4A44-880D-0879F0B21AC6}"/>
              </a:ext>
            </a:extLst>
          </p:cNvPr>
          <p:cNvSpPr/>
          <p:nvPr/>
        </p:nvSpPr>
        <p:spPr>
          <a:xfrm>
            <a:off x="0" y="2002629"/>
            <a:ext cx="4945533" cy="369332"/>
          </a:xfrm>
          <a:prstGeom prst="rect">
            <a:avLst/>
          </a:prstGeom>
          <a:noFill/>
        </p:spPr>
        <p:txBody>
          <a:bodyPr wrap="square" rtlCol="0">
            <a:spAutoFit/>
          </a:bodyPr>
          <a:lstStyle/>
          <a:p>
            <a:r>
              <a:rPr lang="fr-FR" b="1" dirty="0" err="1"/>
              <a:t>Rasmouki</a:t>
            </a:r>
            <a:r>
              <a:rPr lang="fr-FR" b="1" dirty="0"/>
              <a:t>, F., &amp; </a:t>
            </a:r>
            <a:r>
              <a:rPr lang="fr-FR" b="1" dirty="0" err="1"/>
              <a:t>Filali</a:t>
            </a:r>
            <a:r>
              <a:rPr lang="fr-FR" b="1" dirty="0"/>
              <a:t> </a:t>
            </a:r>
            <a:r>
              <a:rPr lang="fr-FR" b="1" dirty="0" err="1"/>
              <a:t>Adib</a:t>
            </a:r>
            <a:r>
              <a:rPr lang="fr-FR" b="1" dirty="0"/>
              <a:t>, F. (2018)</a:t>
            </a:r>
            <a:endParaRPr lang="fr-FR" sz="2000" b="1" dirty="0">
              <a:latin typeface="Centaur" pitchFamily="18" charset="0"/>
              <a:cs typeface="Times New Roman" panose="02020603050405020304" pitchFamily="18" charset="0"/>
            </a:endParaRPr>
          </a:p>
        </p:txBody>
      </p:sp>
      <p:sp>
        <p:nvSpPr>
          <p:cNvPr id="2" name="Rectangle 1"/>
          <p:cNvSpPr/>
          <p:nvPr/>
        </p:nvSpPr>
        <p:spPr>
          <a:xfrm>
            <a:off x="425809" y="5878661"/>
            <a:ext cx="4224618" cy="369332"/>
          </a:xfrm>
          <a:prstGeom prst="rect">
            <a:avLst/>
          </a:prstGeom>
        </p:spPr>
        <p:txBody>
          <a:bodyPr wrap="none">
            <a:spAutoFit/>
          </a:bodyPr>
          <a:lstStyle/>
          <a:p>
            <a:r>
              <a:rPr lang="fr-FR" b="1" dirty="0" err="1">
                <a:latin typeface="Times New Roman" panose="02020603050405020304" pitchFamily="18" charset="0"/>
                <a:ea typeface="Calibri" panose="020F0502020204030204" pitchFamily="34" charset="0"/>
              </a:rPr>
              <a:t>Benchekroun</a:t>
            </a:r>
            <a:r>
              <a:rPr lang="fr-FR" b="1" dirty="0">
                <a:latin typeface="Times New Roman" panose="02020603050405020304" pitchFamily="18" charset="0"/>
                <a:ea typeface="Calibri" panose="020F0502020204030204" pitchFamily="34" charset="0"/>
              </a:rPr>
              <a:t>, H., &amp; De Meyer, A. (2018).</a:t>
            </a:r>
            <a:endParaRPr lang="fr-FR" dirty="0"/>
          </a:p>
        </p:txBody>
      </p:sp>
    </p:spTree>
    <p:custDataLst>
      <p:tags r:id="rId1"/>
    </p:custDataLst>
    <p:extLst>
      <p:ext uri="{BB962C8B-B14F-4D97-AF65-F5344CB8AC3E}">
        <p14:creationId xmlns:p14="http://schemas.microsoft.com/office/powerpoint/2010/main" val="1854086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additive="base">
                                        <p:cTn id="7" dur="500" fill="hold"/>
                                        <p:tgtEl>
                                          <p:spTgt spid="44"/>
                                        </p:tgtEl>
                                        <p:attrNameLst>
                                          <p:attrName>ppt_x</p:attrName>
                                        </p:attrNameLst>
                                      </p:cBhvr>
                                      <p:tavLst>
                                        <p:tav tm="0">
                                          <p:val>
                                            <p:strVal val="#ppt_x"/>
                                          </p:val>
                                        </p:tav>
                                        <p:tav tm="100000">
                                          <p:val>
                                            <p:strVal val="#ppt_x"/>
                                          </p:val>
                                        </p:tav>
                                      </p:tavLst>
                                    </p:anim>
                                    <p:anim calcmode="lin" valueType="num">
                                      <p:cBhvr additive="base">
                                        <p:cTn id="8"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9"/>
                                        </p:tgtEl>
                                        <p:attrNameLst>
                                          <p:attrName>style.visibility</p:attrName>
                                        </p:attrNameLst>
                                      </p:cBhvr>
                                      <p:to>
                                        <p:strVal val="visible"/>
                                      </p:to>
                                    </p:set>
                                    <p:animEffect transition="in" filter="fade">
                                      <p:cBhvr>
                                        <p:cTn id="13" dur="1000"/>
                                        <p:tgtEl>
                                          <p:spTgt spid="39"/>
                                        </p:tgtEl>
                                      </p:cBhvr>
                                    </p:animEffect>
                                    <p:anim calcmode="lin" valueType="num">
                                      <p:cBhvr>
                                        <p:cTn id="14" dur="1000" fill="hold"/>
                                        <p:tgtEl>
                                          <p:spTgt spid="39"/>
                                        </p:tgtEl>
                                        <p:attrNameLst>
                                          <p:attrName>ppt_x</p:attrName>
                                        </p:attrNameLst>
                                      </p:cBhvr>
                                      <p:tavLst>
                                        <p:tav tm="0">
                                          <p:val>
                                            <p:strVal val="#ppt_x"/>
                                          </p:val>
                                        </p:tav>
                                        <p:tav tm="100000">
                                          <p:val>
                                            <p:strVal val="#ppt_x"/>
                                          </p:val>
                                        </p:tav>
                                      </p:tavLst>
                                    </p:anim>
                                    <p:anim calcmode="lin" valueType="num">
                                      <p:cBhvr>
                                        <p:cTn id="15"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3"/>
                                        </p:tgtEl>
                                        <p:attrNameLst>
                                          <p:attrName>style.visibility</p:attrName>
                                        </p:attrNameLst>
                                      </p:cBhvr>
                                      <p:to>
                                        <p:strVal val="visible"/>
                                      </p:to>
                                    </p:set>
                                    <p:anim calcmode="lin" valueType="num">
                                      <p:cBhvr additive="base">
                                        <p:cTn id="20" dur="500" fill="hold"/>
                                        <p:tgtEl>
                                          <p:spTgt spid="43"/>
                                        </p:tgtEl>
                                        <p:attrNameLst>
                                          <p:attrName>ppt_x</p:attrName>
                                        </p:attrNameLst>
                                      </p:cBhvr>
                                      <p:tavLst>
                                        <p:tav tm="0">
                                          <p:val>
                                            <p:strVal val="#ppt_x"/>
                                          </p:val>
                                        </p:tav>
                                        <p:tav tm="100000">
                                          <p:val>
                                            <p:strVal val="#ppt_x"/>
                                          </p:val>
                                        </p:tav>
                                      </p:tavLst>
                                    </p:anim>
                                    <p:anim calcmode="lin" valueType="num">
                                      <p:cBhvr additive="base">
                                        <p:cTn id="21"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4"/>
                                        </p:tgtEl>
                                        <p:attrNameLst>
                                          <p:attrName>style.visibility</p:attrName>
                                        </p:attrNameLst>
                                      </p:cBhvr>
                                      <p:to>
                                        <p:strVal val="visible"/>
                                      </p:to>
                                    </p:set>
                                    <p:anim calcmode="lin" valueType="num">
                                      <p:cBhvr additive="base">
                                        <p:cTn id="26" dur="500" fill="hold"/>
                                        <p:tgtEl>
                                          <p:spTgt spid="54"/>
                                        </p:tgtEl>
                                        <p:attrNameLst>
                                          <p:attrName>ppt_x</p:attrName>
                                        </p:attrNameLst>
                                      </p:cBhvr>
                                      <p:tavLst>
                                        <p:tav tm="0">
                                          <p:val>
                                            <p:strVal val="#ppt_x"/>
                                          </p:val>
                                        </p:tav>
                                        <p:tav tm="100000">
                                          <p:val>
                                            <p:strVal val="#ppt_x"/>
                                          </p:val>
                                        </p:tav>
                                      </p:tavLst>
                                    </p:anim>
                                    <p:anim calcmode="lin" valueType="num">
                                      <p:cBhvr additive="base">
                                        <p:cTn id="27"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 calcmode="lin" valueType="num">
                                      <p:cBhvr additive="base">
                                        <p:cTn id="32" dur="500" fill="hold"/>
                                        <p:tgtEl>
                                          <p:spTgt spid="22"/>
                                        </p:tgtEl>
                                        <p:attrNameLst>
                                          <p:attrName>ppt_x</p:attrName>
                                        </p:attrNameLst>
                                      </p:cBhvr>
                                      <p:tavLst>
                                        <p:tav tm="0">
                                          <p:val>
                                            <p:strVal val="#ppt_x"/>
                                          </p:val>
                                        </p:tav>
                                        <p:tav tm="100000">
                                          <p:val>
                                            <p:strVal val="#ppt_x"/>
                                          </p:val>
                                        </p:tav>
                                      </p:tavLst>
                                    </p:anim>
                                    <p:anim calcmode="lin" valueType="num">
                                      <p:cBhvr additive="base">
                                        <p:cTn id="33"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3" grpId="0" animBg="1"/>
      <p:bldP spid="44" grpId="0" animBg="1"/>
      <p:bldP spid="39" grpId="0" animBg="1"/>
      <p:bldP spid="5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205" y="35875"/>
            <a:ext cx="1973700" cy="1545002"/>
          </a:xfrm>
          <a:prstGeom prst="rect">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b="1" dirty="0">
                <a:solidFill>
                  <a:schemeClr val="tx1"/>
                </a:solidFill>
                <a:latin typeface="Centaur" pitchFamily="18" charset="0"/>
                <a:cs typeface="Times New Roman" panose="02020603050405020304" pitchFamily="18" charset="0"/>
              </a:rPr>
              <a:t>Contexte et problématique de la recherche</a:t>
            </a:r>
          </a:p>
        </p:txBody>
      </p:sp>
      <p:sp>
        <p:nvSpPr>
          <p:cNvPr id="10" name="Rectangle 9"/>
          <p:cNvSpPr/>
          <p:nvPr/>
        </p:nvSpPr>
        <p:spPr>
          <a:xfrm>
            <a:off x="4063947" y="-1"/>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exploratoire</a:t>
            </a:r>
          </a:p>
        </p:txBody>
      </p:sp>
      <p:sp>
        <p:nvSpPr>
          <p:cNvPr id="11" name="Rectangle 10"/>
          <p:cNvSpPr/>
          <p:nvPr/>
        </p:nvSpPr>
        <p:spPr>
          <a:xfrm>
            <a:off x="6110398" y="-1"/>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Hypothèses et modèle conceptuel</a:t>
            </a:r>
          </a:p>
        </p:txBody>
      </p:sp>
      <p:sp>
        <p:nvSpPr>
          <p:cNvPr id="13" name="Rectangle 12"/>
          <p:cNvSpPr/>
          <p:nvPr/>
        </p:nvSpPr>
        <p:spPr>
          <a:xfrm>
            <a:off x="10167447" y="-1"/>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Apports /  limites et perspectives</a:t>
            </a:r>
          </a:p>
        </p:txBody>
      </p:sp>
      <p:sp>
        <p:nvSpPr>
          <p:cNvPr id="15" name="Espace réservé de la date 14"/>
          <p:cNvSpPr>
            <a:spLocks noGrp="1"/>
          </p:cNvSpPr>
          <p:nvPr>
            <p:ph type="dt" sz="half" idx="10"/>
          </p:nvPr>
        </p:nvSpPr>
        <p:spPr>
          <a:xfrm>
            <a:off x="9448800" y="6310379"/>
            <a:ext cx="2743200" cy="365125"/>
          </a:xfrm>
        </p:spPr>
        <p:txBody>
          <a:bodyPr/>
          <a:lstStyle/>
          <a:p>
            <a:fld id="{271D0617-B6FC-45B7-9BAB-F6BA0AA9B22A}" type="datetime1">
              <a:rPr lang="fr-FR" smtClean="0"/>
              <a:pPr/>
              <a:t>01/05/2023</a:t>
            </a:fld>
            <a:endParaRPr lang="fr-FR" dirty="0"/>
          </a:p>
        </p:txBody>
      </p:sp>
      <p:sp>
        <p:nvSpPr>
          <p:cNvPr id="17" name="Espace réservé du numéro de diapositive 16"/>
          <p:cNvSpPr>
            <a:spLocks noGrp="1"/>
          </p:cNvSpPr>
          <p:nvPr>
            <p:ph type="sldNum" sz="quarter" idx="12"/>
          </p:nvPr>
        </p:nvSpPr>
        <p:spPr>
          <a:xfrm>
            <a:off x="139076" y="6241152"/>
            <a:ext cx="811019" cy="503578"/>
          </a:xfrm>
        </p:spPr>
        <p:txBody>
          <a:bodyPr/>
          <a:lstStyle/>
          <a:p>
            <a:fld id="{A6B9A898-40B9-4B7D-B869-CBADA58355E2}" type="slidenum">
              <a:rPr lang="fr-FR" smtClean="0"/>
              <a:pPr/>
              <a:t>5</a:t>
            </a:fld>
            <a:endParaRPr lang="fr-FR"/>
          </a:p>
        </p:txBody>
      </p:sp>
      <p:sp>
        <p:nvSpPr>
          <p:cNvPr id="19" name="Rectangle 18"/>
          <p:cNvSpPr/>
          <p:nvPr/>
        </p:nvSpPr>
        <p:spPr>
          <a:xfrm>
            <a:off x="1998446" y="-3"/>
            <a:ext cx="20845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dirty="0">
              <a:solidFill>
                <a:schemeClr val="bg2"/>
              </a:solidFill>
              <a:latin typeface="Centaur" pitchFamily="18" charset="0"/>
            </a:endParaRPr>
          </a:p>
          <a:p>
            <a:pPr algn="ctr"/>
            <a:r>
              <a:rPr lang="fr-FR" sz="1400" dirty="0">
                <a:solidFill>
                  <a:schemeClr val="bg2"/>
                </a:solidFill>
                <a:latin typeface="Centaur" pitchFamily="18" charset="0"/>
              </a:rPr>
              <a:t>Cadre théorique et méthodologique</a:t>
            </a:r>
          </a:p>
        </p:txBody>
      </p:sp>
      <p:sp>
        <p:nvSpPr>
          <p:cNvPr id="14" name="Rectangle 13"/>
          <p:cNvSpPr/>
          <p:nvPr/>
        </p:nvSpPr>
        <p:spPr>
          <a:xfrm>
            <a:off x="8172744" y="0"/>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confirmatoire et test des hypothèses</a:t>
            </a:r>
          </a:p>
        </p:txBody>
      </p:sp>
      <p:sp>
        <p:nvSpPr>
          <p:cNvPr id="21" name="Rectangle 20">
            <a:extLst>
              <a:ext uri="{FF2B5EF4-FFF2-40B4-BE49-F238E27FC236}">
                <a16:creationId xmlns:a16="http://schemas.microsoft.com/office/drawing/2014/main" id="{B6C0D88A-F4E7-4EED-A018-7CE40983F604}"/>
              </a:ext>
            </a:extLst>
          </p:cNvPr>
          <p:cNvSpPr/>
          <p:nvPr/>
        </p:nvSpPr>
        <p:spPr>
          <a:xfrm>
            <a:off x="3735642" y="1540055"/>
            <a:ext cx="4258101" cy="707886"/>
          </a:xfrm>
          <a:prstGeom prst="rect">
            <a:avLst/>
          </a:prstGeom>
          <a:solidFill>
            <a:schemeClr val="accent5">
              <a:lumMod val="40000"/>
              <a:lumOff val="60000"/>
            </a:schemeClr>
          </a:solidFill>
          <a:ln>
            <a:noFill/>
          </a:ln>
          <a:effectLst>
            <a:innerShdw blurRad="63500" dist="50800" dir="5400000">
              <a:prstClr val="black">
                <a:alpha val="50000"/>
              </a:prstClr>
            </a:inn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a:spAutoFit/>
          </a:bodyPr>
          <a:lstStyle/>
          <a:p>
            <a:pPr lvl="0" algn="ctr"/>
            <a:r>
              <a:rPr lang="fr-FR" sz="4000" b="1" dirty="0">
                <a:solidFill>
                  <a:schemeClr val="tx1"/>
                </a:solidFill>
                <a:latin typeface="Times New Roman" panose="02020603050405020304" pitchFamily="18" charset="0"/>
                <a:cs typeface="Times New Roman" panose="02020603050405020304" pitchFamily="18" charset="0"/>
              </a:rPr>
              <a:t>Problématique </a:t>
            </a:r>
          </a:p>
        </p:txBody>
      </p:sp>
      <p:sp>
        <p:nvSpPr>
          <p:cNvPr id="22" name="Rectangle à coins arrondis 5">
            <a:extLst>
              <a:ext uri="{FF2B5EF4-FFF2-40B4-BE49-F238E27FC236}">
                <a16:creationId xmlns:a16="http://schemas.microsoft.com/office/drawing/2014/main" id="{F3EF6723-C6DF-4FEA-B8A1-0D6CB22969F6}"/>
              </a:ext>
            </a:extLst>
          </p:cNvPr>
          <p:cNvSpPr/>
          <p:nvPr/>
        </p:nvSpPr>
        <p:spPr>
          <a:xfrm>
            <a:off x="139077" y="2646203"/>
            <a:ext cx="11876912" cy="2145268"/>
          </a:xfrm>
          <a:prstGeom prst="roundRect">
            <a:avLst/>
          </a:prstGeom>
          <a:solidFill>
            <a:schemeClr val="accent5">
              <a:lumMod val="40000"/>
              <a:lumOff val="60000"/>
            </a:schemeClr>
          </a:solidFill>
          <a:ln>
            <a:noFill/>
          </a:ln>
          <a:effectLst>
            <a:innerShdw blurRad="63500" dist="50800" dir="5400000">
              <a:prstClr val="black">
                <a:alpha val="50000"/>
              </a:prstClr>
            </a:inn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a:spAutoFit/>
          </a:bodyPr>
          <a:lstStyle/>
          <a:p>
            <a:pPr algn="ctr"/>
            <a:r>
              <a:rPr lang="fr-FR" sz="4000" b="1" dirty="0">
                <a:solidFill>
                  <a:schemeClr val="tx1"/>
                </a:solidFill>
                <a:latin typeface="Times New Roman" panose="02020603050405020304" pitchFamily="18" charset="0"/>
                <a:cs typeface="Times New Roman" panose="02020603050405020304" pitchFamily="18" charset="0"/>
              </a:rPr>
              <a:t>Dans quelle mesure les banques marocaines sont-elles impliquées dans le financement des associations de microcrédit au Maroc ?</a:t>
            </a:r>
          </a:p>
        </p:txBody>
      </p:sp>
    </p:spTree>
    <p:extLst>
      <p:ext uri="{BB962C8B-B14F-4D97-AF65-F5344CB8AC3E}">
        <p14:creationId xmlns:p14="http://schemas.microsoft.com/office/powerpoint/2010/main" val="3269830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499" y="0"/>
            <a:ext cx="1973700" cy="943169"/>
          </a:xfrm>
          <a:prstGeom prst="rect">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b="1" dirty="0">
                <a:solidFill>
                  <a:schemeClr val="tx1"/>
                </a:solidFill>
                <a:latin typeface="Centaur" pitchFamily="18" charset="0"/>
                <a:cs typeface="Times New Roman" panose="02020603050405020304" pitchFamily="18" charset="0"/>
              </a:rPr>
              <a:t>Contexte et problématique de la recherche</a:t>
            </a:r>
          </a:p>
        </p:txBody>
      </p:sp>
      <p:sp>
        <p:nvSpPr>
          <p:cNvPr id="10" name="Rectangle 9"/>
          <p:cNvSpPr/>
          <p:nvPr/>
        </p:nvSpPr>
        <p:spPr>
          <a:xfrm>
            <a:off x="4063947" y="-1"/>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exploratoire</a:t>
            </a:r>
          </a:p>
        </p:txBody>
      </p:sp>
      <p:sp>
        <p:nvSpPr>
          <p:cNvPr id="11" name="Rectangle 10"/>
          <p:cNvSpPr/>
          <p:nvPr/>
        </p:nvSpPr>
        <p:spPr>
          <a:xfrm>
            <a:off x="6110398" y="-1"/>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Hypothèses et modèle conceptuel</a:t>
            </a:r>
          </a:p>
        </p:txBody>
      </p:sp>
      <p:sp>
        <p:nvSpPr>
          <p:cNvPr id="12" name="Rectangle 11"/>
          <p:cNvSpPr/>
          <p:nvPr/>
        </p:nvSpPr>
        <p:spPr>
          <a:xfrm>
            <a:off x="8159096" y="-1"/>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confirmatoire</a:t>
            </a:r>
          </a:p>
        </p:txBody>
      </p:sp>
      <p:sp>
        <p:nvSpPr>
          <p:cNvPr id="13" name="Rectangle 12"/>
          <p:cNvSpPr/>
          <p:nvPr/>
        </p:nvSpPr>
        <p:spPr>
          <a:xfrm>
            <a:off x="10167447" y="-1"/>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Apports /  limites et perspectives</a:t>
            </a:r>
          </a:p>
        </p:txBody>
      </p:sp>
      <p:sp>
        <p:nvSpPr>
          <p:cNvPr id="15" name="Espace réservé de la date 14"/>
          <p:cNvSpPr>
            <a:spLocks noGrp="1"/>
          </p:cNvSpPr>
          <p:nvPr>
            <p:ph type="dt" sz="half" idx="10"/>
          </p:nvPr>
        </p:nvSpPr>
        <p:spPr>
          <a:xfrm>
            <a:off x="9448800" y="6310379"/>
            <a:ext cx="2743200" cy="365125"/>
          </a:xfrm>
        </p:spPr>
        <p:txBody>
          <a:bodyPr/>
          <a:lstStyle/>
          <a:p>
            <a:fld id="{271D0617-B6FC-45B7-9BAB-F6BA0AA9B22A}" type="datetime1">
              <a:rPr lang="fr-FR" smtClean="0">
                <a:latin typeface="Centaur" pitchFamily="18" charset="0"/>
              </a:rPr>
              <a:pPr/>
              <a:t>01/05/2023</a:t>
            </a:fld>
            <a:endParaRPr lang="fr-FR" dirty="0">
              <a:latin typeface="Centaur" pitchFamily="18" charset="0"/>
            </a:endParaRPr>
          </a:p>
        </p:txBody>
      </p:sp>
      <p:sp>
        <p:nvSpPr>
          <p:cNvPr id="17" name="Espace réservé du numéro de diapositive 16"/>
          <p:cNvSpPr>
            <a:spLocks noGrp="1"/>
          </p:cNvSpPr>
          <p:nvPr>
            <p:ph type="sldNum" sz="quarter" idx="12"/>
          </p:nvPr>
        </p:nvSpPr>
        <p:spPr>
          <a:xfrm>
            <a:off x="5340614" y="6313224"/>
            <a:ext cx="811019" cy="503578"/>
          </a:xfrm>
        </p:spPr>
        <p:txBody>
          <a:bodyPr/>
          <a:lstStyle/>
          <a:p>
            <a:fld id="{A6B9A898-40B9-4B7D-B869-CBADA58355E2}" type="slidenum">
              <a:rPr lang="fr-FR" smtClean="0">
                <a:latin typeface="Centaur" pitchFamily="18" charset="0"/>
              </a:rPr>
              <a:pPr/>
              <a:t>6</a:t>
            </a:fld>
            <a:endParaRPr lang="fr-FR" dirty="0">
              <a:latin typeface="Centaur" pitchFamily="18" charset="0"/>
            </a:endParaRPr>
          </a:p>
        </p:txBody>
      </p:sp>
      <p:sp>
        <p:nvSpPr>
          <p:cNvPr id="21" name="Rectangle 20"/>
          <p:cNvSpPr/>
          <p:nvPr/>
        </p:nvSpPr>
        <p:spPr>
          <a:xfrm>
            <a:off x="1998446" y="-3"/>
            <a:ext cx="20845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dirty="0">
              <a:solidFill>
                <a:schemeClr val="bg2"/>
              </a:solidFill>
              <a:latin typeface="Centaur" pitchFamily="18" charset="0"/>
            </a:endParaRPr>
          </a:p>
          <a:p>
            <a:pPr algn="ctr"/>
            <a:r>
              <a:rPr lang="fr-FR" sz="1400" dirty="0">
                <a:solidFill>
                  <a:schemeClr val="bg2"/>
                </a:solidFill>
                <a:latin typeface="Centaur" pitchFamily="18" charset="0"/>
              </a:rPr>
              <a:t>Méthodologie de la recherche </a:t>
            </a:r>
          </a:p>
        </p:txBody>
      </p:sp>
      <p:sp>
        <p:nvSpPr>
          <p:cNvPr id="42" name="AutoShape 7"/>
          <p:cNvSpPr>
            <a:spLocks noChangeArrowheads="1"/>
          </p:cNvSpPr>
          <p:nvPr/>
        </p:nvSpPr>
        <p:spPr bwMode="gray">
          <a:xfrm>
            <a:off x="4720885" y="3489500"/>
            <a:ext cx="2779026" cy="887254"/>
          </a:xfrm>
          <a:prstGeom prst="roundRect">
            <a:avLst>
              <a:gd name="adj" fmla="val 11921"/>
            </a:avLst>
          </a:prstGeom>
          <a:solidFill>
            <a:schemeClr val="accent2"/>
          </a:solidFill>
          <a:ln>
            <a:solidFill>
              <a:srgbClr val="7030A0"/>
            </a:solidFill>
          </a:ln>
          <a:effectLst>
            <a:innerShdw blurRad="63500" dist="50800" dir="5400000">
              <a:prstClr val="black">
                <a:alpha val="50000"/>
              </a:prstClr>
            </a:inn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a:spAutoFit/>
          </a:bodyPr>
          <a:lstStyle/>
          <a:p>
            <a:pPr algn="ctr"/>
            <a:r>
              <a:rPr lang="fr-FR" sz="2400" b="1" dirty="0">
                <a:solidFill>
                  <a:schemeClr val="tx1"/>
                </a:solidFill>
                <a:latin typeface="Times New Roman" panose="02020603050405020304" pitchFamily="18" charset="0"/>
                <a:cs typeface="Times New Roman" panose="02020603050405020304" pitchFamily="18" charset="0"/>
              </a:rPr>
              <a:t>Questions de recherche </a:t>
            </a:r>
          </a:p>
        </p:txBody>
      </p:sp>
      <p:sp>
        <p:nvSpPr>
          <p:cNvPr id="48" name="AutoShape 6"/>
          <p:cNvSpPr>
            <a:spLocks noChangeArrowheads="1"/>
          </p:cNvSpPr>
          <p:nvPr/>
        </p:nvSpPr>
        <p:spPr bwMode="auto">
          <a:xfrm>
            <a:off x="-1" y="1771417"/>
            <a:ext cx="5412169" cy="1464231"/>
          </a:xfrm>
          <a:prstGeom prst="wedgeRoundRectCallout">
            <a:avLst>
              <a:gd name="adj1" fmla="val 37428"/>
              <a:gd name="adj2" fmla="val 98329"/>
              <a:gd name="adj3" fmla="val 16667"/>
            </a:avLst>
          </a:prstGeom>
          <a:solidFill>
            <a:schemeClr val="accent5">
              <a:lumMod val="40000"/>
              <a:lumOff val="60000"/>
            </a:schemeClr>
          </a:solidFill>
          <a:ln>
            <a:noFill/>
          </a:ln>
          <a:effectLst>
            <a:innerShdw blurRad="63500" dist="50800" dir="5400000">
              <a:prstClr val="black">
                <a:alpha val="50000"/>
              </a:prstClr>
            </a:inn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a:spAutoFit/>
          </a:bodyPr>
          <a:lstStyle/>
          <a:p>
            <a:pPr algn="ctr"/>
            <a:r>
              <a:rPr lang="fr-FR" sz="2000" b="1" dirty="0">
                <a:solidFill>
                  <a:schemeClr val="tx1"/>
                </a:solidFill>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Comment les banques marocaines évaluent-elles l'impact social et environnemental de leurs investissements dans les associations de microcrédit ?</a:t>
            </a:r>
          </a:p>
        </p:txBody>
      </p:sp>
      <p:sp>
        <p:nvSpPr>
          <p:cNvPr id="49" name="AutoShape 5"/>
          <p:cNvSpPr>
            <a:spLocks noChangeArrowheads="1"/>
          </p:cNvSpPr>
          <p:nvPr/>
        </p:nvSpPr>
        <p:spPr bwMode="auto">
          <a:xfrm>
            <a:off x="7133622" y="1785280"/>
            <a:ext cx="5019741" cy="1328023"/>
          </a:xfrm>
          <a:prstGeom prst="wedgeRoundRectCallout">
            <a:avLst>
              <a:gd name="adj1" fmla="val -42602"/>
              <a:gd name="adj2" fmla="val 78596"/>
              <a:gd name="adj3" fmla="val 16667"/>
            </a:avLst>
          </a:prstGeom>
          <a:solidFill>
            <a:schemeClr val="accent5">
              <a:lumMod val="40000"/>
              <a:lumOff val="60000"/>
            </a:schemeClr>
          </a:solidFill>
          <a:ln>
            <a:noFill/>
          </a:ln>
          <a:effectLst>
            <a:innerShdw blurRad="63500" dist="50800" dir="5400000">
              <a:prstClr val="black">
                <a:alpha val="50000"/>
              </a:prstClr>
            </a:inn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fr-FR" dirty="0">
                <a:latin typeface="Times New Roman" panose="02020603050405020304" pitchFamily="18" charset="0"/>
                <a:cs typeface="Times New Roman" panose="02020603050405020304" pitchFamily="18" charset="0"/>
              </a:rPr>
              <a:t>Quels sont les obstacles que les banques marocaines rencontrent dans leur engagement social envers les associations de microcrédit et comment peuvent-elles être surmontés ?</a:t>
            </a:r>
          </a:p>
        </p:txBody>
      </p:sp>
      <p:sp>
        <p:nvSpPr>
          <p:cNvPr id="51" name="AutoShape 6"/>
          <p:cNvSpPr>
            <a:spLocks noChangeArrowheads="1"/>
          </p:cNvSpPr>
          <p:nvPr/>
        </p:nvSpPr>
        <p:spPr bwMode="auto">
          <a:xfrm>
            <a:off x="-1" y="4391091"/>
            <a:ext cx="4868215" cy="1804749"/>
          </a:xfrm>
          <a:prstGeom prst="wedgeRoundRectCallout">
            <a:avLst>
              <a:gd name="adj1" fmla="val 47536"/>
              <a:gd name="adj2" fmla="val -73148"/>
              <a:gd name="adj3" fmla="val 16667"/>
            </a:avLst>
          </a:prstGeom>
          <a:solidFill>
            <a:schemeClr val="accent5">
              <a:lumMod val="40000"/>
              <a:lumOff val="60000"/>
            </a:schemeClr>
          </a:solidFill>
          <a:ln>
            <a:noFill/>
          </a:ln>
          <a:effectLst>
            <a:innerShdw blurRad="63500" dist="50800" dir="5400000">
              <a:prstClr val="black">
                <a:alpha val="50000"/>
              </a:prstClr>
            </a:inn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fr-FR" sz="2000" dirty="0">
                <a:latin typeface="Times New Roman" panose="02020603050405020304" pitchFamily="18" charset="0"/>
                <a:cs typeface="Times New Roman" panose="02020603050405020304" pitchFamily="18" charset="0"/>
              </a:rPr>
              <a:t>Comment les autorités réglementaires peuvent-elles encourager les banques marocaines à s'engager davantage dans le financement des associations de microcrédit tout en assurant leur stabilité financière ?</a:t>
            </a:r>
          </a:p>
        </p:txBody>
      </p:sp>
      <p:sp>
        <p:nvSpPr>
          <p:cNvPr id="23" name="AutoShape 6">
            <a:extLst>
              <a:ext uri="{FF2B5EF4-FFF2-40B4-BE49-F238E27FC236}">
                <a16:creationId xmlns:a16="http://schemas.microsoft.com/office/drawing/2014/main" id="{31537F30-6029-4C68-8319-911CDE06BA44}"/>
              </a:ext>
            </a:extLst>
          </p:cNvPr>
          <p:cNvSpPr>
            <a:spLocks noChangeArrowheads="1"/>
          </p:cNvSpPr>
          <p:nvPr/>
        </p:nvSpPr>
        <p:spPr bwMode="auto">
          <a:xfrm>
            <a:off x="6967470" y="4510848"/>
            <a:ext cx="5173015" cy="1328023"/>
          </a:xfrm>
          <a:prstGeom prst="wedgeRoundRectCallout">
            <a:avLst>
              <a:gd name="adj1" fmla="val -39424"/>
              <a:gd name="adj2" fmla="val -86730"/>
              <a:gd name="adj3" fmla="val 16667"/>
            </a:avLst>
          </a:prstGeom>
          <a:solidFill>
            <a:schemeClr val="accent5">
              <a:lumMod val="40000"/>
              <a:lumOff val="60000"/>
            </a:schemeClr>
          </a:solidFill>
          <a:ln>
            <a:noFill/>
          </a:ln>
          <a:effectLst>
            <a:innerShdw blurRad="63500" dist="50800" dir="5400000">
              <a:prstClr val="black">
                <a:alpha val="50000"/>
              </a:prstClr>
            </a:inn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fr-FR" dirty="0">
                <a:latin typeface="Times New Roman" panose="02020603050405020304" pitchFamily="18" charset="0"/>
                <a:cs typeface="Times New Roman" panose="02020603050405020304" pitchFamily="18" charset="0"/>
              </a:rPr>
              <a:t>Comment les associations de microcrédit peuvent-elles renforcer leur collaboration avec les banques marocaines pour améliorer leur efficacité et leur impact sur le terrain ?</a:t>
            </a:r>
          </a:p>
        </p:txBody>
      </p:sp>
    </p:spTree>
    <p:extLst>
      <p:ext uri="{BB962C8B-B14F-4D97-AF65-F5344CB8AC3E}">
        <p14:creationId xmlns:p14="http://schemas.microsoft.com/office/powerpoint/2010/main" val="3628387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1000"/>
                                        <p:tgtEl>
                                          <p:spTgt spid="4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9"/>
                                        </p:tgtEl>
                                        <p:attrNameLst>
                                          <p:attrName>style.visibility</p:attrName>
                                        </p:attrNameLst>
                                      </p:cBhvr>
                                      <p:to>
                                        <p:strVal val="visible"/>
                                      </p:to>
                                    </p:set>
                                    <p:animEffect transition="in" filter="wipe(left)">
                                      <p:cBhvr>
                                        <p:cTn id="12" dur="1000"/>
                                        <p:tgtEl>
                                          <p:spTgt spid="4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
                                        </p:tgtEl>
                                        <p:attrNameLst>
                                          <p:attrName>style.visibility</p:attrName>
                                        </p:attrNameLst>
                                      </p:cBhvr>
                                      <p:to>
                                        <p:strVal val="visible"/>
                                      </p:to>
                                    </p:set>
                                    <p:animEffect transition="in" filter="wipe(left)">
                                      <p:cBhvr>
                                        <p:cTn id="17" dur="1000"/>
                                        <p:tgtEl>
                                          <p:spTgt spid="5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wipe(left)">
                                      <p:cBhvr>
                                        <p:cTn id="22"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51" grpId="0" animBg="1"/>
      <p:bldP spid="2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499" y="0"/>
            <a:ext cx="1973700" cy="943169"/>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Contexte et problématique de la recherche</a:t>
            </a:r>
          </a:p>
        </p:txBody>
      </p:sp>
      <p:sp>
        <p:nvSpPr>
          <p:cNvPr id="10" name="Rectangle 9"/>
          <p:cNvSpPr/>
          <p:nvPr/>
        </p:nvSpPr>
        <p:spPr>
          <a:xfrm>
            <a:off x="4063947" y="-1"/>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exploratoire</a:t>
            </a:r>
          </a:p>
        </p:txBody>
      </p:sp>
      <p:sp>
        <p:nvSpPr>
          <p:cNvPr id="11" name="Rectangle 10"/>
          <p:cNvSpPr/>
          <p:nvPr/>
        </p:nvSpPr>
        <p:spPr>
          <a:xfrm>
            <a:off x="6110398" y="-1"/>
            <a:ext cx="20464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Hypothèses et modèle conceptuel</a:t>
            </a:r>
          </a:p>
        </p:txBody>
      </p:sp>
      <p:sp>
        <p:nvSpPr>
          <p:cNvPr id="12" name="Rectangle 11"/>
          <p:cNvSpPr/>
          <p:nvPr/>
        </p:nvSpPr>
        <p:spPr>
          <a:xfrm>
            <a:off x="8159096" y="-1"/>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confirmatoire</a:t>
            </a:r>
          </a:p>
        </p:txBody>
      </p:sp>
      <p:sp>
        <p:nvSpPr>
          <p:cNvPr id="13" name="Rectangle 12"/>
          <p:cNvSpPr/>
          <p:nvPr/>
        </p:nvSpPr>
        <p:spPr>
          <a:xfrm>
            <a:off x="10167447" y="-1"/>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Apports /  limites et perspectives</a:t>
            </a:r>
          </a:p>
        </p:txBody>
      </p:sp>
      <p:sp>
        <p:nvSpPr>
          <p:cNvPr id="15" name="Espace réservé de la date 14"/>
          <p:cNvSpPr>
            <a:spLocks noGrp="1"/>
          </p:cNvSpPr>
          <p:nvPr>
            <p:ph type="dt" sz="half" idx="10"/>
          </p:nvPr>
        </p:nvSpPr>
        <p:spPr>
          <a:xfrm>
            <a:off x="9448800" y="6310379"/>
            <a:ext cx="2743200" cy="365125"/>
          </a:xfrm>
        </p:spPr>
        <p:txBody>
          <a:bodyPr/>
          <a:lstStyle/>
          <a:p>
            <a:fld id="{271D0617-B6FC-45B7-9BAB-F6BA0AA9B22A}" type="datetime1">
              <a:rPr lang="fr-FR" smtClean="0">
                <a:latin typeface="Centaur" pitchFamily="18" charset="0"/>
              </a:rPr>
              <a:pPr/>
              <a:t>01/05/2023</a:t>
            </a:fld>
            <a:endParaRPr lang="fr-FR" dirty="0">
              <a:latin typeface="Centaur" pitchFamily="18" charset="0"/>
            </a:endParaRPr>
          </a:p>
        </p:txBody>
      </p:sp>
      <p:sp>
        <p:nvSpPr>
          <p:cNvPr id="17" name="Espace réservé du numéro de diapositive 16"/>
          <p:cNvSpPr>
            <a:spLocks noGrp="1"/>
          </p:cNvSpPr>
          <p:nvPr>
            <p:ph type="sldNum" sz="quarter" idx="12"/>
          </p:nvPr>
        </p:nvSpPr>
        <p:spPr>
          <a:xfrm>
            <a:off x="5340614" y="6313224"/>
            <a:ext cx="811019" cy="503578"/>
          </a:xfrm>
        </p:spPr>
        <p:txBody>
          <a:bodyPr/>
          <a:lstStyle/>
          <a:p>
            <a:fld id="{A6B9A898-40B9-4B7D-B869-CBADA58355E2}" type="slidenum">
              <a:rPr lang="fr-FR" smtClean="0">
                <a:latin typeface="Centaur" pitchFamily="18" charset="0"/>
              </a:rPr>
              <a:pPr/>
              <a:t>7</a:t>
            </a:fld>
            <a:endParaRPr lang="fr-FR" dirty="0">
              <a:latin typeface="Centaur" pitchFamily="18" charset="0"/>
            </a:endParaRPr>
          </a:p>
        </p:txBody>
      </p:sp>
      <p:sp>
        <p:nvSpPr>
          <p:cNvPr id="21" name="Rectangle 20"/>
          <p:cNvSpPr/>
          <p:nvPr/>
        </p:nvSpPr>
        <p:spPr>
          <a:xfrm>
            <a:off x="1998446" y="-3"/>
            <a:ext cx="2084551" cy="828675"/>
          </a:xfrm>
          <a:prstGeom prst="rect">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2000" b="1" dirty="0">
                <a:solidFill>
                  <a:schemeClr val="tx1"/>
                </a:solidFill>
                <a:latin typeface="Centaur" pitchFamily="18" charset="0"/>
                <a:cs typeface="Times New Roman" panose="02020603050405020304" pitchFamily="18" charset="0"/>
              </a:rPr>
              <a:t>Cadre théorique et méthodologique</a:t>
            </a:r>
          </a:p>
        </p:txBody>
      </p:sp>
      <p:graphicFrame>
        <p:nvGraphicFramePr>
          <p:cNvPr id="16" name="Diagramme 15">
            <a:extLst>
              <a:ext uri="{FF2B5EF4-FFF2-40B4-BE49-F238E27FC236}">
                <a16:creationId xmlns:a16="http://schemas.microsoft.com/office/drawing/2014/main" id="{53B2CB7B-DECE-441A-BEBB-B9E0CCFD1FF0}"/>
              </a:ext>
            </a:extLst>
          </p:cNvPr>
          <p:cNvGraphicFramePr/>
          <p:nvPr>
            <p:extLst>
              <p:ext uri="{D42A27DB-BD31-4B8C-83A1-F6EECF244321}">
                <p14:modId xmlns:p14="http://schemas.microsoft.com/office/powerpoint/2010/main" val="589800449"/>
              </p:ext>
            </p:extLst>
          </p:nvPr>
        </p:nvGraphicFramePr>
        <p:xfrm>
          <a:off x="4691198" y="1683317"/>
          <a:ext cx="7369280" cy="49921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8" name="ZoneTexte 17">
            <a:extLst>
              <a:ext uri="{FF2B5EF4-FFF2-40B4-BE49-F238E27FC236}">
                <a16:creationId xmlns:a16="http://schemas.microsoft.com/office/drawing/2014/main" id="{DF15303B-F820-4E2A-BB0F-952C382D9E2D}"/>
              </a:ext>
            </a:extLst>
          </p:cNvPr>
          <p:cNvSpPr txBox="1"/>
          <p:nvPr/>
        </p:nvSpPr>
        <p:spPr>
          <a:xfrm>
            <a:off x="61238" y="1731142"/>
            <a:ext cx="4304904" cy="1292662"/>
          </a:xfrm>
          <a:prstGeom prst="rect">
            <a:avLst/>
          </a:prstGeom>
          <a:noFill/>
        </p:spPr>
        <p:txBody>
          <a:bodyPr wrap="square" rtlCol="0">
            <a:spAutoFit/>
          </a:bodyPr>
          <a:lstStyle/>
          <a:p>
            <a:pPr algn="just"/>
            <a:r>
              <a:rPr lang="fr-FR" sz="2400" dirty="0">
                <a:latin typeface="Times New Roman" panose="02020603050405020304" pitchFamily="18" charset="0"/>
                <a:cs typeface="Times New Roman" panose="02020603050405020304" pitchFamily="18" charset="0"/>
              </a:rPr>
              <a:t>L</a:t>
            </a:r>
            <a:r>
              <a:rPr lang="fr-FR" dirty="0">
                <a:latin typeface="Times New Roman" panose="02020603050405020304" pitchFamily="18" charset="0"/>
                <a:cs typeface="Times New Roman" panose="02020603050405020304" pitchFamily="18" charset="0"/>
              </a:rPr>
              <a:t>e microcrédit peut contribuer à la réduction de la pauvreté et à l'amélioration des conditions de vie des populations les plus vulnérables (</a:t>
            </a:r>
            <a:r>
              <a:rPr lang="fr-FR" dirty="0" err="1">
                <a:latin typeface="Times New Roman" panose="02020603050405020304" pitchFamily="18" charset="0"/>
                <a:cs typeface="Times New Roman" panose="02020603050405020304" pitchFamily="18" charset="0"/>
              </a:rPr>
              <a:t>Mersni</a:t>
            </a:r>
            <a:r>
              <a:rPr lang="fr-FR" dirty="0">
                <a:latin typeface="Times New Roman" panose="02020603050405020304" pitchFamily="18" charset="0"/>
                <a:cs typeface="Times New Roman" panose="02020603050405020304" pitchFamily="18" charset="0"/>
              </a:rPr>
              <a:t>, S. 2018).</a:t>
            </a:r>
            <a:endParaRPr lang="fr-FR" sz="2400" dirty="0">
              <a:latin typeface="Times New Roman" panose="02020603050405020304" pitchFamily="18" charset="0"/>
              <a:cs typeface="Times New Roman" panose="02020603050405020304" pitchFamily="18" charset="0"/>
            </a:endParaRPr>
          </a:p>
        </p:txBody>
      </p:sp>
      <p:sp>
        <p:nvSpPr>
          <p:cNvPr id="19" name="Rectangle à coins arrondis 39">
            <a:extLst>
              <a:ext uri="{FF2B5EF4-FFF2-40B4-BE49-F238E27FC236}">
                <a16:creationId xmlns:a16="http://schemas.microsoft.com/office/drawing/2014/main" id="{D5221058-A8C7-457C-932E-7B73799D6A31}"/>
              </a:ext>
            </a:extLst>
          </p:cNvPr>
          <p:cNvSpPr/>
          <p:nvPr/>
        </p:nvSpPr>
        <p:spPr>
          <a:xfrm>
            <a:off x="2292824" y="930949"/>
            <a:ext cx="7914970" cy="65009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r-FR" sz="2400" b="1" dirty="0">
                <a:latin typeface="Times" panose="02020603050405020304" pitchFamily="18" charset="0"/>
                <a:cs typeface="Times" panose="02020603050405020304" pitchFamily="18" charset="0"/>
              </a:rPr>
              <a:t>La revue de littérature </a:t>
            </a:r>
          </a:p>
        </p:txBody>
      </p:sp>
      <p:sp>
        <p:nvSpPr>
          <p:cNvPr id="2" name="Rectangle 1">
            <a:extLst>
              <a:ext uri="{FF2B5EF4-FFF2-40B4-BE49-F238E27FC236}">
                <a16:creationId xmlns:a16="http://schemas.microsoft.com/office/drawing/2014/main" id="{AC0A767E-AD25-4F5A-BEFD-D50ED4C6AA78}"/>
              </a:ext>
            </a:extLst>
          </p:cNvPr>
          <p:cNvSpPr/>
          <p:nvPr/>
        </p:nvSpPr>
        <p:spPr>
          <a:xfrm>
            <a:off x="4518212" y="1887869"/>
            <a:ext cx="7617245" cy="4928933"/>
          </a:xfrm>
          <a:prstGeom prst="rect">
            <a:avLst/>
          </a:prstGeom>
          <a:no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ZoneTexte 13">
            <a:extLst>
              <a:ext uri="{FF2B5EF4-FFF2-40B4-BE49-F238E27FC236}">
                <a16:creationId xmlns:a16="http://schemas.microsoft.com/office/drawing/2014/main" id="{DF15303B-F820-4E2A-BB0F-952C382D9E2D}"/>
              </a:ext>
            </a:extLst>
          </p:cNvPr>
          <p:cNvSpPr txBox="1"/>
          <p:nvPr/>
        </p:nvSpPr>
        <p:spPr>
          <a:xfrm>
            <a:off x="50780" y="3277923"/>
            <a:ext cx="4304904" cy="1477328"/>
          </a:xfrm>
          <a:prstGeom prst="rect">
            <a:avLst/>
          </a:prstGeom>
          <a:noFill/>
        </p:spPr>
        <p:txBody>
          <a:bodyPr wrap="square" rtlCol="0">
            <a:spAutoFit/>
          </a:bodyPr>
          <a:lstStyle/>
          <a:p>
            <a:pPr algn="just"/>
            <a:r>
              <a:rPr lang="fr-FR" dirty="0">
                <a:latin typeface="Times New Roman" panose="02020603050405020304" pitchFamily="18" charset="0"/>
                <a:cs typeface="Times New Roman" panose="02020603050405020304" pitchFamily="18" charset="0"/>
              </a:rPr>
              <a:t>les banques marocaines ont un rôle crucial à jouer dans le financement et le renforcement des capacités des associations de microcrédit, (</a:t>
            </a:r>
            <a:r>
              <a:rPr lang="it-IT" dirty="0">
                <a:latin typeface="Times New Roman" panose="02020603050405020304" pitchFamily="18" charset="0"/>
                <a:cs typeface="Times New Roman" panose="02020603050405020304" pitchFamily="18" charset="0"/>
              </a:rPr>
              <a:t>Jilali, A., &amp; Guennouni, J. 2019</a:t>
            </a:r>
            <a:r>
              <a:rPr lang="fr-FR" dirty="0">
                <a:latin typeface="Times New Roman" panose="02020603050405020304" pitchFamily="18" charset="0"/>
                <a:cs typeface="Times New Roman" panose="02020603050405020304" pitchFamily="18" charset="0"/>
              </a:rPr>
              <a:t>).</a:t>
            </a:r>
            <a:endParaRPr lang="fr-FR" sz="2400" dirty="0">
              <a:latin typeface="Times New Roman" panose="02020603050405020304" pitchFamily="18" charset="0"/>
              <a:cs typeface="Times New Roman" panose="02020603050405020304" pitchFamily="18" charset="0"/>
            </a:endParaRPr>
          </a:p>
        </p:txBody>
      </p:sp>
      <p:sp>
        <p:nvSpPr>
          <p:cNvPr id="20" name="ZoneTexte 19">
            <a:extLst>
              <a:ext uri="{FF2B5EF4-FFF2-40B4-BE49-F238E27FC236}">
                <a16:creationId xmlns:a16="http://schemas.microsoft.com/office/drawing/2014/main" id="{DF15303B-F820-4E2A-BB0F-952C382D9E2D}"/>
              </a:ext>
            </a:extLst>
          </p:cNvPr>
          <p:cNvSpPr txBox="1"/>
          <p:nvPr/>
        </p:nvSpPr>
        <p:spPr>
          <a:xfrm>
            <a:off x="355861" y="5009370"/>
            <a:ext cx="3913073" cy="1477328"/>
          </a:xfrm>
          <a:prstGeom prst="rect">
            <a:avLst/>
          </a:prstGeom>
          <a:noFill/>
        </p:spPr>
        <p:txBody>
          <a:bodyPr wrap="square" rtlCol="0">
            <a:spAutoFit/>
          </a:bodyPr>
          <a:lstStyle/>
          <a:p>
            <a:pPr algn="just"/>
            <a:r>
              <a:rPr lang="fr-FR" dirty="0">
                <a:latin typeface="Times New Roman" panose="02020603050405020304" pitchFamily="18" charset="0"/>
                <a:cs typeface="Times New Roman" panose="02020603050405020304" pitchFamily="18" charset="0"/>
              </a:rPr>
              <a:t>les banques marocaines, ont commencé à intégrer les considérations sociales et environnementales dans leurs stratégies d'affaires, (</a:t>
            </a:r>
            <a:r>
              <a:rPr lang="fr-FR" dirty="0" err="1">
                <a:latin typeface="Times New Roman" panose="02020603050405020304" pitchFamily="18" charset="0"/>
                <a:cs typeface="Times New Roman" panose="02020603050405020304" pitchFamily="18" charset="0"/>
              </a:rPr>
              <a:t>Rasmouki</a:t>
            </a:r>
            <a:r>
              <a:rPr lang="fr-FR" dirty="0">
                <a:latin typeface="Times New Roman" panose="02020603050405020304" pitchFamily="18" charset="0"/>
                <a:cs typeface="Times New Roman" panose="02020603050405020304" pitchFamily="18" charset="0"/>
              </a:rPr>
              <a:t>, F., &amp; </a:t>
            </a:r>
            <a:r>
              <a:rPr lang="fr-FR" dirty="0" err="1">
                <a:latin typeface="Times New Roman" panose="02020603050405020304" pitchFamily="18" charset="0"/>
                <a:cs typeface="Times New Roman" panose="02020603050405020304" pitchFamily="18" charset="0"/>
              </a:rPr>
              <a:t>Filali</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Adib</a:t>
            </a:r>
            <a:r>
              <a:rPr lang="fr-FR" dirty="0">
                <a:latin typeface="Times New Roman" panose="02020603050405020304" pitchFamily="18" charset="0"/>
                <a:cs typeface="Times New Roman" panose="02020603050405020304" pitchFamily="18" charset="0"/>
              </a:rPr>
              <a:t>, F., 2018),</a:t>
            </a:r>
          </a:p>
        </p:txBody>
      </p:sp>
    </p:spTree>
    <p:extLst>
      <p:ext uri="{BB962C8B-B14F-4D97-AF65-F5344CB8AC3E}">
        <p14:creationId xmlns:p14="http://schemas.microsoft.com/office/powerpoint/2010/main" val="2416669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additive="base">
                                        <p:cTn id="25" dur="500" fill="hold"/>
                                        <p:tgtEl>
                                          <p:spTgt spid="20"/>
                                        </p:tgtEl>
                                        <p:attrNameLst>
                                          <p:attrName>ppt_x</p:attrName>
                                        </p:attrNameLst>
                                      </p:cBhvr>
                                      <p:tavLst>
                                        <p:tav tm="0">
                                          <p:val>
                                            <p:strVal val="#ppt_x"/>
                                          </p:val>
                                        </p:tav>
                                        <p:tav tm="100000">
                                          <p:val>
                                            <p:strVal val="#ppt_x"/>
                                          </p:val>
                                        </p:tav>
                                      </p:tavLst>
                                    </p:anim>
                                    <p:anim calcmode="lin" valueType="num">
                                      <p:cBhvr additive="base">
                                        <p:cTn id="2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p:bldAsOne/>
      </p:bldGraphic>
      <p:bldP spid="18" grpId="0"/>
      <p:bldP spid="14"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97370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Problématique et contexte de la recherche</a:t>
            </a:r>
          </a:p>
        </p:txBody>
      </p:sp>
      <p:sp>
        <p:nvSpPr>
          <p:cNvPr id="10" name="Rectangle 9"/>
          <p:cNvSpPr/>
          <p:nvPr/>
        </p:nvSpPr>
        <p:spPr>
          <a:xfrm>
            <a:off x="4103171" y="-1"/>
            <a:ext cx="2007227"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exploratoire</a:t>
            </a:r>
          </a:p>
        </p:txBody>
      </p:sp>
      <p:sp>
        <p:nvSpPr>
          <p:cNvPr id="11" name="Rectangle 10"/>
          <p:cNvSpPr/>
          <p:nvPr/>
        </p:nvSpPr>
        <p:spPr>
          <a:xfrm>
            <a:off x="6150745" y="-1"/>
            <a:ext cx="2006104"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Hypothèses et modèle conceptuel</a:t>
            </a:r>
          </a:p>
        </p:txBody>
      </p:sp>
      <p:sp>
        <p:nvSpPr>
          <p:cNvPr id="13" name="Rectangle 12"/>
          <p:cNvSpPr/>
          <p:nvPr/>
        </p:nvSpPr>
        <p:spPr>
          <a:xfrm>
            <a:off x="10207794" y="-1"/>
            <a:ext cx="1968004"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Apports /  limites et perspectives</a:t>
            </a:r>
          </a:p>
        </p:txBody>
      </p:sp>
      <p:sp>
        <p:nvSpPr>
          <p:cNvPr id="15" name="Espace réservé de la date 14"/>
          <p:cNvSpPr>
            <a:spLocks noGrp="1"/>
          </p:cNvSpPr>
          <p:nvPr>
            <p:ph type="dt" sz="half" idx="10"/>
          </p:nvPr>
        </p:nvSpPr>
        <p:spPr>
          <a:xfrm>
            <a:off x="9448800" y="6310379"/>
            <a:ext cx="2743200" cy="365125"/>
          </a:xfrm>
        </p:spPr>
        <p:txBody>
          <a:bodyPr/>
          <a:lstStyle/>
          <a:p>
            <a:fld id="{8E7DA3DF-171C-4ECC-8012-C6C5DEB285E9}" type="datetime1">
              <a:rPr lang="fr-FR" smtClean="0"/>
              <a:pPr/>
              <a:t>01/05/2023</a:t>
            </a:fld>
            <a:endParaRPr lang="fr-FR" dirty="0"/>
          </a:p>
        </p:txBody>
      </p:sp>
      <p:sp>
        <p:nvSpPr>
          <p:cNvPr id="17" name="Espace réservé du numéro de diapositive 16"/>
          <p:cNvSpPr>
            <a:spLocks noGrp="1"/>
          </p:cNvSpPr>
          <p:nvPr>
            <p:ph type="sldNum" sz="quarter" idx="12"/>
          </p:nvPr>
        </p:nvSpPr>
        <p:spPr>
          <a:xfrm>
            <a:off x="0" y="6217897"/>
            <a:ext cx="811019" cy="503578"/>
          </a:xfrm>
        </p:spPr>
        <p:txBody>
          <a:bodyPr/>
          <a:lstStyle/>
          <a:p>
            <a:fld id="{A6B9A898-40B9-4B7D-B869-CBADA58355E2}" type="slidenum">
              <a:rPr lang="fr-FR" smtClean="0"/>
              <a:pPr/>
              <a:t>8</a:t>
            </a:fld>
            <a:endParaRPr lang="fr-FR" dirty="0"/>
          </a:p>
        </p:txBody>
      </p:sp>
      <p:sp>
        <p:nvSpPr>
          <p:cNvPr id="19" name="Rectangle 18"/>
          <p:cNvSpPr/>
          <p:nvPr/>
        </p:nvSpPr>
        <p:spPr>
          <a:xfrm>
            <a:off x="8172744" y="0"/>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confirmatoire et test des hypothèses</a:t>
            </a:r>
          </a:p>
        </p:txBody>
      </p:sp>
      <p:sp>
        <p:nvSpPr>
          <p:cNvPr id="20" name="Rectangle 19"/>
          <p:cNvSpPr/>
          <p:nvPr/>
        </p:nvSpPr>
        <p:spPr>
          <a:xfrm>
            <a:off x="2014046" y="284813"/>
            <a:ext cx="2048777" cy="958197"/>
          </a:xfrm>
          <a:prstGeom prst="rect">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2400" b="1" dirty="0">
                <a:solidFill>
                  <a:schemeClr val="tx1"/>
                </a:solidFill>
                <a:latin typeface="Centaur" pitchFamily="18" charset="0"/>
                <a:cs typeface="Times New Roman" panose="02020603050405020304" pitchFamily="18" charset="0"/>
              </a:rPr>
              <a:t>Méthodologie de la recherche </a:t>
            </a:r>
          </a:p>
        </p:txBody>
      </p:sp>
      <p:sp>
        <p:nvSpPr>
          <p:cNvPr id="21" name="AutoShape 13">
            <a:extLst>
              <a:ext uri="{FF2B5EF4-FFF2-40B4-BE49-F238E27FC236}">
                <a16:creationId xmlns:a16="http://schemas.microsoft.com/office/drawing/2014/main" id="{13E2DF71-62F8-4C06-A496-A9E53B7B51D0}"/>
              </a:ext>
            </a:extLst>
          </p:cNvPr>
          <p:cNvSpPr>
            <a:spLocks noChangeArrowheads="1"/>
          </p:cNvSpPr>
          <p:nvPr/>
        </p:nvSpPr>
        <p:spPr bwMode="auto">
          <a:xfrm>
            <a:off x="182987" y="3354938"/>
            <a:ext cx="2787697" cy="1079389"/>
          </a:xfrm>
          <a:prstGeom prst="wedgeRectCallout">
            <a:avLst>
              <a:gd name="adj1" fmla="val -51078"/>
              <a:gd name="adj2" fmla="val -21301"/>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sz="2400" b="1" dirty="0">
              <a:solidFill>
                <a:schemeClr val="tx1"/>
              </a:solidFill>
              <a:latin typeface="Centaur" pitchFamily="18" charset="0"/>
              <a:cs typeface="Times New Roman" panose="02020603050405020304" pitchFamily="18" charset="0"/>
            </a:endParaRPr>
          </a:p>
          <a:p>
            <a:pPr algn="ctr"/>
            <a:r>
              <a:rPr lang="fr-FR" sz="2400" b="1" dirty="0">
                <a:solidFill>
                  <a:schemeClr val="tx1"/>
                </a:solidFill>
                <a:latin typeface="Centaur" pitchFamily="18" charset="0"/>
                <a:cs typeface="Times New Roman" panose="02020603050405020304" pitchFamily="18" charset="0"/>
              </a:rPr>
              <a:t>Hypothético-Déductive</a:t>
            </a:r>
          </a:p>
          <a:p>
            <a:pPr algn="ctr"/>
            <a:r>
              <a:rPr lang="fr-FR" sz="2400" b="1" dirty="0">
                <a:solidFill>
                  <a:schemeClr val="tx1"/>
                </a:solidFill>
                <a:latin typeface="Centaur" pitchFamily="18" charset="0"/>
                <a:cs typeface="Times New Roman" panose="02020603050405020304" pitchFamily="18" charset="0"/>
              </a:rPr>
              <a:t>(Mintzberg, 1976)</a:t>
            </a:r>
          </a:p>
          <a:p>
            <a:pPr algn="ctr"/>
            <a:endParaRPr lang="fr-FR" sz="2400" b="1" dirty="0">
              <a:solidFill>
                <a:schemeClr val="tx1"/>
              </a:solidFill>
              <a:latin typeface="Centaur" pitchFamily="18" charset="0"/>
              <a:cs typeface="Times New Roman" panose="02020603050405020304" pitchFamily="18" charset="0"/>
            </a:endParaRPr>
          </a:p>
        </p:txBody>
      </p:sp>
      <p:sp>
        <p:nvSpPr>
          <p:cNvPr id="26" name="AutoShape 13">
            <a:extLst>
              <a:ext uri="{FF2B5EF4-FFF2-40B4-BE49-F238E27FC236}">
                <a16:creationId xmlns:a16="http://schemas.microsoft.com/office/drawing/2014/main" id="{8E8AA848-8D81-4E91-8B06-C0B78D117809}"/>
              </a:ext>
            </a:extLst>
          </p:cNvPr>
          <p:cNvSpPr>
            <a:spLocks noChangeArrowheads="1"/>
          </p:cNvSpPr>
          <p:nvPr/>
        </p:nvSpPr>
        <p:spPr bwMode="auto">
          <a:xfrm>
            <a:off x="3967335" y="3237367"/>
            <a:ext cx="3725729" cy="2301418"/>
          </a:xfrm>
          <a:prstGeom prst="wedgeRectCallout">
            <a:avLst>
              <a:gd name="adj1" fmla="val -59592"/>
              <a:gd name="adj2" fmla="val -18148"/>
            </a:avLst>
          </a:prstGeom>
          <a:ln>
            <a:headEnd/>
            <a:tailEnd/>
          </a:ln>
        </p:spPr>
        <p:style>
          <a:lnRef idx="2">
            <a:schemeClr val="accent1"/>
          </a:lnRef>
          <a:fillRef idx="1">
            <a:schemeClr val="lt1"/>
          </a:fillRef>
          <a:effectRef idx="0">
            <a:schemeClr val="accent1"/>
          </a:effectRef>
          <a:fontRef idx="minor">
            <a:schemeClr val="dk1"/>
          </a:fontRef>
        </p:style>
        <p:txBody>
          <a:bodyPr lIns="90000" tIns="46800" rIns="90000" bIns="46800" anchor="ctr"/>
          <a:lstStyle/>
          <a:p>
            <a:pPr algn="ctr" eaLnBrk="1" hangingPunct="1">
              <a:spcAft>
                <a:spcPts val="0"/>
              </a:spcAft>
              <a:defRPr/>
            </a:pPr>
            <a:r>
              <a:rPr lang="fr-FR" dirty="0">
                <a:solidFill>
                  <a:srgbClr val="2B166E"/>
                </a:solidFill>
                <a:latin typeface="Times" panose="02020603050405020304" pitchFamily="18" charset="0"/>
                <a:ea typeface="Times New Roman"/>
                <a:cs typeface="Times" panose="02020603050405020304" pitchFamily="18" charset="0"/>
              </a:rPr>
              <a:t>Elaboration d’un modèle conceptuel de recherche à partir de la revue de littérature</a:t>
            </a:r>
            <a:endParaRPr lang="fr-FR" b="1" dirty="0">
              <a:solidFill>
                <a:srgbClr val="C00000"/>
              </a:solidFill>
              <a:latin typeface="Times" panose="02020603050405020304" pitchFamily="18" charset="0"/>
              <a:ea typeface="Times New Roman"/>
              <a:cs typeface="Times" panose="02020603050405020304" pitchFamily="18" charset="0"/>
            </a:endParaRPr>
          </a:p>
        </p:txBody>
      </p:sp>
      <p:sp>
        <p:nvSpPr>
          <p:cNvPr id="27" name="AutoShape 13">
            <a:extLst>
              <a:ext uri="{FF2B5EF4-FFF2-40B4-BE49-F238E27FC236}">
                <a16:creationId xmlns:a16="http://schemas.microsoft.com/office/drawing/2014/main" id="{3C9D2DA4-4171-4387-A597-4E03A89040EE}"/>
              </a:ext>
            </a:extLst>
          </p:cNvPr>
          <p:cNvSpPr>
            <a:spLocks noChangeArrowheads="1"/>
          </p:cNvSpPr>
          <p:nvPr/>
        </p:nvSpPr>
        <p:spPr bwMode="auto">
          <a:xfrm>
            <a:off x="8243757" y="2985063"/>
            <a:ext cx="3877547" cy="2987585"/>
          </a:xfrm>
          <a:prstGeom prst="wedgeRectCallout">
            <a:avLst>
              <a:gd name="adj1" fmla="val -54822"/>
              <a:gd name="adj2" fmla="val -15957"/>
            </a:avLst>
          </a:prstGeom>
          <a:ln>
            <a:headEnd/>
            <a:tailEnd/>
          </a:ln>
        </p:spPr>
        <p:style>
          <a:lnRef idx="2">
            <a:schemeClr val="accent1"/>
          </a:lnRef>
          <a:fillRef idx="1">
            <a:schemeClr val="lt1"/>
          </a:fillRef>
          <a:effectRef idx="0">
            <a:schemeClr val="accent1"/>
          </a:effectRef>
          <a:fontRef idx="minor">
            <a:schemeClr val="dk1"/>
          </a:fontRef>
        </p:style>
        <p:txBody>
          <a:bodyPr lIns="90000" tIns="46800" rIns="90000" bIns="46800" anchor="ctr"/>
          <a:lstStyle/>
          <a:p>
            <a:pPr algn="ctr" eaLnBrk="1" hangingPunct="1">
              <a:defRPr/>
            </a:pPr>
            <a:endParaRPr lang="fr-FR" sz="1600" dirty="0">
              <a:solidFill>
                <a:srgbClr val="2B166E"/>
              </a:solidFill>
              <a:latin typeface="Times" panose="02020603050405020304" pitchFamily="18" charset="0"/>
              <a:ea typeface="Times New Roman"/>
              <a:cs typeface="Times" panose="02020603050405020304" pitchFamily="18" charset="0"/>
            </a:endParaRPr>
          </a:p>
          <a:p>
            <a:pPr algn="ctr" eaLnBrk="1" hangingPunct="1">
              <a:spcAft>
                <a:spcPts val="0"/>
              </a:spcAft>
              <a:defRPr/>
            </a:pPr>
            <a:r>
              <a:rPr lang="fr-FR" dirty="0">
                <a:solidFill>
                  <a:srgbClr val="2B166E"/>
                </a:solidFill>
                <a:latin typeface="Times" panose="02020603050405020304" pitchFamily="18" charset="0"/>
                <a:ea typeface="Times New Roman"/>
                <a:cs typeface="Times" panose="02020603050405020304" pitchFamily="18" charset="0"/>
              </a:rPr>
              <a:t>Opérationnalisation des variables et vérification empirique  </a:t>
            </a:r>
            <a:r>
              <a:rPr lang="fr-FR" b="1" dirty="0">
                <a:solidFill>
                  <a:srgbClr val="C00000"/>
                </a:solidFill>
                <a:latin typeface="Times" panose="02020603050405020304" pitchFamily="18" charset="0"/>
                <a:ea typeface="Times New Roman"/>
                <a:cs typeface="Times" panose="02020603050405020304" pitchFamily="18" charset="0"/>
              </a:rPr>
              <a:t>par  l’étude quantitative confirmatoire</a:t>
            </a:r>
          </a:p>
          <a:p>
            <a:pPr algn="ctr" eaLnBrk="1" hangingPunct="1">
              <a:spcAft>
                <a:spcPts val="0"/>
              </a:spcAft>
              <a:defRPr/>
            </a:pPr>
            <a:r>
              <a:rPr lang="fr-FR" dirty="0">
                <a:solidFill>
                  <a:srgbClr val="2B166E"/>
                </a:solidFill>
                <a:latin typeface="Times" panose="02020603050405020304" pitchFamily="18" charset="0"/>
                <a:ea typeface="Times New Roman"/>
                <a:cs typeface="Times" panose="02020603050405020304" pitchFamily="18" charset="0"/>
              </a:rPr>
              <a:t>-Un questionnaire a été établi, pré-testé auprès de 10 associations de la population ciblée et distribué à un échantillon de 80 associations de micro crédits </a:t>
            </a:r>
            <a:endParaRPr lang="fr-FR" sz="2000" dirty="0">
              <a:solidFill>
                <a:schemeClr val="tx1"/>
              </a:solidFill>
              <a:latin typeface="Andalus" pitchFamily="18" charset="-78"/>
              <a:cs typeface="Andalus" pitchFamily="18" charset="-78"/>
            </a:endParaRPr>
          </a:p>
        </p:txBody>
      </p:sp>
      <p:sp>
        <p:nvSpPr>
          <p:cNvPr id="28" name="Flèche droite 2">
            <a:extLst>
              <a:ext uri="{FF2B5EF4-FFF2-40B4-BE49-F238E27FC236}">
                <a16:creationId xmlns:a16="http://schemas.microsoft.com/office/drawing/2014/main" id="{2AF6FB5D-7096-479D-8644-F20286EF5642}"/>
              </a:ext>
            </a:extLst>
          </p:cNvPr>
          <p:cNvSpPr/>
          <p:nvPr/>
        </p:nvSpPr>
        <p:spPr>
          <a:xfrm>
            <a:off x="3063468" y="3729608"/>
            <a:ext cx="564207" cy="44132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9" name="Flèche droite 17">
            <a:extLst>
              <a:ext uri="{FF2B5EF4-FFF2-40B4-BE49-F238E27FC236}">
                <a16:creationId xmlns:a16="http://schemas.microsoft.com/office/drawing/2014/main" id="{5FBC47DC-54BC-4A87-8D57-CCB30102894D}"/>
              </a:ext>
            </a:extLst>
          </p:cNvPr>
          <p:cNvSpPr/>
          <p:nvPr/>
        </p:nvSpPr>
        <p:spPr>
          <a:xfrm>
            <a:off x="7693064" y="3806255"/>
            <a:ext cx="365125" cy="439737"/>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4" name="Rectangle 33">
            <a:extLst>
              <a:ext uri="{FF2B5EF4-FFF2-40B4-BE49-F238E27FC236}">
                <a16:creationId xmlns:a16="http://schemas.microsoft.com/office/drawing/2014/main" id="{9C164BA9-E48C-4F35-A70F-2E612CD565F9}"/>
              </a:ext>
            </a:extLst>
          </p:cNvPr>
          <p:cNvSpPr/>
          <p:nvPr/>
        </p:nvSpPr>
        <p:spPr>
          <a:xfrm>
            <a:off x="1331913" y="1341438"/>
            <a:ext cx="2087562" cy="719137"/>
          </a:xfrm>
          <a:prstGeom prst="rect">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2400" b="1" dirty="0">
                <a:solidFill>
                  <a:schemeClr val="tx1"/>
                </a:solidFill>
                <a:latin typeface="Centaur" pitchFamily="18" charset="0"/>
                <a:cs typeface="Times New Roman" panose="02020603050405020304" pitchFamily="18" charset="0"/>
              </a:rPr>
              <a:t>Positionnement épistémologique</a:t>
            </a:r>
          </a:p>
        </p:txBody>
      </p:sp>
      <p:sp>
        <p:nvSpPr>
          <p:cNvPr id="35" name="AutoShape 13">
            <a:extLst>
              <a:ext uri="{FF2B5EF4-FFF2-40B4-BE49-F238E27FC236}">
                <a16:creationId xmlns:a16="http://schemas.microsoft.com/office/drawing/2014/main" id="{7EB13692-A893-4C2D-941F-A981D727037A}"/>
              </a:ext>
            </a:extLst>
          </p:cNvPr>
          <p:cNvSpPr>
            <a:spLocks noChangeArrowheads="1"/>
          </p:cNvSpPr>
          <p:nvPr/>
        </p:nvSpPr>
        <p:spPr bwMode="auto">
          <a:xfrm>
            <a:off x="3419475" y="1341438"/>
            <a:ext cx="7440612" cy="719137"/>
          </a:xfrm>
          <a:prstGeom prst="wedgeRectCallout">
            <a:avLst>
              <a:gd name="adj1" fmla="val -51078"/>
              <a:gd name="adj2" fmla="val -21301"/>
            </a:avLst>
          </a:prstGeom>
          <a:ln>
            <a:headEnd/>
            <a:tailEnd/>
          </a:ln>
        </p:spPr>
        <p:style>
          <a:lnRef idx="2">
            <a:schemeClr val="accent1"/>
          </a:lnRef>
          <a:fillRef idx="1">
            <a:schemeClr val="lt1"/>
          </a:fillRef>
          <a:effectRef idx="0">
            <a:schemeClr val="accent1"/>
          </a:effectRef>
          <a:fontRef idx="minor">
            <a:schemeClr val="dk1"/>
          </a:fontRef>
        </p:style>
        <p:txBody>
          <a:bodyPr lIns="90000" tIns="46800" rIns="90000" bIns="46800" anchor="ctr"/>
          <a:lstStyle/>
          <a:p>
            <a:pPr algn="ctr" eaLnBrk="1" hangingPunct="1">
              <a:defRPr/>
            </a:pPr>
            <a:endParaRPr lang="fr-FR" sz="2000" b="1" dirty="0">
              <a:solidFill>
                <a:srgbClr val="2B166E"/>
              </a:solidFill>
              <a:latin typeface="Times" panose="02020603050405020304" pitchFamily="18" charset="0"/>
              <a:ea typeface="Times New Roman"/>
              <a:cs typeface="Times" panose="02020603050405020304" pitchFamily="18" charset="0"/>
            </a:endParaRPr>
          </a:p>
          <a:p>
            <a:pPr algn="ctr" eaLnBrk="1" hangingPunct="1">
              <a:defRPr/>
            </a:pPr>
            <a:r>
              <a:rPr lang="fr-FR" sz="2800" b="1" dirty="0">
                <a:solidFill>
                  <a:schemeClr val="tx1"/>
                </a:solidFill>
                <a:latin typeface="Centaur" panose="02030504050205020304" pitchFamily="18" charset="0"/>
                <a:ea typeface="Times New Roman"/>
                <a:cs typeface="Times" panose="02020603050405020304" pitchFamily="18" charset="0"/>
              </a:rPr>
              <a:t>Positivisme aménagé</a:t>
            </a:r>
          </a:p>
          <a:p>
            <a:pPr algn="ctr" eaLnBrk="1" hangingPunct="1">
              <a:defRPr/>
            </a:pPr>
            <a:r>
              <a:rPr lang="fr-FR" sz="1600" dirty="0">
                <a:solidFill>
                  <a:srgbClr val="2B166E"/>
                </a:solidFill>
                <a:latin typeface="Times" panose="02020603050405020304" pitchFamily="18" charset="0"/>
                <a:ea typeface="Times New Roman"/>
                <a:cs typeface="Times" panose="02020603050405020304" pitchFamily="18" charset="0"/>
              </a:rPr>
              <a:t>(colle, 2006; Huberman et Miles 2003)</a:t>
            </a:r>
          </a:p>
          <a:p>
            <a:pPr algn="just" eaLnBrk="1" hangingPunct="1">
              <a:defRPr/>
            </a:pPr>
            <a:endParaRPr lang="fr-FR" sz="1600" dirty="0">
              <a:solidFill>
                <a:schemeClr val="tx1"/>
              </a:solidFill>
              <a:latin typeface="Andalus" pitchFamily="18" charset="-78"/>
              <a:cs typeface="Andalus" pitchFamily="18" charset="-78"/>
            </a:endParaRPr>
          </a:p>
        </p:txBody>
      </p:sp>
      <p:sp>
        <p:nvSpPr>
          <p:cNvPr id="36" name="Rectangle 35">
            <a:extLst>
              <a:ext uri="{FF2B5EF4-FFF2-40B4-BE49-F238E27FC236}">
                <a16:creationId xmlns:a16="http://schemas.microsoft.com/office/drawing/2014/main" id="{5008FD8C-2457-4A10-887A-45D81D78262E}"/>
              </a:ext>
            </a:extLst>
          </p:cNvPr>
          <p:cNvSpPr/>
          <p:nvPr/>
        </p:nvSpPr>
        <p:spPr>
          <a:xfrm>
            <a:off x="70696" y="2360318"/>
            <a:ext cx="2089150" cy="720725"/>
          </a:xfrm>
          <a:prstGeom prst="rect">
            <a:avLst/>
          </a:prstGeom>
          <a:solidFill>
            <a:schemeClr val="accent2"/>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2400" b="1" dirty="0">
                <a:solidFill>
                  <a:schemeClr val="tx1"/>
                </a:solidFill>
                <a:latin typeface="Centaur" pitchFamily="18" charset="0"/>
                <a:cs typeface="Times New Roman" panose="02020603050405020304" pitchFamily="18" charset="0"/>
              </a:rPr>
              <a:t>Méthodologie de recherche</a:t>
            </a:r>
          </a:p>
        </p:txBody>
      </p:sp>
    </p:spTree>
    <p:extLst>
      <p:ext uri="{BB962C8B-B14F-4D97-AF65-F5344CB8AC3E}">
        <p14:creationId xmlns:p14="http://schemas.microsoft.com/office/powerpoint/2010/main" val="3941611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additive="base">
                                        <p:cTn id="7" dur="500" fill="hold"/>
                                        <p:tgtEl>
                                          <p:spTgt spid="34"/>
                                        </p:tgtEl>
                                        <p:attrNameLst>
                                          <p:attrName>ppt_x</p:attrName>
                                        </p:attrNameLst>
                                      </p:cBhvr>
                                      <p:tavLst>
                                        <p:tav tm="0">
                                          <p:val>
                                            <p:strVal val="#ppt_x"/>
                                          </p:val>
                                        </p:tav>
                                        <p:tav tm="100000">
                                          <p:val>
                                            <p:strVal val="#ppt_x"/>
                                          </p:val>
                                        </p:tav>
                                      </p:tavLst>
                                    </p:anim>
                                    <p:anim calcmode="lin" valueType="num">
                                      <p:cBhvr additive="base">
                                        <p:cTn id="8" dur="500" fill="hold"/>
                                        <p:tgtEl>
                                          <p:spTgt spid="3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5"/>
                                        </p:tgtEl>
                                        <p:attrNameLst>
                                          <p:attrName>style.visibility</p:attrName>
                                        </p:attrNameLst>
                                      </p:cBhvr>
                                      <p:to>
                                        <p:strVal val="visible"/>
                                      </p:to>
                                    </p:set>
                                    <p:anim calcmode="lin" valueType="num">
                                      <p:cBhvr additive="base">
                                        <p:cTn id="13" dur="500" fill="hold"/>
                                        <p:tgtEl>
                                          <p:spTgt spid="35"/>
                                        </p:tgtEl>
                                        <p:attrNameLst>
                                          <p:attrName>ppt_x</p:attrName>
                                        </p:attrNameLst>
                                      </p:cBhvr>
                                      <p:tavLst>
                                        <p:tav tm="0">
                                          <p:val>
                                            <p:strVal val="1+#ppt_w/2"/>
                                          </p:val>
                                        </p:tav>
                                        <p:tav tm="100000">
                                          <p:val>
                                            <p:strVal val="#ppt_x"/>
                                          </p:val>
                                        </p:tav>
                                      </p:tavLst>
                                    </p:anim>
                                    <p:anim calcmode="lin" valueType="num">
                                      <p:cBhvr additive="base">
                                        <p:cTn id="14" dur="5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anim calcmode="lin" valueType="num">
                                      <p:cBhvr additive="base">
                                        <p:cTn id="19" dur="500" fill="hold"/>
                                        <p:tgtEl>
                                          <p:spTgt spid="36"/>
                                        </p:tgtEl>
                                        <p:attrNameLst>
                                          <p:attrName>ppt_x</p:attrName>
                                        </p:attrNameLst>
                                      </p:cBhvr>
                                      <p:tavLst>
                                        <p:tav tm="0">
                                          <p:val>
                                            <p:strVal val="#ppt_x"/>
                                          </p:val>
                                        </p:tav>
                                        <p:tav tm="100000">
                                          <p:val>
                                            <p:strVal val="#ppt_x"/>
                                          </p:val>
                                        </p:tav>
                                      </p:tavLst>
                                    </p:anim>
                                    <p:anim calcmode="lin" valueType="num">
                                      <p:cBhvr additive="base">
                                        <p:cTn id="20"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0-#ppt_w/2"/>
                                          </p:val>
                                        </p:tav>
                                        <p:tav tm="100000">
                                          <p:val>
                                            <p:strVal val="#ppt_x"/>
                                          </p:val>
                                        </p:tav>
                                      </p:tavLst>
                                    </p:anim>
                                    <p:anim calcmode="lin" valueType="num">
                                      <p:cBhvr additive="base">
                                        <p:cTn id="26"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fill="hold"/>
                                        <p:tgtEl>
                                          <p:spTgt spid="28"/>
                                        </p:tgtEl>
                                        <p:attrNameLst>
                                          <p:attrName>ppt_x</p:attrName>
                                        </p:attrNameLst>
                                      </p:cBhvr>
                                      <p:tavLst>
                                        <p:tav tm="0">
                                          <p:val>
                                            <p:strVal val="0-#ppt_w/2"/>
                                          </p:val>
                                        </p:tav>
                                        <p:tav tm="100000">
                                          <p:val>
                                            <p:strVal val="#ppt_x"/>
                                          </p:val>
                                        </p:tav>
                                      </p:tavLst>
                                    </p:anim>
                                    <p:anim calcmode="lin" valueType="num">
                                      <p:cBhvr additive="base">
                                        <p:cTn id="32"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anim calcmode="lin" valueType="num">
                                      <p:cBhvr additive="base">
                                        <p:cTn id="37" dur="500" fill="hold"/>
                                        <p:tgtEl>
                                          <p:spTgt spid="26"/>
                                        </p:tgtEl>
                                        <p:attrNameLst>
                                          <p:attrName>ppt_x</p:attrName>
                                        </p:attrNameLst>
                                      </p:cBhvr>
                                      <p:tavLst>
                                        <p:tav tm="0">
                                          <p:val>
                                            <p:strVal val="1+#ppt_w/2"/>
                                          </p:val>
                                        </p:tav>
                                        <p:tav tm="100000">
                                          <p:val>
                                            <p:strVal val="#ppt_x"/>
                                          </p:val>
                                        </p:tav>
                                      </p:tavLst>
                                    </p:anim>
                                    <p:anim calcmode="lin" valueType="num">
                                      <p:cBhvr additive="base">
                                        <p:cTn id="38"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additive="base">
                                        <p:cTn id="43" dur="500" fill="hold"/>
                                        <p:tgtEl>
                                          <p:spTgt spid="29"/>
                                        </p:tgtEl>
                                        <p:attrNameLst>
                                          <p:attrName>ppt_x</p:attrName>
                                        </p:attrNameLst>
                                      </p:cBhvr>
                                      <p:tavLst>
                                        <p:tav tm="0">
                                          <p:val>
                                            <p:strVal val="#ppt_x"/>
                                          </p:val>
                                        </p:tav>
                                        <p:tav tm="100000">
                                          <p:val>
                                            <p:strVal val="#ppt_x"/>
                                          </p:val>
                                        </p:tav>
                                      </p:tavLst>
                                    </p:anim>
                                    <p:anim calcmode="lin" valueType="num">
                                      <p:cBhvr additive="base">
                                        <p:cTn id="4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1+#ppt_w/2"/>
                                          </p:val>
                                        </p:tav>
                                        <p:tav tm="100000">
                                          <p:val>
                                            <p:strVal val="#ppt_x"/>
                                          </p:val>
                                        </p:tav>
                                      </p:tavLst>
                                    </p:anim>
                                    <p:anim calcmode="lin" valueType="num">
                                      <p:cBhvr additive="base">
                                        <p:cTn id="50"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6" grpId="0" animBg="1"/>
      <p:bldP spid="27" grpId="0" animBg="1"/>
      <p:bldP spid="28" grpId="0" animBg="1"/>
      <p:bldP spid="29" grpId="0" animBg="1"/>
      <p:bldP spid="34" grpId="0" animBg="1"/>
      <p:bldP spid="35" grpId="0" animBg="1"/>
      <p:bldP spid="3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973700"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Problématique et contexte de la recherche</a:t>
            </a:r>
          </a:p>
        </p:txBody>
      </p:sp>
      <p:sp>
        <p:nvSpPr>
          <p:cNvPr id="10" name="Rectangle 9"/>
          <p:cNvSpPr/>
          <p:nvPr/>
        </p:nvSpPr>
        <p:spPr>
          <a:xfrm>
            <a:off x="4103171" y="-68239"/>
            <a:ext cx="2007227"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exploratoire</a:t>
            </a:r>
          </a:p>
        </p:txBody>
      </p:sp>
      <p:sp>
        <p:nvSpPr>
          <p:cNvPr id="11" name="Rectangle 10"/>
          <p:cNvSpPr/>
          <p:nvPr/>
        </p:nvSpPr>
        <p:spPr>
          <a:xfrm>
            <a:off x="6150745" y="-1"/>
            <a:ext cx="2006104"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Hypothèses et modèle conceptuel</a:t>
            </a:r>
          </a:p>
        </p:txBody>
      </p:sp>
      <p:sp>
        <p:nvSpPr>
          <p:cNvPr id="13" name="Rectangle 12"/>
          <p:cNvSpPr/>
          <p:nvPr/>
        </p:nvSpPr>
        <p:spPr>
          <a:xfrm>
            <a:off x="10207794" y="-1"/>
            <a:ext cx="1968004"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Apports /  limites et perspectives</a:t>
            </a:r>
          </a:p>
        </p:txBody>
      </p:sp>
      <p:sp>
        <p:nvSpPr>
          <p:cNvPr id="15" name="Espace réservé de la date 14"/>
          <p:cNvSpPr>
            <a:spLocks noGrp="1"/>
          </p:cNvSpPr>
          <p:nvPr>
            <p:ph type="dt" sz="half" idx="10"/>
          </p:nvPr>
        </p:nvSpPr>
        <p:spPr>
          <a:xfrm>
            <a:off x="9448800" y="6310379"/>
            <a:ext cx="2743200" cy="365125"/>
          </a:xfrm>
        </p:spPr>
        <p:txBody>
          <a:bodyPr/>
          <a:lstStyle/>
          <a:p>
            <a:fld id="{8E7DA3DF-171C-4ECC-8012-C6C5DEB285E9}" type="datetime1">
              <a:rPr lang="fr-FR" smtClean="0"/>
              <a:pPr/>
              <a:t>01/05/2023</a:t>
            </a:fld>
            <a:endParaRPr lang="fr-FR" dirty="0"/>
          </a:p>
        </p:txBody>
      </p:sp>
      <p:sp>
        <p:nvSpPr>
          <p:cNvPr id="17" name="Espace réservé du numéro de diapositive 16"/>
          <p:cNvSpPr>
            <a:spLocks noGrp="1"/>
          </p:cNvSpPr>
          <p:nvPr>
            <p:ph type="sldNum" sz="quarter" idx="12"/>
          </p:nvPr>
        </p:nvSpPr>
        <p:spPr>
          <a:xfrm>
            <a:off x="175831" y="6171926"/>
            <a:ext cx="811019" cy="503578"/>
          </a:xfrm>
        </p:spPr>
        <p:txBody>
          <a:bodyPr/>
          <a:lstStyle/>
          <a:p>
            <a:fld id="{A6B9A898-40B9-4B7D-B869-CBADA58355E2}" type="slidenum">
              <a:rPr lang="fr-FR" smtClean="0">
                <a:solidFill>
                  <a:schemeClr val="bg1"/>
                </a:solidFill>
              </a:rPr>
              <a:pPr/>
              <a:t>9</a:t>
            </a:fld>
            <a:endParaRPr lang="fr-FR" dirty="0">
              <a:solidFill>
                <a:schemeClr val="bg1"/>
              </a:solidFill>
            </a:endParaRPr>
          </a:p>
        </p:txBody>
      </p:sp>
      <p:sp>
        <p:nvSpPr>
          <p:cNvPr id="19" name="Rectangle 18"/>
          <p:cNvSpPr/>
          <p:nvPr/>
        </p:nvSpPr>
        <p:spPr>
          <a:xfrm>
            <a:off x="8172744" y="0"/>
            <a:ext cx="2008351" cy="828675"/>
          </a:xfrm>
          <a:prstGeom prst="rect">
            <a:avLst/>
          </a:prstGeom>
          <a:solidFill>
            <a:schemeClr val="bg1">
              <a:lumMod val="85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bg2"/>
                </a:solidFill>
                <a:latin typeface="Centaur" pitchFamily="18" charset="0"/>
              </a:rPr>
              <a:t>Etude confirmatoire et test des hypothèses</a:t>
            </a:r>
          </a:p>
        </p:txBody>
      </p:sp>
      <p:sp>
        <p:nvSpPr>
          <p:cNvPr id="20" name="Rectangle 19"/>
          <p:cNvSpPr/>
          <p:nvPr/>
        </p:nvSpPr>
        <p:spPr>
          <a:xfrm>
            <a:off x="2014046" y="14354"/>
            <a:ext cx="2048777" cy="977320"/>
          </a:xfrm>
          <a:prstGeom prst="rect">
            <a:avLst/>
          </a:prstGeom>
          <a:solidFill>
            <a:srgbClr val="0070C0"/>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2400" b="1" dirty="0">
                <a:solidFill>
                  <a:schemeClr val="tx1"/>
                </a:solidFill>
                <a:latin typeface="Centaur" pitchFamily="18" charset="0"/>
                <a:cs typeface="Times New Roman" panose="02020603050405020304" pitchFamily="18" charset="0"/>
              </a:rPr>
              <a:t>Méthodologie de la recherche </a:t>
            </a:r>
          </a:p>
        </p:txBody>
      </p:sp>
      <p:graphicFrame>
        <p:nvGraphicFramePr>
          <p:cNvPr id="18" name="Diagramme 17">
            <a:extLst>
              <a:ext uri="{FF2B5EF4-FFF2-40B4-BE49-F238E27FC236}">
                <a16:creationId xmlns:a16="http://schemas.microsoft.com/office/drawing/2014/main" id="{2C61A320-C56B-4F48-9408-D35ED2C607DB}"/>
              </a:ext>
            </a:extLst>
          </p:cNvPr>
          <p:cNvGraphicFramePr/>
          <p:nvPr>
            <p:extLst>
              <p:ext uri="{D42A27DB-BD31-4B8C-83A1-F6EECF244321}">
                <p14:modId xmlns:p14="http://schemas.microsoft.com/office/powerpoint/2010/main" val="2584758667"/>
              </p:ext>
            </p:extLst>
          </p:nvPr>
        </p:nvGraphicFramePr>
        <p:xfrm>
          <a:off x="1352647" y="1120462"/>
          <a:ext cx="10431521" cy="48682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7216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8" grpId="0">
        <p:bldAsOne/>
      </p:bldGraphic>
    </p:bldLst>
  </p:timing>
</p:sld>
</file>

<file path=ppt/tags/tag1.xml><?xml version="1.0" encoding="utf-8"?>
<p:tagLst xmlns:a="http://schemas.openxmlformats.org/drawingml/2006/main" xmlns:r="http://schemas.openxmlformats.org/officeDocument/2006/relationships" xmlns:p="http://schemas.openxmlformats.org/presentationml/2006/main">
  <p:tag name="TIMING" val="|66.6"/>
</p:tagLst>
</file>

<file path=ppt/tags/tag2.xml><?xml version="1.0" encoding="utf-8"?>
<p:tagLst xmlns:a="http://schemas.openxmlformats.org/drawingml/2006/main" xmlns:r="http://schemas.openxmlformats.org/officeDocument/2006/relationships" xmlns:p="http://schemas.openxmlformats.org/presentationml/2006/main">
  <p:tag name="TIMING" val="|7.7"/>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4425</TotalTime>
  <Words>2188</Words>
  <Application>Microsoft Office PowerPoint</Application>
  <PresentationFormat>Widescreen</PresentationFormat>
  <Paragraphs>472</Paragraphs>
  <Slides>24</Slides>
  <Notes>21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24</vt:i4>
      </vt:variant>
    </vt:vector>
  </HeadingPairs>
  <TitlesOfParts>
    <vt:vector size="35" baseType="lpstr">
      <vt:lpstr>Andalus</vt:lpstr>
      <vt:lpstr>Arial</vt:lpstr>
      <vt:lpstr>Calibri</vt:lpstr>
      <vt:lpstr>Centaur</vt:lpstr>
      <vt:lpstr>Times</vt:lpstr>
      <vt:lpstr>Times New Roman</vt:lpstr>
      <vt:lpstr>Trebuchet MS</vt:lpstr>
      <vt:lpstr>Wingdings</vt:lpstr>
      <vt:lpstr>Wingdings 2</vt:lpstr>
      <vt:lpstr>Wingdings 3</vt:lpstr>
      <vt:lpstr>Facet</vt:lpstr>
      <vt:lpstr>L‘Engagement Social Des Banques Marocaines Dans Le Financement Des Associations De Microcrédit</vt:lpstr>
      <vt:lpstr>Introduction</vt:lpstr>
      <vt:lpstr>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Limites de la recherche</vt:lpstr>
      <vt:lpstr>PowerPoint Presentation</vt:lpstr>
      <vt:lpstr>Perspectives et pistes de recherches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88</cp:revision>
  <dcterms:created xsi:type="dcterms:W3CDTF">2020-02-19T16:22:48Z</dcterms:created>
  <dcterms:modified xsi:type="dcterms:W3CDTF">2023-05-02T01:46:15Z</dcterms:modified>
</cp:coreProperties>
</file>