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6" r:id="rId5"/>
    <p:sldId id="277" r:id="rId6"/>
    <p:sldId id="278" r:id="rId7"/>
    <p:sldId id="279"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48" d="100"/>
          <a:sy n="48" d="100"/>
        </p:scale>
        <p:origin x="48" y="2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en-US" sz="4000" dirty="0"/>
              <a:t>Supply Chain in Agribusiness and how it Affects African Communities</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a:bodyPr>
          <a:lstStyle/>
          <a:p>
            <a:r>
              <a:rPr lang="en-US" sz="2800" dirty="0"/>
              <a:t>Richard Ndambiri Njuki</a:t>
            </a:r>
          </a:p>
          <a:p>
            <a:r>
              <a:rPr lang="en-US" sz="2800" dirty="0"/>
              <a:t>Supply chain</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Tree>
    <p:extLst>
      <p:ext uri="{BB962C8B-B14F-4D97-AF65-F5344CB8AC3E}">
        <p14:creationId xmlns:p14="http://schemas.microsoft.com/office/powerpoint/2010/main" val="498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UNDERSTANDING SUPPLY CHAIN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3"/>
            <a:ext cx="10992152" cy="9971709"/>
          </a:xfrm>
        </p:spPr>
        <p:txBody>
          <a:bodyPr>
            <a:noAutofit/>
          </a:bodyPr>
          <a:lstStyle/>
          <a:p>
            <a:r>
              <a:rPr lang="en-US" sz="2400" dirty="0">
                <a:solidFill>
                  <a:schemeClr val="accent1">
                    <a:lumMod val="50000"/>
                  </a:schemeClr>
                </a:solidFill>
              </a:rPr>
              <a:t>SUPPLY CHAIN AS PARTAINING AGRIBUSINESS IN AFRICA;</a:t>
            </a:r>
          </a:p>
          <a:p>
            <a:pPr lvl="1"/>
            <a:r>
              <a:rPr lang="en-US" sz="2400" dirty="0">
                <a:solidFill>
                  <a:schemeClr val="tx1"/>
                </a:solidFill>
              </a:rPr>
              <a:t>It can be simply defined as, the sequence of process involved in the production of agricultural products (special focus on rice production)</a:t>
            </a:r>
          </a:p>
          <a:p>
            <a:pPr lvl="2"/>
            <a:r>
              <a:rPr lang="en-US" sz="2400" dirty="0">
                <a:solidFill>
                  <a:schemeClr val="tx1"/>
                </a:solidFill>
              </a:rPr>
              <a:t> This includes the stages from; Production (Famers) to, processing (rice millers), wholesalers (Individual business persons), retailers, consumer (Kenyan homes)</a:t>
            </a:r>
          </a:p>
          <a:p>
            <a:pPr lvl="2"/>
            <a:endParaRPr lang="en-US" sz="2400" dirty="0">
              <a:solidFill>
                <a:schemeClr val="tx1"/>
              </a:solidFill>
            </a:endParaRPr>
          </a:p>
          <a:p>
            <a:pPr marL="690563" lvl="2"/>
            <a:r>
              <a:rPr lang="en-US" sz="2200" dirty="0">
                <a:solidFill>
                  <a:schemeClr val="accent1">
                    <a:lumMod val="50000"/>
                  </a:schemeClr>
                </a:solidFill>
              </a:rPr>
              <a:t>SHEDDING MORE LIGHT ON THE SPECIFIC STAKE HOLDERS IN THE CHAIN</a:t>
            </a:r>
          </a:p>
          <a:p>
            <a:pPr lvl="1"/>
            <a:r>
              <a:rPr lang="en-US" sz="2400" dirty="0">
                <a:solidFill>
                  <a:schemeClr val="tx1"/>
                </a:solidFill>
              </a:rPr>
              <a:t>1. Producer: This are largely small scale rice famers, who are hardly in famers unions (to bargain for prices), they own a (ha) or two of rice-paddy fields. They rely on this for school fees, health cover, clothing, food and shelter.</a:t>
            </a: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Continuation.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lvl="2"/>
            <a:r>
              <a:rPr lang="en-US" sz="2200" dirty="0">
                <a:solidFill>
                  <a:schemeClr val="tx1"/>
                </a:solidFill>
              </a:rPr>
              <a:t>2. Wholesalers: This are they main rice merchants in Kenya, they buy rice directly from the famers and pile them up in stock at rice miller’s stores at no cost for storage to sell there. So they basically buy stock, transport, mill and market their product.</a:t>
            </a:r>
          </a:p>
          <a:p>
            <a:pPr lvl="1"/>
            <a:r>
              <a:rPr lang="en-US" sz="2400" dirty="0">
                <a:solidFill>
                  <a:schemeClr val="tx1"/>
                </a:solidFill>
              </a:rPr>
              <a:t>3. Rice millers: They store the rice for the wholesalers, and provide spaces for sale of the rice, they gain from charging milling costs and also ensure product quality and market the rice for the wholesalers.</a:t>
            </a:r>
          </a:p>
          <a:p>
            <a:pPr lvl="2"/>
            <a:r>
              <a:rPr lang="en-US" sz="2400" dirty="0">
                <a:solidFill>
                  <a:schemeClr val="tx1"/>
                </a:solidFill>
              </a:rPr>
              <a:t>4. Brokers: (here’s where I come in) we market, identify the least </a:t>
            </a:r>
            <a:r>
              <a:rPr lang="en-US" sz="2400" dirty="0"/>
              <a:t>.</a:t>
            </a:r>
            <a:r>
              <a:rPr lang="en-US" sz="2400" dirty="0">
                <a:solidFill>
                  <a:schemeClr val="tx1"/>
                </a:solidFill>
              </a:rPr>
              <a:t>expensive little known rice mills, brand the rice. We compete with retailers.</a:t>
            </a:r>
          </a:p>
          <a:p>
            <a:r>
              <a:rPr lang="en-US" sz="2400" dirty="0"/>
              <a:t>5. Consumer: They seek the highest quality rice for the lowest price possible.</a:t>
            </a:r>
          </a:p>
          <a:p>
            <a:pPr marL="0" indent="0">
              <a:buNone/>
            </a:pPr>
            <a:endParaRPr lang="en-US" sz="2400" dirty="0">
              <a:solidFill>
                <a:schemeClr val="tx1"/>
              </a:solidFill>
            </a:endParaRPr>
          </a:p>
          <a:p>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r>
              <a:rPr lang="en-US" u="sng" dirty="0"/>
              <a:t>How CO VID-19 &amp; has affected the normal supply chain.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solidFill>
                  <a:schemeClr val="accent1">
                    <a:lumMod val="50000"/>
                  </a:schemeClr>
                </a:solidFill>
              </a:rPr>
              <a:t>Rice famers and their families;</a:t>
            </a:r>
          </a:p>
          <a:p>
            <a:pPr lvl="1"/>
            <a:r>
              <a:rPr lang="en-US" sz="2400" dirty="0">
                <a:solidFill>
                  <a:schemeClr val="tx1"/>
                </a:solidFill>
              </a:rPr>
              <a:t>Rice famers being small scale famers, they aren’t able to support their rice farming with the money they receive on selling the rice. Therefor they rely on more funding from their informal jobs to buy farm inputs.</a:t>
            </a:r>
          </a:p>
          <a:p>
            <a:pPr lvl="2"/>
            <a:r>
              <a:rPr lang="en-US" sz="2400" dirty="0">
                <a:solidFill>
                  <a:schemeClr val="tx1"/>
                </a:solidFill>
              </a:rPr>
              <a:t> Since COVID-19 halted most businesses, both large and small, the farmers were not able to take care of the rice hence we ended up having very little product, meeting also a lower demand for the good because the consumers had a lower spending power.</a:t>
            </a:r>
          </a:p>
          <a:p>
            <a:pPr lvl="2"/>
            <a:endParaRPr lang="en-US" sz="2400" dirty="0">
              <a:solidFill>
                <a:schemeClr val="tx1"/>
              </a:solidFill>
            </a:endParaRPr>
          </a:p>
          <a:p>
            <a:pPr marL="290513" lvl="1"/>
            <a:r>
              <a:rPr lang="en-US" sz="2400" dirty="0">
                <a:solidFill>
                  <a:schemeClr val="accent1">
                    <a:lumMod val="50000"/>
                  </a:schemeClr>
                </a:solidFill>
              </a:rPr>
              <a:t>The effect on the rest of the supply chain.</a:t>
            </a:r>
          </a:p>
          <a:p>
            <a:pPr lvl="1"/>
            <a:r>
              <a:rPr lang="en-US" sz="2400" dirty="0">
                <a:solidFill>
                  <a:schemeClr val="tx1"/>
                </a:solidFill>
              </a:rPr>
              <a:t>This brought about shocks in the market in a level manner, the</a:t>
            </a:r>
            <a:endParaRPr lang="en-US" sz="2400" dirty="0"/>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Continuation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lvl="1"/>
            <a:r>
              <a:rPr lang="en-US" sz="2400" dirty="0">
                <a:solidFill>
                  <a:schemeClr val="tx1"/>
                </a:solidFill>
              </a:rPr>
              <a:t>wholesalers didn’t have enough stock to meet their previous demands as the sellable stock was low.</a:t>
            </a:r>
          </a:p>
          <a:p>
            <a:pPr lvl="2"/>
            <a:r>
              <a:rPr lang="en-US" sz="2200" dirty="0">
                <a:solidFill>
                  <a:schemeClr val="tx1"/>
                </a:solidFill>
              </a:rPr>
              <a:t>The brokers incurred the constant marketing fee but lower sales.</a:t>
            </a:r>
          </a:p>
          <a:p>
            <a:pPr lvl="1"/>
            <a:r>
              <a:rPr lang="en-US" sz="2400" dirty="0">
                <a:solidFill>
                  <a:schemeClr val="tx1"/>
                </a:solidFill>
              </a:rPr>
              <a:t>The rice millers on the other hand, due to low volume in milling and a constant marketing fee, they went low on profits other new ones, going to near debt experiences.</a:t>
            </a:r>
          </a:p>
          <a:p>
            <a:pPr lvl="2"/>
            <a:r>
              <a:rPr lang="en-US" sz="2400" dirty="0">
                <a:solidFill>
                  <a:schemeClr val="tx1"/>
                </a:solidFill>
              </a:rPr>
              <a:t>Topic</a:t>
            </a:r>
          </a:p>
          <a:p>
            <a:r>
              <a:rPr lang="en-US" sz="2400" dirty="0"/>
              <a:t>Bearing in mind there was very minimal government aiding efforts to the sector of </a:t>
            </a:r>
            <a:r>
              <a:rPr lang="en-US" sz="2400" dirty="0" err="1"/>
              <a:t>agribusiness.Rice</a:t>
            </a:r>
            <a:r>
              <a:rPr lang="en-US" sz="2400" dirty="0"/>
              <a:t> is also termed as a staple in Kenya. This sector was left to the normal demand and supply market factors, even at those abnormal circumstances.</a:t>
            </a:r>
          </a:p>
          <a:p>
            <a:pPr marL="0" indent="0">
              <a:buNone/>
            </a:pPr>
            <a:endParaRPr lang="en-US" sz="2400" dirty="0">
              <a:solidFill>
                <a:schemeClr val="accent1">
                  <a:lumMod val="50000"/>
                </a:schemeClr>
              </a:solidFill>
            </a:endParaRPr>
          </a:p>
        </p:txBody>
      </p:sp>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The direct effect on the community: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solidFill>
                  <a:schemeClr val="accent1">
                    <a:lumMod val="50000"/>
                  </a:schemeClr>
                </a:solidFill>
              </a:rPr>
              <a:t>The effects of this market shock</a:t>
            </a:r>
          </a:p>
          <a:p>
            <a:pPr lvl="1"/>
            <a:r>
              <a:rPr lang="en-US" sz="2400" dirty="0">
                <a:solidFill>
                  <a:schemeClr val="tx1"/>
                </a:solidFill>
              </a:rPr>
              <a:t>Due to this disruptions, the family units were highly affected. The lowering of the spending power for the market players brought untold suffering. The period demanded for more resources as it were, including more food demand in the family units, rent and wages to the domestic workers, this expenses were not being met due to low business </a:t>
            </a:r>
          </a:p>
          <a:p>
            <a:pPr lvl="1"/>
            <a:r>
              <a:rPr lang="en-US" sz="2400" dirty="0">
                <a:solidFill>
                  <a:schemeClr val="tx1"/>
                </a:solidFill>
              </a:rPr>
              <a:t> The more the period persisted, it led to a rise in seeking debt and also cases of un-serviced debts, that attracted higher interests, therefore inflicting more pain in the already bad situation.</a:t>
            </a:r>
          </a:p>
          <a:p>
            <a:pPr lvl="1"/>
            <a:r>
              <a:rPr lang="en-US" sz="2400" dirty="0">
                <a:solidFill>
                  <a:schemeClr val="tx1"/>
                </a:solidFill>
              </a:rPr>
              <a:t>Later on in the hardest hit year by COVID-19 in Kenya, schools were reopened and guardians were not able to send the children to school.</a:t>
            </a:r>
          </a:p>
          <a:p>
            <a:pPr lvl="2"/>
            <a:r>
              <a:rPr lang="en-US" sz="2400" dirty="0">
                <a:solidFill>
                  <a:schemeClr val="tx1"/>
                </a:solidFill>
              </a:rPr>
              <a:t>This is just to mention but </a:t>
            </a:r>
            <a:r>
              <a:rPr lang="en-US" sz="2400" dirty="0" err="1">
                <a:solidFill>
                  <a:schemeClr val="tx1"/>
                </a:solidFill>
              </a:rPr>
              <a:t>afew</a:t>
            </a:r>
            <a:r>
              <a:rPr lang="en-US" sz="2400" dirty="0">
                <a:solidFill>
                  <a:schemeClr val="tx1"/>
                </a:solidFill>
              </a:rPr>
              <a:t>.</a:t>
            </a:r>
          </a:p>
          <a:p>
            <a:pPr marL="290513" lvl="1"/>
            <a:r>
              <a:rPr lang="en-US" sz="2400" dirty="0">
                <a:solidFill>
                  <a:schemeClr val="accent1">
                    <a:lumMod val="50000"/>
                  </a:schemeClr>
                </a:solidFill>
              </a:rPr>
              <a:t>Topic</a:t>
            </a:r>
          </a:p>
          <a:p>
            <a:pPr lvl="1"/>
            <a:r>
              <a:rPr lang="en-US" sz="2400" dirty="0">
                <a:solidFill>
                  <a:schemeClr val="tx1"/>
                </a:solidFill>
              </a:rPr>
              <a:t>Topic</a:t>
            </a:r>
          </a:p>
          <a:p>
            <a:pPr lvl="2"/>
            <a:r>
              <a:rPr lang="en-US" sz="2200" dirty="0">
                <a:solidFill>
                  <a:schemeClr val="tx1"/>
                </a:solidFill>
              </a:rPr>
              <a:t>Topic</a:t>
            </a:r>
          </a:p>
          <a:p>
            <a:pPr lvl="1"/>
            <a:r>
              <a:rPr lang="en-US" sz="2400" dirty="0">
                <a:solidFill>
                  <a:schemeClr val="tx1"/>
                </a:solidFill>
              </a:rPr>
              <a:t>Topic</a:t>
            </a:r>
          </a:p>
          <a:p>
            <a:pPr lvl="2"/>
            <a:r>
              <a:rPr lang="en-US" sz="2400" dirty="0">
                <a:solidFill>
                  <a:schemeClr val="tx1"/>
                </a:solidFill>
              </a:rPr>
              <a:t>Topic</a:t>
            </a:r>
          </a:p>
          <a:p>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The UNCTAD figures on the same issue: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t>The UNCTAD recorded the following:</a:t>
            </a:r>
          </a:p>
          <a:p>
            <a:pPr lvl="1"/>
            <a:r>
              <a:rPr lang="en-US" sz="2200" dirty="0"/>
              <a:t>The GDP growth in Kenya for a staggering 15 years before the pandemic in 2020, the country was growing at a 5% average.</a:t>
            </a:r>
          </a:p>
          <a:p>
            <a:pPr lvl="1"/>
            <a:r>
              <a:rPr lang="en-US" sz="2200" dirty="0"/>
              <a:t>Now to the contrast, the Year2020-2021 the growth dropped drastically to 2.7% rate, there by cutting  the momentum by half.</a:t>
            </a:r>
          </a:p>
          <a:p>
            <a:pPr lvl="1"/>
            <a:r>
              <a:rPr lang="en-US" sz="2200" dirty="0"/>
              <a:t>It is worth noting that according to the UNCTAD report on Kenya, by 2019 the agriculture sector, had employed 54% of all the workforce in the country, contributing to a whooping 36% of the total GDP, which is valued at a total of USD 98 billion. </a:t>
            </a:r>
          </a:p>
          <a:p>
            <a:pPr lvl="1"/>
            <a:r>
              <a:rPr lang="en-US" sz="2200" dirty="0"/>
              <a:t>Agriculture proved resilient even at the face of the pandemic, only losing 0.3% of the GDP contribution in 2020. </a:t>
            </a:r>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609600"/>
            <a:ext cx="10048723" cy="6090782"/>
          </a:xfrm>
        </p:spPr>
        <p:txBody>
          <a:bodyPr>
            <a:noAutofit/>
          </a:bodyPr>
          <a:lstStyle/>
          <a:p>
            <a:r>
              <a:rPr lang="en-US" sz="2400" dirty="0">
                <a:solidFill>
                  <a:schemeClr val="accent1">
                    <a:lumMod val="50000"/>
                  </a:schemeClr>
                </a:solidFill>
              </a:rPr>
              <a:t>Supply chain;</a:t>
            </a:r>
          </a:p>
          <a:p>
            <a:pPr lvl="1"/>
            <a:r>
              <a:rPr lang="en-US" sz="2400" dirty="0"/>
              <a:t>The overall supply chain of the agriculture produce can affect the whole industry as they are inter-dependent. </a:t>
            </a:r>
          </a:p>
          <a:p>
            <a:pPr lvl="1"/>
            <a:endParaRPr lang="en-US" sz="2400" dirty="0"/>
          </a:p>
          <a:p>
            <a:r>
              <a:rPr lang="en-US" sz="2400" dirty="0">
                <a:solidFill>
                  <a:schemeClr val="accent1">
                    <a:lumMod val="50000"/>
                  </a:schemeClr>
                </a:solidFill>
              </a:rPr>
              <a:t>Effect on communities:</a:t>
            </a:r>
            <a:endParaRPr lang="en-US" sz="2400" dirty="0"/>
          </a:p>
          <a:p>
            <a:pPr lvl="2"/>
            <a:r>
              <a:rPr lang="en-US" sz="2200" dirty="0"/>
              <a:t>There is need for more government structures put in place to </a:t>
            </a:r>
            <a:r>
              <a:rPr lang="en-US" sz="2200" dirty="0" err="1"/>
              <a:t>cussion</a:t>
            </a:r>
            <a:r>
              <a:rPr lang="en-US" sz="2200" dirty="0"/>
              <a:t> agribusiness stakeholders.</a:t>
            </a:r>
          </a:p>
          <a:p>
            <a:pPr lvl="2"/>
            <a:r>
              <a:rPr lang="en-US" sz="2200" dirty="0"/>
              <a:t>There is need for efforts to mass production of rice, even if it means formation of farming SACCOS.</a:t>
            </a:r>
          </a:p>
          <a:p>
            <a:pPr lvl="2"/>
            <a:endParaRPr lang="en-US" sz="2000" dirty="0"/>
          </a:p>
          <a:p>
            <a:r>
              <a:rPr lang="en-US" sz="2400" dirty="0">
                <a:solidFill>
                  <a:schemeClr val="accent1">
                    <a:lumMod val="50000"/>
                  </a:schemeClr>
                </a:solidFill>
              </a:rPr>
              <a:t>UNCTAD</a:t>
            </a:r>
          </a:p>
          <a:p>
            <a:pPr lvl="1"/>
            <a:r>
              <a:rPr lang="en-US" sz="2400" dirty="0"/>
              <a:t>There is need for research aimed at helping stake holders directly.</a:t>
            </a:r>
            <a:endParaRPr lang="en-US" sz="2200" dirty="0"/>
          </a:p>
          <a:p>
            <a:endParaRPr lang="en-US" sz="2400" dirty="0"/>
          </a:p>
        </p:txBody>
      </p:sp>
    </p:spTree>
    <p:extLst>
      <p:ext uri="{BB962C8B-B14F-4D97-AF65-F5344CB8AC3E}">
        <p14:creationId xmlns:p14="http://schemas.microsoft.com/office/powerpoint/2010/main" val="30803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274916"/>
            <a:ext cx="8791131" cy="5583084"/>
          </a:xfrm>
        </p:spPr>
        <p:txBody>
          <a:bodyPr>
            <a:noAutofit/>
          </a:bodyPr>
          <a:lstStyle/>
          <a:p>
            <a:r>
              <a:rPr lang="en-US" sz="2400" dirty="0">
                <a:solidFill>
                  <a:schemeClr val="accent1">
                    <a:lumMod val="50000"/>
                  </a:schemeClr>
                </a:solidFill>
              </a:rPr>
              <a:t>United Nations Sustainable Development Goals</a:t>
            </a:r>
          </a:p>
          <a:p>
            <a:pPr lvl="1"/>
            <a:r>
              <a:rPr lang="en-US" sz="2200" dirty="0">
                <a:solidFill>
                  <a:srgbClr val="404040"/>
                </a:solidFill>
              </a:rPr>
              <a:t>https://sdgs.un.org/goals</a:t>
            </a:r>
          </a:p>
          <a:p>
            <a:pPr lvl="1"/>
            <a:r>
              <a:rPr lang="en-US" sz="2400" dirty="0"/>
              <a:t>In terms of eradicating poverty. The agribusiness is a reliable industry to invest in, as it shows resilience as compared to other industries of business venture.</a:t>
            </a:r>
          </a:p>
          <a:p>
            <a:pPr lvl="1"/>
            <a:r>
              <a:rPr lang="en-US" sz="2400" dirty="0"/>
              <a:t>In terms of zero hunger. Agribusiness is the way to go.</a:t>
            </a:r>
          </a:p>
          <a:p>
            <a:pPr lvl="1"/>
            <a:endParaRPr lang="en-US" sz="2400" dirty="0"/>
          </a:p>
          <a:p>
            <a:pPr marL="514350" marR="0" indent="-285750">
              <a:lnSpc>
                <a:spcPct val="107000"/>
              </a:lnSpc>
              <a:spcBef>
                <a:spcPts val="0"/>
              </a:spcBef>
              <a:spcAft>
                <a:spcPts val="600"/>
              </a:spcAft>
            </a:pPr>
            <a:r>
              <a:rPr lang="en-US" sz="2400" dirty="0">
                <a:solidFill>
                  <a:schemeClr val="accent1">
                    <a:lumMod val="50000"/>
                  </a:schemeClr>
                </a:solidFill>
              </a:rPr>
              <a:t>Discussion questions</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How does the topic relate to issues of public concern or the common good? </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communities might be involved in or affected by the topic? What are the histories, social contexts, assets, and needs of these communities?</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community partners (e.g., public offices, nonprofit organizations, social enterprises, faith-based organizations) could collaborate on your topic for mutual benefit and growth?</a:t>
            </a:r>
          </a:p>
          <a:p>
            <a:pPr lvl="2"/>
            <a:endParaRPr lang="en-US" sz="2000" dirty="0"/>
          </a:p>
          <a:p>
            <a:pPr marL="0" indent="0">
              <a:buNone/>
            </a:pPr>
            <a:endParaRPr lang="en-US" sz="2400" dirty="0"/>
          </a:p>
        </p:txBody>
      </p:sp>
    </p:spTree>
    <p:extLst>
      <p:ext uri="{BB962C8B-B14F-4D97-AF65-F5344CB8AC3E}">
        <p14:creationId xmlns:p14="http://schemas.microsoft.com/office/powerpoint/2010/main" val="40345991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4990</TotalTime>
  <Words>1049</Words>
  <Application>Microsoft Office PowerPoint</Application>
  <PresentationFormat>Widescreen</PresentationFormat>
  <Paragraphs>69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Supply Chain in Agribusiness and how it Affects African Communities</vt:lpstr>
      <vt:lpstr>UNDERSTANDING SUPPLY CHAIN</vt:lpstr>
      <vt:lpstr>Continuation.</vt:lpstr>
      <vt:lpstr>How CO VID-19 &amp; has affected the normal supply chain.</vt:lpstr>
      <vt:lpstr>Continuation</vt:lpstr>
      <vt:lpstr>The direct effect on the community:</vt:lpstr>
      <vt:lpstr>The UNCTAD figures on the same issue:</vt:lpstr>
      <vt:lpstr>Conclusions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58</cp:revision>
  <dcterms:created xsi:type="dcterms:W3CDTF">2020-02-19T16:22:48Z</dcterms:created>
  <dcterms:modified xsi:type="dcterms:W3CDTF">2022-04-10T00:55:52Z</dcterms:modified>
</cp:coreProperties>
</file>