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80" r:id="rId3"/>
    <p:sldId id="258" r:id="rId4"/>
    <p:sldId id="293" r:id="rId5"/>
    <p:sldId id="294" r:id="rId6"/>
    <p:sldId id="284" r:id="rId7"/>
    <p:sldId id="285" r:id="rId8"/>
    <p:sldId id="278" r:id="rId9"/>
    <p:sldId id="287" r:id="rId10"/>
    <p:sldId id="295" r:id="rId11"/>
    <p:sldId id="288" r:id="rId12"/>
    <p:sldId id="289" r:id="rId13"/>
    <p:sldId id="291" r:id="rId14"/>
    <p:sldId id="296"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091" autoAdjust="0"/>
  </p:normalViewPr>
  <p:slideViewPr>
    <p:cSldViewPr snapToGrid="0">
      <p:cViewPr varScale="1">
        <p:scale>
          <a:sx n="75" d="100"/>
          <a:sy n="75" d="100"/>
        </p:scale>
        <p:origin x="45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09F77-7534-4496-8563-AD109DA965A7}" type="datetimeFigureOut">
              <a:rPr lang="en-US" smtClean="0"/>
              <a:t>3/31/2022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187D3A-B7EA-498C-A010-2EE3F54859C4}" type="slidenum">
              <a:rPr lang="en-US" smtClean="0"/>
              <a:t>‹#›</a:t>
            </a:fld>
            <a:endParaRPr lang="en-US"/>
          </a:p>
        </p:txBody>
      </p:sp>
    </p:spTree>
    <p:extLst>
      <p:ext uri="{BB962C8B-B14F-4D97-AF65-F5344CB8AC3E}">
        <p14:creationId xmlns:p14="http://schemas.microsoft.com/office/powerpoint/2010/main" val="1690880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3</a:t>
            </a:fld>
            <a:endParaRPr lang="en-US"/>
          </a:p>
        </p:txBody>
      </p:sp>
    </p:spTree>
    <p:extLst>
      <p:ext uri="{BB962C8B-B14F-4D97-AF65-F5344CB8AC3E}">
        <p14:creationId xmlns:p14="http://schemas.microsoft.com/office/powerpoint/2010/main" val="92793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5</a:t>
            </a:fld>
            <a:endParaRPr lang="en-US"/>
          </a:p>
        </p:txBody>
      </p:sp>
    </p:spTree>
    <p:extLst>
      <p:ext uri="{BB962C8B-B14F-4D97-AF65-F5344CB8AC3E}">
        <p14:creationId xmlns:p14="http://schemas.microsoft.com/office/powerpoint/2010/main" val="3492848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6</a:t>
            </a:fld>
            <a:endParaRPr lang="en-US"/>
          </a:p>
        </p:txBody>
      </p:sp>
    </p:spTree>
    <p:extLst>
      <p:ext uri="{BB962C8B-B14F-4D97-AF65-F5344CB8AC3E}">
        <p14:creationId xmlns:p14="http://schemas.microsoft.com/office/powerpoint/2010/main" val="708002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7</a:t>
            </a:fld>
            <a:endParaRPr lang="en-US"/>
          </a:p>
        </p:txBody>
      </p:sp>
    </p:spTree>
    <p:extLst>
      <p:ext uri="{BB962C8B-B14F-4D97-AF65-F5344CB8AC3E}">
        <p14:creationId xmlns:p14="http://schemas.microsoft.com/office/powerpoint/2010/main" val="385333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solidFill>
                <a:srgbClr val="052C34"/>
              </a:solidFill>
            </a:endParaRPr>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8</a:t>
            </a:fld>
            <a:endParaRPr lang="en-US"/>
          </a:p>
        </p:txBody>
      </p:sp>
    </p:spTree>
    <p:extLst>
      <p:ext uri="{BB962C8B-B14F-4D97-AF65-F5344CB8AC3E}">
        <p14:creationId xmlns:p14="http://schemas.microsoft.com/office/powerpoint/2010/main" val="2745610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9</a:t>
            </a:fld>
            <a:endParaRPr lang="en-US"/>
          </a:p>
        </p:txBody>
      </p:sp>
    </p:spTree>
    <p:extLst>
      <p:ext uri="{BB962C8B-B14F-4D97-AF65-F5344CB8AC3E}">
        <p14:creationId xmlns:p14="http://schemas.microsoft.com/office/powerpoint/2010/main" val="933042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11</a:t>
            </a:fld>
            <a:endParaRPr lang="en-US"/>
          </a:p>
        </p:txBody>
      </p:sp>
    </p:spTree>
    <p:extLst>
      <p:ext uri="{BB962C8B-B14F-4D97-AF65-F5344CB8AC3E}">
        <p14:creationId xmlns:p14="http://schemas.microsoft.com/office/powerpoint/2010/main" val="984760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12</a:t>
            </a:fld>
            <a:endParaRPr lang="en-US"/>
          </a:p>
        </p:txBody>
      </p:sp>
    </p:spTree>
    <p:extLst>
      <p:ext uri="{BB962C8B-B14F-4D97-AF65-F5344CB8AC3E}">
        <p14:creationId xmlns:p14="http://schemas.microsoft.com/office/powerpoint/2010/main" val="482024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From</a:t>
            </a:r>
            <a:r>
              <a:rPr lang="fr-FR" dirty="0"/>
              <a:t> </a:t>
            </a:r>
            <a:r>
              <a:rPr lang="fr-FR" dirty="0" err="1"/>
              <a:t>our</a:t>
            </a:r>
            <a:r>
              <a:rPr lang="fr-FR" dirty="0"/>
              <a:t> </a:t>
            </a:r>
            <a:r>
              <a:rPr lang="fr-FR" dirty="0" err="1"/>
              <a:t>results</a:t>
            </a:r>
            <a:r>
              <a:rPr lang="fr-FR" baseline="0" dirty="0"/>
              <a:t> and interviews </a:t>
            </a:r>
            <a:r>
              <a:rPr lang="fr-FR" baseline="0" dirty="0" err="1"/>
              <a:t>with</a:t>
            </a:r>
            <a:r>
              <a:rPr lang="fr-FR" baseline="0" dirty="0"/>
              <a:t> managers, </a:t>
            </a:r>
            <a:r>
              <a:rPr lang="fr-FR" baseline="0" dirty="0" err="1"/>
              <a:t>we</a:t>
            </a:r>
            <a:r>
              <a:rPr lang="fr-FR" baseline="0" dirty="0"/>
              <a:t> </a:t>
            </a:r>
            <a:r>
              <a:rPr lang="fr-FR" baseline="0" dirty="0" err="1"/>
              <a:t>conclud</a:t>
            </a:r>
            <a:r>
              <a:rPr lang="fr-FR" baseline="0" dirty="0"/>
              <a:t>, </a:t>
            </a:r>
            <a:r>
              <a:rPr lang="fr-FR" baseline="0" dirty="0" err="1"/>
              <a:t>that</a:t>
            </a:r>
            <a:r>
              <a:rPr lang="fr-FR" baseline="0" dirty="0"/>
              <a:t>.</a:t>
            </a:r>
          </a:p>
          <a:p>
            <a:endParaRPr lang="fr-FR" baseline="0" dirty="0"/>
          </a:p>
        </p:txBody>
      </p:sp>
      <p:sp>
        <p:nvSpPr>
          <p:cNvPr id="4" name="Espace réservé du numéro de diapositive 3"/>
          <p:cNvSpPr>
            <a:spLocks noGrp="1"/>
          </p:cNvSpPr>
          <p:nvPr>
            <p:ph type="sldNum" sz="quarter" idx="10"/>
          </p:nvPr>
        </p:nvSpPr>
        <p:spPr/>
        <p:txBody>
          <a:bodyPr/>
          <a:lstStyle/>
          <a:p>
            <a:fld id="{37187D3A-B7EA-498C-A010-2EE3F54859C4}" type="slidenum">
              <a:rPr lang="en-US" smtClean="0"/>
              <a:t>13</a:t>
            </a:fld>
            <a:endParaRPr lang="en-US"/>
          </a:p>
        </p:txBody>
      </p:sp>
    </p:spTree>
    <p:extLst>
      <p:ext uri="{BB962C8B-B14F-4D97-AF65-F5344CB8AC3E}">
        <p14:creationId xmlns:p14="http://schemas.microsoft.com/office/powerpoint/2010/main" val="65132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3/31/2022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ink.springer.com/article/10.1007/s11846-011-0062-9#ref-CR6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ink.springer.com/article/10.1007/s11846-011-0062-9#ref-CR6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478093" y="1226820"/>
            <a:ext cx="8163627" cy="1709836"/>
          </a:xfrm>
        </p:spPr>
        <p:txBody>
          <a:bodyPr/>
          <a:lstStyle/>
          <a:p>
            <a:pPr algn="ctr"/>
            <a:r>
              <a:rPr lang="en-US" sz="3600" b="1" dirty="0"/>
              <a:t>An Analysis of the impact of Covid-19 Pandemic on the Performance of Moroccan SMEs</a:t>
            </a:r>
            <a:endParaRPr lang="en-US" sz="36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217961" y="4320625"/>
            <a:ext cx="8619961" cy="932695"/>
          </a:xfrm>
        </p:spPr>
        <p:txBody>
          <a:bodyPr>
            <a:noAutofit/>
          </a:bodyPr>
          <a:lstStyle/>
          <a:p>
            <a:pPr algn="ctr"/>
            <a:r>
              <a:rPr lang="en-US" sz="1600" b="1" dirty="0">
                <a:latin typeface="+mj-lt"/>
                <a:ea typeface="+mj-ea"/>
                <a:cs typeface="+mj-cs"/>
              </a:rPr>
              <a:t>BENSAL SARA</a:t>
            </a:r>
          </a:p>
          <a:p>
            <a:pPr algn="ctr"/>
            <a:r>
              <a:rPr lang="en-US" sz="1600" b="1" dirty="0">
                <a:latin typeface="+mj-lt"/>
                <a:ea typeface="+mj-ea"/>
                <a:cs typeface="+mj-cs"/>
              </a:rPr>
              <a:t>PhD. Student</a:t>
            </a:r>
          </a:p>
          <a:p>
            <a:pPr algn="ctr"/>
            <a:r>
              <a:rPr lang="en-US" sz="1600" b="1" dirty="0"/>
              <a:t>Laboratory of Studies and Research in Economics and Management</a:t>
            </a:r>
            <a:endParaRPr lang="en-US" sz="1600" b="1" dirty="0">
              <a:latin typeface="+mj-lt"/>
              <a:ea typeface="+mj-ea"/>
              <a:cs typeface="+mj-cs"/>
            </a:endParaRP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sp>
        <p:nvSpPr>
          <p:cNvPr id="17" name="Subtitle 2">
            <a:extLst>
              <a:ext uri="{FF2B5EF4-FFF2-40B4-BE49-F238E27FC236}">
                <a16:creationId xmlns:a16="http://schemas.microsoft.com/office/drawing/2014/main" id="{8C717C95-9903-4188-8F64-626D1C4CB9CB}"/>
              </a:ext>
            </a:extLst>
          </p:cNvPr>
          <p:cNvSpPr txBox="1">
            <a:spLocks/>
          </p:cNvSpPr>
          <p:nvPr/>
        </p:nvSpPr>
        <p:spPr>
          <a:xfrm>
            <a:off x="1968126" y="3018762"/>
            <a:ext cx="6910402" cy="1206426"/>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rgbClr val="052C34"/>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US" sz="1600" b="1" dirty="0">
                <a:latin typeface="+mj-lt"/>
                <a:ea typeface="+mj-ea"/>
                <a:cs typeface="+mj-cs"/>
              </a:rPr>
              <a:t>BINKKOUR Mohamed</a:t>
            </a:r>
          </a:p>
          <a:p>
            <a:pPr algn="ctr"/>
            <a:r>
              <a:rPr lang="en-US" sz="1600" b="1" dirty="0">
                <a:latin typeface="+mj-lt"/>
                <a:ea typeface="+mj-ea"/>
                <a:cs typeface="+mj-cs"/>
              </a:rPr>
              <a:t>Ph.D. Professor </a:t>
            </a:r>
          </a:p>
          <a:p>
            <a:pPr algn="ctr"/>
            <a:r>
              <a:rPr lang="en-US" sz="1600" b="1" dirty="0">
                <a:latin typeface="+mj-lt"/>
                <a:ea typeface="+mj-ea"/>
                <a:cs typeface="+mj-cs"/>
              </a:rPr>
              <a:t>Laboratory of Studies and Research in Economics and Management </a:t>
            </a:r>
          </a:p>
        </p:txBody>
      </p:sp>
      <p:sp>
        <p:nvSpPr>
          <p:cNvPr id="14" name="Rectangle 13"/>
          <p:cNvSpPr/>
          <p:nvPr/>
        </p:nvSpPr>
        <p:spPr>
          <a:xfrm>
            <a:off x="2929025" y="5537480"/>
            <a:ext cx="5261761" cy="646331"/>
          </a:xfrm>
          <a:prstGeom prst="rect">
            <a:avLst/>
          </a:prstGeom>
        </p:spPr>
        <p:txBody>
          <a:bodyPr wrap="none">
            <a:spAutoFit/>
          </a:bodyPr>
          <a:lstStyle/>
          <a:p>
            <a:pPr algn="ctr"/>
            <a:r>
              <a:rPr lang="en-US" b="1" dirty="0"/>
              <a:t>Faculty of Legal, Economic and Social Sciences </a:t>
            </a:r>
          </a:p>
          <a:p>
            <a:pPr algn="ctr"/>
            <a:r>
              <a:rPr lang="en-US" b="1" dirty="0"/>
              <a:t>University Ibn </a:t>
            </a:r>
            <a:r>
              <a:rPr lang="en-US" b="1" dirty="0" err="1"/>
              <a:t>Zohr</a:t>
            </a:r>
            <a:r>
              <a:rPr lang="en-US" b="1" dirty="0"/>
              <a:t> – Agadir - Morocco</a:t>
            </a:r>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0831" y="1865169"/>
            <a:ext cx="8114974" cy="990574"/>
          </a:xfrm>
        </p:spPr>
        <p:txBody>
          <a:bodyPr/>
          <a:lstStyle/>
          <a:p>
            <a:r>
              <a:rPr lang="en-US" dirty="0"/>
              <a:t>To observe if the variables are independent of each other, we tempt to determine whether there is a relationship between two categorical variables ;</a:t>
            </a:r>
          </a:p>
          <a:p>
            <a:endParaRPr lang="en-US" dirty="0"/>
          </a:p>
        </p:txBody>
      </p:sp>
      <p:sp>
        <p:nvSpPr>
          <p:cNvPr id="4" name="Espace réservé du contenu 2"/>
          <p:cNvSpPr txBox="1">
            <a:spLocks/>
          </p:cNvSpPr>
          <p:nvPr/>
        </p:nvSpPr>
        <p:spPr>
          <a:xfrm>
            <a:off x="2132179" y="3730719"/>
            <a:ext cx="8114974" cy="79597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The Chi-square is utilized to test if there is a correlation between the variables , Cronbach’s Alpha is used to calculate the effect strength (0.05) ; </a:t>
            </a:r>
          </a:p>
          <a:p>
            <a:endParaRPr lang="en-US" dirty="0"/>
          </a:p>
        </p:txBody>
      </p:sp>
      <p:sp>
        <p:nvSpPr>
          <p:cNvPr id="6" name="Title 1">
            <a:extLst>
              <a:ext uri="{FF2B5EF4-FFF2-40B4-BE49-F238E27FC236}">
                <a16:creationId xmlns:a16="http://schemas.microsoft.com/office/drawing/2014/main" id="{33840CD2-FF83-4963-8E1D-FCD83D2C1B02}"/>
              </a:ext>
            </a:extLst>
          </p:cNvPr>
          <p:cNvSpPr>
            <a:spLocks noGrp="1"/>
          </p:cNvSpPr>
          <p:nvPr>
            <p:ph type="title"/>
          </p:nvPr>
        </p:nvSpPr>
        <p:spPr>
          <a:xfrm>
            <a:off x="1020831" y="151206"/>
            <a:ext cx="8596668" cy="595745"/>
          </a:xfrm>
        </p:spPr>
        <p:txBody>
          <a:bodyPr>
            <a:normAutofit fontScale="90000"/>
          </a:bodyPr>
          <a:lstStyle/>
          <a:p>
            <a:pPr algn="ctr"/>
            <a:r>
              <a:rPr lang="en-US" b="1" u="sng" dirty="0">
                <a:effectLst>
                  <a:outerShdw blurRad="38100" dist="38100" dir="2700000" algn="tl">
                    <a:srgbClr val="000000">
                      <a:alpha val="43137"/>
                    </a:srgbClr>
                  </a:outerShdw>
                </a:effectLst>
              </a:rPr>
              <a:t>Results</a:t>
            </a:r>
            <a:r>
              <a:rPr lang="fr-MA" b="1" u="sng" dirty="0">
                <a:effectLst>
                  <a:outerShdw blurRad="38100" dist="38100" dir="2700000" algn="tl">
                    <a:srgbClr val="000000">
                      <a:alpha val="43137"/>
                    </a:srgbClr>
                  </a:outerShdw>
                </a:effectLst>
              </a:rPr>
              <a:t> &amp; Discussion</a:t>
            </a:r>
          </a:p>
        </p:txBody>
      </p:sp>
    </p:spTree>
    <p:extLst>
      <p:ext uri="{BB962C8B-B14F-4D97-AF65-F5344CB8AC3E}">
        <p14:creationId xmlns:p14="http://schemas.microsoft.com/office/powerpoint/2010/main" val="362954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64753" y="571580"/>
            <a:ext cx="7979907" cy="472965"/>
          </a:xfrm>
        </p:spPr>
        <p:txBody>
          <a:bodyPr>
            <a:noAutofit/>
          </a:bodyPr>
          <a:lstStyle/>
          <a:p>
            <a:pPr algn="ctr"/>
            <a:r>
              <a:rPr lang="en-US" sz="2000" b="1" dirty="0"/>
              <a:t>Covid-19 had a significant impact on the profitability of SMEs ?</a:t>
            </a:r>
          </a:p>
        </p:txBody>
      </p:sp>
      <p:graphicFrame>
        <p:nvGraphicFramePr>
          <p:cNvPr id="10" name="Tableau 9"/>
          <p:cNvGraphicFramePr>
            <a:graphicFrameLocks noGrp="1"/>
          </p:cNvGraphicFramePr>
          <p:nvPr>
            <p:extLst>
              <p:ext uri="{D42A27DB-BD31-4B8C-83A1-F6EECF244321}">
                <p14:modId xmlns:p14="http://schemas.microsoft.com/office/powerpoint/2010/main" val="1525210536"/>
              </p:ext>
            </p:extLst>
          </p:nvPr>
        </p:nvGraphicFramePr>
        <p:xfrm>
          <a:off x="961376" y="2191086"/>
          <a:ext cx="4036293" cy="1165860"/>
        </p:xfrm>
        <a:graphic>
          <a:graphicData uri="http://schemas.openxmlformats.org/drawingml/2006/table">
            <a:tbl>
              <a:tblPr>
                <a:tableStyleId>{3B4B98B0-60AC-42C2-AFA5-B58CD77FA1E5}</a:tableStyleId>
              </a:tblPr>
              <a:tblGrid>
                <a:gridCol w="1245797">
                  <a:extLst>
                    <a:ext uri="{9D8B030D-6E8A-4147-A177-3AD203B41FA5}">
                      <a16:colId xmlns:a16="http://schemas.microsoft.com/office/drawing/2014/main" val="2691788641"/>
                    </a:ext>
                  </a:extLst>
                </a:gridCol>
                <a:gridCol w="2790496">
                  <a:extLst>
                    <a:ext uri="{9D8B030D-6E8A-4147-A177-3AD203B41FA5}">
                      <a16:colId xmlns:a16="http://schemas.microsoft.com/office/drawing/2014/main" val="4010659129"/>
                    </a:ext>
                  </a:extLst>
                </a:gridCol>
              </a:tblGrid>
              <a:tr h="383465">
                <a:tc>
                  <a:txBody>
                    <a:bodyPr/>
                    <a:lstStyle/>
                    <a:p>
                      <a:pPr algn="l" fontAlgn="t"/>
                      <a:r>
                        <a:rPr lang="fr-FR" sz="1800" dirty="0">
                          <a:effectLst/>
                        </a:rPr>
                        <a:t>Chi</a:t>
                      </a:r>
                      <a:r>
                        <a:rPr lang="fr-FR" sz="1800" baseline="30000" dirty="0">
                          <a:effectLst/>
                        </a:rPr>
                        <a:t>2</a:t>
                      </a:r>
                      <a:r>
                        <a:rPr lang="fr-FR" sz="1800" dirty="0">
                          <a:effectLst/>
                        </a:rPr>
                        <a:t>   </a:t>
                      </a:r>
                      <a:endParaRPr lang="fr-FR" sz="1800" b="0" dirty="0">
                        <a:effectLst/>
                        <a:latin typeface="Arial" panose="020B0604020202020204" pitchFamily="34" charset="0"/>
                      </a:endParaRPr>
                    </a:p>
                  </a:txBody>
                  <a:tcPr marL="123825" marR="123825" marT="57150" marB="57150"/>
                </a:tc>
                <a:tc>
                  <a:txBody>
                    <a:bodyPr/>
                    <a:lstStyle/>
                    <a:p>
                      <a:pPr algn="ctr" fontAlgn="t"/>
                      <a:r>
                        <a:rPr lang="fr-FR" sz="1800" dirty="0">
                          <a:effectLst/>
                        </a:rPr>
                        <a:t>0.95   </a:t>
                      </a:r>
                      <a:endParaRPr lang="fr-FR" sz="18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954643614"/>
                  </a:ext>
                </a:extLst>
              </a:tr>
              <a:tr h="383465">
                <a:tc>
                  <a:txBody>
                    <a:bodyPr/>
                    <a:lstStyle/>
                    <a:p>
                      <a:pPr algn="l" fontAlgn="t"/>
                      <a:r>
                        <a:rPr lang="fr-FR" sz="1800" dirty="0" err="1">
                          <a:effectLst/>
                        </a:rPr>
                        <a:t>df</a:t>
                      </a:r>
                      <a:r>
                        <a:rPr lang="fr-FR" sz="1800" dirty="0">
                          <a:effectLst/>
                        </a:rPr>
                        <a:t>   </a:t>
                      </a:r>
                      <a:endParaRPr lang="fr-FR" sz="1800" b="0" dirty="0">
                        <a:effectLst/>
                        <a:latin typeface="Arial" panose="020B0604020202020204" pitchFamily="34" charset="0"/>
                      </a:endParaRPr>
                    </a:p>
                  </a:txBody>
                  <a:tcPr marL="123825" marR="123825" marT="57150" marB="57150"/>
                </a:tc>
                <a:tc>
                  <a:txBody>
                    <a:bodyPr/>
                    <a:lstStyle/>
                    <a:p>
                      <a:pPr algn="ctr" fontAlgn="t"/>
                      <a:r>
                        <a:rPr lang="fr-FR" sz="1800" dirty="0">
                          <a:effectLst/>
                        </a:rPr>
                        <a:t>4   </a:t>
                      </a:r>
                      <a:endParaRPr lang="fr-FR" sz="18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3003646584"/>
                  </a:ext>
                </a:extLst>
              </a:tr>
              <a:tr h="383465">
                <a:tc>
                  <a:txBody>
                    <a:bodyPr/>
                    <a:lstStyle/>
                    <a:p>
                      <a:pPr algn="l" fontAlgn="t"/>
                      <a:r>
                        <a:rPr lang="fr-FR" sz="1800" dirty="0">
                          <a:effectLst/>
                        </a:rPr>
                        <a:t>p-value   </a:t>
                      </a:r>
                      <a:endParaRPr lang="fr-FR" sz="1800" b="0" dirty="0">
                        <a:effectLst/>
                        <a:latin typeface="Arial" panose="020B0604020202020204" pitchFamily="34" charset="0"/>
                      </a:endParaRPr>
                    </a:p>
                  </a:txBody>
                  <a:tcPr marL="123825" marR="123825" marT="57150" marB="57150"/>
                </a:tc>
                <a:tc>
                  <a:txBody>
                    <a:bodyPr/>
                    <a:lstStyle/>
                    <a:p>
                      <a:pPr algn="ctr" fontAlgn="t"/>
                      <a:r>
                        <a:rPr lang="fr-FR" sz="1800" dirty="0">
                          <a:effectLst/>
                        </a:rPr>
                        <a:t>.917   </a:t>
                      </a:r>
                      <a:endParaRPr lang="fr-FR" sz="18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67855177"/>
                  </a:ext>
                </a:extLst>
              </a:tr>
            </a:tbl>
          </a:graphicData>
        </a:graphic>
      </p:graphicFrame>
      <p:sp>
        <p:nvSpPr>
          <p:cNvPr id="13" name="ZoneTexte 12"/>
          <p:cNvSpPr txBox="1"/>
          <p:nvPr/>
        </p:nvSpPr>
        <p:spPr>
          <a:xfrm>
            <a:off x="961376" y="1529255"/>
            <a:ext cx="3326845" cy="369332"/>
          </a:xfrm>
          <a:prstGeom prst="rect">
            <a:avLst/>
          </a:prstGeom>
          <a:noFill/>
        </p:spPr>
        <p:txBody>
          <a:bodyPr wrap="square" rtlCol="0">
            <a:spAutoFit/>
          </a:bodyPr>
          <a:lstStyle/>
          <a:p>
            <a:r>
              <a:rPr lang="fr-FR" b="1" dirty="0"/>
              <a:t>Chi- Square Test </a:t>
            </a:r>
          </a:p>
        </p:txBody>
      </p:sp>
      <p:sp>
        <p:nvSpPr>
          <p:cNvPr id="14" name="ZoneTexte 13"/>
          <p:cNvSpPr txBox="1"/>
          <p:nvPr/>
        </p:nvSpPr>
        <p:spPr>
          <a:xfrm>
            <a:off x="5785944" y="1898038"/>
            <a:ext cx="1497725" cy="379591"/>
          </a:xfrm>
          <a:prstGeom prst="rect">
            <a:avLst/>
          </a:prstGeom>
          <a:noFill/>
        </p:spPr>
        <p:txBody>
          <a:bodyPr wrap="square" rtlCol="0">
            <a:spAutoFit/>
          </a:bodyPr>
          <a:lstStyle/>
          <a:p>
            <a:r>
              <a:rPr lang="el-GR" dirty="0"/>
              <a:t>χ²(4) = 0.95</a:t>
            </a:r>
            <a:endParaRPr lang="fr-FR" dirty="0"/>
          </a:p>
        </p:txBody>
      </p:sp>
      <p:sp>
        <p:nvSpPr>
          <p:cNvPr id="15" name="Rectangle 14"/>
          <p:cNvSpPr/>
          <p:nvPr/>
        </p:nvSpPr>
        <p:spPr>
          <a:xfrm>
            <a:off x="5691348" y="2473999"/>
            <a:ext cx="1150883" cy="369332"/>
          </a:xfrm>
          <a:prstGeom prst="rect">
            <a:avLst/>
          </a:prstGeom>
        </p:spPr>
        <p:txBody>
          <a:bodyPr wrap="square">
            <a:spAutoFit/>
          </a:bodyPr>
          <a:lstStyle/>
          <a:p>
            <a:r>
              <a:rPr lang="fr-FR" dirty="0"/>
              <a:t> p = .917</a:t>
            </a:r>
          </a:p>
        </p:txBody>
      </p:sp>
      <p:sp>
        <p:nvSpPr>
          <p:cNvPr id="16" name="Rectangle 15"/>
          <p:cNvSpPr/>
          <p:nvPr/>
        </p:nvSpPr>
        <p:spPr>
          <a:xfrm>
            <a:off x="5770179" y="3071233"/>
            <a:ext cx="1150883" cy="369332"/>
          </a:xfrm>
          <a:prstGeom prst="rect">
            <a:avLst/>
          </a:prstGeom>
        </p:spPr>
        <p:txBody>
          <a:bodyPr wrap="square">
            <a:spAutoFit/>
          </a:bodyPr>
          <a:lstStyle/>
          <a:p>
            <a:r>
              <a:rPr lang="fr-FR" dirty="0"/>
              <a:t>P &gt; 0,05</a:t>
            </a:r>
          </a:p>
        </p:txBody>
      </p:sp>
      <p:sp>
        <p:nvSpPr>
          <p:cNvPr id="17" name="ZoneTexte 16"/>
          <p:cNvSpPr txBox="1"/>
          <p:nvPr/>
        </p:nvSpPr>
        <p:spPr>
          <a:xfrm>
            <a:off x="879476" y="3966458"/>
            <a:ext cx="8986665" cy="369332"/>
          </a:xfrm>
          <a:prstGeom prst="rect">
            <a:avLst/>
          </a:prstGeom>
          <a:noFill/>
        </p:spPr>
        <p:txBody>
          <a:bodyPr wrap="square" rtlCol="0">
            <a:spAutoFit/>
          </a:bodyPr>
          <a:lstStyle/>
          <a:p>
            <a:r>
              <a:rPr lang="en-US" dirty="0"/>
              <a:t>This results in a p-value of .917 which is above the defined significance level of 0.05. </a:t>
            </a:r>
          </a:p>
        </p:txBody>
      </p:sp>
      <p:sp>
        <p:nvSpPr>
          <p:cNvPr id="18" name="Rectangle 17"/>
          <p:cNvSpPr/>
          <p:nvPr/>
        </p:nvSpPr>
        <p:spPr>
          <a:xfrm>
            <a:off x="902216" y="5425473"/>
            <a:ext cx="9286211" cy="369332"/>
          </a:xfrm>
          <a:prstGeom prst="rect">
            <a:avLst/>
          </a:prstGeom>
        </p:spPr>
        <p:txBody>
          <a:bodyPr wrap="square">
            <a:spAutoFit/>
          </a:bodyPr>
          <a:lstStyle/>
          <a:p>
            <a:r>
              <a:rPr lang="en-US" dirty="0"/>
              <a:t>The Chi</a:t>
            </a:r>
            <a:r>
              <a:rPr lang="en-US" baseline="30000" dirty="0"/>
              <a:t>2</a:t>
            </a:r>
            <a:r>
              <a:rPr lang="en-US" dirty="0"/>
              <a:t> test is therefore not significant and the first hypothesis is confirmed.</a:t>
            </a:r>
            <a:endParaRPr lang="fr-FR" dirty="0"/>
          </a:p>
        </p:txBody>
      </p:sp>
      <p:sp>
        <p:nvSpPr>
          <p:cNvPr id="19" name="ZoneTexte 18"/>
          <p:cNvSpPr txBox="1"/>
          <p:nvPr/>
        </p:nvSpPr>
        <p:spPr>
          <a:xfrm>
            <a:off x="902216" y="4526309"/>
            <a:ext cx="8986665" cy="646331"/>
          </a:xfrm>
          <a:prstGeom prst="rect">
            <a:avLst/>
          </a:prstGeom>
          <a:noFill/>
        </p:spPr>
        <p:txBody>
          <a:bodyPr wrap="square" rtlCol="0">
            <a:spAutoFit/>
          </a:bodyPr>
          <a:lstStyle/>
          <a:p>
            <a:r>
              <a:rPr lang="en-US" dirty="0"/>
              <a:t>There is no statistically significant relationship between the impacted SMEs and profitability.</a:t>
            </a:r>
          </a:p>
        </p:txBody>
      </p:sp>
      <p:sp>
        <p:nvSpPr>
          <p:cNvPr id="20" name="ZoneTexte 19"/>
          <p:cNvSpPr txBox="1"/>
          <p:nvPr/>
        </p:nvSpPr>
        <p:spPr>
          <a:xfrm>
            <a:off x="879476" y="3433709"/>
            <a:ext cx="4504448" cy="261610"/>
          </a:xfrm>
          <a:prstGeom prst="rect">
            <a:avLst/>
          </a:prstGeom>
          <a:noFill/>
        </p:spPr>
        <p:txBody>
          <a:bodyPr wrap="square" rtlCol="0">
            <a:spAutoFit/>
          </a:bodyPr>
          <a:lstStyle/>
          <a:p>
            <a:r>
              <a:rPr lang="fr-FR" sz="1100" dirty="0"/>
              <a:t>Tab3 . </a:t>
            </a:r>
            <a:r>
              <a:rPr lang="fr-FR" sz="1100" dirty="0" err="1"/>
              <a:t>Results</a:t>
            </a:r>
            <a:r>
              <a:rPr lang="fr-FR" sz="1100" dirty="0"/>
              <a:t> of the Chi-square test (H1)</a:t>
            </a:r>
          </a:p>
        </p:txBody>
      </p:sp>
    </p:spTree>
    <p:extLst>
      <p:ext uri="{BB962C8B-B14F-4D97-AF65-F5344CB8AC3E}">
        <p14:creationId xmlns:p14="http://schemas.microsoft.com/office/powerpoint/2010/main" val="144848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p:bldP spid="14" grpId="0"/>
      <p:bldP spid="15" grpId="0"/>
      <p:bldP spid="16" grpId="0"/>
      <p:bldP spid="17"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904541" y="320199"/>
            <a:ext cx="7315784" cy="423109"/>
          </a:xfrm>
        </p:spPr>
        <p:txBody>
          <a:bodyPr>
            <a:noAutofit/>
          </a:bodyPr>
          <a:lstStyle/>
          <a:p>
            <a:pPr algn="ctr"/>
            <a:r>
              <a:rPr lang="en-US" sz="1600" b="1" dirty="0"/>
              <a:t>Covid-19 had a significant impact on the Growth of SMEs ?</a:t>
            </a:r>
          </a:p>
        </p:txBody>
      </p:sp>
      <p:graphicFrame>
        <p:nvGraphicFramePr>
          <p:cNvPr id="5" name="Tableau 4"/>
          <p:cNvGraphicFramePr>
            <a:graphicFrameLocks noGrp="1"/>
          </p:cNvGraphicFramePr>
          <p:nvPr>
            <p:extLst>
              <p:ext uri="{D42A27DB-BD31-4B8C-83A1-F6EECF244321}">
                <p14:modId xmlns:p14="http://schemas.microsoft.com/office/powerpoint/2010/main" val="1186963826"/>
              </p:ext>
            </p:extLst>
          </p:nvPr>
        </p:nvGraphicFramePr>
        <p:xfrm>
          <a:off x="961376" y="2191086"/>
          <a:ext cx="4036293" cy="1165860"/>
        </p:xfrm>
        <a:graphic>
          <a:graphicData uri="http://schemas.openxmlformats.org/drawingml/2006/table">
            <a:tbl>
              <a:tblPr>
                <a:tableStyleId>{3B4B98B0-60AC-42C2-AFA5-B58CD77FA1E5}</a:tableStyleId>
              </a:tblPr>
              <a:tblGrid>
                <a:gridCol w="1245797">
                  <a:extLst>
                    <a:ext uri="{9D8B030D-6E8A-4147-A177-3AD203B41FA5}">
                      <a16:colId xmlns:a16="http://schemas.microsoft.com/office/drawing/2014/main" val="2691788641"/>
                    </a:ext>
                  </a:extLst>
                </a:gridCol>
                <a:gridCol w="2790496">
                  <a:extLst>
                    <a:ext uri="{9D8B030D-6E8A-4147-A177-3AD203B41FA5}">
                      <a16:colId xmlns:a16="http://schemas.microsoft.com/office/drawing/2014/main" val="4010659129"/>
                    </a:ext>
                  </a:extLst>
                </a:gridCol>
              </a:tblGrid>
              <a:tr h="383465">
                <a:tc>
                  <a:txBody>
                    <a:bodyPr/>
                    <a:lstStyle/>
                    <a:p>
                      <a:pPr algn="l" fontAlgn="t"/>
                      <a:r>
                        <a:rPr lang="fr-FR" sz="1800" dirty="0">
                          <a:effectLst/>
                        </a:rPr>
                        <a:t>Chi</a:t>
                      </a:r>
                      <a:r>
                        <a:rPr lang="fr-FR" sz="1800" baseline="30000" dirty="0">
                          <a:effectLst/>
                        </a:rPr>
                        <a:t>2</a:t>
                      </a:r>
                      <a:r>
                        <a:rPr lang="fr-FR" sz="1800" dirty="0">
                          <a:effectLst/>
                        </a:rPr>
                        <a:t>   </a:t>
                      </a:r>
                      <a:endParaRPr lang="fr-FR" sz="1800" b="0" dirty="0">
                        <a:effectLst/>
                        <a:latin typeface="Arial" panose="020B0604020202020204" pitchFamily="34" charset="0"/>
                      </a:endParaRPr>
                    </a:p>
                  </a:txBody>
                  <a:tcPr marL="123825" marR="123825" marT="57150" marB="57150"/>
                </a:tc>
                <a:tc>
                  <a:txBody>
                    <a:bodyPr/>
                    <a:lstStyle/>
                    <a:p>
                      <a:pPr algn="ctr" fontAlgn="t"/>
                      <a:r>
                        <a:rPr lang="fr-FR" sz="1800" dirty="0">
                          <a:effectLst/>
                        </a:rPr>
                        <a:t>1.77   </a:t>
                      </a:r>
                      <a:endParaRPr lang="fr-FR" sz="18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954643614"/>
                  </a:ext>
                </a:extLst>
              </a:tr>
              <a:tr h="383465">
                <a:tc>
                  <a:txBody>
                    <a:bodyPr/>
                    <a:lstStyle/>
                    <a:p>
                      <a:pPr algn="l" fontAlgn="t"/>
                      <a:r>
                        <a:rPr lang="fr-FR" sz="1800" dirty="0" err="1">
                          <a:effectLst/>
                        </a:rPr>
                        <a:t>df</a:t>
                      </a:r>
                      <a:r>
                        <a:rPr lang="fr-FR" sz="1800" dirty="0">
                          <a:effectLst/>
                        </a:rPr>
                        <a:t>   </a:t>
                      </a:r>
                      <a:endParaRPr lang="fr-FR" sz="1800" b="0" dirty="0">
                        <a:effectLst/>
                        <a:latin typeface="Arial" panose="020B0604020202020204" pitchFamily="34" charset="0"/>
                      </a:endParaRPr>
                    </a:p>
                  </a:txBody>
                  <a:tcPr marL="123825" marR="123825" marT="57150" marB="57150"/>
                </a:tc>
                <a:tc>
                  <a:txBody>
                    <a:bodyPr/>
                    <a:lstStyle/>
                    <a:p>
                      <a:pPr algn="ctr" fontAlgn="t"/>
                      <a:r>
                        <a:rPr lang="fr-FR" sz="1800" dirty="0">
                          <a:effectLst/>
                        </a:rPr>
                        <a:t>4   </a:t>
                      </a:r>
                      <a:endParaRPr lang="fr-FR" sz="18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3003646584"/>
                  </a:ext>
                </a:extLst>
              </a:tr>
              <a:tr h="383465">
                <a:tc>
                  <a:txBody>
                    <a:bodyPr/>
                    <a:lstStyle/>
                    <a:p>
                      <a:pPr algn="l" fontAlgn="t"/>
                      <a:r>
                        <a:rPr lang="fr-FR" sz="1800" dirty="0">
                          <a:effectLst/>
                        </a:rPr>
                        <a:t>p-value   </a:t>
                      </a:r>
                      <a:endParaRPr lang="fr-FR" sz="1800" b="0" dirty="0">
                        <a:effectLst/>
                        <a:latin typeface="Arial" panose="020B0604020202020204" pitchFamily="34" charset="0"/>
                      </a:endParaRPr>
                    </a:p>
                  </a:txBody>
                  <a:tcPr marL="123825" marR="123825" marT="57150" marB="57150"/>
                </a:tc>
                <a:tc>
                  <a:txBody>
                    <a:bodyPr/>
                    <a:lstStyle/>
                    <a:p>
                      <a:pPr algn="ctr" fontAlgn="t"/>
                      <a:r>
                        <a:rPr lang="fr-FR" sz="1800" dirty="0">
                          <a:effectLst/>
                        </a:rPr>
                        <a:t>.779   </a:t>
                      </a:r>
                      <a:endParaRPr lang="fr-FR" sz="18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67855177"/>
                  </a:ext>
                </a:extLst>
              </a:tr>
            </a:tbl>
          </a:graphicData>
        </a:graphic>
      </p:graphicFrame>
      <p:sp>
        <p:nvSpPr>
          <p:cNvPr id="6" name="ZoneTexte 5"/>
          <p:cNvSpPr txBox="1"/>
          <p:nvPr/>
        </p:nvSpPr>
        <p:spPr>
          <a:xfrm>
            <a:off x="961376" y="1614084"/>
            <a:ext cx="3326845" cy="369332"/>
          </a:xfrm>
          <a:prstGeom prst="rect">
            <a:avLst/>
          </a:prstGeom>
          <a:noFill/>
        </p:spPr>
        <p:txBody>
          <a:bodyPr wrap="square" rtlCol="0">
            <a:spAutoFit/>
          </a:bodyPr>
          <a:lstStyle/>
          <a:p>
            <a:r>
              <a:rPr lang="fr-FR" b="1" dirty="0"/>
              <a:t>Chi- Square Test </a:t>
            </a:r>
          </a:p>
        </p:txBody>
      </p:sp>
      <p:sp>
        <p:nvSpPr>
          <p:cNvPr id="7" name="ZoneTexte 6"/>
          <p:cNvSpPr txBox="1"/>
          <p:nvPr/>
        </p:nvSpPr>
        <p:spPr>
          <a:xfrm>
            <a:off x="5785944" y="1898038"/>
            <a:ext cx="1497725" cy="379591"/>
          </a:xfrm>
          <a:prstGeom prst="rect">
            <a:avLst/>
          </a:prstGeom>
          <a:noFill/>
        </p:spPr>
        <p:txBody>
          <a:bodyPr wrap="square" rtlCol="0">
            <a:spAutoFit/>
          </a:bodyPr>
          <a:lstStyle/>
          <a:p>
            <a:r>
              <a:rPr lang="el-GR" dirty="0"/>
              <a:t>χ²(4) = </a:t>
            </a:r>
            <a:r>
              <a:rPr lang="fr-FR" dirty="0"/>
              <a:t>1</a:t>
            </a:r>
            <a:r>
              <a:rPr lang="el-GR" dirty="0"/>
              <a:t>.</a:t>
            </a:r>
            <a:r>
              <a:rPr lang="fr-FR" dirty="0"/>
              <a:t>77</a:t>
            </a:r>
          </a:p>
        </p:txBody>
      </p:sp>
      <p:sp>
        <p:nvSpPr>
          <p:cNvPr id="8" name="Rectangle 7"/>
          <p:cNvSpPr/>
          <p:nvPr/>
        </p:nvSpPr>
        <p:spPr>
          <a:xfrm>
            <a:off x="5691348" y="2473999"/>
            <a:ext cx="1150883" cy="369332"/>
          </a:xfrm>
          <a:prstGeom prst="rect">
            <a:avLst/>
          </a:prstGeom>
        </p:spPr>
        <p:txBody>
          <a:bodyPr wrap="square">
            <a:spAutoFit/>
          </a:bodyPr>
          <a:lstStyle/>
          <a:p>
            <a:r>
              <a:rPr lang="fr-FR" dirty="0"/>
              <a:t> p = .779</a:t>
            </a:r>
          </a:p>
        </p:txBody>
      </p:sp>
      <p:sp>
        <p:nvSpPr>
          <p:cNvPr id="9" name="Rectangle 8"/>
          <p:cNvSpPr/>
          <p:nvPr/>
        </p:nvSpPr>
        <p:spPr>
          <a:xfrm>
            <a:off x="5770179" y="3071233"/>
            <a:ext cx="1150883" cy="369332"/>
          </a:xfrm>
          <a:prstGeom prst="rect">
            <a:avLst/>
          </a:prstGeom>
        </p:spPr>
        <p:txBody>
          <a:bodyPr wrap="square">
            <a:spAutoFit/>
          </a:bodyPr>
          <a:lstStyle/>
          <a:p>
            <a:r>
              <a:rPr lang="fr-FR" dirty="0"/>
              <a:t>P &gt; 0,05</a:t>
            </a:r>
          </a:p>
        </p:txBody>
      </p:sp>
      <p:sp>
        <p:nvSpPr>
          <p:cNvPr id="10" name="Rectangle 9"/>
          <p:cNvSpPr/>
          <p:nvPr/>
        </p:nvSpPr>
        <p:spPr>
          <a:xfrm>
            <a:off x="566433" y="4646863"/>
            <a:ext cx="9412334" cy="923330"/>
          </a:xfrm>
          <a:prstGeom prst="rect">
            <a:avLst/>
          </a:prstGeom>
        </p:spPr>
        <p:txBody>
          <a:bodyPr wrap="square">
            <a:spAutoFit/>
          </a:bodyPr>
          <a:lstStyle/>
          <a:p>
            <a:r>
              <a:rPr lang="en-US" dirty="0"/>
              <a:t>The requirements for the Chi2 test were not met. There was no statistically significant relationship between the impacted enterprise and the two variables. (Growth &amp; Sales Growth rate)</a:t>
            </a:r>
            <a:endParaRPr lang="fr-FR" dirty="0"/>
          </a:p>
        </p:txBody>
      </p:sp>
      <p:sp>
        <p:nvSpPr>
          <p:cNvPr id="11" name="Rectangle 10"/>
          <p:cNvSpPr/>
          <p:nvPr/>
        </p:nvSpPr>
        <p:spPr>
          <a:xfrm>
            <a:off x="566433" y="4009221"/>
            <a:ext cx="9412334" cy="369332"/>
          </a:xfrm>
          <a:prstGeom prst="rect">
            <a:avLst/>
          </a:prstGeom>
        </p:spPr>
        <p:txBody>
          <a:bodyPr wrap="square">
            <a:spAutoFit/>
          </a:bodyPr>
          <a:lstStyle/>
          <a:p>
            <a:r>
              <a:rPr lang="en-US" dirty="0"/>
              <a:t>This results in a p-value of .779 which is above the defined significance level of 0.05.</a:t>
            </a:r>
            <a:endParaRPr lang="fr-FR" dirty="0"/>
          </a:p>
        </p:txBody>
      </p:sp>
      <p:sp>
        <p:nvSpPr>
          <p:cNvPr id="12" name="Rectangle 11"/>
          <p:cNvSpPr/>
          <p:nvPr/>
        </p:nvSpPr>
        <p:spPr>
          <a:xfrm>
            <a:off x="566433" y="5717177"/>
            <a:ext cx="9981238" cy="369332"/>
          </a:xfrm>
          <a:prstGeom prst="rect">
            <a:avLst/>
          </a:prstGeom>
        </p:spPr>
        <p:txBody>
          <a:bodyPr wrap="square">
            <a:spAutoFit/>
          </a:bodyPr>
          <a:lstStyle/>
          <a:p>
            <a:r>
              <a:rPr lang="en-US" dirty="0"/>
              <a:t>The Chi</a:t>
            </a:r>
            <a:r>
              <a:rPr lang="en-US" baseline="30000" dirty="0"/>
              <a:t>2</a:t>
            </a:r>
            <a:r>
              <a:rPr lang="en-US" dirty="0"/>
              <a:t> test is therefore not significant , the second &amp; third hypothesizes are confirmed.</a:t>
            </a:r>
            <a:endParaRPr lang="fr-FR" dirty="0"/>
          </a:p>
        </p:txBody>
      </p:sp>
      <p:sp>
        <p:nvSpPr>
          <p:cNvPr id="13" name="ZoneTexte 12"/>
          <p:cNvSpPr txBox="1"/>
          <p:nvPr/>
        </p:nvSpPr>
        <p:spPr>
          <a:xfrm>
            <a:off x="879476" y="3433709"/>
            <a:ext cx="4504448" cy="261610"/>
          </a:xfrm>
          <a:prstGeom prst="rect">
            <a:avLst/>
          </a:prstGeom>
          <a:noFill/>
        </p:spPr>
        <p:txBody>
          <a:bodyPr wrap="square" rtlCol="0">
            <a:spAutoFit/>
          </a:bodyPr>
          <a:lstStyle/>
          <a:p>
            <a:r>
              <a:rPr lang="fr-FR" sz="1100" dirty="0"/>
              <a:t>Tab4 . </a:t>
            </a:r>
            <a:r>
              <a:rPr lang="fr-FR" sz="1100" dirty="0" err="1"/>
              <a:t>Results</a:t>
            </a:r>
            <a:r>
              <a:rPr lang="fr-FR" sz="1100" dirty="0"/>
              <a:t> of the Chi-square test (H2 &amp; H3)</a:t>
            </a:r>
          </a:p>
        </p:txBody>
      </p:sp>
      <p:sp>
        <p:nvSpPr>
          <p:cNvPr id="14" name="Espace réservé du contenu 2"/>
          <p:cNvSpPr txBox="1">
            <a:spLocks/>
          </p:cNvSpPr>
          <p:nvPr/>
        </p:nvSpPr>
        <p:spPr>
          <a:xfrm>
            <a:off x="2120166" y="872809"/>
            <a:ext cx="7142363" cy="47296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US" sz="1600" b="1" dirty="0"/>
              <a:t>Covid-19 influenced strongly the Sales Growth rate of SMEs ?</a:t>
            </a:r>
          </a:p>
        </p:txBody>
      </p:sp>
    </p:spTree>
    <p:extLst>
      <p:ext uri="{BB962C8B-B14F-4D97-AF65-F5344CB8AC3E}">
        <p14:creationId xmlns:p14="http://schemas.microsoft.com/office/powerpoint/2010/main" val="163894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additive="base">
                                        <p:cTn id="51" dur="500" fill="hold"/>
                                        <p:tgtEl>
                                          <p:spTgt spid="10"/>
                                        </p:tgtEl>
                                        <p:attrNameLst>
                                          <p:attrName>ppt_x</p:attrName>
                                        </p:attrNameLst>
                                      </p:cBhvr>
                                      <p:tavLst>
                                        <p:tav tm="0">
                                          <p:val>
                                            <p:strVal val="#ppt_x"/>
                                          </p:val>
                                        </p:tav>
                                        <p:tav tm="100000">
                                          <p:val>
                                            <p:strVal val="#ppt_x"/>
                                          </p:val>
                                        </p:tav>
                                      </p:tavLst>
                                    </p:anim>
                                    <p:anim calcmode="lin" valueType="num">
                                      <p:cBhvr additive="base">
                                        <p:cTn id="5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P spid="7" grpId="0"/>
      <p:bldP spid="8" grpId="0"/>
      <p:bldP spid="9" grpId="0"/>
      <p:bldP spid="10" grpId="0"/>
      <p:bldP spid="11"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B8E2E7-CC07-4576-B323-FBB580A9E9FA}"/>
              </a:ext>
            </a:extLst>
          </p:cNvPr>
          <p:cNvSpPr>
            <a:spLocks noGrp="1"/>
          </p:cNvSpPr>
          <p:nvPr>
            <p:ph type="title"/>
          </p:nvPr>
        </p:nvSpPr>
        <p:spPr>
          <a:xfrm>
            <a:off x="853191" y="126003"/>
            <a:ext cx="8596668" cy="653143"/>
          </a:xfrm>
        </p:spPr>
        <p:txBody>
          <a:bodyPr>
            <a:normAutofit/>
          </a:bodyPr>
          <a:lstStyle/>
          <a:p>
            <a:pPr algn="ctr"/>
            <a:r>
              <a:rPr lang="en-US" sz="3200" b="1" u="sng" dirty="0">
                <a:effectLst>
                  <a:outerShdw blurRad="38100" dist="38100" dir="2700000" algn="tl">
                    <a:srgbClr val="000000">
                      <a:alpha val="43137"/>
                    </a:srgbClr>
                  </a:outerShdw>
                </a:effectLst>
              </a:rPr>
              <a:t>Conclusions</a:t>
            </a:r>
          </a:p>
        </p:txBody>
      </p:sp>
      <p:sp>
        <p:nvSpPr>
          <p:cNvPr id="6" name="Content Placeholder 2">
            <a:extLst>
              <a:ext uri="{FF2B5EF4-FFF2-40B4-BE49-F238E27FC236}">
                <a16:creationId xmlns:a16="http://schemas.microsoft.com/office/drawing/2014/main" id="{FF4A3478-7F23-4608-84E0-3DABE75CFFF3}"/>
              </a:ext>
            </a:extLst>
          </p:cNvPr>
          <p:cNvSpPr>
            <a:spLocks noGrp="1"/>
          </p:cNvSpPr>
          <p:nvPr>
            <p:ph idx="1"/>
          </p:nvPr>
        </p:nvSpPr>
        <p:spPr>
          <a:xfrm>
            <a:off x="213124" y="787841"/>
            <a:ext cx="8959274" cy="821744"/>
          </a:xfrm>
        </p:spPr>
        <p:txBody>
          <a:bodyPr>
            <a:noAutofit/>
          </a:bodyPr>
          <a:lstStyle/>
          <a:p>
            <a:r>
              <a:rPr lang="en-US" sz="2000" dirty="0">
                <a:solidFill>
                  <a:schemeClr val="tx1"/>
                </a:solidFill>
              </a:rPr>
              <a:t>During the covid-19 crisis, firms experienced high losses and even some of them cease to exist ;</a:t>
            </a:r>
          </a:p>
        </p:txBody>
      </p:sp>
      <p:sp>
        <p:nvSpPr>
          <p:cNvPr id="9" name="Rectangle 8"/>
          <p:cNvSpPr/>
          <p:nvPr/>
        </p:nvSpPr>
        <p:spPr>
          <a:xfrm>
            <a:off x="213128" y="1609584"/>
            <a:ext cx="8284486" cy="707886"/>
          </a:xfrm>
          <a:prstGeom prst="rect">
            <a:avLst/>
          </a:prstGeom>
        </p:spPr>
        <p:txBody>
          <a:bodyPr wrap="square">
            <a:spAutoFit/>
          </a:bodyPr>
          <a:lstStyle/>
          <a:p>
            <a:pPr marL="342900" indent="-342900">
              <a:spcBef>
                <a:spcPts val="1000"/>
              </a:spcBef>
              <a:buClr>
                <a:schemeClr val="accent1"/>
              </a:buClr>
              <a:buSzPct val="80000"/>
              <a:buFont typeface="Wingdings 3" charset="2"/>
              <a:buChar char=""/>
            </a:pPr>
            <a:r>
              <a:rPr lang="en-US" sz="2000" dirty="0"/>
              <a:t>Due to the sudden outbreak of Covid-19 , 6 SMEs had had to close for 3 months or longer ;  </a:t>
            </a:r>
          </a:p>
        </p:txBody>
      </p:sp>
      <p:sp>
        <p:nvSpPr>
          <p:cNvPr id="10" name="Rectangle 9"/>
          <p:cNvSpPr/>
          <p:nvPr/>
        </p:nvSpPr>
        <p:spPr>
          <a:xfrm>
            <a:off x="213128" y="2454165"/>
            <a:ext cx="8284486" cy="707886"/>
          </a:xfrm>
          <a:prstGeom prst="rect">
            <a:avLst/>
          </a:prstGeom>
        </p:spPr>
        <p:txBody>
          <a:bodyPr wrap="square">
            <a:spAutoFit/>
          </a:bodyPr>
          <a:lstStyle/>
          <a:p>
            <a:pPr marL="342900" indent="-342900">
              <a:spcBef>
                <a:spcPts val="1000"/>
              </a:spcBef>
              <a:buClr>
                <a:schemeClr val="accent1"/>
              </a:buClr>
              <a:buSzPct val="80000"/>
              <a:buFont typeface="Wingdings 3" charset="2"/>
              <a:buChar char=""/>
            </a:pPr>
            <a:r>
              <a:rPr lang="en-US" sz="2000" dirty="0"/>
              <a:t>SMEs operating in the tourism sector suffered losses that would be impossible to retrieve after the epidemic is over ;</a:t>
            </a:r>
          </a:p>
        </p:txBody>
      </p:sp>
      <p:sp>
        <p:nvSpPr>
          <p:cNvPr id="11" name="Rectangle 10"/>
          <p:cNvSpPr/>
          <p:nvPr/>
        </p:nvSpPr>
        <p:spPr>
          <a:xfrm>
            <a:off x="213124" y="3386857"/>
            <a:ext cx="9876803" cy="707886"/>
          </a:xfrm>
          <a:prstGeom prst="rect">
            <a:avLst/>
          </a:prstGeom>
        </p:spPr>
        <p:txBody>
          <a:bodyPr wrap="square">
            <a:spAutoFit/>
          </a:bodyPr>
          <a:lstStyle/>
          <a:p>
            <a:pPr marL="342900" indent="-342900">
              <a:spcBef>
                <a:spcPts val="1000"/>
              </a:spcBef>
              <a:buClr>
                <a:schemeClr val="accent1"/>
              </a:buClr>
              <a:buSzPct val="80000"/>
              <a:buFont typeface="Wingdings 3" charset="2"/>
              <a:buChar char=""/>
            </a:pPr>
            <a:r>
              <a:rPr lang="en-US" sz="2000" dirty="0"/>
              <a:t>SMEs revenues was significantly affected , they did not have sufficient cash revenues, more than that a tight cash flow ;</a:t>
            </a:r>
          </a:p>
        </p:txBody>
      </p:sp>
      <p:sp>
        <p:nvSpPr>
          <p:cNvPr id="12" name="Rectangle 11"/>
          <p:cNvSpPr/>
          <p:nvPr/>
        </p:nvSpPr>
        <p:spPr>
          <a:xfrm>
            <a:off x="213124" y="4245432"/>
            <a:ext cx="9876803" cy="1015663"/>
          </a:xfrm>
          <a:prstGeom prst="rect">
            <a:avLst/>
          </a:prstGeom>
        </p:spPr>
        <p:txBody>
          <a:bodyPr wrap="square">
            <a:spAutoFit/>
          </a:bodyPr>
          <a:lstStyle/>
          <a:p>
            <a:pPr marL="342900" indent="-342900">
              <a:spcBef>
                <a:spcPts val="1000"/>
              </a:spcBef>
              <a:buClr>
                <a:schemeClr val="accent1"/>
              </a:buClr>
              <a:buSzPct val="80000"/>
              <a:buFont typeface="Wingdings 3" charset="2"/>
              <a:buChar char=""/>
            </a:pPr>
            <a:r>
              <a:rPr lang="en-US" sz="2000" dirty="0"/>
              <a:t>SMEs were strongly indebted , for their continuing fixed costs such as rent – salaries and wages – debt principal and interest payment. They had less Financial flexibility to stand long lasting disruptions ; </a:t>
            </a:r>
          </a:p>
        </p:txBody>
      </p:sp>
      <p:sp>
        <p:nvSpPr>
          <p:cNvPr id="13" name="Rectangle 12"/>
          <p:cNvSpPr/>
          <p:nvPr/>
        </p:nvSpPr>
        <p:spPr>
          <a:xfrm>
            <a:off x="213124" y="5493916"/>
            <a:ext cx="9876803" cy="707886"/>
          </a:xfrm>
          <a:prstGeom prst="rect">
            <a:avLst/>
          </a:prstGeom>
        </p:spPr>
        <p:txBody>
          <a:bodyPr wrap="square">
            <a:spAutoFit/>
          </a:bodyPr>
          <a:lstStyle/>
          <a:p>
            <a:pPr marL="342900" indent="-342900">
              <a:spcBef>
                <a:spcPts val="1000"/>
              </a:spcBef>
              <a:buClr>
                <a:schemeClr val="accent1"/>
              </a:buClr>
              <a:buSzPct val="80000"/>
              <a:buFont typeface="Wingdings 3" charset="2"/>
              <a:buChar char=""/>
            </a:pPr>
            <a:r>
              <a:rPr lang="en-US" sz="2000" dirty="0"/>
              <a:t>2020 and 2021 , Managers did not seek for profitability , growth or even a strong sales turnover , they only need to survive.</a:t>
            </a:r>
          </a:p>
        </p:txBody>
      </p:sp>
    </p:spTree>
    <p:extLst>
      <p:ext uri="{BB962C8B-B14F-4D97-AF65-F5344CB8AC3E}">
        <p14:creationId xmlns:p14="http://schemas.microsoft.com/office/powerpoint/2010/main" val="96838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P spid="9" grpId="0"/>
      <p:bldP spid="10" grpId="0"/>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FF4A3478-7F23-4608-84E0-3DABE75CFFF3}"/>
              </a:ext>
            </a:extLst>
          </p:cNvPr>
          <p:cNvSpPr>
            <a:spLocks noGrp="1"/>
          </p:cNvSpPr>
          <p:nvPr>
            <p:ph idx="1"/>
          </p:nvPr>
        </p:nvSpPr>
        <p:spPr>
          <a:xfrm>
            <a:off x="663027" y="464284"/>
            <a:ext cx="8959274" cy="1870954"/>
          </a:xfrm>
        </p:spPr>
        <p:txBody>
          <a:bodyPr>
            <a:noAutofit/>
          </a:bodyPr>
          <a:lstStyle/>
          <a:p>
            <a:r>
              <a:rPr lang="en-US" sz="2000" dirty="0">
                <a:solidFill>
                  <a:schemeClr val="tx1"/>
                </a:solidFill>
              </a:rPr>
              <a:t>The main impact of the epidemic on the interviewed SMEs :</a:t>
            </a:r>
          </a:p>
          <a:p>
            <a:pPr marL="0" indent="0">
              <a:buNone/>
            </a:pPr>
            <a:r>
              <a:rPr lang="en-US" sz="2000" dirty="0">
                <a:solidFill>
                  <a:schemeClr val="tx1"/>
                </a:solidFill>
              </a:rPr>
              <a:t>               - 64% suffered from tight cash flow ;</a:t>
            </a:r>
          </a:p>
          <a:p>
            <a:pPr marL="0" indent="0">
              <a:buNone/>
            </a:pPr>
            <a:r>
              <a:rPr lang="en-US" sz="2000" dirty="0">
                <a:solidFill>
                  <a:schemeClr val="tx1"/>
                </a:solidFill>
              </a:rPr>
              <a:t>               - 23% had market access issues ;</a:t>
            </a:r>
          </a:p>
          <a:p>
            <a:pPr marL="0" indent="0">
              <a:buNone/>
            </a:pPr>
            <a:r>
              <a:rPr lang="en-US" sz="2000" dirty="0">
                <a:solidFill>
                  <a:schemeClr val="tx1"/>
                </a:solidFill>
              </a:rPr>
              <a:t>               - 14% increase operating costs ;</a:t>
            </a:r>
          </a:p>
          <a:p>
            <a:pPr marL="0" indent="0">
              <a:buNone/>
            </a:pPr>
            <a:r>
              <a:rPr lang="en-US" sz="2000" dirty="0">
                <a:solidFill>
                  <a:schemeClr val="tx1"/>
                </a:solidFill>
              </a:rPr>
              <a:t> </a:t>
            </a:r>
          </a:p>
        </p:txBody>
      </p:sp>
      <p:sp>
        <p:nvSpPr>
          <p:cNvPr id="7" name="Rectangle à coins arrondis 6"/>
          <p:cNvSpPr/>
          <p:nvPr/>
        </p:nvSpPr>
        <p:spPr>
          <a:xfrm>
            <a:off x="1146104" y="3038622"/>
            <a:ext cx="8194843" cy="29823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a:t>The Covid-19 crisis was perceived to have considerable impacts on SMEs performance. This crisis was a huge challenge to the survival of many Moroccan SMEs.</a:t>
            </a:r>
          </a:p>
        </p:txBody>
      </p:sp>
    </p:spTree>
    <p:extLst>
      <p:ext uri="{BB962C8B-B14F-4D97-AF65-F5344CB8AC3E}">
        <p14:creationId xmlns:p14="http://schemas.microsoft.com/office/powerpoint/2010/main" val="353512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1346762" y="2805130"/>
            <a:ext cx="8219268" cy="665316"/>
          </a:xfrm>
        </p:spPr>
        <p:txBody>
          <a:bodyPr/>
          <a:lstStyle/>
          <a:p>
            <a:pPr algn="ctr"/>
            <a:r>
              <a:rPr lang="en-US" b="1" u="sng" dirty="0">
                <a:effectLst>
                  <a:outerShdw blurRad="38100" dist="38100" dir="2700000" algn="tl">
                    <a:srgbClr val="000000">
                      <a:alpha val="43137"/>
                    </a:srgbClr>
                  </a:outerShdw>
                </a:effectLst>
              </a:rPr>
              <a:t>THANK YOU FOR YOUR ATTENTION</a:t>
            </a:r>
          </a:p>
        </p:txBody>
      </p:sp>
    </p:spTree>
    <p:extLst>
      <p:ext uri="{BB962C8B-B14F-4D97-AF65-F5344CB8AC3E}">
        <p14:creationId xmlns:p14="http://schemas.microsoft.com/office/powerpoint/2010/main" val="403459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6485" y="482889"/>
            <a:ext cx="8596668" cy="665018"/>
          </a:xfrm>
        </p:spPr>
        <p:txBody>
          <a:bodyPr>
            <a:noAutofit/>
          </a:bodyPr>
          <a:lstStyle/>
          <a:p>
            <a:r>
              <a:rPr lang="fr-MA" sz="4400" b="1" dirty="0"/>
              <a:t>Plan</a:t>
            </a:r>
            <a:endParaRPr lang="en-US" sz="4400" b="1" dirty="0"/>
          </a:p>
        </p:txBody>
      </p:sp>
      <p:sp>
        <p:nvSpPr>
          <p:cNvPr id="4" name="Rectangle 3"/>
          <p:cNvSpPr/>
          <p:nvPr/>
        </p:nvSpPr>
        <p:spPr>
          <a:xfrm>
            <a:off x="916485" y="1691260"/>
            <a:ext cx="3090911" cy="584775"/>
          </a:xfrm>
          <a:prstGeom prst="rect">
            <a:avLst/>
          </a:prstGeom>
        </p:spPr>
        <p:txBody>
          <a:bodyPr wrap="none">
            <a:spAutoFit/>
          </a:bodyPr>
          <a:lstStyle/>
          <a:p>
            <a:pPr marL="514350" indent="-514350">
              <a:buFont typeface="+mj-lt"/>
              <a:buAutoNum type="arabicPeriod"/>
            </a:pPr>
            <a:r>
              <a:rPr lang="fr-MA" sz="3200" dirty="0"/>
              <a:t>Introduction </a:t>
            </a:r>
          </a:p>
        </p:txBody>
      </p:sp>
      <p:sp>
        <p:nvSpPr>
          <p:cNvPr id="5" name="Rectangle 4"/>
          <p:cNvSpPr/>
          <p:nvPr/>
        </p:nvSpPr>
        <p:spPr>
          <a:xfrm>
            <a:off x="916485" y="2589476"/>
            <a:ext cx="5065810" cy="584775"/>
          </a:xfrm>
          <a:prstGeom prst="rect">
            <a:avLst/>
          </a:prstGeom>
        </p:spPr>
        <p:txBody>
          <a:bodyPr wrap="none">
            <a:spAutoFit/>
          </a:bodyPr>
          <a:lstStyle/>
          <a:p>
            <a:pPr marL="514350" indent="-514350">
              <a:buFont typeface="+mj-lt"/>
              <a:buAutoNum type="arabicPeriod" startAt="2"/>
            </a:pPr>
            <a:r>
              <a:rPr lang="en-US" sz="3200" dirty="0"/>
              <a:t>Theoretical</a:t>
            </a:r>
            <a:r>
              <a:rPr lang="fr-MA" sz="3200" dirty="0"/>
              <a:t> Background</a:t>
            </a:r>
          </a:p>
        </p:txBody>
      </p:sp>
      <p:sp>
        <p:nvSpPr>
          <p:cNvPr id="6" name="Rectangle 5"/>
          <p:cNvSpPr/>
          <p:nvPr/>
        </p:nvSpPr>
        <p:spPr>
          <a:xfrm>
            <a:off x="916485" y="3498917"/>
            <a:ext cx="5296643" cy="584775"/>
          </a:xfrm>
          <a:prstGeom prst="rect">
            <a:avLst/>
          </a:prstGeom>
        </p:spPr>
        <p:txBody>
          <a:bodyPr wrap="none">
            <a:spAutoFit/>
          </a:bodyPr>
          <a:lstStyle/>
          <a:p>
            <a:pPr marL="514350" indent="-514350">
              <a:buFont typeface="+mj-lt"/>
              <a:buAutoNum type="arabicPeriod" startAt="3"/>
            </a:pPr>
            <a:r>
              <a:rPr lang="en-US" sz="3200" dirty="0"/>
              <a:t>Method and Methodology</a:t>
            </a:r>
          </a:p>
        </p:txBody>
      </p:sp>
      <p:sp>
        <p:nvSpPr>
          <p:cNvPr id="7" name="Rectangle 6"/>
          <p:cNvSpPr/>
          <p:nvPr/>
        </p:nvSpPr>
        <p:spPr>
          <a:xfrm>
            <a:off x="916485" y="4438781"/>
            <a:ext cx="4768678" cy="584775"/>
          </a:xfrm>
          <a:prstGeom prst="rect">
            <a:avLst/>
          </a:prstGeom>
        </p:spPr>
        <p:txBody>
          <a:bodyPr wrap="none">
            <a:spAutoFit/>
          </a:bodyPr>
          <a:lstStyle/>
          <a:p>
            <a:pPr marL="514350" indent="-514350">
              <a:buFont typeface="+mj-lt"/>
              <a:buAutoNum type="arabicPeriod" startAt="4"/>
            </a:pPr>
            <a:r>
              <a:rPr lang="en-US" sz="3200" dirty="0"/>
              <a:t>Results and Discussion</a:t>
            </a:r>
          </a:p>
        </p:txBody>
      </p:sp>
      <p:sp>
        <p:nvSpPr>
          <p:cNvPr id="8" name="Rectangle 7"/>
          <p:cNvSpPr/>
          <p:nvPr/>
        </p:nvSpPr>
        <p:spPr>
          <a:xfrm>
            <a:off x="930647" y="5375303"/>
            <a:ext cx="2670924" cy="584775"/>
          </a:xfrm>
          <a:prstGeom prst="rect">
            <a:avLst/>
          </a:prstGeom>
        </p:spPr>
        <p:txBody>
          <a:bodyPr wrap="none">
            <a:spAutoFit/>
          </a:bodyPr>
          <a:lstStyle/>
          <a:p>
            <a:pPr marL="514350" indent="-514350">
              <a:buFont typeface="+mj-lt"/>
              <a:buAutoNum type="arabicPeriod" startAt="5"/>
            </a:pPr>
            <a:r>
              <a:rPr lang="fr-MA" sz="3200" dirty="0"/>
              <a:t>Conclusion</a:t>
            </a:r>
          </a:p>
        </p:txBody>
      </p:sp>
    </p:spTree>
    <p:extLst>
      <p:ext uri="{BB962C8B-B14F-4D97-AF65-F5344CB8AC3E}">
        <p14:creationId xmlns:p14="http://schemas.microsoft.com/office/powerpoint/2010/main" val="319548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010309" y="291268"/>
            <a:ext cx="8596668" cy="512618"/>
          </a:xfrm>
        </p:spPr>
        <p:txBody>
          <a:bodyPr>
            <a:noAutofit/>
          </a:bodyPr>
          <a:lstStyle/>
          <a:p>
            <a:pPr algn="ctr"/>
            <a:r>
              <a:rPr lang="en-US" sz="3200" b="1" u="sng" dirty="0">
                <a:effectLst>
                  <a:outerShdw blurRad="38100" dist="38100" dir="2700000" algn="tl">
                    <a:srgbClr val="000000">
                      <a:alpha val="43137"/>
                    </a:srgbClr>
                  </a:outerShdw>
                </a:effectLst>
              </a:rPr>
              <a:t>Introduction</a:t>
            </a:r>
          </a:p>
        </p:txBody>
      </p:sp>
      <p:sp>
        <p:nvSpPr>
          <p:cNvPr id="5" name="Rectangle à coins arrondis 4"/>
          <p:cNvSpPr/>
          <p:nvPr/>
        </p:nvSpPr>
        <p:spPr>
          <a:xfrm>
            <a:off x="1781662" y="4395298"/>
            <a:ext cx="7488462" cy="115088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b="1" dirty="0"/>
              <a:t>How Covid-19 impacted the level of the performance improvement in SMEs ?</a:t>
            </a:r>
          </a:p>
        </p:txBody>
      </p:sp>
      <p:sp>
        <p:nvSpPr>
          <p:cNvPr id="4" name="Rectangle 3"/>
          <p:cNvSpPr/>
          <p:nvPr/>
        </p:nvSpPr>
        <p:spPr>
          <a:xfrm>
            <a:off x="3554334" y="1287326"/>
            <a:ext cx="3508618" cy="461665"/>
          </a:xfrm>
          <a:prstGeom prst="rect">
            <a:avLst/>
          </a:prstGeom>
        </p:spPr>
        <p:txBody>
          <a:bodyPr wrap="square">
            <a:spAutoFit/>
          </a:bodyPr>
          <a:lstStyle/>
          <a:p>
            <a:pPr marL="342900" indent="-342900">
              <a:spcBef>
                <a:spcPts val="1000"/>
              </a:spcBef>
              <a:buClr>
                <a:schemeClr val="accent1"/>
              </a:buClr>
              <a:buSzPct val="80000"/>
              <a:buFont typeface="Wingdings 3" charset="2"/>
              <a:buChar char=""/>
            </a:pPr>
            <a:r>
              <a:rPr lang="en-US" sz="2400" noProof="1">
                <a:solidFill>
                  <a:schemeClr val="accent1">
                    <a:lumMod val="50000"/>
                  </a:schemeClr>
                </a:solidFill>
              </a:rPr>
              <a:t>Problem Background</a:t>
            </a:r>
          </a:p>
        </p:txBody>
      </p:sp>
      <p:sp>
        <p:nvSpPr>
          <p:cNvPr id="6" name="Rectangle 5"/>
          <p:cNvSpPr/>
          <p:nvPr/>
        </p:nvSpPr>
        <p:spPr>
          <a:xfrm>
            <a:off x="3027298" y="2100890"/>
            <a:ext cx="4506683" cy="461665"/>
          </a:xfrm>
          <a:prstGeom prst="rect">
            <a:avLst/>
          </a:prstGeom>
        </p:spPr>
        <p:txBody>
          <a:bodyPr wrap="none">
            <a:spAutoFit/>
          </a:bodyPr>
          <a:lstStyle/>
          <a:p>
            <a:pPr marL="342900" lvl="0" indent="-342900">
              <a:spcBef>
                <a:spcPts val="1000"/>
              </a:spcBef>
              <a:buClr>
                <a:schemeClr val="accent1"/>
              </a:buClr>
              <a:buSzPct val="80000"/>
              <a:buFont typeface="Wingdings 3" charset="2"/>
              <a:buChar char=""/>
            </a:pPr>
            <a:r>
              <a:rPr lang="en-US" sz="2400" noProof="1">
                <a:solidFill>
                  <a:schemeClr val="accent1">
                    <a:lumMod val="50000"/>
                  </a:schemeClr>
                </a:solidFill>
              </a:rPr>
              <a:t>Purpose / Research Question</a:t>
            </a:r>
          </a:p>
        </p:txBody>
      </p:sp>
      <p:sp>
        <p:nvSpPr>
          <p:cNvPr id="7" name="Rectangle 6"/>
          <p:cNvSpPr/>
          <p:nvPr/>
        </p:nvSpPr>
        <p:spPr>
          <a:xfrm>
            <a:off x="732445" y="3155761"/>
            <a:ext cx="9096388" cy="646331"/>
          </a:xfrm>
          <a:prstGeom prst="rect">
            <a:avLst/>
          </a:prstGeom>
        </p:spPr>
        <p:txBody>
          <a:bodyPr wrap="square">
            <a:spAutoFit/>
          </a:bodyPr>
          <a:lstStyle/>
          <a:p>
            <a:pPr algn="ctr"/>
            <a:r>
              <a:rPr lang="en-US" dirty="0"/>
              <a:t>The purpose of this study is to ascertain the impact of the global pandemic (Covid-19) on the performance of SMEs</a:t>
            </a:r>
          </a:p>
        </p:txBody>
      </p:sp>
    </p:spTree>
    <p:extLst>
      <p:ext uri="{BB962C8B-B14F-4D97-AF65-F5344CB8AC3E}">
        <p14:creationId xmlns:p14="http://schemas.microsoft.com/office/powerpoint/2010/main" val="197727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4"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834988" y="352096"/>
            <a:ext cx="8596668" cy="593835"/>
          </a:xfrm>
        </p:spPr>
        <p:txBody>
          <a:bodyPr>
            <a:normAutofit fontScale="90000"/>
          </a:bodyPr>
          <a:lstStyle/>
          <a:p>
            <a:pPr algn="ctr"/>
            <a:r>
              <a:rPr lang="en-US" b="1" u="sng" dirty="0">
                <a:effectLst>
                  <a:outerShdw blurRad="38100" dist="38100" dir="2700000" algn="tl">
                    <a:srgbClr val="000000">
                      <a:alpha val="43137"/>
                    </a:srgbClr>
                  </a:outerShdw>
                </a:effectLst>
              </a:rPr>
              <a:t>Research Hypothesizes </a:t>
            </a:r>
          </a:p>
        </p:txBody>
      </p:sp>
      <p:sp>
        <p:nvSpPr>
          <p:cNvPr id="10" name="Rectangle à coins arrondis 9"/>
          <p:cNvSpPr/>
          <p:nvPr/>
        </p:nvSpPr>
        <p:spPr>
          <a:xfrm>
            <a:off x="1907039" y="1340069"/>
            <a:ext cx="6890115" cy="115088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a:t>Covid-19 had a significant impact on the profitability of SMEs ?</a:t>
            </a:r>
          </a:p>
        </p:txBody>
      </p:sp>
      <p:sp>
        <p:nvSpPr>
          <p:cNvPr id="11" name="Rectangle à coins arrondis 10"/>
          <p:cNvSpPr/>
          <p:nvPr/>
        </p:nvSpPr>
        <p:spPr>
          <a:xfrm>
            <a:off x="1907039" y="3066392"/>
            <a:ext cx="6890115" cy="115088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a:t>Covid-19 had a significant impact on the Growth of SMEs ?</a:t>
            </a:r>
          </a:p>
        </p:txBody>
      </p:sp>
      <p:sp>
        <p:nvSpPr>
          <p:cNvPr id="13" name="Rectangle à coins arrondis 12"/>
          <p:cNvSpPr/>
          <p:nvPr/>
        </p:nvSpPr>
        <p:spPr>
          <a:xfrm>
            <a:off x="1907039" y="4792715"/>
            <a:ext cx="6890115" cy="115088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a:t>Covid-19 influenced strongly the Sales Growth rate of SMEs ?</a:t>
            </a:r>
          </a:p>
        </p:txBody>
      </p:sp>
    </p:spTree>
    <p:extLst>
      <p:ext uri="{BB962C8B-B14F-4D97-AF65-F5344CB8AC3E}">
        <p14:creationId xmlns:p14="http://schemas.microsoft.com/office/powerpoint/2010/main" val="238089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1153551" y="151206"/>
            <a:ext cx="8463948" cy="595745"/>
          </a:xfrm>
        </p:spPr>
        <p:txBody>
          <a:bodyPr>
            <a:normAutofit fontScale="90000"/>
          </a:bodyPr>
          <a:lstStyle/>
          <a:p>
            <a:pPr algn="ctr"/>
            <a:r>
              <a:rPr lang="en-US" b="1" u="sng" dirty="0">
                <a:effectLst>
                  <a:outerShdw blurRad="38100" dist="38100" dir="2700000" algn="tl">
                    <a:srgbClr val="000000">
                      <a:alpha val="43137"/>
                    </a:srgbClr>
                  </a:outerShdw>
                </a:effectLst>
              </a:rPr>
              <a:t>Theoretical Background</a:t>
            </a:r>
          </a:p>
        </p:txBody>
      </p:sp>
      <p:sp>
        <p:nvSpPr>
          <p:cNvPr id="5" name="Titre 7"/>
          <p:cNvSpPr txBox="1">
            <a:spLocks/>
          </p:cNvSpPr>
          <p:nvPr/>
        </p:nvSpPr>
        <p:spPr>
          <a:xfrm>
            <a:off x="1020831" y="905544"/>
            <a:ext cx="8596668" cy="479912"/>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a:solidFill>
                  <a:schemeClr val="accent2">
                    <a:lumMod val="75000"/>
                  </a:schemeClr>
                </a:solidFill>
              </a:rPr>
              <a:t>SMEs in Crisis time</a:t>
            </a:r>
          </a:p>
        </p:txBody>
      </p:sp>
      <p:sp>
        <p:nvSpPr>
          <p:cNvPr id="6" name="Rectangle 5"/>
          <p:cNvSpPr/>
          <p:nvPr/>
        </p:nvSpPr>
        <p:spPr>
          <a:xfrm>
            <a:off x="470074" y="1499378"/>
            <a:ext cx="8977746" cy="1200329"/>
          </a:xfrm>
          <a:prstGeom prst="rect">
            <a:avLst/>
          </a:prstGeom>
        </p:spPr>
        <p:txBody>
          <a:bodyPr wrap="square">
            <a:spAutoFit/>
          </a:bodyPr>
          <a:lstStyle/>
          <a:p>
            <a:pPr marL="342900" indent="-342900" algn="just">
              <a:spcBef>
                <a:spcPts val="1000"/>
              </a:spcBef>
              <a:buClr>
                <a:schemeClr val="accent1"/>
              </a:buClr>
              <a:buSzPct val="80000"/>
              <a:buFont typeface="Wingdings 3" charset="2"/>
              <a:buChar char=""/>
            </a:pPr>
            <a:r>
              <a:rPr lang="en-US" i="1" dirty="0" err="1"/>
              <a:t>Runyan</a:t>
            </a:r>
            <a:r>
              <a:rPr lang="en-US" i="1" dirty="0"/>
              <a:t> (2006) </a:t>
            </a:r>
            <a:r>
              <a:rPr lang="en-US" dirty="0"/>
              <a:t>concluded that small firms are most impacted in crisis because of their lower levels of preparedness, higher vulnerability, higher dependence on government and local agencies, and the greater psychological and financial impact on the owner’s managers.</a:t>
            </a:r>
          </a:p>
        </p:txBody>
      </p:sp>
      <p:sp>
        <p:nvSpPr>
          <p:cNvPr id="7" name="Rectangle 6"/>
          <p:cNvSpPr/>
          <p:nvPr/>
        </p:nvSpPr>
        <p:spPr>
          <a:xfrm>
            <a:off x="470074" y="2932999"/>
            <a:ext cx="9312729" cy="1477328"/>
          </a:xfrm>
          <a:prstGeom prst="rect">
            <a:avLst/>
          </a:prstGeom>
        </p:spPr>
        <p:txBody>
          <a:bodyPr wrap="square">
            <a:spAutoFit/>
          </a:bodyPr>
          <a:lstStyle/>
          <a:p>
            <a:pPr marL="342900" indent="-342900" algn="just">
              <a:spcBef>
                <a:spcPts val="1000"/>
              </a:spcBef>
              <a:buClr>
                <a:schemeClr val="accent1"/>
              </a:buClr>
              <a:buSzPct val="80000"/>
              <a:buFont typeface="Wingdings 3" charset="2"/>
              <a:buChar char=""/>
              <a:defRPr/>
            </a:pPr>
            <a:r>
              <a:rPr lang="en-US" dirty="0"/>
              <a:t>SMEs may suffer disproportionately from economic downturns, because of their limited financial resources and dependence on banks’ lending, paying such high interest rates. </a:t>
            </a:r>
            <a:r>
              <a:rPr lang="en-US" i="1" dirty="0"/>
              <a:t>(</a:t>
            </a:r>
            <a:r>
              <a:rPr lang="en-US" i="1" dirty="0" err="1"/>
              <a:t>Mulhern</a:t>
            </a:r>
            <a:r>
              <a:rPr lang="en-US" i="1" dirty="0"/>
              <a:t> 1996 for the crisis of 1989–1994 in Venezuela, </a:t>
            </a:r>
            <a:r>
              <a:rPr lang="en-US" i="1" dirty="0" err="1"/>
              <a:t>Domac</a:t>
            </a:r>
            <a:r>
              <a:rPr lang="en-US" i="1" dirty="0"/>
              <a:t>¸ and </a:t>
            </a:r>
            <a:r>
              <a:rPr lang="en-US" i="1" dirty="0" err="1"/>
              <a:t>Ferri</a:t>
            </a:r>
            <a:r>
              <a:rPr lang="en-US" i="1" dirty="0"/>
              <a:t> 1999 for the 1997 Asian financial crisis and </a:t>
            </a:r>
            <a:r>
              <a:rPr lang="en-US" i="1" dirty="0" err="1"/>
              <a:t>Ozar</a:t>
            </a:r>
            <a:r>
              <a:rPr lang="en-US" i="1" dirty="0"/>
              <a:t> et al. 2008 for the 2001 Turkish financial crisis). </a:t>
            </a:r>
          </a:p>
        </p:txBody>
      </p:sp>
      <p:sp>
        <p:nvSpPr>
          <p:cNvPr id="8" name="Rectangle 7"/>
          <p:cNvSpPr/>
          <p:nvPr/>
        </p:nvSpPr>
        <p:spPr>
          <a:xfrm>
            <a:off x="534393" y="4643619"/>
            <a:ext cx="9184089" cy="1200329"/>
          </a:xfrm>
          <a:prstGeom prst="rect">
            <a:avLst/>
          </a:prstGeom>
        </p:spPr>
        <p:txBody>
          <a:bodyPr wrap="square">
            <a:spAutoFit/>
          </a:bodyPr>
          <a:lstStyle/>
          <a:p>
            <a:pPr marL="342900" indent="-342900" algn="just">
              <a:spcBef>
                <a:spcPts val="1000"/>
              </a:spcBef>
              <a:buClr>
                <a:schemeClr val="accent1"/>
              </a:buClr>
              <a:buSzPct val="80000"/>
              <a:buFont typeface="Wingdings 3" charset="2"/>
              <a:buChar char=""/>
              <a:defRPr/>
            </a:pPr>
            <a:r>
              <a:rPr lang="en-US" dirty="0"/>
              <a:t>In July 23, 2002, Morocco had a unified definition based on quantitative definition was settled under the Law 53-00 of SMEs charter. This definition was based on two criteria ; the first is the </a:t>
            </a:r>
            <a:r>
              <a:rPr lang="en-US" b="1" dirty="0"/>
              <a:t>number of permanent employees </a:t>
            </a:r>
            <a:r>
              <a:rPr lang="en-US" dirty="0"/>
              <a:t>and the second is the </a:t>
            </a:r>
            <a:r>
              <a:rPr lang="en-US" b="1" dirty="0"/>
              <a:t>turnover or balance sheet total</a:t>
            </a:r>
            <a:r>
              <a:rPr lang="en-US" dirty="0"/>
              <a:t>. </a:t>
            </a:r>
          </a:p>
        </p:txBody>
      </p:sp>
      <p:sp>
        <p:nvSpPr>
          <p:cNvPr id="10" name="ZoneTexte 9"/>
          <p:cNvSpPr txBox="1"/>
          <p:nvPr/>
        </p:nvSpPr>
        <p:spPr>
          <a:xfrm>
            <a:off x="1854120" y="6196265"/>
            <a:ext cx="7378262" cy="400110"/>
          </a:xfrm>
          <a:prstGeom prst="rect">
            <a:avLst/>
          </a:prstGeom>
          <a:noFill/>
        </p:spPr>
        <p:txBody>
          <a:bodyPr wrap="square" rtlCol="0">
            <a:spAutoFit/>
          </a:bodyPr>
          <a:lstStyle/>
          <a:p>
            <a:pPr algn="ctr"/>
            <a:r>
              <a:rPr lang="en-US" sz="2000" b="1" dirty="0"/>
              <a:t>THE NUMBER OF EMPLOYEES. </a:t>
            </a:r>
            <a:endParaRPr lang="fr-FR" sz="2000" b="1" dirty="0"/>
          </a:p>
        </p:txBody>
      </p:sp>
    </p:spTree>
    <p:extLst>
      <p:ext uri="{BB962C8B-B14F-4D97-AF65-F5344CB8AC3E}">
        <p14:creationId xmlns:p14="http://schemas.microsoft.com/office/powerpoint/2010/main" val="291688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840CD2-FF83-4963-8E1D-FCD83D2C1B02}"/>
              </a:ext>
            </a:extLst>
          </p:cNvPr>
          <p:cNvSpPr>
            <a:spLocks noGrp="1"/>
          </p:cNvSpPr>
          <p:nvPr>
            <p:ph type="title"/>
          </p:nvPr>
        </p:nvSpPr>
        <p:spPr>
          <a:xfrm>
            <a:off x="957235" y="107229"/>
            <a:ext cx="8596668" cy="467660"/>
          </a:xfrm>
        </p:spPr>
        <p:txBody>
          <a:bodyPr>
            <a:normAutofit/>
          </a:bodyPr>
          <a:lstStyle/>
          <a:p>
            <a:pPr algn="ctr"/>
            <a:r>
              <a:rPr lang="en-US" sz="2300" b="1" dirty="0">
                <a:solidFill>
                  <a:schemeClr val="accent2">
                    <a:lumMod val="75000"/>
                  </a:schemeClr>
                </a:solidFill>
              </a:rPr>
              <a:t>Firm Performance of SMEs during Crisis</a:t>
            </a:r>
          </a:p>
        </p:txBody>
      </p:sp>
      <p:sp>
        <p:nvSpPr>
          <p:cNvPr id="6" name="Rectangle 5"/>
          <p:cNvSpPr/>
          <p:nvPr/>
        </p:nvSpPr>
        <p:spPr>
          <a:xfrm>
            <a:off x="604343" y="935650"/>
            <a:ext cx="8839200" cy="1200329"/>
          </a:xfrm>
          <a:prstGeom prst="rect">
            <a:avLst/>
          </a:prstGeom>
        </p:spPr>
        <p:txBody>
          <a:bodyPr wrap="square">
            <a:spAutoFit/>
          </a:bodyPr>
          <a:lstStyle/>
          <a:p>
            <a:pPr marL="342900" indent="-342900" algn="just">
              <a:spcBef>
                <a:spcPts val="1000"/>
              </a:spcBef>
              <a:buClr>
                <a:schemeClr val="accent1"/>
              </a:buClr>
              <a:buSzPct val="80000"/>
              <a:buFont typeface="Wingdings 3" charset="2"/>
              <a:buChar char=""/>
              <a:defRPr/>
            </a:pPr>
            <a:r>
              <a:rPr lang="en-US" dirty="0"/>
              <a:t>During crisis time, surviving and enhancing performance is a major constraint of SMEs, in fact they are recognized by qualitative characteristics considered also as handicap, which hinder their development, such as their small size, which does not help them cover their fixed cots </a:t>
            </a:r>
            <a:r>
              <a:rPr lang="en-US" i="1" dirty="0"/>
              <a:t>(</a:t>
            </a:r>
            <a:r>
              <a:rPr lang="en-US" i="1" dirty="0" err="1"/>
              <a:t>Tu,GC</a:t>
            </a:r>
            <a:r>
              <a:rPr lang="en-US" i="1" dirty="0"/>
              <a:t>. Hall.2004).</a:t>
            </a:r>
          </a:p>
        </p:txBody>
      </p:sp>
      <p:sp>
        <p:nvSpPr>
          <p:cNvPr id="7" name="Rectangle 6"/>
          <p:cNvSpPr/>
          <p:nvPr/>
        </p:nvSpPr>
        <p:spPr>
          <a:xfrm>
            <a:off x="604343" y="2288905"/>
            <a:ext cx="8728841" cy="1477328"/>
          </a:xfrm>
          <a:prstGeom prst="rect">
            <a:avLst/>
          </a:prstGeom>
        </p:spPr>
        <p:txBody>
          <a:bodyPr wrap="square">
            <a:spAutoFit/>
          </a:bodyPr>
          <a:lstStyle/>
          <a:p>
            <a:pPr marL="342900" indent="-342900" algn="just">
              <a:spcBef>
                <a:spcPts val="1000"/>
              </a:spcBef>
              <a:buClr>
                <a:schemeClr val="accent1"/>
              </a:buClr>
              <a:buSzPct val="80000"/>
              <a:buFont typeface="Wingdings 3" charset="2"/>
              <a:buChar char=""/>
              <a:defRPr/>
            </a:pPr>
            <a:r>
              <a:rPr lang="en-US" dirty="0"/>
              <a:t>Performance as well had no universal definition (Andersen, 2010), Previous research has shown that organizational performance is multifaceted (Boyne 2003; Carter et al. 1992; Quinn and </a:t>
            </a:r>
            <a:r>
              <a:rPr lang="en-US" dirty="0" err="1"/>
              <a:t>Rohrbaugh</a:t>
            </a:r>
            <a:r>
              <a:rPr lang="en-US" dirty="0"/>
              <a:t> 1983; </a:t>
            </a:r>
            <a:r>
              <a:rPr lang="en-US" dirty="0" err="1"/>
              <a:t>Venkatraman</a:t>
            </a:r>
            <a:r>
              <a:rPr lang="en-US" dirty="0"/>
              <a:t> and </a:t>
            </a:r>
            <a:r>
              <a:rPr lang="en-US" dirty="0" err="1"/>
              <a:t>Ramanjum</a:t>
            </a:r>
            <a:r>
              <a:rPr lang="en-US" dirty="0"/>
              <a:t> 1986), and no agreement on the suitable indicators of small firm performance </a:t>
            </a:r>
            <a:r>
              <a:rPr lang="en-US" i="1" dirty="0"/>
              <a:t>(</a:t>
            </a:r>
            <a:r>
              <a:rPr lang="en-US" i="1" dirty="0" err="1"/>
              <a:t>Wiklund</a:t>
            </a:r>
            <a:r>
              <a:rPr lang="en-US" i="1" dirty="0"/>
              <a:t>, 1999). </a:t>
            </a:r>
          </a:p>
        </p:txBody>
      </p:sp>
      <p:sp>
        <p:nvSpPr>
          <p:cNvPr id="8" name="Rectangle 7"/>
          <p:cNvSpPr/>
          <p:nvPr/>
        </p:nvSpPr>
        <p:spPr>
          <a:xfrm>
            <a:off x="604342" y="4015377"/>
            <a:ext cx="8839201" cy="1200329"/>
          </a:xfrm>
          <a:prstGeom prst="rect">
            <a:avLst/>
          </a:prstGeom>
        </p:spPr>
        <p:txBody>
          <a:bodyPr wrap="square">
            <a:spAutoFit/>
          </a:bodyPr>
          <a:lstStyle/>
          <a:p>
            <a:pPr marL="342900" indent="-342900" algn="just">
              <a:spcBef>
                <a:spcPts val="1000"/>
              </a:spcBef>
              <a:buClr>
                <a:schemeClr val="accent1"/>
              </a:buClr>
              <a:buSzPct val="80000"/>
              <a:buFont typeface="Wingdings 3" charset="2"/>
              <a:buChar char=""/>
              <a:defRPr/>
            </a:pPr>
            <a:r>
              <a:rPr lang="en-US" dirty="0"/>
              <a:t>Firm Performance, could have many facets as financial performance which is a way to satisfy investors (</a:t>
            </a:r>
            <a:r>
              <a:rPr lang="en-US" dirty="0" err="1"/>
              <a:t>Chakravarthy</a:t>
            </a:r>
            <a:r>
              <a:rPr lang="en-US" dirty="0"/>
              <a:t>, 1986) and can be represented by profitability, growth and market value (Cho &amp; </a:t>
            </a:r>
            <a:r>
              <a:rPr lang="en-US" dirty="0" err="1"/>
              <a:t>Pucik</a:t>
            </a:r>
            <a:r>
              <a:rPr lang="en-US" dirty="0"/>
              <a:t>, 2005; </a:t>
            </a:r>
            <a:r>
              <a:rPr lang="en-US" dirty="0" err="1"/>
              <a:t>Venkatraman</a:t>
            </a:r>
            <a:r>
              <a:rPr lang="en-US" dirty="0"/>
              <a:t> &amp; </a:t>
            </a:r>
            <a:r>
              <a:rPr lang="en-US" dirty="0" err="1"/>
              <a:t>Ramanujam</a:t>
            </a:r>
            <a:r>
              <a:rPr lang="en-US" dirty="0"/>
              <a:t>, 1986). </a:t>
            </a:r>
          </a:p>
        </p:txBody>
      </p:sp>
      <p:sp>
        <p:nvSpPr>
          <p:cNvPr id="2" name="Rectangle 1"/>
          <p:cNvSpPr/>
          <p:nvPr/>
        </p:nvSpPr>
        <p:spPr>
          <a:xfrm>
            <a:off x="659521" y="5416562"/>
            <a:ext cx="8618483" cy="923330"/>
          </a:xfrm>
          <a:prstGeom prst="rect">
            <a:avLst/>
          </a:prstGeom>
        </p:spPr>
        <p:txBody>
          <a:bodyPr wrap="square">
            <a:spAutoFit/>
          </a:bodyPr>
          <a:lstStyle/>
          <a:p>
            <a:pPr marL="342900" indent="-342900" algn="just">
              <a:spcBef>
                <a:spcPts val="1000"/>
              </a:spcBef>
              <a:buClr>
                <a:schemeClr val="accent1"/>
              </a:buClr>
              <a:buSzPct val="80000"/>
              <a:buFont typeface="Wingdings 3" charset="2"/>
              <a:buChar char=""/>
              <a:defRPr/>
            </a:pPr>
            <a:r>
              <a:rPr lang="en-US" dirty="0" err="1"/>
              <a:t>Wiklund</a:t>
            </a:r>
            <a:r>
              <a:rPr lang="en-US" dirty="0"/>
              <a:t> (</a:t>
            </a:r>
            <a:r>
              <a:rPr lang="en-US" dirty="0">
                <a:hlinkClick r:id="rId3" tooltip="Wiklund J (1999) The sustainability of the entrepreneurial orientation-performance relationship. Entrepreneurship Theory Pract 24(1):37–48"/>
              </a:rPr>
              <a:t>1999</a:t>
            </a:r>
            <a:r>
              <a:rPr lang="en-US" dirty="0"/>
              <a:t>) suggested that a measurement scale for SMEs business performance should have indicators for growth as well as for financial performance. </a:t>
            </a:r>
          </a:p>
        </p:txBody>
      </p:sp>
    </p:spTree>
    <p:extLst>
      <p:ext uri="{BB962C8B-B14F-4D97-AF65-F5344CB8AC3E}">
        <p14:creationId xmlns:p14="http://schemas.microsoft.com/office/powerpoint/2010/main" val="221309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2750" y="525159"/>
            <a:ext cx="8497614" cy="1200329"/>
          </a:xfrm>
          <a:prstGeom prst="rect">
            <a:avLst/>
          </a:prstGeom>
        </p:spPr>
        <p:txBody>
          <a:bodyPr wrap="square">
            <a:spAutoFit/>
          </a:bodyPr>
          <a:lstStyle/>
          <a:p>
            <a:pPr algn="ctr"/>
            <a:r>
              <a:rPr lang="en-US" dirty="0"/>
              <a:t>Firm Performance as we refer to it in this study, from an economic perspective, focused on efficiency and effectiveness of the organization in managing their cost and outcome during Covid-19 crisis  </a:t>
            </a:r>
            <a:r>
              <a:rPr lang="en-US" i="1" dirty="0">
                <a:latin typeface="Times New Roman" panose="02020603050405020304" pitchFamily="18" charset="0"/>
                <a:ea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Chien</a:t>
            </a:r>
            <a:r>
              <a:rPr lang="en-US" i="1" dirty="0">
                <a:latin typeface="Times New Roman" panose="02020603050405020304" pitchFamily="18" charset="0"/>
                <a:ea typeface="Times New Roman" panose="02020603050405020304" pitchFamily="18" charset="0"/>
                <a:cs typeface="Times New Roman" panose="02020603050405020304" pitchFamily="18" charset="0"/>
              </a:rPr>
              <a:t>, 2004;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Jarad</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Yusof</a:t>
            </a:r>
            <a:r>
              <a:rPr lang="en-US" i="1" dirty="0">
                <a:latin typeface="Times New Roman" panose="02020603050405020304" pitchFamily="18" charset="0"/>
                <a:ea typeface="Times New Roman" panose="02020603050405020304" pitchFamily="18" charset="0"/>
                <a:cs typeface="Times New Roman" panose="02020603050405020304" pitchFamily="18" charset="0"/>
              </a:rPr>
              <a:t>, &amp;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Shafiei</a:t>
            </a:r>
            <a:r>
              <a:rPr lang="en-US" i="1" dirty="0">
                <a:latin typeface="Times New Roman" panose="02020603050405020304" pitchFamily="18" charset="0"/>
                <a:ea typeface="Times New Roman" panose="02020603050405020304" pitchFamily="18" charset="0"/>
                <a:cs typeface="Times New Roman" panose="02020603050405020304" pitchFamily="18" charset="0"/>
              </a:rPr>
              <a:t>, 2010).</a:t>
            </a:r>
            <a:endParaRPr lang="en-US" dirty="0">
              <a:latin typeface="Times New Roman" panose="02020603050405020304" pitchFamily="18" charset="0"/>
              <a:ea typeface="Times New Roman" panose="02020603050405020304" pitchFamily="18"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2471129431"/>
              </p:ext>
            </p:extLst>
          </p:nvPr>
        </p:nvGraphicFramePr>
        <p:xfrm>
          <a:off x="1633856" y="1888395"/>
          <a:ext cx="7856508" cy="4186825"/>
        </p:xfrm>
        <a:graphic>
          <a:graphicData uri="http://schemas.openxmlformats.org/drawingml/2006/table">
            <a:tbl>
              <a:tblPr firstRow="1" bandRow="1">
                <a:tableStyleId>{5C22544A-7EE6-4342-B048-85BDC9FD1C3A}</a:tableStyleId>
              </a:tblPr>
              <a:tblGrid>
                <a:gridCol w="2106872">
                  <a:extLst>
                    <a:ext uri="{9D8B030D-6E8A-4147-A177-3AD203B41FA5}">
                      <a16:colId xmlns:a16="http://schemas.microsoft.com/office/drawing/2014/main" val="1870450981"/>
                    </a:ext>
                  </a:extLst>
                </a:gridCol>
                <a:gridCol w="3560619">
                  <a:extLst>
                    <a:ext uri="{9D8B030D-6E8A-4147-A177-3AD203B41FA5}">
                      <a16:colId xmlns:a16="http://schemas.microsoft.com/office/drawing/2014/main" val="3186974404"/>
                    </a:ext>
                  </a:extLst>
                </a:gridCol>
                <a:gridCol w="2189017">
                  <a:extLst>
                    <a:ext uri="{9D8B030D-6E8A-4147-A177-3AD203B41FA5}">
                      <a16:colId xmlns:a16="http://schemas.microsoft.com/office/drawing/2014/main" val="1416971652"/>
                    </a:ext>
                  </a:extLst>
                </a:gridCol>
              </a:tblGrid>
              <a:tr h="425332">
                <a:tc>
                  <a:txBody>
                    <a:bodyPr/>
                    <a:lstStyle/>
                    <a:p>
                      <a:pPr algn="ctr"/>
                      <a:r>
                        <a:rPr lang="en-US" noProof="0" dirty="0"/>
                        <a:t>Dimensions</a:t>
                      </a:r>
                    </a:p>
                  </a:txBody>
                  <a:tcPr anchor="ctr"/>
                </a:tc>
                <a:tc>
                  <a:txBody>
                    <a:bodyPr/>
                    <a:lstStyle/>
                    <a:p>
                      <a:pPr algn="ctr"/>
                      <a:r>
                        <a:rPr lang="en-US" noProof="0" dirty="0"/>
                        <a:t>References</a:t>
                      </a:r>
                    </a:p>
                  </a:txBody>
                  <a:tcPr anchor="ctr"/>
                </a:tc>
                <a:tc>
                  <a:txBody>
                    <a:bodyPr/>
                    <a:lstStyle/>
                    <a:p>
                      <a:pPr algn="ctr"/>
                      <a:r>
                        <a:rPr lang="en-US" noProof="0" dirty="0"/>
                        <a:t>Selected indicators</a:t>
                      </a:r>
                    </a:p>
                  </a:txBody>
                  <a:tcPr anchor="ctr"/>
                </a:tc>
                <a:extLst>
                  <a:ext uri="{0D108BD9-81ED-4DB2-BD59-A6C34878D82A}">
                    <a16:rowId xmlns:a16="http://schemas.microsoft.com/office/drawing/2014/main" val="2456064501"/>
                  </a:ext>
                </a:extLst>
              </a:tr>
              <a:tr h="1363395">
                <a:tc>
                  <a:txBody>
                    <a:bodyPr/>
                    <a:lstStyle/>
                    <a:p>
                      <a:r>
                        <a:rPr lang="en-US" noProof="0" dirty="0"/>
                        <a:t>Profitability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noProof="0" dirty="0">
                          <a:solidFill>
                            <a:schemeClr val="dk1"/>
                          </a:solidFill>
                          <a:effectLst/>
                          <a:latin typeface="+mn-lt"/>
                          <a:ea typeface="+mn-ea"/>
                          <a:cs typeface="+mn-cs"/>
                        </a:rPr>
                        <a:t>measures a firm’s past ability to generate returns</a:t>
                      </a:r>
                      <a:r>
                        <a:rPr lang="en-US" sz="1800" b="0" i="1" kern="1200" noProof="0" dirty="0">
                          <a:solidFill>
                            <a:schemeClr val="dk1"/>
                          </a:solidFill>
                          <a:effectLst/>
                          <a:latin typeface="+mn-lt"/>
                          <a:ea typeface="+mn-ea"/>
                          <a:cs typeface="+mn-cs"/>
                        </a:rPr>
                        <a:t> (Glick et Al., 2005)</a:t>
                      </a:r>
                    </a:p>
                  </a:txBody>
                  <a:tcPr/>
                </a:tc>
                <a:tc>
                  <a:txBody>
                    <a:bodyPr/>
                    <a:lstStyle/>
                    <a:p>
                      <a:r>
                        <a:rPr lang="en-US" noProof="0" dirty="0"/>
                        <a:t>Net income</a:t>
                      </a:r>
                    </a:p>
                  </a:txBody>
                  <a:tcPr/>
                </a:tc>
                <a:extLst>
                  <a:ext uri="{0D108BD9-81ED-4DB2-BD59-A6C34878D82A}">
                    <a16:rowId xmlns:a16="http://schemas.microsoft.com/office/drawing/2014/main" val="526400794"/>
                  </a:ext>
                </a:extLst>
              </a:tr>
              <a:tr h="1449215">
                <a:tc>
                  <a:txBody>
                    <a:bodyPr/>
                    <a:lstStyle/>
                    <a:p>
                      <a:r>
                        <a:rPr lang="en-US" noProof="0" dirty="0"/>
                        <a:t>Growth</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noProof="0" dirty="0">
                          <a:solidFill>
                            <a:schemeClr val="dk1"/>
                          </a:solidFill>
                          <a:effectLst/>
                          <a:latin typeface="+mn-lt"/>
                          <a:ea typeface="+mn-ea"/>
                          <a:cs typeface="+mn-cs"/>
                        </a:rPr>
                        <a:t>Demonstrates a firm’s past ability to increase size </a:t>
                      </a:r>
                      <a:r>
                        <a:rPr lang="en-US" sz="1800" b="0" i="1" kern="1200" noProof="0" dirty="0">
                          <a:solidFill>
                            <a:schemeClr val="dk1"/>
                          </a:solidFill>
                          <a:effectLst/>
                          <a:latin typeface="+mn-lt"/>
                          <a:ea typeface="+mn-ea"/>
                          <a:cs typeface="+mn-cs"/>
                        </a:rPr>
                        <a:t>(</a:t>
                      </a:r>
                      <a:r>
                        <a:rPr lang="en-US" sz="1800" b="0" i="1" kern="1200" noProof="0" dirty="0" err="1">
                          <a:solidFill>
                            <a:schemeClr val="dk1"/>
                          </a:solidFill>
                          <a:effectLst/>
                          <a:latin typeface="+mn-lt"/>
                          <a:ea typeface="+mn-ea"/>
                          <a:cs typeface="+mn-cs"/>
                        </a:rPr>
                        <a:t>Whetten</a:t>
                      </a:r>
                      <a:r>
                        <a:rPr lang="en-US" sz="1800" b="0" i="1" kern="1200" noProof="0" dirty="0">
                          <a:solidFill>
                            <a:schemeClr val="dk1"/>
                          </a:solidFill>
                          <a:effectLst/>
                          <a:latin typeface="+mn-lt"/>
                          <a:ea typeface="+mn-ea"/>
                          <a:cs typeface="+mn-cs"/>
                        </a:rPr>
                        <a:t>, 1987)</a:t>
                      </a:r>
                    </a:p>
                    <a:p>
                      <a:endParaRPr lang="en-US" noProof="0" dirty="0"/>
                    </a:p>
                  </a:txBody>
                  <a:tcPr/>
                </a:tc>
                <a:tc>
                  <a:txBody>
                    <a:bodyPr/>
                    <a:lstStyle/>
                    <a:p>
                      <a:r>
                        <a:rPr lang="en-US" noProof="0" dirty="0"/>
                        <a:t>Net revenue Growth</a:t>
                      </a:r>
                    </a:p>
                  </a:txBody>
                  <a:tcPr/>
                </a:tc>
                <a:extLst>
                  <a:ext uri="{0D108BD9-81ED-4DB2-BD59-A6C34878D82A}">
                    <a16:rowId xmlns:a16="http://schemas.microsoft.com/office/drawing/2014/main" val="1792909789"/>
                  </a:ext>
                </a:extLst>
              </a:tr>
              <a:tr h="734135">
                <a:tc>
                  <a:txBody>
                    <a:bodyPr/>
                    <a:lstStyle/>
                    <a:p>
                      <a:r>
                        <a:rPr lang="en-US" noProof="0" dirty="0"/>
                        <a:t>Sales Growth rate</a:t>
                      </a:r>
                    </a:p>
                  </a:txBody>
                  <a:tcPr/>
                </a:tc>
                <a:tc>
                  <a:txBody>
                    <a:bodyPr/>
                    <a:lstStyle/>
                    <a:p>
                      <a:r>
                        <a:rPr lang="en-US" sz="1800" b="0" i="1" kern="1200" noProof="0" dirty="0" err="1">
                          <a:solidFill>
                            <a:schemeClr val="dk1"/>
                          </a:solidFill>
                          <a:effectLst/>
                          <a:latin typeface="+mn-lt"/>
                          <a:ea typeface="+mn-ea"/>
                          <a:cs typeface="+mn-cs"/>
                        </a:rPr>
                        <a:t>Wiklund</a:t>
                      </a:r>
                      <a:r>
                        <a:rPr lang="en-US" sz="1800" b="0" i="1" kern="1200" noProof="0" dirty="0">
                          <a:solidFill>
                            <a:schemeClr val="dk1"/>
                          </a:solidFill>
                          <a:effectLst/>
                          <a:latin typeface="+mn-lt"/>
                          <a:ea typeface="+mn-ea"/>
                          <a:cs typeface="+mn-cs"/>
                        </a:rPr>
                        <a:t> and Shepherd (</a:t>
                      </a:r>
                      <a:r>
                        <a:rPr lang="en-US" sz="1800" b="0" i="1" kern="1200" noProof="0" dirty="0">
                          <a:solidFill>
                            <a:schemeClr val="dk1"/>
                          </a:solidFill>
                          <a:effectLst/>
                          <a:latin typeface="+mn-lt"/>
                          <a:ea typeface="+mn-ea"/>
                          <a:cs typeface="+mn-cs"/>
                          <a:hlinkClick r:id="rId3" tooltip="Wiklund J, Shepherd D (2005) Entrepreneurial orientation and small business performance: a configuration approach. J Bus Ventur 20(1):71–91"/>
                        </a:rPr>
                        <a:t>2005</a:t>
                      </a:r>
                      <a:r>
                        <a:rPr lang="en-US" sz="1800" b="0" i="1" kern="1200" noProof="0" dirty="0">
                          <a:solidFill>
                            <a:schemeClr val="dk1"/>
                          </a:solidFill>
                          <a:effectLst/>
                          <a:latin typeface="+mn-lt"/>
                          <a:ea typeface="+mn-ea"/>
                          <a:cs typeface="+mn-cs"/>
                        </a:rPr>
                        <a:t>) </a:t>
                      </a:r>
                    </a:p>
                  </a:txBody>
                  <a:tcPr/>
                </a:tc>
                <a:tc>
                  <a:txBody>
                    <a:bodyPr/>
                    <a:lstStyle/>
                    <a:p>
                      <a:r>
                        <a:rPr lang="en-US" noProof="0" dirty="0"/>
                        <a:t>Sales turnover</a:t>
                      </a:r>
                    </a:p>
                  </a:txBody>
                  <a:tcPr/>
                </a:tc>
                <a:extLst>
                  <a:ext uri="{0D108BD9-81ED-4DB2-BD59-A6C34878D82A}">
                    <a16:rowId xmlns:a16="http://schemas.microsoft.com/office/drawing/2014/main" val="102253794"/>
                  </a:ext>
                </a:extLst>
              </a:tr>
            </a:tbl>
          </a:graphicData>
        </a:graphic>
      </p:graphicFrame>
      <p:sp>
        <p:nvSpPr>
          <p:cNvPr id="4" name="Accolade ouvrante 3"/>
          <p:cNvSpPr/>
          <p:nvPr/>
        </p:nvSpPr>
        <p:spPr>
          <a:xfrm>
            <a:off x="894868" y="3061855"/>
            <a:ext cx="615278" cy="2575874"/>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solidFill>
                <a:srgbClr val="FF0000"/>
              </a:solidFill>
            </a:endParaRPr>
          </a:p>
        </p:txBody>
      </p:sp>
      <p:sp>
        <p:nvSpPr>
          <p:cNvPr id="5" name="ZoneTexte 4"/>
          <p:cNvSpPr txBox="1"/>
          <p:nvPr/>
        </p:nvSpPr>
        <p:spPr>
          <a:xfrm rot="18168556">
            <a:off x="-481722" y="3093474"/>
            <a:ext cx="2231426" cy="646331"/>
          </a:xfrm>
          <a:prstGeom prst="rect">
            <a:avLst/>
          </a:prstGeom>
          <a:noFill/>
        </p:spPr>
        <p:txBody>
          <a:bodyPr wrap="square" rtlCol="0">
            <a:spAutoFit/>
          </a:bodyPr>
          <a:lstStyle/>
          <a:p>
            <a:pPr algn="ctr"/>
            <a:r>
              <a:rPr lang="en-US" b="1" dirty="0">
                <a:solidFill>
                  <a:schemeClr val="accent2"/>
                </a:solidFill>
              </a:rPr>
              <a:t>Dependents</a:t>
            </a:r>
            <a:r>
              <a:rPr lang="fr-FR" b="1" dirty="0">
                <a:solidFill>
                  <a:schemeClr val="accent2"/>
                </a:solidFill>
              </a:rPr>
              <a:t> variables</a:t>
            </a:r>
          </a:p>
        </p:txBody>
      </p:sp>
    </p:spTree>
    <p:extLst>
      <p:ext uri="{BB962C8B-B14F-4D97-AF65-F5344CB8AC3E}">
        <p14:creationId xmlns:p14="http://schemas.microsoft.com/office/powerpoint/2010/main" val="326885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998046" y="28947"/>
            <a:ext cx="8526669" cy="651164"/>
          </a:xfrm>
        </p:spPr>
        <p:txBody>
          <a:bodyPr>
            <a:normAutofit/>
          </a:bodyPr>
          <a:lstStyle/>
          <a:p>
            <a:pPr algn="ctr"/>
            <a:r>
              <a:rPr lang="en-US" sz="3200" b="1" u="sng" dirty="0">
                <a:effectLst>
                  <a:outerShdw blurRad="38100" dist="38100" dir="2700000" algn="tl">
                    <a:srgbClr val="000000">
                      <a:alpha val="43137"/>
                    </a:srgbClr>
                  </a:outerShdw>
                </a:effectLst>
              </a:rPr>
              <a:t>Method &amp; Methodology</a:t>
            </a:r>
          </a:p>
        </p:txBody>
      </p:sp>
      <p:sp>
        <p:nvSpPr>
          <p:cNvPr id="5" name="Rectangle 4"/>
          <p:cNvSpPr/>
          <p:nvPr/>
        </p:nvSpPr>
        <p:spPr>
          <a:xfrm>
            <a:off x="3044653" y="705356"/>
            <a:ext cx="4433454" cy="461665"/>
          </a:xfrm>
          <a:prstGeom prst="rect">
            <a:avLst/>
          </a:prstGeom>
        </p:spPr>
        <p:txBody>
          <a:bodyPr wrap="square">
            <a:spAutoFit/>
          </a:bodyPr>
          <a:lstStyle/>
          <a:p>
            <a:pPr algn="ctr">
              <a:spcBef>
                <a:spcPct val="0"/>
              </a:spcBef>
            </a:pPr>
            <a:r>
              <a:rPr lang="en-US" sz="2300" b="1" dirty="0">
                <a:solidFill>
                  <a:schemeClr val="accent2">
                    <a:lumMod val="75000"/>
                  </a:schemeClr>
                </a:solidFill>
                <a:latin typeface="+mj-lt"/>
                <a:ea typeface="+mj-ea"/>
                <a:cs typeface="+mj-cs"/>
              </a:rPr>
              <a:t>Data collection instrument </a:t>
            </a:r>
          </a:p>
        </p:txBody>
      </p:sp>
      <p:sp>
        <p:nvSpPr>
          <p:cNvPr id="3" name="Rectangle 2"/>
          <p:cNvSpPr/>
          <p:nvPr/>
        </p:nvSpPr>
        <p:spPr>
          <a:xfrm>
            <a:off x="676513" y="1291863"/>
            <a:ext cx="9169734" cy="367665"/>
          </a:xfrm>
          <a:prstGeom prst="rect">
            <a:avLst/>
          </a:prstGeom>
        </p:spPr>
        <p:txBody>
          <a:bodyPr wrap="square">
            <a:spAutoFit/>
          </a:bodyPr>
          <a:lstStyle/>
          <a:p>
            <a:pPr marL="342900" indent="-342900" algn="just">
              <a:lnSpc>
                <a:spcPct val="107000"/>
              </a:lnSpc>
              <a:spcBef>
                <a:spcPts val="1000"/>
              </a:spcBef>
              <a:spcAft>
                <a:spcPts val="800"/>
              </a:spcAft>
              <a:buClr>
                <a:schemeClr val="accent1"/>
              </a:buClr>
              <a:buSzPct val="80000"/>
              <a:buFont typeface="Wingdings 3" charset="2"/>
              <a:buChar char=""/>
              <a:defRPr/>
            </a:pPr>
            <a:r>
              <a:rPr lang="en-US" dirty="0"/>
              <a:t>Questionnaire survey , it was conducted in Agadir-City, </a:t>
            </a:r>
          </a:p>
        </p:txBody>
      </p:sp>
      <p:sp>
        <p:nvSpPr>
          <p:cNvPr id="12" name="Rectangle 11"/>
          <p:cNvSpPr/>
          <p:nvPr/>
        </p:nvSpPr>
        <p:spPr>
          <a:xfrm>
            <a:off x="676514" y="2846766"/>
            <a:ext cx="5177399" cy="44464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Information's about the impacted Companies</a:t>
            </a:r>
          </a:p>
        </p:txBody>
      </p:sp>
      <p:sp>
        <p:nvSpPr>
          <p:cNvPr id="13" name="Rectangle 12"/>
          <p:cNvSpPr/>
          <p:nvPr/>
        </p:nvSpPr>
        <p:spPr>
          <a:xfrm>
            <a:off x="800696" y="4747711"/>
            <a:ext cx="5177399" cy="6633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srgbClr val="052C34"/>
                </a:solidFill>
              </a:rPr>
              <a:t> How was your firm performance the last two years of covid-19 crisis ? » </a:t>
            </a:r>
          </a:p>
        </p:txBody>
      </p:sp>
      <p:sp>
        <p:nvSpPr>
          <p:cNvPr id="14" name="Rectangle 13"/>
          <p:cNvSpPr/>
          <p:nvPr/>
        </p:nvSpPr>
        <p:spPr>
          <a:xfrm>
            <a:off x="6225082" y="2841898"/>
            <a:ext cx="2929423" cy="44464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Size and Sector</a:t>
            </a:r>
          </a:p>
        </p:txBody>
      </p:sp>
      <p:sp>
        <p:nvSpPr>
          <p:cNvPr id="15" name="Rectangle 14"/>
          <p:cNvSpPr/>
          <p:nvPr/>
        </p:nvSpPr>
        <p:spPr>
          <a:xfrm>
            <a:off x="6225082" y="3795939"/>
            <a:ext cx="2929423" cy="44464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Profitability </a:t>
            </a:r>
          </a:p>
        </p:txBody>
      </p:sp>
      <p:sp>
        <p:nvSpPr>
          <p:cNvPr id="16" name="Rectangle 15"/>
          <p:cNvSpPr/>
          <p:nvPr/>
        </p:nvSpPr>
        <p:spPr>
          <a:xfrm>
            <a:off x="6225082" y="4747711"/>
            <a:ext cx="2929423" cy="44464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Growth</a:t>
            </a:r>
          </a:p>
        </p:txBody>
      </p:sp>
      <p:sp>
        <p:nvSpPr>
          <p:cNvPr id="17" name="Rectangle 16"/>
          <p:cNvSpPr/>
          <p:nvPr/>
        </p:nvSpPr>
        <p:spPr>
          <a:xfrm>
            <a:off x="6225082" y="5647973"/>
            <a:ext cx="2929423" cy="44464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Sales growth rate</a:t>
            </a:r>
          </a:p>
        </p:txBody>
      </p:sp>
      <p:sp>
        <p:nvSpPr>
          <p:cNvPr id="18" name="Rectangle 17"/>
          <p:cNvSpPr/>
          <p:nvPr/>
        </p:nvSpPr>
        <p:spPr>
          <a:xfrm>
            <a:off x="676513" y="1784370"/>
            <a:ext cx="5301581" cy="388696"/>
          </a:xfrm>
          <a:prstGeom prst="rect">
            <a:avLst/>
          </a:prstGeom>
        </p:spPr>
        <p:txBody>
          <a:bodyPr wrap="square">
            <a:spAutoFit/>
          </a:bodyPr>
          <a:lstStyle/>
          <a:p>
            <a:pPr marL="342900" indent="-342900" algn="just">
              <a:lnSpc>
                <a:spcPct val="107000"/>
              </a:lnSpc>
              <a:spcBef>
                <a:spcPts val="1000"/>
              </a:spcBef>
              <a:spcAft>
                <a:spcPts val="800"/>
              </a:spcAft>
              <a:buClr>
                <a:schemeClr val="accent1"/>
              </a:buClr>
              <a:buSzPct val="80000"/>
              <a:buFont typeface="Wingdings 3" charset="2"/>
              <a:buChar char=""/>
              <a:defRPr/>
            </a:pPr>
            <a:r>
              <a:rPr lang="en-US" dirty="0"/>
              <a:t>Target population :  Owners of the SMEs</a:t>
            </a:r>
          </a:p>
        </p:txBody>
      </p:sp>
      <p:sp>
        <p:nvSpPr>
          <p:cNvPr id="4" name="Rectangle 3"/>
          <p:cNvSpPr/>
          <p:nvPr/>
        </p:nvSpPr>
        <p:spPr>
          <a:xfrm>
            <a:off x="676513" y="2287292"/>
            <a:ext cx="6458819" cy="367665"/>
          </a:xfrm>
          <a:prstGeom prst="rect">
            <a:avLst/>
          </a:prstGeom>
        </p:spPr>
        <p:txBody>
          <a:bodyPr wrap="none">
            <a:spAutoFit/>
          </a:bodyPr>
          <a:lstStyle/>
          <a:p>
            <a:pPr marL="342900" indent="-342900" algn="just">
              <a:lnSpc>
                <a:spcPct val="107000"/>
              </a:lnSpc>
              <a:spcBef>
                <a:spcPts val="1000"/>
              </a:spcBef>
              <a:spcAft>
                <a:spcPts val="800"/>
              </a:spcAft>
              <a:buClr>
                <a:schemeClr val="accent1"/>
              </a:buClr>
              <a:buSzPct val="80000"/>
              <a:buFont typeface="Wingdings 3" charset="2"/>
              <a:buChar char=""/>
              <a:defRPr/>
            </a:pPr>
            <a:r>
              <a:rPr lang="en-US" dirty="0"/>
              <a:t>Our Sample was heterogeneous, and from various sectors</a:t>
            </a:r>
          </a:p>
        </p:txBody>
      </p:sp>
    </p:spTree>
    <p:extLst>
      <p:ext uri="{BB962C8B-B14F-4D97-AF65-F5344CB8AC3E}">
        <p14:creationId xmlns:p14="http://schemas.microsoft.com/office/powerpoint/2010/main" val="48823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barn(inVertical)">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arn(inVertical)">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additive="base">
                                        <p:cTn id="48" dur="500" fill="hold"/>
                                        <p:tgtEl>
                                          <p:spTgt spid="15"/>
                                        </p:tgtEl>
                                        <p:attrNameLst>
                                          <p:attrName>ppt_x</p:attrName>
                                        </p:attrNameLst>
                                      </p:cBhvr>
                                      <p:tavLst>
                                        <p:tav tm="0">
                                          <p:val>
                                            <p:strVal val="#ppt_x"/>
                                          </p:val>
                                        </p:tav>
                                        <p:tav tm="100000">
                                          <p:val>
                                            <p:strVal val="#ppt_x"/>
                                          </p:val>
                                        </p:tav>
                                      </p:tavLst>
                                    </p:anim>
                                    <p:anim calcmode="lin" valueType="num">
                                      <p:cBhvr additive="base">
                                        <p:cTn id="49" dur="500" fill="hold"/>
                                        <p:tgtEl>
                                          <p:spTgt spid="15"/>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 calcmode="lin" valueType="num">
                                      <p:cBhvr additive="base">
                                        <p:cTn id="52" dur="500" fill="hold"/>
                                        <p:tgtEl>
                                          <p:spTgt spid="16"/>
                                        </p:tgtEl>
                                        <p:attrNameLst>
                                          <p:attrName>ppt_x</p:attrName>
                                        </p:attrNameLst>
                                      </p:cBhvr>
                                      <p:tavLst>
                                        <p:tav tm="0">
                                          <p:val>
                                            <p:strVal val="#ppt_x"/>
                                          </p:val>
                                        </p:tav>
                                        <p:tav tm="100000">
                                          <p:val>
                                            <p:strVal val="#ppt_x"/>
                                          </p:val>
                                        </p:tav>
                                      </p:tavLst>
                                    </p:anim>
                                    <p:anim calcmode="lin" valueType="num">
                                      <p:cBhvr additive="base">
                                        <p:cTn id="53" dur="500" fill="hold"/>
                                        <p:tgtEl>
                                          <p:spTgt spid="16"/>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additive="base">
                                        <p:cTn id="56" dur="500" fill="hold"/>
                                        <p:tgtEl>
                                          <p:spTgt spid="17"/>
                                        </p:tgtEl>
                                        <p:attrNameLst>
                                          <p:attrName>ppt_x</p:attrName>
                                        </p:attrNameLst>
                                      </p:cBhvr>
                                      <p:tavLst>
                                        <p:tav tm="0">
                                          <p:val>
                                            <p:strVal val="#ppt_x"/>
                                          </p:val>
                                        </p:tav>
                                        <p:tav tm="100000">
                                          <p:val>
                                            <p:strVal val="#ppt_x"/>
                                          </p:val>
                                        </p:tav>
                                      </p:tavLst>
                                    </p:anim>
                                    <p:anim calcmode="lin" valueType="num">
                                      <p:cBhvr additive="base">
                                        <p:cTn id="5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3" grpId="0"/>
      <p:bldP spid="12" grpId="0" animBg="1"/>
      <p:bldP spid="13" grpId="0" animBg="1"/>
      <p:bldP spid="14" grpId="0" animBg="1"/>
      <p:bldP spid="15" grpId="0" animBg="1"/>
      <p:bldP spid="16" grpId="0" animBg="1"/>
      <p:bldP spid="17" grpId="0" animBg="1"/>
      <p:bldP spid="18"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249445" y="43302"/>
            <a:ext cx="4411417" cy="460895"/>
          </a:xfrm>
          <a:prstGeom prst="rect">
            <a:avLst/>
          </a:prstGeom>
        </p:spPr>
        <p:txBody>
          <a:bodyPr wrap="square">
            <a:spAutoFit/>
          </a:bodyPr>
          <a:lstStyle/>
          <a:p>
            <a:pPr algn="ctr">
              <a:lnSpc>
                <a:spcPct val="107000"/>
              </a:lnSpc>
              <a:spcBef>
                <a:spcPct val="0"/>
              </a:spcBef>
              <a:spcAft>
                <a:spcPts val="800"/>
              </a:spcAft>
            </a:pPr>
            <a:r>
              <a:rPr lang="fr-FR" sz="2300" b="1" dirty="0" err="1">
                <a:solidFill>
                  <a:schemeClr val="accent2">
                    <a:lumMod val="75000"/>
                  </a:schemeClr>
                </a:solidFill>
                <a:latin typeface="+mj-lt"/>
                <a:ea typeface="+mj-ea"/>
                <a:cs typeface="+mj-cs"/>
              </a:rPr>
              <a:t>SMEs</a:t>
            </a:r>
            <a:r>
              <a:rPr lang="fr-FR" sz="2300" b="1" dirty="0">
                <a:solidFill>
                  <a:schemeClr val="accent2">
                    <a:lumMod val="75000"/>
                  </a:schemeClr>
                </a:solidFill>
                <a:latin typeface="+mj-lt"/>
                <a:ea typeface="+mj-ea"/>
                <a:cs typeface="+mj-cs"/>
              </a:rPr>
              <a:t> Profile</a:t>
            </a:r>
          </a:p>
        </p:txBody>
      </p:sp>
      <p:sp>
        <p:nvSpPr>
          <p:cNvPr id="9" name="ZoneTexte 8"/>
          <p:cNvSpPr txBox="1"/>
          <p:nvPr/>
        </p:nvSpPr>
        <p:spPr>
          <a:xfrm>
            <a:off x="801844" y="2839095"/>
            <a:ext cx="4504448" cy="261610"/>
          </a:xfrm>
          <a:prstGeom prst="rect">
            <a:avLst/>
          </a:prstGeom>
          <a:noFill/>
        </p:spPr>
        <p:txBody>
          <a:bodyPr wrap="square" rtlCol="0">
            <a:spAutoFit/>
          </a:bodyPr>
          <a:lstStyle/>
          <a:p>
            <a:r>
              <a:rPr lang="en-US" sz="1100" dirty="0"/>
              <a:t>Tab1 . Characteristics of the sample of 25 SMEs</a:t>
            </a:r>
          </a:p>
        </p:txBody>
      </p:sp>
      <p:graphicFrame>
        <p:nvGraphicFramePr>
          <p:cNvPr id="2" name="Tableau 1"/>
          <p:cNvGraphicFramePr>
            <a:graphicFrameLocks noGrp="1"/>
          </p:cNvGraphicFramePr>
          <p:nvPr>
            <p:extLst>
              <p:ext uri="{D42A27DB-BD31-4B8C-83A1-F6EECF244321}">
                <p14:modId xmlns:p14="http://schemas.microsoft.com/office/powerpoint/2010/main" val="1762836895"/>
              </p:ext>
            </p:extLst>
          </p:nvPr>
        </p:nvGraphicFramePr>
        <p:xfrm>
          <a:off x="801843" y="504197"/>
          <a:ext cx="8596311" cy="2293620"/>
        </p:xfrm>
        <a:graphic>
          <a:graphicData uri="http://schemas.openxmlformats.org/drawingml/2006/table">
            <a:tbl>
              <a:tblPr>
                <a:tableStyleId>{3B4B98B0-60AC-42C2-AFA5-B58CD77FA1E5}</a:tableStyleId>
              </a:tblPr>
              <a:tblGrid>
                <a:gridCol w="2865437">
                  <a:extLst>
                    <a:ext uri="{9D8B030D-6E8A-4147-A177-3AD203B41FA5}">
                      <a16:colId xmlns:a16="http://schemas.microsoft.com/office/drawing/2014/main" val="1781689365"/>
                    </a:ext>
                  </a:extLst>
                </a:gridCol>
                <a:gridCol w="2865437">
                  <a:extLst>
                    <a:ext uri="{9D8B030D-6E8A-4147-A177-3AD203B41FA5}">
                      <a16:colId xmlns:a16="http://schemas.microsoft.com/office/drawing/2014/main" val="411778805"/>
                    </a:ext>
                  </a:extLst>
                </a:gridCol>
                <a:gridCol w="2865437">
                  <a:extLst>
                    <a:ext uri="{9D8B030D-6E8A-4147-A177-3AD203B41FA5}">
                      <a16:colId xmlns:a16="http://schemas.microsoft.com/office/drawing/2014/main" val="3414860177"/>
                    </a:ext>
                  </a:extLst>
                </a:gridCol>
              </a:tblGrid>
              <a:tr h="301473">
                <a:tc>
                  <a:txBody>
                    <a:bodyPr/>
                    <a:lstStyle/>
                    <a:p>
                      <a:pPr algn="ctr" fontAlgn="b"/>
                      <a:r>
                        <a:rPr lang="fr-FR" sz="1400" dirty="0">
                          <a:effectLst/>
                        </a:rPr>
                        <a:t>SIZE   </a:t>
                      </a:r>
                      <a:endParaRPr lang="fr-FR" sz="1400" b="0" dirty="0">
                        <a:effectLst/>
                        <a:latin typeface="Arial" panose="020B0604020202020204" pitchFamily="34" charset="0"/>
                      </a:endParaRPr>
                    </a:p>
                  </a:txBody>
                  <a:tcPr marL="123825" marR="123825" marT="57150" marB="57150" anchor="b"/>
                </a:tc>
                <a:tc>
                  <a:txBody>
                    <a:bodyPr/>
                    <a:lstStyle/>
                    <a:p>
                      <a:pPr algn="ctr" fontAlgn="b"/>
                      <a:r>
                        <a:rPr lang="en-US" sz="1400" noProof="0" dirty="0">
                          <a:effectLst/>
                        </a:rPr>
                        <a:t>Frequency   </a:t>
                      </a:r>
                      <a:endParaRPr lang="en-US" sz="1400" noProof="0" dirty="0">
                        <a:effectLst/>
                        <a:latin typeface="Arial" panose="020B0604020202020204" pitchFamily="34" charset="0"/>
                      </a:endParaRPr>
                    </a:p>
                  </a:txBody>
                  <a:tcPr marL="123825" marR="123825" marT="57150" marB="57150" anchor="b"/>
                </a:tc>
                <a:tc>
                  <a:txBody>
                    <a:bodyPr/>
                    <a:lstStyle/>
                    <a:p>
                      <a:pPr algn="ctr" fontAlgn="b"/>
                      <a:r>
                        <a:rPr lang="fr-FR" sz="1400" dirty="0">
                          <a:effectLst/>
                        </a:rPr>
                        <a:t>%   </a:t>
                      </a:r>
                      <a:endParaRPr lang="fr-FR" sz="1400" dirty="0">
                        <a:effectLst/>
                        <a:latin typeface="Arial" panose="020B0604020202020204" pitchFamily="34" charset="0"/>
                      </a:endParaRPr>
                    </a:p>
                  </a:txBody>
                  <a:tcPr marL="123825" marR="123825" marT="57150" marB="57150" anchor="b"/>
                </a:tc>
                <a:extLst>
                  <a:ext uri="{0D108BD9-81ED-4DB2-BD59-A6C34878D82A}">
                    <a16:rowId xmlns:a16="http://schemas.microsoft.com/office/drawing/2014/main" val="1085262441"/>
                  </a:ext>
                </a:extLst>
              </a:tr>
              <a:tr h="301473">
                <a:tc>
                  <a:txBody>
                    <a:bodyPr/>
                    <a:lstStyle/>
                    <a:p>
                      <a:pPr algn="l" fontAlgn="t"/>
                      <a:r>
                        <a:rPr lang="fr-FR" sz="1400" dirty="0">
                          <a:effectLst/>
                        </a:rPr>
                        <a:t>[50-200]   </a:t>
                      </a:r>
                      <a:endParaRPr lang="fr-FR" sz="1400" b="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3   </a:t>
                      </a:r>
                      <a:endParaRPr lang="en-US" sz="1400" noProof="0" dirty="0">
                        <a:effectLst/>
                        <a:latin typeface="Arial" panose="020B0604020202020204" pitchFamily="34" charset="0"/>
                      </a:endParaRPr>
                    </a:p>
                  </a:txBody>
                  <a:tcPr marL="123825" marR="123825" marT="57150" marB="57150"/>
                </a:tc>
                <a:tc>
                  <a:txBody>
                    <a:bodyPr/>
                    <a:lstStyle/>
                    <a:p>
                      <a:pPr algn="ctr" fontAlgn="t"/>
                      <a:r>
                        <a:rPr lang="fr-FR" sz="1400" dirty="0">
                          <a:effectLst/>
                        </a:rPr>
                        <a:t>12%   </a:t>
                      </a:r>
                      <a:endParaRPr lang="fr-FR" sz="14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2607837234"/>
                  </a:ext>
                </a:extLst>
              </a:tr>
              <a:tr h="301473">
                <a:tc>
                  <a:txBody>
                    <a:bodyPr/>
                    <a:lstStyle/>
                    <a:p>
                      <a:pPr algn="l" fontAlgn="t"/>
                      <a:r>
                        <a:rPr lang="fr-FR" sz="1400" dirty="0">
                          <a:effectLst/>
                        </a:rPr>
                        <a:t>[1-9]   </a:t>
                      </a:r>
                      <a:endParaRPr lang="fr-FR" sz="1400" b="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10   </a:t>
                      </a:r>
                      <a:endParaRPr lang="en-US" sz="1400" noProof="0" dirty="0">
                        <a:effectLst/>
                        <a:latin typeface="Arial" panose="020B0604020202020204" pitchFamily="34" charset="0"/>
                      </a:endParaRPr>
                    </a:p>
                  </a:txBody>
                  <a:tcPr marL="123825" marR="123825" marT="57150" marB="57150"/>
                </a:tc>
                <a:tc>
                  <a:txBody>
                    <a:bodyPr/>
                    <a:lstStyle/>
                    <a:p>
                      <a:pPr algn="ctr" fontAlgn="t"/>
                      <a:r>
                        <a:rPr lang="fr-FR" sz="1400" dirty="0">
                          <a:effectLst/>
                        </a:rPr>
                        <a:t>40%   </a:t>
                      </a:r>
                      <a:endParaRPr lang="fr-FR" sz="14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4081473866"/>
                  </a:ext>
                </a:extLst>
              </a:tr>
              <a:tr h="301473">
                <a:tc>
                  <a:txBody>
                    <a:bodyPr/>
                    <a:lstStyle/>
                    <a:p>
                      <a:pPr algn="l" fontAlgn="t"/>
                      <a:r>
                        <a:rPr lang="fr-FR" sz="1400" dirty="0">
                          <a:effectLst/>
                        </a:rPr>
                        <a:t>[10-49]   </a:t>
                      </a:r>
                      <a:endParaRPr lang="fr-FR" sz="1400" b="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12   </a:t>
                      </a:r>
                      <a:endParaRPr lang="en-US" sz="1400" noProof="0" dirty="0">
                        <a:effectLst/>
                        <a:latin typeface="Arial" panose="020B0604020202020204" pitchFamily="34" charset="0"/>
                      </a:endParaRPr>
                    </a:p>
                  </a:txBody>
                  <a:tcPr marL="123825" marR="123825" marT="57150" marB="57150"/>
                </a:tc>
                <a:tc>
                  <a:txBody>
                    <a:bodyPr/>
                    <a:lstStyle/>
                    <a:p>
                      <a:pPr algn="ctr" fontAlgn="t"/>
                      <a:r>
                        <a:rPr lang="fr-FR" sz="1400" dirty="0">
                          <a:effectLst/>
                        </a:rPr>
                        <a:t>48%   </a:t>
                      </a:r>
                      <a:endParaRPr lang="fr-FR" sz="14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776630080"/>
                  </a:ext>
                </a:extLst>
              </a:tr>
              <a:tr h="301473">
                <a:tc>
                  <a:txBody>
                    <a:bodyPr/>
                    <a:lstStyle/>
                    <a:p>
                      <a:pPr algn="l" fontAlgn="t"/>
                      <a:r>
                        <a:rPr lang="fr-FR" sz="1400" dirty="0">
                          <a:effectLst/>
                        </a:rPr>
                        <a:t>Total   </a:t>
                      </a:r>
                      <a:endParaRPr lang="fr-FR" sz="1400" b="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25    </a:t>
                      </a:r>
                      <a:endParaRPr lang="en-US" sz="1400" noProof="0" dirty="0">
                        <a:effectLst/>
                        <a:latin typeface="Arial" panose="020B0604020202020204" pitchFamily="34" charset="0"/>
                      </a:endParaRPr>
                    </a:p>
                  </a:txBody>
                  <a:tcPr marL="123825" marR="123825" marT="57150" marB="57150"/>
                </a:tc>
                <a:tc>
                  <a:txBody>
                    <a:bodyPr/>
                    <a:lstStyle/>
                    <a:p>
                      <a:pPr algn="ctr" fontAlgn="t"/>
                      <a:r>
                        <a:rPr lang="fr-FR" sz="1400" dirty="0">
                          <a:effectLst/>
                        </a:rPr>
                        <a:t>100%    </a:t>
                      </a:r>
                      <a:endParaRPr lang="fr-FR" sz="14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2763703710"/>
                  </a:ext>
                </a:extLst>
              </a:tr>
              <a:tr h="301473">
                <a:tc>
                  <a:txBody>
                    <a:bodyPr/>
                    <a:lstStyle/>
                    <a:p>
                      <a:pPr algn="l" fontAlgn="t"/>
                      <a:r>
                        <a:rPr lang="fr-FR" sz="1400" dirty="0" err="1">
                          <a:effectLst/>
                        </a:rPr>
                        <a:t>Invalid</a:t>
                      </a:r>
                      <a:r>
                        <a:rPr lang="fr-FR" sz="1400" dirty="0">
                          <a:effectLst/>
                        </a:rPr>
                        <a:t>   </a:t>
                      </a:r>
                      <a:endParaRPr lang="fr-FR" sz="1400" b="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0    </a:t>
                      </a:r>
                      <a:endParaRPr lang="en-US" sz="1400" noProof="0" dirty="0">
                        <a:effectLst/>
                        <a:latin typeface="Arial" panose="020B0604020202020204" pitchFamily="34" charset="0"/>
                      </a:endParaRPr>
                    </a:p>
                  </a:txBody>
                  <a:tcPr marL="123825" marR="123825" marT="57150" marB="57150"/>
                </a:tc>
                <a:tc>
                  <a:txBody>
                    <a:bodyPr/>
                    <a:lstStyle/>
                    <a:p>
                      <a:pPr algn="ctr" fontAlgn="t"/>
                      <a:r>
                        <a:rPr lang="fr-FR" sz="1400" dirty="0">
                          <a:effectLst/>
                        </a:rPr>
                        <a:t>0%    </a:t>
                      </a:r>
                      <a:endParaRPr lang="fr-FR" sz="14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2167115599"/>
                  </a:ext>
                </a:extLst>
              </a:tr>
              <a:tr h="301473">
                <a:tc>
                  <a:txBody>
                    <a:bodyPr/>
                    <a:lstStyle/>
                    <a:p>
                      <a:pPr algn="l" fontAlgn="t"/>
                      <a:r>
                        <a:rPr lang="fr-FR" sz="1400" dirty="0">
                          <a:effectLst/>
                        </a:rPr>
                        <a:t>Total   </a:t>
                      </a:r>
                      <a:endParaRPr lang="fr-FR" sz="1400" b="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25    </a:t>
                      </a:r>
                      <a:endParaRPr lang="en-US" sz="1400" noProof="0" dirty="0">
                        <a:effectLst/>
                        <a:latin typeface="Arial" panose="020B0604020202020204" pitchFamily="34" charset="0"/>
                      </a:endParaRPr>
                    </a:p>
                  </a:txBody>
                  <a:tcPr marL="123825" marR="123825" marT="57150" marB="57150"/>
                </a:tc>
                <a:tc>
                  <a:txBody>
                    <a:bodyPr/>
                    <a:lstStyle/>
                    <a:p>
                      <a:pPr algn="ctr" fontAlgn="t"/>
                      <a:r>
                        <a:rPr lang="fr-FR" sz="1400" dirty="0">
                          <a:effectLst/>
                        </a:rPr>
                        <a:t>100%    </a:t>
                      </a:r>
                      <a:endParaRPr lang="fr-FR" sz="140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3933433393"/>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4260764646"/>
              </p:ext>
            </p:extLst>
          </p:nvPr>
        </p:nvGraphicFramePr>
        <p:xfrm>
          <a:off x="801843" y="3255713"/>
          <a:ext cx="8682118" cy="2973978"/>
        </p:xfrm>
        <a:graphic>
          <a:graphicData uri="http://schemas.openxmlformats.org/drawingml/2006/table">
            <a:tbl>
              <a:tblPr>
                <a:tableStyleId>{3B4B98B0-60AC-42C2-AFA5-B58CD77FA1E5}</a:tableStyleId>
              </a:tblPr>
              <a:tblGrid>
                <a:gridCol w="2955418">
                  <a:extLst>
                    <a:ext uri="{9D8B030D-6E8A-4147-A177-3AD203B41FA5}">
                      <a16:colId xmlns:a16="http://schemas.microsoft.com/office/drawing/2014/main" val="1319863000"/>
                    </a:ext>
                  </a:extLst>
                </a:gridCol>
                <a:gridCol w="5726700">
                  <a:extLst>
                    <a:ext uri="{9D8B030D-6E8A-4147-A177-3AD203B41FA5}">
                      <a16:colId xmlns:a16="http://schemas.microsoft.com/office/drawing/2014/main" val="2012669828"/>
                    </a:ext>
                  </a:extLst>
                </a:gridCol>
              </a:tblGrid>
              <a:tr h="330442">
                <a:tc>
                  <a:txBody>
                    <a:bodyPr/>
                    <a:lstStyle/>
                    <a:p>
                      <a:pPr algn="ctr" fontAlgn="b"/>
                      <a:r>
                        <a:rPr lang="en-US" sz="1400" noProof="0" dirty="0">
                          <a:effectLst/>
                        </a:rPr>
                        <a:t>SECTOR   </a:t>
                      </a:r>
                      <a:endParaRPr lang="en-US" sz="1400" b="0" noProof="0" dirty="0">
                        <a:effectLst/>
                        <a:latin typeface="Arial" panose="020B0604020202020204" pitchFamily="34" charset="0"/>
                      </a:endParaRPr>
                    </a:p>
                  </a:txBody>
                  <a:tcPr marL="123825" marR="123825" marT="57150" marB="57150" anchor="b"/>
                </a:tc>
                <a:tc>
                  <a:txBody>
                    <a:bodyPr/>
                    <a:lstStyle/>
                    <a:p>
                      <a:pPr algn="ctr" fontAlgn="b"/>
                      <a:r>
                        <a:rPr lang="en-US" sz="1400" noProof="0" dirty="0">
                          <a:effectLst/>
                        </a:rPr>
                        <a:t>%   </a:t>
                      </a:r>
                      <a:endParaRPr lang="en-US" sz="1400" noProof="0" dirty="0">
                        <a:effectLst/>
                        <a:latin typeface="Arial" panose="020B0604020202020204" pitchFamily="34" charset="0"/>
                      </a:endParaRPr>
                    </a:p>
                  </a:txBody>
                  <a:tcPr marL="123825" marR="123825" marT="57150" marB="57150" anchor="b"/>
                </a:tc>
                <a:extLst>
                  <a:ext uri="{0D108BD9-81ED-4DB2-BD59-A6C34878D82A}">
                    <a16:rowId xmlns:a16="http://schemas.microsoft.com/office/drawing/2014/main" val="2498045634"/>
                  </a:ext>
                </a:extLst>
              </a:tr>
              <a:tr h="330442">
                <a:tc>
                  <a:txBody>
                    <a:bodyPr/>
                    <a:lstStyle/>
                    <a:p>
                      <a:pPr algn="l" fontAlgn="t"/>
                      <a:r>
                        <a:rPr lang="en-US" sz="1400" noProof="0" dirty="0">
                          <a:effectLst/>
                        </a:rPr>
                        <a:t>Agriculture   </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16%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519265963"/>
                  </a:ext>
                </a:extLst>
              </a:tr>
              <a:tr h="330442">
                <a:tc>
                  <a:txBody>
                    <a:bodyPr/>
                    <a:lstStyle/>
                    <a:p>
                      <a:pPr algn="l" fontAlgn="t"/>
                      <a:r>
                        <a:rPr lang="en-US" sz="1400" noProof="0" dirty="0">
                          <a:effectLst/>
                        </a:rPr>
                        <a:t>Services   </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24%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1026115040"/>
                  </a:ext>
                </a:extLst>
              </a:tr>
              <a:tr h="330442">
                <a:tc>
                  <a:txBody>
                    <a:bodyPr/>
                    <a:lstStyle/>
                    <a:p>
                      <a:pPr algn="l" fontAlgn="t"/>
                      <a:r>
                        <a:rPr lang="en-US" sz="1400" noProof="0" dirty="0">
                          <a:effectLst/>
                        </a:rPr>
                        <a:t>Construction</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8%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3389832413"/>
                  </a:ext>
                </a:extLst>
              </a:tr>
              <a:tr h="330442">
                <a:tc>
                  <a:txBody>
                    <a:bodyPr/>
                    <a:lstStyle/>
                    <a:p>
                      <a:pPr algn="l" fontAlgn="t"/>
                      <a:r>
                        <a:rPr lang="en-US" sz="1400" noProof="0" dirty="0">
                          <a:effectLst/>
                        </a:rPr>
                        <a:t>Digital and IT Development   </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12%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1749387575"/>
                  </a:ext>
                </a:extLst>
              </a:tr>
              <a:tr h="330442">
                <a:tc>
                  <a:txBody>
                    <a:bodyPr/>
                    <a:lstStyle/>
                    <a:p>
                      <a:pPr algn="l" fontAlgn="t"/>
                      <a:r>
                        <a:rPr lang="en-US" sz="1400" noProof="0" dirty="0">
                          <a:effectLst/>
                        </a:rPr>
                        <a:t>Industry   </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12%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1026000889"/>
                  </a:ext>
                </a:extLst>
              </a:tr>
              <a:tr h="330442">
                <a:tc>
                  <a:txBody>
                    <a:bodyPr/>
                    <a:lstStyle/>
                    <a:p>
                      <a:pPr algn="l" fontAlgn="t"/>
                      <a:r>
                        <a:rPr lang="en-US" sz="1400" noProof="0" dirty="0">
                          <a:effectLst/>
                        </a:rPr>
                        <a:t>Commerce   </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12%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537223228"/>
                  </a:ext>
                </a:extLst>
              </a:tr>
              <a:tr h="330442">
                <a:tc>
                  <a:txBody>
                    <a:bodyPr/>
                    <a:lstStyle/>
                    <a:p>
                      <a:pPr algn="l" fontAlgn="t"/>
                      <a:r>
                        <a:rPr lang="en-US" sz="1400" noProof="0" dirty="0">
                          <a:effectLst/>
                        </a:rPr>
                        <a:t>Tourism   </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16%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1477995122"/>
                  </a:ext>
                </a:extLst>
              </a:tr>
              <a:tr h="330442">
                <a:tc>
                  <a:txBody>
                    <a:bodyPr/>
                    <a:lstStyle/>
                    <a:p>
                      <a:pPr algn="l" fontAlgn="t"/>
                      <a:r>
                        <a:rPr lang="en-US" sz="1400" noProof="0" dirty="0">
                          <a:effectLst/>
                        </a:rPr>
                        <a:t>Total   </a:t>
                      </a:r>
                      <a:endParaRPr lang="en-US" sz="1400" b="0" noProof="0" dirty="0">
                        <a:effectLst/>
                        <a:latin typeface="Arial" panose="020B0604020202020204" pitchFamily="34" charset="0"/>
                      </a:endParaRPr>
                    </a:p>
                  </a:txBody>
                  <a:tcPr marL="123825" marR="123825" marT="57150" marB="57150"/>
                </a:tc>
                <a:tc>
                  <a:txBody>
                    <a:bodyPr/>
                    <a:lstStyle/>
                    <a:p>
                      <a:pPr algn="ctr" fontAlgn="t"/>
                      <a:r>
                        <a:rPr lang="en-US" sz="1400" noProof="0" dirty="0">
                          <a:effectLst/>
                        </a:rPr>
                        <a:t>100%    </a:t>
                      </a:r>
                      <a:endParaRPr lang="en-US" sz="1400" noProof="0" dirty="0">
                        <a:effectLst/>
                        <a:latin typeface="Arial" panose="020B0604020202020204" pitchFamily="34" charset="0"/>
                      </a:endParaRPr>
                    </a:p>
                  </a:txBody>
                  <a:tcPr marL="123825" marR="123825" marT="57150" marB="57150"/>
                </a:tc>
                <a:extLst>
                  <a:ext uri="{0D108BD9-81ED-4DB2-BD59-A6C34878D82A}">
                    <a16:rowId xmlns:a16="http://schemas.microsoft.com/office/drawing/2014/main" val="129986397"/>
                  </a:ext>
                </a:extLst>
              </a:tr>
            </a:tbl>
          </a:graphicData>
        </a:graphic>
      </p:graphicFrame>
      <p:sp>
        <p:nvSpPr>
          <p:cNvPr id="10" name="ZoneTexte 9"/>
          <p:cNvSpPr txBox="1"/>
          <p:nvPr/>
        </p:nvSpPr>
        <p:spPr>
          <a:xfrm>
            <a:off x="829980" y="6314359"/>
            <a:ext cx="4504448" cy="261610"/>
          </a:xfrm>
          <a:prstGeom prst="rect">
            <a:avLst/>
          </a:prstGeom>
          <a:noFill/>
        </p:spPr>
        <p:txBody>
          <a:bodyPr wrap="square" rtlCol="0">
            <a:spAutoFit/>
          </a:bodyPr>
          <a:lstStyle/>
          <a:p>
            <a:r>
              <a:rPr lang="fr-FR" sz="1100" dirty="0"/>
              <a:t>Tab2 . </a:t>
            </a:r>
            <a:r>
              <a:rPr lang="fr-FR" sz="1100" dirty="0" err="1"/>
              <a:t>Sectors</a:t>
            </a:r>
            <a:endParaRPr lang="fr-FR" sz="1100" dirty="0"/>
          </a:p>
        </p:txBody>
      </p:sp>
    </p:spTree>
    <p:extLst>
      <p:ext uri="{BB962C8B-B14F-4D97-AF65-F5344CB8AC3E}">
        <p14:creationId xmlns:p14="http://schemas.microsoft.com/office/powerpoint/2010/main" val="1855103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2179</TotalTime>
  <Words>1258</Words>
  <Application>Microsoft Office PowerPoint</Application>
  <PresentationFormat>Widescreen</PresentationFormat>
  <Paragraphs>164</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Times New Roman</vt:lpstr>
      <vt:lpstr>Trebuchet MS</vt:lpstr>
      <vt:lpstr>Wingdings 3</vt:lpstr>
      <vt:lpstr>Facet</vt:lpstr>
      <vt:lpstr>An Analysis of the impact of Covid-19 Pandemic on the Performance of Moroccan SMEs</vt:lpstr>
      <vt:lpstr>Plan</vt:lpstr>
      <vt:lpstr>Introduction</vt:lpstr>
      <vt:lpstr>Research Hypothesizes </vt:lpstr>
      <vt:lpstr>Theoretical Background</vt:lpstr>
      <vt:lpstr>Firm Performance of SMEs during Crisis</vt:lpstr>
      <vt:lpstr>PowerPoint Presentation</vt:lpstr>
      <vt:lpstr>Method &amp; Methodology</vt:lpstr>
      <vt:lpstr>PowerPoint Presentation</vt:lpstr>
      <vt:lpstr>Results &amp; Discussion</vt:lpstr>
      <vt:lpstr>PowerPoint Presentation</vt:lpstr>
      <vt:lpstr>PowerPoint Presentation</vt:lpstr>
      <vt:lpstr>Conclusions</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160</cp:revision>
  <dcterms:created xsi:type="dcterms:W3CDTF">2020-02-19T16:22:48Z</dcterms:created>
  <dcterms:modified xsi:type="dcterms:W3CDTF">2022-04-01T02:28:48Z</dcterms:modified>
</cp:coreProperties>
</file>