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8" r:id="rId3"/>
    <p:sldId id="275" r:id="rId4"/>
    <p:sldId id="276" r:id="rId5"/>
    <p:sldId id="277" r:id="rId6"/>
    <p:sldId id="278" r:id="rId7"/>
    <p:sldId id="279" r:id="rId8"/>
    <p:sldId id="281" r:id="rId9"/>
    <p:sldId id="282" r:id="rId10"/>
    <p:sldId id="280" r:id="rId11"/>
    <p:sldId id="27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486113"/>
    <a:srgbClr val="FFC000"/>
    <a:srgbClr val="052C34"/>
    <a:srgbClr val="0844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4291" autoAdjust="0"/>
  </p:normalViewPr>
  <p:slideViewPr>
    <p:cSldViewPr snapToGrid="0">
      <p:cViewPr varScale="1">
        <p:scale>
          <a:sx n="75" d="100"/>
          <a:sy n="75" d="100"/>
        </p:scale>
        <p:origin x="878" y="6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5FDB8A1-C10E-4D67-8723-D84EFA6CE51D}" type="doc">
      <dgm:prSet loTypeId="urn:microsoft.com/office/officeart/2008/layout/HorizontalMultiLevelHierarchy" loCatId="hierarchy" qsTypeId="urn:microsoft.com/office/officeart/2005/8/quickstyle/simple2" qsCatId="simple" csTypeId="urn:microsoft.com/office/officeart/2005/8/colors/accent2_1" csCatId="accent2" phldr="1"/>
      <dgm:spPr/>
      <dgm:t>
        <a:bodyPr/>
        <a:lstStyle/>
        <a:p>
          <a:endParaRPr lang="fr-FR"/>
        </a:p>
      </dgm:t>
    </dgm:pt>
    <dgm:pt modelId="{1D879490-2B8D-4C5F-ADAA-88D7AA8BC658}">
      <dgm:prSet phldrT="[Texte]" custT="1"/>
      <dgm:spPr/>
      <dgm:t>
        <a:bodyPr vert="vert"/>
        <a:lstStyle/>
        <a:p>
          <a:pPr>
            <a:buNone/>
          </a:pPr>
          <a:r>
            <a:rPr lang="fr-FR" sz="1700" dirty="0"/>
            <a:t>«Un syndrome d’épuisement émotionnel, de dépersonnalisation et de réduction de l’accomplissement personnel qui apparaît chez les individus impliqués professionnellement auprès d’autrui»</a:t>
          </a:r>
        </a:p>
        <a:p>
          <a:pPr>
            <a:buNone/>
          </a:pPr>
          <a:r>
            <a:rPr lang="fr-FR" sz="1400" i="1" dirty="0" err="1">
              <a:solidFill>
                <a:srgbClr val="000000"/>
              </a:solidFill>
            </a:rPr>
            <a:t>Maslach</a:t>
          </a:r>
          <a:r>
            <a:rPr lang="fr-FR" sz="1400" i="1" dirty="0">
              <a:solidFill>
                <a:srgbClr val="000000"/>
              </a:solidFill>
            </a:rPr>
            <a:t> &amp; Jackson (1981)</a:t>
          </a:r>
          <a:endParaRPr lang="fr-FR" sz="1400" i="1" dirty="0"/>
        </a:p>
      </dgm:t>
    </dgm:pt>
    <dgm:pt modelId="{506F3E83-4468-427C-8CE1-FF62643A93BF}" type="parTrans" cxnId="{93BF6B4F-5295-4F9B-A977-3CA27046D381}">
      <dgm:prSet/>
      <dgm:spPr/>
      <dgm:t>
        <a:bodyPr/>
        <a:lstStyle/>
        <a:p>
          <a:endParaRPr lang="fr-FR"/>
        </a:p>
      </dgm:t>
    </dgm:pt>
    <dgm:pt modelId="{DE202E78-CE12-4044-93BE-04C66D64F6B9}" type="sibTrans" cxnId="{93BF6B4F-5295-4F9B-A977-3CA27046D381}">
      <dgm:prSet/>
      <dgm:spPr/>
      <dgm:t>
        <a:bodyPr/>
        <a:lstStyle/>
        <a:p>
          <a:endParaRPr lang="fr-FR"/>
        </a:p>
      </dgm:t>
    </dgm:pt>
    <dgm:pt modelId="{FD2B6CCC-BDD1-4254-BA88-0F3F3A42632D}">
      <dgm:prSet phldrT="[Texte]"/>
      <dgm:spPr/>
      <dgm:t>
        <a:bodyPr/>
        <a:lstStyle/>
        <a:p>
          <a:pPr>
            <a:buNone/>
          </a:pPr>
          <a:r>
            <a:rPr lang="fr-FR" b="1" dirty="0">
              <a:latin typeface="Fira Sans Extra Condensed" panose="020B0503050000020004" pitchFamily="34" charset="0"/>
            </a:rPr>
            <a:t>Epuisement</a:t>
          </a:r>
          <a:r>
            <a:rPr lang="en-US" b="1" dirty="0">
              <a:latin typeface="Fira Sans Extra Condensed" panose="020B0503050000020004" pitchFamily="34" charset="0"/>
            </a:rPr>
            <a:t> </a:t>
          </a:r>
          <a:r>
            <a:rPr lang="fr-FR" b="1" dirty="0">
              <a:latin typeface="Fira Sans Extra Condensed" panose="020B0503050000020004" pitchFamily="34" charset="0"/>
            </a:rPr>
            <a:t>émotionnel</a:t>
          </a:r>
        </a:p>
        <a:p>
          <a:pPr>
            <a:buNone/>
          </a:pPr>
          <a:r>
            <a:rPr lang="fr-FR" dirty="0">
              <a:solidFill>
                <a:srgbClr val="000000"/>
              </a:solidFill>
              <a:latin typeface="Fira Sans Extra Condensed" panose="020B0503050000020004" pitchFamily="34" charset="0"/>
            </a:rPr>
            <a:t>A</a:t>
          </a:r>
          <a:r>
            <a:rPr lang="fr-FR" b="0" i="0" u="none" strike="noStrike" cap="none" spc="0" baseline="0" dirty="0">
              <a:solidFill>
                <a:srgbClr val="000000"/>
              </a:solidFill>
              <a:uFillTx/>
              <a:latin typeface="Fira Sans Extra Condensed" panose="020B0503050000020004" pitchFamily="34" charset="0"/>
            </a:rPr>
            <a:t>pparition de fatigue et une perte de motivation pour le travail.</a:t>
          </a:r>
          <a:endParaRPr lang="fr-FR" dirty="0"/>
        </a:p>
      </dgm:t>
    </dgm:pt>
    <dgm:pt modelId="{2FD8D10A-8E3B-487A-A925-F43E7A68912A}" type="parTrans" cxnId="{8C38B104-3A2E-4C6A-BA18-508CAAF8A3E8}">
      <dgm:prSet/>
      <dgm:spPr/>
      <dgm:t>
        <a:bodyPr/>
        <a:lstStyle/>
        <a:p>
          <a:endParaRPr lang="fr-FR"/>
        </a:p>
      </dgm:t>
    </dgm:pt>
    <dgm:pt modelId="{18F8F0AF-7FAB-4E1C-B70D-522D554F33C1}" type="sibTrans" cxnId="{8C38B104-3A2E-4C6A-BA18-508CAAF8A3E8}">
      <dgm:prSet/>
      <dgm:spPr/>
      <dgm:t>
        <a:bodyPr/>
        <a:lstStyle/>
        <a:p>
          <a:endParaRPr lang="fr-FR"/>
        </a:p>
      </dgm:t>
    </dgm:pt>
    <dgm:pt modelId="{5AA507EE-E8CF-4583-9707-3154011F9FFF}">
      <dgm:prSet phldrT="[Texte]"/>
      <dgm:spPr/>
      <dgm:t>
        <a:bodyPr/>
        <a:lstStyle/>
        <a:p>
          <a:pPr>
            <a:buNone/>
          </a:pPr>
          <a:r>
            <a:rPr lang="fr-FR" b="1" dirty="0">
              <a:latin typeface="Fira Sans Extra Condensed" panose="020B0503050000020004" pitchFamily="34" charset="0"/>
            </a:rPr>
            <a:t>Dépersonnalisation</a:t>
          </a:r>
        </a:p>
        <a:p>
          <a:pPr>
            <a:buNone/>
          </a:pPr>
          <a:r>
            <a:rPr lang="fr-FR" b="0" i="0" u="none" strike="noStrike" cap="none" spc="0" baseline="0" dirty="0">
              <a:solidFill>
                <a:srgbClr val="000000"/>
              </a:solidFill>
              <a:uFillTx/>
              <a:latin typeface="Fira Sans Extra Condensed" panose="020B0503050000020004" pitchFamily="34" charset="0"/>
            </a:rPr>
            <a:t>Attitudes négatives de l’individu envers autrui</a:t>
          </a:r>
          <a:endParaRPr lang="fr-FR" dirty="0"/>
        </a:p>
      </dgm:t>
    </dgm:pt>
    <dgm:pt modelId="{4250B913-587F-480A-854E-ADC05B1B0E68}" type="parTrans" cxnId="{D4A8EC05-BE89-4C4D-96EE-7B63821D16CC}">
      <dgm:prSet/>
      <dgm:spPr/>
      <dgm:t>
        <a:bodyPr/>
        <a:lstStyle/>
        <a:p>
          <a:endParaRPr lang="fr-FR"/>
        </a:p>
      </dgm:t>
    </dgm:pt>
    <dgm:pt modelId="{4602978B-BF71-435C-BC60-981525E5BFB8}" type="sibTrans" cxnId="{D4A8EC05-BE89-4C4D-96EE-7B63821D16CC}">
      <dgm:prSet/>
      <dgm:spPr/>
      <dgm:t>
        <a:bodyPr/>
        <a:lstStyle/>
        <a:p>
          <a:endParaRPr lang="fr-FR"/>
        </a:p>
      </dgm:t>
    </dgm:pt>
    <dgm:pt modelId="{BA22A784-A57A-493D-85B8-81EAAA06BCC7}">
      <dgm:prSet phldrT="[Texte]"/>
      <dgm:spPr/>
      <dgm:t>
        <a:bodyPr/>
        <a:lstStyle/>
        <a:p>
          <a:pPr>
            <a:buNone/>
          </a:pPr>
          <a:r>
            <a:rPr lang="fr-FR" b="1" dirty="0">
              <a:latin typeface="Fira Sans Extra Condensed" panose="020B0503050000020004" pitchFamily="34" charset="0"/>
            </a:rPr>
            <a:t>Accomplissement</a:t>
          </a:r>
          <a:r>
            <a:rPr lang="en-US" b="1" dirty="0">
              <a:latin typeface="Fira Sans Extra Condensed" panose="020B0503050000020004" pitchFamily="34" charset="0"/>
            </a:rPr>
            <a:t> personnel</a:t>
          </a:r>
        </a:p>
        <a:p>
          <a:pPr>
            <a:buNone/>
          </a:pPr>
          <a:r>
            <a:rPr lang="fr-FR" dirty="0">
              <a:solidFill>
                <a:srgbClr val="000000"/>
              </a:solidFill>
              <a:latin typeface="Fira Sans Extra Condensed" panose="020B0503050000020004" pitchFamily="34" charset="0"/>
            </a:rPr>
            <a:t>A</a:t>
          </a:r>
          <a:r>
            <a:rPr lang="fr-FR" b="0" i="0" u="none" strike="noStrike" cap="none" spc="0" baseline="0" dirty="0">
              <a:solidFill>
                <a:srgbClr val="000000"/>
              </a:solidFill>
              <a:uFillTx/>
              <a:latin typeface="Fira Sans Extra Condensed" panose="020B0503050000020004" pitchFamily="34" charset="0"/>
            </a:rPr>
            <a:t>utoévaluation négative de l’individu</a:t>
          </a:r>
          <a:endParaRPr lang="fr-FR" dirty="0"/>
        </a:p>
      </dgm:t>
    </dgm:pt>
    <dgm:pt modelId="{2A09A76D-C6FA-4A34-8969-BE9DD1291E97}" type="parTrans" cxnId="{BD5FC39D-1766-4FD3-A4DE-DBCF04374D17}">
      <dgm:prSet/>
      <dgm:spPr/>
      <dgm:t>
        <a:bodyPr/>
        <a:lstStyle/>
        <a:p>
          <a:endParaRPr lang="fr-FR"/>
        </a:p>
      </dgm:t>
    </dgm:pt>
    <dgm:pt modelId="{78ED5419-B30E-422B-95E8-9CA575A3CD62}" type="sibTrans" cxnId="{BD5FC39D-1766-4FD3-A4DE-DBCF04374D17}">
      <dgm:prSet/>
      <dgm:spPr/>
      <dgm:t>
        <a:bodyPr/>
        <a:lstStyle/>
        <a:p>
          <a:endParaRPr lang="fr-FR"/>
        </a:p>
      </dgm:t>
    </dgm:pt>
    <dgm:pt modelId="{279AE2B9-EBAC-48C6-9A27-C5514F425F6B}" type="pres">
      <dgm:prSet presAssocID="{E5FDB8A1-C10E-4D67-8723-D84EFA6CE51D}" presName="Name0" presStyleCnt="0">
        <dgm:presLayoutVars>
          <dgm:chPref val="1"/>
          <dgm:dir/>
          <dgm:animOne val="branch"/>
          <dgm:animLvl val="lvl"/>
          <dgm:resizeHandles val="exact"/>
        </dgm:presLayoutVars>
      </dgm:prSet>
      <dgm:spPr/>
    </dgm:pt>
    <dgm:pt modelId="{43CE178E-EA14-4BE2-A9ED-515B8CFA1676}" type="pres">
      <dgm:prSet presAssocID="{1D879490-2B8D-4C5F-ADAA-88D7AA8BC658}" presName="root1" presStyleCnt="0"/>
      <dgm:spPr/>
    </dgm:pt>
    <dgm:pt modelId="{7B9D217B-304F-4FA4-8B4F-E54E18C4B1A3}" type="pres">
      <dgm:prSet presAssocID="{1D879490-2B8D-4C5F-ADAA-88D7AA8BC658}" presName="LevelOneTextNode" presStyleLbl="node0" presStyleIdx="0" presStyleCnt="1" custScaleX="378842" custScaleY="75084" custLinFactX="-22288" custLinFactNeighborX="-100000">
        <dgm:presLayoutVars>
          <dgm:chPref val="3"/>
        </dgm:presLayoutVars>
      </dgm:prSet>
      <dgm:spPr/>
    </dgm:pt>
    <dgm:pt modelId="{1D72B105-70F4-4B57-B5B5-1B9ACAB1843A}" type="pres">
      <dgm:prSet presAssocID="{1D879490-2B8D-4C5F-ADAA-88D7AA8BC658}" presName="level2hierChild" presStyleCnt="0"/>
      <dgm:spPr/>
    </dgm:pt>
    <dgm:pt modelId="{1EF50929-1F56-46E0-B6D7-97D88F3B93AD}" type="pres">
      <dgm:prSet presAssocID="{2FD8D10A-8E3B-487A-A925-F43E7A68912A}" presName="conn2-1" presStyleLbl="parChTrans1D2" presStyleIdx="0" presStyleCnt="3"/>
      <dgm:spPr/>
    </dgm:pt>
    <dgm:pt modelId="{E6BA04AE-E853-4E28-BBEB-3EB50E8441BC}" type="pres">
      <dgm:prSet presAssocID="{2FD8D10A-8E3B-487A-A925-F43E7A68912A}" presName="connTx" presStyleLbl="parChTrans1D2" presStyleIdx="0" presStyleCnt="3"/>
      <dgm:spPr/>
    </dgm:pt>
    <dgm:pt modelId="{86450A44-CC8C-40DD-A054-20E2E9E8C97C}" type="pres">
      <dgm:prSet presAssocID="{FD2B6CCC-BDD1-4254-BA88-0F3F3A42632D}" presName="root2" presStyleCnt="0"/>
      <dgm:spPr/>
    </dgm:pt>
    <dgm:pt modelId="{ECE55FE2-8979-40E6-8354-E90612AC1333}" type="pres">
      <dgm:prSet presAssocID="{FD2B6CCC-BDD1-4254-BA88-0F3F3A42632D}" presName="LevelTwoTextNode" presStyleLbl="node2" presStyleIdx="0" presStyleCnt="3" custLinFactNeighborX="47391" custLinFactNeighborY="-70615">
        <dgm:presLayoutVars>
          <dgm:chPref val="3"/>
        </dgm:presLayoutVars>
      </dgm:prSet>
      <dgm:spPr/>
    </dgm:pt>
    <dgm:pt modelId="{017E3C4C-6FF8-4047-B560-ED10015F6006}" type="pres">
      <dgm:prSet presAssocID="{FD2B6CCC-BDD1-4254-BA88-0F3F3A42632D}" presName="level3hierChild" presStyleCnt="0"/>
      <dgm:spPr/>
    </dgm:pt>
    <dgm:pt modelId="{3F79BA77-E103-454D-A6B8-2DEBA6456539}" type="pres">
      <dgm:prSet presAssocID="{4250B913-587F-480A-854E-ADC05B1B0E68}" presName="conn2-1" presStyleLbl="parChTrans1D2" presStyleIdx="1" presStyleCnt="3"/>
      <dgm:spPr/>
    </dgm:pt>
    <dgm:pt modelId="{D477FFBD-4EC6-4E8A-9C44-AC726DBC6309}" type="pres">
      <dgm:prSet presAssocID="{4250B913-587F-480A-854E-ADC05B1B0E68}" presName="connTx" presStyleLbl="parChTrans1D2" presStyleIdx="1" presStyleCnt="3"/>
      <dgm:spPr/>
    </dgm:pt>
    <dgm:pt modelId="{13053005-9DEF-4FCD-BB7E-11746E375F56}" type="pres">
      <dgm:prSet presAssocID="{5AA507EE-E8CF-4583-9707-3154011F9FFF}" presName="root2" presStyleCnt="0"/>
      <dgm:spPr/>
    </dgm:pt>
    <dgm:pt modelId="{D84D1665-0434-4950-8A88-02BF88AF465C}" type="pres">
      <dgm:prSet presAssocID="{5AA507EE-E8CF-4583-9707-3154011F9FFF}" presName="LevelTwoTextNode" presStyleLbl="node2" presStyleIdx="1" presStyleCnt="3" custLinFactNeighborX="46971" custLinFactNeighborY="-246">
        <dgm:presLayoutVars>
          <dgm:chPref val="3"/>
        </dgm:presLayoutVars>
      </dgm:prSet>
      <dgm:spPr/>
    </dgm:pt>
    <dgm:pt modelId="{76293AFD-DC4C-452F-B57D-9F6D838E8E59}" type="pres">
      <dgm:prSet presAssocID="{5AA507EE-E8CF-4583-9707-3154011F9FFF}" presName="level3hierChild" presStyleCnt="0"/>
      <dgm:spPr/>
    </dgm:pt>
    <dgm:pt modelId="{15215C7D-4A77-4B18-989E-F414CD9C5077}" type="pres">
      <dgm:prSet presAssocID="{2A09A76D-C6FA-4A34-8969-BE9DD1291E97}" presName="conn2-1" presStyleLbl="parChTrans1D2" presStyleIdx="2" presStyleCnt="3"/>
      <dgm:spPr/>
    </dgm:pt>
    <dgm:pt modelId="{E8FFB977-F4FC-45B1-8564-D0AB9DA2680F}" type="pres">
      <dgm:prSet presAssocID="{2A09A76D-C6FA-4A34-8969-BE9DD1291E97}" presName="connTx" presStyleLbl="parChTrans1D2" presStyleIdx="2" presStyleCnt="3"/>
      <dgm:spPr/>
    </dgm:pt>
    <dgm:pt modelId="{B5C47BC9-AA96-413D-8C8D-F46E5C322E15}" type="pres">
      <dgm:prSet presAssocID="{BA22A784-A57A-493D-85B8-81EAAA06BCC7}" presName="root2" presStyleCnt="0"/>
      <dgm:spPr/>
    </dgm:pt>
    <dgm:pt modelId="{4A7D36B8-B0ED-4D91-9E62-C9DC24D125F2}" type="pres">
      <dgm:prSet presAssocID="{BA22A784-A57A-493D-85B8-81EAAA06BCC7}" presName="LevelTwoTextNode" presStyleLbl="node2" presStyleIdx="2" presStyleCnt="3" custLinFactNeighborX="47152" custLinFactNeighborY="45558">
        <dgm:presLayoutVars>
          <dgm:chPref val="3"/>
        </dgm:presLayoutVars>
      </dgm:prSet>
      <dgm:spPr/>
    </dgm:pt>
    <dgm:pt modelId="{3A7FB819-C067-4075-95F4-0ADB307C4250}" type="pres">
      <dgm:prSet presAssocID="{BA22A784-A57A-493D-85B8-81EAAA06BCC7}" presName="level3hierChild" presStyleCnt="0"/>
      <dgm:spPr/>
    </dgm:pt>
  </dgm:ptLst>
  <dgm:cxnLst>
    <dgm:cxn modelId="{8C38B104-3A2E-4C6A-BA18-508CAAF8A3E8}" srcId="{1D879490-2B8D-4C5F-ADAA-88D7AA8BC658}" destId="{FD2B6CCC-BDD1-4254-BA88-0F3F3A42632D}" srcOrd="0" destOrd="0" parTransId="{2FD8D10A-8E3B-487A-A925-F43E7A68912A}" sibTransId="{18F8F0AF-7FAB-4E1C-B70D-522D554F33C1}"/>
    <dgm:cxn modelId="{D4A8EC05-BE89-4C4D-96EE-7B63821D16CC}" srcId="{1D879490-2B8D-4C5F-ADAA-88D7AA8BC658}" destId="{5AA507EE-E8CF-4583-9707-3154011F9FFF}" srcOrd="1" destOrd="0" parTransId="{4250B913-587F-480A-854E-ADC05B1B0E68}" sibTransId="{4602978B-BF71-435C-BC60-981525E5BFB8}"/>
    <dgm:cxn modelId="{314E1316-DA8F-4D77-A95A-CF994A124A55}" type="presOf" srcId="{2A09A76D-C6FA-4A34-8969-BE9DD1291E97}" destId="{E8FFB977-F4FC-45B1-8564-D0AB9DA2680F}" srcOrd="1" destOrd="0" presId="urn:microsoft.com/office/officeart/2008/layout/HorizontalMultiLevelHierarchy"/>
    <dgm:cxn modelId="{8C1D4117-3B3D-4175-AD9A-E294593219B2}" type="presOf" srcId="{BA22A784-A57A-493D-85B8-81EAAA06BCC7}" destId="{4A7D36B8-B0ED-4D91-9E62-C9DC24D125F2}" srcOrd="0" destOrd="0" presId="urn:microsoft.com/office/officeart/2008/layout/HorizontalMultiLevelHierarchy"/>
    <dgm:cxn modelId="{E1A6E91A-5352-4D42-ACF9-E5E58C92499E}" type="presOf" srcId="{5AA507EE-E8CF-4583-9707-3154011F9FFF}" destId="{D84D1665-0434-4950-8A88-02BF88AF465C}" srcOrd="0" destOrd="0" presId="urn:microsoft.com/office/officeart/2008/layout/HorizontalMultiLevelHierarchy"/>
    <dgm:cxn modelId="{66C97226-D760-49AF-B54C-A87B9F1EF28C}" type="presOf" srcId="{2A09A76D-C6FA-4A34-8969-BE9DD1291E97}" destId="{15215C7D-4A77-4B18-989E-F414CD9C5077}" srcOrd="0" destOrd="0" presId="urn:microsoft.com/office/officeart/2008/layout/HorizontalMultiLevelHierarchy"/>
    <dgm:cxn modelId="{CE50DF2A-5059-4908-B80D-CB21303E5C89}" type="presOf" srcId="{FD2B6CCC-BDD1-4254-BA88-0F3F3A42632D}" destId="{ECE55FE2-8979-40E6-8354-E90612AC1333}" srcOrd="0" destOrd="0" presId="urn:microsoft.com/office/officeart/2008/layout/HorizontalMultiLevelHierarchy"/>
    <dgm:cxn modelId="{DC43A730-1597-4767-8187-1C9EF38A4EAD}" type="presOf" srcId="{2FD8D10A-8E3B-487A-A925-F43E7A68912A}" destId="{E6BA04AE-E853-4E28-BBEB-3EB50E8441BC}" srcOrd="1" destOrd="0" presId="urn:microsoft.com/office/officeart/2008/layout/HorizontalMultiLevelHierarchy"/>
    <dgm:cxn modelId="{51477136-9CB2-420A-A772-2153BE90C9B5}" type="presOf" srcId="{2FD8D10A-8E3B-487A-A925-F43E7A68912A}" destId="{1EF50929-1F56-46E0-B6D7-97D88F3B93AD}" srcOrd="0" destOrd="0" presId="urn:microsoft.com/office/officeart/2008/layout/HorizontalMultiLevelHierarchy"/>
    <dgm:cxn modelId="{969F5E46-8948-477E-A7EE-D3CD7F930397}" type="presOf" srcId="{1D879490-2B8D-4C5F-ADAA-88D7AA8BC658}" destId="{7B9D217B-304F-4FA4-8B4F-E54E18C4B1A3}" srcOrd="0" destOrd="0" presId="urn:microsoft.com/office/officeart/2008/layout/HorizontalMultiLevelHierarchy"/>
    <dgm:cxn modelId="{2A2E0C4B-E45E-4720-A320-446406217430}" type="presOf" srcId="{4250B913-587F-480A-854E-ADC05B1B0E68}" destId="{D477FFBD-4EC6-4E8A-9C44-AC726DBC6309}" srcOrd="1" destOrd="0" presId="urn:microsoft.com/office/officeart/2008/layout/HorizontalMultiLevelHierarchy"/>
    <dgm:cxn modelId="{93BF6B4F-5295-4F9B-A977-3CA27046D381}" srcId="{E5FDB8A1-C10E-4D67-8723-D84EFA6CE51D}" destId="{1D879490-2B8D-4C5F-ADAA-88D7AA8BC658}" srcOrd="0" destOrd="0" parTransId="{506F3E83-4468-427C-8CE1-FF62643A93BF}" sibTransId="{DE202E78-CE12-4044-93BE-04C66D64F6B9}"/>
    <dgm:cxn modelId="{FE3D7C96-FB41-4947-9599-CBCDB86A409B}" type="presOf" srcId="{4250B913-587F-480A-854E-ADC05B1B0E68}" destId="{3F79BA77-E103-454D-A6B8-2DEBA6456539}" srcOrd="0" destOrd="0" presId="urn:microsoft.com/office/officeart/2008/layout/HorizontalMultiLevelHierarchy"/>
    <dgm:cxn modelId="{BD5FC39D-1766-4FD3-A4DE-DBCF04374D17}" srcId="{1D879490-2B8D-4C5F-ADAA-88D7AA8BC658}" destId="{BA22A784-A57A-493D-85B8-81EAAA06BCC7}" srcOrd="2" destOrd="0" parTransId="{2A09A76D-C6FA-4A34-8969-BE9DD1291E97}" sibTransId="{78ED5419-B30E-422B-95E8-9CA575A3CD62}"/>
    <dgm:cxn modelId="{B99B0EDA-1F15-4DCA-8158-30D36BA33CB9}" type="presOf" srcId="{E5FDB8A1-C10E-4D67-8723-D84EFA6CE51D}" destId="{279AE2B9-EBAC-48C6-9A27-C5514F425F6B}" srcOrd="0" destOrd="0" presId="urn:microsoft.com/office/officeart/2008/layout/HorizontalMultiLevelHierarchy"/>
    <dgm:cxn modelId="{02C85AC8-D65C-497D-9E1B-FC8C16B1F73E}" type="presParOf" srcId="{279AE2B9-EBAC-48C6-9A27-C5514F425F6B}" destId="{43CE178E-EA14-4BE2-A9ED-515B8CFA1676}" srcOrd="0" destOrd="0" presId="urn:microsoft.com/office/officeart/2008/layout/HorizontalMultiLevelHierarchy"/>
    <dgm:cxn modelId="{F2FC5363-CAE2-4D79-8D61-5488A603C10D}" type="presParOf" srcId="{43CE178E-EA14-4BE2-A9ED-515B8CFA1676}" destId="{7B9D217B-304F-4FA4-8B4F-E54E18C4B1A3}" srcOrd="0" destOrd="0" presId="urn:microsoft.com/office/officeart/2008/layout/HorizontalMultiLevelHierarchy"/>
    <dgm:cxn modelId="{564C55CD-0F4E-4B09-BCCB-1F2D5EE730F1}" type="presParOf" srcId="{43CE178E-EA14-4BE2-A9ED-515B8CFA1676}" destId="{1D72B105-70F4-4B57-B5B5-1B9ACAB1843A}" srcOrd="1" destOrd="0" presId="urn:microsoft.com/office/officeart/2008/layout/HorizontalMultiLevelHierarchy"/>
    <dgm:cxn modelId="{BB191E51-3829-4A3D-9F4D-E19F29AC3D90}" type="presParOf" srcId="{1D72B105-70F4-4B57-B5B5-1B9ACAB1843A}" destId="{1EF50929-1F56-46E0-B6D7-97D88F3B93AD}" srcOrd="0" destOrd="0" presId="urn:microsoft.com/office/officeart/2008/layout/HorizontalMultiLevelHierarchy"/>
    <dgm:cxn modelId="{A2FD221F-EE99-4700-9D9A-BE3C4D2F60BE}" type="presParOf" srcId="{1EF50929-1F56-46E0-B6D7-97D88F3B93AD}" destId="{E6BA04AE-E853-4E28-BBEB-3EB50E8441BC}" srcOrd="0" destOrd="0" presId="urn:microsoft.com/office/officeart/2008/layout/HorizontalMultiLevelHierarchy"/>
    <dgm:cxn modelId="{48571FF4-D163-424D-AF2F-DFD2D0EDA3E4}" type="presParOf" srcId="{1D72B105-70F4-4B57-B5B5-1B9ACAB1843A}" destId="{86450A44-CC8C-40DD-A054-20E2E9E8C97C}" srcOrd="1" destOrd="0" presId="urn:microsoft.com/office/officeart/2008/layout/HorizontalMultiLevelHierarchy"/>
    <dgm:cxn modelId="{DE27EF63-FC2C-4E03-871D-17AB02F539B6}" type="presParOf" srcId="{86450A44-CC8C-40DD-A054-20E2E9E8C97C}" destId="{ECE55FE2-8979-40E6-8354-E90612AC1333}" srcOrd="0" destOrd="0" presId="urn:microsoft.com/office/officeart/2008/layout/HorizontalMultiLevelHierarchy"/>
    <dgm:cxn modelId="{15FFBAE7-6D93-46A1-9A82-41038BB23F7B}" type="presParOf" srcId="{86450A44-CC8C-40DD-A054-20E2E9E8C97C}" destId="{017E3C4C-6FF8-4047-B560-ED10015F6006}" srcOrd="1" destOrd="0" presId="urn:microsoft.com/office/officeart/2008/layout/HorizontalMultiLevelHierarchy"/>
    <dgm:cxn modelId="{A73F5F92-B053-4235-B6DF-95E1AD69E165}" type="presParOf" srcId="{1D72B105-70F4-4B57-B5B5-1B9ACAB1843A}" destId="{3F79BA77-E103-454D-A6B8-2DEBA6456539}" srcOrd="2" destOrd="0" presId="urn:microsoft.com/office/officeart/2008/layout/HorizontalMultiLevelHierarchy"/>
    <dgm:cxn modelId="{A5498445-0F6A-4600-B9F7-689AB8DAD5AF}" type="presParOf" srcId="{3F79BA77-E103-454D-A6B8-2DEBA6456539}" destId="{D477FFBD-4EC6-4E8A-9C44-AC726DBC6309}" srcOrd="0" destOrd="0" presId="urn:microsoft.com/office/officeart/2008/layout/HorizontalMultiLevelHierarchy"/>
    <dgm:cxn modelId="{6A875B09-395A-4879-BDE6-0384DB420B2F}" type="presParOf" srcId="{1D72B105-70F4-4B57-B5B5-1B9ACAB1843A}" destId="{13053005-9DEF-4FCD-BB7E-11746E375F56}" srcOrd="3" destOrd="0" presId="urn:microsoft.com/office/officeart/2008/layout/HorizontalMultiLevelHierarchy"/>
    <dgm:cxn modelId="{F6B0364C-E815-495E-8E51-D77534D8F270}" type="presParOf" srcId="{13053005-9DEF-4FCD-BB7E-11746E375F56}" destId="{D84D1665-0434-4950-8A88-02BF88AF465C}" srcOrd="0" destOrd="0" presId="urn:microsoft.com/office/officeart/2008/layout/HorizontalMultiLevelHierarchy"/>
    <dgm:cxn modelId="{A9FC1FD9-5D5A-4440-B8C0-BA02D0439841}" type="presParOf" srcId="{13053005-9DEF-4FCD-BB7E-11746E375F56}" destId="{76293AFD-DC4C-452F-B57D-9F6D838E8E59}" srcOrd="1" destOrd="0" presId="urn:microsoft.com/office/officeart/2008/layout/HorizontalMultiLevelHierarchy"/>
    <dgm:cxn modelId="{D2898A60-036D-42D8-BBB8-61058495AD0B}" type="presParOf" srcId="{1D72B105-70F4-4B57-B5B5-1B9ACAB1843A}" destId="{15215C7D-4A77-4B18-989E-F414CD9C5077}" srcOrd="4" destOrd="0" presId="urn:microsoft.com/office/officeart/2008/layout/HorizontalMultiLevelHierarchy"/>
    <dgm:cxn modelId="{18AAC712-44AD-4487-A322-D402DC25E908}" type="presParOf" srcId="{15215C7D-4A77-4B18-989E-F414CD9C5077}" destId="{E8FFB977-F4FC-45B1-8564-D0AB9DA2680F}" srcOrd="0" destOrd="0" presId="urn:microsoft.com/office/officeart/2008/layout/HorizontalMultiLevelHierarchy"/>
    <dgm:cxn modelId="{5C909406-0C54-4F16-A40E-033D5A1E66B7}" type="presParOf" srcId="{1D72B105-70F4-4B57-B5B5-1B9ACAB1843A}" destId="{B5C47BC9-AA96-413D-8C8D-F46E5C322E15}" srcOrd="5" destOrd="0" presId="urn:microsoft.com/office/officeart/2008/layout/HorizontalMultiLevelHierarchy"/>
    <dgm:cxn modelId="{FA93EAA2-E6CB-412A-9FED-DFA7C5828CD9}" type="presParOf" srcId="{B5C47BC9-AA96-413D-8C8D-F46E5C322E15}" destId="{4A7D36B8-B0ED-4D91-9E62-C9DC24D125F2}" srcOrd="0" destOrd="0" presId="urn:microsoft.com/office/officeart/2008/layout/HorizontalMultiLevelHierarchy"/>
    <dgm:cxn modelId="{45B98DB8-DF3A-453D-B27F-CC0C9BCDC325}" type="presParOf" srcId="{B5C47BC9-AA96-413D-8C8D-F46E5C322E15}" destId="{3A7FB819-C067-4075-95F4-0ADB307C4250}"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5FDB8A1-C10E-4D67-8723-D84EFA6CE51D}" type="doc">
      <dgm:prSet loTypeId="urn:microsoft.com/office/officeart/2008/layout/HorizontalMultiLevelHierarchy" loCatId="hierarchy" qsTypeId="urn:microsoft.com/office/officeart/2005/8/quickstyle/simple2" qsCatId="simple" csTypeId="urn:microsoft.com/office/officeart/2005/8/colors/accent2_1" csCatId="accent2" phldr="1"/>
      <dgm:spPr/>
      <dgm:t>
        <a:bodyPr/>
        <a:lstStyle/>
        <a:p>
          <a:endParaRPr lang="fr-FR"/>
        </a:p>
      </dgm:t>
    </dgm:pt>
    <dgm:pt modelId="{1D879490-2B8D-4C5F-ADAA-88D7AA8BC658}">
      <dgm:prSet phldrT="[Texte]" custT="1"/>
      <dgm:spPr/>
      <dgm:t>
        <a:bodyPr vert="vert"/>
        <a:lstStyle/>
        <a:p>
          <a:pPr>
            <a:buNone/>
          </a:pPr>
          <a:r>
            <a:rPr lang="fr-FR" sz="1700" dirty="0"/>
            <a:t>« U</a:t>
          </a:r>
          <a:r>
            <a:rPr lang="fr-FR" sz="1700" i="1" dirty="0"/>
            <a:t>n état psychologique reflétant la relation des salariés à leur entreprise et ayant des implications sur la décision de continuer à rester membre de l’organisation»</a:t>
          </a:r>
        </a:p>
        <a:p>
          <a:pPr>
            <a:buNone/>
          </a:pPr>
          <a:r>
            <a:rPr lang="fr-FR" sz="1400" dirty="0"/>
            <a:t>Allen et Meyer (1990)</a:t>
          </a:r>
          <a:endParaRPr lang="fr-FR" sz="1400" i="1" dirty="0"/>
        </a:p>
      </dgm:t>
    </dgm:pt>
    <dgm:pt modelId="{506F3E83-4468-427C-8CE1-FF62643A93BF}" type="parTrans" cxnId="{93BF6B4F-5295-4F9B-A977-3CA27046D381}">
      <dgm:prSet/>
      <dgm:spPr/>
      <dgm:t>
        <a:bodyPr/>
        <a:lstStyle/>
        <a:p>
          <a:endParaRPr lang="fr-FR"/>
        </a:p>
      </dgm:t>
    </dgm:pt>
    <dgm:pt modelId="{DE202E78-CE12-4044-93BE-04C66D64F6B9}" type="sibTrans" cxnId="{93BF6B4F-5295-4F9B-A977-3CA27046D381}">
      <dgm:prSet/>
      <dgm:spPr/>
      <dgm:t>
        <a:bodyPr/>
        <a:lstStyle/>
        <a:p>
          <a:endParaRPr lang="fr-FR"/>
        </a:p>
      </dgm:t>
    </dgm:pt>
    <dgm:pt modelId="{FD2B6CCC-BDD1-4254-BA88-0F3F3A42632D}">
      <dgm:prSet phldrT="[Texte]"/>
      <dgm:spPr/>
      <dgm:t>
        <a:bodyPr/>
        <a:lstStyle/>
        <a:p>
          <a:pPr>
            <a:buNone/>
          </a:pPr>
          <a:r>
            <a:rPr lang="fr-FR" b="1" dirty="0">
              <a:latin typeface="Fira Sans Extra Condensed" panose="020B0503050000020004" pitchFamily="34" charset="0"/>
            </a:rPr>
            <a:t>Implication affective</a:t>
          </a:r>
        </a:p>
        <a:p>
          <a:pPr>
            <a:buNone/>
          </a:pPr>
          <a:r>
            <a:rPr lang="fr-FR" dirty="0">
              <a:latin typeface="Fira Sans Extra Condensed" panose="020B0503050000020004" pitchFamily="34" charset="0"/>
            </a:rPr>
            <a:t>L’attachement émotionnel à l’organisation.</a:t>
          </a:r>
          <a:endParaRPr lang="fr-FR" dirty="0"/>
        </a:p>
      </dgm:t>
    </dgm:pt>
    <dgm:pt modelId="{2FD8D10A-8E3B-487A-A925-F43E7A68912A}" type="parTrans" cxnId="{8C38B104-3A2E-4C6A-BA18-508CAAF8A3E8}">
      <dgm:prSet/>
      <dgm:spPr/>
      <dgm:t>
        <a:bodyPr/>
        <a:lstStyle/>
        <a:p>
          <a:endParaRPr lang="fr-FR"/>
        </a:p>
      </dgm:t>
    </dgm:pt>
    <dgm:pt modelId="{18F8F0AF-7FAB-4E1C-B70D-522D554F33C1}" type="sibTrans" cxnId="{8C38B104-3A2E-4C6A-BA18-508CAAF8A3E8}">
      <dgm:prSet/>
      <dgm:spPr/>
      <dgm:t>
        <a:bodyPr/>
        <a:lstStyle/>
        <a:p>
          <a:endParaRPr lang="fr-FR"/>
        </a:p>
      </dgm:t>
    </dgm:pt>
    <dgm:pt modelId="{5AA507EE-E8CF-4583-9707-3154011F9FFF}">
      <dgm:prSet phldrT="[Texte]"/>
      <dgm:spPr/>
      <dgm:t>
        <a:bodyPr/>
        <a:lstStyle/>
        <a:p>
          <a:pPr>
            <a:buNone/>
          </a:pPr>
          <a:r>
            <a:rPr lang="fr-FR" b="1" dirty="0">
              <a:latin typeface="Fira Sans Extra Condensed" panose="020B0503050000020004" pitchFamily="34" charset="0"/>
            </a:rPr>
            <a:t>Implication normative</a:t>
          </a:r>
        </a:p>
        <a:p>
          <a:pPr>
            <a:buNone/>
          </a:pPr>
          <a:r>
            <a:rPr lang="fr-FR" b="0" i="0" u="none" strike="noStrike" cap="none" spc="0" baseline="0" dirty="0">
              <a:solidFill>
                <a:srgbClr val="000000"/>
              </a:solidFill>
              <a:uFillTx/>
              <a:latin typeface="Fira Sans Extra Condensed" panose="020B0503050000020004" pitchFamily="34" charset="0"/>
            </a:rPr>
            <a:t>Le devoir moral de rester dans l’organisation.</a:t>
          </a:r>
          <a:endParaRPr lang="fr-FR" dirty="0"/>
        </a:p>
      </dgm:t>
    </dgm:pt>
    <dgm:pt modelId="{4250B913-587F-480A-854E-ADC05B1B0E68}" type="parTrans" cxnId="{D4A8EC05-BE89-4C4D-96EE-7B63821D16CC}">
      <dgm:prSet/>
      <dgm:spPr/>
      <dgm:t>
        <a:bodyPr/>
        <a:lstStyle/>
        <a:p>
          <a:endParaRPr lang="fr-FR"/>
        </a:p>
      </dgm:t>
    </dgm:pt>
    <dgm:pt modelId="{4602978B-BF71-435C-BC60-981525E5BFB8}" type="sibTrans" cxnId="{D4A8EC05-BE89-4C4D-96EE-7B63821D16CC}">
      <dgm:prSet/>
      <dgm:spPr/>
      <dgm:t>
        <a:bodyPr/>
        <a:lstStyle/>
        <a:p>
          <a:endParaRPr lang="fr-FR"/>
        </a:p>
      </dgm:t>
    </dgm:pt>
    <dgm:pt modelId="{BA22A784-A57A-493D-85B8-81EAAA06BCC7}">
      <dgm:prSet phldrT="[Texte]"/>
      <dgm:spPr/>
      <dgm:t>
        <a:bodyPr/>
        <a:lstStyle/>
        <a:p>
          <a:pPr>
            <a:buNone/>
          </a:pPr>
          <a:r>
            <a:rPr lang="fr-FR" b="1" dirty="0">
              <a:latin typeface="Fira Sans Extra Condensed" panose="020B0503050000020004" pitchFamily="34" charset="0"/>
            </a:rPr>
            <a:t>Implication calculée</a:t>
          </a:r>
          <a:endParaRPr lang="en-US" b="1" dirty="0">
            <a:latin typeface="Fira Sans Extra Condensed" panose="020B0503050000020004" pitchFamily="34" charset="0"/>
          </a:endParaRPr>
        </a:p>
        <a:p>
          <a:pPr>
            <a:buNone/>
          </a:pPr>
          <a:r>
            <a:rPr lang="fr-FR" dirty="0">
              <a:solidFill>
                <a:srgbClr val="000000"/>
              </a:solidFill>
              <a:latin typeface="Fira Sans Extra Condensed" panose="020B0503050000020004" pitchFamily="34" charset="0"/>
            </a:rPr>
            <a:t>Les coûts perçus dus au départ de l’organisation.</a:t>
          </a:r>
          <a:endParaRPr lang="fr-FR" dirty="0"/>
        </a:p>
      </dgm:t>
    </dgm:pt>
    <dgm:pt modelId="{2A09A76D-C6FA-4A34-8969-BE9DD1291E97}" type="parTrans" cxnId="{BD5FC39D-1766-4FD3-A4DE-DBCF04374D17}">
      <dgm:prSet/>
      <dgm:spPr/>
      <dgm:t>
        <a:bodyPr/>
        <a:lstStyle/>
        <a:p>
          <a:endParaRPr lang="fr-FR"/>
        </a:p>
      </dgm:t>
    </dgm:pt>
    <dgm:pt modelId="{78ED5419-B30E-422B-95E8-9CA575A3CD62}" type="sibTrans" cxnId="{BD5FC39D-1766-4FD3-A4DE-DBCF04374D17}">
      <dgm:prSet/>
      <dgm:spPr/>
      <dgm:t>
        <a:bodyPr/>
        <a:lstStyle/>
        <a:p>
          <a:endParaRPr lang="fr-FR"/>
        </a:p>
      </dgm:t>
    </dgm:pt>
    <dgm:pt modelId="{279AE2B9-EBAC-48C6-9A27-C5514F425F6B}" type="pres">
      <dgm:prSet presAssocID="{E5FDB8A1-C10E-4D67-8723-D84EFA6CE51D}" presName="Name0" presStyleCnt="0">
        <dgm:presLayoutVars>
          <dgm:chPref val="1"/>
          <dgm:dir/>
          <dgm:animOne val="branch"/>
          <dgm:animLvl val="lvl"/>
          <dgm:resizeHandles val="exact"/>
        </dgm:presLayoutVars>
      </dgm:prSet>
      <dgm:spPr/>
    </dgm:pt>
    <dgm:pt modelId="{43CE178E-EA14-4BE2-A9ED-515B8CFA1676}" type="pres">
      <dgm:prSet presAssocID="{1D879490-2B8D-4C5F-ADAA-88D7AA8BC658}" presName="root1" presStyleCnt="0"/>
      <dgm:spPr/>
    </dgm:pt>
    <dgm:pt modelId="{7B9D217B-304F-4FA4-8B4F-E54E18C4B1A3}" type="pres">
      <dgm:prSet presAssocID="{1D879490-2B8D-4C5F-ADAA-88D7AA8BC658}" presName="LevelOneTextNode" presStyleLbl="node0" presStyleIdx="0" presStyleCnt="1" custScaleX="378842" custScaleY="75084" custLinFactX="-22288" custLinFactNeighborX="-100000">
        <dgm:presLayoutVars>
          <dgm:chPref val="3"/>
        </dgm:presLayoutVars>
      </dgm:prSet>
      <dgm:spPr/>
    </dgm:pt>
    <dgm:pt modelId="{1D72B105-70F4-4B57-B5B5-1B9ACAB1843A}" type="pres">
      <dgm:prSet presAssocID="{1D879490-2B8D-4C5F-ADAA-88D7AA8BC658}" presName="level2hierChild" presStyleCnt="0"/>
      <dgm:spPr/>
    </dgm:pt>
    <dgm:pt modelId="{1EF50929-1F56-46E0-B6D7-97D88F3B93AD}" type="pres">
      <dgm:prSet presAssocID="{2FD8D10A-8E3B-487A-A925-F43E7A68912A}" presName="conn2-1" presStyleLbl="parChTrans1D2" presStyleIdx="0" presStyleCnt="3"/>
      <dgm:spPr/>
    </dgm:pt>
    <dgm:pt modelId="{E6BA04AE-E853-4E28-BBEB-3EB50E8441BC}" type="pres">
      <dgm:prSet presAssocID="{2FD8D10A-8E3B-487A-A925-F43E7A68912A}" presName="connTx" presStyleLbl="parChTrans1D2" presStyleIdx="0" presStyleCnt="3"/>
      <dgm:spPr/>
    </dgm:pt>
    <dgm:pt modelId="{86450A44-CC8C-40DD-A054-20E2E9E8C97C}" type="pres">
      <dgm:prSet presAssocID="{FD2B6CCC-BDD1-4254-BA88-0F3F3A42632D}" presName="root2" presStyleCnt="0"/>
      <dgm:spPr/>
    </dgm:pt>
    <dgm:pt modelId="{ECE55FE2-8979-40E6-8354-E90612AC1333}" type="pres">
      <dgm:prSet presAssocID="{FD2B6CCC-BDD1-4254-BA88-0F3F3A42632D}" presName="LevelTwoTextNode" presStyleLbl="node2" presStyleIdx="0" presStyleCnt="3" custLinFactNeighborX="47391" custLinFactNeighborY="-70615">
        <dgm:presLayoutVars>
          <dgm:chPref val="3"/>
        </dgm:presLayoutVars>
      </dgm:prSet>
      <dgm:spPr/>
    </dgm:pt>
    <dgm:pt modelId="{017E3C4C-6FF8-4047-B560-ED10015F6006}" type="pres">
      <dgm:prSet presAssocID="{FD2B6CCC-BDD1-4254-BA88-0F3F3A42632D}" presName="level3hierChild" presStyleCnt="0"/>
      <dgm:spPr/>
    </dgm:pt>
    <dgm:pt modelId="{3F79BA77-E103-454D-A6B8-2DEBA6456539}" type="pres">
      <dgm:prSet presAssocID="{4250B913-587F-480A-854E-ADC05B1B0E68}" presName="conn2-1" presStyleLbl="parChTrans1D2" presStyleIdx="1" presStyleCnt="3"/>
      <dgm:spPr/>
    </dgm:pt>
    <dgm:pt modelId="{D477FFBD-4EC6-4E8A-9C44-AC726DBC6309}" type="pres">
      <dgm:prSet presAssocID="{4250B913-587F-480A-854E-ADC05B1B0E68}" presName="connTx" presStyleLbl="parChTrans1D2" presStyleIdx="1" presStyleCnt="3"/>
      <dgm:spPr/>
    </dgm:pt>
    <dgm:pt modelId="{13053005-9DEF-4FCD-BB7E-11746E375F56}" type="pres">
      <dgm:prSet presAssocID="{5AA507EE-E8CF-4583-9707-3154011F9FFF}" presName="root2" presStyleCnt="0"/>
      <dgm:spPr/>
    </dgm:pt>
    <dgm:pt modelId="{D84D1665-0434-4950-8A88-02BF88AF465C}" type="pres">
      <dgm:prSet presAssocID="{5AA507EE-E8CF-4583-9707-3154011F9FFF}" presName="LevelTwoTextNode" presStyleLbl="node2" presStyleIdx="1" presStyleCnt="3" custLinFactNeighborX="46971" custLinFactNeighborY="-246">
        <dgm:presLayoutVars>
          <dgm:chPref val="3"/>
        </dgm:presLayoutVars>
      </dgm:prSet>
      <dgm:spPr/>
    </dgm:pt>
    <dgm:pt modelId="{76293AFD-DC4C-452F-B57D-9F6D838E8E59}" type="pres">
      <dgm:prSet presAssocID="{5AA507EE-E8CF-4583-9707-3154011F9FFF}" presName="level3hierChild" presStyleCnt="0"/>
      <dgm:spPr/>
    </dgm:pt>
    <dgm:pt modelId="{15215C7D-4A77-4B18-989E-F414CD9C5077}" type="pres">
      <dgm:prSet presAssocID="{2A09A76D-C6FA-4A34-8969-BE9DD1291E97}" presName="conn2-1" presStyleLbl="parChTrans1D2" presStyleIdx="2" presStyleCnt="3"/>
      <dgm:spPr/>
    </dgm:pt>
    <dgm:pt modelId="{E8FFB977-F4FC-45B1-8564-D0AB9DA2680F}" type="pres">
      <dgm:prSet presAssocID="{2A09A76D-C6FA-4A34-8969-BE9DD1291E97}" presName="connTx" presStyleLbl="parChTrans1D2" presStyleIdx="2" presStyleCnt="3"/>
      <dgm:spPr/>
    </dgm:pt>
    <dgm:pt modelId="{B5C47BC9-AA96-413D-8C8D-F46E5C322E15}" type="pres">
      <dgm:prSet presAssocID="{BA22A784-A57A-493D-85B8-81EAAA06BCC7}" presName="root2" presStyleCnt="0"/>
      <dgm:spPr/>
    </dgm:pt>
    <dgm:pt modelId="{4A7D36B8-B0ED-4D91-9E62-C9DC24D125F2}" type="pres">
      <dgm:prSet presAssocID="{BA22A784-A57A-493D-85B8-81EAAA06BCC7}" presName="LevelTwoTextNode" presStyleLbl="node2" presStyleIdx="2" presStyleCnt="3" custLinFactNeighborX="47152" custLinFactNeighborY="45558">
        <dgm:presLayoutVars>
          <dgm:chPref val="3"/>
        </dgm:presLayoutVars>
      </dgm:prSet>
      <dgm:spPr/>
    </dgm:pt>
    <dgm:pt modelId="{3A7FB819-C067-4075-95F4-0ADB307C4250}" type="pres">
      <dgm:prSet presAssocID="{BA22A784-A57A-493D-85B8-81EAAA06BCC7}" presName="level3hierChild" presStyleCnt="0"/>
      <dgm:spPr/>
    </dgm:pt>
  </dgm:ptLst>
  <dgm:cxnLst>
    <dgm:cxn modelId="{8C38B104-3A2E-4C6A-BA18-508CAAF8A3E8}" srcId="{1D879490-2B8D-4C5F-ADAA-88D7AA8BC658}" destId="{FD2B6CCC-BDD1-4254-BA88-0F3F3A42632D}" srcOrd="0" destOrd="0" parTransId="{2FD8D10A-8E3B-487A-A925-F43E7A68912A}" sibTransId="{18F8F0AF-7FAB-4E1C-B70D-522D554F33C1}"/>
    <dgm:cxn modelId="{D4A8EC05-BE89-4C4D-96EE-7B63821D16CC}" srcId="{1D879490-2B8D-4C5F-ADAA-88D7AA8BC658}" destId="{5AA507EE-E8CF-4583-9707-3154011F9FFF}" srcOrd="1" destOrd="0" parTransId="{4250B913-587F-480A-854E-ADC05B1B0E68}" sibTransId="{4602978B-BF71-435C-BC60-981525E5BFB8}"/>
    <dgm:cxn modelId="{314E1316-DA8F-4D77-A95A-CF994A124A55}" type="presOf" srcId="{2A09A76D-C6FA-4A34-8969-BE9DD1291E97}" destId="{E8FFB977-F4FC-45B1-8564-D0AB9DA2680F}" srcOrd="1" destOrd="0" presId="urn:microsoft.com/office/officeart/2008/layout/HorizontalMultiLevelHierarchy"/>
    <dgm:cxn modelId="{8C1D4117-3B3D-4175-AD9A-E294593219B2}" type="presOf" srcId="{BA22A784-A57A-493D-85B8-81EAAA06BCC7}" destId="{4A7D36B8-B0ED-4D91-9E62-C9DC24D125F2}" srcOrd="0" destOrd="0" presId="urn:microsoft.com/office/officeart/2008/layout/HorizontalMultiLevelHierarchy"/>
    <dgm:cxn modelId="{E1A6E91A-5352-4D42-ACF9-E5E58C92499E}" type="presOf" srcId="{5AA507EE-E8CF-4583-9707-3154011F9FFF}" destId="{D84D1665-0434-4950-8A88-02BF88AF465C}" srcOrd="0" destOrd="0" presId="urn:microsoft.com/office/officeart/2008/layout/HorizontalMultiLevelHierarchy"/>
    <dgm:cxn modelId="{66C97226-D760-49AF-B54C-A87B9F1EF28C}" type="presOf" srcId="{2A09A76D-C6FA-4A34-8969-BE9DD1291E97}" destId="{15215C7D-4A77-4B18-989E-F414CD9C5077}" srcOrd="0" destOrd="0" presId="urn:microsoft.com/office/officeart/2008/layout/HorizontalMultiLevelHierarchy"/>
    <dgm:cxn modelId="{CE50DF2A-5059-4908-B80D-CB21303E5C89}" type="presOf" srcId="{FD2B6CCC-BDD1-4254-BA88-0F3F3A42632D}" destId="{ECE55FE2-8979-40E6-8354-E90612AC1333}" srcOrd="0" destOrd="0" presId="urn:microsoft.com/office/officeart/2008/layout/HorizontalMultiLevelHierarchy"/>
    <dgm:cxn modelId="{DC43A730-1597-4767-8187-1C9EF38A4EAD}" type="presOf" srcId="{2FD8D10A-8E3B-487A-A925-F43E7A68912A}" destId="{E6BA04AE-E853-4E28-BBEB-3EB50E8441BC}" srcOrd="1" destOrd="0" presId="urn:microsoft.com/office/officeart/2008/layout/HorizontalMultiLevelHierarchy"/>
    <dgm:cxn modelId="{51477136-9CB2-420A-A772-2153BE90C9B5}" type="presOf" srcId="{2FD8D10A-8E3B-487A-A925-F43E7A68912A}" destId="{1EF50929-1F56-46E0-B6D7-97D88F3B93AD}" srcOrd="0" destOrd="0" presId="urn:microsoft.com/office/officeart/2008/layout/HorizontalMultiLevelHierarchy"/>
    <dgm:cxn modelId="{969F5E46-8948-477E-A7EE-D3CD7F930397}" type="presOf" srcId="{1D879490-2B8D-4C5F-ADAA-88D7AA8BC658}" destId="{7B9D217B-304F-4FA4-8B4F-E54E18C4B1A3}" srcOrd="0" destOrd="0" presId="urn:microsoft.com/office/officeart/2008/layout/HorizontalMultiLevelHierarchy"/>
    <dgm:cxn modelId="{2A2E0C4B-E45E-4720-A320-446406217430}" type="presOf" srcId="{4250B913-587F-480A-854E-ADC05B1B0E68}" destId="{D477FFBD-4EC6-4E8A-9C44-AC726DBC6309}" srcOrd="1" destOrd="0" presId="urn:microsoft.com/office/officeart/2008/layout/HorizontalMultiLevelHierarchy"/>
    <dgm:cxn modelId="{93BF6B4F-5295-4F9B-A977-3CA27046D381}" srcId="{E5FDB8A1-C10E-4D67-8723-D84EFA6CE51D}" destId="{1D879490-2B8D-4C5F-ADAA-88D7AA8BC658}" srcOrd="0" destOrd="0" parTransId="{506F3E83-4468-427C-8CE1-FF62643A93BF}" sibTransId="{DE202E78-CE12-4044-93BE-04C66D64F6B9}"/>
    <dgm:cxn modelId="{FE3D7C96-FB41-4947-9599-CBCDB86A409B}" type="presOf" srcId="{4250B913-587F-480A-854E-ADC05B1B0E68}" destId="{3F79BA77-E103-454D-A6B8-2DEBA6456539}" srcOrd="0" destOrd="0" presId="urn:microsoft.com/office/officeart/2008/layout/HorizontalMultiLevelHierarchy"/>
    <dgm:cxn modelId="{BD5FC39D-1766-4FD3-A4DE-DBCF04374D17}" srcId="{1D879490-2B8D-4C5F-ADAA-88D7AA8BC658}" destId="{BA22A784-A57A-493D-85B8-81EAAA06BCC7}" srcOrd="2" destOrd="0" parTransId="{2A09A76D-C6FA-4A34-8969-BE9DD1291E97}" sibTransId="{78ED5419-B30E-422B-95E8-9CA575A3CD62}"/>
    <dgm:cxn modelId="{B99B0EDA-1F15-4DCA-8158-30D36BA33CB9}" type="presOf" srcId="{E5FDB8A1-C10E-4D67-8723-D84EFA6CE51D}" destId="{279AE2B9-EBAC-48C6-9A27-C5514F425F6B}" srcOrd="0" destOrd="0" presId="urn:microsoft.com/office/officeart/2008/layout/HorizontalMultiLevelHierarchy"/>
    <dgm:cxn modelId="{02C85AC8-D65C-497D-9E1B-FC8C16B1F73E}" type="presParOf" srcId="{279AE2B9-EBAC-48C6-9A27-C5514F425F6B}" destId="{43CE178E-EA14-4BE2-A9ED-515B8CFA1676}" srcOrd="0" destOrd="0" presId="urn:microsoft.com/office/officeart/2008/layout/HorizontalMultiLevelHierarchy"/>
    <dgm:cxn modelId="{F2FC5363-CAE2-4D79-8D61-5488A603C10D}" type="presParOf" srcId="{43CE178E-EA14-4BE2-A9ED-515B8CFA1676}" destId="{7B9D217B-304F-4FA4-8B4F-E54E18C4B1A3}" srcOrd="0" destOrd="0" presId="urn:microsoft.com/office/officeart/2008/layout/HorizontalMultiLevelHierarchy"/>
    <dgm:cxn modelId="{564C55CD-0F4E-4B09-BCCB-1F2D5EE730F1}" type="presParOf" srcId="{43CE178E-EA14-4BE2-A9ED-515B8CFA1676}" destId="{1D72B105-70F4-4B57-B5B5-1B9ACAB1843A}" srcOrd="1" destOrd="0" presId="urn:microsoft.com/office/officeart/2008/layout/HorizontalMultiLevelHierarchy"/>
    <dgm:cxn modelId="{BB191E51-3829-4A3D-9F4D-E19F29AC3D90}" type="presParOf" srcId="{1D72B105-70F4-4B57-B5B5-1B9ACAB1843A}" destId="{1EF50929-1F56-46E0-B6D7-97D88F3B93AD}" srcOrd="0" destOrd="0" presId="urn:microsoft.com/office/officeart/2008/layout/HorizontalMultiLevelHierarchy"/>
    <dgm:cxn modelId="{A2FD221F-EE99-4700-9D9A-BE3C4D2F60BE}" type="presParOf" srcId="{1EF50929-1F56-46E0-B6D7-97D88F3B93AD}" destId="{E6BA04AE-E853-4E28-BBEB-3EB50E8441BC}" srcOrd="0" destOrd="0" presId="urn:microsoft.com/office/officeart/2008/layout/HorizontalMultiLevelHierarchy"/>
    <dgm:cxn modelId="{48571FF4-D163-424D-AF2F-DFD2D0EDA3E4}" type="presParOf" srcId="{1D72B105-70F4-4B57-B5B5-1B9ACAB1843A}" destId="{86450A44-CC8C-40DD-A054-20E2E9E8C97C}" srcOrd="1" destOrd="0" presId="urn:microsoft.com/office/officeart/2008/layout/HorizontalMultiLevelHierarchy"/>
    <dgm:cxn modelId="{DE27EF63-FC2C-4E03-871D-17AB02F539B6}" type="presParOf" srcId="{86450A44-CC8C-40DD-A054-20E2E9E8C97C}" destId="{ECE55FE2-8979-40E6-8354-E90612AC1333}" srcOrd="0" destOrd="0" presId="urn:microsoft.com/office/officeart/2008/layout/HorizontalMultiLevelHierarchy"/>
    <dgm:cxn modelId="{15FFBAE7-6D93-46A1-9A82-41038BB23F7B}" type="presParOf" srcId="{86450A44-CC8C-40DD-A054-20E2E9E8C97C}" destId="{017E3C4C-6FF8-4047-B560-ED10015F6006}" srcOrd="1" destOrd="0" presId="urn:microsoft.com/office/officeart/2008/layout/HorizontalMultiLevelHierarchy"/>
    <dgm:cxn modelId="{A73F5F92-B053-4235-B6DF-95E1AD69E165}" type="presParOf" srcId="{1D72B105-70F4-4B57-B5B5-1B9ACAB1843A}" destId="{3F79BA77-E103-454D-A6B8-2DEBA6456539}" srcOrd="2" destOrd="0" presId="urn:microsoft.com/office/officeart/2008/layout/HorizontalMultiLevelHierarchy"/>
    <dgm:cxn modelId="{A5498445-0F6A-4600-B9F7-689AB8DAD5AF}" type="presParOf" srcId="{3F79BA77-E103-454D-A6B8-2DEBA6456539}" destId="{D477FFBD-4EC6-4E8A-9C44-AC726DBC6309}" srcOrd="0" destOrd="0" presId="urn:microsoft.com/office/officeart/2008/layout/HorizontalMultiLevelHierarchy"/>
    <dgm:cxn modelId="{6A875B09-395A-4879-BDE6-0384DB420B2F}" type="presParOf" srcId="{1D72B105-70F4-4B57-B5B5-1B9ACAB1843A}" destId="{13053005-9DEF-4FCD-BB7E-11746E375F56}" srcOrd="3" destOrd="0" presId="urn:microsoft.com/office/officeart/2008/layout/HorizontalMultiLevelHierarchy"/>
    <dgm:cxn modelId="{F6B0364C-E815-495E-8E51-D77534D8F270}" type="presParOf" srcId="{13053005-9DEF-4FCD-BB7E-11746E375F56}" destId="{D84D1665-0434-4950-8A88-02BF88AF465C}" srcOrd="0" destOrd="0" presId="urn:microsoft.com/office/officeart/2008/layout/HorizontalMultiLevelHierarchy"/>
    <dgm:cxn modelId="{A9FC1FD9-5D5A-4440-B8C0-BA02D0439841}" type="presParOf" srcId="{13053005-9DEF-4FCD-BB7E-11746E375F56}" destId="{76293AFD-DC4C-452F-B57D-9F6D838E8E59}" srcOrd="1" destOrd="0" presId="urn:microsoft.com/office/officeart/2008/layout/HorizontalMultiLevelHierarchy"/>
    <dgm:cxn modelId="{D2898A60-036D-42D8-BBB8-61058495AD0B}" type="presParOf" srcId="{1D72B105-70F4-4B57-B5B5-1B9ACAB1843A}" destId="{15215C7D-4A77-4B18-989E-F414CD9C5077}" srcOrd="4" destOrd="0" presId="urn:microsoft.com/office/officeart/2008/layout/HorizontalMultiLevelHierarchy"/>
    <dgm:cxn modelId="{18AAC712-44AD-4487-A322-D402DC25E908}" type="presParOf" srcId="{15215C7D-4A77-4B18-989E-F414CD9C5077}" destId="{E8FFB977-F4FC-45B1-8564-D0AB9DA2680F}" srcOrd="0" destOrd="0" presId="urn:microsoft.com/office/officeart/2008/layout/HorizontalMultiLevelHierarchy"/>
    <dgm:cxn modelId="{5C909406-0C54-4F16-A40E-033D5A1E66B7}" type="presParOf" srcId="{1D72B105-70F4-4B57-B5B5-1B9ACAB1843A}" destId="{B5C47BC9-AA96-413D-8C8D-F46E5C322E15}" srcOrd="5" destOrd="0" presId="urn:microsoft.com/office/officeart/2008/layout/HorizontalMultiLevelHierarchy"/>
    <dgm:cxn modelId="{FA93EAA2-E6CB-412A-9FED-DFA7C5828CD9}" type="presParOf" srcId="{B5C47BC9-AA96-413D-8C8D-F46E5C322E15}" destId="{4A7D36B8-B0ED-4D91-9E62-C9DC24D125F2}" srcOrd="0" destOrd="0" presId="urn:microsoft.com/office/officeart/2008/layout/HorizontalMultiLevelHierarchy"/>
    <dgm:cxn modelId="{45B98DB8-DF3A-453D-B27F-CC0C9BCDC325}" type="presParOf" srcId="{B5C47BC9-AA96-413D-8C8D-F46E5C322E15}" destId="{3A7FB819-C067-4075-95F4-0ADB307C4250}"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215C7D-4A77-4B18-989E-F414CD9C5077}">
      <dsp:nvSpPr>
        <dsp:cNvPr id="0" name=""/>
        <dsp:cNvSpPr/>
      </dsp:nvSpPr>
      <dsp:spPr>
        <a:xfrm>
          <a:off x="3317145" y="2171700"/>
          <a:ext cx="2751588" cy="1404775"/>
        </a:xfrm>
        <a:custGeom>
          <a:avLst/>
          <a:gdLst/>
          <a:ahLst/>
          <a:cxnLst/>
          <a:rect l="0" t="0" r="0" b="0"/>
          <a:pathLst>
            <a:path>
              <a:moveTo>
                <a:pt x="0" y="0"/>
              </a:moveTo>
              <a:lnTo>
                <a:pt x="1375794" y="0"/>
              </a:lnTo>
              <a:lnTo>
                <a:pt x="1375794" y="1404775"/>
              </a:lnTo>
              <a:lnTo>
                <a:pt x="2751588" y="1404775"/>
              </a:lnTo>
            </a:path>
          </a:pathLst>
        </a:custGeom>
        <a:noFill/>
        <a:ln w="19050"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fr-FR" sz="1100" kern="1200"/>
        </a:p>
      </dsp:txBody>
      <dsp:txXfrm>
        <a:off x="4615704" y="2796851"/>
        <a:ext cx="154471" cy="154471"/>
      </dsp:txXfrm>
    </dsp:sp>
    <dsp:sp modelId="{3F79BA77-E103-454D-A6B8-2DEBA6456539}">
      <dsp:nvSpPr>
        <dsp:cNvPr id="0" name=""/>
        <dsp:cNvSpPr/>
      </dsp:nvSpPr>
      <dsp:spPr>
        <a:xfrm>
          <a:off x="3317145" y="2123953"/>
          <a:ext cx="2751588" cy="91440"/>
        </a:xfrm>
        <a:custGeom>
          <a:avLst/>
          <a:gdLst/>
          <a:ahLst/>
          <a:cxnLst/>
          <a:rect l="0" t="0" r="0" b="0"/>
          <a:pathLst>
            <a:path>
              <a:moveTo>
                <a:pt x="0" y="47746"/>
              </a:moveTo>
              <a:lnTo>
                <a:pt x="1375794" y="47746"/>
              </a:lnTo>
              <a:lnTo>
                <a:pt x="1375794" y="45720"/>
              </a:lnTo>
              <a:lnTo>
                <a:pt x="2751588" y="45720"/>
              </a:lnTo>
            </a:path>
          </a:pathLst>
        </a:custGeom>
        <a:noFill/>
        <a:ln w="19050"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fr-FR" sz="1000" kern="1200"/>
        </a:p>
      </dsp:txBody>
      <dsp:txXfrm>
        <a:off x="4624150" y="2100884"/>
        <a:ext cx="137579" cy="137579"/>
      </dsp:txXfrm>
    </dsp:sp>
    <dsp:sp modelId="{1EF50929-1F56-46E0-B6D7-97D88F3B93AD}">
      <dsp:nvSpPr>
        <dsp:cNvPr id="0" name=""/>
        <dsp:cNvSpPr/>
      </dsp:nvSpPr>
      <dsp:spPr>
        <a:xfrm>
          <a:off x="3317145" y="560546"/>
          <a:ext cx="2751588" cy="1611153"/>
        </a:xfrm>
        <a:custGeom>
          <a:avLst/>
          <a:gdLst/>
          <a:ahLst/>
          <a:cxnLst/>
          <a:rect l="0" t="0" r="0" b="0"/>
          <a:pathLst>
            <a:path>
              <a:moveTo>
                <a:pt x="0" y="1611153"/>
              </a:moveTo>
              <a:lnTo>
                <a:pt x="1375794" y="1611153"/>
              </a:lnTo>
              <a:lnTo>
                <a:pt x="1375794" y="0"/>
              </a:lnTo>
              <a:lnTo>
                <a:pt x="2751588" y="0"/>
              </a:lnTo>
            </a:path>
          </a:pathLst>
        </a:custGeom>
        <a:noFill/>
        <a:ln w="19050"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fr-FR" sz="1200" kern="1200"/>
        </a:p>
      </dsp:txBody>
      <dsp:txXfrm>
        <a:off x="4613225" y="1286408"/>
        <a:ext cx="159429" cy="159429"/>
      </dsp:txXfrm>
    </dsp:sp>
    <dsp:sp modelId="{7B9D217B-304F-4FA4-8B4F-E54E18C4B1A3}">
      <dsp:nvSpPr>
        <dsp:cNvPr id="0" name=""/>
        <dsp:cNvSpPr/>
      </dsp:nvSpPr>
      <dsp:spPr>
        <a:xfrm rot="16200000">
          <a:off x="129592" y="611562"/>
          <a:ext cx="3254832" cy="3120275"/>
        </a:xfrm>
        <a:prstGeom prst="rect">
          <a:avLst/>
        </a:prstGeom>
        <a:solidFill>
          <a:schemeClr val="lt1">
            <a:hueOff val="0"/>
            <a:satOff val="0"/>
            <a:lumOff val="0"/>
            <a:alphaOff val="0"/>
          </a:schemeClr>
        </a:solidFill>
        <a:ln w="25400" cap="rnd"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vert"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fr-FR" sz="1700" kern="1200" dirty="0"/>
            <a:t>«Un syndrome d’épuisement émotionnel, de dépersonnalisation et de réduction de l’accomplissement personnel qui apparaît chez les individus impliqués professionnellement auprès d’autrui»</a:t>
          </a:r>
        </a:p>
        <a:p>
          <a:pPr marL="0" lvl="0" indent="0" algn="ctr" defTabSz="755650">
            <a:lnSpc>
              <a:spcPct val="90000"/>
            </a:lnSpc>
            <a:spcBef>
              <a:spcPct val="0"/>
            </a:spcBef>
            <a:spcAft>
              <a:spcPct val="35000"/>
            </a:spcAft>
            <a:buNone/>
          </a:pPr>
          <a:r>
            <a:rPr lang="fr-FR" sz="1400" i="1" kern="1200" dirty="0" err="1">
              <a:solidFill>
                <a:srgbClr val="000000"/>
              </a:solidFill>
            </a:rPr>
            <a:t>Maslach</a:t>
          </a:r>
          <a:r>
            <a:rPr lang="fr-FR" sz="1400" i="1" kern="1200" dirty="0">
              <a:solidFill>
                <a:srgbClr val="000000"/>
              </a:solidFill>
            </a:rPr>
            <a:t> &amp; Jackson (1981)</a:t>
          </a:r>
          <a:endParaRPr lang="fr-FR" sz="1400" i="1" kern="1200" dirty="0"/>
        </a:p>
      </dsp:txBody>
      <dsp:txXfrm>
        <a:off x="129592" y="611562"/>
        <a:ext cx="3254832" cy="3120275"/>
      </dsp:txXfrm>
    </dsp:sp>
    <dsp:sp modelId="{ECE55FE2-8979-40E6-8354-E90612AC1333}">
      <dsp:nvSpPr>
        <dsp:cNvPr id="0" name=""/>
        <dsp:cNvSpPr/>
      </dsp:nvSpPr>
      <dsp:spPr>
        <a:xfrm>
          <a:off x="6068734" y="148728"/>
          <a:ext cx="2701522" cy="823634"/>
        </a:xfrm>
        <a:prstGeom prst="rect">
          <a:avLst/>
        </a:prstGeom>
        <a:solidFill>
          <a:schemeClr val="lt1">
            <a:hueOff val="0"/>
            <a:satOff val="0"/>
            <a:lumOff val="0"/>
            <a:alphaOff val="0"/>
          </a:schemeClr>
        </a:solidFill>
        <a:ln w="25400" cap="rnd"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b="1" kern="1200" dirty="0">
              <a:latin typeface="Fira Sans Extra Condensed" panose="020B0503050000020004" pitchFamily="34" charset="0"/>
            </a:rPr>
            <a:t>Epuisement</a:t>
          </a:r>
          <a:r>
            <a:rPr lang="en-US" sz="1600" b="1" kern="1200" dirty="0">
              <a:latin typeface="Fira Sans Extra Condensed" panose="020B0503050000020004" pitchFamily="34" charset="0"/>
            </a:rPr>
            <a:t> </a:t>
          </a:r>
          <a:r>
            <a:rPr lang="fr-FR" sz="1600" b="1" kern="1200" dirty="0">
              <a:latin typeface="Fira Sans Extra Condensed" panose="020B0503050000020004" pitchFamily="34" charset="0"/>
            </a:rPr>
            <a:t>émotionnel</a:t>
          </a:r>
        </a:p>
        <a:p>
          <a:pPr marL="0" lvl="0" indent="0" algn="ctr" defTabSz="711200">
            <a:lnSpc>
              <a:spcPct val="90000"/>
            </a:lnSpc>
            <a:spcBef>
              <a:spcPct val="0"/>
            </a:spcBef>
            <a:spcAft>
              <a:spcPct val="35000"/>
            </a:spcAft>
            <a:buNone/>
          </a:pPr>
          <a:r>
            <a:rPr lang="fr-FR" sz="1600" kern="1200" dirty="0">
              <a:solidFill>
                <a:srgbClr val="000000"/>
              </a:solidFill>
              <a:latin typeface="Fira Sans Extra Condensed" panose="020B0503050000020004" pitchFamily="34" charset="0"/>
            </a:rPr>
            <a:t>A</a:t>
          </a:r>
          <a:r>
            <a:rPr lang="fr-FR" sz="1600" b="0" i="0" u="none" strike="noStrike" kern="1200" cap="none" spc="0" baseline="0" dirty="0">
              <a:solidFill>
                <a:srgbClr val="000000"/>
              </a:solidFill>
              <a:uFillTx/>
              <a:latin typeface="Fira Sans Extra Condensed" panose="020B0503050000020004" pitchFamily="34" charset="0"/>
            </a:rPr>
            <a:t>pparition de fatigue et une perte de motivation pour le travail.</a:t>
          </a:r>
          <a:endParaRPr lang="fr-FR" sz="1600" kern="1200" dirty="0"/>
        </a:p>
      </dsp:txBody>
      <dsp:txXfrm>
        <a:off x="6068734" y="148728"/>
        <a:ext cx="2701522" cy="823634"/>
      </dsp:txXfrm>
    </dsp:sp>
    <dsp:sp modelId="{D84D1665-0434-4950-8A88-02BF88AF465C}">
      <dsp:nvSpPr>
        <dsp:cNvPr id="0" name=""/>
        <dsp:cNvSpPr/>
      </dsp:nvSpPr>
      <dsp:spPr>
        <a:xfrm>
          <a:off x="6068734" y="1757856"/>
          <a:ext cx="2701522" cy="823634"/>
        </a:xfrm>
        <a:prstGeom prst="rect">
          <a:avLst/>
        </a:prstGeom>
        <a:solidFill>
          <a:schemeClr val="lt1">
            <a:hueOff val="0"/>
            <a:satOff val="0"/>
            <a:lumOff val="0"/>
            <a:alphaOff val="0"/>
          </a:schemeClr>
        </a:solidFill>
        <a:ln w="25400" cap="rnd"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b="1" kern="1200" dirty="0">
              <a:latin typeface="Fira Sans Extra Condensed" panose="020B0503050000020004" pitchFamily="34" charset="0"/>
            </a:rPr>
            <a:t>Dépersonnalisation</a:t>
          </a:r>
        </a:p>
        <a:p>
          <a:pPr marL="0" lvl="0" indent="0" algn="ctr" defTabSz="711200">
            <a:lnSpc>
              <a:spcPct val="90000"/>
            </a:lnSpc>
            <a:spcBef>
              <a:spcPct val="0"/>
            </a:spcBef>
            <a:spcAft>
              <a:spcPct val="35000"/>
            </a:spcAft>
            <a:buNone/>
          </a:pPr>
          <a:r>
            <a:rPr lang="fr-FR" sz="1600" b="0" i="0" u="none" strike="noStrike" kern="1200" cap="none" spc="0" baseline="0" dirty="0">
              <a:solidFill>
                <a:srgbClr val="000000"/>
              </a:solidFill>
              <a:uFillTx/>
              <a:latin typeface="Fira Sans Extra Condensed" panose="020B0503050000020004" pitchFamily="34" charset="0"/>
            </a:rPr>
            <a:t>Attitudes négatives de l’individu envers autrui</a:t>
          </a:r>
          <a:endParaRPr lang="fr-FR" sz="1600" kern="1200" dirty="0"/>
        </a:p>
      </dsp:txBody>
      <dsp:txXfrm>
        <a:off x="6068734" y="1757856"/>
        <a:ext cx="2701522" cy="823634"/>
      </dsp:txXfrm>
    </dsp:sp>
    <dsp:sp modelId="{4A7D36B8-B0ED-4D91-9E62-C9DC24D125F2}">
      <dsp:nvSpPr>
        <dsp:cNvPr id="0" name=""/>
        <dsp:cNvSpPr/>
      </dsp:nvSpPr>
      <dsp:spPr>
        <a:xfrm>
          <a:off x="6068734" y="3164657"/>
          <a:ext cx="2701522" cy="823634"/>
        </a:xfrm>
        <a:prstGeom prst="rect">
          <a:avLst/>
        </a:prstGeom>
        <a:solidFill>
          <a:schemeClr val="lt1">
            <a:hueOff val="0"/>
            <a:satOff val="0"/>
            <a:lumOff val="0"/>
            <a:alphaOff val="0"/>
          </a:schemeClr>
        </a:solidFill>
        <a:ln w="25400" cap="rnd"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fr-FR" sz="1600" b="1" kern="1200" dirty="0">
              <a:latin typeface="Fira Sans Extra Condensed" panose="020B0503050000020004" pitchFamily="34" charset="0"/>
            </a:rPr>
            <a:t>Accomplissement</a:t>
          </a:r>
          <a:r>
            <a:rPr lang="en-US" sz="1600" b="1" kern="1200" dirty="0">
              <a:latin typeface="Fira Sans Extra Condensed" panose="020B0503050000020004" pitchFamily="34" charset="0"/>
            </a:rPr>
            <a:t> personnel</a:t>
          </a:r>
        </a:p>
        <a:p>
          <a:pPr marL="0" lvl="0" indent="0" algn="ctr" defTabSz="711200">
            <a:lnSpc>
              <a:spcPct val="90000"/>
            </a:lnSpc>
            <a:spcBef>
              <a:spcPct val="0"/>
            </a:spcBef>
            <a:spcAft>
              <a:spcPct val="35000"/>
            </a:spcAft>
            <a:buNone/>
          </a:pPr>
          <a:r>
            <a:rPr lang="fr-FR" sz="1600" kern="1200" dirty="0">
              <a:solidFill>
                <a:srgbClr val="000000"/>
              </a:solidFill>
              <a:latin typeface="Fira Sans Extra Condensed" panose="020B0503050000020004" pitchFamily="34" charset="0"/>
            </a:rPr>
            <a:t>A</a:t>
          </a:r>
          <a:r>
            <a:rPr lang="fr-FR" sz="1600" b="0" i="0" u="none" strike="noStrike" kern="1200" cap="none" spc="0" baseline="0" dirty="0">
              <a:solidFill>
                <a:srgbClr val="000000"/>
              </a:solidFill>
              <a:uFillTx/>
              <a:latin typeface="Fira Sans Extra Condensed" panose="020B0503050000020004" pitchFamily="34" charset="0"/>
            </a:rPr>
            <a:t>utoévaluation négative de l’individu</a:t>
          </a:r>
          <a:endParaRPr lang="fr-FR" sz="1600" kern="1200" dirty="0"/>
        </a:p>
      </dsp:txBody>
      <dsp:txXfrm>
        <a:off x="6068734" y="3164657"/>
        <a:ext cx="2701522" cy="8236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215C7D-4A77-4B18-989E-F414CD9C5077}">
      <dsp:nvSpPr>
        <dsp:cNvPr id="0" name=""/>
        <dsp:cNvSpPr/>
      </dsp:nvSpPr>
      <dsp:spPr>
        <a:xfrm>
          <a:off x="3317145" y="2171700"/>
          <a:ext cx="2751588" cy="1404775"/>
        </a:xfrm>
        <a:custGeom>
          <a:avLst/>
          <a:gdLst/>
          <a:ahLst/>
          <a:cxnLst/>
          <a:rect l="0" t="0" r="0" b="0"/>
          <a:pathLst>
            <a:path>
              <a:moveTo>
                <a:pt x="0" y="0"/>
              </a:moveTo>
              <a:lnTo>
                <a:pt x="1375794" y="0"/>
              </a:lnTo>
              <a:lnTo>
                <a:pt x="1375794" y="1404775"/>
              </a:lnTo>
              <a:lnTo>
                <a:pt x="2751588" y="1404775"/>
              </a:lnTo>
            </a:path>
          </a:pathLst>
        </a:custGeom>
        <a:noFill/>
        <a:ln w="19050"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fr-FR" sz="1100" kern="1200"/>
        </a:p>
      </dsp:txBody>
      <dsp:txXfrm>
        <a:off x="4615704" y="2796851"/>
        <a:ext cx="154471" cy="154471"/>
      </dsp:txXfrm>
    </dsp:sp>
    <dsp:sp modelId="{3F79BA77-E103-454D-A6B8-2DEBA6456539}">
      <dsp:nvSpPr>
        <dsp:cNvPr id="0" name=""/>
        <dsp:cNvSpPr/>
      </dsp:nvSpPr>
      <dsp:spPr>
        <a:xfrm>
          <a:off x="3317145" y="2123953"/>
          <a:ext cx="2751588" cy="91440"/>
        </a:xfrm>
        <a:custGeom>
          <a:avLst/>
          <a:gdLst/>
          <a:ahLst/>
          <a:cxnLst/>
          <a:rect l="0" t="0" r="0" b="0"/>
          <a:pathLst>
            <a:path>
              <a:moveTo>
                <a:pt x="0" y="47746"/>
              </a:moveTo>
              <a:lnTo>
                <a:pt x="1375794" y="47746"/>
              </a:lnTo>
              <a:lnTo>
                <a:pt x="1375794" y="45720"/>
              </a:lnTo>
              <a:lnTo>
                <a:pt x="2751588" y="45720"/>
              </a:lnTo>
            </a:path>
          </a:pathLst>
        </a:custGeom>
        <a:noFill/>
        <a:ln w="19050"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fr-FR" sz="1000" kern="1200"/>
        </a:p>
      </dsp:txBody>
      <dsp:txXfrm>
        <a:off x="4624150" y="2100884"/>
        <a:ext cx="137579" cy="137579"/>
      </dsp:txXfrm>
    </dsp:sp>
    <dsp:sp modelId="{1EF50929-1F56-46E0-B6D7-97D88F3B93AD}">
      <dsp:nvSpPr>
        <dsp:cNvPr id="0" name=""/>
        <dsp:cNvSpPr/>
      </dsp:nvSpPr>
      <dsp:spPr>
        <a:xfrm>
          <a:off x="3317145" y="560546"/>
          <a:ext cx="2751588" cy="1611153"/>
        </a:xfrm>
        <a:custGeom>
          <a:avLst/>
          <a:gdLst/>
          <a:ahLst/>
          <a:cxnLst/>
          <a:rect l="0" t="0" r="0" b="0"/>
          <a:pathLst>
            <a:path>
              <a:moveTo>
                <a:pt x="0" y="1611153"/>
              </a:moveTo>
              <a:lnTo>
                <a:pt x="1375794" y="1611153"/>
              </a:lnTo>
              <a:lnTo>
                <a:pt x="1375794" y="0"/>
              </a:lnTo>
              <a:lnTo>
                <a:pt x="2751588" y="0"/>
              </a:lnTo>
            </a:path>
          </a:pathLst>
        </a:custGeom>
        <a:noFill/>
        <a:ln w="19050"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fr-FR" sz="1200" kern="1200"/>
        </a:p>
      </dsp:txBody>
      <dsp:txXfrm>
        <a:off x="4613225" y="1286408"/>
        <a:ext cx="159429" cy="159429"/>
      </dsp:txXfrm>
    </dsp:sp>
    <dsp:sp modelId="{7B9D217B-304F-4FA4-8B4F-E54E18C4B1A3}">
      <dsp:nvSpPr>
        <dsp:cNvPr id="0" name=""/>
        <dsp:cNvSpPr/>
      </dsp:nvSpPr>
      <dsp:spPr>
        <a:xfrm rot="16200000">
          <a:off x="129592" y="611562"/>
          <a:ext cx="3254832" cy="3120275"/>
        </a:xfrm>
        <a:prstGeom prst="rect">
          <a:avLst/>
        </a:prstGeom>
        <a:solidFill>
          <a:schemeClr val="lt1">
            <a:hueOff val="0"/>
            <a:satOff val="0"/>
            <a:lumOff val="0"/>
            <a:alphaOff val="0"/>
          </a:schemeClr>
        </a:solidFill>
        <a:ln w="25400" cap="rnd"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vert"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fr-FR" sz="1700" kern="1200" dirty="0"/>
            <a:t>« U</a:t>
          </a:r>
          <a:r>
            <a:rPr lang="fr-FR" sz="1700" i="1" kern="1200" dirty="0"/>
            <a:t>n état psychologique reflétant la relation des salariés à leur entreprise et ayant des implications sur la décision de continuer à rester membre de l’organisation»</a:t>
          </a:r>
        </a:p>
        <a:p>
          <a:pPr marL="0" lvl="0" indent="0" algn="ctr" defTabSz="755650">
            <a:lnSpc>
              <a:spcPct val="90000"/>
            </a:lnSpc>
            <a:spcBef>
              <a:spcPct val="0"/>
            </a:spcBef>
            <a:spcAft>
              <a:spcPct val="35000"/>
            </a:spcAft>
            <a:buNone/>
          </a:pPr>
          <a:r>
            <a:rPr lang="fr-FR" sz="1400" kern="1200" dirty="0"/>
            <a:t>Allen et Meyer (1990)</a:t>
          </a:r>
          <a:endParaRPr lang="fr-FR" sz="1400" i="1" kern="1200" dirty="0"/>
        </a:p>
      </dsp:txBody>
      <dsp:txXfrm>
        <a:off x="129592" y="611562"/>
        <a:ext cx="3254832" cy="3120275"/>
      </dsp:txXfrm>
    </dsp:sp>
    <dsp:sp modelId="{ECE55FE2-8979-40E6-8354-E90612AC1333}">
      <dsp:nvSpPr>
        <dsp:cNvPr id="0" name=""/>
        <dsp:cNvSpPr/>
      </dsp:nvSpPr>
      <dsp:spPr>
        <a:xfrm>
          <a:off x="6068734" y="148728"/>
          <a:ext cx="2701522" cy="823634"/>
        </a:xfrm>
        <a:prstGeom prst="rect">
          <a:avLst/>
        </a:prstGeom>
        <a:solidFill>
          <a:schemeClr val="lt1">
            <a:hueOff val="0"/>
            <a:satOff val="0"/>
            <a:lumOff val="0"/>
            <a:alphaOff val="0"/>
          </a:schemeClr>
        </a:solidFill>
        <a:ln w="25400" cap="rnd"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fr-FR" sz="1700" b="1" kern="1200" dirty="0">
              <a:latin typeface="Fira Sans Extra Condensed" panose="020B0503050000020004" pitchFamily="34" charset="0"/>
            </a:rPr>
            <a:t>Implication affective</a:t>
          </a:r>
        </a:p>
        <a:p>
          <a:pPr marL="0" lvl="0" indent="0" algn="ctr" defTabSz="755650">
            <a:lnSpc>
              <a:spcPct val="90000"/>
            </a:lnSpc>
            <a:spcBef>
              <a:spcPct val="0"/>
            </a:spcBef>
            <a:spcAft>
              <a:spcPct val="35000"/>
            </a:spcAft>
            <a:buNone/>
          </a:pPr>
          <a:r>
            <a:rPr lang="fr-FR" sz="1700" kern="1200" dirty="0">
              <a:latin typeface="Fira Sans Extra Condensed" panose="020B0503050000020004" pitchFamily="34" charset="0"/>
            </a:rPr>
            <a:t>L’attachement émotionnel à l’organisation.</a:t>
          </a:r>
          <a:endParaRPr lang="fr-FR" sz="1700" kern="1200" dirty="0"/>
        </a:p>
      </dsp:txBody>
      <dsp:txXfrm>
        <a:off x="6068734" y="148728"/>
        <a:ext cx="2701522" cy="823634"/>
      </dsp:txXfrm>
    </dsp:sp>
    <dsp:sp modelId="{D84D1665-0434-4950-8A88-02BF88AF465C}">
      <dsp:nvSpPr>
        <dsp:cNvPr id="0" name=""/>
        <dsp:cNvSpPr/>
      </dsp:nvSpPr>
      <dsp:spPr>
        <a:xfrm>
          <a:off x="6068734" y="1757856"/>
          <a:ext cx="2701522" cy="823634"/>
        </a:xfrm>
        <a:prstGeom prst="rect">
          <a:avLst/>
        </a:prstGeom>
        <a:solidFill>
          <a:schemeClr val="lt1">
            <a:hueOff val="0"/>
            <a:satOff val="0"/>
            <a:lumOff val="0"/>
            <a:alphaOff val="0"/>
          </a:schemeClr>
        </a:solidFill>
        <a:ln w="25400" cap="rnd"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fr-FR" sz="1700" b="1" kern="1200" dirty="0">
              <a:latin typeface="Fira Sans Extra Condensed" panose="020B0503050000020004" pitchFamily="34" charset="0"/>
            </a:rPr>
            <a:t>Implication normative</a:t>
          </a:r>
        </a:p>
        <a:p>
          <a:pPr marL="0" lvl="0" indent="0" algn="ctr" defTabSz="755650">
            <a:lnSpc>
              <a:spcPct val="90000"/>
            </a:lnSpc>
            <a:spcBef>
              <a:spcPct val="0"/>
            </a:spcBef>
            <a:spcAft>
              <a:spcPct val="35000"/>
            </a:spcAft>
            <a:buNone/>
          </a:pPr>
          <a:r>
            <a:rPr lang="fr-FR" sz="1700" b="0" i="0" u="none" strike="noStrike" kern="1200" cap="none" spc="0" baseline="0" dirty="0">
              <a:solidFill>
                <a:srgbClr val="000000"/>
              </a:solidFill>
              <a:uFillTx/>
              <a:latin typeface="Fira Sans Extra Condensed" panose="020B0503050000020004" pitchFamily="34" charset="0"/>
            </a:rPr>
            <a:t>Le devoir moral de rester dans l’organisation.</a:t>
          </a:r>
          <a:endParaRPr lang="fr-FR" sz="1700" kern="1200" dirty="0"/>
        </a:p>
      </dsp:txBody>
      <dsp:txXfrm>
        <a:off x="6068734" y="1757856"/>
        <a:ext cx="2701522" cy="823634"/>
      </dsp:txXfrm>
    </dsp:sp>
    <dsp:sp modelId="{4A7D36B8-B0ED-4D91-9E62-C9DC24D125F2}">
      <dsp:nvSpPr>
        <dsp:cNvPr id="0" name=""/>
        <dsp:cNvSpPr/>
      </dsp:nvSpPr>
      <dsp:spPr>
        <a:xfrm>
          <a:off x="6068734" y="3164657"/>
          <a:ext cx="2701522" cy="823634"/>
        </a:xfrm>
        <a:prstGeom prst="rect">
          <a:avLst/>
        </a:prstGeom>
        <a:solidFill>
          <a:schemeClr val="lt1">
            <a:hueOff val="0"/>
            <a:satOff val="0"/>
            <a:lumOff val="0"/>
            <a:alphaOff val="0"/>
          </a:schemeClr>
        </a:solidFill>
        <a:ln w="25400" cap="rnd"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fr-FR" sz="1700" b="1" kern="1200" dirty="0">
              <a:latin typeface="Fira Sans Extra Condensed" panose="020B0503050000020004" pitchFamily="34" charset="0"/>
            </a:rPr>
            <a:t>Implication calculée</a:t>
          </a:r>
          <a:endParaRPr lang="en-US" sz="1700" b="1" kern="1200" dirty="0">
            <a:latin typeface="Fira Sans Extra Condensed" panose="020B0503050000020004" pitchFamily="34" charset="0"/>
          </a:endParaRPr>
        </a:p>
        <a:p>
          <a:pPr marL="0" lvl="0" indent="0" algn="ctr" defTabSz="755650">
            <a:lnSpc>
              <a:spcPct val="90000"/>
            </a:lnSpc>
            <a:spcBef>
              <a:spcPct val="0"/>
            </a:spcBef>
            <a:spcAft>
              <a:spcPct val="35000"/>
            </a:spcAft>
            <a:buNone/>
          </a:pPr>
          <a:r>
            <a:rPr lang="fr-FR" sz="1700" kern="1200" dirty="0">
              <a:solidFill>
                <a:srgbClr val="000000"/>
              </a:solidFill>
              <a:latin typeface="Fira Sans Extra Condensed" panose="020B0503050000020004" pitchFamily="34" charset="0"/>
            </a:rPr>
            <a:t>Les coûts perçus dus au départ de l’organisation.</a:t>
          </a:r>
          <a:endParaRPr lang="fr-FR" sz="1700" kern="1200" dirty="0"/>
        </a:p>
      </dsp:txBody>
      <dsp:txXfrm>
        <a:off x="6068734" y="3164657"/>
        <a:ext cx="2701522" cy="823634"/>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2EE8F9-EEA2-46AC-8CA3-3A8BAC1CB605}" type="datetimeFigureOut">
              <a:rPr lang="fr-FR" smtClean="0"/>
              <a:t>30/04/2023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45695A-640D-42CC-897E-912AAEF8854E}" type="slidenum">
              <a:rPr lang="fr-FR" smtClean="0"/>
              <a:t>‹#›</a:t>
            </a:fld>
            <a:endParaRPr lang="fr-FR"/>
          </a:p>
        </p:txBody>
      </p:sp>
    </p:spTree>
    <p:extLst>
      <p:ext uri="{BB962C8B-B14F-4D97-AF65-F5344CB8AC3E}">
        <p14:creationId xmlns:p14="http://schemas.microsoft.com/office/powerpoint/2010/main" val="2226842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B45695A-640D-42CC-897E-912AAEF8854E}" type="slidenum">
              <a:rPr lang="fr-FR" smtClean="0"/>
              <a:t>4</a:t>
            </a:fld>
            <a:endParaRPr lang="fr-FR"/>
          </a:p>
        </p:txBody>
      </p:sp>
    </p:spTree>
    <p:extLst>
      <p:ext uri="{BB962C8B-B14F-4D97-AF65-F5344CB8AC3E}">
        <p14:creationId xmlns:p14="http://schemas.microsoft.com/office/powerpoint/2010/main" val="3653258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52C34">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4706"/>
            </a:srgb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rgbClr val="052C34">
              <a:alpha val="84706"/>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507067" y="2404534"/>
            <a:ext cx="7766936" cy="1646302"/>
          </a:xfrm>
        </p:spPr>
        <p:txBody>
          <a:bodyPr anchor="b">
            <a:noAutofit/>
          </a:bodyPr>
          <a:lstStyle>
            <a:lvl1pPr algn="r">
              <a:defRPr sz="5400">
                <a:solidFill>
                  <a:srgbClr val="052C34"/>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rgbClr val="052C3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5143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613175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81639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475591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79568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296006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168547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04734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052C34"/>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052C34"/>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389644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875071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0812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49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437389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877522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2969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57735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8"/>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5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5"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rgbClr val="084450">
              <a:alpha val="85000"/>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5DEF1B-B4B9-4258-9044-B025F3EAA999}" type="datetimeFigureOut">
              <a:rPr lang="en-US" smtClean="0"/>
              <a:t>4/30/2023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C4AC45-F167-457F-AF5A-70E55A853683}" type="slidenum">
              <a:rPr lang="en-US" smtClean="0"/>
              <a:t>‹#›</a:t>
            </a:fld>
            <a:endParaRPr lang="en-US" dirty="0"/>
          </a:p>
        </p:txBody>
      </p:sp>
    </p:spTree>
    <p:extLst>
      <p:ext uri="{BB962C8B-B14F-4D97-AF65-F5344CB8AC3E}">
        <p14:creationId xmlns:p14="http://schemas.microsoft.com/office/powerpoint/2010/main" val="3831677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2835-EF54-43E3-B71C-DF722C15A1D8}"/>
              </a:ext>
            </a:extLst>
          </p:cNvPr>
          <p:cNvSpPr>
            <a:spLocks noGrp="1"/>
          </p:cNvSpPr>
          <p:nvPr>
            <p:ph type="ctrTitle"/>
          </p:nvPr>
        </p:nvSpPr>
        <p:spPr>
          <a:xfrm>
            <a:off x="598844" y="601002"/>
            <a:ext cx="9372470" cy="3015035"/>
          </a:xfrm>
        </p:spPr>
        <p:txBody>
          <a:bodyPr/>
          <a:lstStyle/>
          <a:p>
            <a:pPr algn="l"/>
            <a:r>
              <a:rPr lang="fr-FR" sz="3600" dirty="0"/>
              <a:t>IMPACT DE L’EPUISEMENT PROFESSIONNEL SUR L’IMPLICATION ORGANISATIONNELLE DES TELEOPERATEURS</a:t>
            </a:r>
            <a:endParaRPr lang="en-US" sz="3600" dirty="0"/>
          </a:p>
        </p:txBody>
      </p:sp>
      <p:sp>
        <p:nvSpPr>
          <p:cNvPr id="3" name="Subtitle 2">
            <a:extLst>
              <a:ext uri="{FF2B5EF4-FFF2-40B4-BE49-F238E27FC236}">
                <a16:creationId xmlns:a16="http://schemas.microsoft.com/office/drawing/2014/main" id="{8C717C95-9903-4188-8F64-626D1C4CB9CB}"/>
              </a:ext>
            </a:extLst>
          </p:cNvPr>
          <p:cNvSpPr>
            <a:spLocks noGrp="1"/>
          </p:cNvSpPr>
          <p:nvPr>
            <p:ph type="subTitle" idx="1"/>
          </p:nvPr>
        </p:nvSpPr>
        <p:spPr>
          <a:xfrm>
            <a:off x="438551" y="4091844"/>
            <a:ext cx="3087955" cy="1566584"/>
          </a:xfrm>
        </p:spPr>
        <p:txBody>
          <a:bodyPr>
            <a:normAutofit/>
          </a:bodyPr>
          <a:lstStyle/>
          <a:p>
            <a:pPr algn="l">
              <a:spcBef>
                <a:spcPts val="0"/>
              </a:spcBef>
            </a:pPr>
            <a:r>
              <a:rPr lang="fr-FR" sz="1400" b="1" dirty="0"/>
              <a:t>EL AMILI Omar </a:t>
            </a:r>
          </a:p>
          <a:p>
            <a:pPr algn="l">
              <a:spcBef>
                <a:spcPts val="0"/>
              </a:spcBef>
            </a:pPr>
            <a:r>
              <a:rPr lang="fr-FR" sz="1400" dirty="0"/>
              <a:t>Professeur d’enseignement supérieur </a:t>
            </a:r>
          </a:p>
          <a:p>
            <a:pPr algn="l">
              <a:spcBef>
                <a:spcPts val="0"/>
              </a:spcBef>
            </a:pPr>
            <a:r>
              <a:rPr lang="fr-FR" sz="1400" dirty="0"/>
              <a:t>Faculté des sciences juridiques économiques et sociales d’Agadir </a:t>
            </a:r>
          </a:p>
          <a:p>
            <a:pPr algn="l">
              <a:spcBef>
                <a:spcPts val="0"/>
              </a:spcBef>
            </a:pPr>
            <a:r>
              <a:rPr lang="fr-FR" sz="1400" dirty="0"/>
              <a:t>Université Ibn </a:t>
            </a:r>
            <a:r>
              <a:rPr lang="fr-FR" sz="1400" dirty="0" err="1"/>
              <a:t>Zohr</a:t>
            </a:r>
            <a:r>
              <a:rPr lang="fr-FR" sz="1400" dirty="0"/>
              <a:t> </a:t>
            </a:r>
          </a:p>
        </p:txBody>
      </p:sp>
      <p:grpSp>
        <p:nvGrpSpPr>
          <p:cNvPr id="4" name="Group 3">
            <a:extLst>
              <a:ext uri="{FF2B5EF4-FFF2-40B4-BE49-F238E27FC236}">
                <a16:creationId xmlns:a16="http://schemas.microsoft.com/office/drawing/2014/main" id="{CB8848C2-59F6-4E68-BA29-10277D305B91}"/>
              </a:ext>
            </a:extLst>
          </p:cNvPr>
          <p:cNvGrpSpPr>
            <a:grpSpLocks noChangeAspect="1"/>
          </p:cNvGrpSpPr>
          <p:nvPr/>
        </p:nvGrpSpPr>
        <p:grpSpPr>
          <a:xfrm>
            <a:off x="-20272" y="0"/>
            <a:ext cx="1257300" cy="1226820"/>
            <a:chOff x="3736278" y="3130586"/>
            <a:chExt cx="1842894" cy="1852413"/>
          </a:xfrm>
        </p:grpSpPr>
        <p:grpSp>
          <p:nvGrpSpPr>
            <p:cNvPr id="5" name="Group 4">
              <a:extLst>
                <a:ext uri="{FF2B5EF4-FFF2-40B4-BE49-F238E27FC236}">
                  <a16:creationId xmlns:a16="http://schemas.microsoft.com/office/drawing/2014/main" id="{A37BC240-7993-412A-91E6-CF44D7F66547}"/>
                </a:ext>
              </a:extLst>
            </p:cNvPr>
            <p:cNvGrpSpPr/>
            <p:nvPr/>
          </p:nvGrpSpPr>
          <p:grpSpPr>
            <a:xfrm>
              <a:off x="3736278" y="3130586"/>
              <a:ext cx="1842894" cy="1852413"/>
              <a:chOff x="907473" y="684700"/>
              <a:chExt cx="1842894" cy="1852413"/>
            </a:xfrm>
          </p:grpSpPr>
          <p:sp>
            <p:nvSpPr>
              <p:cNvPr id="7" name="Star: 4 Points 6">
                <a:extLst>
                  <a:ext uri="{FF2B5EF4-FFF2-40B4-BE49-F238E27FC236}">
                    <a16:creationId xmlns:a16="http://schemas.microsoft.com/office/drawing/2014/main" id="{3ED85B3E-F034-4B30-88E6-E8D6B97634A3}"/>
                  </a:ext>
                </a:extLst>
              </p:cNvPr>
              <p:cNvSpPr/>
              <p:nvPr/>
            </p:nvSpPr>
            <p:spPr>
              <a:xfrm rot="3473835">
                <a:off x="921567" y="705361"/>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tar: 4 Points 7">
                <a:extLst>
                  <a:ext uri="{FF2B5EF4-FFF2-40B4-BE49-F238E27FC236}">
                    <a16:creationId xmlns:a16="http://schemas.microsoft.com/office/drawing/2014/main" id="{D0E1AF4B-A7A7-408F-BBF3-703D4169254D}"/>
                  </a:ext>
                </a:extLst>
              </p:cNvPr>
              <p:cNvSpPr/>
              <p:nvPr/>
            </p:nvSpPr>
            <p:spPr>
              <a:xfrm rot="6168132">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tar: 4 Points 8">
                <a:extLst>
                  <a:ext uri="{FF2B5EF4-FFF2-40B4-BE49-F238E27FC236}">
                    <a16:creationId xmlns:a16="http://schemas.microsoft.com/office/drawing/2014/main" id="{607680E3-04D7-4DA3-B98D-C5C446491FED}"/>
                  </a:ext>
                </a:extLst>
              </p:cNvPr>
              <p:cNvSpPr/>
              <p:nvPr/>
            </p:nvSpPr>
            <p:spPr>
              <a:xfrm>
                <a:off x="907473" y="694458"/>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tar: 4 Points 9">
                <a:extLst>
                  <a:ext uri="{FF2B5EF4-FFF2-40B4-BE49-F238E27FC236}">
                    <a16:creationId xmlns:a16="http://schemas.microsoft.com/office/drawing/2014/main" id="{B68F7462-56BC-4E1D-BA00-ED04C0580716}"/>
                  </a:ext>
                </a:extLst>
              </p:cNvPr>
              <p:cNvSpPr/>
              <p:nvPr/>
            </p:nvSpPr>
            <p:spPr>
              <a:xfrm rot="1649553">
                <a:off x="907473" y="694457"/>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tar: 4 Points 10">
                <a:extLst>
                  <a:ext uri="{FF2B5EF4-FFF2-40B4-BE49-F238E27FC236}">
                    <a16:creationId xmlns:a16="http://schemas.microsoft.com/office/drawing/2014/main" id="{82262F71-FE68-41B1-8054-87E2DA38AA06}"/>
                  </a:ext>
                </a:extLst>
              </p:cNvPr>
              <p:cNvSpPr/>
              <p:nvPr/>
            </p:nvSpPr>
            <p:spPr>
              <a:xfrm rot="4197730">
                <a:off x="921567" y="694456"/>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tar: 4 Points 11">
                <a:extLst>
                  <a:ext uri="{FF2B5EF4-FFF2-40B4-BE49-F238E27FC236}">
                    <a16:creationId xmlns:a16="http://schemas.microsoft.com/office/drawing/2014/main" id="{7D1C77C7-06D2-4850-AD66-4287C2C2149A}"/>
                  </a:ext>
                </a:extLst>
              </p:cNvPr>
              <p:cNvSpPr/>
              <p:nvPr/>
            </p:nvSpPr>
            <p:spPr>
              <a:xfrm rot="2751814">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C8D8F6A-FD18-4D13-9A51-D43182C1106A}"/>
                  </a:ext>
                </a:extLst>
              </p:cNvPr>
              <p:cNvSpPr/>
              <p:nvPr/>
            </p:nvSpPr>
            <p:spPr>
              <a:xfrm>
                <a:off x="1316182" y="1108363"/>
                <a:ext cx="1011381" cy="98367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Graphic 5" descr="Africa">
              <a:extLst>
                <a:ext uri="{FF2B5EF4-FFF2-40B4-BE49-F238E27FC236}">
                  <a16:creationId xmlns:a16="http://schemas.microsoft.com/office/drawing/2014/main" id="{0B053D53-7E78-4A99-B5C1-964F99946F6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41968" y="3606972"/>
              <a:ext cx="914400" cy="914400"/>
            </a:xfrm>
            <a:prstGeom prst="rect">
              <a:avLst/>
            </a:prstGeom>
          </p:spPr>
        </p:pic>
      </p:grpSp>
      <p:sp>
        <p:nvSpPr>
          <p:cNvPr id="15" name="TextBox 14">
            <a:extLst>
              <a:ext uri="{FF2B5EF4-FFF2-40B4-BE49-F238E27FC236}">
                <a16:creationId xmlns:a16="http://schemas.microsoft.com/office/drawing/2014/main" id="{CEDEE7B9-D6F6-4814-9EE5-87E9E28F0666}"/>
              </a:ext>
            </a:extLst>
          </p:cNvPr>
          <p:cNvSpPr txBox="1"/>
          <p:nvPr/>
        </p:nvSpPr>
        <p:spPr>
          <a:xfrm>
            <a:off x="1227413" y="180161"/>
            <a:ext cx="6127954" cy="1015663"/>
          </a:xfrm>
          <a:prstGeom prst="rect">
            <a:avLst/>
          </a:prstGeom>
          <a:noFill/>
        </p:spPr>
        <p:txBody>
          <a:bodyPr wrap="square">
            <a:spAutoFit/>
          </a:bodyPr>
          <a:lstStyle/>
          <a:p>
            <a:r>
              <a:rPr lang="en-US" sz="2000" b="1" dirty="0">
                <a:solidFill>
                  <a:srgbClr val="FFC000"/>
                </a:solidFill>
              </a:rPr>
              <a:t>4</a:t>
            </a:r>
            <a:r>
              <a:rPr lang="en-US" sz="2000" b="1" baseline="30000" dirty="0">
                <a:solidFill>
                  <a:srgbClr val="FFC000"/>
                </a:solidFill>
              </a:rPr>
              <a:t>th</a:t>
            </a:r>
            <a:r>
              <a:rPr lang="en-US" sz="2000" b="1" dirty="0">
                <a:solidFill>
                  <a:srgbClr val="FFC000"/>
                </a:solidFill>
              </a:rPr>
              <a:t> Current Business Issues </a:t>
            </a:r>
          </a:p>
          <a:p>
            <a:r>
              <a:rPr lang="en-US" sz="2000" b="1" dirty="0">
                <a:solidFill>
                  <a:srgbClr val="FFC000"/>
                </a:solidFill>
              </a:rPr>
              <a:t>in African Countries</a:t>
            </a:r>
          </a:p>
          <a:p>
            <a:r>
              <a:rPr lang="en-US" sz="2000" b="1" dirty="0">
                <a:solidFill>
                  <a:srgbClr val="FFC000"/>
                </a:solidFill>
              </a:rPr>
              <a:t>2023</a:t>
            </a:r>
          </a:p>
        </p:txBody>
      </p:sp>
      <p:pic>
        <p:nvPicPr>
          <p:cNvPr id="16" name="Picture 15">
            <a:extLst>
              <a:ext uri="{FF2B5EF4-FFF2-40B4-BE49-F238E27FC236}">
                <a16:creationId xmlns:a16="http://schemas.microsoft.com/office/drawing/2014/main" id="{5CD95CE5-9AA3-483C-A6BD-0C4E9782CD03}"/>
              </a:ext>
            </a:extLst>
          </p:cNvPr>
          <p:cNvPicPr>
            <a:picLocks noChangeAspect="1"/>
          </p:cNvPicPr>
          <p:nvPr/>
        </p:nvPicPr>
        <p:blipFill>
          <a:blip r:embed="rId4"/>
          <a:stretch>
            <a:fillRect/>
          </a:stretch>
        </p:blipFill>
        <p:spPr>
          <a:xfrm>
            <a:off x="-20272" y="5860646"/>
            <a:ext cx="1614488" cy="611981"/>
          </a:xfrm>
          <a:prstGeom prst="rect">
            <a:avLst/>
          </a:prstGeom>
        </p:spPr>
      </p:pic>
      <p:sp>
        <p:nvSpPr>
          <p:cNvPr id="18" name="TextBox 17">
            <a:extLst>
              <a:ext uri="{FF2B5EF4-FFF2-40B4-BE49-F238E27FC236}">
                <a16:creationId xmlns:a16="http://schemas.microsoft.com/office/drawing/2014/main" id="{A0651FE2-9273-4BCD-862E-6C55365B7D2F}"/>
              </a:ext>
            </a:extLst>
          </p:cNvPr>
          <p:cNvSpPr txBox="1"/>
          <p:nvPr/>
        </p:nvSpPr>
        <p:spPr>
          <a:xfrm>
            <a:off x="-1" y="6493173"/>
            <a:ext cx="8878529" cy="369332"/>
          </a:xfrm>
          <a:prstGeom prst="rect">
            <a:avLst/>
          </a:prstGeom>
          <a:solidFill>
            <a:srgbClr val="FFC000"/>
          </a:solidFill>
        </p:spPr>
        <p:txBody>
          <a:bodyPr wrap="square">
            <a:spAutoFit/>
          </a:bodyPr>
          <a:lstStyle/>
          <a:p>
            <a:r>
              <a:rPr lang="en-US" sz="1800" b="1" dirty="0">
                <a:solidFill>
                  <a:srgbClr val="052C34"/>
                </a:solidFill>
              </a:rPr>
              <a:t>April 27 – 28, 2023                 WWW.</a:t>
            </a:r>
            <a:r>
              <a:rPr lang="en-US" sz="1800" b="1" dirty="0">
                <a:solidFill>
                  <a:srgbClr val="052C34"/>
                </a:solidFill>
                <a:highlight>
                  <a:srgbClr val="FFC000"/>
                </a:highlight>
              </a:rPr>
              <a:t>CBIAC.NET</a:t>
            </a:r>
          </a:p>
        </p:txBody>
      </p:sp>
      <p:pic>
        <p:nvPicPr>
          <p:cNvPr id="14" name="Image 4" descr="Une image contenant texte&#10;&#10;Description générée automatiquement">
            <a:extLst>
              <a:ext uri="{FF2B5EF4-FFF2-40B4-BE49-F238E27FC236}">
                <a16:creationId xmlns:a16="http://schemas.microsoft.com/office/drawing/2014/main" id="{65778D19-2F77-AB27-E36E-DF475CC52DE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82529" y="5709910"/>
            <a:ext cx="2708241" cy="762717"/>
          </a:xfrm>
          <a:prstGeom prst="rect">
            <a:avLst/>
          </a:prstGeom>
        </p:spPr>
      </p:pic>
      <p:sp>
        <p:nvSpPr>
          <p:cNvPr id="17" name="Subtitle 2">
            <a:extLst>
              <a:ext uri="{FF2B5EF4-FFF2-40B4-BE49-F238E27FC236}">
                <a16:creationId xmlns:a16="http://schemas.microsoft.com/office/drawing/2014/main" id="{8F535004-3C8F-1043-7BE4-CCF65CD1F367}"/>
              </a:ext>
            </a:extLst>
          </p:cNvPr>
          <p:cNvSpPr txBox="1">
            <a:spLocks/>
          </p:cNvSpPr>
          <p:nvPr/>
        </p:nvSpPr>
        <p:spPr>
          <a:xfrm>
            <a:off x="3896959" y="4123257"/>
            <a:ext cx="3087955" cy="1566584"/>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rgbClr val="052C34"/>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0"/>
              </a:spcBef>
            </a:pPr>
            <a:r>
              <a:rPr lang="fr-FR" sz="1400" b="1" dirty="0"/>
              <a:t>MALKI Sanaa </a:t>
            </a:r>
          </a:p>
          <a:p>
            <a:pPr algn="l">
              <a:spcBef>
                <a:spcPts val="0"/>
              </a:spcBef>
            </a:pPr>
            <a:r>
              <a:rPr lang="fr-FR" sz="1400" dirty="0"/>
              <a:t>Docteur en science de gestion </a:t>
            </a:r>
          </a:p>
          <a:p>
            <a:pPr algn="l">
              <a:spcBef>
                <a:spcPts val="0"/>
              </a:spcBef>
            </a:pPr>
            <a:r>
              <a:rPr lang="fr-FR" sz="1400" dirty="0"/>
              <a:t>Faculté des sciences juridiques économiques et sociales d’Agadir </a:t>
            </a:r>
          </a:p>
          <a:p>
            <a:pPr algn="l">
              <a:spcBef>
                <a:spcPts val="0"/>
              </a:spcBef>
            </a:pPr>
            <a:r>
              <a:rPr lang="fr-FR" sz="1400" dirty="0"/>
              <a:t>Université Ibn </a:t>
            </a:r>
            <a:r>
              <a:rPr lang="fr-FR" sz="1400" dirty="0" err="1"/>
              <a:t>Zohr</a:t>
            </a:r>
            <a:r>
              <a:rPr lang="fr-FR" sz="1400" dirty="0"/>
              <a:t> </a:t>
            </a:r>
          </a:p>
        </p:txBody>
      </p:sp>
      <p:sp>
        <p:nvSpPr>
          <p:cNvPr id="19" name="Subtitle 2">
            <a:extLst>
              <a:ext uri="{FF2B5EF4-FFF2-40B4-BE49-F238E27FC236}">
                <a16:creationId xmlns:a16="http://schemas.microsoft.com/office/drawing/2014/main" id="{1C41ACCF-B009-30E5-AC73-8190F263756A}"/>
              </a:ext>
            </a:extLst>
          </p:cNvPr>
          <p:cNvSpPr txBox="1">
            <a:spLocks/>
          </p:cNvSpPr>
          <p:nvPr/>
        </p:nvSpPr>
        <p:spPr>
          <a:xfrm>
            <a:off x="7355367" y="4123257"/>
            <a:ext cx="3087955" cy="1566584"/>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rgbClr val="052C34"/>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0"/>
              </a:spcBef>
            </a:pPr>
            <a:r>
              <a:rPr lang="fr-FR" sz="1400" b="1" dirty="0"/>
              <a:t>LGACHGACH </a:t>
            </a:r>
            <a:r>
              <a:rPr lang="fr-FR" sz="1400" b="1" dirty="0" err="1"/>
              <a:t>Salwa</a:t>
            </a:r>
            <a:endParaRPr lang="fr-FR" sz="1400" b="1" dirty="0"/>
          </a:p>
          <a:p>
            <a:pPr algn="l">
              <a:spcBef>
                <a:spcPts val="0"/>
              </a:spcBef>
            </a:pPr>
            <a:r>
              <a:rPr lang="fr-FR" sz="1400" dirty="0"/>
              <a:t>Doctorante en science de gestion </a:t>
            </a:r>
          </a:p>
          <a:p>
            <a:pPr algn="l">
              <a:spcBef>
                <a:spcPts val="0"/>
              </a:spcBef>
            </a:pPr>
            <a:r>
              <a:rPr lang="fr-FR" sz="1400" dirty="0"/>
              <a:t>Faculté des sciences juridiques économiques et sociales d’Agadir </a:t>
            </a:r>
          </a:p>
          <a:p>
            <a:pPr algn="l">
              <a:spcBef>
                <a:spcPts val="0"/>
              </a:spcBef>
            </a:pPr>
            <a:r>
              <a:rPr lang="fr-FR" sz="1400" dirty="0"/>
              <a:t>Université Ibn </a:t>
            </a:r>
            <a:r>
              <a:rPr lang="fr-FR" sz="1400" dirty="0" err="1"/>
              <a:t>Zohr</a:t>
            </a:r>
            <a:r>
              <a:rPr lang="fr-FR" sz="1400" dirty="0"/>
              <a:t> </a:t>
            </a:r>
          </a:p>
        </p:txBody>
      </p:sp>
    </p:spTree>
    <p:extLst>
      <p:ext uri="{BB962C8B-B14F-4D97-AF65-F5344CB8AC3E}">
        <p14:creationId xmlns:p14="http://schemas.microsoft.com/office/powerpoint/2010/main" val="49887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41FA08-A012-D8E0-0036-796BB9C20DBE}"/>
              </a:ext>
            </a:extLst>
          </p:cNvPr>
          <p:cNvSpPr>
            <a:spLocks noGrp="1"/>
          </p:cNvSpPr>
          <p:nvPr>
            <p:ph type="title"/>
          </p:nvPr>
        </p:nvSpPr>
        <p:spPr/>
        <p:txBody>
          <a:bodyPr/>
          <a:lstStyle/>
          <a:p>
            <a:r>
              <a:rPr lang="fr-FR" u="sng" dirty="0"/>
              <a:t>Modèle et hypothèses</a:t>
            </a:r>
          </a:p>
        </p:txBody>
      </p:sp>
      <p:sp>
        <p:nvSpPr>
          <p:cNvPr id="6" name="Rectangle : coins arrondis 5">
            <a:extLst>
              <a:ext uri="{FF2B5EF4-FFF2-40B4-BE49-F238E27FC236}">
                <a16:creationId xmlns:a16="http://schemas.microsoft.com/office/drawing/2014/main" id="{4CD12C18-C010-5083-D98B-999EE4863951}"/>
              </a:ext>
            </a:extLst>
          </p:cNvPr>
          <p:cNvSpPr/>
          <p:nvPr/>
        </p:nvSpPr>
        <p:spPr>
          <a:xfrm>
            <a:off x="1129085" y="2838051"/>
            <a:ext cx="2117474" cy="1514976"/>
          </a:xfrm>
          <a:prstGeom prst="roundRect">
            <a:avLst/>
          </a:prstGeom>
          <a:noFill/>
          <a:ln>
            <a:solidFill>
              <a:srgbClr val="1B5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1000"/>
              </a:spcBef>
              <a:buClr>
                <a:schemeClr val="accent1"/>
              </a:buClr>
              <a:buSzPct val="80000"/>
            </a:pPr>
            <a:r>
              <a:rPr lang="fr-FR" sz="1600" dirty="0">
                <a:solidFill>
                  <a:schemeClr val="tx1"/>
                </a:solidFill>
              </a:rPr>
              <a:t>Conditions d’organisation du travail</a:t>
            </a:r>
          </a:p>
        </p:txBody>
      </p:sp>
      <p:sp>
        <p:nvSpPr>
          <p:cNvPr id="8" name="Rectangle : coins arrondis 7">
            <a:extLst>
              <a:ext uri="{FF2B5EF4-FFF2-40B4-BE49-F238E27FC236}">
                <a16:creationId xmlns:a16="http://schemas.microsoft.com/office/drawing/2014/main" id="{46FC2BFF-BF15-45F0-AF94-D036824EFEA4}"/>
              </a:ext>
            </a:extLst>
          </p:cNvPr>
          <p:cNvSpPr/>
          <p:nvPr/>
        </p:nvSpPr>
        <p:spPr>
          <a:xfrm>
            <a:off x="7156527" y="2838051"/>
            <a:ext cx="2375388" cy="1528887"/>
          </a:xfrm>
          <a:prstGeom prst="roundRect">
            <a:avLst/>
          </a:prstGeom>
          <a:noFill/>
          <a:ln>
            <a:solidFill>
              <a:srgbClr val="1B5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
                <a:schemeClr val="accent1"/>
              </a:buClr>
              <a:buSzPct val="80000"/>
            </a:pPr>
            <a:r>
              <a:rPr lang="fr-FR" sz="1600" dirty="0">
                <a:solidFill>
                  <a:schemeClr val="tx1"/>
                </a:solidFill>
              </a:rPr>
              <a:t>Implication organisationnelle</a:t>
            </a:r>
          </a:p>
          <a:p>
            <a:pPr>
              <a:buClr>
                <a:schemeClr val="accent1"/>
              </a:buClr>
              <a:buSzPct val="80000"/>
              <a:buFontTx/>
              <a:buChar char="-"/>
            </a:pPr>
            <a:r>
              <a:rPr lang="fr-FR" sz="1600" dirty="0">
                <a:solidFill>
                  <a:schemeClr val="tx1"/>
                </a:solidFill>
              </a:rPr>
              <a:t>Implication affective</a:t>
            </a:r>
          </a:p>
          <a:p>
            <a:pPr>
              <a:buClr>
                <a:schemeClr val="accent1"/>
              </a:buClr>
              <a:buSzPct val="80000"/>
              <a:buFontTx/>
              <a:buChar char="-"/>
            </a:pPr>
            <a:r>
              <a:rPr lang="fr-FR" sz="1600" dirty="0">
                <a:solidFill>
                  <a:schemeClr val="tx1"/>
                </a:solidFill>
              </a:rPr>
              <a:t>Implication calculée</a:t>
            </a:r>
          </a:p>
          <a:p>
            <a:pPr>
              <a:buClr>
                <a:schemeClr val="accent1"/>
              </a:buClr>
              <a:buSzPct val="80000"/>
              <a:buFontTx/>
              <a:buChar char="-"/>
            </a:pPr>
            <a:r>
              <a:rPr lang="fr-FR" sz="1600" dirty="0">
                <a:solidFill>
                  <a:schemeClr val="tx1"/>
                </a:solidFill>
              </a:rPr>
              <a:t>Implication normative</a:t>
            </a:r>
          </a:p>
        </p:txBody>
      </p:sp>
      <p:sp>
        <p:nvSpPr>
          <p:cNvPr id="9" name="Rectangle : coins arrondis 8">
            <a:extLst>
              <a:ext uri="{FF2B5EF4-FFF2-40B4-BE49-F238E27FC236}">
                <a16:creationId xmlns:a16="http://schemas.microsoft.com/office/drawing/2014/main" id="{48425A30-CDB2-CD8C-113F-D2BD9EDEA057}"/>
              </a:ext>
            </a:extLst>
          </p:cNvPr>
          <p:cNvSpPr/>
          <p:nvPr/>
        </p:nvSpPr>
        <p:spPr>
          <a:xfrm>
            <a:off x="3996575" y="2838051"/>
            <a:ext cx="2375388" cy="1528888"/>
          </a:xfrm>
          <a:prstGeom prst="roundRect">
            <a:avLst/>
          </a:prstGeom>
          <a:noFill/>
          <a:ln>
            <a:solidFill>
              <a:srgbClr val="1B587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
                <a:schemeClr val="accent1"/>
              </a:buClr>
              <a:buSzPct val="80000"/>
            </a:pPr>
            <a:r>
              <a:rPr lang="fr-FR" sz="1600" dirty="0">
                <a:solidFill>
                  <a:schemeClr val="tx1"/>
                </a:solidFill>
              </a:rPr>
              <a:t>Epuisement professionnel </a:t>
            </a:r>
          </a:p>
          <a:p>
            <a:pPr>
              <a:buClr>
                <a:schemeClr val="accent1"/>
              </a:buClr>
              <a:buSzPct val="80000"/>
              <a:buFontTx/>
              <a:buChar char="-"/>
            </a:pPr>
            <a:r>
              <a:rPr lang="fr-FR" sz="1600" dirty="0">
                <a:solidFill>
                  <a:schemeClr val="tx1"/>
                </a:solidFill>
              </a:rPr>
              <a:t>Epuisement émotionnel</a:t>
            </a:r>
          </a:p>
          <a:p>
            <a:pPr>
              <a:buClr>
                <a:schemeClr val="accent1"/>
              </a:buClr>
              <a:buSzPct val="80000"/>
              <a:buFontTx/>
              <a:buChar char="-"/>
            </a:pPr>
            <a:r>
              <a:rPr lang="fr-FR" sz="1600" dirty="0">
                <a:solidFill>
                  <a:schemeClr val="tx1"/>
                </a:solidFill>
              </a:rPr>
              <a:t>Dépersonnalisation</a:t>
            </a:r>
          </a:p>
        </p:txBody>
      </p:sp>
      <p:sp>
        <p:nvSpPr>
          <p:cNvPr id="12" name="Flèche : droite 11">
            <a:extLst>
              <a:ext uri="{FF2B5EF4-FFF2-40B4-BE49-F238E27FC236}">
                <a16:creationId xmlns:a16="http://schemas.microsoft.com/office/drawing/2014/main" id="{0F3CEEF9-DC00-147E-3073-FFFD31ABBC3D}"/>
              </a:ext>
            </a:extLst>
          </p:cNvPr>
          <p:cNvSpPr/>
          <p:nvPr/>
        </p:nvSpPr>
        <p:spPr>
          <a:xfrm>
            <a:off x="6422540" y="3493759"/>
            <a:ext cx="683410" cy="217472"/>
          </a:xfrm>
          <a:prstGeom prst="rightArrow">
            <a:avLst/>
          </a:prstGeom>
          <a:solidFill>
            <a:srgbClr val="1D9A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Flèche : droite 14">
            <a:extLst>
              <a:ext uri="{FF2B5EF4-FFF2-40B4-BE49-F238E27FC236}">
                <a16:creationId xmlns:a16="http://schemas.microsoft.com/office/drawing/2014/main" id="{717890DC-E59B-AFB2-2470-BA87A6A8BF75}"/>
              </a:ext>
            </a:extLst>
          </p:cNvPr>
          <p:cNvSpPr/>
          <p:nvPr/>
        </p:nvSpPr>
        <p:spPr>
          <a:xfrm>
            <a:off x="3313165" y="3493759"/>
            <a:ext cx="683410" cy="217472"/>
          </a:xfrm>
          <a:prstGeom prst="rightArrow">
            <a:avLst/>
          </a:prstGeom>
          <a:solidFill>
            <a:srgbClr val="1D9A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15">
            <a:extLst>
              <a:ext uri="{FF2B5EF4-FFF2-40B4-BE49-F238E27FC236}">
                <a16:creationId xmlns:a16="http://schemas.microsoft.com/office/drawing/2014/main" id="{9F09DF07-D902-9380-3D82-FD137C152CA8}"/>
              </a:ext>
            </a:extLst>
          </p:cNvPr>
          <p:cNvSpPr/>
          <p:nvPr/>
        </p:nvSpPr>
        <p:spPr>
          <a:xfrm>
            <a:off x="2187822" y="1639886"/>
            <a:ext cx="2690904" cy="946222"/>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Bef>
                <a:spcPts val="1000"/>
              </a:spcBef>
              <a:buClr>
                <a:schemeClr val="accent1"/>
              </a:buClr>
              <a:buSzPct val="80000"/>
            </a:pPr>
            <a:r>
              <a:rPr lang="fr-FR" sz="1400" dirty="0">
                <a:solidFill>
                  <a:schemeClr val="tx1"/>
                </a:solidFill>
              </a:rPr>
              <a:t>Les conditions d’organisation du travail contribuent directement à l’épuisement professionnel</a:t>
            </a:r>
            <a:endParaRPr lang="en-US" sz="1400" dirty="0">
              <a:solidFill>
                <a:schemeClr val="tx1"/>
              </a:solidFill>
            </a:endParaRPr>
          </a:p>
          <a:p>
            <a:pPr algn="ctr"/>
            <a:endParaRPr lang="fr-FR" sz="1600" dirty="0"/>
          </a:p>
        </p:txBody>
      </p:sp>
      <p:cxnSp>
        <p:nvCxnSpPr>
          <p:cNvPr id="19" name="Connecteur droit avec flèche 18">
            <a:extLst>
              <a:ext uri="{FF2B5EF4-FFF2-40B4-BE49-F238E27FC236}">
                <a16:creationId xmlns:a16="http://schemas.microsoft.com/office/drawing/2014/main" id="{829747E3-E389-A8E4-557E-4AF6171F54B0}"/>
              </a:ext>
            </a:extLst>
          </p:cNvPr>
          <p:cNvCxnSpPr/>
          <p:nvPr/>
        </p:nvCxnSpPr>
        <p:spPr>
          <a:xfrm flipV="1">
            <a:off x="3654870" y="2586108"/>
            <a:ext cx="0" cy="907651"/>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20" name="ZoneTexte 19">
            <a:extLst>
              <a:ext uri="{FF2B5EF4-FFF2-40B4-BE49-F238E27FC236}">
                <a16:creationId xmlns:a16="http://schemas.microsoft.com/office/drawing/2014/main" id="{7BA4D7FE-AFC6-D135-9255-150ABE6649BE}"/>
              </a:ext>
            </a:extLst>
          </p:cNvPr>
          <p:cNvSpPr txBox="1"/>
          <p:nvPr/>
        </p:nvSpPr>
        <p:spPr>
          <a:xfrm>
            <a:off x="3246559" y="2998456"/>
            <a:ext cx="574523" cy="369332"/>
          </a:xfrm>
          <a:prstGeom prst="rect">
            <a:avLst/>
          </a:prstGeom>
          <a:noFill/>
        </p:spPr>
        <p:txBody>
          <a:bodyPr wrap="square" rtlCol="0">
            <a:spAutoFit/>
          </a:bodyPr>
          <a:lstStyle/>
          <a:p>
            <a:r>
              <a:rPr lang="fr-FR" dirty="0"/>
              <a:t>H1</a:t>
            </a:r>
          </a:p>
        </p:txBody>
      </p:sp>
      <p:sp>
        <p:nvSpPr>
          <p:cNvPr id="21" name="Rectangle 20">
            <a:extLst>
              <a:ext uri="{FF2B5EF4-FFF2-40B4-BE49-F238E27FC236}">
                <a16:creationId xmlns:a16="http://schemas.microsoft.com/office/drawing/2014/main" id="{233B3388-875B-8BB9-1AB7-013586F9D91E}"/>
              </a:ext>
            </a:extLst>
          </p:cNvPr>
          <p:cNvSpPr/>
          <p:nvPr/>
        </p:nvSpPr>
        <p:spPr>
          <a:xfrm>
            <a:off x="5653317" y="1639886"/>
            <a:ext cx="2690904" cy="946222"/>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Bef>
                <a:spcPts val="1000"/>
              </a:spcBef>
              <a:buClr>
                <a:schemeClr val="accent1"/>
              </a:buClr>
              <a:buSzPct val="80000"/>
            </a:pPr>
            <a:r>
              <a:rPr lang="fr-FR" sz="1400" dirty="0">
                <a:solidFill>
                  <a:schemeClr val="tx1"/>
                </a:solidFill>
              </a:rPr>
              <a:t>L’épuisement professionnel contribue directement à l’implication organisationnelle</a:t>
            </a:r>
            <a:endParaRPr lang="en-US" sz="1400" dirty="0">
              <a:solidFill>
                <a:schemeClr val="tx1"/>
              </a:solidFill>
            </a:endParaRPr>
          </a:p>
          <a:p>
            <a:pPr algn="ctr"/>
            <a:endParaRPr lang="fr-FR" sz="1600" dirty="0"/>
          </a:p>
        </p:txBody>
      </p:sp>
      <p:cxnSp>
        <p:nvCxnSpPr>
          <p:cNvPr id="22" name="Connecteur droit avec flèche 21">
            <a:extLst>
              <a:ext uri="{FF2B5EF4-FFF2-40B4-BE49-F238E27FC236}">
                <a16:creationId xmlns:a16="http://schemas.microsoft.com/office/drawing/2014/main" id="{87C487AA-9131-4860-7D29-1CEF98CC6190}"/>
              </a:ext>
            </a:extLst>
          </p:cNvPr>
          <p:cNvCxnSpPr/>
          <p:nvPr/>
        </p:nvCxnSpPr>
        <p:spPr>
          <a:xfrm flipV="1">
            <a:off x="6764245" y="2586108"/>
            <a:ext cx="0" cy="907651"/>
          </a:xfrm>
          <a:prstGeom prst="straightConnector1">
            <a:avLst/>
          </a:prstGeom>
          <a:ln>
            <a:prstDash val="dash"/>
            <a:tailEnd type="triangle"/>
          </a:ln>
        </p:spPr>
        <p:style>
          <a:lnRef idx="1">
            <a:schemeClr val="accent1"/>
          </a:lnRef>
          <a:fillRef idx="0">
            <a:schemeClr val="accent1"/>
          </a:fillRef>
          <a:effectRef idx="0">
            <a:schemeClr val="accent1"/>
          </a:effectRef>
          <a:fontRef idx="minor">
            <a:schemeClr val="tx1"/>
          </a:fontRef>
        </p:style>
      </p:cxnSp>
      <p:sp>
        <p:nvSpPr>
          <p:cNvPr id="23" name="ZoneTexte 22">
            <a:extLst>
              <a:ext uri="{FF2B5EF4-FFF2-40B4-BE49-F238E27FC236}">
                <a16:creationId xmlns:a16="http://schemas.microsoft.com/office/drawing/2014/main" id="{5D55E1A5-07CE-5DF0-4A34-5248F978BE93}"/>
              </a:ext>
            </a:extLst>
          </p:cNvPr>
          <p:cNvSpPr txBox="1"/>
          <p:nvPr/>
        </p:nvSpPr>
        <p:spPr>
          <a:xfrm>
            <a:off x="6371963" y="2998456"/>
            <a:ext cx="574523" cy="369332"/>
          </a:xfrm>
          <a:prstGeom prst="rect">
            <a:avLst/>
          </a:prstGeom>
          <a:noFill/>
        </p:spPr>
        <p:txBody>
          <a:bodyPr wrap="square" rtlCol="0">
            <a:spAutoFit/>
          </a:bodyPr>
          <a:lstStyle/>
          <a:p>
            <a:r>
              <a:rPr lang="fr-FR" dirty="0"/>
              <a:t>H2</a:t>
            </a:r>
          </a:p>
        </p:txBody>
      </p:sp>
    </p:spTree>
    <p:extLst>
      <p:ext uri="{BB962C8B-B14F-4D97-AF65-F5344CB8AC3E}">
        <p14:creationId xmlns:p14="http://schemas.microsoft.com/office/powerpoint/2010/main" val="1177886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8E2E7-CC07-4576-B323-FBB580A9E9FA}"/>
              </a:ext>
            </a:extLst>
          </p:cNvPr>
          <p:cNvSpPr>
            <a:spLocks noGrp="1"/>
          </p:cNvSpPr>
          <p:nvPr>
            <p:ph type="title"/>
          </p:nvPr>
        </p:nvSpPr>
        <p:spPr>
          <a:xfrm>
            <a:off x="575734" y="402771"/>
            <a:ext cx="8596668" cy="653143"/>
          </a:xfrm>
        </p:spPr>
        <p:txBody>
          <a:bodyPr/>
          <a:lstStyle/>
          <a:p>
            <a:r>
              <a:rPr lang="en-US" u="sng" dirty="0"/>
              <a:t>Conclusions</a:t>
            </a:r>
          </a:p>
        </p:txBody>
      </p:sp>
      <p:sp>
        <p:nvSpPr>
          <p:cNvPr id="3" name="Content Placeholder 2">
            <a:extLst>
              <a:ext uri="{FF2B5EF4-FFF2-40B4-BE49-F238E27FC236}">
                <a16:creationId xmlns:a16="http://schemas.microsoft.com/office/drawing/2014/main" id="{FF4A3478-7F23-4608-84E0-3DABE75CFFF3}"/>
              </a:ext>
            </a:extLst>
          </p:cNvPr>
          <p:cNvSpPr>
            <a:spLocks noGrp="1"/>
          </p:cNvSpPr>
          <p:nvPr>
            <p:ph idx="1"/>
          </p:nvPr>
        </p:nvSpPr>
        <p:spPr>
          <a:xfrm>
            <a:off x="575734" y="1371600"/>
            <a:ext cx="8764209" cy="3265714"/>
          </a:xfrm>
        </p:spPr>
        <p:txBody>
          <a:bodyPr>
            <a:noAutofit/>
          </a:bodyPr>
          <a:lstStyle/>
          <a:p>
            <a:pPr marL="0" indent="0" algn="just">
              <a:buNone/>
            </a:pPr>
            <a:r>
              <a:rPr lang="fr-FR" sz="2000" dirty="0">
                <a:ea typeface="Calibri" panose="020F0502020204030204" pitchFamily="34" charset="0"/>
              </a:rPr>
              <a:t>L</a:t>
            </a:r>
            <a:r>
              <a:rPr lang="fr-FR" sz="2000" dirty="0">
                <a:effectLst/>
                <a:ea typeface="Calibri" panose="020F0502020204030204" pitchFamily="34" charset="0"/>
              </a:rPr>
              <a:t>es résultats de </a:t>
            </a:r>
            <a:r>
              <a:rPr lang="fr-FR" sz="2000" dirty="0">
                <a:ea typeface="Calibri" panose="020F0502020204030204" pitchFamily="34" charset="0"/>
              </a:rPr>
              <a:t>cette </a:t>
            </a:r>
            <a:r>
              <a:rPr lang="fr-FR" sz="2000" dirty="0">
                <a:effectLst/>
                <a:ea typeface="Calibri" panose="020F0502020204030204" pitchFamily="34" charset="0"/>
              </a:rPr>
              <a:t>étude qualitative révèlent l’état d’épuisement professionnel des répondants confirmant notre choix de la population étudiée. Ils ont également donné lieu d’identifier l’impact de l’épuisement professionnel sur l’implication organisationnelle des téléopérateurs permettant ainsi de proposer un modèle de recherche et d’énoncer des hypothèses à valider.</a:t>
            </a:r>
          </a:p>
          <a:p>
            <a:pPr marL="0" indent="0" algn="just">
              <a:buNone/>
            </a:pPr>
            <a:r>
              <a:rPr lang="fr-FR" sz="2000" dirty="0">
                <a:effectLst/>
                <a:ea typeface="Calibri" panose="020F0502020204030204" pitchFamily="34" charset="0"/>
              </a:rPr>
              <a:t>Plusieurs recherches empiriques soutiennent chacune des hypothèses et confirment l’intérêt et la pertinence des variables et des relations supposées. </a:t>
            </a:r>
            <a:endParaRPr lang="en-US" sz="2000" dirty="0"/>
          </a:p>
        </p:txBody>
      </p:sp>
      <p:sp>
        <p:nvSpPr>
          <p:cNvPr id="4" name="Title 1">
            <a:extLst>
              <a:ext uri="{FF2B5EF4-FFF2-40B4-BE49-F238E27FC236}">
                <a16:creationId xmlns:a16="http://schemas.microsoft.com/office/drawing/2014/main" id="{B51BC59A-CA84-6989-88E9-68230779178A}"/>
              </a:ext>
            </a:extLst>
          </p:cNvPr>
          <p:cNvSpPr txBox="1">
            <a:spLocks/>
          </p:cNvSpPr>
          <p:nvPr/>
        </p:nvSpPr>
        <p:spPr>
          <a:xfrm>
            <a:off x="4337352" y="6128657"/>
            <a:ext cx="5002591" cy="653143"/>
          </a:xfrm>
          <a:prstGeom prst="rect">
            <a:avLst/>
          </a:prstGeom>
        </p:spPr>
        <p:txBody>
          <a:bodyPr vert="horz" lIns="91440" tIns="45720" rIns="91440" bIns="45720" rtlCol="0" anchor="t">
            <a:normAutofit fontScale="85000" lnSpcReduction="10000"/>
          </a:bodyPr>
          <a:lst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dirty="0"/>
              <a:t>Merci pour votre attention</a:t>
            </a:r>
          </a:p>
        </p:txBody>
      </p:sp>
    </p:spTree>
    <p:extLst>
      <p:ext uri="{BB962C8B-B14F-4D97-AF65-F5344CB8AC3E}">
        <p14:creationId xmlns:p14="http://schemas.microsoft.com/office/powerpoint/2010/main" val="3080393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a:t>Introduction</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187477" y="1277588"/>
            <a:ext cx="9391951" cy="5134098"/>
          </a:xfrm>
        </p:spPr>
        <p:txBody>
          <a:bodyPr>
            <a:noAutofit/>
          </a:bodyPr>
          <a:lstStyle/>
          <a:p>
            <a:pPr marL="9525" indent="-9525" algn="l"/>
            <a:r>
              <a:rPr lang="fr-FR" b="0" dirty="0">
                <a:solidFill>
                  <a:schemeClr val="tx2">
                    <a:lumMod val="10000"/>
                  </a:schemeClr>
                </a:solidFill>
              </a:rPr>
              <a:t> L’épuisement professionnel, également connu sous le nom de burnout, est un concept au cœur du débat sur la santé psychologique au travail. Il a été abordé dans plusieurs recherches psychologiques et sociales et a été considéré comme un syndrome frappant les professions tournées vers autrui; </a:t>
            </a:r>
            <a:r>
              <a:rPr lang="fr-FR" sz="1800" dirty="0">
                <a:sym typeface="Roboto"/>
              </a:rPr>
              <a:t>à savoir, le secteur du service à la clientèle.</a:t>
            </a:r>
            <a:endParaRPr lang="fr-FR" b="0" dirty="0">
              <a:solidFill>
                <a:schemeClr val="tx2">
                  <a:lumMod val="10000"/>
                </a:schemeClr>
              </a:solidFill>
            </a:endParaRPr>
          </a:p>
          <a:p>
            <a:pPr lvl="1"/>
            <a:r>
              <a:rPr lang="fr-FR" sz="1800" dirty="0">
                <a:sym typeface="Roboto"/>
              </a:rPr>
              <a:t>12 milliards de journées de travail sont perdues chaque année pour cause de dépression ou d’anxiété, ce qui coûte près de mille milliards de dollars à l'économie mondiale. (OMS, 2022)</a:t>
            </a:r>
          </a:p>
          <a:p>
            <a:pPr lvl="1"/>
            <a:endParaRPr lang="en-US" sz="1800" dirty="0">
              <a:solidFill>
                <a:schemeClr val="tx1"/>
              </a:solidFill>
            </a:endParaRPr>
          </a:p>
          <a:p>
            <a:pPr marL="85725" lvl="1" indent="-9525"/>
            <a:r>
              <a:rPr lang="fr-FR" sz="1800" dirty="0">
                <a:solidFill>
                  <a:schemeClr val="tx2">
                    <a:lumMod val="10000"/>
                  </a:schemeClr>
                </a:solidFill>
                <a:sym typeface="Roboto"/>
              </a:rPr>
              <a:t> L'épuisement professionnel , risque psychosocial majeur, est associé à un taux élevé de roulement et d'absentéisme des employés, à leur faible motivation et implication.</a:t>
            </a:r>
          </a:p>
          <a:p>
            <a:pPr lvl="1"/>
            <a:r>
              <a:rPr lang="fr-FR" sz="1800" dirty="0"/>
              <a:t>Dans un contexte où les organisations cherchent à renforcer le lien les unissant à chacun de leurs employés, l’impact de l’épuisement professionnel sur l’implication organisationnelle occupe une place éminente dans la littérature. </a:t>
            </a:r>
            <a:endParaRPr lang="en-US" sz="1800" dirty="0"/>
          </a:p>
          <a:p>
            <a:pPr marL="914400" lvl="2" indent="0">
              <a:buNone/>
            </a:pPr>
            <a:endParaRPr lang="en-US" sz="2200" dirty="0">
              <a:solidFill>
                <a:schemeClr val="tx1"/>
              </a:solidFill>
            </a:endParaRPr>
          </a:p>
        </p:txBody>
      </p:sp>
    </p:spTree>
    <p:extLst>
      <p:ext uri="{BB962C8B-B14F-4D97-AF65-F5344CB8AC3E}">
        <p14:creationId xmlns:p14="http://schemas.microsoft.com/office/powerpoint/2010/main" val="1977278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fr-FR" u="sng" dirty="0"/>
              <a:t>Problématique</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949477" y="2326080"/>
            <a:ext cx="8477552" cy="2205840"/>
          </a:xfrm>
        </p:spPr>
        <p:txBody>
          <a:bodyPr>
            <a:noAutofit/>
          </a:bodyPr>
          <a:lstStyle/>
          <a:p>
            <a:pPr marL="0" indent="0" algn="ctr">
              <a:buNone/>
            </a:pPr>
            <a:r>
              <a:rPr lang="fr-FR" sz="3200" dirty="0"/>
              <a:t>Dans quelle mesure l’épuisement professionnel impacte-t-il l’implication organisationnelle des téléopérateurs ?</a:t>
            </a:r>
            <a:endParaRPr lang="en-US" sz="3200" dirty="0"/>
          </a:p>
        </p:txBody>
      </p:sp>
    </p:spTree>
    <p:extLst>
      <p:ext uri="{BB962C8B-B14F-4D97-AF65-F5344CB8AC3E}">
        <p14:creationId xmlns:p14="http://schemas.microsoft.com/office/powerpoint/2010/main" val="2243559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fr-FR" u="sng" dirty="0"/>
              <a:t>Epuisement professionnel</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138178" y="1455717"/>
            <a:ext cx="8951393" cy="5162798"/>
          </a:xfrm>
        </p:spPr>
        <p:txBody>
          <a:bodyPr>
            <a:noAutofit/>
          </a:bodyPr>
          <a:lstStyle/>
          <a:p>
            <a:pPr marL="0" indent="0">
              <a:lnSpc>
                <a:spcPct val="150000"/>
              </a:lnSpc>
              <a:buNone/>
            </a:pPr>
            <a:r>
              <a:rPr lang="fr-FR" sz="2400" dirty="0"/>
              <a:t>L’épuisement professionnel est défini comme :</a:t>
            </a:r>
          </a:p>
          <a:p>
            <a:pPr marL="719138" indent="-447675"/>
            <a:r>
              <a:rPr lang="fr-FR" sz="2400" dirty="0"/>
              <a:t>Le résultat d’une interaction problématique entre un individu et son travail (</a:t>
            </a:r>
            <a:r>
              <a:rPr lang="fr-FR" sz="2400" dirty="0" err="1"/>
              <a:t>Maslach</a:t>
            </a:r>
            <a:r>
              <a:rPr lang="fr-FR" sz="2400" dirty="0"/>
              <a:t> et </a:t>
            </a:r>
            <a:r>
              <a:rPr lang="fr-FR" sz="2400" dirty="0" err="1"/>
              <a:t>Leiter</a:t>
            </a:r>
            <a:r>
              <a:rPr lang="fr-FR" sz="2400" dirty="0"/>
              <a:t>, 2016)</a:t>
            </a:r>
          </a:p>
          <a:p>
            <a:pPr marL="719138" indent="-447675"/>
            <a:r>
              <a:rPr lang="fr-FR" sz="2400" dirty="0"/>
              <a:t>Une atteinte psychologique qui se développe en raison d’une incapacité à faire face aux facteurs de stress chroniques au travail (Yang et al., 2015)</a:t>
            </a:r>
          </a:p>
          <a:p>
            <a:pPr marL="719138" indent="-447675"/>
            <a:r>
              <a:rPr lang="fr-FR" sz="2400" dirty="0"/>
              <a:t>Une réponse spécifique et prolongée à un stress interpersonnel chronique au travail (</a:t>
            </a:r>
            <a:r>
              <a:rPr lang="fr-FR" sz="2400" dirty="0" err="1"/>
              <a:t>Maslach</a:t>
            </a:r>
            <a:r>
              <a:rPr lang="fr-FR" sz="2400" dirty="0"/>
              <a:t>, 2006)</a:t>
            </a:r>
            <a:endParaRPr lang="en-US" sz="2400" dirty="0"/>
          </a:p>
          <a:p>
            <a:pPr marL="719138" lvl="1" indent="-447675"/>
            <a:r>
              <a:rPr lang="fr-FR" sz="2400" dirty="0">
                <a:solidFill>
                  <a:srgbClr val="052C34"/>
                </a:solidFill>
              </a:rPr>
              <a:t>Une manifestation du stress au travail causé par une surcharge quantitative et qualitative (Truchot, 2004)</a:t>
            </a:r>
            <a:endParaRPr lang="en-US" sz="2400" dirty="0">
              <a:solidFill>
                <a:srgbClr val="052C34"/>
              </a:solidFill>
            </a:endParaRPr>
          </a:p>
          <a:p>
            <a:pPr marL="0" indent="0">
              <a:buNone/>
            </a:pPr>
            <a:endParaRPr lang="en-US" sz="2400" dirty="0"/>
          </a:p>
        </p:txBody>
      </p:sp>
    </p:spTree>
    <p:extLst>
      <p:ext uri="{BB962C8B-B14F-4D97-AF65-F5344CB8AC3E}">
        <p14:creationId xmlns:p14="http://schemas.microsoft.com/office/powerpoint/2010/main" val="578365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1349829"/>
          </a:xfrm>
        </p:spPr>
        <p:txBody>
          <a:bodyPr>
            <a:normAutofit/>
          </a:bodyPr>
          <a:lstStyle/>
          <a:p>
            <a:r>
              <a:rPr lang="fr-FR" u="sng" dirty="0"/>
              <a:t>Définition tridimensionnelle de l’épuisement professionnel</a:t>
            </a:r>
          </a:p>
        </p:txBody>
      </p:sp>
      <p:graphicFrame>
        <p:nvGraphicFramePr>
          <p:cNvPr id="4" name="Diagramme 3">
            <a:extLst>
              <a:ext uri="{FF2B5EF4-FFF2-40B4-BE49-F238E27FC236}">
                <a16:creationId xmlns:a16="http://schemas.microsoft.com/office/drawing/2014/main" id="{543EB723-4C28-7F55-8C03-F2B8AD1060D9}"/>
              </a:ext>
            </a:extLst>
          </p:cNvPr>
          <p:cNvGraphicFramePr/>
          <p:nvPr>
            <p:extLst>
              <p:ext uri="{D42A27DB-BD31-4B8C-83A1-F6EECF244321}">
                <p14:modId xmlns:p14="http://schemas.microsoft.com/office/powerpoint/2010/main" val="1701751136"/>
              </p:ext>
            </p:extLst>
          </p:nvPr>
        </p:nvGraphicFramePr>
        <p:xfrm>
          <a:off x="503745" y="1959429"/>
          <a:ext cx="8770257"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70251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fr-FR" u="sng" dirty="0"/>
              <a:t>L’implication organisationnelle</a:t>
            </a:r>
          </a:p>
        </p:txBody>
      </p:sp>
      <p:graphicFrame>
        <p:nvGraphicFramePr>
          <p:cNvPr id="6" name="Diagramme 5">
            <a:extLst>
              <a:ext uri="{FF2B5EF4-FFF2-40B4-BE49-F238E27FC236}">
                <a16:creationId xmlns:a16="http://schemas.microsoft.com/office/drawing/2014/main" id="{4AA42CC6-B9C6-FC12-81D0-8F46B6576A1D}"/>
              </a:ext>
            </a:extLst>
          </p:cNvPr>
          <p:cNvGraphicFramePr/>
          <p:nvPr>
            <p:extLst>
              <p:ext uri="{D42A27DB-BD31-4B8C-83A1-F6EECF244321}">
                <p14:modId xmlns:p14="http://schemas.microsoft.com/office/powerpoint/2010/main" val="1266273160"/>
              </p:ext>
            </p:extLst>
          </p:nvPr>
        </p:nvGraphicFramePr>
        <p:xfrm>
          <a:off x="503745" y="1959429"/>
          <a:ext cx="8770257"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8232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a:t>Terrain de recherche</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578429"/>
            <a:ext cx="8815009" cy="5030189"/>
          </a:xfrm>
        </p:spPr>
        <p:txBody>
          <a:bodyPr>
            <a:noAutofit/>
          </a:bodyPr>
          <a:lstStyle/>
          <a:p>
            <a:r>
              <a:rPr lang="fr-FR" sz="2400" dirty="0">
                <a:solidFill>
                  <a:schemeClr val="tx1"/>
                </a:solidFill>
              </a:rPr>
              <a:t>Plus de 600 centres d’appel sont installés au Maroc représentant 120 000 employés</a:t>
            </a:r>
            <a:endParaRPr lang="en-US" sz="2400" dirty="0">
              <a:solidFill>
                <a:schemeClr val="tx1"/>
              </a:solidFill>
            </a:endParaRPr>
          </a:p>
          <a:p>
            <a:pPr marL="358775" lvl="1"/>
            <a:r>
              <a:rPr lang="fr-FR" sz="2400" dirty="0">
                <a:solidFill>
                  <a:schemeClr val="tx1"/>
                </a:solidFill>
              </a:rPr>
              <a:t>Webhelp : un groupe multinational, créé en juin 2000, reconnu comme l’un des acteurs majeurs de la gestion de la relation client avec plus de 200 sites dans au moins 50 pays.</a:t>
            </a:r>
          </a:p>
          <a:p>
            <a:pPr marL="358775" lvl="1"/>
            <a:r>
              <a:rPr lang="fr-FR" sz="2400" dirty="0">
                <a:solidFill>
                  <a:schemeClr val="tx1"/>
                </a:solidFill>
              </a:rPr>
              <a:t>Suivant le principe de saturation, notre échantillon est composé de 5 téléopérateurs en réception d’appel et 6 en télévente, leurs expériences professionnelles varient entre 3 et 8 ans.</a:t>
            </a:r>
          </a:p>
          <a:p>
            <a:pPr marL="0" indent="0">
              <a:buNone/>
            </a:pPr>
            <a:endParaRPr lang="en-US" sz="2400" dirty="0"/>
          </a:p>
        </p:txBody>
      </p:sp>
    </p:spTree>
    <p:extLst>
      <p:ext uri="{BB962C8B-B14F-4D97-AF65-F5344CB8AC3E}">
        <p14:creationId xmlns:p14="http://schemas.microsoft.com/office/powerpoint/2010/main" val="1659973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fr-FR" u="sng" dirty="0"/>
              <a:t>Déroulement des entretiens</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578429"/>
            <a:ext cx="8815009" cy="5030189"/>
          </a:xfrm>
        </p:spPr>
        <p:txBody>
          <a:bodyPr>
            <a:noAutofit/>
          </a:bodyPr>
          <a:lstStyle/>
          <a:p>
            <a:r>
              <a:rPr lang="fr-FR" sz="2400" dirty="0"/>
              <a:t>Les entretiens réalisés dans notre étude sont semi-directifs basés sur un guide d’entretien : </a:t>
            </a:r>
            <a:endParaRPr lang="fr-FR" sz="2400" dirty="0">
              <a:solidFill>
                <a:schemeClr val="dk1"/>
              </a:solidFill>
              <a:ea typeface="Red Hat Display"/>
              <a:cs typeface="Red Hat Display"/>
              <a:sym typeface="Red Hat Display"/>
            </a:endParaRPr>
          </a:p>
          <a:p>
            <a:pPr marL="1349375"/>
            <a:r>
              <a:rPr lang="fr-FR" dirty="0">
                <a:solidFill>
                  <a:srgbClr val="404040"/>
                </a:solidFill>
              </a:rPr>
              <a:t>Questions introductives</a:t>
            </a:r>
          </a:p>
          <a:p>
            <a:pPr marL="1349375"/>
            <a:r>
              <a:rPr lang="fr-FR" dirty="0">
                <a:solidFill>
                  <a:srgbClr val="404040"/>
                </a:solidFill>
              </a:rPr>
              <a:t>Conditions d’organisation du travail     </a:t>
            </a:r>
          </a:p>
          <a:p>
            <a:pPr marL="1349375"/>
            <a:r>
              <a:rPr lang="fr-FR" dirty="0">
                <a:solidFill>
                  <a:srgbClr val="404040"/>
                </a:solidFill>
              </a:rPr>
              <a:t>Epuisement professionnel</a:t>
            </a:r>
          </a:p>
          <a:p>
            <a:pPr marL="1349375"/>
            <a:r>
              <a:rPr lang="fr-FR" dirty="0">
                <a:solidFill>
                  <a:srgbClr val="404040"/>
                </a:solidFill>
              </a:rPr>
              <a:t>Implication organisationnelle     </a:t>
            </a:r>
          </a:p>
          <a:p>
            <a:r>
              <a:rPr lang="fr-FR" sz="2400" dirty="0"/>
              <a:t>Analyse de contenu thématique</a:t>
            </a:r>
          </a:p>
          <a:p>
            <a:pPr marL="1349375" indent="-285750"/>
            <a:r>
              <a:rPr lang="fr-FR" dirty="0">
                <a:solidFill>
                  <a:srgbClr val="404040"/>
                </a:solidFill>
              </a:rPr>
              <a:t>  Analyse de phrase entière ou de groupe de phrases qui se rapporte à un thème précis</a:t>
            </a:r>
          </a:p>
          <a:p>
            <a:pPr marL="73025" indent="0">
              <a:buNone/>
            </a:pPr>
            <a:endParaRPr lang="fr-FR" dirty="0">
              <a:solidFill>
                <a:srgbClr val="404040"/>
              </a:solidFill>
            </a:endParaRPr>
          </a:p>
        </p:txBody>
      </p:sp>
    </p:spTree>
    <p:extLst>
      <p:ext uri="{BB962C8B-B14F-4D97-AF65-F5344CB8AC3E}">
        <p14:creationId xmlns:p14="http://schemas.microsoft.com/office/powerpoint/2010/main" val="3047520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25337F-6AD7-1B60-77BE-0E93D11E26E3}"/>
              </a:ext>
            </a:extLst>
          </p:cNvPr>
          <p:cNvSpPr>
            <a:spLocks noGrp="1"/>
          </p:cNvSpPr>
          <p:nvPr>
            <p:ph type="title"/>
          </p:nvPr>
        </p:nvSpPr>
        <p:spPr>
          <a:xfrm>
            <a:off x="677334" y="609600"/>
            <a:ext cx="8596668" cy="870857"/>
          </a:xfrm>
        </p:spPr>
        <p:txBody>
          <a:bodyPr/>
          <a:lstStyle/>
          <a:p>
            <a:r>
              <a:rPr lang="fr-FR" u="sng" dirty="0"/>
              <a:t>Principaux résultats</a:t>
            </a:r>
          </a:p>
        </p:txBody>
      </p:sp>
      <p:sp>
        <p:nvSpPr>
          <p:cNvPr id="3" name="Espace réservé du contenu 2">
            <a:extLst>
              <a:ext uri="{FF2B5EF4-FFF2-40B4-BE49-F238E27FC236}">
                <a16:creationId xmlns:a16="http://schemas.microsoft.com/office/drawing/2014/main" id="{8DA4C902-2CC8-1035-F500-5FAE1ED9DCAE}"/>
              </a:ext>
            </a:extLst>
          </p:cNvPr>
          <p:cNvSpPr>
            <a:spLocks noGrp="1"/>
          </p:cNvSpPr>
          <p:nvPr>
            <p:ph idx="1"/>
          </p:nvPr>
        </p:nvSpPr>
        <p:spPr>
          <a:xfrm>
            <a:off x="339878" y="1480457"/>
            <a:ext cx="2882294" cy="4963886"/>
          </a:xfrm>
          <a:ln>
            <a:solidFill>
              <a:schemeClr val="accent1"/>
            </a:solidFill>
          </a:ln>
        </p:spPr>
        <p:txBody>
          <a:bodyPr>
            <a:normAutofit/>
          </a:bodyPr>
          <a:lstStyle/>
          <a:p>
            <a:r>
              <a:rPr lang="fr-FR" sz="1600" dirty="0"/>
              <a:t>Conditions d’organisation du travail</a:t>
            </a:r>
          </a:p>
          <a:p>
            <a:pPr marL="0" indent="0">
              <a:buNone/>
            </a:pPr>
            <a:endParaRPr lang="fr-FR" sz="1600" dirty="0"/>
          </a:p>
          <a:p>
            <a:pPr marL="285750">
              <a:lnSpc>
                <a:spcPct val="110000"/>
              </a:lnSpc>
              <a:spcBef>
                <a:spcPts val="0"/>
              </a:spcBef>
              <a:buFont typeface="Wingdings" panose="05000000000000000000" pitchFamily="2" charset="2"/>
              <a:buChar char="q"/>
            </a:pPr>
            <a:r>
              <a:rPr lang="fr-FR" sz="1400" dirty="0"/>
              <a:t>Exigences au travail </a:t>
            </a:r>
          </a:p>
          <a:p>
            <a:pPr marL="357188" indent="-174625">
              <a:lnSpc>
                <a:spcPct val="110000"/>
              </a:lnSpc>
              <a:spcBef>
                <a:spcPts val="0"/>
              </a:spcBef>
              <a:buFont typeface="Wingdings" panose="05000000000000000000" pitchFamily="2" charset="2"/>
              <a:buChar char="§"/>
            </a:pPr>
            <a:r>
              <a:rPr lang="fr-FR" sz="1400" dirty="0"/>
              <a:t>Intensité du travail</a:t>
            </a:r>
          </a:p>
          <a:p>
            <a:pPr marL="357188" indent="-174625">
              <a:lnSpc>
                <a:spcPct val="110000"/>
              </a:lnSpc>
              <a:spcBef>
                <a:spcPts val="0"/>
              </a:spcBef>
              <a:buFont typeface="Wingdings" panose="05000000000000000000" pitchFamily="2" charset="2"/>
              <a:buChar char="§"/>
            </a:pPr>
            <a:r>
              <a:rPr lang="fr-FR" sz="1400" dirty="0"/>
              <a:t>Temps de travail</a:t>
            </a:r>
          </a:p>
          <a:p>
            <a:pPr marL="357188" indent="-174625">
              <a:lnSpc>
                <a:spcPct val="110000"/>
              </a:lnSpc>
              <a:spcBef>
                <a:spcPts val="0"/>
              </a:spcBef>
              <a:buFont typeface="Wingdings" panose="05000000000000000000" pitchFamily="2" charset="2"/>
              <a:buChar char="§"/>
            </a:pPr>
            <a:r>
              <a:rPr lang="fr-FR" sz="1400" dirty="0"/>
              <a:t>Objectifs de qualité</a:t>
            </a:r>
          </a:p>
          <a:p>
            <a:pPr marL="285750">
              <a:lnSpc>
                <a:spcPct val="110000"/>
              </a:lnSpc>
              <a:spcBef>
                <a:spcPts val="0"/>
              </a:spcBef>
              <a:buFont typeface="Wingdings" panose="05000000000000000000" pitchFamily="2" charset="2"/>
              <a:buChar char="q"/>
            </a:pPr>
            <a:r>
              <a:rPr lang="fr-FR" sz="1400" dirty="0"/>
              <a:t>Exigences émotionnelles</a:t>
            </a:r>
          </a:p>
          <a:p>
            <a:pPr marL="357188" indent="-174625">
              <a:lnSpc>
                <a:spcPct val="110000"/>
              </a:lnSpc>
              <a:spcBef>
                <a:spcPts val="0"/>
              </a:spcBef>
              <a:buFont typeface="Wingdings" panose="05000000000000000000" pitchFamily="2" charset="2"/>
              <a:buChar char="§"/>
            </a:pPr>
            <a:r>
              <a:rPr lang="fr-FR" sz="1400" dirty="0"/>
              <a:t>Masquer ses émotions</a:t>
            </a:r>
          </a:p>
          <a:p>
            <a:pPr marL="357188" indent="-174625">
              <a:lnSpc>
                <a:spcPct val="110000"/>
              </a:lnSpc>
              <a:spcBef>
                <a:spcPts val="0"/>
              </a:spcBef>
              <a:buFont typeface="Wingdings" panose="05000000000000000000" pitchFamily="2" charset="2"/>
              <a:buChar char="§"/>
            </a:pPr>
            <a:r>
              <a:rPr lang="fr-FR" sz="1400" dirty="0"/>
              <a:t>Relation au public</a:t>
            </a:r>
          </a:p>
          <a:p>
            <a:pPr marL="357188" indent="-174625">
              <a:lnSpc>
                <a:spcPct val="110000"/>
              </a:lnSpc>
              <a:spcBef>
                <a:spcPts val="0"/>
              </a:spcBef>
              <a:buFont typeface="Wingdings" panose="05000000000000000000" pitchFamily="2" charset="2"/>
              <a:buChar char="§"/>
            </a:pPr>
            <a:r>
              <a:rPr lang="fr-FR" sz="1400" dirty="0"/>
              <a:t>Agressions verbales</a:t>
            </a:r>
          </a:p>
          <a:p>
            <a:pPr marL="285750">
              <a:lnSpc>
                <a:spcPct val="110000"/>
              </a:lnSpc>
              <a:spcBef>
                <a:spcPts val="0"/>
              </a:spcBef>
              <a:buFont typeface="Wingdings" panose="05000000000000000000" pitchFamily="2" charset="2"/>
              <a:buChar char="q"/>
            </a:pPr>
            <a:r>
              <a:rPr lang="fr-FR" sz="1400" dirty="0"/>
              <a:t>Conflits de valeurs</a:t>
            </a:r>
          </a:p>
          <a:p>
            <a:pPr marL="357188" indent="-174625">
              <a:lnSpc>
                <a:spcPct val="110000"/>
              </a:lnSpc>
              <a:spcBef>
                <a:spcPts val="0"/>
              </a:spcBef>
              <a:buFont typeface="Wingdings" panose="05000000000000000000" pitchFamily="2" charset="2"/>
              <a:buChar char="§"/>
            </a:pPr>
            <a:r>
              <a:rPr lang="fr-FR" sz="1400" dirty="0"/>
              <a:t>consignes contraires à l’éthique du téléopérateur</a:t>
            </a:r>
          </a:p>
          <a:p>
            <a:pPr marL="285750">
              <a:lnSpc>
                <a:spcPct val="110000"/>
              </a:lnSpc>
              <a:spcBef>
                <a:spcPts val="0"/>
              </a:spcBef>
              <a:buFont typeface="Wingdings" panose="05000000000000000000" pitchFamily="2" charset="2"/>
              <a:buChar char="q"/>
            </a:pPr>
            <a:r>
              <a:rPr lang="fr-FR" sz="1400" dirty="0"/>
              <a:t>Insécurité socio-économique</a:t>
            </a:r>
          </a:p>
          <a:p>
            <a:pPr marL="357188" indent="-174625">
              <a:lnSpc>
                <a:spcPct val="110000"/>
              </a:lnSpc>
              <a:spcBef>
                <a:spcPts val="0"/>
              </a:spcBef>
              <a:buFont typeface="Wingdings" panose="05000000000000000000" pitchFamily="2" charset="2"/>
              <a:buChar char="§"/>
            </a:pPr>
            <a:r>
              <a:rPr lang="fr-FR" sz="1400" dirty="0"/>
              <a:t>Absence de perspective d’évolution</a:t>
            </a:r>
          </a:p>
          <a:p>
            <a:pPr marL="357188" indent="-174625">
              <a:lnSpc>
                <a:spcPct val="110000"/>
              </a:lnSpc>
              <a:spcBef>
                <a:spcPts val="0"/>
              </a:spcBef>
              <a:buFont typeface="Wingdings" panose="05000000000000000000" pitchFamily="2" charset="2"/>
              <a:buChar char="§"/>
            </a:pPr>
            <a:r>
              <a:rPr lang="fr-FR" sz="1400" dirty="0"/>
              <a:t>Promotions faibles</a:t>
            </a:r>
          </a:p>
        </p:txBody>
      </p:sp>
      <p:sp>
        <p:nvSpPr>
          <p:cNvPr id="4" name="Espace réservé du contenu 2">
            <a:extLst>
              <a:ext uri="{FF2B5EF4-FFF2-40B4-BE49-F238E27FC236}">
                <a16:creationId xmlns:a16="http://schemas.microsoft.com/office/drawing/2014/main" id="{A18B5F34-F7FF-F227-45D5-C1F6FEAB75CC}"/>
              </a:ext>
            </a:extLst>
          </p:cNvPr>
          <p:cNvSpPr txBox="1">
            <a:spLocks/>
          </p:cNvSpPr>
          <p:nvPr/>
        </p:nvSpPr>
        <p:spPr>
          <a:xfrm>
            <a:off x="3567493" y="1480457"/>
            <a:ext cx="2882294" cy="4963886"/>
          </a:xfrm>
          <a:prstGeom prst="rect">
            <a:avLst/>
          </a:prstGeom>
          <a:ln>
            <a:solidFill>
              <a:schemeClr val="accent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fr-FR" dirty="0"/>
              <a:t>Epuisement professionnel</a:t>
            </a:r>
          </a:p>
          <a:p>
            <a:pPr marL="0" indent="0">
              <a:buNone/>
            </a:pPr>
            <a:endParaRPr lang="fr-FR" sz="1100" dirty="0"/>
          </a:p>
          <a:p>
            <a:pPr>
              <a:buFont typeface="Wingdings" panose="05000000000000000000" pitchFamily="2" charset="2"/>
              <a:buChar char="q"/>
            </a:pPr>
            <a:r>
              <a:rPr lang="fr-FR" sz="1400" dirty="0"/>
              <a:t>Epuisement de ressources</a:t>
            </a:r>
          </a:p>
          <a:p>
            <a:pPr>
              <a:buFont typeface="Wingdings" panose="05000000000000000000" pitchFamily="2" charset="2"/>
              <a:buChar char="q"/>
            </a:pPr>
            <a:r>
              <a:rPr lang="fr-FR" sz="1400" dirty="0"/>
              <a:t>Frustration</a:t>
            </a:r>
          </a:p>
          <a:p>
            <a:pPr>
              <a:buFont typeface="Wingdings" panose="05000000000000000000" pitchFamily="2" charset="2"/>
              <a:buChar char="q"/>
            </a:pPr>
            <a:r>
              <a:rPr lang="fr-FR" sz="1400" dirty="0"/>
              <a:t>Fatigue et perte de motivation pour affronter les journées de travail</a:t>
            </a:r>
          </a:p>
          <a:p>
            <a:pPr>
              <a:buFont typeface="Wingdings" panose="05000000000000000000" pitchFamily="2" charset="2"/>
              <a:buChar char="q"/>
            </a:pPr>
            <a:r>
              <a:rPr lang="fr-FR" sz="1400" dirty="0"/>
              <a:t>Insensibilité envers leurs clients</a:t>
            </a:r>
          </a:p>
          <a:p>
            <a:pPr>
              <a:buFont typeface="Wingdings" panose="05000000000000000000" pitchFamily="2" charset="2"/>
              <a:buChar char="q"/>
            </a:pPr>
            <a:endParaRPr lang="fr-FR" sz="1400" dirty="0"/>
          </a:p>
          <a:p>
            <a:pPr>
              <a:buFont typeface="Wingdings" panose="05000000000000000000" pitchFamily="2" charset="2"/>
              <a:buChar char="q"/>
            </a:pPr>
            <a:endParaRPr lang="fr-FR" sz="1400" dirty="0"/>
          </a:p>
          <a:p>
            <a:pPr marL="0" indent="0">
              <a:buNone/>
            </a:pPr>
            <a:r>
              <a:rPr lang="fr-FR" sz="1400" dirty="0"/>
              <a:t>      </a:t>
            </a:r>
            <a:r>
              <a:rPr lang="fr-FR" sz="1600" dirty="0">
                <a:solidFill>
                  <a:schemeClr val="tx1"/>
                </a:solidFill>
              </a:rPr>
              <a:t>Epuisement émotionnel</a:t>
            </a:r>
          </a:p>
          <a:p>
            <a:pPr marL="0" indent="0" algn="ctr">
              <a:buNone/>
            </a:pPr>
            <a:r>
              <a:rPr lang="fr-FR" sz="1600" dirty="0">
                <a:solidFill>
                  <a:schemeClr val="tx1"/>
                </a:solidFill>
              </a:rPr>
              <a:t>  Dépersonnalisation</a:t>
            </a:r>
          </a:p>
          <a:p>
            <a:pPr marL="0" indent="0">
              <a:buNone/>
            </a:pPr>
            <a:endParaRPr lang="fr-FR" dirty="0"/>
          </a:p>
        </p:txBody>
      </p:sp>
      <p:sp>
        <p:nvSpPr>
          <p:cNvPr id="5" name="Espace réservé du contenu 2">
            <a:extLst>
              <a:ext uri="{FF2B5EF4-FFF2-40B4-BE49-F238E27FC236}">
                <a16:creationId xmlns:a16="http://schemas.microsoft.com/office/drawing/2014/main" id="{A12D2AA6-B694-CD68-C315-2828F607FBC9}"/>
              </a:ext>
            </a:extLst>
          </p:cNvPr>
          <p:cNvSpPr txBox="1">
            <a:spLocks/>
          </p:cNvSpPr>
          <p:nvPr/>
        </p:nvSpPr>
        <p:spPr>
          <a:xfrm>
            <a:off x="6795109" y="1480457"/>
            <a:ext cx="2882294" cy="4963886"/>
          </a:xfrm>
          <a:prstGeom prst="rect">
            <a:avLst/>
          </a:prstGeom>
          <a:ln>
            <a:solidFill>
              <a:schemeClr val="accent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fr-FR" dirty="0"/>
              <a:t>Implication organisationnelle</a:t>
            </a:r>
          </a:p>
          <a:p>
            <a:pPr marL="0" indent="0">
              <a:buNone/>
            </a:pPr>
            <a:endParaRPr lang="fr-FR" sz="1100" dirty="0"/>
          </a:p>
          <a:p>
            <a:pPr>
              <a:spcBef>
                <a:spcPts val="0"/>
              </a:spcBef>
              <a:buFont typeface="Wingdings" panose="05000000000000000000" pitchFamily="2" charset="2"/>
              <a:buChar char="q"/>
            </a:pPr>
            <a:r>
              <a:rPr lang="fr-FR" sz="1400" dirty="0"/>
              <a:t>Aucun sentiment d’appartenance au centre d’appel</a:t>
            </a:r>
          </a:p>
          <a:p>
            <a:pPr>
              <a:spcBef>
                <a:spcPts val="0"/>
              </a:spcBef>
              <a:buFont typeface="Wingdings" panose="05000000000000000000" pitchFamily="2" charset="2"/>
              <a:buChar char="q"/>
            </a:pPr>
            <a:r>
              <a:rPr lang="fr-FR" sz="1400" dirty="0"/>
              <a:t>Faible attachement affectif </a:t>
            </a:r>
          </a:p>
          <a:p>
            <a:pPr>
              <a:spcBef>
                <a:spcPts val="0"/>
              </a:spcBef>
              <a:buFont typeface="Wingdings" panose="05000000000000000000" pitchFamily="2" charset="2"/>
              <a:buChar char="q"/>
            </a:pPr>
            <a:r>
              <a:rPr lang="fr-FR" sz="1400" dirty="0"/>
              <a:t>Absence de loyauté</a:t>
            </a:r>
          </a:p>
          <a:p>
            <a:pPr>
              <a:spcBef>
                <a:spcPts val="0"/>
              </a:spcBef>
              <a:buFont typeface="Wingdings" panose="05000000000000000000" pitchFamily="2" charset="2"/>
              <a:buChar char="q"/>
            </a:pPr>
            <a:r>
              <a:rPr lang="fr-FR" sz="1400" dirty="0"/>
              <a:t>Besoin de rester par nécessité </a:t>
            </a:r>
          </a:p>
          <a:p>
            <a:pPr>
              <a:spcBef>
                <a:spcPts val="0"/>
              </a:spcBef>
              <a:buFont typeface="Wingdings" panose="05000000000000000000" pitchFamily="2" charset="2"/>
              <a:buChar char="q"/>
            </a:pPr>
            <a:r>
              <a:rPr lang="fr-FR" sz="1400" dirty="0"/>
              <a:t>Manque d’alternative dans le marché d’emploi</a:t>
            </a:r>
          </a:p>
          <a:p>
            <a:pPr marL="0" indent="0">
              <a:spcBef>
                <a:spcPts val="0"/>
              </a:spcBef>
              <a:buNone/>
            </a:pPr>
            <a:endParaRPr lang="fr-FR" sz="1400" dirty="0"/>
          </a:p>
          <a:p>
            <a:pPr marL="0" indent="0">
              <a:spcBef>
                <a:spcPts val="0"/>
              </a:spcBef>
              <a:buNone/>
            </a:pPr>
            <a:endParaRPr lang="fr-FR" sz="1400" dirty="0"/>
          </a:p>
          <a:p>
            <a:pPr marL="0" indent="0">
              <a:spcBef>
                <a:spcPts val="0"/>
              </a:spcBef>
              <a:buNone/>
            </a:pPr>
            <a:endParaRPr lang="fr-FR" sz="1400" dirty="0"/>
          </a:p>
          <a:p>
            <a:pPr marL="0" indent="0">
              <a:spcBef>
                <a:spcPts val="0"/>
              </a:spcBef>
              <a:buNone/>
            </a:pPr>
            <a:r>
              <a:rPr lang="fr-FR" sz="1400" dirty="0"/>
              <a:t>      </a:t>
            </a:r>
          </a:p>
          <a:p>
            <a:pPr marL="271463" indent="-271463">
              <a:spcBef>
                <a:spcPts val="0"/>
              </a:spcBef>
              <a:buNone/>
            </a:pPr>
            <a:r>
              <a:rPr lang="fr-FR" sz="1400" dirty="0"/>
              <a:t>     </a:t>
            </a:r>
            <a:r>
              <a:rPr lang="fr-FR" sz="1600" dirty="0">
                <a:solidFill>
                  <a:schemeClr val="tx1"/>
                </a:solidFill>
              </a:rPr>
              <a:t>Implication affective et      normative</a:t>
            </a:r>
          </a:p>
          <a:p>
            <a:pPr marL="0" indent="0">
              <a:spcBef>
                <a:spcPts val="0"/>
              </a:spcBef>
              <a:buNone/>
            </a:pPr>
            <a:endParaRPr lang="fr-FR" sz="1600" dirty="0">
              <a:solidFill>
                <a:schemeClr val="tx1"/>
              </a:solidFill>
            </a:endParaRPr>
          </a:p>
          <a:p>
            <a:pPr marL="0" indent="0">
              <a:spcBef>
                <a:spcPts val="0"/>
              </a:spcBef>
              <a:buNone/>
            </a:pPr>
            <a:r>
              <a:rPr lang="fr-FR" sz="1600" dirty="0">
                <a:solidFill>
                  <a:schemeClr val="tx1"/>
                </a:solidFill>
              </a:rPr>
              <a:t>     Implication calculée</a:t>
            </a:r>
          </a:p>
          <a:p>
            <a:pPr marL="0" indent="0">
              <a:spcBef>
                <a:spcPts val="0"/>
              </a:spcBef>
              <a:buNone/>
            </a:pPr>
            <a:endParaRPr lang="fr-FR" sz="1400" dirty="0"/>
          </a:p>
          <a:p>
            <a:endParaRPr lang="fr-FR" dirty="0"/>
          </a:p>
          <a:p>
            <a:pPr marL="0" indent="0">
              <a:buNone/>
            </a:pPr>
            <a:endParaRPr lang="fr-FR" dirty="0"/>
          </a:p>
        </p:txBody>
      </p:sp>
      <p:sp>
        <p:nvSpPr>
          <p:cNvPr id="6" name="Flèche : bas 5">
            <a:extLst>
              <a:ext uri="{FF2B5EF4-FFF2-40B4-BE49-F238E27FC236}">
                <a16:creationId xmlns:a16="http://schemas.microsoft.com/office/drawing/2014/main" id="{F677C1A2-0E60-6E6B-C67C-ABEF54DB1546}"/>
              </a:ext>
            </a:extLst>
          </p:cNvPr>
          <p:cNvSpPr/>
          <p:nvPr/>
        </p:nvSpPr>
        <p:spPr>
          <a:xfrm>
            <a:off x="4714411" y="4430486"/>
            <a:ext cx="261257" cy="4898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 bas 6">
            <a:extLst>
              <a:ext uri="{FF2B5EF4-FFF2-40B4-BE49-F238E27FC236}">
                <a16:creationId xmlns:a16="http://schemas.microsoft.com/office/drawing/2014/main" id="{3683C929-EF2F-38B1-C28F-7ED803860AAD}"/>
              </a:ext>
            </a:extLst>
          </p:cNvPr>
          <p:cNvSpPr/>
          <p:nvPr/>
        </p:nvSpPr>
        <p:spPr>
          <a:xfrm>
            <a:off x="8105627" y="4430485"/>
            <a:ext cx="261257" cy="4898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 bas 9">
            <a:extLst>
              <a:ext uri="{FF2B5EF4-FFF2-40B4-BE49-F238E27FC236}">
                <a16:creationId xmlns:a16="http://schemas.microsoft.com/office/drawing/2014/main" id="{2D1D02EC-24D4-7226-33B1-8F084DB3F302}"/>
              </a:ext>
            </a:extLst>
          </p:cNvPr>
          <p:cNvSpPr/>
          <p:nvPr/>
        </p:nvSpPr>
        <p:spPr>
          <a:xfrm>
            <a:off x="6962627" y="5099957"/>
            <a:ext cx="108857" cy="3374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 bas 10">
            <a:extLst>
              <a:ext uri="{FF2B5EF4-FFF2-40B4-BE49-F238E27FC236}">
                <a16:creationId xmlns:a16="http://schemas.microsoft.com/office/drawing/2014/main" id="{FF55772E-F217-F17D-00F8-A10593810E77}"/>
              </a:ext>
            </a:extLst>
          </p:cNvPr>
          <p:cNvSpPr/>
          <p:nvPr/>
        </p:nvSpPr>
        <p:spPr>
          <a:xfrm rot="10800000">
            <a:off x="6962627" y="5772150"/>
            <a:ext cx="108857" cy="3374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7976660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478</TotalTime>
  <Words>815</Words>
  <Application>Microsoft Office PowerPoint</Application>
  <PresentationFormat>Widescreen</PresentationFormat>
  <Paragraphs>120</Paragraphs>
  <Slides>11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Fira Sans Extra Condensed</vt:lpstr>
      <vt:lpstr>Trebuchet MS</vt:lpstr>
      <vt:lpstr>Wingdings</vt:lpstr>
      <vt:lpstr>Wingdings 3</vt:lpstr>
      <vt:lpstr>Facet</vt:lpstr>
      <vt:lpstr>IMPACT DE L’EPUISEMENT PROFESSIONNEL SUR L’IMPLICATION ORGANISATIONNELLE DES TELEOPERATEURS</vt:lpstr>
      <vt:lpstr>Introduction</vt:lpstr>
      <vt:lpstr>Problématique</vt:lpstr>
      <vt:lpstr>Epuisement professionnel</vt:lpstr>
      <vt:lpstr>Définition tridimensionnelle de l’épuisement professionnel</vt:lpstr>
      <vt:lpstr>L’implication organisationnelle</vt:lpstr>
      <vt:lpstr>Terrain de recherche</vt:lpstr>
      <vt:lpstr>Déroulement des entretiens</vt:lpstr>
      <vt:lpstr>Principaux résultats</vt:lpstr>
      <vt:lpstr>Modèle et hypothèses</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Shani Carter</dc:creator>
  <cp:lastModifiedBy>Shani Carter</cp:lastModifiedBy>
  <cp:revision>46</cp:revision>
  <dcterms:created xsi:type="dcterms:W3CDTF">2020-02-19T16:22:48Z</dcterms:created>
  <dcterms:modified xsi:type="dcterms:W3CDTF">2023-04-30T23:56:47Z</dcterms:modified>
</cp:coreProperties>
</file>