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handoutMasterIdLst>
    <p:handoutMasterId r:id="rId26"/>
  </p:handoutMasterIdLst>
  <p:sldIdLst>
    <p:sldId id="256" r:id="rId2"/>
    <p:sldId id="288" r:id="rId3"/>
    <p:sldId id="289" r:id="rId4"/>
    <p:sldId id="326" r:id="rId5"/>
    <p:sldId id="340" r:id="rId6"/>
    <p:sldId id="341" r:id="rId7"/>
    <p:sldId id="343" r:id="rId8"/>
    <p:sldId id="338" r:id="rId9"/>
    <p:sldId id="337" r:id="rId10"/>
    <p:sldId id="283" r:id="rId11"/>
    <p:sldId id="334" r:id="rId12"/>
    <p:sldId id="342" r:id="rId13"/>
    <p:sldId id="311" r:id="rId14"/>
    <p:sldId id="295" r:id="rId15"/>
    <p:sldId id="296" r:id="rId16"/>
    <p:sldId id="284" r:id="rId17"/>
    <p:sldId id="308" r:id="rId18"/>
    <p:sldId id="316" r:id="rId19"/>
    <p:sldId id="285" r:id="rId20"/>
    <p:sldId id="339" r:id="rId21"/>
    <p:sldId id="331" r:id="rId22"/>
    <p:sldId id="286" r:id="rId23"/>
    <p:sldId id="287"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04040"/>
    <a:srgbClr val="486113"/>
    <a:srgbClr val="FFC000"/>
    <a:srgbClr val="052C34"/>
    <a:srgbClr val="0844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291" autoAdjust="0"/>
  </p:normalViewPr>
  <p:slideViewPr>
    <p:cSldViewPr snapToGrid="0">
      <p:cViewPr varScale="1">
        <p:scale>
          <a:sx n="77" d="100"/>
          <a:sy n="77" d="100"/>
        </p:scale>
        <p:origin x="420" y="7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7242F22-E4FD-4C7F-BB8A-CD288700B12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CABDAF7F-AC26-4F25-9834-A3754E9C67B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69CD62C-E41F-4BB4-8A53-93833E31ACA8}" type="datetimeFigureOut">
              <a:rPr lang="en-US" smtClean="0"/>
              <a:t>3/31/2022</a:t>
            </a:fld>
            <a:endParaRPr lang="en-US"/>
          </a:p>
        </p:txBody>
      </p:sp>
      <p:sp>
        <p:nvSpPr>
          <p:cNvPr id="4" name="Footer Placeholder 3">
            <a:extLst>
              <a:ext uri="{FF2B5EF4-FFF2-40B4-BE49-F238E27FC236}">
                <a16:creationId xmlns:a16="http://schemas.microsoft.com/office/drawing/2014/main" id="{AFE79D30-9DB8-49C5-A26B-6006D9D8EA2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CE055F03-A3C1-47AE-81BD-5883B4D67D5D}"/>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359C8A5-CC78-40F7-B7B8-5A263554A5B1}" type="slidenum">
              <a:rPr lang="en-US" smtClean="0"/>
              <a:t>‹#›</a:t>
            </a:fld>
            <a:endParaRPr lang="en-US"/>
          </a:p>
        </p:txBody>
      </p:sp>
    </p:spTree>
    <p:extLst>
      <p:ext uri="{BB962C8B-B14F-4D97-AF65-F5344CB8AC3E}">
        <p14:creationId xmlns:p14="http://schemas.microsoft.com/office/powerpoint/2010/main" val="314111799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8E5DBC9-B2C6-4B5C-B990-784F329958E0}" type="datetimeFigureOut">
              <a:rPr lang="en-US" smtClean="0"/>
              <a:t>3/31/2022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765DF7-F752-4D57-95FA-DB276041FFF4}" type="slidenum">
              <a:rPr lang="en-US" smtClean="0"/>
              <a:t>‹#›</a:t>
            </a:fld>
            <a:endParaRPr lang="en-US"/>
          </a:p>
        </p:txBody>
      </p:sp>
    </p:spTree>
    <p:extLst>
      <p:ext uri="{BB962C8B-B14F-4D97-AF65-F5344CB8AC3E}">
        <p14:creationId xmlns:p14="http://schemas.microsoft.com/office/powerpoint/2010/main" val="363480091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rgbClr val="084450">
              <a:alpha val="30000"/>
            </a:srgb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rgbClr val="084450">
              <a:alpha val="72000"/>
            </a:srgb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rgbClr val="052C34">
              <a:alpha val="70000"/>
            </a:srgb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rgbClr val="084450">
              <a:alpha val="70000"/>
            </a:srgb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rgbClr val="084450">
              <a:alpha val="64706"/>
            </a:srgb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rgbClr val="084450">
              <a:alpha val="80000"/>
            </a:srgb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rgbClr val="052C34">
              <a:alpha val="84706"/>
            </a:srgb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1507067" y="2404534"/>
            <a:ext cx="7766936" cy="1646302"/>
          </a:xfrm>
        </p:spPr>
        <p:txBody>
          <a:bodyPr anchor="b">
            <a:noAutofit/>
          </a:bodyPr>
          <a:lstStyle>
            <a:lvl1pPr algn="r">
              <a:defRPr sz="5400">
                <a:solidFill>
                  <a:srgbClr val="052C34"/>
                </a:solidFill>
              </a:defRPr>
            </a:lvl1pPr>
          </a:lstStyle>
          <a:p>
            <a:r>
              <a:rPr lang="en-US" dirty="0"/>
              <a:t>Click to edit Master title style</a:t>
            </a:r>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rgbClr val="052C34"/>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0EE2D776-BEEC-448C-8D82-588C42CF4EE2}" type="datetime1">
              <a:rPr lang="en-US" smtClean="0"/>
              <a:t>3/31/2022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7514391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12FF459-0F53-4F59-8AF7-B47CE0F87ADF}" type="datetime1">
              <a:rPr lang="en-US" smtClean="0"/>
              <a:t>3/31/2022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613175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E2DB74F-A520-4DC5-AB53-52C18CF383FE}" type="datetime1">
              <a:rPr lang="en-US" smtClean="0"/>
              <a:t>3/31/2022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6816393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99EC7B-E215-4983-96E3-BD961C9B795C}" type="datetime1">
              <a:rPr lang="en-US" smtClean="0"/>
              <a:t>3/31/2022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4755917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02A183-50B6-4FE8-A965-E2CD71712F95}" type="datetime1">
              <a:rPr lang="en-US" smtClean="0"/>
              <a:t>3/31/2022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795689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7E5931A-533C-4A7F-9394-B63EBD9371CA}" type="datetime1">
              <a:rPr lang="en-US" smtClean="0"/>
              <a:t>3/31/2022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12960064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AC94A5F-28D6-430F-9A20-9D64AF8D9E49}" type="datetime1">
              <a:rPr lang="en-US" smtClean="0"/>
              <a:t>3/31/2022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1685475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5E55C39-9E7C-475A-B73F-44DE910222F5}" type="datetime1">
              <a:rPr lang="en-US" smtClean="0"/>
              <a:t>3/31/2022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04734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052C34"/>
                </a:solidFill>
              </a:defRPr>
            </a:lvl1pPr>
          </a:lstStyle>
          <a:p>
            <a:r>
              <a:rPr lang="en-US" dirty="0"/>
              <a:t>Click to edit Master title style</a:t>
            </a:r>
          </a:p>
        </p:txBody>
      </p:sp>
      <p:sp>
        <p:nvSpPr>
          <p:cNvPr id="3" name="Content Placeholder 2"/>
          <p:cNvSpPr>
            <a:spLocks noGrp="1"/>
          </p:cNvSpPr>
          <p:nvPr>
            <p:ph idx="1"/>
          </p:nvPr>
        </p:nvSpPr>
        <p:spPr/>
        <p:txBody>
          <a:bodyPr/>
          <a:lstStyle>
            <a:lvl1pPr>
              <a:defRPr>
                <a:solidFill>
                  <a:srgbClr val="052C34"/>
                </a:solidFill>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DD0E880C-C81D-4146-8338-1A0F08A37DF4}" type="datetime1">
              <a:rPr lang="en-US" smtClean="0"/>
              <a:t>3/31/2022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13896442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3A017AC-C98E-4952-B006-12A8EF746B01}" type="datetime1">
              <a:rPr lang="en-US" smtClean="0"/>
              <a:t>3/31/2022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8750714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DED7F1F-1931-48FD-B7C3-CF70023A6043}" type="datetime1">
              <a:rPr lang="en-US" smtClean="0"/>
              <a:t>3/31/2022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708127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BEA5103-516C-44EE-A8D5-DD2BB4ADC2C6}" type="datetime1">
              <a:rPr lang="en-US" smtClean="0"/>
              <a:t>3/31/2022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49492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496EFBF-DF86-4F33-A49F-7DA70C7E9584}" type="datetime1">
              <a:rPr lang="en-US" smtClean="0"/>
              <a:t>3/31/2022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437389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D84768-A81D-483F-964D-A1B4929D18AE}" type="datetime1">
              <a:rPr lang="en-US" smtClean="0"/>
              <a:t>3/31/2022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8775226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0B613C0-5518-4210-949E-0178D56B094D}" type="datetime1">
              <a:rPr lang="en-US" smtClean="0"/>
              <a:t>3/31/2022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4929694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1D99752-B273-49E2-A951-47A46E07B8E6}" type="datetime1">
              <a:rPr lang="en-US" smtClean="0"/>
              <a:t>3/31/2022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577356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8"/>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rgbClr val="084450">
              <a:alpha val="30000"/>
            </a:srgb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rgbClr val="084450">
              <a:alpha val="72000"/>
            </a:srgb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rgbClr val="084450">
              <a:alpha val="70000"/>
            </a:srgb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rgbClr val="084450">
              <a:alpha val="70000"/>
            </a:srgb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rgbClr val="084450">
              <a:alpha val="65000"/>
            </a:srgb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5" y="3589867"/>
            <a:ext cx="1817159" cy="3268133"/>
          </a:xfrm>
          <a:prstGeom prst="triangle">
            <a:avLst>
              <a:gd name="adj" fmla="val 100000"/>
            </a:avLst>
          </a:prstGeom>
          <a:solidFill>
            <a:srgbClr val="084450">
              <a:alpha val="80000"/>
            </a:srgb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rgbClr val="084450">
              <a:alpha val="85000"/>
            </a:srgbClr>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208100A-F046-4BCD-9E08-314DD3522673}" type="datetime1">
              <a:rPr lang="en-US" smtClean="0"/>
              <a:t>3/31/2022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6C4AC45-F167-457F-AF5A-70E55A853683}" type="slidenum">
              <a:rPr lang="en-US" smtClean="0"/>
              <a:t>‹#›</a:t>
            </a:fld>
            <a:endParaRPr lang="en-US" dirty="0"/>
          </a:p>
        </p:txBody>
      </p:sp>
    </p:spTree>
    <p:extLst>
      <p:ext uri="{BB962C8B-B14F-4D97-AF65-F5344CB8AC3E}">
        <p14:creationId xmlns:p14="http://schemas.microsoft.com/office/powerpoint/2010/main" val="3831677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hdr="0" ftr="0"/>
  <p:txStyles>
    <p:titleStyle>
      <a:lvl1pPr algn="l" defTabSz="457200" rtl="0" eaLnBrk="1" latinLnBrk="0" hangingPunct="1">
        <a:spcBef>
          <a:spcPct val="0"/>
        </a:spcBef>
        <a:buNone/>
        <a:defRPr sz="3600" kern="1200">
          <a:solidFill>
            <a:srgbClr val="052C34"/>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rgbClr val="052C34"/>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52835-EF54-43E3-B71C-DF722C15A1D8}"/>
              </a:ext>
            </a:extLst>
          </p:cNvPr>
          <p:cNvSpPr>
            <a:spLocks noGrp="1"/>
          </p:cNvSpPr>
          <p:nvPr>
            <p:ph type="ctrTitle"/>
          </p:nvPr>
        </p:nvSpPr>
        <p:spPr>
          <a:xfrm>
            <a:off x="801278" y="1046375"/>
            <a:ext cx="8651295" cy="2573518"/>
          </a:xfrm>
        </p:spPr>
        <p:txBody>
          <a:bodyPr/>
          <a:lstStyle/>
          <a:p>
            <a:pPr algn="ctr"/>
            <a:r>
              <a:rPr lang="en-US" sz="3200" dirty="0"/>
              <a:t>Uganda’s </a:t>
            </a:r>
            <a:r>
              <a:rPr lang="en-US" sz="3200" dirty="0" err="1"/>
              <a:t>Labour</a:t>
            </a:r>
            <a:r>
              <a:rPr lang="en-US" sz="3200" dirty="0"/>
              <a:t> Export Industry System and Exploitation of Domestic Workers in Riyadh City, Saudi Arabia.</a:t>
            </a:r>
            <a:br>
              <a:rPr lang="en-US" sz="3200" dirty="0"/>
            </a:br>
            <a:endParaRPr lang="en-US" sz="3200" dirty="0"/>
          </a:p>
        </p:txBody>
      </p:sp>
      <p:sp>
        <p:nvSpPr>
          <p:cNvPr id="3" name="Subtitle 2">
            <a:extLst>
              <a:ext uri="{FF2B5EF4-FFF2-40B4-BE49-F238E27FC236}">
                <a16:creationId xmlns:a16="http://schemas.microsoft.com/office/drawing/2014/main" id="{8C717C95-9903-4188-8F64-626D1C4CB9CB}"/>
              </a:ext>
            </a:extLst>
          </p:cNvPr>
          <p:cNvSpPr>
            <a:spLocks noGrp="1"/>
          </p:cNvSpPr>
          <p:nvPr>
            <p:ph type="subTitle" idx="1"/>
          </p:nvPr>
        </p:nvSpPr>
        <p:spPr/>
        <p:txBody>
          <a:bodyPr>
            <a:normAutofit fontScale="62500" lnSpcReduction="20000"/>
          </a:bodyPr>
          <a:lstStyle/>
          <a:p>
            <a:r>
              <a:rPr lang="en-US" sz="2800" dirty="0"/>
              <a:t>Asiimwe Florence Munyonyo</a:t>
            </a:r>
            <a:br>
              <a:rPr lang="en-US" sz="2800" dirty="0"/>
            </a:br>
            <a:r>
              <a:rPr lang="en-US" sz="2800" dirty="0"/>
              <a:t>2019-PH32-1001</a:t>
            </a:r>
            <a:br>
              <a:rPr lang="en-US" sz="2800" dirty="0"/>
            </a:br>
            <a:r>
              <a:rPr lang="en-US" sz="2800" dirty="0"/>
              <a:t>Uganda Martyrs University</a:t>
            </a:r>
          </a:p>
          <a:p>
            <a:r>
              <a:rPr lang="en-US" sz="2800" dirty="0"/>
              <a:t>asiimweflo@gmail.com</a:t>
            </a:r>
          </a:p>
        </p:txBody>
      </p:sp>
      <p:grpSp>
        <p:nvGrpSpPr>
          <p:cNvPr id="4" name="Group 3">
            <a:extLst>
              <a:ext uri="{FF2B5EF4-FFF2-40B4-BE49-F238E27FC236}">
                <a16:creationId xmlns:a16="http://schemas.microsoft.com/office/drawing/2014/main" id="{CB8848C2-59F6-4E68-BA29-10277D305B91}"/>
              </a:ext>
            </a:extLst>
          </p:cNvPr>
          <p:cNvGrpSpPr>
            <a:grpSpLocks noChangeAspect="1"/>
          </p:cNvGrpSpPr>
          <p:nvPr/>
        </p:nvGrpSpPr>
        <p:grpSpPr>
          <a:xfrm>
            <a:off x="-20272" y="0"/>
            <a:ext cx="1257300" cy="1226820"/>
            <a:chOff x="3736278" y="3130586"/>
            <a:chExt cx="1842894" cy="1852413"/>
          </a:xfrm>
        </p:grpSpPr>
        <p:grpSp>
          <p:nvGrpSpPr>
            <p:cNvPr id="5" name="Group 4">
              <a:extLst>
                <a:ext uri="{FF2B5EF4-FFF2-40B4-BE49-F238E27FC236}">
                  <a16:creationId xmlns:a16="http://schemas.microsoft.com/office/drawing/2014/main" id="{A37BC240-7993-412A-91E6-CF44D7F66547}"/>
                </a:ext>
              </a:extLst>
            </p:cNvPr>
            <p:cNvGrpSpPr/>
            <p:nvPr/>
          </p:nvGrpSpPr>
          <p:grpSpPr>
            <a:xfrm>
              <a:off x="3736278" y="3130586"/>
              <a:ext cx="1842894" cy="1852413"/>
              <a:chOff x="907473" y="684700"/>
              <a:chExt cx="1842894" cy="1852413"/>
            </a:xfrm>
          </p:grpSpPr>
          <p:sp>
            <p:nvSpPr>
              <p:cNvPr id="7" name="Star: 4 Points 6">
                <a:extLst>
                  <a:ext uri="{FF2B5EF4-FFF2-40B4-BE49-F238E27FC236}">
                    <a16:creationId xmlns:a16="http://schemas.microsoft.com/office/drawing/2014/main" id="{3ED85B3E-F034-4B30-88E6-E8D6B97634A3}"/>
                  </a:ext>
                </a:extLst>
              </p:cNvPr>
              <p:cNvSpPr/>
              <p:nvPr/>
            </p:nvSpPr>
            <p:spPr>
              <a:xfrm rot="3473835">
                <a:off x="921567" y="705361"/>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Star: 4 Points 7">
                <a:extLst>
                  <a:ext uri="{FF2B5EF4-FFF2-40B4-BE49-F238E27FC236}">
                    <a16:creationId xmlns:a16="http://schemas.microsoft.com/office/drawing/2014/main" id="{D0E1AF4B-A7A7-408F-BBF3-703D4169254D}"/>
                  </a:ext>
                </a:extLst>
              </p:cNvPr>
              <p:cNvSpPr/>
              <p:nvPr/>
            </p:nvSpPr>
            <p:spPr>
              <a:xfrm rot="6168132">
                <a:off x="921566" y="670845"/>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tar: 4 Points 8">
                <a:extLst>
                  <a:ext uri="{FF2B5EF4-FFF2-40B4-BE49-F238E27FC236}">
                    <a16:creationId xmlns:a16="http://schemas.microsoft.com/office/drawing/2014/main" id="{607680E3-04D7-4DA3-B98D-C5C446491FED}"/>
                  </a:ext>
                </a:extLst>
              </p:cNvPr>
              <p:cNvSpPr/>
              <p:nvPr/>
            </p:nvSpPr>
            <p:spPr>
              <a:xfrm>
                <a:off x="907473" y="694458"/>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Star: 4 Points 9">
                <a:extLst>
                  <a:ext uri="{FF2B5EF4-FFF2-40B4-BE49-F238E27FC236}">
                    <a16:creationId xmlns:a16="http://schemas.microsoft.com/office/drawing/2014/main" id="{B68F7462-56BC-4E1D-BA00-ED04C0580716}"/>
                  </a:ext>
                </a:extLst>
              </p:cNvPr>
              <p:cNvSpPr/>
              <p:nvPr/>
            </p:nvSpPr>
            <p:spPr>
              <a:xfrm rot="1649553">
                <a:off x="907473" y="694457"/>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Star: 4 Points 10">
                <a:extLst>
                  <a:ext uri="{FF2B5EF4-FFF2-40B4-BE49-F238E27FC236}">
                    <a16:creationId xmlns:a16="http://schemas.microsoft.com/office/drawing/2014/main" id="{82262F71-FE68-41B1-8054-87E2DA38AA06}"/>
                  </a:ext>
                </a:extLst>
              </p:cNvPr>
              <p:cNvSpPr/>
              <p:nvPr/>
            </p:nvSpPr>
            <p:spPr>
              <a:xfrm rot="4197730">
                <a:off x="921567" y="694456"/>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Star: 4 Points 11">
                <a:extLst>
                  <a:ext uri="{FF2B5EF4-FFF2-40B4-BE49-F238E27FC236}">
                    <a16:creationId xmlns:a16="http://schemas.microsoft.com/office/drawing/2014/main" id="{7D1C77C7-06D2-4850-AD66-4287C2C2149A}"/>
                  </a:ext>
                </a:extLst>
              </p:cNvPr>
              <p:cNvSpPr/>
              <p:nvPr/>
            </p:nvSpPr>
            <p:spPr>
              <a:xfrm rot="2751814">
                <a:off x="921566" y="670845"/>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a:extLst>
                  <a:ext uri="{FF2B5EF4-FFF2-40B4-BE49-F238E27FC236}">
                    <a16:creationId xmlns:a16="http://schemas.microsoft.com/office/drawing/2014/main" id="{6C8D8F6A-FD18-4D13-9A51-D43182C1106A}"/>
                  </a:ext>
                </a:extLst>
              </p:cNvPr>
              <p:cNvSpPr/>
              <p:nvPr/>
            </p:nvSpPr>
            <p:spPr>
              <a:xfrm>
                <a:off x="1316182" y="1108363"/>
                <a:ext cx="1011381" cy="98367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6" name="Graphic 5" descr="Africa">
              <a:extLst>
                <a:ext uri="{FF2B5EF4-FFF2-40B4-BE49-F238E27FC236}">
                  <a16:creationId xmlns:a16="http://schemas.microsoft.com/office/drawing/2014/main" id="{0B053D53-7E78-4A99-B5C1-964F99946F6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241968" y="3606972"/>
              <a:ext cx="914400" cy="914400"/>
            </a:xfrm>
            <a:prstGeom prst="rect">
              <a:avLst/>
            </a:prstGeom>
          </p:spPr>
        </p:pic>
      </p:grpSp>
      <p:sp>
        <p:nvSpPr>
          <p:cNvPr id="15" name="TextBox 14">
            <a:extLst>
              <a:ext uri="{FF2B5EF4-FFF2-40B4-BE49-F238E27FC236}">
                <a16:creationId xmlns:a16="http://schemas.microsoft.com/office/drawing/2014/main" id="{CEDEE7B9-D6F6-4814-9EE5-87E9E28F0666}"/>
              </a:ext>
            </a:extLst>
          </p:cNvPr>
          <p:cNvSpPr txBox="1"/>
          <p:nvPr/>
        </p:nvSpPr>
        <p:spPr>
          <a:xfrm>
            <a:off x="1227413" y="180161"/>
            <a:ext cx="6127954" cy="1015663"/>
          </a:xfrm>
          <a:prstGeom prst="rect">
            <a:avLst/>
          </a:prstGeom>
          <a:noFill/>
        </p:spPr>
        <p:txBody>
          <a:bodyPr wrap="square">
            <a:spAutoFit/>
          </a:bodyPr>
          <a:lstStyle/>
          <a:p>
            <a:r>
              <a:rPr lang="en-US" sz="2000" b="1" dirty="0">
                <a:solidFill>
                  <a:srgbClr val="FFC000"/>
                </a:solidFill>
              </a:rPr>
              <a:t>Current Business Issues </a:t>
            </a:r>
          </a:p>
          <a:p>
            <a:r>
              <a:rPr lang="en-US" sz="2000" b="1" dirty="0">
                <a:solidFill>
                  <a:srgbClr val="FFC000"/>
                </a:solidFill>
              </a:rPr>
              <a:t>in African Countries</a:t>
            </a:r>
          </a:p>
          <a:p>
            <a:r>
              <a:rPr lang="en-US" sz="2000" b="1" dirty="0">
                <a:solidFill>
                  <a:srgbClr val="FFC000"/>
                </a:solidFill>
              </a:rPr>
              <a:t>2022</a:t>
            </a:r>
          </a:p>
        </p:txBody>
      </p:sp>
      <p:pic>
        <p:nvPicPr>
          <p:cNvPr id="16" name="Picture 15">
            <a:extLst>
              <a:ext uri="{FF2B5EF4-FFF2-40B4-BE49-F238E27FC236}">
                <a16:creationId xmlns:a16="http://schemas.microsoft.com/office/drawing/2014/main" id="{5CD95CE5-9AA3-483C-A6BD-0C4E9782CD03}"/>
              </a:ext>
            </a:extLst>
          </p:cNvPr>
          <p:cNvPicPr>
            <a:picLocks noChangeAspect="1"/>
          </p:cNvPicPr>
          <p:nvPr/>
        </p:nvPicPr>
        <p:blipFill>
          <a:blip r:embed="rId4"/>
          <a:stretch>
            <a:fillRect/>
          </a:stretch>
        </p:blipFill>
        <p:spPr>
          <a:xfrm>
            <a:off x="-20272" y="5860646"/>
            <a:ext cx="1614488" cy="611981"/>
          </a:xfrm>
          <a:prstGeom prst="rect">
            <a:avLst/>
          </a:prstGeom>
        </p:spPr>
      </p:pic>
      <p:sp>
        <p:nvSpPr>
          <p:cNvPr id="18" name="TextBox 17">
            <a:extLst>
              <a:ext uri="{FF2B5EF4-FFF2-40B4-BE49-F238E27FC236}">
                <a16:creationId xmlns:a16="http://schemas.microsoft.com/office/drawing/2014/main" id="{A0651FE2-9273-4BCD-862E-6C55365B7D2F}"/>
              </a:ext>
            </a:extLst>
          </p:cNvPr>
          <p:cNvSpPr txBox="1"/>
          <p:nvPr/>
        </p:nvSpPr>
        <p:spPr>
          <a:xfrm>
            <a:off x="-1" y="6493173"/>
            <a:ext cx="8878529" cy="369332"/>
          </a:xfrm>
          <a:prstGeom prst="rect">
            <a:avLst/>
          </a:prstGeom>
          <a:solidFill>
            <a:srgbClr val="FFC000"/>
          </a:solidFill>
        </p:spPr>
        <p:txBody>
          <a:bodyPr wrap="square">
            <a:spAutoFit/>
          </a:bodyPr>
          <a:lstStyle/>
          <a:p>
            <a:r>
              <a:rPr lang="en-US" sz="1800" b="1" dirty="0">
                <a:solidFill>
                  <a:srgbClr val="052C34"/>
                </a:solidFill>
              </a:rPr>
              <a:t>April 7 – 8, 2022                 WWW.</a:t>
            </a:r>
            <a:r>
              <a:rPr lang="en-US" sz="1800" b="1" dirty="0">
                <a:solidFill>
                  <a:srgbClr val="052C34"/>
                </a:solidFill>
                <a:highlight>
                  <a:srgbClr val="FFC000"/>
                </a:highlight>
              </a:rPr>
              <a:t>CBIAC.NET</a:t>
            </a:r>
          </a:p>
        </p:txBody>
      </p:sp>
      <p:sp>
        <p:nvSpPr>
          <p:cNvPr id="14" name="Slide Number Placeholder 13">
            <a:extLst>
              <a:ext uri="{FF2B5EF4-FFF2-40B4-BE49-F238E27FC236}">
                <a16:creationId xmlns:a16="http://schemas.microsoft.com/office/drawing/2014/main" id="{0470DA51-57EF-4A33-854F-414B90FFBA70}"/>
              </a:ext>
            </a:extLst>
          </p:cNvPr>
          <p:cNvSpPr>
            <a:spLocks noGrp="1"/>
          </p:cNvSpPr>
          <p:nvPr>
            <p:ph type="sldNum" sz="quarter" idx="12"/>
          </p:nvPr>
        </p:nvSpPr>
        <p:spPr>
          <a:xfrm>
            <a:off x="8536858" y="6037155"/>
            <a:ext cx="683339" cy="365125"/>
          </a:xfrm>
        </p:spPr>
        <p:txBody>
          <a:bodyPr/>
          <a:lstStyle/>
          <a:p>
            <a:fld id="{16C4AC45-F167-457F-AF5A-70E55A853683}" type="slidenum">
              <a:rPr lang="en-US" sz="1600" smtClean="0"/>
              <a:t>1</a:t>
            </a:fld>
            <a:endParaRPr lang="en-US" sz="1600" dirty="0"/>
          </a:p>
        </p:txBody>
      </p:sp>
      <p:sp>
        <p:nvSpPr>
          <p:cNvPr id="17" name="Date Placeholder 16">
            <a:extLst>
              <a:ext uri="{FF2B5EF4-FFF2-40B4-BE49-F238E27FC236}">
                <a16:creationId xmlns:a16="http://schemas.microsoft.com/office/drawing/2014/main" id="{32C25F24-7DAD-413F-969D-4890B25E1CD1}"/>
              </a:ext>
            </a:extLst>
          </p:cNvPr>
          <p:cNvSpPr>
            <a:spLocks noGrp="1"/>
          </p:cNvSpPr>
          <p:nvPr>
            <p:ph type="dt" sz="half" idx="10"/>
          </p:nvPr>
        </p:nvSpPr>
        <p:spPr>
          <a:xfrm>
            <a:off x="6815579" y="6041362"/>
            <a:ext cx="1301493" cy="365125"/>
          </a:xfrm>
        </p:spPr>
        <p:txBody>
          <a:bodyPr/>
          <a:lstStyle/>
          <a:p>
            <a:fld id="{2EC661E8-31BA-4437-90BF-3B6CB926B930}" type="datetime1">
              <a:rPr lang="en-US" sz="1600" smtClean="0"/>
              <a:t>3/31/2022</a:t>
            </a:fld>
            <a:endParaRPr lang="en-US" sz="1600" dirty="0"/>
          </a:p>
        </p:txBody>
      </p:sp>
    </p:spTree>
    <p:extLst>
      <p:ext uri="{BB962C8B-B14F-4D97-AF65-F5344CB8AC3E}">
        <p14:creationId xmlns:p14="http://schemas.microsoft.com/office/powerpoint/2010/main" val="498872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388549"/>
            <a:ext cx="8077200" cy="610692"/>
          </a:xfrm>
        </p:spPr>
        <p:txBody>
          <a:bodyPr>
            <a:noAutofit/>
          </a:bodyPr>
          <a:lstStyle/>
          <a:p>
            <a:r>
              <a:rPr lang="en-US" sz="3200" b="1" dirty="0">
                <a:latin typeface="Georgia" panose="02040502050405020303" pitchFamily="18" charset="0"/>
                <a:cs typeface="Times New Roman" panose="02020603050405020304" pitchFamily="18" charset="0"/>
              </a:rPr>
              <a:t>Statement of the Problem</a:t>
            </a:r>
          </a:p>
        </p:txBody>
      </p:sp>
      <p:sp>
        <p:nvSpPr>
          <p:cNvPr id="3" name="Content Placeholder 2"/>
          <p:cNvSpPr>
            <a:spLocks noGrp="1"/>
          </p:cNvSpPr>
          <p:nvPr>
            <p:ph idx="1"/>
          </p:nvPr>
        </p:nvSpPr>
        <p:spPr>
          <a:xfrm>
            <a:off x="509047" y="1065229"/>
            <a:ext cx="10036371" cy="5753014"/>
          </a:xfrm>
        </p:spPr>
        <p:txBody>
          <a:bodyPr>
            <a:normAutofit fontScale="25000" lnSpcReduction="20000"/>
          </a:bodyPr>
          <a:lstStyle/>
          <a:p>
            <a:pPr algn="just">
              <a:lnSpc>
                <a:spcPct val="120000"/>
              </a:lnSpc>
              <a:spcAft>
                <a:spcPts val="800"/>
              </a:spcAft>
              <a:buFont typeface="Wingdings" panose="05000000000000000000" pitchFamily="2" charset="2"/>
              <a:buChar char="q"/>
            </a:pPr>
            <a:r>
              <a:rPr lang="en-US" sz="11200" dirty="0">
                <a:latin typeface="Georgia" panose="02040502050405020303" pitchFamily="18" charset="0"/>
                <a:ea typeface="Calibri" panose="020F0502020204030204" pitchFamily="34" charset="0"/>
                <a:cs typeface="Times New Roman" panose="02020603050405020304" pitchFamily="18" charset="0"/>
              </a:rPr>
              <a:t>Uganda’s labour export industry has greatly contributed to positive B.O.P through high foreign exchange reserves,  remittances and small-scale ventures by families (Mutebi, 2020). </a:t>
            </a:r>
          </a:p>
          <a:p>
            <a:pPr algn="just">
              <a:lnSpc>
                <a:spcPct val="120000"/>
              </a:lnSpc>
              <a:spcAft>
                <a:spcPts val="800"/>
              </a:spcAft>
              <a:buFont typeface="Wingdings" panose="05000000000000000000" pitchFamily="2" charset="2"/>
              <a:buChar char="q"/>
            </a:pPr>
            <a:r>
              <a:rPr lang="en-US" sz="11200" dirty="0">
                <a:latin typeface="Georgia" panose="02040502050405020303" pitchFamily="18" charset="0"/>
                <a:ea typeface="Calibri" panose="020F0502020204030204" pitchFamily="34" charset="0"/>
                <a:cs typeface="Times New Roman" panose="02020603050405020304" pitchFamily="18" charset="0"/>
              </a:rPr>
              <a:t>To maintain the positive contribution GOU inaugurated a detailed labour export system which</a:t>
            </a:r>
            <a:r>
              <a:rPr lang="en-US" sz="11200" dirty="0">
                <a:solidFill>
                  <a:srgbClr val="000000"/>
                </a:solidFill>
                <a:latin typeface="Georgia" panose="02040502050405020303" pitchFamily="18" charset="0"/>
                <a:ea typeface="Calibri" panose="020F0502020204030204" pitchFamily="34" charset="0"/>
                <a:cs typeface="Times New Roman" panose="02020603050405020304" pitchFamily="18" charset="0"/>
              </a:rPr>
              <a:t> would deter the vice </a:t>
            </a:r>
            <a:r>
              <a:rPr lang="en-US" altLang="zh-CN" sz="11200" dirty="0">
                <a:solidFill>
                  <a:srgbClr val="000000"/>
                </a:solidFill>
                <a:latin typeface="Georgia" panose="02040502050405020303" pitchFamily="18" charset="0"/>
                <a:ea typeface="Times New Roman" panose="02020603050405020304" pitchFamily="18" charset="0"/>
              </a:rPr>
              <a:t>(IOM, 2013). </a:t>
            </a:r>
            <a:endParaRPr lang="en-US" sz="11200" dirty="0">
              <a:latin typeface="Georgia" panose="02040502050405020303" pitchFamily="18" charset="0"/>
              <a:ea typeface="Calibri" panose="020F0502020204030204" pitchFamily="34" charset="0"/>
              <a:cs typeface="Times New Roman" panose="02020603050405020304" pitchFamily="18" charset="0"/>
            </a:endParaRPr>
          </a:p>
          <a:p>
            <a:pPr algn="just">
              <a:lnSpc>
                <a:spcPct val="120000"/>
              </a:lnSpc>
              <a:spcAft>
                <a:spcPts val="800"/>
              </a:spcAft>
              <a:buFont typeface="Wingdings" panose="05000000000000000000" pitchFamily="2" charset="2"/>
              <a:buChar char="q"/>
            </a:pPr>
            <a:r>
              <a:rPr lang="en-US" sz="11200" dirty="0">
                <a:latin typeface="Georgia" panose="02040502050405020303" pitchFamily="18" charset="0"/>
                <a:ea typeface="Calibri" panose="020F0502020204030204" pitchFamily="34" charset="0"/>
                <a:cs typeface="Times New Roman" panose="02020603050405020304" pitchFamily="18" charset="0"/>
              </a:rPr>
              <a:t>Nonetheless, the media is still awash with reports of severe exploitation inflicted on MDWs in Saudi Arabia (</a:t>
            </a:r>
            <a:r>
              <a:rPr lang="en-US" sz="11200" dirty="0" err="1">
                <a:latin typeface="Georgia" panose="02040502050405020303" pitchFamily="18" charset="0"/>
                <a:ea typeface="Calibri" panose="020F0502020204030204" pitchFamily="34" charset="0"/>
                <a:cs typeface="Times New Roman" panose="02020603050405020304" pitchFamily="18" charset="0"/>
              </a:rPr>
              <a:t>Segawa</a:t>
            </a:r>
            <a:r>
              <a:rPr lang="en-US" sz="11200" dirty="0">
                <a:latin typeface="Georgia" panose="02040502050405020303" pitchFamily="18" charset="0"/>
                <a:ea typeface="Calibri" panose="020F0502020204030204" pitchFamily="34" charset="0"/>
                <a:cs typeface="Times New Roman" panose="02020603050405020304" pitchFamily="18" charset="0"/>
              </a:rPr>
              <a:t>, 2021).  				</a:t>
            </a:r>
          </a:p>
          <a:p>
            <a:endParaRPr lang="x-none" dirty="0"/>
          </a:p>
        </p:txBody>
      </p:sp>
      <p:sp>
        <p:nvSpPr>
          <p:cNvPr id="4" name="Slide Number Placeholder 3">
            <a:extLst>
              <a:ext uri="{FF2B5EF4-FFF2-40B4-BE49-F238E27FC236}">
                <a16:creationId xmlns:a16="http://schemas.microsoft.com/office/drawing/2014/main" id="{3B9D4C04-75C9-46AA-958A-601FFD348594}"/>
              </a:ext>
            </a:extLst>
          </p:cNvPr>
          <p:cNvSpPr>
            <a:spLocks noGrp="1"/>
          </p:cNvSpPr>
          <p:nvPr>
            <p:ph type="sldNum" sz="quarter" idx="12"/>
          </p:nvPr>
        </p:nvSpPr>
        <p:spPr/>
        <p:txBody>
          <a:bodyPr/>
          <a:lstStyle/>
          <a:p>
            <a:fld id="{16C4AC45-F167-457F-AF5A-70E55A853683}" type="slidenum">
              <a:rPr lang="en-US" sz="1600" smtClean="0"/>
              <a:t>10</a:t>
            </a:fld>
            <a:endParaRPr lang="en-US" sz="1600" dirty="0"/>
          </a:p>
        </p:txBody>
      </p:sp>
      <p:sp>
        <p:nvSpPr>
          <p:cNvPr id="5" name="Date Placeholder 4">
            <a:extLst>
              <a:ext uri="{FF2B5EF4-FFF2-40B4-BE49-F238E27FC236}">
                <a16:creationId xmlns:a16="http://schemas.microsoft.com/office/drawing/2014/main" id="{CF96B2D7-D7BF-4F85-929B-AAF44CFF5005}"/>
              </a:ext>
            </a:extLst>
          </p:cNvPr>
          <p:cNvSpPr>
            <a:spLocks noGrp="1"/>
          </p:cNvSpPr>
          <p:nvPr>
            <p:ph type="dt" sz="half" idx="10"/>
          </p:nvPr>
        </p:nvSpPr>
        <p:spPr>
          <a:xfrm>
            <a:off x="6919275" y="6041362"/>
            <a:ext cx="1197798" cy="365125"/>
          </a:xfrm>
        </p:spPr>
        <p:txBody>
          <a:bodyPr/>
          <a:lstStyle/>
          <a:p>
            <a:fld id="{0E3BA26A-7082-4DAF-958F-3217EF2B6410}" type="datetime1">
              <a:rPr lang="en-US" sz="1600" smtClean="0"/>
              <a:t>3/31/2022</a:t>
            </a:fld>
            <a:endParaRPr lang="en-US" sz="16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76201"/>
            <a:ext cx="8686800" cy="761999"/>
          </a:xfrm>
        </p:spPr>
        <p:txBody>
          <a:bodyPr>
            <a:noAutofit/>
          </a:bodyPr>
          <a:lstStyle/>
          <a:p>
            <a:r>
              <a:rPr lang="en-US" sz="3200" b="1" dirty="0">
                <a:latin typeface="Georgia" panose="02040502050405020303" pitchFamily="18" charset="0"/>
              </a:rPr>
              <a:t>Statement Ct’d</a:t>
            </a:r>
          </a:p>
        </p:txBody>
      </p:sp>
      <p:sp>
        <p:nvSpPr>
          <p:cNvPr id="3" name="Content Placeholder 2"/>
          <p:cNvSpPr>
            <a:spLocks noGrp="1"/>
          </p:cNvSpPr>
          <p:nvPr>
            <p:ph idx="1"/>
          </p:nvPr>
        </p:nvSpPr>
        <p:spPr>
          <a:xfrm>
            <a:off x="452487" y="838200"/>
            <a:ext cx="9986913" cy="5791201"/>
          </a:xfrm>
        </p:spPr>
        <p:txBody>
          <a:bodyPr>
            <a:normAutofit/>
          </a:bodyPr>
          <a:lstStyle/>
          <a:p>
            <a:pPr algn="just">
              <a:buFont typeface="Wingdings" panose="05000000000000000000" pitchFamily="2" charset="2"/>
              <a:buChar char="q"/>
            </a:pPr>
            <a:r>
              <a:rPr lang="en-US" sz="2800" dirty="0">
                <a:latin typeface="Georgia" panose="02040502050405020303" pitchFamily="18" charset="0"/>
                <a:ea typeface="Calibri" panose="020F0502020204030204" pitchFamily="34" charset="0"/>
                <a:cs typeface="Times New Roman" panose="02020603050405020304" pitchFamily="18" charset="0"/>
              </a:rPr>
              <a:t>Previous studies (</a:t>
            </a:r>
            <a:r>
              <a:rPr lang="en-US" sz="2800" dirty="0" err="1">
                <a:solidFill>
                  <a:srgbClr val="222222"/>
                </a:solidFill>
                <a:latin typeface="Georgia" panose="02040502050405020303" pitchFamily="18" charset="0"/>
              </a:rPr>
              <a:t>Malit</a:t>
            </a:r>
            <a:r>
              <a:rPr lang="en-US" sz="2800" dirty="0">
                <a:solidFill>
                  <a:srgbClr val="222222"/>
                </a:solidFill>
                <a:latin typeface="Georgia" panose="02040502050405020303" pitchFamily="18" charset="0"/>
              </a:rPr>
              <a:t> et al., 2018; Kyla 2019; Walton, 2019</a:t>
            </a:r>
            <a:r>
              <a:rPr lang="en-US" sz="2800" dirty="0">
                <a:latin typeface="Georgia" panose="02040502050405020303" pitchFamily="18" charset="0"/>
                <a:ea typeface="Calibri" panose="020F0502020204030204" pitchFamily="34" charset="0"/>
                <a:cs typeface="Times New Roman" panose="02020603050405020304" pitchFamily="18" charset="0"/>
              </a:rPr>
              <a:t>) paid less attention to Uganda’s labour export system and exploitation of MDWs hence lack of empirical evidence in the Uganda context.  </a:t>
            </a:r>
          </a:p>
          <a:p>
            <a:pPr marL="0" indent="0" algn="just">
              <a:buNone/>
            </a:pPr>
            <a:endParaRPr lang="en-US" sz="2800" dirty="0">
              <a:latin typeface="Georgia" panose="02040502050405020303" pitchFamily="18" charset="0"/>
              <a:ea typeface="Calibri" panose="020F0502020204030204" pitchFamily="34" charset="0"/>
              <a:cs typeface="Times New Roman" panose="02020603050405020304" pitchFamily="18" charset="0"/>
            </a:endParaRPr>
          </a:p>
          <a:p>
            <a:pPr algn="just">
              <a:buFont typeface="Wingdings" panose="05000000000000000000" pitchFamily="2" charset="2"/>
              <a:buChar char="q"/>
            </a:pPr>
            <a:r>
              <a:rPr lang="en-US" sz="2800" dirty="0">
                <a:latin typeface="Georgia" panose="02040502050405020303" pitchFamily="18" charset="0"/>
                <a:ea typeface="Calibri" panose="020F0502020204030204" pitchFamily="34" charset="0"/>
                <a:cs typeface="Times New Roman" panose="02020603050405020304" pitchFamily="18" charset="0"/>
              </a:rPr>
              <a:t>Therefore, it is against this background that this proposed study seeks to examine whether Uganda’s labour export industry system is related to exploitation of Ugandan MDWs. </a:t>
            </a:r>
          </a:p>
          <a:p>
            <a:pPr algn="just">
              <a:buFont typeface="Wingdings" panose="05000000000000000000" pitchFamily="2" charset="2"/>
              <a:buChar char="q"/>
            </a:pPr>
            <a:endParaRPr lang="en-US" sz="2800" dirty="0">
              <a:latin typeface="Georgia" panose="02040502050405020303" pitchFamily="18" charset="0"/>
              <a:cs typeface="Times New Roman" panose="02020603050405020304" pitchFamily="18" charset="0"/>
            </a:endParaRPr>
          </a:p>
          <a:p>
            <a:pPr marL="0" indent="0" algn="just">
              <a:buNone/>
            </a:pPr>
            <a:r>
              <a:rPr lang="en-US" sz="2800" dirty="0">
                <a:latin typeface="Georgia" panose="02040502050405020303" pitchFamily="18" charset="0"/>
                <a:cs typeface="Times New Roman" panose="02020603050405020304" pitchFamily="18" charset="0"/>
              </a:rPr>
              <a:t>							</a:t>
            </a:r>
            <a:endParaRPr lang="en-US" dirty="0"/>
          </a:p>
        </p:txBody>
      </p:sp>
      <p:sp>
        <p:nvSpPr>
          <p:cNvPr id="4" name="Slide Number Placeholder 3">
            <a:extLst>
              <a:ext uri="{FF2B5EF4-FFF2-40B4-BE49-F238E27FC236}">
                <a16:creationId xmlns:a16="http://schemas.microsoft.com/office/drawing/2014/main" id="{645BC850-AE18-4656-A21B-17B6AEB4A2BD}"/>
              </a:ext>
            </a:extLst>
          </p:cNvPr>
          <p:cNvSpPr>
            <a:spLocks noGrp="1"/>
          </p:cNvSpPr>
          <p:nvPr>
            <p:ph type="sldNum" sz="quarter" idx="12"/>
          </p:nvPr>
        </p:nvSpPr>
        <p:spPr/>
        <p:txBody>
          <a:bodyPr/>
          <a:lstStyle/>
          <a:p>
            <a:fld id="{16C4AC45-F167-457F-AF5A-70E55A853683}" type="slidenum">
              <a:rPr lang="en-US" sz="1600" smtClean="0"/>
              <a:t>11</a:t>
            </a:fld>
            <a:endParaRPr lang="en-US" sz="1600" dirty="0"/>
          </a:p>
        </p:txBody>
      </p:sp>
      <p:sp>
        <p:nvSpPr>
          <p:cNvPr id="5" name="Date Placeholder 4">
            <a:extLst>
              <a:ext uri="{FF2B5EF4-FFF2-40B4-BE49-F238E27FC236}">
                <a16:creationId xmlns:a16="http://schemas.microsoft.com/office/drawing/2014/main" id="{6AC8B8AC-77CF-4FDA-B854-DBAD4CC69184}"/>
              </a:ext>
            </a:extLst>
          </p:cNvPr>
          <p:cNvSpPr>
            <a:spLocks noGrp="1"/>
          </p:cNvSpPr>
          <p:nvPr>
            <p:ph type="dt" sz="half" idx="10"/>
          </p:nvPr>
        </p:nvSpPr>
        <p:spPr>
          <a:xfrm>
            <a:off x="6551629" y="6041362"/>
            <a:ext cx="1565443" cy="365125"/>
          </a:xfrm>
        </p:spPr>
        <p:txBody>
          <a:bodyPr/>
          <a:lstStyle/>
          <a:p>
            <a:fld id="{FC39E5F6-2AA7-4E6D-8BB4-F56FE3A9620E}" type="datetime1">
              <a:rPr lang="en-US" sz="1600" smtClean="0"/>
              <a:t>3/31/2022</a:t>
            </a:fld>
            <a:endParaRPr lang="en-US" sz="16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1A9F3-670A-42B9-837A-9E248C99A607}"/>
              </a:ext>
            </a:extLst>
          </p:cNvPr>
          <p:cNvSpPr>
            <a:spLocks noGrp="1"/>
          </p:cNvSpPr>
          <p:nvPr>
            <p:ph type="title"/>
          </p:nvPr>
        </p:nvSpPr>
        <p:spPr>
          <a:xfrm>
            <a:off x="1806804" y="622955"/>
            <a:ext cx="7315200" cy="762000"/>
          </a:xfrm>
        </p:spPr>
        <p:txBody>
          <a:bodyPr>
            <a:normAutofit fontScale="90000"/>
          </a:bodyPr>
          <a:lstStyle/>
          <a:p>
            <a:r>
              <a:rPr lang="x-none" b="1" kern="0" dirty="0">
                <a:solidFill>
                  <a:srgbClr val="000000"/>
                </a:solidFill>
                <a:latin typeface="Georgia" panose="02040502050405020303" pitchFamily="18" charset="0"/>
                <a:ea typeface="Times New Roman" panose="02020603050405020304" pitchFamily="18" charset="0"/>
              </a:rPr>
              <a:t>General objective</a:t>
            </a:r>
            <a:r>
              <a:rPr lang="x-none" kern="0" dirty="0">
                <a:solidFill>
                  <a:srgbClr val="000000"/>
                </a:solidFill>
                <a:latin typeface="Georgia" panose="02040502050405020303" pitchFamily="18" charset="0"/>
                <a:ea typeface="Times New Roman" panose="02020603050405020304" pitchFamily="18" charset="0"/>
              </a:rPr>
              <a:t> </a:t>
            </a:r>
            <a:br>
              <a:rPr lang="x-none" sz="4400" b="1" kern="0" dirty="0">
                <a:solidFill>
                  <a:srgbClr val="000000"/>
                </a:solidFill>
                <a:latin typeface="Times New Roman" panose="02020603050405020304" pitchFamily="18" charset="0"/>
                <a:ea typeface="Times New Roman" panose="02020603050405020304" pitchFamily="18" charset="0"/>
              </a:rPr>
            </a:br>
            <a:endParaRPr lang="x-none" dirty="0"/>
          </a:p>
        </p:txBody>
      </p:sp>
      <p:sp>
        <p:nvSpPr>
          <p:cNvPr id="3" name="Content Placeholder 2">
            <a:extLst>
              <a:ext uri="{FF2B5EF4-FFF2-40B4-BE49-F238E27FC236}">
                <a16:creationId xmlns:a16="http://schemas.microsoft.com/office/drawing/2014/main" id="{1F0B540A-452D-4310-9192-BEEE9E2EB662}"/>
              </a:ext>
            </a:extLst>
          </p:cNvPr>
          <p:cNvSpPr>
            <a:spLocks noGrp="1"/>
          </p:cNvSpPr>
          <p:nvPr>
            <p:ph idx="1"/>
          </p:nvPr>
        </p:nvSpPr>
        <p:spPr>
          <a:xfrm>
            <a:off x="697584" y="1480008"/>
            <a:ext cx="9818016" cy="5103353"/>
          </a:xfrm>
        </p:spPr>
        <p:txBody>
          <a:bodyPr>
            <a:normAutofit/>
          </a:bodyPr>
          <a:lstStyle/>
          <a:p>
            <a:pPr algn="just">
              <a:spcAft>
                <a:spcPts val="1160"/>
              </a:spcAft>
              <a:buFont typeface="Wingdings" panose="05000000000000000000" pitchFamily="2" charset="2"/>
              <a:buChar char="q"/>
            </a:pPr>
            <a:r>
              <a:rPr lang="x-none" sz="2800" dirty="0">
                <a:solidFill>
                  <a:srgbClr val="000000"/>
                </a:solidFill>
                <a:latin typeface="Georgia" panose="02040502050405020303" pitchFamily="18" charset="0"/>
                <a:ea typeface="Times New Roman" panose="02020603050405020304" pitchFamily="18" charset="0"/>
              </a:rPr>
              <a:t>The general objective is to examine the effectiveness of Uganda’s </a:t>
            </a:r>
            <a:r>
              <a:rPr lang="en-US" sz="2800" dirty="0">
                <a:solidFill>
                  <a:srgbClr val="000000"/>
                </a:solidFill>
                <a:latin typeface="Georgia" panose="02040502050405020303" pitchFamily="18" charset="0"/>
                <a:ea typeface="Times New Roman" panose="02020603050405020304" pitchFamily="18" charset="0"/>
              </a:rPr>
              <a:t>l</a:t>
            </a:r>
            <a:r>
              <a:rPr lang="x-none" sz="2800" dirty="0">
                <a:solidFill>
                  <a:srgbClr val="000000"/>
                </a:solidFill>
                <a:latin typeface="Georgia" panose="02040502050405020303" pitchFamily="18" charset="0"/>
                <a:ea typeface="Times New Roman" panose="02020603050405020304" pitchFamily="18" charset="0"/>
              </a:rPr>
              <a:t>abo</a:t>
            </a:r>
            <a:r>
              <a:rPr lang="en-US" sz="2800" dirty="0">
                <a:solidFill>
                  <a:srgbClr val="000000"/>
                </a:solidFill>
                <a:latin typeface="Georgia" panose="02040502050405020303" pitchFamily="18" charset="0"/>
                <a:ea typeface="Times New Roman" panose="02020603050405020304" pitchFamily="18" charset="0"/>
              </a:rPr>
              <a:t>u</a:t>
            </a:r>
            <a:r>
              <a:rPr lang="x-none" sz="2800" dirty="0">
                <a:solidFill>
                  <a:srgbClr val="000000"/>
                </a:solidFill>
                <a:latin typeface="Georgia" panose="02040502050405020303" pitchFamily="18" charset="0"/>
                <a:ea typeface="Times New Roman" panose="02020603050405020304" pitchFamily="18" charset="0"/>
              </a:rPr>
              <a:t>r export industry system in addressing exploitation of migrant domestic workers in Riyadh City, Saudi Arabia. </a:t>
            </a:r>
            <a:r>
              <a:rPr lang="x-none" sz="2800" b="1" dirty="0">
                <a:solidFill>
                  <a:srgbClr val="000000"/>
                </a:solidFill>
                <a:latin typeface="Georgia" panose="02040502050405020303" pitchFamily="18" charset="0"/>
                <a:ea typeface="Times New Roman" panose="02020603050405020304" pitchFamily="18" charset="0"/>
              </a:rPr>
              <a:t> </a:t>
            </a:r>
            <a:endParaRPr lang="x-none" sz="2800" dirty="0">
              <a:solidFill>
                <a:srgbClr val="000000"/>
              </a:solidFill>
              <a:latin typeface="Georgia" panose="02040502050405020303" pitchFamily="18" charset="0"/>
              <a:ea typeface="Times New Roman" panose="02020603050405020304" pitchFamily="18" charset="0"/>
            </a:endParaRPr>
          </a:p>
          <a:p>
            <a:pPr marL="0" indent="0">
              <a:buNone/>
            </a:pPr>
            <a:r>
              <a:rPr lang="en-US" sz="2800" b="1" dirty="0">
                <a:latin typeface="Georgia" panose="02040502050405020303" pitchFamily="18" charset="0"/>
              </a:rPr>
              <a:t>Specific Objectives </a:t>
            </a:r>
          </a:p>
          <a:p>
            <a:pPr>
              <a:buFont typeface="Wingdings" panose="05000000000000000000" pitchFamily="2" charset="2"/>
              <a:buChar char="q"/>
            </a:pPr>
            <a:r>
              <a:rPr lang="en-US" sz="2800" dirty="0">
                <a:latin typeface="Georgia" panose="02040502050405020303" pitchFamily="18" charset="0"/>
                <a:ea typeface="Calibri" panose="020F0502020204030204" pitchFamily="34" charset="0"/>
                <a:cs typeface="Times New Roman" panose="02020603050405020304" pitchFamily="18" charset="0"/>
              </a:rPr>
              <a:t>To investigate the gaps in Uganda’s labour export legal and institutional framework.</a:t>
            </a:r>
          </a:p>
          <a:p>
            <a:pPr marL="0" indent="0">
              <a:buNone/>
            </a:pPr>
            <a:endParaRPr lang="en-US" sz="2800" dirty="0">
              <a:latin typeface="Georgia" panose="02040502050405020303" pitchFamily="18" charset="0"/>
              <a:ea typeface="Calibri" panose="020F0502020204030204" pitchFamily="34" charset="0"/>
              <a:cs typeface="Times New Roman" panose="02020603050405020304" pitchFamily="18" charset="0"/>
            </a:endParaRPr>
          </a:p>
          <a:p>
            <a:pPr marL="0" indent="0">
              <a:buNone/>
            </a:pPr>
            <a:r>
              <a:rPr lang="en-US" sz="2800" dirty="0">
                <a:latin typeface="Georgia" panose="02040502050405020303" pitchFamily="18" charset="0"/>
                <a:ea typeface="Calibri" panose="020F0502020204030204" pitchFamily="34" charset="0"/>
                <a:cs typeface="Times New Roman" panose="02020603050405020304" pitchFamily="18" charset="0"/>
              </a:rPr>
              <a:t>								</a:t>
            </a:r>
            <a:endParaRPr lang="x-none" dirty="0"/>
          </a:p>
        </p:txBody>
      </p:sp>
      <p:sp>
        <p:nvSpPr>
          <p:cNvPr id="4" name="Slide Number Placeholder 3">
            <a:extLst>
              <a:ext uri="{FF2B5EF4-FFF2-40B4-BE49-F238E27FC236}">
                <a16:creationId xmlns:a16="http://schemas.microsoft.com/office/drawing/2014/main" id="{085846BB-DD82-4A11-BAA9-F5E9315B4954}"/>
              </a:ext>
            </a:extLst>
          </p:cNvPr>
          <p:cNvSpPr>
            <a:spLocks noGrp="1"/>
          </p:cNvSpPr>
          <p:nvPr>
            <p:ph type="sldNum" sz="quarter" idx="12"/>
          </p:nvPr>
        </p:nvSpPr>
        <p:spPr/>
        <p:txBody>
          <a:bodyPr/>
          <a:lstStyle/>
          <a:p>
            <a:fld id="{16C4AC45-F167-457F-AF5A-70E55A853683}" type="slidenum">
              <a:rPr lang="en-US" sz="1600" smtClean="0"/>
              <a:t>12</a:t>
            </a:fld>
            <a:endParaRPr lang="en-US" sz="1600" dirty="0"/>
          </a:p>
        </p:txBody>
      </p:sp>
      <p:sp>
        <p:nvSpPr>
          <p:cNvPr id="5" name="Date Placeholder 4">
            <a:extLst>
              <a:ext uri="{FF2B5EF4-FFF2-40B4-BE49-F238E27FC236}">
                <a16:creationId xmlns:a16="http://schemas.microsoft.com/office/drawing/2014/main" id="{44186C2C-4B00-4815-BAD3-9621E05F9749}"/>
              </a:ext>
            </a:extLst>
          </p:cNvPr>
          <p:cNvSpPr>
            <a:spLocks noGrp="1"/>
          </p:cNvSpPr>
          <p:nvPr>
            <p:ph type="dt" sz="half" idx="10"/>
          </p:nvPr>
        </p:nvSpPr>
        <p:spPr>
          <a:xfrm>
            <a:off x="6796727" y="6041362"/>
            <a:ext cx="1320346" cy="365125"/>
          </a:xfrm>
        </p:spPr>
        <p:txBody>
          <a:bodyPr/>
          <a:lstStyle/>
          <a:p>
            <a:fld id="{7EE29A0F-5A44-40F5-826B-765054E74F83}" type="datetime1">
              <a:rPr lang="en-US" sz="1600" smtClean="0"/>
              <a:t>3/31/2022</a:t>
            </a:fld>
            <a:endParaRPr lang="en-US" sz="1600" dirty="0"/>
          </a:p>
        </p:txBody>
      </p:sp>
    </p:spTree>
    <p:extLst>
      <p:ext uri="{BB962C8B-B14F-4D97-AF65-F5344CB8AC3E}">
        <p14:creationId xmlns:p14="http://schemas.microsoft.com/office/powerpoint/2010/main" val="19109279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96359" y="254524"/>
            <a:ext cx="8229600" cy="609600"/>
          </a:xfrm>
        </p:spPr>
        <p:txBody>
          <a:bodyPr>
            <a:noAutofit/>
          </a:bodyPr>
          <a:lstStyle/>
          <a:p>
            <a:r>
              <a:rPr lang="en-US" sz="3200" b="1" dirty="0">
                <a:latin typeface="Georgia" panose="02040502050405020303" pitchFamily="18" charset="0"/>
              </a:rPr>
              <a:t>Objectives of the Study ct’d</a:t>
            </a:r>
            <a:endParaRPr lang="x-none" sz="3200" b="1" dirty="0">
              <a:latin typeface="Georgia" panose="02040502050405020303" pitchFamily="18" charset="0"/>
            </a:endParaRPr>
          </a:p>
        </p:txBody>
      </p:sp>
      <p:sp>
        <p:nvSpPr>
          <p:cNvPr id="3" name="Content Placeholder 2"/>
          <p:cNvSpPr>
            <a:spLocks noGrp="1"/>
          </p:cNvSpPr>
          <p:nvPr>
            <p:ph idx="1"/>
          </p:nvPr>
        </p:nvSpPr>
        <p:spPr>
          <a:xfrm>
            <a:off x="735291" y="980388"/>
            <a:ext cx="9780309" cy="5725212"/>
          </a:xfrm>
        </p:spPr>
        <p:txBody>
          <a:bodyPr>
            <a:normAutofit fontScale="25000" lnSpcReduction="20000"/>
          </a:bodyPr>
          <a:lstStyle/>
          <a:p>
            <a:pPr algn="just">
              <a:lnSpc>
                <a:spcPct val="120000"/>
              </a:lnSpc>
              <a:spcAft>
                <a:spcPts val="800"/>
              </a:spcAft>
              <a:buFont typeface="Wingdings" panose="05000000000000000000" pitchFamily="2" charset="2"/>
              <a:buChar char="q"/>
            </a:pPr>
            <a:r>
              <a:rPr lang="en-US" sz="11200" dirty="0">
                <a:latin typeface="Georgia" panose="02040502050405020303" pitchFamily="18" charset="0"/>
                <a:ea typeface="Calibri" panose="020F0502020204030204" pitchFamily="34" charset="0"/>
                <a:cs typeface="Times New Roman" panose="02020603050405020304" pitchFamily="18" charset="0"/>
              </a:rPr>
              <a:t>To establish forms of exploitation Ugandan MDWs encounter in Riyadh city, Saudi Arabia and the reasons why they succumb to exploitation.</a:t>
            </a:r>
          </a:p>
          <a:p>
            <a:pPr algn="just">
              <a:lnSpc>
                <a:spcPct val="120000"/>
              </a:lnSpc>
              <a:spcAft>
                <a:spcPts val="800"/>
              </a:spcAft>
              <a:buFont typeface="Wingdings" panose="05000000000000000000" pitchFamily="2" charset="2"/>
              <a:buChar char="q"/>
            </a:pPr>
            <a:r>
              <a:rPr lang="en-US" sz="11200" dirty="0">
                <a:latin typeface="Georgia" panose="02040502050405020303" pitchFamily="18" charset="0"/>
                <a:ea typeface="Calibri" panose="020F0502020204030204" pitchFamily="34" charset="0"/>
                <a:cs typeface="Times New Roman" panose="02020603050405020304" pitchFamily="18" charset="0"/>
              </a:rPr>
              <a:t>To examine the contribution of operations and procedures of recruitment in addressing forms of exploitation among MDWs in Riyadh City.</a:t>
            </a:r>
          </a:p>
          <a:p>
            <a:pPr algn="just">
              <a:lnSpc>
                <a:spcPct val="120000"/>
              </a:lnSpc>
              <a:spcAft>
                <a:spcPts val="800"/>
              </a:spcAft>
              <a:buFont typeface="Wingdings" panose="05000000000000000000" pitchFamily="2" charset="2"/>
              <a:buChar char="q"/>
            </a:pPr>
            <a:r>
              <a:rPr lang="en-US" sz="11200" dirty="0">
                <a:latin typeface="Georgia" panose="02040502050405020303" pitchFamily="18" charset="0"/>
                <a:ea typeface="Calibri" panose="020F0502020204030204" pitchFamily="34" charset="0"/>
                <a:cs typeface="Times New Roman" panose="02020603050405020304" pitchFamily="18" charset="0"/>
              </a:rPr>
              <a:t>To suggest strategies that should be adopted by MGLSD/GOU to strengthen the labor exportation system for protection of MDWs abroad.</a:t>
            </a:r>
          </a:p>
          <a:p>
            <a:pPr algn="just">
              <a:spcAft>
                <a:spcPts val="800"/>
              </a:spcAft>
              <a:buFont typeface="Wingdings" panose="05000000000000000000" pitchFamily="2" charset="2"/>
              <a:buChar char="q"/>
            </a:pPr>
            <a:endParaRPr lang="en-US" sz="11200" dirty="0">
              <a:latin typeface="Georgia" panose="02040502050405020303" pitchFamily="18" charset="0"/>
              <a:ea typeface="Calibri" panose="020F0502020204030204" pitchFamily="34" charset="0"/>
              <a:cs typeface="Times New Roman" panose="02020603050405020304" pitchFamily="18" charset="0"/>
            </a:endParaRPr>
          </a:p>
          <a:p>
            <a:pPr marL="0" indent="0" algn="just">
              <a:spcAft>
                <a:spcPts val="800"/>
              </a:spcAft>
              <a:buNone/>
            </a:pPr>
            <a:r>
              <a:rPr lang="en-US" sz="11200" dirty="0">
                <a:latin typeface="Georgia" panose="02040502050405020303" pitchFamily="18" charset="0"/>
                <a:ea typeface="Calibri" panose="020F0502020204030204" pitchFamily="34" charset="0"/>
                <a:cs typeface="Times New Roman" panose="02020603050405020304" pitchFamily="18" charset="0"/>
              </a:rPr>
              <a:t>							</a:t>
            </a:r>
          </a:p>
          <a:p>
            <a:pPr algn="just">
              <a:spcAft>
                <a:spcPts val="800"/>
              </a:spcAft>
              <a:buFont typeface="Wingdings" panose="05000000000000000000" pitchFamily="2" charset="2"/>
              <a:buChar char="q"/>
            </a:pPr>
            <a:endParaRPr lang="x-none" dirty="0"/>
          </a:p>
        </p:txBody>
      </p:sp>
      <p:sp>
        <p:nvSpPr>
          <p:cNvPr id="4" name="Slide Number Placeholder 3">
            <a:extLst>
              <a:ext uri="{FF2B5EF4-FFF2-40B4-BE49-F238E27FC236}">
                <a16:creationId xmlns:a16="http://schemas.microsoft.com/office/drawing/2014/main" id="{137B56D6-2968-44C4-9994-682E27588CE3}"/>
              </a:ext>
            </a:extLst>
          </p:cNvPr>
          <p:cNvSpPr>
            <a:spLocks noGrp="1"/>
          </p:cNvSpPr>
          <p:nvPr>
            <p:ph type="sldNum" sz="quarter" idx="12"/>
          </p:nvPr>
        </p:nvSpPr>
        <p:spPr/>
        <p:txBody>
          <a:bodyPr/>
          <a:lstStyle/>
          <a:p>
            <a:fld id="{16C4AC45-F167-457F-AF5A-70E55A853683}" type="slidenum">
              <a:rPr lang="en-US" sz="1600" smtClean="0"/>
              <a:t>13</a:t>
            </a:fld>
            <a:endParaRPr lang="en-US" sz="1600" dirty="0"/>
          </a:p>
        </p:txBody>
      </p:sp>
      <p:sp>
        <p:nvSpPr>
          <p:cNvPr id="5" name="Date Placeholder 4">
            <a:extLst>
              <a:ext uri="{FF2B5EF4-FFF2-40B4-BE49-F238E27FC236}">
                <a16:creationId xmlns:a16="http://schemas.microsoft.com/office/drawing/2014/main" id="{08E09C26-67D4-4698-84D6-C2143B25A7AA}"/>
              </a:ext>
            </a:extLst>
          </p:cNvPr>
          <p:cNvSpPr>
            <a:spLocks noGrp="1"/>
          </p:cNvSpPr>
          <p:nvPr>
            <p:ph type="dt" sz="half" idx="10"/>
          </p:nvPr>
        </p:nvSpPr>
        <p:spPr>
          <a:xfrm>
            <a:off x="6381947" y="6041362"/>
            <a:ext cx="1735126" cy="365125"/>
          </a:xfrm>
        </p:spPr>
        <p:txBody>
          <a:bodyPr/>
          <a:lstStyle/>
          <a:p>
            <a:fld id="{F911E938-2E2A-4356-A967-0AA9D2AE4BBF}" type="datetime1">
              <a:rPr lang="en-US" sz="1600" smtClean="0"/>
              <a:t>3/31/2022</a:t>
            </a:fld>
            <a:endParaRPr lang="en-US" sz="16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9067800" cy="685800"/>
          </a:xfrm>
        </p:spPr>
        <p:txBody>
          <a:bodyPr>
            <a:noAutofit/>
          </a:bodyPr>
          <a:lstStyle/>
          <a:p>
            <a:r>
              <a:rPr lang="en-US" sz="3200" b="1" dirty="0">
                <a:latin typeface="Georgia" panose="02040502050405020303" pitchFamily="18" charset="0"/>
              </a:rPr>
              <a:t>Research Questions</a:t>
            </a:r>
            <a:endParaRPr lang="x-none" sz="3200" b="1" dirty="0">
              <a:latin typeface="Georgia" panose="02040502050405020303" pitchFamily="18" charset="0"/>
            </a:endParaRPr>
          </a:p>
        </p:txBody>
      </p:sp>
      <p:sp>
        <p:nvSpPr>
          <p:cNvPr id="3" name="Content Placeholder 2"/>
          <p:cNvSpPr>
            <a:spLocks noGrp="1"/>
          </p:cNvSpPr>
          <p:nvPr>
            <p:ph idx="1"/>
          </p:nvPr>
        </p:nvSpPr>
        <p:spPr>
          <a:xfrm>
            <a:off x="527901" y="685800"/>
            <a:ext cx="10063899" cy="6019800"/>
          </a:xfrm>
        </p:spPr>
        <p:txBody>
          <a:bodyPr>
            <a:normAutofit fontScale="25000" lnSpcReduction="20000"/>
          </a:bodyPr>
          <a:lstStyle/>
          <a:p>
            <a:pPr algn="just">
              <a:spcAft>
                <a:spcPts val="800"/>
              </a:spcAft>
              <a:buFont typeface="Wingdings" panose="05000000000000000000" pitchFamily="2" charset="2"/>
              <a:buChar char="q"/>
            </a:pPr>
            <a:r>
              <a:rPr lang="en-US" sz="11200" dirty="0">
                <a:latin typeface="Georgia" panose="02040502050405020303" pitchFamily="18" charset="0"/>
                <a:ea typeface="Calibri" panose="020F0502020204030204" pitchFamily="34" charset="0"/>
                <a:cs typeface="Times New Roman" panose="02020603050405020304" pitchFamily="18" charset="0"/>
              </a:rPr>
              <a:t>How are the gaps in Uganda’s labour export legal and institutional framework related to exploitation of MDWs?</a:t>
            </a:r>
          </a:p>
          <a:p>
            <a:pPr algn="just">
              <a:spcAft>
                <a:spcPts val="800"/>
              </a:spcAft>
              <a:buFont typeface="Wingdings" panose="05000000000000000000" pitchFamily="2" charset="2"/>
              <a:buChar char="q"/>
            </a:pPr>
            <a:r>
              <a:rPr lang="en-US" sz="11200" dirty="0">
                <a:latin typeface="Georgia" panose="02040502050405020303" pitchFamily="18" charset="0"/>
                <a:ea typeface="Calibri" panose="020F0502020204030204" pitchFamily="34" charset="0"/>
                <a:cs typeface="Times New Roman" panose="02020603050405020304" pitchFamily="18" charset="0"/>
              </a:rPr>
              <a:t>What forms of exploitation do MDWs encounter in Saudi Arabia?</a:t>
            </a:r>
            <a:endParaRPr lang="x-none" sz="11200" dirty="0">
              <a:latin typeface="Georgia" panose="02040502050405020303" pitchFamily="18" charset="0"/>
              <a:ea typeface="Calibri" panose="020F0502020204030204" pitchFamily="34" charset="0"/>
              <a:cs typeface="Times New Roman" panose="02020603050405020304" pitchFamily="18" charset="0"/>
            </a:endParaRPr>
          </a:p>
          <a:p>
            <a:pPr algn="just">
              <a:spcAft>
                <a:spcPts val="800"/>
              </a:spcAft>
              <a:buFont typeface="Wingdings" panose="05000000000000000000" pitchFamily="2" charset="2"/>
              <a:buChar char="q"/>
            </a:pPr>
            <a:r>
              <a:rPr lang="en-US" sz="11200" dirty="0">
                <a:latin typeface="Georgia" panose="02040502050405020303" pitchFamily="18" charset="0"/>
                <a:ea typeface="Calibri" panose="020F0502020204030204" pitchFamily="34" charset="0"/>
                <a:cs typeface="Times New Roman" panose="02020603050405020304" pitchFamily="18" charset="0"/>
              </a:rPr>
              <a:t>How do the operations and procedures of recruitment address forms of exploitation among Ugandan MDWs in Riyadh City?</a:t>
            </a:r>
            <a:endParaRPr lang="x-none" sz="11200" dirty="0">
              <a:latin typeface="Georgia" panose="02040502050405020303" pitchFamily="18" charset="0"/>
              <a:ea typeface="Calibri" panose="020F0502020204030204" pitchFamily="34" charset="0"/>
              <a:cs typeface="Times New Roman" panose="02020603050405020304" pitchFamily="18" charset="0"/>
            </a:endParaRPr>
          </a:p>
          <a:p>
            <a:pPr algn="just">
              <a:spcAft>
                <a:spcPts val="800"/>
              </a:spcAft>
              <a:buFont typeface="Wingdings" panose="05000000000000000000" pitchFamily="2" charset="2"/>
              <a:buChar char="q"/>
            </a:pPr>
            <a:endParaRPr lang="en-US" sz="11200" dirty="0">
              <a:latin typeface="Georgia" panose="02040502050405020303" pitchFamily="18" charset="0"/>
              <a:ea typeface="Calibri" panose="020F0502020204030204" pitchFamily="34" charset="0"/>
              <a:cs typeface="Times New Roman" panose="02020603050405020304" pitchFamily="18" charset="0"/>
            </a:endParaRPr>
          </a:p>
          <a:p>
            <a:pPr algn="just">
              <a:spcAft>
                <a:spcPts val="800"/>
              </a:spcAft>
              <a:buFont typeface="Wingdings" panose="05000000000000000000" pitchFamily="2" charset="2"/>
              <a:buChar char="q"/>
            </a:pPr>
            <a:r>
              <a:rPr lang="en-US" sz="11200" dirty="0">
                <a:latin typeface="Georgia" panose="02040502050405020303" pitchFamily="18" charset="0"/>
                <a:ea typeface="Calibri" panose="020F0502020204030204" pitchFamily="34" charset="0"/>
                <a:cs typeface="Times New Roman" panose="02020603050405020304" pitchFamily="18" charset="0"/>
              </a:rPr>
              <a:t>What strategies can be adopted by MGLSD/GOU to strengthen labour exportation process to protect MDWs abroad?  					</a:t>
            </a:r>
            <a:endParaRPr lang="x-none" sz="11200" dirty="0">
              <a:latin typeface="Georgia" panose="02040502050405020303" pitchFamily="18" charset="0"/>
              <a:ea typeface="Calibri" panose="020F0502020204030204" pitchFamily="34" charset="0"/>
              <a:cs typeface="Times New Roman" panose="02020603050405020304" pitchFamily="18" charset="0"/>
            </a:endParaRPr>
          </a:p>
          <a:p>
            <a:endParaRPr lang="x-none" dirty="0"/>
          </a:p>
        </p:txBody>
      </p:sp>
      <p:sp>
        <p:nvSpPr>
          <p:cNvPr id="4" name="Slide Number Placeholder 3">
            <a:extLst>
              <a:ext uri="{FF2B5EF4-FFF2-40B4-BE49-F238E27FC236}">
                <a16:creationId xmlns:a16="http://schemas.microsoft.com/office/drawing/2014/main" id="{0F73EA6D-B7B7-4F99-BB6B-400C7497A299}"/>
              </a:ext>
            </a:extLst>
          </p:cNvPr>
          <p:cNvSpPr>
            <a:spLocks noGrp="1"/>
          </p:cNvSpPr>
          <p:nvPr>
            <p:ph type="sldNum" sz="quarter" idx="12"/>
          </p:nvPr>
        </p:nvSpPr>
        <p:spPr/>
        <p:txBody>
          <a:bodyPr/>
          <a:lstStyle/>
          <a:p>
            <a:fld id="{16C4AC45-F167-457F-AF5A-70E55A853683}" type="slidenum">
              <a:rPr lang="en-US" sz="1600" smtClean="0"/>
              <a:t>14</a:t>
            </a:fld>
            <a:endParaRPr lang="en-US" sz="1600" dirty="0"/>
          </a:p>
        </p:txBody>
      </p:sp>
      <p:sp>
        <p:nvSpPr>
          <p:cNvPr id="5" name="Date Placeholder 4">
            <a:extLst>
              <a:ext uri="{FF2B5EF4-FFF2-40B4-BE49-F238E27FC236}">
                <a16:creationId xmlns:a16="http://schemas.microsoft.com/office/drawing/2014/main" id="{3B623C5C-790B-42CF-8757-8D9E349F51D8}"/>
              </a:ext>
            </a:extLst>
          </p:cNvPr>
          <p:cNvSpPr>
            <a:spLocks noGrp="1"/>
          </p:cNvSpPr>
          <p:nvPr>
            <p:ph type="dt" sz="half" idx="10"/>
          </p:nvPr>
        </p:nvSpPr>
        <p:spPr>
          <a:xfrm>
            <a:off x="6834433" y="6041362"/>
            <a:ext cx="1282639" cy="365125"/>
          </a:xfrm>
        </p:spPr>
        <p:txBody>
          <a:bodyPr/>
          <a:lstStyle/>
          <a:p>
            <a:fld id="{84339851-EE8A-4577-B63C-87B58887771F}" type="datetime1">
              <a:rPr lang="en-US" sz="1600" smtClean="0"/>
              <a:t>3/31/2022</a:t>
            </a:fld>
            <a:endParaRPr lang="en-US" sz="16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76200"/>
            <a:ext cx="8653240" cy="457200"/>
          </a:xfrm>
        </p:spPr>
        <p:txBody>
          <a:bodyPr>
            <a:noAutofit/>
          </a:bodyPr>
          <a:lstStyle/>
          <a:p>
            <a:r>
              <a:rPr lang="en-US" sz="3200" b="1" dirty="0">
                <a:latin typeface="Georgia" panose="02040502050405020303" pitchFamily="18" charset="0"/>
              </a:rPr>
              <a:t>Scope of the Study</a:t>
            </a:r>
            <a:endParaRPr lang="x-none" sz="3200" b="1" dirty="0">
              <a:latin typeface="Georgia" panose="02040502050405020303" pitchFamily="18" charset="0"/>
            </a:endParaRPr>
          </a:p>
        </p:txBody>
      </p:sp>
      <p:sp>
        <p:nvSpPr>
          <p:cNvPr id="3" name="Content Placeholder 2"/>
          <p:cNvSpPr>
            <a:spLocks noGrp="1"/>
          </p:cNvSpPr>
          <p:nvPr>
            <p:ph idx="1"/>
          </p:nvPr>
        </p:nvSpPr>
        <p:spPr>
          <a:xfrm>
            <a:off x="801278" y="533400"/>
            <a:ext cx="9638122" cy="6096000"/>
          </a:xfrm>
        </p:spPr>
        <p:txBody>
          <a:bodyPr>
            <a:noAutofit/>
          </a:bodyPr>
          <a:lstStyle/>
          <a:p>
            <a:pPr algn="just">
              <a:buFont typeface="Wingdings" panose="05000000000000000000" pitchFamily="2" charset="2"/>
              <a:buChar char="q"/>
            </a:pPr>
            <a:r>
              <a:rPr lang="en-US" sz="2800" b="1" kern="1800" dirty="0">
                <a:latin typeface="Georgia" panose="02040502050405020303" pitchFamily="18" charset="0"/>
                <a:ea typeface="Calibri" panose="020F0502020204030204" pitchFamily="34" charset="0"/>
              </a:rPr>
              <a:t>Geographical Scope: </a:t>
            </a:r>
            <a:r>
              <a:rPr lang="en-US" sz="2800" kern="1800" dirty="0">
                <a:latin typeface="Georgia" panose="02040502050405020303" pitchFamily="18" charset="0"/>
                <a:ea typeface="Calibri" panose="020F0502020204030204" pitchFamily="34" charset="0"/>
              </a:rPr>
              <a:t>Two</a:t>
            </a:r>
            <a:r>
              <a:rPr lang="en-US" sz="2800" b="1" kern="1800" dirty="0">
                <a:latin typeface="Georgia" panose="02040502050405020303" pitchFamily="18" charset="0"/>
                <a:ea typeface="Calibri" panose="020F0502020204030204" pitchFamily="34" charset="0"/>
              </a:rPr>
              <a:t> </a:t>
            </a:r>
            <a:r>
              <a:rPr lang="en-US" sz="2800" kern="1800" dirty="0">
                <a:latin typeface="Georgia" panose="02040502050405020303" pitchFamily="18" charset="0"/>
                <a:ea typeface="Calibri" panose="020F0502020204030204" pitchFamily="34" charset="0"/>
              </a:rPr>
              <a:t>districts will be selected in Uganda that is Kampala and Wakiso. While Riyadh city will be chosen from Saudi Arabia. </a:t>
            </a:r>
          </a:p>
          <a:p>
            <a:pPr marL="0" indent="0" algn="just">
              <a:buNone/>
            </a:pPr>
            <a:endParaRPr lang="en-US" sz="2800" kern="1800" dirty="0">
              <a:latin typeface="Georgia" panose="02040502050405020303" pitchFamily="18" charset="0"/>
              <a:ea typeface="Calibri" panose="020F0502020204030204" pitchFamily="34" charset="0"/>
            </a:endParaRPr>
          </a:p>
          <a:p>
            <a:pPr algn="just">
              <a:buFont typeface="Wingdings" panose="05000000000000000000" pitchFamily="2" charset="2"/>
              <a:buChar char="q"/>
            </a:pPr>
            <a:r>
              <a:rPr lang="en-US" sz="2800" b="1" kern="1800" dirty="0">
                <a:latin typeface="Georgia" panose="02040502050405020303" pitchFamily="18" charset="0"/>
                <a:ea typeface="Calibri" panose="020F0502020204030204" pitchFamily="34" charset="0"/>
              </a:rPr>
              <a:t>Content Scope:  </a:t>
            </a:r>
            <a:r>
              <a:rPr lang="en-US" sz="2800" kern="1800" dirty="0">
                <a:latin typeface="Georgia" panose="02040502050405020303" pitchFamily="18" charset="0"/>
                <a:ea typeface="Calibri" panose="020F0502020204030204" pitchFamily="34" charset="0"/>
              </a:rPr>
              <a:t> Uganda’s </a:t>
            </a:r>
            <a:r>
              <a:rPr lang="en-GB" sz="2800" kern="1800" dirty="0">
                <a:latin typeface="Georgia" panose="02040502050405020303" pitchFamily="18" charset="0"/>
                <a:ea typeface="Calibri" panose="020F0502020204030204" pitchFamily="34" charset="0"/>
              </a:rPr>
              <a:t>labour</a:t>
            </a:r>
            <a:r>
              <a:rPr lang="en-US" sz="2800" kern="1800" dirty="0">
                <a:latin typeface="Georgia" panose="02040502050405020303" pitchFamily="18" charset="0"/>
                <a:ea typeface="Calibri" panose="020F0502020204030204" pitchFamily="34" charset="0"/>
              </a:rPr>
              <a:t> export legal and institutional framework, forms of exploitation, operations and procedures of recruitment, and strategies  for strengthening labour exportation process.</a:t>
            </a:r>
          </a:p>
          <a:p>
            <a:pPr marL="0" indent="0" algn="just">
              <a:buNone/>
            </a:pPr>
            <a:endParaRPr lang="en-US" sz="2800" kern="1800" dirty="0">
              <a:latin typeface="Georgia" panose="02040502050405020303" pitchFamily="18" charset="0"/>
              <a:ea typeface="Calibri" panose="020F0502020204030204" pitchFamily="34" charset="0"/>
            </a:endParaRPr>
          </a:p>
          <a:p>
            <a:pPr algn="just">
              <a:buFont typeface="Wingdings" panose="05000000000000000000" pitchFamily="2" charset="2"/>
              <a:buChar char="q"/>
            </a:pPr>
            <a:r>
              <a:rPr lang="en-US" sz="2800" b="1" kern="1800" dirty="0">
                <a:solidFill>
                  <a:srgbClr val="000000"/>
                </a:solidFill>
                <a:latin typeface="Georgia" panose="02040502050405020303" pitchFamily="18" charset="0"/>
                <a:ea typeface="Times New Roman" panose="02020603050405020304" pitchFamily="18" charset="0"/>
                <a:cs typeface="Times New Roman" panose="02020603050405020304" pitchFamily="18" charset="0"/>
              </a:rPr>
              <a:t>Time scope: </a:t>
            </a:r>
            <a:r>
              <a:rPr lang="en-US" sz="2800" kern="1800" dirty="0">
                <a:solidFill>
                  <a:srgbClr val="000000"/>
                </a:solidFill>
                <a:latin typeface="Georgia" panose="02040502050405020303" pitchFamily="18" charset="0"/>
                <a:ea typeface="Times New Roman" panose="02020603050405020304" pitchFamily="18" charset="0"/>
                <a:cs typeface="Times New Roman" panose="02020603050405020304" pitchFamily="18" charset="0"/>
              </a:rPr>
              <a:t>The period between </a:t>
            </a:r>
            <a:r>
              <a:rPr lang="en-US" sz="2800" kern="1800" dirty="0">
                <a:latin typeface="Georgia" panose="02040502050405020303" pitchFamily="18" charset="0"/>
                <a:ea typeface="Calibri" panose="020F0502020204030204" pitchFamily="34" charset="0"/>
              </a:rPr>
              <a:t>2014 to 2022 will be considered during the study. 		</a:t>
            </a:r>
          </a:p>
        </p:txBody>
      </p:sp>
      <p:sp>
        <p:nvSpPr>
          <p:cNvPr id="4" name="Slide Number Placeholder 3">
            <a:extLst>
              <a:ext uri="{FF2B5EF4-FFF2-40B4-BE49-F238E27FC236}">
                <a16:creationId xmlns:a16="http://schemas.microsoft.com/office/drawing/2014/main" id="{A3A86C87-160B-41FA-B915-86ADFFFFC146}"/>
              </a:ext>
            </a:extLst>
          </p:cNvPr>
          <p:cNvSpPr>
            <a:spLocks noGrp="1"/>
          </p:cNvSpPr>
          <p:nvPr>
            <p:ph type="sldNum" sz="quarter" idx="12"/>
          </p:nvPr>
        </p:nvSpPr>
        <p:spPr/>
        <p:txBody>
          <a:bodyPr/>
          <a:lstStyle/>
          <a:p>
            <a:fld id="{16C4AC45-F167-457F-AF5A-70E55A853683}" type="slidenum">
              <a:rPr lang="en-US" sz="1600" smtClean="0"/>
              <a:t>15</a:t>
            </a:fld>
            <a:endParaRPr lang="en-US" sz="1600" dirty="0"/>
          </a:p>
        </p:txBody>
      </p:sp>
      <p:sp>
        <p:nvSpPr>
          <p:cNvPr id="5" name="Date Placeholder 4">
            <a:extLst>
              <a:ext uri="{FF2B5EF4-FFF2-40B4-BE49-F238E27FC236}">
                <a16:creationId xmlns:a16="http://schemas.microsoft.com/office/drawing/2014/main" id="{81DAC606-59ED-4E50-B40D-F0CFFB78461A}"/>
              </a:ext>
            </a:extLst>
          </p:cNvPr>
          <p:cNvSpPr>
            <a:spLocks noGrp="1"/>
          </p:cNvSpPr>
          <p:nvPr>
            <p:ph type="dt" sz="half" idx="10"/>
          </p:nvPr>
        </p:nvSpPr>
        <p:spPr>
          <a:xfrm>
            <a:off x="6495069" y="6041362"/>
            <a:ext cx="1622004" cy="365125"/>
          </a:xfrm>
        </p:spPr>
        <p:txBody>
          <a:bodyPr/>
          <a:lstStyle/>
          <a:p>
            <a:fld id="{7AB12E6E-CB26-49B8-89E6-04F1C46A3D0A}" type="datetime1">
              <a:rPr lang="en-US" sz="1600" smtClean="0"/>
              <a:t>3/31/2022</a:t>
            </a:fld>
            <a:endParaRPr lang="en-US" sz="16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152400"/>
            <a:ext cx="8839200" cy="457200"/>
          </a:xfrm>
        </p:spPr>
        <p:txBody>
          <a:bodyPr>
            <a:normAutofit fontScale="90000"/>
          </a:bodyPr>
          <a:lstStyle/>
          <a:p>
            <a:br>
              <a:rPr lang="en-US" b="1" dirty="0">
                <a:latin typeface="Georgia" panose="02040502050405020303" pitchFamily="18" charset="0"/>
                <a:cs typeface="Times New Roman" panose="02020603050405020304" pitchFamily="18" charset="0"/>
              </a:rPr>
            </a:br>
            <a:r>
              <a:rPr lang="en-US" b="1" dirty="0">
                <a:latin typeface="Georgia" panose="02040502050405020303" pitchFamily="18" charset="0"/>
                <a:cs typeface="Times New Roman" panose="02020603050405020304" pitchFamily="18" charset="0"/>
              </a:rPr>
              <a:t>Justification of the study</a:t>
            </a:r>
            <a:br>
              <a:rPr lang="en-US" sz="3100" b="1" dirty="0">
                <a:latin typeface="Georgia" panose="02040502050405020303" pitchFamily="18" charset="0"/>
                <a:cs typeface="Times New Roman" panose="02020603050405020304" pitchFamily="18" charset="0"/>
              </a:rPr>
            </a:br>
            <a:endParaRPr lang="en-US" sz="3100" b="1" dirty="0">
              <a:latin typeface="Georgia" panose="02040502050405020303" pitchFamily="18" charset="0"/>
              <a:cs typeface="Times New Roman" panose="02020603050405020304" pitchFamily="18" charset="0"/>
            </a:endParaRPr>
          </a:p>
        </p:txBody>
      </p:sp>
      <p:sp>
        <p:nvSpPr>
          <p:cNvPr id="3" name="Content Placeholder 2"/>
          <p:cNvSpPr>
            <a:spLocks noGrp="1"/>
          </p:cNvSpPr>
          <p:nvPr>
            <p:ph idx="1"/>
          </p:nvPr>
        </p:nvSpPr>
        <p:spPr>
          <a:xfrm>
            <a:off x="603315" y="515332"/>
            <a:ext cx="10018302" cy="6096000"/>
          </a:xfrm>
        </p:spPr>
        <p:txBody>
          <a:bodyPr>
            <a:normAutofit fontScale="25000" lnSpcReduction="20000"/>
          </a:bodyPr>
          <a:lstStyle/>
          <a:p>
            <a:pPr algn="just">
              <a:lnSpc>
                <a:spcPct val="170000"/>
              </a:lnSpc>
              <a:spcAft>
                <a:spcPts val="800"/>
              </a:spcAft>
              <a:buFont typeface="Wingdings" panose="05000000000000000000" pitchFamily="2" charset="2"/>
              <a:buChar char="q"/>
            </a:pPr>
            <a:endParaRPr lang="en-US" sz="11200" dirty="0">
              <a:latin typeface="Georgia" panose="02040502050405020303" pitchFamily="18" charset="0"/>
              <a:ea typeface="Calibri" panose="020F0502020204030204" pitchFamily="34" charset="0"/>
            </a:endParaRPr>
          </a:p>
          <a:p>
            <a:pPr algn="just">
              <a:lnSpc>
                <a:spcPct val="170000"/>
              </a:lnSpc>
              <a:spcAft>
                <a:spcPts val="800"/>
              </a:spcAft>
              <a:buFont typeface="Wingdings" panose="05000000000000000000" pitchFamily="2" charset="2"/>
              <a:buChar char="q"/>
            </a:pPr>
            <a:r>
              <a:rPr lang="en-US" sz="11200" dirty="0">
                <a:latin typeface="Georgia" panose="02040502050405020303" pitchFamily="18" charset="0"/>
                <a:ea typeface="Calibri" panose="020F0502020204030204" pitchFamily="34" charset="0"/>
              </a:rPr>
              <a:t>The media and human rights agencies have often described deplorable and horrific work spaces and living conditions Ugandan MDWs endure in Riyadh City, Saudi Arabia (ILO report, 2017).</a:t>
            </a:r>
            <a:endParaRPr lang="en-US" sz="11200" dirty="0">
              <a:latin typeface="Georgia" panose="02040502050405020303" pitchFamily="18" charset="0"/>
              <a:ea typeface="Calibri" panose="020F0502020204030204" pitchFamily="34" charset="0"/>
              <a:cs typeface="Times New Roman" panose="02020603050405020304" pitchFamily="18" charset="0"/>
            </a:endParaRPr>
          </a:p>
          <a:p>
            <a:pPr algn="just">
              <a:lnSpc>
                <a:spcPct val="170000"/>
              </a:lnSpc>
              <a:spcAft>
                <a:spcPts val="800"/>
              </a:spcAft>
              <a:buFont typeface="Wingdings" panose="05000000000000000000" pitchFamily="2" charset="2"/>
              <a:buChar char="q"/>
            </a:pPr>
            <a:r>
              <a:rPr lang="en-US" sz="11200" dirty="0">
                <a:latin typeface="Georgia" panose="02040502050405020303" pitchFamily="18" charset="0"/>
                <a:ea typeface="Calibri" panose="020F0502020204030204" pitchFamily="34" charset="0"/>
                <a:cs typeface="Times New Roman" panose="02020603050405020304" pitchFamily="18" charset="0"/>
              </a:rPr>
              <a:t>It is against this background, </a:t>
            </a:r>
            <a:r>
              <a:rPr lang="en-US" sz="11200" dirty="0">
                <a:solidFill>
                  <a:srgbClr val="000000"/>
                </a:solidFill>
                <a:latin typeface="Georgia" panose="02040502050405020303" pitchFamily="18" charset="0"/>
                <a:ea typeface="Calibri" panose="020F0502020204030204" pitchFamily="34" charset="0"/>
                <a:cs typeface="Times New Roman" panose="02020603050405020304" pitchFamily="18" charset="0"/>
              </a:rPr>
              <a:t>that the proposed study</a:t>
            </a:r>
            <a:r>
              <a:rPr lang="en-US" sz="11200" dirty="0">
                <a:latin typeface="Georgia" panose="02040502050405020303" pitchFamily="18" charset="0"/>
                <a:ea typeface="Calibri" panose="020F0502020204030204" pitchFamily="34" charset="0"/>
                <a:cs typeface="Times New Roman" panose="02020603050405020304" pitchFamily="18" charset="0"/>
              </a:rPr>
              <a:t> will be seeking to examine Uganda’s labour export industry system to exploitation of Ugandan MDWs abroad.			</a:t>
            </a:r>
            <a:endParaRPr lang="en-US" sz="2800" dirty="0">
              <a:highlight>
                <a:srgbClr val="FFFF00"/>
              </a:highlight>
              <a:latin typeface="Georgia" panose="02040502050405020303" pitchFamily="18" charset="0"/>
              <a:ea typeface="Calibri" panose="020F0502020204030204" pitchFamily="34" charset="0"/>
            </a:endParaRPr>
          </a:p>
          <a:p>
            <a:pPr marL="0" indent="0" algn="just">
              <a:lnSpc>
                <a:spcPct val="150000"/>
              </a:lnSpc>
              <a:spcAft>
                <a:spcPts val="800"/>
              </a:spcAft>
              <a:buNone/>
            </a:pPr>
            <a:endParaRPr lang="en-US" sz="2800" dirty="0">
              <a:highlight>
                <a:srgbClr val="FFFF00"/>
              </a:highlight>
              <a:latin typeface="Georgia" panose="02040502050405020303" pitchFamily="18" charset="0"/>
              <a:ea typeface="Calibri" panose="020F0502020204030204" pitchFamily="34" charset="0"/>
            </a:endParaRPr>
          </a:p>
          <a:p>
            <a:pPr marL="0" indent="0" algn="just">
              <a:lnSpc>
                <a:spcPct val="150000"/>
              </a:lnSpc>
              <a:spcAft>
                <a:spcPts val="800"/>
              </a:spcAft>
              <a:buNone/>
            </a:pPr>
            <a:endParaRPr lang="en-US" sz="2800" dirty="0">
              <a:highlight>
                <a:srgbClr val="FFFF00"/>
              </a:highlight>
              <a:latin typeface="Georgia" panose="02040502050405020303" pitchFamily="18" charset="0"/>
              <a:ea typeface="Calibri" panose="020F0502020204030204" pitchFamily="34" charset="0"/>
            </a:endParaRPr>
          </a:p>
          <a:p>
            <a:pPr marL="0" indent="0" algn="just">
              <a:lnSpc>
                <a:spcPct val="150000"/>
              </a:lnSpc>
              <a:spcAft>
                <a:spcPts val="800"/>
              </a:spcAft>
              <a:buNone/>
            </a:pPr>
            <a:endParaRPr lang="en-US" sz="3000" dirty="0">
              <a:latin typeface="Georgia" panose="02040502050405020303" pitchFamily="18"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A676E35A-3A67-410A-9340-3E151670BD08}"/>
              </a:ext>
            </a:extLst>
          </p:cNvPr>
          <p:cNvSpPr>
            <a:spLocks noGrp="1"/>
          </p:cNvSpPr>
          <p:nvPr>
            <p:ph type="sldNum" sz="quarter" idx="12"/>
          </p:nvPr>
        </p:nvSpPr>
        <p:spPr/>
        <p:txBody>
          <a:bodyPr/>
          <a:lstStyle/>
          <a:p>
            <a:fld id="{16C4AC45-F167-457F-AF5A-70E55A853683}" type="slidenum">
              <a:rPr lang="en-US" sz="1600" smtClean="0"/>
              <a:t>16</a:t>
            </a:fld>
            <a:endParaRPr lang="en-US" sz="1600" dirty="0"/>
          </a:p>
        </p:txBody>
      </p:sp>
      <p:sp>
        <p:nvSpPr>
          <p:cNvPr id="5" name="Date Placeholder 4">
            <a:extLst>
              <a:ext uri="{FF2B5EF4-FFF2-40B4-BE49-F238E27FC236}">
                <a16:creationId xmlns:a16="http://schemas.microsoft.com/office/drawing/2014/main" id="{A055AEAE-1547-42C1-98C2-33283E6B8372}"/>
              </a:ext>
            </a:extLst>
          </p:cNvPr>
          <p:cNvSpPr>
            <a:spLocks noGrp="1"/>
          </p:cNvSpPr>
          <p:nvPr>
            <p:ph type="dt" sz="half" idx="10"/>
          </p:nvPr>
        </p:nvSpPr>
        <p:spPr>
          <a:xfrm>
            <a:off x="6956982" y="6047049"/>
            <a:ext cx="1198006" cy="365125"/>
          </a:xfrm>
        </p:spPr>
        <p:txBody>
          <a:bodyPr/>
          <a:lstStyle/>
          <a:p>
            <a:fld id="{BC34E9FA-BAE0-43E0-BE09-43D844CDFAA6}" type="datetime1">
              <a:rPr lang="en-US" sz="1600" smtClean="0"/>
              <a:t>3/31/2022</a:t>
            </a:fld>
            <a:endParaRPr lang="en-US" sz="16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39758"/>
            <a:ext cx="8839200" cy="417443"/>
          </a:xfrm>
        </p:spPr>
        <p:txBody>
          <a:bodyPr>
            <a:normAutofit fontScale="90000"/>
          </a:bodyPr>
          <a:lstStyle/>
          <a:p>
            <a:br>
              <a:rPr lang="en-GB" sz="3200" b="1" dirty="0">
                <a:latin typeface="Georgia" panose="02040502050405020303" pitchFamily="18" charset="0"/>
                <a:cs typeface="Times New Roman" panose="02020603050405020304" pitchFamily="18" charset="0"/>
              </a:rPr>
            </a:br>
            <a:r>
              <a:rPr lang="en-GB" b="1" dirty="0">
                <a:latin typeface="Georgia" panose="02040502050405020303" pitchFamily="18" charset="0"/>
                <a:cs typeface="Times New Roman" panose="02020603050405020304" pitchFamily="18" charset="0"/>
              </a:rPr>
              <a:t>Significance of the study</a:t>
            </a:r>
            <a:br>
              <a:rPr lang="en-GB" sz="3200" b="1" dirty="0">
                <a:latin typeface="Georgia" panose="02040502050405020303" pitchFamily="18" charset="0"/>
                <a:cs typeface="Times New Roman" panose="02020603050405020304" pitchFamily="18" charset="0"/>
              </a:rPr>
            </a:br>
            <a:endParaRPr lang="x-none" sz="3200" dirty="0"/>
          </a:p>
        </p:txBody>
      </p:sp>
      <p:sp>
        <p:nvSpPr>
          <p:cNvPr id="3" name="Content Placeholder 2"/>
          <p:cNvSpPr>
            <a:spLocks noGrp="1"/>
          </p:cNvSpPr>
          <p:nvPr>
            <p:ph idx="1"/>
          </p:nvPr>
        </p:nvSpPr>
        <p:spPr>
          <a:xfrm>
            <a:off x="857839" y="457202"/>
            <a:ext cx="9657761" cy="6094428"/>
          </a:xfrm>
        </p:spPr>
        <p:txBody>
          <a:bodyPr>
            <a:normAutofit fontScale="25000" lnSpcReduction="20000"/>
          </a:bodyPr>
          <a:lstStyle/>
          <a:p>
            <a:pPr marL="0" indent="0" algn="just">
              <a:lnSpc>
                <a:spcPct val="120000"/>
              </a:lnSpc>
              <a:buNone/>
            </a:pPr>
            <a:endParaRPr lang="en-US" sz="11200" dirty="0">
              <a:latin typeface="Georgia" panose="02040502050405020303" pitchFamily="18" charset="0"/>
              <a:ea typeface="Calibri" panose="020F0502020204030204" pitchFamily="34" charset="0"/>
            </a:endParaRPr>
          </a:p>
          <a:p>
            <a:pPr marL="0" indent="0" algn="just">
              <a:lnSpc>
                <a:spcPct val="120000"/>
              </a:lnSpc>
              <a:buNone/>
            </a:pPr>
            <a:r>
              <a:rPr lang="en-US" sz="11200" dirty="0">
                <a:latin typeface="Georgia" panose="02040502050405020303" pitchFamily="18" charset="0"/>
                <a:ea typeface="Calibri" panose="020F0502020204030204" pitchFamily="34" charset="0"/>
              </a:rPr>
              <a:t>This study will make significant contributions to; </a:t>
            </a:r>
          </a:p>
          <a:p>
            <a:pPr algn="just">
              <a:lnSpc>
                <a:spcPct val="120000"/>
              </a:lnSpc>
              <a:buFont typeface="Wingdings" panose="05000000000000000000" pitchFamily="2" charset="2"/>
              <a:buChar char="q"/>
            </a:pPr>
            <a:r>
              <a:rPr lang="en-US" sz="11200" dirty="0">
                <a:latin typeface="Georgia" panose="02040502050405020303" pitchFamily="18" charset="0"/>
                <a:ea typeface="Calibri" panose="020F0502020204030204" pitchFamily="34" charset="0"/>
              </a:rPr>
              <a:t>Policy. </a:t>
            </a:r>
            <a:endParaRPr lang="en-US" sz="11200" dirty="0">
              <a:latin typeface="Georgia" panose="02040502050405020303" pitchFamily="18" charset="0"/>
              <a:cs typeface="Times New Roman" panose="02020603050405020304" pitchFamily="18" charset="0"/>
            </a:endParaRPr>
          </a:p>
          <a:p>
            <a:pPr marL="0" indent="0" algn="just">
              <a:lnSpc>
                <a:spcPct val="120000"/>
              </a:lnSpc>
              <a:buNone/>
            </a:pPr>
            <a:endParaRPr lang="en-US" sz="11200" dirty="0">
              <a:latin typeface="Georgia" panose="02040502050405020303" pitchFamily="18" charset="0"/>
              <a:cs typeface="Times New Roman" panose="02020603050405020304" pitchFamily="18" charset="0"/>
            </a:endParaRPr>
          </a:p>
          <a:p>
            <a:pPr algn="just">
              <a:lnSpc>
                <a:spcPct val="120000"/>
              </a:lnSpc>
              <a:buFont typeface="Wingdings" panose="05000000000000000000" pitchFamily="2" charset="2"/>
              <a:buChar char="q"/>
            </a:pPr>
            <a:r>
              <a:rPr lang="en-GB" sz="11200" dirty="0">
                <a:latin typeface="Georgia" panose="02040502050405020303" pitchFamily="18" charset="0"/>
                <a:cs typeface="Times New Roman" panose="02020603050405020304" pitchFamily="18" charset="0"/>
              </a:rPr>
              <a:t>Labour</a:t>
            </a:r>
            <a:r>
              <a:rPr lang="en-US" sz="11200" dirty="0">
                <a:latin typeface="Georgia" panose="02040502050405020303" pitchFamily="18" charset="0"/>
                <a:cs typeface="Times New Roman" panose="02020603050405020304" pitchFamily="18" charset="0"/>
              </a:rPr>
              <a:t> companies. </a:t>
            </a:r>
          </a:p>
          <a:p>
            <a:pPr marL="0" indent="0" algn="just">
              <a:lnSpc>
                <a:spcPct val="120000"/>
              </a:lnSpc>
              <a:buNone/>
            </a:pPr>
            <a:endParaRPr lang="en-US" sz="11200" dirty="0">
              <a:latin typeface="Georgia" panose="02040502050405020303" pitchFamily="18" charset="0"/>
              <a:cs typeface="Times New Roman" panose="02020603050405020304" pitchFamily="18" charset="0"/>
            </a:endParaRPr>
          </a:p>
          <a:p>
            <a:pPr algn="just">
              <a:lnSpc>
                <a:spcPct val="120000"/>
              </a:lnSpc>
              <a:buFont typeface="Wingdings" panose="05000000000000000000" pitchFamily="2" charset="2"/>
              <a:buChar char="q"/>
            </a:pPr>
            <a:r>
              <a:rPr lang="en-US" sz="11200" dirty="0">
                <a:latin typeface="Georgia" panose="02040502050405020303" pitchFamily="18" charset="0"/>
                <a:cs typeface="Times New Roman" panose="02020603050405020304" pitchFamily="18" charset="0"/>
              </a:rPr>
              <a:t>Migrant domestic workers </a:t>
            </a:r>
          </a:p>
          <a:p>
            <a:pPr marL="0" indent="0" algn="just">
              <a:lnSpc>
                <a:spcPct val="120000"/>
              </a:lnSpc>
              <a:buNone/>
            </a:pPr>
            <a:endParaRPr lang="en-US" sz="11200" dirty="0">
              <a:latin typeface="Georgia" panose="02040502050405020303" pitchFamily="18" charset="0"/>
              <a:cs typeface="Times New Roman" panose="02020603050405020304" pitchFamily="18" charset="0"/>
            </a:endParaRPr>
          </a:p>
          <a:p>
            <a:pPr marL="457200" indent="-457200" algn="just">
              <a:lnSpc>
                <a:spcPct val="120000"/>
              </a:lnSpc>
              <a:buFont typeface="Wingdings" panose="05000000000000000000" pitchFamily="2" charset="2"/>
              <a:buChar char="q"/>
            </a:pPr>
            <a:r>
              <a:rPr lang="en-US" sz="11200" dirty="0">
                <a:latin typeface="Georgia" panose="02040502050405020303" pitchFamily="18" charset="0"/>
                <a:cs typeface="Times New Roman" panose="02020603050405020304" pitchFamily="18" charset="0"/>
              </a:rPr>
              <a:t>Community. </a:t>
            </a:r>
          </a:p>
          <a:p>
            <a:pPr marL="0" indent="0" algn="just">
              <a:lnSpc>
                <a:spcPct val="120000"/>
              </a:lnSpc>
              <a:buNone/>
            </a:pPr>
            <a:endParaRPr lang="en-GB" sz="11200" dirty="0">
              <a:latin typeface="Georgia" panose="02040502050405020303" pitchFamily="18" charset="0"/>
              <a:cs typeface="Times New Roman" panose="02020603050405020304" pitchFamily="18" charset="0"/>
            </a:endParaRPr>
          </a:p>
          <a:p>
            <a:pPr algn="just">
              <a:lnSpc>
                <a:spcPct val="120000"/>
              </a:lnSpc>
              <a:buFont typeface="Wingdings" panose="05000000000000000000" pitchFamily="2" charset="2"/>
              <a:buChar char="q"/>
            </a:pPr>
            <a:r>
              <a:rPr lang="en-GB" sz="11200" dirty="0">
                <a:latin typeface="Georgia" panose="02040502050405020303" pitchFamily="18" charset="0"/>
                <a:cs typeface="Times New Roman" panose="02020603050405020304" pitchFamily="18" charset="0"/>
              </a:rPr>
              <a:t>Body of knowledge (BoK). </a:t>
            </a:r>
          </a:p>
          <a:p>
            <a:pPr marL="0" indent="0">
              <a:buNone/>
            </a:pPr>
            <a:endParaRPr lang="en-US" sz="2800" dirty="0">
              <a:latin typeface="Times New Roman" pitchFamily="18" charset="0"/>
              <a:cs typeface="Times New Roman" pitchFamily="18" charset="0"/>
            </a:endParaRPr>
          </a:p>
          <a:p>
            <a:pPr marL="0" indent="0">
              <a:buNone/>
            </a:pPr>
            <a:endParaRPr lang="en-US" sz="11200" dirty="0">
              <a:latin typeface="Times New Roman" pitchFamily="18" charset="0"/>
              <a:cs typeface="Times New Roman" pitchFamily="18" charset="0"/>
            </a:endParaRPr>
          </a:p>
          <a:p>
            <a:pPr marL="0" indent="0">
              <a:buNone/>
            </a:pPr>
            <a:r>
              <a:rPr lang="en-US" sz="11200" dirty="0">
                <a:latin typeface="Times New Roman" pitchFamily="18" charset="0"/>
                <a:cs typeface="Times New Roman" pitchFamily="18" charset="0"/>
              </a:rPr>
              <a:t>								-</a:t>
            </a:r>
            <a:fld id="{C50C0F76-BCE3-4D35-9973-9EBF94DA2F3B}" type="slidenum">
              <a:rPr lang="en-US" sz="11200">
                <a:latin typeface="Times New Roman" pitchFamily="18" charset="0"/>
                <a:cs typeface="Times New Roman" pitchFamily="18" charset="0"/>
              </a:rPr>
              <a:pPr marL="0" indent="0">
                <a:buNone/>
              </a:pPr>
              <a:t>17</a:t>
            </a:fld>
            <a:r>
              <a:rPr lang="en-US" sz="11200" dirty="0">
                <a:latin typeface="Times New Roman" pitchFamily="18" charset="0"/>
                <a:cs typeface="Times New Roman" pitchFamily="18" charset="0"/>
              </a:rPr>
              <a:t>-</a:t>
            </a:r>
            <a:endParaRPr lang="x-none" sz="11200" dirty="0">
              <a:latin typeface="Times New Roman" pitchFamily="18" charset="0"/>
              <a:cs typeface="Times New Roman" pitchFamily="18" charset="0"/>
            </a:endParaRPr>
          </a:p>
        </p:txBody>
      </p:sp>
      <p:sp>
        <p:nvSpPr>
          <p:cNvPr id="4" name="Slide Number Placeholder 3">
            <a:extLst>
              <a:ext uri="{FF2B5EF4-FFF2-40B4-BE49-F238E27FC236}">
                <a16:creationId xmlns:a16="http://schemas.microsoft.com/office/drawing/2014/main" id="{ED3C7251-0CE4-4B1C-9FEC-3AEE688D1166}"/>
              </a:ext>
            </a:extLst>
          </p:cNvPr>
          <p:cNvSpPr>
            <a:spLocks noGrp="1"/>
          </p:cNvSpPr>
          <p:nvPr>
            <p:ph type="sldNum" sz="quarter" idx="12"/>
          </p:nvPr>
        </p:nvSpPr>
        <p:spPr/>
        <p:txBody>
          <a:bodyPr/>
          <a:lstStyle/>
          <a:p>
            <a:fld id="{16C4AC45-F167-457F-AF5A-70E55A853683}" type="slidenum">
              <a:rPr lang="en-US" sz="1600" smtClean="0"/>
              <a:t>17</a:t>
            </a:fld>
            <a:endParaRPr lang="en-US" sz="1600" dirty="0"/>
          </a:p>
        </p:txBody>
      </p:sp>
      <p:sp>
        <p:nvSpPr>
          <p:cNvPr id="5" name="Date Placeholder 4">
            <a:extLst>
              <a:ext uri="{FF2B5EF4-FFF2-40B4-BE49-F238E27FC236}">
                <a16:creationId xmlns:a16="http://schemas.microsoft.com/office/drawing/2014/main" id="{E55F39F4-63D3-41DA-B677-222BD84DE6F2}"/>
              </a:ext>
            </a:extLst>
          </p:cNvPr>
          <p:cNvSpPr>
            <a:spLocks noGrp="1"/>
          </p:cNvSpPr>
          <p:nvPr>
            <p:ph type="dt" sz="half" idx="10"/>
          </p:nvPr>
        </p:nvSpPr>
        <p:spPr>
          <a:xfrm>
            <a:off x="6825006" y="6041362"/>
            <a:ext cx="1292067" cy="365125"/>
          </a:xfrm>
        </p:spPr>
        <p:txBody>
          <a:bodyPr/>
          <a:lstStyle/>
          <a:p>
            <a:fld id="{32405D64-2F5C-43A7-B2A0-DE65AB7EAFB7}" type="datetime1">
              <a:rPr lang="en-US" sz="1600" smtClean="0"/>
              <a:t>3/31/2022</a:t>
            </a:fld>
            <a:endParaRPr lang="en-US" sz="16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1"/>
            <a:ext cx="8839200" cy="457201"/>
          </a:xfrm>
        </p:spPr>
        <p:txBody>
          <a:bodyPr>
            <a:noAutofit/>
          </a:bodyPr>
          <a:lstStyle/>
          <a:p>
            <a:r>
              <a:rPr lang="en-US" sz="2800" b="1" dirty="0">
                <a:latin typeface="Georgia" panose="02040502050405020303" pitchFamily="18" charset="0"/>
              </a:rPr>
              <a:t>Literature Review</a:t>
            </a:r>
          </a:p>
        </p:txBody>
      </p:sp>
      <p:graphicFrame>
        <p:nvGraphicFramePr>
          <p:cNvPr id="4" name="Table 4"/>
          <p:cNvGraphicFramePr>
            <a:graphicFrameLocks noGrp="1"/>
          </p:cNvGraphicFramePr>
          <p:nvPr>
            <p:ph idx="1"/>
            <p:extLst>
              <p:ext uri="{D42A27DB-BD31-4B8C-83A1-F6EECF244321}">
                <p14:modId xmlns:p14="http://schemas.microsoft.com/office/powerpoint/2010/main" val="3843537206"/>
              </p:ext>
            </p:extLst>
          </p:nvPr>
        </p:nvGraphicFramePr>
        <p:xfrm>
          <a:off x="443060" y="585501"/>
          <a:ext cx="9940956" cy="6272499"/>
        </p:xfrm>
        <a:graphic>
          <a:graphicData uri="http://schemas.openxmlformats.org/drawingml/2006/table">
            <a:tbl>
              <a:tblPr firstRow="1" bandRow="1">
                <a:tableStyleId>{5C22544A-7EE6-4342-B048-85BDC9FD1C3A}</a:tableStyleId>
              </a:tblPr>
              <a:tblGrid>
                <a:gridCol w="2522087">
                  <a:extLst>
                    <a:ext uri="{9D8B030D-6E8A-4147-A177-3AD203B41FA5}">
                      <a16:colId xmlns:a16="http://schemas.microsoft.com/office/drawing/2014/main" val="20000"/>
                    </a:ext>
                  </a:extLst>
                </a:gridCol>
                <a:gridCol w="2478664">
                  <a:extLst>
                    <a:ext uri="{9D8B030D-6E8A-4147-A177-3AD203B41FA5}">
                      <a16:colId xmlns:a16="http://schemas.microsoft.com/office/drawing/2014/main" val="20001"/>
                    </a:ext>
                  </a:extLst>
                </a:gridCol>
                <a:gridCol w="3070965">
                  <a:extLst>
                    <a:ext uri="{9D8B030D-6E8A-4147-A177-3AD203B41FA5}">
                      <a16:colId xmlns:a16="http://schemas.microsoft.com/office/drawing/2014/main" val="20002"/>
                    </a:ext>
                  </a:extLst>
                </a:gridCol>
                <a:gridCol w="1869240">
                  <a:extLst>
                    <a:ext uri="{9D8B030D-6E8A-4147-A177-3AD203B41FA5}">
                      <a16:colId xmlns:a16="http://schemas.microsoft.com/office/drawing/2014/main" val="20003"/>
                    </a:ext>
                  </a:extLst>
                </a:gridCol>
              </a:tblGrid>
              <a:tr h="511511">
                <a:tc>
                  <a:txBody>
                    <a:bodyPr/>
                    <a:lstStyle/>
                    <a:p>
                      <a:r>
                        <a:rPr lang="en-US" sz="2000" dirty="0">
                          <a:latin typeface="Georgia" panose="02040502050405020303" pitchFamily="18" charset="0"/>
                        </a:rPr>
                        <a:t>Title</a:t>
                      </a:r>
                    </a:p>
                  </a:txBody>
                  <a:tcPr/>
                </a:tc>
                <a:tc>
                  <a:txBody>
                    <a:bodyPr/>
                    <a:lstStyle/>
                    <a:p>
                      <a:pPr algn="just"/>
                      <a:r>
                        <a:rPr lang="en-US" sz="2000" b="1" dirty="0">
                          <a:latin typeface="Georgia" panose="02040502050405020303" pitchFamily="18" charset="0"/>
                        </a:rPr>
                        <a:t>Standpoint</a:t>
                      </a:r>
                    </a:p>
                  </a:txBody>
                  <a:tcPr/>
                </a:tc>
                <a:tc>
                  <a:txBody>
                    <a:bodyPr/>
                    <a:lstStyle/>
                    <a:p>
                      <a:r>
                        <a:rPr lang="en-US" sz="2000" dirty="0">
                          <a:latin typeface="Georgia" panose="02040502050405020303" pitchFamily="18" charset="0"/>
                        </a:rPr>
                        <a:t>Gap</a:t>
                      </a:r>
                    </a:p>
                  </a:txBody>
                  <a:tcPr/>
                </a:tc>
                <a:tc>
                  <a:txBody>
                    <a:bodyPr/>
                    <a:lstStyle/>
                    <a:p>
                      <a:r>
                        <a:rPr lang="en-US" sz="2000" dirty="0">
                          <a:latin typeface="Georgia" panose="02040502050405020303" pitchFamily="18" charset="0"/>
                        </a:rPr>
                        <a:t>Authors</a:t>
                      </a:r>
                    </a:p>
                  </a:txBody>
                  <a:tcPr/>
                </a:tc>
                <a:extLst>
                  <a:ext uri="{0D108BD9-81ED-4DB2-BD59-A6C34878D82A}">
                    <a16:rowId xmlns:a16="http://schemas.microsoft.com/office/drawing/2014/main" val="10000"/>
                  </a:ext>
                </a:extLst>
              </a:tr>
              <a:tr h="1493788">
                <a:tc>
                  <a:txBody>
                    <a:bodyPr/>
                    <a:lstStyle/>
                    <a:p>
                      <a:pPr algn="l"/>
                      <a:r>
                        <a:rPr lang="en-US" sz="2000" b="0" i="0" kern="1200" dirty="0">
                          <a:solidFill>
                            <a:schemeClr val="dk1"/>
                          </a:solidFill>
                          <a:effectLst/>
                          <a:latin typeface="Georgia" panose="02040502050405020303" pitchFamily="18" charset="0"/>
                          <a:ea typeface="+mn-ea"/>
                          <a:cs typeface="+mn-cs"/>
                        </a:rPr>
                        <a:t>The enduring vulnerability of MDWs in Europe</a:t>
                      </a:r>
                      <a:endParaRPr lang="en-US" sz="2000" dirty="0">
                        <a:latin typeface="Georgia" panose="02040502050405020303" pitchFamily="18" charset="0"/>
                      </a:endParaRPr>
                    </a:p>
                  </a:txBody>
                  <a:tcPr/>
                </a:tc>
                <a:tc>
                  <a:txBody>
                    <a:bodyPr/>
                    <a:lstStyle/>
                    <a:p>
                      <a:pPr marL="0" indent="0" algn="l">
                        <a:buFont typeface="Arial" panose="020B0604020202020204" pitchFamily="34" charset="0"/>
                        <a:buNone/>
                      </a:pPr>
                      <a:r>
                        <a:rPr lang="en-US" sz="2000" dirty="0">
                          <a:latin typeface="Georgia" panose="02040502050405020303" pitchFamily="18" charset="0"/>
                        </a:rPr>
                        <a:t>Addressed the vulnerability of MDWs</a:t>
                      </a:r>
                    </a:p>
                  </a:txBody>
                  <a:tcPr/>
                </a:tc>
                <a:tc>
                  <a:txBody>
                    <a:bodyPr/>
                    <a:lstStyle/>
                    <a:p>
                      <a:pPr marL="285750" indent="-285750" algn="just">
                        <a:buFont typeface="Wingdings" panose="05000000000000000000" pitchFamily="2" charset="2"/>
                        <a:buChar char="v"/>
                      </a:pPr>
                      <a:r>
                        <a:rPr lang="en-US" sz="2000" dirty="0">
                          <a:latin typeface="Georgia" panose="02040502050405020303" pitchFamily="18" charset="0"/>
                        </a:rPr>
                        <a:t>The study was not carried out in Uganda</a:t>
                      </a:r>
                    </a:p>
                    <a:p>
                      <a:pPr marL="285750" indent="-285750" algn="just">
                        <a:buFont typeface="Wingdings" panose="05000000000000000000" pitchFamily="2" charset="2"/>
                        <a:buChar char="v"/>
                      </a:pPr>
                      <a:r>
                        <a:rPr lang="en-US" sz="2000" dirty="0">
                          <a:latin typeface="Georgia" panose="02040502050405020303" pitchFamily="18" charset="0"/>
                        </a:rPr>
                        <a:t>Not focusing on labor export system</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sz="2000" b="0" i="0" kern="1200" dirty="0">
                          <a:solidFill>
                            <a:schemeClr val="dk1"/>
                          </a:solidFill>
                          <a:effectLst/>
                          <a:latin typeface="Georgia" panose="02040502050405020303" pitchFamily="18" charset="0"/>
                          <a:ea typeface="+mn-ea"/>
                          <a:cs typeface="+mn-cs"/>
                        </a:rPr>
                        <a:t>Murphy, </a:t>
                      </a:r>
                      <a:r>
                        <a:rPr lang="en-US" sz="2000" b="0" i="0" kern="1200" dirty="0" err="1">
                          <a:solidFill>
                            <a:schemeClr val="dk1"/>
                          </a:solidFill>
                          <a:effectLst/>
                          <a:latin typeface="Georgia" panose="02040502050405020303" pitchFamily="18" charset="0"/>
                          <a:ea typeface="+mn-ea"/>
                          <a:cs typeface="+mn-cs"/>
                        </a:rPr>
                        <a:t>Clíodhna</a:t>
                      </a:r>
                      <a:r>
                        <a:rPr lang="en-US" sz="2000" b="0" i="0" kern="1200" dirty="0">
                          <a:solidFill>
                            <a:schemeClr val="dk1"/>
                          </a:solidFill>
                          <a:effectLst/>
                          <a:latin typeface="Georgia" panose="02040502050405020303" pitchFamily="18" charset="0"/>
                          <a:ea typeface="+mn-ea"/>
                          <a:cs typeface="+mn-cs"/>
                        </a:rPr>
                        <a:t> (</a:t>
                      </a:r>
                      <a:r>
                        <a:rPr lang="en-US" sz="2000" dirty="0">
                          <a:latin typeface="Georgia" panose="02040502050405020303" pitchFamily="18" charset="0"/>
                        </a:rPr>
                        <a:t>2013)</a:t>
                      </a:r>
                    </a:p>
                    <a:p>
                      <a:pPr algn="l"/>
                      <a:endParaRPr lang="en-US" sz="2000" dirty="0">
                        <a:latin typeface="Georgia" panose="02040502050405020303" pitchFamily="18" charset="0"/>
                      </a:endParaRPr>
                    </a:p>
                  </a:txBody>
                  <a:tcPr/>
                </a:tc>
                <a:extLst>
                  <a:ext uri="{0D108BD9-81ED-4DB2-BD59-A6C34878D82A}">
                    <a16:rowId xmlns:a16="http://schemas.microsoft.com/office/drawing/2014/main" val="10001"/>
                  </a:ext>
                </a:extLst>
              </a:tr>
              <a:tr h="2009174">
                <a:tc>
                  <a:txBody>
                    <a:bodyPr/>
                    <a:lstStyle/>
                    <a:p>
                      <a:pPr algn="l"/>
                      <a:r>
                        <a:rPr lang="en-US" sz="2000" b="0" i="0" kern="1200" dirty="0">
                          <a:solidFill>
                            <a:schemeClr val="dk1"/>
                          </a:solidFill>
                          <a:effectLst/>
                          <a:latin typeface="Georgia" panose="02040502050405020303" pitchFamily="18" charset="0"/>
                          <a:ea typeface="+mn-ea"/>
                          <a:cs typeface="+mn-cs"/>
                        </a:rPr>
                        <a:t> Protection of Migrant Workers Against Exploitation in the Middle East and North Africa</a:t>
                      </a:r>
                      <a:endParaRPr lang="en-US" sz="2000" i="0" dirty="0">
                        <a:latin typeface="Georgia" panose="02040502050405020303" pitchFamily="18" charset="0"/>
                      </a:endParaRPr>
                    </a:p>
                  </a:txBody>
                  <a:tcPr/>
                </a:tc>
                <a:tc>
                  <a:txBody>
                    <a:bodyPr/>
                    <a:lstStyle/>
                    <a:p>
                      <a:pPr marL="0" indent="0" algn="l">
                        <a:buFont typeface="Arial" panose="020B0604020202020204" pitchFamily="34" charset="0"/>
                        <a:buNone/>
                      </a:pPr>
                      <a:r>
                        <a:rPr lang="en-US" sz="2000" dirty="0">
                          <a:latin typeface="Georgia" panose="02040502050405020303" pitchFamily="18" charset="0"/>
                        </a:rPr>
                        <a:t>Addressed the exploitation of general migrant workers</a:t>
                      </a:r>
                    </a:p>
                  </a:txBody>
                  <a:tcPr/>
                </a:tc>
                <a:tc>
                  <a:txBody>
                    <a:bodyPr/>
                    <a:lstStyle/>
                    <a:p>
                      <a:pPr marL="285750" indent="-285750" algn="just">
                        <a:buFont typeface="Wingdings" panose="05000000000000000000" pitchFamily="2" charset="2"/>
                        <a:buChar char="v"/>
                      </a:pPr>
                      <a:r>
                        <a:rPr lang="en-US" sz="2000" dirty="0">
                          <a:latin typeface="Georgia" panose="02040502050405020303" pitchFamily="18" charset="0"/>
                        </a:rPr>
                        <a:t>Not in Uganda</a:t>
                      </a:r>
                    </a:p>
                    <a:p>
                      <a:pPr marL="285750" indent="-285750" algn="just">
                        <a:buFont typeface="Wingdings" panose="05000000000000000000" pitchFamily="2" charset="2"/>
                        <a:buChar char="v"/>
                      </a:pPr>
                      <a:r>
                        <a:rPr lang="en-US" sz="2000" dirty="0">
                          <a:latin typeface="Georgia" panose="02040502050405020303" pitchFamily="18" charset="0"/>
                        </a:rPr>
                        <a:t>Didn’t address the plight of MDWs</a:t>
                      </a:r>
                    </a:p>
                    <a:p>
                      <a:pPr marL="285750" indent="-285750" algn="just">
                        <a:buFont typeface="Wingdings" panose="05000000000000000000" pitchFamily="2" charset="2"/>
                        <a:buChar char="v"/>
                      </a:pPr>
                      <a:r>
                        <a:rPr lang="en-US" sz="2000" dirty="0">
                          <a:latin typeface="Georgia" panose="02040502050405020303" pitchFamily="18" charset="0"/>
                        </a:rPr>
                        <a:t>Doesn’t indicate the gaps related to kafeel system</a:t>
                      </a:r>
                    </a:p>
                    <a:p>
                      <a:pPr marL="0" indent="0" algn="just">
                        <a:buFont typeface="Arial" panose="020B0604020202020204" pitchFamily="34" charset="0"/>
                        <a:buNone/>
                      </a:pPr>
                      <a:endParaRPr lang="en-US" sz="2000" dirty="0">
                        <a:latin typeface="Georgia" panose="02040502050405020303" pitchFamily="18" charset="0"/>
                      </a:endParaRPr>
                    </a:p>
                  </a:txBody>
                  <a:tcPr/>
                </a:tc>
                <a:tc>
                  <a:txBody>
                    <a:bodyPr/>
                    <a:lstStyle/>
                    <a:p>
                      <a:pPr algn="l"/>
                      <a:r>
                        <a:rPr lang="en-US" sz="2000" b="0" i="0" kern="1200" dirty="0">
                          <a:solidFill>
                            <a:schemeClr val="dk1"/>
                          </a:solidFill>
                          <a:effectLst/>
                          <a:latin typeface="Georgia" panose="02040502050405020303" pitchFamily="18" charset="0"/>
                          <a:ea typeface="+mn-ea"/>
                          <a:cs typeface="+mn-cs"/>
                        </a:rPr>
                        <a:t>Mc Cormack et al., (2015)</a:t>
                      </a:r>
                      <a:endParaRPr lang="en-US" sz="2000" dirty="0">
                        <a:latin typeface="Georgia" panose="02040502050405020303" pitchFamily="18" charset="0"/>
                      </a:endParaRPr>
                    </a:p>
                  </a:txBody>
                  <a:tcPr/>
                </a:tc>
                <a:extLst>
                  <a:ext uri="{0D108BD9-81ED-4DB2-BD59-A6C34878D82A}">
                    <a16:rowId xmlns:a16="http://schemas.microsoft.com/office/drawing/2014/main" val="10002"/>
                  </a:ext>
                </a:extLst>
              </a:tr>
              <a:tr h="1929127">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sz="2000" kern="1200" dirty="0">
                          <a:solidFill>
                            <a:schemeClr val="dk1"/>
                          </a:solidFill>
                          <a:effectLst/>
                          <a:latin typeface="Georgia" panose="02040502050405020303" pitchFamily="18" charset="0"/>
                          <a:ea typeface="+mn-ea"/>
                          <a:cs typeface="+mn-cs"/>
                        </a:rPr>
                        <a:t>Strengthening Post-Arrival Orientation Programs for Migrant Workers in ASEAN</a:t>
                      </a:r>
                      <a:endParaRPr lang="en-US" sz="2000" dirty="0">
                        <a:latin typeface="Georgia" panose="02040502050405020303" pitchFamily="18" charset="0"/>
                      </a:endParaRPr>
                    </a:p>
                  </a:txBody>
                  <a:tcPr/>
                </a:tc>
                <a:tc>
                  <a:txBody>
                    <a:bodyPr/>
                    <a:lstStyle/>
                    <a:p>
                      <a:pPr algn="l"/>
                      <a:r>
                        <a:rPr lang="en-US" sz="2000" dirty="0">
                          <a:latin typeface="Georgia" panose="02040502050405020303" pitchFamily="18" charset="0"/>
                        </a:rPr>
                        <a:t> Discusses the importance of post-arrival training</a:t>
                      </a:r>
                    </a:p>
                  </a:txBody>
                  <a:tcPr/>
                </a:tc>
                <a:tc>
                  <a:txBody>
                    <a:bodyPr/>
                    <a:lstStyle/>
                    <a:p>
                      <a:pPr marL="285750" indent="-285750" algn="just">
                        <a:buFont typeface="Wingdings" panose="05000000000000000000" pitchFamily="2" charset="2"/>
                        <a:buChar char="v"/>
                      </a:pPr>
                      <a:r>
                        <a:rPr lang="en-US" sz="2000" dirty="0">
                          <a:latin typeface="Georgia" panose="02040502050405020303" pitchFamily="18" charset="0"/>
                        </a:rPr>
                        <a:t>Not in line with the study </a:t>
                      </a:r>
                    </a:p>
                    <a:p>
                      <a:pPr marL="285750" indent="-285750" algn="just">
                        <a:buFont typeface="Wingdings" panose="05000000000000000000" pitchFamily="2" charset="2"/>
                        <a:buChar char="v"/>
                      </a:pPr>
                      <a:r>
                        <a:rPr lang="en-US" sz="2000" dirty="0">
                          <a:latin typeface="Georgia" panose="02040502050405020303" pitchFamily="18" charset="0"/>
                        </a:rPr>
                        <a:t>Not academic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sz="2000" kern="1200" dirty="0">
                          <a:solidFill>
                            <a:schemeClr val="dk1"/>
                          </a:solidFill>
                          <a:effectLst/>
                          <a:latin typeface="Georgia" panose="02040502050405020303" pitchFamily="18" charset="0"/>
                          <a:ea typeface="+mn-ea"/>
                          <a:cs typeface="+mn-cs"/>
                        </a:rPr>
                        <a:t>International Labor </a:t>
                      </a:r>
                      <a:r>
                        <a:rPr lang="en-US" sz="2000" kern="1200" dirty="0" err="1">
                          <a:solidFill>
                            <a:schemeClr val="dk1"/>
                          </a:solidFill>
                          <a:effectLst/>
                          <a:latin typeface="Georgia" panose="02040502050405020303" pitchFamily="18" charset="0"/>
                          <a:ea typeface="+mn-ea"/>
                          <a:cs typeface="+mn-cs"/>
                        </a:rPr>
                        <a:t>Organisation</a:t>
                      </a:r>
                      <a:r>
                        <a:rPr lang="en-US" sz="2000" kern="1200" dirty="0">
                          <a:solidFill>
                            <a:schemeClr val="dk1"/>
                          </a:solidFill>
                          <a:effectLst/>
                          <a:latin typeface="Georgia" panose="02040502050405020303" pitchFamily="18" charset="0"/>
                          <a:ea typeface="+mn-ea"/>
                          <a:cs typeface="+mn-cs"/>
                        </a:rPr>
                        <a:t> (2015). </a:t>
                      </a:r>
                    </a:p>
                    <a:p>
                      <a:pPr marL="0" marR="0" lvl="0" indent="0" algn="l" defTabSz="914400" rtl="0" eaLnBrk="1" fontAlgn="auto" latinLnBrk="0" hangingPunct="1">
                        <a:lnSpc>
                          <a:spcPct val="100000"/>
                        </a:lnSpc>
                        <a:spcBef>
                          <a:spcPts val="0"/>
                        </a:spcBef>
                        <a:spcAft>
                          <a:spcPts val="0"/>
                        </a:spcAft>
                        <a:buClrTx/>
                        <a:buSzTx/>
                        <a:buFontTx/>
                        <a:buNone/>
                        <a:defRPr/>
                      </a:pPr>
                      <a:endParaRPr lang="en-US" sz="2000" kern="1200" dirty="0">
                        <a:solidFill>
                          <a:schemeClr val="dk1"/>
                        </a:solidFill>
                        <a:effectLst/>
                        <a:latin typeface="Georgia" panose="02040502050405020303" pitchFamily="18"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defRPr/>
                      </a:pPr>
                      <a:r>
                        <a:rPr lang="en-US" sz="2800" kern="1200" dirty="0">
                          <a:solidFill>
                            <a:schemeClr val="dk1"/>
                          </a:solidFill>
                          <a:effectLst/>
                          <a:latin typeface="Georgia" panose="02040502050405020303" pitchFamily="18" charset="0"/>
                          <a:ea typeface="+mn-ea"/>
                          <a:cs typeface="+mn-cs"/>
                        </a:rPr>
                        <a:t>   </a:t>
                      </a:r>
                      <a:endParaRPr lang="en-US" sz="2800" dirty="0">
                        <a:latin typeface="Georgia" panose="02040502050405020303" pitchFamily="18" charset="0"/>
                      </a:endParaRPr>
                    </a:p>
                  </a:txBody>
                  <a:tcPr/>
                </a:tc>
                <a:extLst>
                  <a:ext uri="{0D108BD9-81ED-4DB2-BD59-A6C34878D82A}">
                    <a16:rowId xmlns:a16="http://schemas.microsoft.com/office/drawing/2014/main" val="10003"/>
                  </a:ext>
                </a:extLst>
              </a:tr>
            </a:tbl>
          </a:graphicData>
        </a:graphic>
      </p:graphicFrame>
      <p:sp>
        <p:nvSpPr>
          <p:cNvPr id="3" name="Slide Number Placeholder 2">
            <a:extLst>
              <a:ext uri="{FF2B5EF4-FFF2-40B4-BE49-F238E27FC236}">
                <a16:creationId xmlns:a16="http://schemas.microsoft.com/office/drawing/2014/main" id="{CF126E45-5CBD-4C69-B643-96A4E9EA5EB4}"/>
              </a:ext>
            </a:extLst>
          </p:cNvPr>
          <p:cNvSpPr>
            <a:spLocks noGrp="1"/>
          </p:cNvSpPr>
          <p:nvPr>
            <p:ph type="sldNum" sz="quarter" idx="12"/>
          </p:nvPr>
        </p:nvSpPr>
        <p:spPr>
          <a:xfrm>
            <a:off x="8722638" y="6223924"/>
            <a:ext cx="683339" cy="365125"/>
          </a:xfrm>
        </p:spPr>
        <p:txBody>
          <a:bodyPr/>
          <a:lstStyle/>
          <a:p>
            <a:fld id="{16C4AC45-F167-457F-AF5A-70E55A853683}" type="slidenum">
              <a:rPr lang="en-US" sz="1600" smtClean="0"/>
              <a:t>18</a:t>
            </a:fld>
            <a:endParaRPr lang="en-US" sz="1600" dirty="0"/>
          </a:p>
        </p:txBody>
      </p:sp>
      <p:sp>
        <p:nvSpPr>
          <p:cNvPr id="5" name="Date Placeholder 4">
            <a:extLst>
              <a:ext uri="{FF2B5EF4-FFF2-40B4-BE49-F238E27FC236}">
                <a16:creationId xmlns:a16="http://schemas.microsoft.com/office/drawing/2014/main" id="{457260C9-EB98-4582-8395-3D37E573071F}"/>
              </a:ext>
            </a:extLst>
          </p:cNvPr>
          <p:cNvSpPr>
            <a:spLocks noGrp="1"/>
          </p:cNvSpPr>
          <p:nvPr>
            <p:ph type="dt" sz="half" idx="10"/>
          </p:nvPr>
        </p:nvSpPr>
        <p:spPr>
          <a:xfrm>
            <a:off x="6900421" y="6220183"/>
            <a:ext cx="1178944" cy="365125"/>
          </a:xfrm>
        </p:spPr>
        <p:txBody>
          <a:bodyPr/>
          <a:lstStyle/>
          <a:p>
            <a:fld id="{8EF1FE4F-87C4-4C43-B1A8-FB2E84EDC387}" type="datetime1">
              <a:rPr lang="en-US" sz="1600" smtClean="0"/>
              <a:t>3/31/2022</a:t>
            </a:fld>
            <a:endParaRPr lang="en-US" sz="16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62100" y="45641"/>
            <a:ext cx="9144000" cy="991308"/>
          </a:xfrm>
        </p:spPr>
        <p:txBody>
          <a:bodyPr>
            <a:normAutofit/>
          </a:bodyPr>
          <a:lstStyle/>
          <a:p>
            <a:r>
              <a:rPr lang="en-GB" b="1" dirty="0">
                <a:latin typeface="Georgia" panose="02040502050405020303" pitchFamily="18" charset="0"/>
                <a:cs typeface="Times New Roman" panose="02020603050405020304" pitchFamily="18" charset="0"/>
              </a:rPr>
              <a:t>Methodology</a:t>
            </a:r>
            <a:br>
              <a:rPr lang="en-GB" sz="1800" b="1" dirty="0">
                <a:latin typeface="Times New Roman" panose="02020603050405020304" pitchFamily="18" charset="0"/>
                <a:cs typeface="Times New Roman" panose="02020603050405020304" pitchFamily="18" charset="0"/>
              </a:rPr>
            </a:br>
            <a:endParaRPr lang="x-none" sz="1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546755" y="685800"/>
            <a:ext cx="10045045" cy="6019800"/>
          </a:xfrm>
        </p:spPr>
        <p:txBody>
          <a:bodyPr>
            <a:normAutofit fontScale="25000" lnSpcReduction="20000"/>
          </a:bodyPr>
          <a:lstStyle/>
          <a:p>
            <a:pPr algn="just">
              <a:lnSpc>
                <a:spcPct val="120000"/>
              </a:lnSpc>
              <a:buNone/>
            </a:pPr>
            <a:r>
              <a:rPr lang="en-GB" sz="11200" b="1" dirty="0">
                <a:latin typeface="Georgia" panose="02040502050405020303" pitchFamily="18" charset="0"/>
                <a:cs typeface="Times New Roman" panose="02020603050405020304" pitchFamily="18" charset="0"/>
              </a:rPr>
              <a:t>Philosophical Paradigm</a:t>
            </a:r>
          </a:p>
          <a:p>
            <a:pPr algn="just">
              <a:lnSpc>
                <a:spcPct val="120000"/>
              </a:lnSpc>
              <a:buFont typeface="Wingdings" panose="05000000000000000000" pitchFamily="2" charset="2"/>
              <a:buChar char="q"/>
            </a:pPr>
            <a:r>
              <a:rPr lang="en-GB" sz="11200" dirty="0">
                <a:latin typeface="Georgia" panose="02040502050405020303" pitchFamily="18" charset="0"/>
                <a:cs typeface="Times New Roman" panose="02020603050405020304" pitchFamily="18" charset="0"/>
              </a:rPr>
              <a:t>Social constructivism will  be employed. </a:t>
            </a:r>
            <a:r>
              <a:rPr lang="en-US" altLang="en-GB" sz="11200" dirty="0">
                <a:latin typeface="Georgia" panose="02040502050405020303" pitchFamily="18" charset="0"/>
                <a:cs typeface="Times New Roman" panose="02020603050405020304" pitchFamily="18" charset="0"/>
              </a:rPr>
              <a:t> Thus;</a:t>
            </a:r>
          </a:p>
          <a:p>
            <a:pPr algn="just">
              <a:lnSpc>
                <a:spcPct val="120000"/>
              </a:lnSpc>
              <a:buFont typeface="Wingdings" panose="05000000000000000000" pitchFamily="2" charset="2"/>
              <a:buChar char="Ø"/>
            </a:pPr>
            <a:r>
              <a:rPr lang="en-US" altLang="zh-CN" sz="11200" b="1" dirty="0">
                <a:solidFill>
                  <a:srgbClr val="000000"/>
                </a:solidFill>
                <a:latin typeface="Georgia" panose="02040502050405020303" pitchFamily="18" charset="0"/>
                <a:ea typeface="Times New Roman" panose="02020603050405020304" pitchFamily="18" charset="0"/>
              </a:rPr>
              <a:t>The ontological assumption </a:t>
            </a:r>
            <a:r>
              <a:rPr lang="en-US" altLang="zh-CN" sz="11200" dirty="0">
                <a:solidFill>
                  <a:srgbClr val="000000"/>
                </a:solidFill>
                <a:latin typeface="Georgia" panose="02040502050405020303" pitchFamily="18" charset="0"/>
                <a:ea typeface="Times New Roman" panose="02020603050405020304" pitchFamily="18" charset="0"/>
              </a:rPr>
              <a:t>will be that each person constructs their worlds differently because realities are multiple.</a:t>
            </a:r>
          </a:p>
          <a:p>
            <a:pPr lvl="0" algn="just">
              <a:buFont typeface="Wingdings" panose="05000000000000000000" pitchFamily="2" charset="2"/>
              <a:buChar char="Ø"/>
            </a:pPr>
            <a:r>
              <a:rPr lang="en-GB" sz="11200" b="1" dirty="0">
                <a:solidFill>
                  <a:prstClr val="black"/>
                </a:solidFill>
                <a:latin typeface="Georgia" panose="02040502050405020303" pitchFamily="18" charset="0"/>
                <a:cs typeface="Times New Roman" panose="02020603050405020304" pitchFamily="18" charset="0"/>
              </a:rPr>
              <a:t>The Epistemological assumption </a:t>
            </a:r>
            <a:r>
              <a:rPr lang="en-GB" sz="11200" dirty="0">
                <a:solidFill>
                  <a:prstClr val="black"/>
                </a:solidFill>
                <a:latin typeface="Georgia" panose="02040502050405020303" pitchFamily="18" charset="0"/>
                <a:cs typeface="Times New Roman" panose="02020603050405020304" pitchFamily="18" charset="0"/>
              </a:rPr>
              <a:t>will be knowledge can be studied subjectively using the interpretive approach .</a:t>
            </a:r>
          </a:p>
          <a:p>
            <a:pPr lvl="0" algn="just">
              <a:buFont typeface="Wingdings" panose="05000000000000000000" pitchFamily="2" charset="2"/>
              <a:buChar char="Ø"/>
            </a:pPr>
            <a:r>
              <a:rPr lang="en-GB" sz="11200" b="1" dirty="0">
                <a:solidFill>
                  <a:prstClr val="black"/>
                </a:solidFill>
                <a:latin typeface="Georgia" panose="02040502050405020303" pitchFamily="18" charset="0"/>
                <a:cs typeface="Times New Roman" panose="02020603050405020304" pitchFamily="18" charset="0"/>
              </a:rPr>
              <a:t>The rhetoric assumptions </a:t>
            </a:r>
            <a:r>
              <a:rPr lang="en-GB" sz="11200" dirty="0">
                <a:solidFill>
                  <a:prstClr val="black"/>
                </a:solidFill>
                <a:latin typeface="Georgia" panose="02040502050405020303" pitchFamily="18" charset="0"/>
                <a:cs typeface="Times New Roman" panose="02020603050405020304" pitchFamily="18" charset="0"/>
              </a:rPr>
              <a:t>will be that knowledge can be communicated subjectively and the researcher is  part of the study. </a:t>
            </a:r>
          </a:p>
          <a:p>
            <a:pPr algn="just">
              <a:lnSpc>
                <a:spcPct val="120000"/>
              </a:lnSpc>
              <a:buFont typeface="Wingdings" panose="05000000000000000000" pitchFamily="2" charset="2"/>
              <a:buChar char="Ø"/>
            </a:pPr>
            <a:r>
              <a:rPr lang="en-US" sz="11200" b="1" dirty="0">
                <a:latin typeface="Georgia" panose="02040502050405020303" pitchFamily="18" charset="0"/>
                <a:cs typeface="Times New Roman" panose="02020603050405020304" pitchFamily="18" charset="0"/>
              </a:rPr>
              <a:t>Axiology</a:t>
            </a:r>
            <a:r>
              <a:rPr lang="en-US" sz="11200" dirty="0">
                <a:latin typeface="Georgia" panose="02040502050405020303" pitchFamily="18" charset="0"/>
                <a:cs typeface="Times New Roman" panose="02020603050405020304" pitchFamily="18" charset="0"/>
              </a:rPr>
              <a:t> </a:t>
            </a:r>
            <a:r>
              <a:rPr lang="en-US" sz="11200" b="1" dirty="0">
                <a:latin typeface="Georgia" panose="02040502050405020303" pitchFamily="18" charset="0"/>
                <a:cs typeface="Times New Roman" panose="02020603050405020304" pitchFamily="18" charset="0"/>
              </a:rPr>
              <a:t>assumptions</a:t>
            </a:r>
            <a:r>
              <a:rPr lang="en-US" sz="11200" dirty="0">
                <a:latin typeface="Georgia" panose="02040502050405020303" pitchFamily="18" charset="0"/>
                <a:cs typeface="Times New Roman" panose="02020603050405020304" pitchFamily="18" charset="0"/>
              </a:rPr>
              <a:t> will be that the </a:t>
            </a:r>
            <a:r>
              <a:rPr lang="en-US" sz="11200" dirty="0">
                <a:latin typeface="Georgia" panose="02040502050405020303" pitchFamily="18" charset="0"/>
              </a:rPr>
              <a:t>researcher's subjective values, intuition, and biases  will not influence the study. 					</a:t>
            </a:r>
            <a:endParaRPr lang="en-GB" sz="11200" dirty="0">
              <a:latin typeface="Georgia" panose="02040502050405020303" pitchFamily="18" charset="0"/>
              <a:cs typeface="Times New Roman" panose="02020603050405020304" pitchFamily="18" charset="0"/>
            </a:endParaRPr>
          </a:p>
          <a:p>
            <a:pPr marL="0" indent="0">
              <a:lnSpc>
                <a:spcPct val="120000"/>
              </a:lnSpc>
              <a:buNone/>
            </a:pPr>
            <a:endParaRPr lang="en-GB" sz="11200" dirty="0">
              <a:latin typeface="Georgia" panose="02040502050405020303" pitchFamily="18" charset="0"/>
              <a:cs typeface="Times New Roman" panose="02020603050405020304" pitchFamily="18" charset="0"/>
            </a:endParaRPr>
          </a:p>
          <a:p>
            <a:pPr algn="just"/>
            <a:endParaRPr lang="x-none"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5DA5A50C-36EC-4298-955E-2E5D41DCCA2D}"/>
              </a:ext>
            </a:extLst>
          </p:cNvPr>
          <p:cNvSpPr>
            <a:spLocks noGrp="1"/>
          </p:cNvSpPr>
          <p:nvPr>
            <p:ph type="sldNum" sz="quarter" idx="12"/>
          </p:nvPr>
        </p:nvSpPr>
        <p:spPr>
          <a:xfrm>
            <a:off x="8534102" y="6122422"/>
            <a:ext cx="683339" cy="365125"/>
          </a:xfrm>
        </p:spPr>
        <p:txBody>
          <a:bodyPr/>
          <a:lstStyle/>
          <a:p>
            <a:fld id="{16C4AC45-F167-457F-AF5A-70E55A853683}" type="slidenum">
              <a:rPr lang="en-US" sz="1600" smtClean="0"/>
              <a:t>19</a:t>
            </a:fld>
            <a:endParaRPr lang="en-US" sz="1600" dirty="0"/>
          </a:p>
        </p:txBody>
      </p:sp>
      <p:sp>
        <p:nvSpPr>
          <p:cNvPr id="5" name="Date Placeholder 4">
            <a:extLst>
              <a:ext uri="{FF2B5EF4-FFF2-40B4-BE49-F238E27FC236}">
                <a16:creationId xmlns:a16="http://schemas.microsoft.com/office/drawing/2014/main" id="{96342A1F-D05C-4476-9545-DA6EDA6B72DD}"/>
              </a:ext>
            </a:extLst>
          </p:cNvPr>
          <p:cNvSpPr>
            <a:spLocks noGrp="1"/>
          </p:cNvSpPr>
          <p:nvPr>
            <p:ph type="dt" sz="half" idx="10"/>
          </p:nvPr>
        </p:nvSpPr>
        <p:spPr>
          <a:xfrm>
            <a:off x="6872141" y="6187314"/>
            <a:ext cx="1235505" cy="365125"/>
          </a:xfrm>
        </p:spPr>
        <p:txBody>
          <a:bodyPr/>
          <a:lstStyle/>
          <a:p>
            <a:fld id="{E091A7A8-31EA-4BB1-9259-1FAF6ACE13E7}" type="datetime1">
              <a:rPr lang="en-US" sz="1600" smtClean="0"/>
              <a:t>3/31/2022</a:t>
            </a:fld>
            <a:endParaRPr lang="en-US" sz="1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76200"/>
            <a:ext cx="8229600" cy="533400"/>
          </a:xfrm>
        </p:spPr>
        <p:txBody>
          <a:bodyPr>
            <a:noAutofit/>
          </a:bodyPr>
          <a:lstStyle/>
          <a:p>
            <a:r>
              <a:rPr lang="en-US" sz="4800" b="1" dirty="0">
                <a:latin typeface="Georgia" panose="02040502050405020303" pitchFamily="18" charset="0"/>
              </a:rPr>
              <a:t>Format of Presentation </a:t>
            </a:r>
            <a:endParaRPr lang="x-none" sz="4800" b="1" dirty="0">
              <a:latin typeface="Georgia" panose="02040502050405020303" pitchFamily="18" charset="0"/>
            </a:endParaRPr>
          </a:p>
        </p:txBody>
      </p:sp>
      <p:sp>
        <p:nvSpPr>
          <p:cNvPr id="3" name="Content Placeholder 2"/>
          <p:cNvSpPr>
            <a:spLocks noGrp="1"/>
          </p:cNvSpPr>
          <p:nvPr>
            <p:ph idx="1"/>
          </p:nvPr>
        </p:nvSpPr>
        <p:spPr>
          <a:xfrm>
            <a:off x="575035" y="838200"/>
            <a:ext cx="9940565" cy="4695334"/>
          </a:xfrm>
        </p:spPr>
        <p:txBody>
          <a:bodyPr>
            <a:normAutofit fontScale="70000" lnSpcReduction="20000"/>
          </a:bodyPr>
          <a:lstStyle/>
          <a:p>
            <a:pPr>
              <a:buFont typeface="Wingdings" panose="05000000000000000000" pitchFamily="2" charset="2"/>
              <a:buChar char="q"/>
            </a:pPr>
            <a:r>
              <a:rPr lang="en-US" sz="4000" dirty="0">
                <a:latin typeface="Times New Roman" pitchFamily="18" charset="0"/>
                <a:cs typeface="Times New Roman" pitchFamily="18" charset="0"/>
              </a:rPr>
              <a:t>Introduction</a:t>
            </a:r>
          </a:p>
          <a:p>
            <a:pPr>
              <a:buFont typeface="Wingdings" panose="05000000000000000000" pitchFamily="2" charset="2"/>
              <a:buChar char="q"/>
            </a:pPr>
            <a:r>
              <a:rPr lang="en-US" sz="4000" dirty="0">
                <a:latin typeface="Times New Roman" pitchFamily="18" charset="0"/>
                <a:cs typeface="Times New Roman" pitchFamily="18" charset="0"/>
              </a:rPr>
              <a:t>Background of the Study</a:t>
            </a:r>
          </a:p>
          <a:p>
            <a:pPr>
              <a:buFont typeface="Wingdings" panose="05000000000000000000" pitchFamily="2" charset="2"/>
              <a:buChar char="q"/>
            </a:pPr>
            <a:r>
              <a:rPr lang="en-US" sz="4000" dirty="0">
                <a:latin typeface="Times New Roman" pitchFamily="18" charset="0"/>
                <a:cs typeface="Times New Roman" pitchFamily="18" charset="0"/>
              </a:rPr>
              <a:t>Literature Review</a:t>
            </a:r>
          </a:p>
          <a:p>
            <a:pPr>
              <a:buFont typeface="Wingdings" panose="05000000000000000000" pitchFamily="2" charset="2"/>
              <a:buChar char="q"/>
            </a:pPr>
            <a:r>
              <a:rPr lang="en-US" sz="4000" dirty="0">
                <a:latin typeface="Times New Roman" pitchFamily="18" charset="0"/>
                <a:cs typeface="Times New Roman" pitchFamily="18" charset="0"/>
              </a:rPr>
              <a:t>Methodology</a:t>
            </a:r>
          </a:p>
          <a:p>
            <a:pPr>
              <a:buFont typeface="Wingdings" panose="05000000000000000000" pitchFamily="2" charset="2"/>
              <a:buChar char="q"/>
            </a:pPr>
            <a:endParaRPr lang="en-US" sz="2800" dirty="0">
              <a:latin typeface="Times New Roman" pitchFamily="18" charset="0"/>
              <a:cs typeface="Times New Roman" pitchFamily="18" charset="0"/>
            </a:endParaRPr>
          </a:p>
          <a:p>
            <a:pPr marL="0" indent="0">
              <a:buNone/>
            </a:pPr>
            <a:endParaRPr lang="en-US" sz="2800" dirty="0">
              <a:latin typeface="Times New Roman" pitchFamily="18" charset="0"/>
              <a:cs typeface="Times New Roman" pitchFamily="18" charset="0"/>
            </a:endParaRPr>
          </a:p>
          <a:p>
            <a:pPr>
              <a:buFont typeface="Wingdings" panose="05000000000000000000" pitchFamily="2" charset="2"/>
              <a:buChar char="q"/>
            </a:pPr>
            <a:endParaRPr lang="en-US" sz="2800" dirty="0">
              <a:latin typeface="Times New Roman" pitchFamily="18" charset="0"/>
              <a:cs typeface="Times New Roman" pitchFamily="18" charset="0"/>
            </a:endParaRPr>
          </a:p>
          <a:p>
            <a:pPr marL="0" indent="0">
              <a:buNone/>
            </a:pPr>
            <a:endParaRPr lang="en-US" sz="2800" dirty="0">
              <a:latin typeface="Times New Roman" pitchFamily="18" charset="0"/>
              <a:cs typeface="Times New Roman" pitchFamily="18" charset="0"/>
            </a:endParaRPr>
          </a:p>
          <a:p>
            <a:pPr marL="0" indent="0">
              <a:buNone/>
            </a:pPr>
            <a:endParaRPr lang="en-US" sz="2800" dirty="0">
              <a:latin typeface="Times New Roman" pitchFamily="18" charset="0"/>
              <a:cs typeface="Times New Roman" pitchFamily="18" charset="0"/>
            </a:endParaRPr>
          </a:p>
          <a:p>
            <a:pPr marL="0" indent="0">
              <a:buNone/>
            </a:pPr>
            <a:endParaRPr lang="en-US" sz="2800" dirty="0">
              <a:latin typeface="Times New Roman" pitchFamily="18" charset="0"/>
              <a:cs typeface="Times New Roman" pitchFamily="18" charset="0"/>
            </a:endParaRPr>
          </a:p>
          <a:p>
            <a:pPr marL="0" indent="0">
              <a:buNone/>
            </a:pPr>
            <a:r>
              <a:rPr lang="en-US" sz="2800" dirty="0">
                <a:latin typeface="Times New Roman" pitchFamily="18" charset="0"/>
                <a:cs typeface="Times New Roman" pitchFamily="18" charset="0"/>
              </a:rPr>
              <a:t>								</a:t>
            </a:r>
            <a:endParaRPr lang="en-US" dirty="0"/>
          </a:p>
          <a:p>
            <a:endParaRPr lang="en-US" dirty="0"/>
          </a:p>
          <a:p>
            <a:endParaRPr lang="x-none" dirty="0"/>
          </a:p>
        </p:txBody>
      </p:sp>
      <p:sp>
        <p:nvSpPr>
          <p:cNvPr id="4" name="Slide Number Placeholder 3">
            <a:extLst>
              <a:ext uri="{FF2B5EF4-FFF2-40B4-BE49-F238E27FC236}">
                <a16:creationId xmlns:a16="http://schemas.microsoft.com/office/drawing/2014/main" id="{3D7F87C5-F4C5-4992-9EC1-8265A9630481}"/>
              </a:ext>
            </a:extLst>
          </p:cNvPr>
          <p:cNvSpPr>
            <a:spLocks noGrp="1"/>
          </p:cNvSpPr>
          <p:nvPr>
            <p:ph type="sldNum" sz="quarter" idx="12"/>
          </p:nvPr>
        </p:nvSpPr>
        <p:spPr/>
        <p:txBody>
          <a:bodyPr/>
          <a:lstStyle/>
          <a:p>
            <a:fld id="{16C4AC45-F167-457F-AF5A-70E55A853683}" type="slidenum">
              <a:rPr lang="en-US" sz="1600" smtClean="0"/>
              <a:t>2</a:t>
            </a:fld>
            <a:endParaRPr lang="en-US" sz="1600" dirty="0"/>
          </a:p>
        </p:txBody>
      </p:sp>
      <p:sp>
        <p:nvSpPr>
          <p:cNvPr id="5" name="Date Placeholder 4">
            <a:extLst>
              <a:ext uri="{FF2B5EF4-FFF2-40B4-BE49-F238E27FC236}">
                <a16:creationId xmlns:a16="http://schemas.microsoft.com/office/drawing/2014/main" id="{83510AEB-26F6-46D3-A01E-E1BB2CFA3046}"/>
              </a:ext>
            </a:extLst>
          </p:cNvPr>
          <p:cNvSpPr>
            <a:spLocks noGrp="1"/>
          </p:cNvSpPr>
          <p:nvPr>
            <p:ph type="dt" sz="half" idx="10"/>
          </p:nvPr>
        </p:nvSpPr>
        <p:spPr>
          <a:xfrm>
            <a:off x="6900421" y="6041362"/>
            <a:ext cx="1216651" cy="365125"/>
          </a:xfrm>
        </p:spPr>
        <p:txBody>
          <a:bodyPr/>
          <a:lstStyle/>
          <a:p>
            <a:fld id="{BC1DC932-17CD-4368-842B-A7979DEF0053}" type="datetime1">
              <a:rPr lang="en-US" sz="1600" smtClean="0"/>
              <a:t>3/31/2022</a:t>
            </a:fld>
            <a:endParaRPr lang="en-US" sz="16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667D1-A3F9-481B-96B7-478DAEB8B142}"/>
              </a:ext>
            </a:extLst>
          </p:cNvPr>
          <p:cNvSpPr>
            <a:spLocks noGrp="1"/>
          </p:cNvSpPr>
          <p:nvPr>
            <p:ph type="title"/>
          </p:nvPr>
        </p:nvSpPr>
        <p:spPr>
          <a:xfrm>
            <a:off x="2192517" y="253396"/>
            <a:ext cx="7315200" cy="566736"/>
          </a:xfrm>
        </p:spPr>
        <p:txBody>
          <a:bodyPr>
            <a:noAutofit/>
          </a:bodyPr>
          <a:lstStyle/>
          <a:p>
            <a:r>
              <a:rPr lang="en-US" sz="3200" b="1" dirty="0">
                <a:latin typeface="Georgia" panose="02040502050405020303" pitchFamily="18" charset="0"/>
              </a:rPr>
              <a:t>Methodology ct’d</a:t>
            </a:r>
            <a:endParaRPr lang="x-none" sz="3200" b="1" dirty="0">
              <a:latin typeface="Georgia" panose="02040502050405020303" pitchFamily="18" charset="0"/>
            </a:endParaRPr>
          </a:p>
        </p:txBody>
      </p:sp>
      <p:sp>
        <p:nvSpPr>
          <p:cNvPr id="3" name="Content Placeholder 2">
            <a:extLst>
              <a:ext uri="{FF2B5EF4-FFF2-40B4-BE49-F238E27FC236}">
                <a16:creationId xmlns:a16="http://schemas.microsoft.com/office/drawing/2014/main" id="{253FACD4-C6E8-47E0-8883-B2D2FF82D311}"/>
              </a:ext>
            </a:extLst>
          </p:cNvPr>
          <p:cNvSpPr>
            <a:spLocks noGrp="1"/>
          </p:cNvSpPr>
          <p:nvPr>
            <p:ph idx="1"/>
          </p:nvPr>
        </p:nvSpPr>
        <p:spPr>
          <a:xfrm>
            <a:off x="593889" y="1036948"/>
            <a:ext cx="10074111" cy="5668654"/>
          </a:xfrm>
        </p:spPr>
        <p:txBody>
          <a:bodyPr>
            <a:normAutofit fontScale="25000" lnSpcReduction="20000"/>
          </a:bodyPr>
          <a:lstStyle/>
          <a:p>
            <a:pPr marL="0" indent="0" algn="just">
              <a:buNone/>
            </a:pPr>
            <a:r>
              <a:rPr lang="en-GB" sz="11200" b="1" dirty="0">
                <a:solidFill>
                  <a:prstClr val="black"/>
                </a:solidFill>
                <a:latin typeface="Georgia" panose="02040502050405020303" pitchFamily="18" charset="0"/>
                <a:cs typeface="Times New Roman" panose="02020603050405020304" pitchFamily="18" charset="0"/>
              </a:rPr>
              <a:t>Research Approach </a:t>
            </a:r>
            <a:r>
              <a:rPr lang="en-GB" sz="11200" dirty="0">
                <a:solidFill>
                  <a:prstClr val="black"/>
                </a:solidFill>
                <a:latin typeface="Georgia" panose="02040502050405020303" pitchFamily="18" charset="0"/>
                <a:cs typeface="Times New Roman" panose="02020603050405020304" pitchFamily="18" charset="0"/>
              </a:rPr>
              <a:t>- Qualitative approach will be adopted.</a:t>
            </a:r>
          </a:p>
          <a:p>
            <a:pPr marL="0" indent="0" algn="just">
              <a:buNone/>
            </a:pPr>
            <a:r>
              <a:rPr lang="en-GB" sz="11200" dirty="0">
                <a:solidFill>
                  <a:prstClr val="black"/>
                </a:solidFill>
                <a:latin typeface="Georgia" panose="02040502050405020303" pitchFamily="18" charset="0"/>
                <a:cs typeface="Times New Roman" panose="02020603050405020304" pitchFamily="18" charset="0"/>
              </a:rPr>
              <a:t> </a:t>
            </a:r>
          </a:p>
          <a:p>
            <a:pPr marL="0" indent="0" algn="just">
              <a:buNone/>
            </a:pPr>
            <a:r>
              <a:rPr lang="en-GB" sz="11200" b="1" dirty="0">
                <a:latin typeface="Georgia" panose="02040502050405020303" pitchFamily="18" charset="0"/>
                <a:cs typeface="Times New Roman" panose="02020603050405020304" pitchFamily="18" charset="0"/>
              </a:rPr>
              <a:t>Research Design - </a:t>
            </a:r>
            <a:r>
              <a:rPr lang="en-GB" sz="11200" dirty="0">
                <a:latin typeface="Georgia" panose="02040502050405020303" pitchFamily="18" charset="0"/>
                <a:cs typeface="Times New Roman" panose="02020603050405020304" pitchFamily="18" charset="0"/>
              </a:rPr>
              <a:t>Phenomenology research and Grounded Theory design. </a:t>
            </a:r>
          </a:p>
          <a:p>
            <a:pPr marL="0" indent="0" algn="just">
              <a:lnSpc>
                <a:spcPct val="120000"/>
              </a:lnSpc>
              <a:buNone/>
            </a:pPr>
            <a:r>
              <a:rPr lang="en-GB" sz="11200" b="1" dirty="0">
                <a:latin typeface="Georgia" panose="02040502050405020303" pitchFamily="18" charset="0"/>
                <a:cs typeface="Times New Roman" panose="02020603050405020304" pitchFamily="18" charset="0"/>
              </a:rPr>
              <a:t>Study Population</a:t>
            </a:r>
          </a:p>
          <a:p>
            <a:pPr algn="just">
              <a:lnSpc>
                <a:spcPct val="120000"/>
              </a:lnSpc>
              <a:buFont typeface="Wingdings" panose="05000000000000000000" pitchFamily="2" charset="2"/>
              <a:buChar char="q"/>
            </a:pPr>
            <a:r>
              <a:rPr lang="en-US" sz="11200" dirty="0">
                <a:solidFill>
                  <a:srgbClr val="000000"/>
                </a:solidFill>
                <a:latin typeface="Georgia" panose="02040502050405020303" pitchFamily="18" charset="0"/>
                <a:ea typeface="Calibri" panose="020F0502020204030204" pitchFamily="34" charset="0"/>
              </a:rPr>
              <a:t>2-MGLSD officials, 10-returnees, 10-MDWs, 5-directors and 5-employees of Co’s, 1- </a:t>
            </a:r>
            <a:r>
              <a:rPr lang="en-US" sz="11200" dirty="0">
                <a:latin typeface="Georgia" panose="02040502050405020303" pitchFamily="18" charset="0"/>
              </a:rPr>
              <a:t>UAERA official</a:t>
            </a:r>
            <a:r>
              <a:rPr lang="en-US" sz="11200" dirty="0">
                <a:solidFill>
                  <a:srgbClr val="000000"/>
                </a:solidFill>
                <a:latin typeface="Georgia" panose="02040502050405020303" pitchFamily="18" charset="0"/>
              </a:rPr>
              <a:t>, 5- a</a:t>
            </a:r>
            <a:r>
              <a:rPr lang="en-US" sz="11200" dirty="0">
                <a:solidFill>
                  <a:srgbClr val="000000"/>
                </a:solidFill>
                <a:latin typeface="Georgia" panose="02040502050405020303" pitchFamily="18" charset="0"/>
                <a:ea typeface="Calibri" panose="020F0502020204030204" pitchFamily="34" charset="0"/>
              </a:rPr>
              <a:t>gents of Co’s in Riyadh, 10-employers of MDWs, 1- staff at the consulate, 1-Interpol official and 1-official from Saudi Arabia </a:t>
            </a:r>
            <a:r>
              <a:rPr lang="en-US" sz="11200" b="1" dirty="0">
                <a:solidFill>
                  <a:srgbClr val="000000"/>
                </a:solidFill>
                <a:latin typeface="Georgia" panose="02040502050405020303" pitchFamily="18" charset="0"/>
                <a:ea typeface="Calibri" panose="020F0502020204030204" pitchFamily="34" charset="0"/>
              </a:rPr>
              <a:t>a total of 51 respondents. 					</a:t>
            </a:r>
            <a:endParaRPr lang="x-none" sz="2800" dirty="0"/>
          </a:p>
        </p:txBody>
      </p:sp>
      <p:sp>
        <p:nvSpPr>
          <p:cNvPr id="4" name="Slide Number Placeholder 3">
            <a:extLst>
              <a:ext uri="{FF2B5EF4-FFF2-40B4-BE49-F238E27FC236}">
                <a16:creationId xmlns:a16="http://schemas.microsoft.com/office/drawing/2014/main" id="{A6EE14D8-7D08-4C8A-9C44-1ECE61C04634}"/>
              </a:ext>
            </a:extLst>
          </p:cNvPr>
          <p:cNvSpPr>
            <a:spLocks noGrp="1"/>
          </p:cNvSpPr>
          <p:nvPr>
            <p:ph type="sldNum" sz="quarter" idx="12"/>
          </p:nvPr>
        </p:nvSpPr>
        <p:spPr/>
        <p:txBody>
          <a:bodyPr/>
          <a:lstStyle/>
          <a:p>
            <a:fld id="{16C4AC45-F167-457F-AF5A-70E55A853683}" type="slidenum">
              <a:rPr lang="en-US" sz="1600" smtClean="0"/>
              <a:t>20</a:t>
            </a:fld>
            <a:endParaRPr lang="en-US" sz="1600" dirty="0"/>
          </a:p>
        </p:txBody>
      </p:sp>
      <p:sp>
        <p:nvSpPr>
          <p:cNvPr id="5" name="Date Placeholder 4">
            <a:extLst>
              <a:ext uri="{FF2B5EF4-FFF2-40B4-BE49-F238E27FC236}">
                <a16:creationId xmlns:a16="http://schemas.microsoft.com/office/drawing/2014/main" id="{F450D19A-F591-4142-9A15-2042526D82C1}"/>
              </a:ext>
            </a:extLst>
          </p:cNvPr>
          <p:cNvSpPr>
            <a:spLocks noGrp="1"/>
          </p:cNvSpPr>
          <p:nvPr>
            <p:ph type="dt" sz="half" idx="10"/>
          </p:nvPr>
        </p:nvSpPr>
        <p:spPr>
          <a:xfrm>
            <a:off x="6740165" y="6041362"/>
            <a:ext cx="1376907" cy="365125"/>
          </a:xfrm>
        </p:spPr>
        <p:txBody>
          <a:bodyPr/>
          <a:lstStyle/>
          <a:p>
            <a:fld id="{3EE21D3F-BEF1-4634-9FA5-CCD1F8A55F7D}" type="datetime1">
              <a:rPr lang="en-US" sz="1600" smtClean="0"/>
              <a:t>3/31/2022</a:t>
            </a:fld>
            <a:endParaRPr lang="en-US" sz="1600" dirty="0"/>
          </a:p>
        </p:txBody>
      </p:sp>
    </p:spTree>
    <p:extLst>
      <p:ext uri="{BB962C8B-B14F-4D97-AF65-F5344CB8AC3E}">
        <p14:creationId xmlns:p14="http://schemas.microsoft.com/office/powerpoint/2010/main" val="37285281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6181" y="76200"/>
            <a:ext cx="10035619" cy="6705600"/>
          </a:xfrm>
        </p:spPr>
        <p:txBody>
          <a:bodyPr>
            <a:normAutofit/>
          </a:bodyPr>
          <a:lstStyle/>
          <a:p>
            <a:pPr marL="0" indent="0" algn="just">
              <a:buNone/>
            </a:pPr>
            <a:r>
              <a:rPr lang="en-US" sz="4400" b="1" kern="1800" dirty="0">
                <a:solidFill>
                  <a:srgbClr val="000000"/>
                </a:solidFill>
                <a:latin typeface="Georgia" panose="02040502050405020303" pitchFamily="18" charset="0"/>
                <a:ea typeface="Times New Roman" panose="02020603050405020304" pitchFamily="18" charset="0"/>
                <a:cs typeface="+mj-cs"/>
              </a:rPr>
              <a:t>Sampling Techniques: </a:t>
            </a:r>
            <a:r>
              <a:rPr lang="en-US" sz="3300" kern="1800" dirty="0">
                <a:solidFill>
                  <a:srgbClr val="000000"/>
                </a:solidFill>
                <a:latin typeface="Georgia" panose="02040502050405020303" pitchFamily="18" charset="0"/>
                <a:ea typeface="Times New Roman" panose="02020603050405020304" pitchFamily="18" charset="0"/>
              </a:rPr>
              <a:t>Purposive and snowball sampling will be used.</a:t>
            </a:r>
          </a:p>
          <a:p>
            <a:pPr algn="just">
              <a:buFontTx/>
              <a:buChar char="-"/>
            </a:pPr>
            <a:r>
              <a:rPr lang="en-US" sz="3300" b="1" kern="1800" dirty="0">
                <a:latin typeface="Georgia" panose="02040502050405020303" pitchFamily="18" charset="0"/>
                <a:ea typeface="Times New Roman" panose="02020603050405020304" pitchFamily="18" charset="0"/>
              </a:rPr>
              <a:t>Purposive will be employed on </a:t>
            </a:r>
            <a:r>
              <a:rPr lang="en-US" sz="3300" kern="1800" dirty="0">
                <a:solidFill>
                  <a:srgbClr val="000000"/>
                </a:solidFill>
                <a:latin typeface="Georgia" panose="02040502050405020303" pitchFamily="18" charset="0"/>
                <a:ea typeface="Times New Roman" panose="02020603050405020304" pitchFamily="18" charset="0"/>
              </a:rPr>
              <a:t>MGLSD officials, directors and employees of agencies, Diplomatic officials, UAERA officials, employers of MDWs and Saudi Arabian official.</a:t>
            </a:r>
          </a:p>
          <a:p>
            <a:pPr marL="0" indent="0" algn="just">
              <a:buNone/>
            </a:pPr>
            <a:endParaRPr lang="en-US" sz="3300" kern="1800" dirty="0">
              <a:solidFill>
                <a:srgbClr val="000000"/>
              </a:solidFill>
              <a:latin typeface="Georgia" panose="02040502050405020303" pitchFamily="18" charset="0"/>
              <a:ea typeface="Times New Roman" panose="02020603050405020304" pitchFamily="18" charset="0"/>
            </a:endParaRPr>
          </a:p>
          <a:p>
            <a:pPr algn="just">
              <a:buFontTx/>
              <a:buChar char="-"/>
            </a:pPr>
            <a:r>
              <a:rPr lang="en-US" sz="3300" b="1" kern="1800" dirty="0">
                <a:latin typeface="Georgia" panose="02040502050405020303" pitchFamily="18" charset="0"/>
                <a:ea typeface="Times New Roman" panose="02020603050405020304" pitchFamily="18" charset="0"/>
              </a:rPr>
              <a:t>Snowball will be used to select  </a:t>
            </a:r>
            <a:r>
              <a:rPr lang="en-US" sz="3300" kern="1800" dirty="0">
                <a:latin typeface="Georgia" panose="02040502050405020303" pitchFamily="18" charset="0"/>
                <a:ea typeface="Times New Roman" panose="02020603050405020304" pitchFamily="18" charset="0"/>
              </a:rPr>
              <a:t>r</a:t>
            </a:r>
            <a:r>
              <a:rPr lang="en-US" sz="3300" kern="1800" dirty="0">
                <a:solidFill>
                  <a:srgbClr val="000000"/>
                </a:solidFill>
                <a:latin typeface="Georgia" panose="02040502050405020303" pitchFamily="18" charset="0"/>
                <a:ea typeface="Times New Roman" panose="02020603050405020304" pitchFamily="18" charset="0"/>
              </a:rPr>
              <a:t>eturnees and current MDWs.</a:t>
            </a:r>
            <a:endParaRPr lang="x-none" sz="3300" kern="1800" dirty="0">
              <a:latin typeface="Georgia" panose="02040502050405020303" pitchFamily="18" charset="0"/>
              <a:ea typeface="Times New Roman" panose="02020603050405020304" pitchFamily="18" charset="0"/>
            </a:endParaRPr>
          </a:p>
          <a:p>
            <a:pPr marL="0" indent="0" algn="just">
              <a:lnSpc>
                <a:spcPct val="120000"/>
              </a:lnSpc>
              <a:buNone/>
            </a:pPr>
            <a:r>
              <a:rPr lang="en-US" sz="3300" kern="1800" dirty="0">
                <a:latin typeface="Georgia" panose="02040502050405020303" pitchFamily="18" charset="0"/>
                <a:ea typeface="Times New Roman" panose="02020603050405020304" pitchFamily="18" charset="0"/>
              </a:rPr>
              <a:t>								</a:t>
            </a:r>
          </a:p>
        </p:txBody>
      </p:sp>
      <p:sp>
        <p:nvSpPr>
          <p:cNvPr id="2" name="Slide Number Placeholder 1">
            <a:extLst>
              <a:ext uri="{FF2B5EF4-FFF2-40B4-BE49-F238E27FC236}">
                <a16:creationId xmlns:a16="http://schemas.microsoft.com/office/drawing/2014/main" id="{B2BED2D4-F812-4C73-8384-EF244F9B0AFE}"/>
              </a:ext>
            </a:extLst>
          </p:cNvPr>
          <p:cNvSpPr>
            <a:spLocks noGrp="1"/>
          </p:cNvSpPr>
          <p:nvPr>
            <p:ph type="sldNum" sz="quarter" idx="12"/>
          </p:nvPr>
        </p:nvSpPr>
        <p:spPr/>
        <p:txBody>
          <a:bodyPr/>
          <a:lstStyle/>
          <a:p>
            <a:fld id="{16C4AC45-F167-457F-AF5A-70E55A853683}" type="slidenum">
              <a:rPr lang="en-US" sz="1600" smtClean="0"/>
              <a:t>21</a:t>
            </a:fld>
            <a:endParaRPr lang="en-US" sz="1600" dirty="0"/>
          </a:p>
        </p:txBody>
      </p:sp>
      <p:sp>
        <p:nvSpPr>
          <p:cNvPr id="4" name="Date Placeholder 3">
            <a:extLst>
              <a:ext uri="{FF2B5EF4-FFF2-40B4-BE49-F238E27FC236}">
                <a16:creationId xmlns:a16="http://schemas.microsoft.com/office/drawing/2014/main" id="{47DA70EF-14EA-4FCB-9A05-DDBF29F66A72}"/>
              </a:ext>
            </a:extLst>
          </p:cNvPr>
          <p:cNvSpPr>
            <a:spLocks noGrp="1"/>
          </p:cNvSpPr>
          <p:nvPr>
            <p:ph type="dt" sz="half" idx="10"/>
          </p:nvPr>
        </p:nvSpPr>
        <p:spPr>
          <a:xfrm>
            <a:off x="6919275" y="6041362"/>
            <a:ext cx="1197798" cy="365125"/>
          </a:xfrm>
        </p:spPr>
        <p:txBody>
          <a:bodyPr/>
          <a:lstStyle/>
          <a:p>
            <a:fld id="{0D49F2AB-AD47-4AE8-84E1-A6095AB5E744}" type="datetime1">
              <a:rPr lang="en-US" sz="1600" smtClean="0"/>
              <a:t>3/31/2022</a:t>
            </a:fld>
            <a:endParaRPr lang="en-US" sz="16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7672" y="76200"/>
            <a:ext cx="10037928" cy="6911454"/>
          </a:xfrm>
        </p:spPr>
        <p:txBody>
          <a:bodyPr>
            <a:noAutofit/>
          </a:bodyPr>
          <a:lstStyle/>
          <a:p>
            <a:pPr marL="0" indent="0" algn="just">
              <a:buNone/>
            </a:pPr>
            <a:r>
              <a:rPr lang="en-US" sz="2800" b="1" dirty="0">
                <a:latin typeface="Georgia" panose="02040502050405020303" pitchFamily="18" charset="0"/>
                <a:ea typeface="Calibri" panose="020F0502020204030204" pitchFamily="34" charset="0"/>
              </a:rPr>
              <a:t>Data collection methods: </a:t>
            </a:r>
            <a:r>
              <a:rPr lang="en-US" sz="2800" dirty="0">
                <a:latin typeface="Georgia" panose="02040502050405020303" pitchFamily="18" charset="0"/>
                <a:ea typeface="Calibri" panose="020F0502020204030204" pitchFamily="34" charset="0"/>
              </a:rPr>
              <a:t>interviewing, focus group discussions, life histories, and documentary review.  </a:t>
            </a:r>
          </a:p>
          <a:p>
            <a:pPr marL="0" indent="0" algn="just">
              <a:buNone/>
            </a:pPr>
            <a:r>
              <a:rPr lang="en-US" sz="2800" b="1" dirty="0">
                <a:latin typeface="Georgia" panose="02040502050405020303" pitchFamily="18" charset="0"/>
                <a:ea typeface="Calibri" panose="020F0502020204030204" pitchFamily="34" charset="0"/>
              </a:rPr>
              <a:t>Validity and reliability:</a:t>
            </a:r>
            <a:r>
              <a:rPr lang="en-US" sz="2800" dirty="0">
                <a:latin typeface="Georgia" panose="02040502050405020303" pitchFamily="18" charset="0"/>
                <a:ea typeface="Calibri" panose="020F0502020204030204" pitchFamily="34" charset="0"/>
              </a:rPr>
              <a:t> Credibility, trustworthiness, truth value, applicability, consistency and confirmability.</a:t>
            </a:r>
          </a:p>
          <a:p>
            <a:pPr marL="0" indent="0">
              <a:buNone/>
            </a:pPr>
            <a:r>
              <a:rPr lang="en-US" sz="2800" dirty="0">
                <a:latin typeface="Georgia" panose="02040502050405020303" pitchFamily="18" charset="0"/>
                <a:ea typeface="Calibri" panose="020F0502020204030204" pitchFamily="34" charset="0"/>
              </a:rPr>
              <a:t> </a:t>
            </a:r>
          </a:p>
          <a:p>
            <a:pPr marL="0" indent="0">
              <a:buNone/>
            </a:pPr>
            <a:r>
              <a:rPr lang="en-US" sz="3200" b="1" dirty="0">
                <a:solidFill>
                  <a:prstClr val="black"/>
                </a:solidFill>
                <a:latin typeface="Georgia" panose="02040502050405020303" pitchFamily="18" charset="0"/>
                <a:ea typeface="Calibri" panose="020F0502020204030204" pitchFamily="34" charset="0"/>
              </a:rPr>
              <a:t>Data analysis: </a:t>
            </a:r>
            <a:r>
              <a:rPr lang="en-US" sz="3200" dirty="0">
                <a:solidFill>
                  <a:prstClr val="black"/>
                </a:solidFill>
                <a:latin typeface="Georgia" panose="02040502050405020303" pitchFamily="18" charset="0"/>
                <a:ea typeface="Calibri" panose="020F0502020204030204" pitchFamily="34" charset="0"/>
              </a:rPr>
              <a:t>content analysis, thematic, and narrative analysis. </a:t>
            </a:r>
            <a:endParaRPr lang="en-US" sz="3200" dirty="0">
              <a:solidFill>
                <a:prstClr val="black"/>
              </a:solidFill>
              <a:latin typeface="Georgia" panose="02040502050405020303" pitchFamily="18" charset="0"/>
            </a:endParaRPr>
          </a:p>
          <a:p>
            <a:pPr marL="0" indent="0" algn="just">
              <a:buNone/>
            </a:pPr>
            <a:endParaRPr lang="en-US" sz="2800" dirty="0">
              <a:latin typeface="Georgia" panose="02040502050405020303" pitchFamily="18" charset="0"/>
              <a:ea typeface="Calibri" panose="020F0502020204030204" pitchFamily="34" charset="0"/>
            </a:endParaRPr>
          </a:p>
          <a:p>
            <a:pPr marL="0" indent="0" algn="just">
              <a:buNone/>
            </a:pPr>
            <a:r>
              <a:rPr lang="en-US" sz="2800" b="1" dirty="0">
                <a:latin typeface="Georgia" panose="02040502050405020303" pitchFamily="18" charset="0"/>
                <a:ea typeface="Calibri" panose="020F0502020204030204" pitchFamily="34" charset="0"/>
              </a:rPr>
              <a:t>Ethical considerations: </a:t>
            </a:r>
            <a:r>
              <a:rPr lang="en-US" sz="2800" dirty="0">
                <a:latin typeface="Georgia" panose="02040502050405020303" pitchFamily="18" charset="0"/>
                <a:ea typeface="Calibri" panose="020F0502020204030204" pitchFamily="34" charset="0"/>
              </a:rPr>
              <a:t>Informed consent, anonymity, confidentiality, respect for privacy, balancing of risks and benefits, and honesty in reporting of data</a:t>
            </a:r>
            <a:r>
              <a:rPr lang="en-US" sz="2800" b="1" dirty="0">
                <a:latin typeface="Georgia" panose="02040502050405020303" pitchFamily="18" charset="0"/>
                <a:ea typeface="Calibri" panose="020F0502020204030204" pitchFamily="34" charset="0"/>
              </a:rPr>
              <a:t>. 					</a:t>
            </a:r>
          </a:p>
          <a:p>
            <a:pPr marL="0" indent="0" algn="just">
              <a:buNone/>
            </a:pPr>
            <a:endParaRPr lang="en-US" sz="2800" kern="1800" dirty="0">
              <a:solidFill>
                <a:srgbClr val="000000"/>
              </a:solidFill>
              <a:latin typeface="Georgia" panose="02040502050405020303" pitchFamily="18" charset="0"/>
              <a:ea typeface="Times New Roman" panose="02020603050405020304" pitchFamily="18" charset="0"/>
            </a:endParaRPr>
          </a:p>
          <a:p>
            <a:pPr marL="0" indent="0" algn="just">
              <a:buNone/>
            </a:pPr>
            <a:endParaRPr lang="en-US" sz="2800" kern="1800" dirty="0">
              <a:solidFill>
                <a:srgbClr val="000000"/>
              </a:solidFill>
              <a:latin typeface="Georgia" panose="02040502050405020303" pitchFamily="18" charset="0"/>
              <a:ea typeface="Times New Roman" panose="02020603050405020304" pitchFamily="18" charset="0"/>
            </a:endParaRPr>
          </a:p>
          <a:p>
            <a:pPr marL="0" indent="0" algn="just">
              <a:buNone/>
            </a:pPr>
            <a:endParaRPr lang="en-US" sz="2800" dirty="0">
              <a:latin typeface="Georgia" panose="02040502050405020303" pitchFamily="18" charset="0"/>
              <a:ea typeface="Calibri" panose="020F0502020204030204" pitchFamily="34" charset="0"/>
            </a:endParaRPr>
          </a:p>
          <a:p>
            <a:pPr marL="0" indent="0" algn="just">
              <a:buNone/>
            </a:pPr>
            <a:endParaRPr lang="en-US" sz="2800" dirty="0">
              <a:latin typeface="Georgia" panose="02040502050405020303" pitchFamily="18" charset="0"/>
              <a:ea typeface="Calibri" panose="020F0502020204030204" pitchFamily="34" charset="0"/>
            </a:endParaRPr>
          </a:p>
          <a:p>
            <a:pPr marL="0" indent="0" algn="just">
              <a:buNone/>
            </a:pPr>
            <a:endParaRPr lang="en-US" sz="2800" b="1" dirty="0">
              <a:latin typeface="Georgia" panose="02040502050405020303" pitchFamily="18" charset="0"/>
              <a:ea typeface="Calibri" panose="020F0502020204030204" pitchFamily="34" charset="0"/>
            </a:endParaRPr>
          </a:p>
        </p:txBody>
      </p:sp>
      <p:sp>
        <p:nvSpPr>
          <p:cNvPr id="2" name="Slide Number Placeholder 1">
            <a:extLst>
              <a:ext uri="{FF2B5EF4-FFF2-40B4-BE49-F238E27FC236}">
                <a16:creationId xmlns:a16="http://schemas.microsoft.com/office/drawing/2014/main" id="{796909CC-203B-4B7E-83FA-486D9C052E1F}"/>
              </a:ext>
            </a:extLst>
          </p:cNvPr>
          <p:cNvSpPr>
            <a:spLocks noGrp="1"/>
          </p:cNvSpPr>
          <p:nvPr>
            <p:ph type="sldNum" sz="quarter" idx="12"/>
          </p:nvPr>
        </p:nvSpPr>
        <p:spPr/>
        <p:txBody>
          <a:bodyPr/>
          <a:lstStyle/>
          <a:p>
            <a:fld id="{16C4AC45-F167-457F-AF5A-70E55A853683}" type="slidenum">
              <a:rPr lang="en-US" sz="1600" smtClean="0"/>
              <a:t>22</a:t>
            </a:fld>
            <a:endParaRPr lang="en-US" sz="1600" dirty="0"/>
          </a:p>
        </p:txBody>
      </p:sp>
      <p:sp>
        <p:nvSpPr>
          <p:cNvPr id="4" name="Date Placeholder 3">
            <a:extLst>
              <a:ext uri="{FF2B5EF4-FFF2-40B4-BE49-F238E27FC236}">
                <a16:creationId xmlns:a16="http://schemas.microsoft.com/office/drawing/2014/main" id="{52B87949-CC2C-4861-A72D-68A57807DC46}"/>
              </a:ext>
            </a:extLst>
          </p:cNvPr>
          <p:cNvSpPr>
            <a:spLocks noGrp="1"/>
          </p:cNvSpPr>
          <p:nvPr>
            <p:ph type="dt" sz="half" idx="10"/>
          </p:nvPr>
        </p:nvSpPr>
        <p:spPr>
          <a:xfrm>
            <a:off x="6900421" y="6041362"/>
            <a:ext cx="1216651" cy="365125"/>
          </a:xfrm>
        </p:spPr>
        <p:txBody>
          <a:bodyPr/>
          <a:lstStyle/>
          <a:p>
            <a:fld id="{432D32EA-A990-4429-BF4E-5D56117F7859}" type="datetime1">
              <a:rPr lang="en-US" sz="1600" smtClean="0"/>
              <a:t>3/31/2022</a:t>
            </a:fld>
            <a:endParaRPr lang="en-US" sz="16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5291" y="152400"/>
            <a:ext cx="9704109" cy="6477000"/>
          </a:xfrm>
        </p:spPr>
        <p:txBody>
          <a:bodyPr>
            <a:normAutofit/>
          </a:bodyPr>
          <a:lstStyle/>
          <a:p>
            <a:pPr marL="0" indent="0" algn="ctr">
              <a:buNone/>
            </a:pPr>
            <a:r>
              <a:rPr lang="en-US" sz="4000" b="1" dirty="0">
                <a:latin typeface="Georgia" panose="02040502050405020303" pitchFamily="18" charset="0"/>
              </a:rPr>
              <a:t>A word of Gratitude To:</a:t>
            </a:r>
          </a:p>
          <a:p>
            <a:pPr marL="0" indent="0" algn="just">
              <a:buNone/>
            </a:pPr>
            <a:endParaRPr lang="en-US" sz="2800" dirty="0">
              <a:latin typeface="Georgia" panose="02040502050405020303" pitchFamily="18" charset="0"/>
            </a:endParaRPr>
          </a:p>
          <a:p>
            <a:pPr algn="just">
              <a:buFontTx/>
              <a:buChar char="-"/>
            </a:pPr>
            <a:r>
              <a:rPr lang="en-US" sz="2800" dirty="0">
                <a:latin typeface="Georgia" panose="02040502050405020303" pitchFamily="18" charset="0"/>
              </a:rPr>
              <a:t>My supervisor </a:t>
            </a:r>
          </a:p>
          <a:p>
            <a:pPr algn="just">
              <a:buFontTx/>
              <a:buChar char="-"/>
            </a:pPr>
            <a:r>
              <a:rPr lang="en-US" sz="2800" dirty="0">
                <a:latin typeface="Georgia" panose="02040502050405020303" pitchFamily="18" charset="0"/>
              </a:rPr>
              <a:t>Conference convenors </a:t>
            </a:r>
          </a:p>
          <a:p>
            <a:pPr marL="0" indent="0" algn="just">
              <a:buNone/>
            </a:pPr>
            <a:endParaRPr lang="en-US" sz="2800" dirty="0">
              <a:latin typeface="Georgia" panose="02040502050405020303" pitchFamily="18" charset="0"/>
            </a:endParaRPr>
          </a:p>
          <a:p>
            <a:pPr marL="0" indent="0" algn="just">
              <a:buNone/>
            </a:pPr>
            <a:endParaRPr lang="en-US" sz="2800" dirty="0">
              <a:latin typeface="Georgia" panose="02040502050405020303" pitchFamily="18" charset="0"/>
            </a:endParaRPr>
          </a:p>
          <a:p>
            <a:pPr marL="0" indent="0" algn="just">
              <a:buNone/>
            </a:pPr>
            <a:endParaRPr lang="en-US" sz="2800" dirty="0">
              <a:latin typeface="Georgia" panose="02040502050405020303" pitchFamily="18" charset="0"/>
            </a:endParaRPr>
          </a:p>
          <a:p>
            <a:pPr marL="0" indent="0" algn="just">
              <a:buNone/>
            </a:pPr>
            <a:endParaRPr lang="en-US" dirty="0">
              <a:latin typeface="Georgia" panose="02040502050405020303" pitchFamily="18" charset="0"/>
            </a:endParaRPr>
          </a:p>
          <a:p>
            <a:pPr marL="0" indent="0" algn="ctr">
              <a:buNone/>
            </a:pPr>
            <a:r>
              <a:rPr lang="en-US" sz="2400" b="1" dirty="0">
                <a:solidFill>
                  <a:srgbClr val="00B050"/>
                </a:solidFill>
                <a:latin typeface="Georgia" panose="02040502050405020303" pitchFamily="18" charset="0"/>
              </a:rPr>
              <a:t>Thank you For Listening</a:t>
            </a:r>
          </a:p>
          <a:p>
            <a:pPr marL="0" indent="0" algn="ctr">
              <a:buNone/>
            </a:pPr>
            <a:endParaRPr lang="en-US" b="1" dirty="0">
              <a:solidFill>
                <a:srgbClr val="00B050"/>
              </a:solidFill>
              <a:latin typeface="Georgia" panose="02040502050405020303" pitchFamily="18" charset="0"/>
            </a:endParaRPr>
          </a:p>
          <a:p>
            <a:pPr marL="0" indent="0">
              <a:buNone/>
            </a:pPr>
            <a:r>
              <a:rPr lang="en-US" b="1" dirty="0">
                <a:solidFill>
                  <a:srgbClr val="00B050"/>
                </a:solidFill>
                <a:latin typeface="Georgia" panose="02040502050405020303" pitchFamily="18" charset="0"/>
              </a:rPr>
              <a:t>								</a:t>
            </a:r>
            <a:endParaRPr lang="x-none" dirty="0">
              <a:latin typeface="Georgia" panose="02040502050405020303" pitchFamily="18" charset="0"/>
            </a:endParaRPr>
          </a:p>
        </p:txBody>
      </p:sp>
      <p:sp>
        <p:nvSpPr>
          <p:cNvPr id="2" name="Slide Number Placeholder 1">
            <a:extLst>
              <a:ext uri="{FF2B5EF4-FFF2-40B4-BE49-F238E27FC236}">
                <a16:creationId xmlns:a16="http://schemas.microsoft.com/office/drawing/2014/main" id="{DFE21363-F758-48EC-8FF1-9947A9E2DA77}"/>
              </a:ext>
            </a:extLst>
          </p:cNvPr>
          <p:cNvSpPr>
            <a:spLocks noGrp="1"/>
          </p:cNvSpPr>
          <p:nvPr>
            <p:ph type="sldNum" sz="quarter" idx="12"/>
          </p:nvPr>
        </p:nvSpPr>
        <p:spPr/>
        <p:txBody>
          <a:bodyPr/>
          <a:lstStyle/>
          <a:p>
            <a:fld id="{16C4AC45-F167-457F-AF5A-70E55A853683}" type="slidenum">
              <a:rPr lang="en-US" sz="1600" smtClean="0"/>
              <a:t>23</a:t>
            </a:fld>
            <a:endParaRPr lang="en-US" sz="1600" dirty="0"/>
          </a:p>
        </p:txBody>
      </p:sp>
      <p:sp>
        <p:nvSpPr>
          <p:cNvPr id="4" name="Date Placeholder 3">
            <a:extLst>
              <a:ext uri="{FF2B5EF4-FFF2-40B4-BE49-F238E27FC236}">
                <a16:creationId xmlns:a16="http://schemas.microsoft.com/office/drawing/2014/main" id="{56E3E6B4-19AC-4AD0-8742-840AD3CB1FD3}"/>
              </a:ext>
            </a:extLst>
          </p:cNvPr>
          <p:cNvSpPr>
            <a:spLocks noGrp="1"/>
          </p:cNvSpPr>
          <p:nvPr>
            <p:ph type="dt" sz="half" idx="10"/>
          </p:nvPr>
        </p:nvSpPr>
        <p:spPr>
          <a:xfrm>
            <a:off x="6796727" y="6041362"/>
            <a:ext cx="1320346" cy="365125"/>
          </a:xfrm>
        </p:spPr>
        <p:txBody>
          <a:bodyPr/>
          <a:lstStyle/>
          <a:p>
            <a:fld id="{8CB99F85-E970-4993-9BE6-B898041DC059}" type="datetime1">
              <a:rPr lang="en-US" sz="1600" smtClean="0"/>
              <a:t>3/31/2022</a:t>
            </a:fld>
            <a:endParaRPr lang="en-US" sz="1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76200"/>
            <a:ext cx="8915400" cy="533400"/>
          </a:xfrm>
        </p:spPr>
        <p:txBody>
          <a:bodyPr>
            <a:noAutofit/>
          </a:bodyPr>
          <a:lstStyle/>
          <a:p>
            <a:r>
              <a:rPr lang="en-US" sz="3200" b="1" dirty="0">
                <a:latin typeface="Georgia" panose="02040502050405020303" pitchFamily="18" charset="0"/>
              </a:rPr>
              <a:t>Introduction</a:t>
            </a:r>
            <a:endParaRPr lang="x-none" sz="3200" b="1" dirty="0">
              <a:latin typeface="Georgia" panose="02040502050405020303" pitchFamily="18" charset="0"/>
            </a:endParaRPr>
          </a:p>
        </p:txBody>
      </p:sp>
      <p:sp>
        <p:nvSpPr>
          <p:cNvPr id="3" name="Content Placeholder 2"/>
          <p:cNvSpPr>
            <a:spLocks noGrp="1"/>
          </p:cNvSpPr>
          <p:nvPr>
            <p:ph idx="1"/>
          </p:nvPr>
        </p:nvSpPr>
        <p:spPr>
          <a:xfrm>
            <a:off x="593889" y="609600"/>
            <a:ext cx="9997911" cy="6172200"/>
          </a:xfrm>
        </p:spPr>
        <p:txBody>
          <a:bodyPr>
            <a:normAutofit/>
          </a:bodyPr>
          <a:lstStyle/>
          <a:p>
            <a:pPr lvl="0" algn="just">
              <a:buFont typeface="Wingdings" panose="05000000000000000000" pitchFamily="2" charset="2"/>
              <a:buChar char="q"/>
            </a:pPr>
            <a:r>
              <a:rPr lang="en-US" sz="2800" dirty="0">
                <a:solidFill>
                  <a:srgbClr val="000000"/>
                </a:solidFill>
                <a:latin typeface="Georgia" panose="02040502050405020303" pitchFamily="18" charset="0"/>
                <a:ea typeface="Times New Roman" panose="02020603050405020304" pitchFamily="18" charset="0"/>
              </a:rPr>
              <a:t>Labour export through temporary migration is increasingly recognized worldwide as a pro-poor export service with significant development impact (</a:t>
            </a:r>
            <a:r>
              <a:rPr lang="en-US" sz="2800" dirty="0" err="1">
                <a:solidFill>
                  <a:srgbClr val="000000"/>
                </a:solidFill>
                <a:latin typeface="Georgia" panose="02040502050405020303" pitchFamily="18" charset="0"/>
                <a:ea typeface="Times New Roman" panose="02020603050405020304" pitchFamily="18" charset="0"/>
              </a:rPr>
              <a:t>Walusimbi</a:t>
            </a:r>
            <a:r>
              <a:rPr lang="en-US" sz="2800" dirty="0">
                <a:solidFill>
                  <a:srgbClr val="000000"/>
                </a:solidFill>
                <a:latin typeface="Georgia" panose="02040502050405020303" pitchFamily="18" charset="0"/>
                <a:ea typeface="Times New Roman" panose="02020603050405020304" pitchFamily="18" charset="0"/>
              </a:rPr>
              <a:t> &amp; </a:t>
            </a:r>
            <a:r>
              <a:rPr lang="en-US" sz="2800" dirty="0" err="1">
                <a:solidFill>
                  <a:srgbClr val="000000"/>
                </a:solidFill>
                <a:latin typeface="Georgia" panose="02040502050405020303" pitchFamily="18" charset="0"/>
                <a:ea typeface="Times New Roman" panose="02020603050405020304" pitchFamily="18" charset="0"/>
              </a:rPr>
              <a:t>Mpanga</a:t>
            </a:r>
            <a:r>
              <a:rPr lang="en-US" sz="2800" dirty="0">
                <a:solidFill>
                  <a:srgbClr val="000000"/>
                </a:solidFill>
                <a:latin typeface="Georgia" panose="02040502050405020303" pitchFamily="18" charset="0"/>
                <a:ea typeface="Times New Roman" panose="02020603050405020304" pitchFamily="18" charset="0"/>
              </a:rPr>
              <a:t>, 2013). </a:t>
            </a:r>
          </a:p>
          <a:p>
            <a:pPr lvl="0" algn="just">
              <a:buFont typeface="Wingdings" panose="05000000000000000000" pitchFamily="2" charset="2"/>
              <a:buChar char="q"/>
            </a:pPr>
            <a:r>
              <a:rPr lang="en-US" sz="2800" dirty="0">
                <a:solidFill>
                  <a:srgbClr val="000000"/>
                </a:solidFill>
                <a:latin typeface="Georgia" panose="02040502050405020303" pitchFamily="18" charset="0"/>
                <a:cs typeface="Times New Roman" panose="02020603050405020304" pitchFamily="18" charset="0"/>
              </a:rPr>
              <a:t>Thus</a:t>
            </a:r>
            <a:r>
              <a:rPr lang="en-US" sz="2800" dirty="0">
                <a:latin typeface="Georgia" panose="02040502050405020303" pitchFamily="18" charset="0"/>
                <a:cs typeface="Times New Roman" panose="02020603050405020304" pitchFamily="18" charset="0"/>
              </a:rPr>
              <a:t>, this has led to a rush of unemployed youth from South of Sahara to the Middle East countries to work as domestic workers.</a:t>
            </a:r>
          </a:p>
          <a:p>
            <a:pPr algn="just">
              <a:buFont typeface="Wingdings" panose="05000000000000000000" pitchFamily="2" charset="2"/>
              <a:buChar char="q"/>
            </a:pPr>
            <a:r>
              <a:rPr lang="en-US" sz="2800" dirty="0">
                <a:latin typeface="Georgia" panose="02040502050405020303" pitchFamily="18" charset="0"/>
                <a:cs typeface="Times New Roman" panose="02020603050405020304" pitchFamily="18" charset="0"/>
              </a:rPr>
              <a:t>Nonetheless, the industry has been marred by untold exploitation.</a:t>
            </a:r>
          </a:p>
          <a:p>
            <a:pPr algn="just">
              <a:buFont typeface="Wingdings" panose="05000000000000000000" pitchFamily="2" charset="2"/>
              <a:buChar char="q"/>
            </a:pPr>
            <a:r>
              <a:rPr lang="en-US" sz="2800" dirty="0">
                <a:latin typeface="Georgia" panose="02040502050405020303" pitchFamily="18" charset="0"/>
                <a:cs typeface="Times New Roman" panose="02020603050405020304" pitchFamily="18" charset="0"/>
              </a:rPr>
              <a:t>Therefore, this proposed study seeks to establish whether the Uganda’s </a:t>
            </a:r>
            <a:r>
              <a:rPr lang="en-GB" sz="2800" dirty="0">
                <a:latin typeface="Georgia" panose="02040502050405020303" pitchFamily="18" charset="0"/>
                <a:cs typeface="Times New Roman" panose="02020603050405020304" pitchFamily="18" charset="0"/>
              </a:rPr>
              <a:t>labour</a:t>
            </a:r>
            <a:r>
              <a:rPr lang="en-US" sz="2800" dirty="0">
                <a:latin typeface="Georgia" panose="02040502050405020303" pitchFamily="18" charset="0"/>
                <a:cs typeface="Times New Roman" panose="02020603050405020304" pitchFamily="18" charset="0"/>
              </a:rPr>
              <a:t> export industry system  relates to  exploitation of domestic workers in Saudi Arabia.    </a:t>
            </a:r>
          </a:p>
          <a:p>
            <a:pPr marL="0" indent="0" algn="just">
              <a:buNone/>
            </a:pPr>
            <a:endParaRPr lang="en-GB" sz="2800" dirty="0">
              <a:latin typeface="Georgia" panose="02040502050405020303" pitchFamily="18" charset="0"/>
              <a:cs typeface="Times New Roman" panose="02020603050405020304" pitchFamily="18" charset="0"/>
            </a:endParaRPr>
          </a:p>
          <a:p>
            <a:pPr marL="0" indent="0">
              <a:buNone/>
            </a:pPr>
            <a:endParaRPr lang="x-none" dirty="0"/>
          </a:p>
        </p:txBody>
      </p:sp>
      <p:sp>
        <p:nvSpPr>
          <p:cNvPr id="4" name="Slide Number Placeholder 3">
            <a:extLst>
              <a:ext uri="{FF2B5EF4-FFF2-40B4-BE49-F238E27FC236}">
                <a16:creationId xmlns:a16="http://schemas.microsoft.com/office/drawing/2014/main" id="{AA120986-BF67-4BDF-9F09-84578671A508}"/>
              </a:ext>
            </a:extLst>
          </p:cNvPr>
          <p:cNvSpPr>
            <a:spLocks noGrp="1"/>
          </p:cNvSpPr>
          <p:nvPr>
            <p:ph type="sldNum" sz="quarter" idx="12"/>
          </p:nvPr>
        </p:nvSpPr>
        <p:spPr>
          <a:xfrm>
            <a:off x="8671096" y="6197590"/>
            <a:ext cx="683339" cy="365125"/>
          </a:xfrm>
        </p:spPr>
        <p:txBody>
          <a:bodyPr/>
          <a:lstStyle/>
          <a:p>
            <a:fld id="{16C4AC45-F167-457F-AF5A-70E55A853683}" type="slidenum">
              <a:rPr lang="en-US" sz="1600" smtClean="0"/>
              <a:t>3</a:t>
            </a:fld>
            <a:endParaRPr lang="en-US" sz="1600" dirty="0"/>
          </a:p>
        </p:txBody>
      </p:sp>
      <p:sp>
        <p:nvSpPr>
          <p:cNvPr id="5" name="Date Placeholder 4">
            <a:extLst>
              <a:ext uri="{FF2B5EF4-FFF2-40B4-BE49-F238E27FC236}">
                <a16:creationId xmlns:a16="http://schemas.microsoft.com/office/drawing/2014/main" id="{BD2B12AE-C4C6-48B0-9252-2EE542D38A8D}"/>
              </a:ext>
            </a:extLst>
          </p:cNvPr>
          <p:cNvSpPr>
            <a:spLocks noGrp="1"/>
          </p:cNvSpPr>
          <p:nvPr>
            <p:ph type="dt" sz="half" idx="10"/>
          </p:nvPr>
        </p:nvSpPr>
        <p:spPr>
          <a:xfrm>
            <a:off x="6768445" y="6210757"/>
            <a:ext cx="1348627" cy="365125"/>
          </a:xfrm>
        </p:spPr>
        <p:txBody>
          <a:bodyPr/>
          <a:lstStyle/>
          <a:p>
            <a:fld id="{3E280E98-4379-4233-B0C6-A2D7E4E20CB5}" type="datetime1">
              <a:rPr lang="en-US" sz="1600" smtClean="0"/>
              <a:t>3/31/2022</a:t>
            </a:fld>
            <a:endParaRPr lang="en-US" sz="1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76201"/>
            <a:ext cx="8763000" cy="457199"/>
          </a:xfrm>
        </p:spPr>
        <p:txBody>
          <a:bodyPr>
            <a:noAutofit/>
          </a:bodyPr>
          <a:lstStyle/>
          <a:p>
            <a:r>
              <a:rPr lang="en-US" sz="3200" b="1" dirty="0">
                <a:latin typeface="Georgia" panose="02040502050405020303" pitchFamily="18" charset="0"/>
              </a:rPr>
              <a:t>Background of the Study</a:t>
            </a:r>
          </a:p>
        </p:txBody>
      </p:sp>
      <p:sp>
        <p:nvSpPr>
          <p:cNvPr id="3" name="Content Placeholder 2"/>
          <p:cNvSpPr>
            <a:spLocks noGrp="1"/>
          </p:cNvSpPr>
          <p:nvPr>
            <p:ph idx="1"/>
          </p:nvPr>
        </p:nvSpPr>
        <p:spPr>
          <a:xfrm>
            <a:off x="461913" y="609600"/>
            <a:ext cx="10053687" cy="6172201"/>
          </a:xfrm>
        </p:spPr>
        <p:txBody>
          <a:bodyPr>
            <a:normAutofit fontScale="25000" lnSpcReduction="20000"/>
          </a:bodyPr>
          <a:lstStyle/>
          <a:p>
            <a:pPr algn="just">
              <a:buFont typeface="Wingdings" panose="05000000000000000000" pitchFamily="2" charset="2"/>
              <a:buChar char="q"/>
            </a:pPr>
            <a:r>
              <a:rPr lang="en-US" sz="11200" dirty="0">
                <a:latin typeface="Georgia" panose="02040502050405020303" pitchFamily="18" charset="0"/>
                <a:ea typeface="Calibri" panose="020F0502020204030204" pitchFamily="34" charset="0"/>
              </a:rPr>
              <a:t>Conceptually, Labour export (L.E) is when the country's surplus labour is targeted for export  (</a:t>
            </a:r>
            <a:r>
              <a:rPr lang="en-US" sz="11200" dirty="0" err="1">
                <a:latin typeface="Georgia" panose="02040502050405020303" pitchFamily="18" charset="0"/>
                <a:ea typeface="Calibri" panose="020F0502020204030204" pitchFamily="34" charset="0"/>
              </a:rPr>
              <a:t>Bakunda</a:t>
            </a:r>
            <a:r>
              <a:rPr lang="en-US" sz="11200" dirty="0">
                <a:latin typeface="Georgia" panose="02040502050405020303" pitchFamily="18" charset="0"/>
                <a:ea typeface="Calibri" panose="020F0502020204030204" pitchFamily="34" charset="0"/>
              </a:rPr>
              <a:t> &amp; </a:t>
            </a:r>
            <a:r>
              <a:rPr lang="en-US" sz="11200" dirty="0" err="1">
                <a:latin typeface="Georgia" panose="02040502050405020303" pitchFamily="18" charset="0"/>
                <a:ea typeface="Calibri" panose="020F0502020204030204" pitchFamily="34" charset="0"/>
              </a:rPr>
              <a:t>Mpanga</a:t>
            </a:r>
            <a:r>
              <a:rPr lang="en-US" sz="11200" dirty="0">
                <a:latin typeface="Georgia" panose="02040502050405020303" pitchFamily="18" charset="0"/>
                <a:ea typeface="Calibri" panose="020F0502020204030204" pitchFamily="34" charset="0"/>
              </a:rPr>
              <a:t>, 2011).</a:t>
            </a:r>
          </a:p>
          <a:p>
            <a:pPr algn="just">
              <a:buFont typeface="Wingdings" panose="05000000000000000000" pitchFamily="2" charset="2"/>
              <a:buChar char="q"/>
            </a:pPr>
            <a:r>
              <a:rPr lang="en-GB" sz="11200" dirty="0">
                <a:latin typeface="Georgia" panose="02040502050405020303" pitchFamily="18" charset="0"/>
                <a:ea typeface="Calibri" panose="020F0502020204030204" pitchFamily="34" charset="0"/>
              </a:rPr>
              <a:t>Uganda’s labour</a:t>
            </a:r>
            <a:r>
              <a:rPr lang="en-US" sz="11200" dirty="0">
                <a:latin typeface="Georgia" panose="02040502050405020303" pitchFamily="18" charset="0"/>
                <a:ea typeface="Calibri" panose="020F0502020204030204" pitchFamily="34" charset="0"/>
              </a:rPr>
              <a:t> export system entails the legal and institutional framework, operations and procedures of recruitment and accountability mechanisms. </a:t>
            </a:r>
            <a:r>
              <a:rPr lang="en-US" sz="11200" dirty="0">
                <a:solidFill>
                  <a:srgbClr val="FF0000"/>
                </a:solidFill>
                <a:latin typeface="Georgia" panose="02040502050405020303" pitchFamily="18" charset="0"/>
                <a:ea typeface="Calibri" panose="020F0502020204030204" pitchFamily="34" charset="0"/>
              </a:rPr>
              <a:t> </a:t>
            </a:r>
          </a:p>
          <a:p>
            <a:pPr marL="0" indent="0" algn="just">
              <a:buNone/>
            </a:pPr>
            <a:endParaRPr lang="en-US" sz="6400" dirty="0">
              <a:solidFill>
                <a:srgbClr val="FF0000"/>
              </a:solidFill>
              <a:latin typeface="Georgia" panose="02040502050405020303" pitchFamily="18" charset="0"/>
              <a:ea typeface="Calibri" panose="020F0502020204030204" pitchFamily="34" charset="0"/>
            </a:endParaRPr>
          </a:p>
          <a:p>
            <a:pPr algn="just">
              <a:buFont typeface="Wingdings" panose="05000000000000000000" pitchFamily="2" charset="2"/>
              <a:buChar char="q"/>
            </a:pPr>
            <a:r>
              <a:rPr lang="en-US" sz="11200" dirty="0">
                <a:latin typeface="Georgia" panose="02040502050405020303" pitchFamily="18" charset="0"/>
                <a:ea typeface="Calibri" panose="020F0502020204030204" pitchFamily="34" charset="0"/>
              </a:rPr>
              <a:t>Migrant domestic workers are any persons moving to another country to better their material or social being so as to improve their standards of living and are engaged in a work relationship performing household chores (ILO, 2013). </a:t>
            </a:r>
            <a:endParaRPr lang="en-US" sz="11200" dirty="0">
              <a:solidFill>
                <a:srgbClr val="FF0000"/>
              </a:solidFill>
              <a:latin typeface="Georgia" panose="02040502050405020303" pitchFamily="18" charset="0"/>
              <a:ea typeface="Calibri" panose="020F0502020204030204" pitchFamily="34" charset="0"/>
            </a:endParaRPr>
          </a:p>
          <a:p>
            <a:pPr marL="0" indent="0" algn="just">
              <a:buNone/>
            </a:pPr>
            <a:endParaRPr lang="en-US" sz="11200" dirty="0">
              <a:latin typeface="Georgia" panose="02040502050405020303" pitchFamily="18" charset="0"/>
              <a:ea typeface="Calibri" panose="020F0502020204030204" pitchFamily="34" charset="0"/>
            </a:endParaRPr>
          </a:p>
          <a:p>
            <a:pPr algn="just">
              <a:buFont typeface="Wingdings" panose="05000000000000000000" pitchFamily="2" charset="2"/>
              <a:buChar char="q"/>
            </a:pPr>
            <a:r>
              <a:rPr lang="en-US" sz="11200" dirty="0">
                <a:latin typeface="Georgia" panose="02040502050405020303" pitchFamily="18" charset="0"/>
                <a:ea typeface="Calibri" panose="020F0502020204030204" pitchFamily="34" charset="0"/>
              </a:rPr>
              <a:t>Exploitation is </a:t>
            </a:r>
            <a:r>
              <a:rPr lang="en-US" sz="11200" dirty="0">
                <a:solidFill>
                  <a:srgbClr val="000000"/>
                </a:solidFill>
                <a:latin typeface="Georgia" panose="02040502050405020303" pitchFamily="18" charset="0"/>
                <a:ea typeface="Calibri" panose="020F0502020204030204" pitchFamily="34" charset="0"/>
              </a:rPr>
              <a:t>extracting extra utility from workers </a:t>
            </a:r>
            <a:r>
              <a:rPr lang="en-US" sz="11200" dirty="0">
                <a:latin typeface="Georgia" panose="02040502050405020303" pitchFamily="18" charset="0"/>
                <a:ea typeface="Calibri" panose="020F0502020204030204" pitchFamily="34" charset="0"/>
              </a:rPr>
              <a:t>beyond their contractual job description </a:t>
            </a:r>
            <a:r>
              <a:rPr lang="en-US" sz="11200" dirty="0">
                <a:solidFill>
                  <a:srgbClr val="000000"/>
                </a:solidFill>
                <a:latin typeface="Georgia" panose="02040502050405020303" pitchFamily="18" charset="0"/>
                <a:ea typeface="Calibri" panose="020F0502020204030204" pitchFamily="34" charset="0"/>
              </a:rPr>
              <a:t>(Dowding, 2011 ) . 							</a:t>
            </a:r>
            <a:endParaRPr lang="en-US" dirty="0"/>
          </a:p>
        </p:txBody>
      </p:sp>
      <p:sp>
        <p:nvSpPr>
          <p:cNvPr id="4" name="Slide Number Placeholder 3">
            <a:extLst>
              <a:ext uri="{FF2B5EF4-FFF2-40B4-BE49-F238E27FC236}">
                <a16:creationId xmlns:a16="http://schemas.microsoft.com/office/drawing/2014/main" id="{832CEABF-7BE1-4F7A-8D5A-1FBC20DE5C62}"/>
              </a:ext>
            </a:extLst>
          </p:cNvPr>
          <p:cNvSpPr>
            <a:spLocks noGrp="1"/>
          </p:cNvSpPr>
          <p:nvPr>
            <p:ph type="sldNum" sz="quarter" idx="12"/>
          </p:nvPr>
        </p:nvSpPr>
        <p:spPr/>
        <p:txBody>
          <a:bodyPr/>
          <a:lstStyle/>
          <a:p>
            <a:fld id="{16C4AC45-F167-457F-AF5A-70E55A853683}" type="slidenum">
              <a:rPr lang="en-US" sz="1600" smtClean="0"/>
              <a:t>4</a:t>
            </a:fld>
            <a:endParaRPr lang="en-US" sz="1600" dirty="0"/>
          </a:p>
        </p:txBody>
      </p:sp>
      <p:sp>
        <p:nvSpPr>
          <p:cNvPr id="5" name="Date Placeholder 4">
            <a:extLst>
              <a:ext uri="{FF2B5EF4-FFF2-40B4-BE49-F238E27FC236}">
                <a16:creationId xmlns:a16="http://schemas.microsoft.com/office/drawing/2014/main" id="{AFA5A6EF-9302-4EAC-B0D1-4A66F433FDD3}"/>
              </a:ext>
            </a:extLst>
          </p:cNvPr>
          <p:cNvSpPr>
            <a:spLocks noGrp="1"/>
          </p:cNvSpPr>
          <p:nvPr>
            <p:ph type="dt" sz="half" idx="10"/>
          </p:nvPr>
        </p:nvSpPr>
        <p:spPr>
          <a:xfrm>
            <a:off x="6881567" y="6041362"/>
            <a:ext cx="1235505" cy="365125"/>
          </a:xfrm>
        </p:spPr>
        <p:txBody>
          <a:bodyPr/>
          <a:lstStyle/>
          <a:p>
            <a:fld id="{38A65D77-D7AA-4F52-8572-1535EC4F0557}" type="datetime1">
              <a:rPr lang="en-US" sz="1600" smtClean="0"/>
              <a:t>3/31/2022</a:t>
            </a:fld>
            <a:endParaRPr lang="en-US" sz="1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2F3EE-4BFA-4481-8F9E-D7537F2091F3}"/>
              </a:ext>
            </a:extLst>
          </p:cNvPr>
          <p:cNvSpPr>
            <a:spLocks noGrp="1"/>
          </p:cNvSpPr>
          <p:nvPr>
            <p:ph type="title"/>
          </p:nvPr>
        </p:nvSpPr>
        <p:spPr>
          <a:xfrm>
            <a:off x="2362200" y="76200"/>
            <a:ext cx="7239000" cy="533400"/>
          </a:xfrm>
        </p:spPr>
        <p:txBody>
          <a:bodyPr>
            <a:noAutofit/>
          </a:bodyPr>
          <a:lstStyle/>
          <a:p>
            <a:r>
              <a:rPr lang="en-US" sz="3200" b="1" dirty="0">
                <a:latin typeface="Georgia" panose="02040502050405020303" pitchFamily="18" charset="0"/>
              </a:rPr>
              <a:t>Background ct’d</a:t>
            </a:r>
            <a:endParaRPr lang="x-none" sz="3200" b="1" dirty="0">
              <a:latin typeface="Georgia" panose="02040502050405020303" pitchFamily="18" charset="0"/>
            </a:endParaRPr>
          </a:p>
        </p:txBody>
      </p:sp>
      <p:sp>
        <p:nvSpPr>
          <p:cNvPr id="3" name="Content Placeholder 2">
            <a:extLst>
              <a:ext uri="{FF2B5EF4-FFF2-40B4-BE49-F238E27FC236}">
                <a16:creationId xmlns:a16="http://schemas.microsoft.com/office/drawing/2014/main" id="{DC5C43BF-DF9C-4BA0-9EBB-F6617DEDD382}"/>
              </a:ext>
            </a:extLst>
          </p:cNvPr>
          <p:cNvSpPr>
            <a:spLocks noGrp="1"/>
          </p:cNvSpPr>
          <p:nvPr>
            <p:ph idx="1"/>
          </p:nvPr>
        </p:nvSpPr>
        <p:spPr>
          <a:xfrm>
            <a:off x="367645" y="609600"/>
            <a:ext cx="10147955" cy="6172200"/>
          </a:xfrm>
        </p:spPr>
        <p:txBody>
          <a:bodyPr>
            <a:noAutofit/>
          </a:bodyPr>
          <a:lstStyle/>
          <a:p>
            <a:pPr algn="just">
              <a:buFont typeface="Wingdings" panose="05000000000000000000" pitchFamily="2" charset="2"/>
              <a:buChar char="q"/>
            </a:pPr>
            <a:r>
              <a:rPr lang="en-US" sz="2800" dirty="0">
                <a:latin typeface="Georgia" panose="02040502050405020303" pitchFamily="18" charset="0"/>
                <a:ea typeface="Calibri" panose="020F0502020204030204" pitchFamily="34" charset="0"/>
              </a:rPr>
              <a:t>Historically, labour migration started after abolition of slave trade between the 18</a:t>
            </a:r>
            <a:r>
              <a:rPr lang="en-US" sz="2800" baseline="30000" dirty="0">
                <a:latin typeface="Georgia" panose="02040502050405020303" pitchFamily="18" charset="0"/>
                <a:ea typeface="Calibri" panose="020F0502020204030204" pitchFamily="34" charset="0"/>
              </a:rPr>
              <a:t>th</a:t>
            </a:r>
            <a:r>
              <a:rPr lang="en-US" sz="2800" dirty="0">
                <a:latin typeface="Georgia" panose="02040502050405020303" pitchFamily="18" charset="0"/>
                <a:ea typeface="Calibri" panose="020F0502020204030204" pitchFamily="34" charset="0"/>
              </a:rPr>
              <a:t> and 19th centuries (Ramamurthy, 2003). </a:t>
            </a:r>
          </a:p>
          <a:p>
            <a:pPr algn="just">
              <a:buFont typeface="Wingdings" panose="05000000000000000000" pitchFamily="2" charset="2"/>
              <a:buChar char="q"/>
            </a:pPr>
            <a:r>
              <a:rPr lang="en-GB" sz="2800" dirty="0">
                <a:latin typeface="Georgia" panose="02040502050405020303" pitchFamily="18" charset="0"/>
                <a:ea typeface="Calibri" panose="020F0502020204030204" pitchFamily="34" charset="0"/>
              </a:rPr>
              <a:t>Labour</a:t>
            </a:r>
            <a:r>
              <a:rPr lang="en-US" sz="2800" dirty="0">
                <a:latin typeface="Georgia" panose="02040502050405020303" pitchFamily="18" charset="0"/>
                <a:ea typeface="Calibri" panose="020F0502020204030204" pitchFamily="34" charset="0"/>
              </a:rPr>
              <a:t> export in Asia started, with Philippines as it evolved as the chief labour export country from 1970 (Battistella, 1995). </a:t>
            </a:r>
          </a:p>
          <a:p>
            <a:pPr algn="just">
              <a:buFont typeface="Wingdings" panose="05000000000000000000" pitchFamily="2" charset="2"/>
              <a:buChar char="q"/>
            </a:pPr>
            <a:r>
              <a:rPr lang="en-US" altLang="zh-CN" sz="2800" dirty="0">
                <a:solidFill>
                  <a:srgbClr val="000000"/>
                </a:solidFill>
                <a:latin typeface="Georgia" panose="02040502050405020303" pitchFamily="18" charset="0"/>
                <a:ea typeface="Times New Roman" panose="02020603050405020304" pitchFamily="18" charset="0"/>
              </a:rPr>
              <a:t>Africa had a</a:t>
            </a:r>
            <a:r>
              <a:rPr lang="zh-CN" altLang="en-US" sz="2800" dirty="0">
                <a:solidFill>
                  <a:srgbClr val="000000"/>
                </a:solidFill>
                <a:latin typeface="Georgia" panose="02040502050405020303" pitchFamily="18" charset="0"/>
                <a:ea typeface="Times New Roman" panose="02020603050405020304" pitchFamily="18" charset="0"/>
              </a:rPr>
              <a:t> </a:t>
            </a:r>
            <a:r>
              <a:rPr lang="en-US" altLang="zh-CN" sz="2800" dirty="0">
                <a:solidFill>
                  <a:srgbClr val="000000"/>
                </a:solidFill>
                <a:latin typeface="Georgia" panose="02040502050405020303" pitchFamily="18" charset="0"/>
                <a:ea typeface="Times New Roman" panose="02020603050405020304" pitchFamily="18" charset="0"/>
              </a:rPr>
              <a:t>long history of human migration, both within</a:t>
            </a:r>
            <a:r>
              <a:rPr lang="zh-CN" altLang="en-US" sz="2800" dirty="0">
                <a:solidFill>
                  <a:srgbClr val="000000"/>
                </a:solidFill>
                <a:latin typeface="Georgia" panose="02040502050405020303" pitchFamily="18" charset="0"/>
                <a:ea typeface="Times New Roman" panose="02020603050405020304" pitchFamily="18" charset="0"/>
              </a:rPr>
              <a:t> </a:t>
            </a:r>
            <a:r>
              <a:rPr lang="en-US" altLang="zh-CN" sz="2800" dirty="0">
                <a:solidFill>
                  <a:srgbClr val="000000"/>
                </a:solidFill>
                <a:latin typeface="Georgia" panose="02040502050405020303" pitchFamily="18" charset="0"/>
                <a:ea typeface="Times New Roman" panose="02020603050405020304" pitchFamily="18" charset="0"/>
              </a:rPr>
              <a:t>and outside the continent. However, it is believed to be</a:t>
            </a:r>
            <a:r>
              <a:rPr lang="zh-CN" altLang="en-US" sz="2800" dirty="0">
                <a:solidFill>
                  <a:srgbClr val="000000"/>
                </a:solidFill>
                <a:latin typeface="Georgia" panose="02040502050405020303" pitchFamily="18" charset="0"/>
                <a:ea typeface="Times New Roman" panose="02020603050405020304" pitchFamily="18" charset="0"/>
              </a:rPr>
              <a:t> </a:t>
            </a:r>
            <a:r>
              <a:rPr lang="en-US" altLang="zh-CN" sz="2800" dirty="0">
                <a:solidFill>
                  <a:srgbClr val="000000"/>
                </a:solidFill>
                <a:latin typeface="Georgia" panose="02040502050405020303" pitchFamily="18" charset="0"/>
                <a:ea typeface="Times New Roman" panose="02020603050405020304" pitchFamily="18" charset="0"/>
              </a:rPr>
              <a:t>largely within, but movement out of the continent dates back several years and has been on the increase since then(Atong et al., 2019). </a:t>
            </a:r>
            <a:endParaRPr lang="en-US" sz="2800" dirty="0">
              <a:latin typeface="Georgia" panose="02040502050405020303" pitchFamily="18" charset="0"/>
              <a:ea typeface="Calibri" panose="020F0502020204030204" pitchFamily="34" charset="0"/>
            </a:endParaRPr>
          </a:p>
        </p:txBody>
      </p:sp>
      <p:sp>
        <p:nvSpPr>
          <p:cNvPr id="4" name="Slide Number Placeholder 3">
            <a:extLst>
              <a:ext uri="{FF2B5EF4-FFF2-40B4-BE49-F238E27FC236}">
                <a16:creationId xmlns:a16="http://schemas.microsoft.com/office/drawing/2014/main" id="{212A779C-F89C-4F72-B4B6-5D480E101D87}"/>
              </a:ext>
            </a:extLst>
          </p:cNvPr>
          <p:cNvSpPr>
            <a:spLocks noGrp="1"/>
          </p:cNvSpPr>
          <p:nvPr>
            <p:ph type="sldNum" sz="quarter" idx="12"/>
          </p:nvPr>
        </p:nvSpPr>
        <p:spPr/>
        <p:txBody>
          <a:bodyPr/>
          <a:lstStyle/>
          <a:p>
            <a:fld id="{16C4AC45-F167-457F-AF5A-70E55A853683}" type="slidenum">
              <a:rPr lang="en-US" sz="1600" smtClean="0"/>
              <a:t>5</a:t>
            </a:fld>
            <a:endParaRPr lang="en-US" sz="1600" dirty="0"/>
          </a:p>
        </p:txBody>
      </p:sp>
      <p:sp>
        <p:nvSpPr>
          <p:cNvPr id="5" name="Date Placeholder 4">
            <a:extLst>
              <a:ext uri="{FF2B5EF4-FFF2-40B4-BE49-F238E27FC236}">
                <a16:creationId xmlns:a16="http://schemas.microsoft.com/office/drawing/2014/main" id="{2D0B659F-71E8-4F03-992E-7B9C65D26EA9}"/>
              </a:ext>
            </a:extLst>
          </p:cNvPr>
          <p:cNvSpPr>
            <a:spLocks noGrp="1"/>
          </p:cNvSpPr>
          <p:nvPr>
            <p:ph type="dt" sz="half" idx="10"/>
          </p:nvPr>
        </p:nvSpPr>
        <p:spPr>
          <a:xfrm>
            <a:off x="6872141" y="6041362"/>
            <a:ext cx="1244932" cy="365125"/>
          </a:xfrm>
        </p:spPr>
        <p:txBody>
          <a:bodyPr/>
          <a:lstStyle/>
          <a:p>
            <a:fld id="{C190CD2F-0FF2-4E42-947F-22277BE6D225}" type="datetime1">
              <a:rPr lang="en-US" sz="1600" smtClean="0"/>
              <a:t>3/31/2022</a:t>
            </a:fld>
            <a:endParaRPr lang="en-US" sz="1600" dirty="0"/>
          </a:p>
        </p:txBody>
      </p:sp>
    </p:spTree>
    <p:extLst>
      <p:ext uri="{BB962C8B-B14F-4D97-AF65-F5344CB8AC3E}">
        <p14:creationId xmlns:p14="http://schemas.microsoft.com/office/powerpoint/2010/main" val="31059520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C4EF1A-018B-4087-862D-D728AA6696E8}"/>
              </a:ext>
            </a:extLst>
          </p:cNvPr>
          <p:cNvSpPr>
            <a:spLocks noGrp="1"/>
          </p:cNvSpPr>
          <p:nvPr>
            <p:ph type="title"/>
          </p:nvPr>
        </p:nvSpPr>
        <p:spPr>
          <a:xfrm>
            <a:off x="2400300" y="152400"/>
            <a:ext cx="7391400" cy="457200"/>
          </a:xfrm>
        </p:spPr>
        <p:txBody>
          <a:bodyPr>
            <a:noAutofit/>
          </a:bodyPr>
          <a:lstStyle/>
          <a:p>
            <a:r>
              <a:rPr lang="en-US" sz="3200" b="1" dirty="0">
                <a:latin typeface="Georgia" panose="02040502050405020303" pitchFamily="18" charset="0"/>
              </a:rPr>
              <a:t>Background ct’d</a:t>
            </a:r>
            <a:endParaRPr lang="x-none" sz="3200" b="1" dirty="0">
              <a:latin typeface="Georgia" panose="02040502050405020303" pitchFamily="18" charset="0"/>
            </a:endParaRPr>
          </a:p>
        </p:txBody>
      </p:sp>
      <p:sp>
        <p:nvSpPr>
          <p:cNvPr id="3" name="Content Placeholder 2">
            <a:extLst>
              <a:ext uri="{FF2B5EF4-FFF2-40B4-BE49-F238E27FC236}">
                <a16:creationId xmlns:a16="http://schemas.microsoft.com/office/drawing/2014/main" id="{DA6BD5A7-CAF3-4A36-AA3D-BE284020E423}"/>
              </a:ext>
            </a:extLst>
          </p:cNvPr>
          <p:cNvSpPr>
            <a:spLocks noGrp="1"/>
          </p:cNvSpPr>
          <p:nvPr>
            <p:ph idx="1"/>
          </p:nvPr>
        </p:nvSpPr>
        <p:spPr>
          <a:xfrm>
            <a:off x="471340" y="814387"/>
            <a:ext cx="10044260" cy="6019800"/>
          </a:xfrm>
        </p:spPr>
        <p:txBody>
          <a:bodyPr>
            <a:normAutofit lnSpcReduction="10000"/>
          </a:bodyPr>
          <a:lstStyle/>
          <a:p>
            <a:pPr lvl="0" algn="just">
              <a:buFont typeface="Wingdings" panose="05000000000000000000" pitchFamily="2" charset="2"/>
              <a:buChar char="q"/>
            </a:pPr>
            <a:r>
              <a:rPr lang="en-US" sz="2800" dirty="0">
                <a:solidFill>
                  <a:prstClr val="black"/>
                </a:solidFill>
                <a:latin typeface="Georgia" panose="02040502050405020303" pitchFamily="18" charset="0"/>
              </a:rPr>
              <a:t>Since 2005, there has been  an influx of migrant workers from Uganda to Middle East and these have been employed in different sectors (</a:t>
            </a:r>
            <a:r>
              <a:rPr lang="en-US" sz="2800" dirty="0" err="1">
                <a:solidFill>
                  <a:prstClr val="black"/>
                </a:solidFill>
                <a:latin typeface="Georgia" panose="02040502050405020303" pitchFamily="18" charset="0"/>
              </a:rPr>
              <a:t>Bakunda</a:t>
            </a:r>
            <a:r>
              <a:rPr lang="en-US" sz="2800" dirty="0">
                <a:solidFill>
                  <a:prstClr val="black"/>
                </a:solidFill>
                <a:latin typeface="Georgia" panose="02040502050405020303" pitchFamily="18" charset="0"/>
              </a:rPr>
              <a:t> &amp;  </a:t>
            </a:r>
            <a:r>
              <a:rPr lang="en-US" sz="2800" dirty="0" err="1">
                <a:solidFill>
                  <a:prstClr val="black"/>
                </a:solidFill>
                <a:latin typeface="Georgia" panose="02040502050405020303" pitchFamily="18" charset="0"/>
              </a:rPr>
              <a:t>Mpanga</a:t>
            </a:r>
            <a:r>
              <a:rPr lang="en-US" sz="2800" dirty="0">
                <a:solidFill>
                  <a:prstClr val="black"/>
                </a:solidFill>
                <a:latin typeface="Georgia" panose="02040502050405020303" pitchFamily="18" charset="0"/>
              </a:rPr>
              <a:t>, 2011). E.g. Domestic work.</a:t>
            </a:r>
          </a:p>
          <a:p>
            <a:pPr marL="0" indent="0" algn="just">
              <a:buNone/>
            </a:pPr>
            <a:endParaRPr lang="en-US" sz="2800" dirty="0">
              <a:solidFill>
                <a:prstClr val="black"/>
              </a:solidFill>
              <a:latin typeface="Georgia" panose="02040502050405020303" pitchFamily="18" charset="0"/>
            </a:endParaRPr>
          </a:p>
          <a:p>
            <a:pPr lvl="0" algn="just">
              <a:buFont typeface="Wingdings" panose="05000000000000000000" pitchFamily="2" charset="2"/>
              <a:buChar char="q"/>
            </a:pPr>
            <a:r>
              <a:rPr lang="en-US" sz="2800" dirty="0">
                <a:solidFill>
                  <a:prstClr val="black"/>
                </a:solidFill>
                <a:latin typeface="Georgia" panose="02040502050405020303" pitchFamily="18" charset="0"/>
              </a:rPr>
              <a:t>However, the system in destination countries has been governed by the kafeel process a practice that is believed to promote exploitation MDW (ILO, 2017).</a:t>
            </a:r>
            <a:r>
              <a:rPr lang="en-US" sz="2800" dirty="0">
                <a:solidFill>
                  <a:prstClr val="black"/>
                </a:solidFill>
                <a:latin typeface="Georgia" panose="02040502050405020303" pitchFamily="18" charset="0"/>
                <a:ea typeface="Calibri" panose="020F0502020204030204" pitchFamily="34" charset="0"/>
              </a:rPr>
              <a:t> </a:t>
            </a:r>
          </a:p>
          <a:p>
            <a:pPr marL="0" indent="0" algn="just">
              <a:buNone/>
            </a:pPr>
            <a:endParaRPr lang="en-US" sz="2800" dirty="0">
              <a:solidFill>
                <a:prstClr val="black"/>
              </a:solidFill>
              <a:latin typeface="Georgia" panose="02040502050405020303" pitchFamily="18" charset="0"/>
              <a:ea typeface="Calibri" panose="020F0502020204030204" pitchFamily="34" charset="0"/>
              <a:cs typeface="Times New Roman" panose="02020603050405020304" pitchFamily="18" charset="0"/>
            </a:endParaRPr>
          </a:p>
          <a:p>
            <a:pPr lvl="0" algn="just">
              <a:buFont typeface="Wingdings" panose="05000000000000000000" pitchFamily="2" charset="2"/>
              <a:buChar char="q"/>
            </a:pPr>
            <a:r>
              <a:rPr lang="en-US" sz="2800" dirty="0">
                <a:solidFill>
                  <a:prstClr val="black"/>
                </a:solidFill>
                <a:latin typeface="Georgia" panose="02040502050405020303" pitchFamily="18" charset="0"/>
                <a:ea typeface="Calibri" panose="020F0502020204030204" pitchFamily="34" charset="0"/>
                <a:cs typeface="Times New Roman" panose="02020603050405020304" pitchFamily="18" charset="0"/>
              </a:rPr>
              <a:t> Besides, reports (e.g. </a:t>
            </a:r>
            <a:r>
              <a:rPr lang="en-US" sz="2800" dirty="0">
                <a:solidFill>
                  <a:prstClr val="black"/>
                </a:solidFill>
                <a:latin typeface="Georgia" panose="02040502050405020303" pitchFamily="18" charset="0"/>
                <a:ea typeface="Calibri" panose="020F0502020204030204" pitchFamily="34" charset="0"/>
              </a:rPr>
              <a:t>FRA, 2015; ILO2015; </a:t>
            </a:r>
            <a:r>
              <a:rPr lang="en-US" sz="2800" dirty="0" err="1">
                <a:solidFill>
                  <a:prstClr val="black"/>
                </a:solidFill>
                <a:latin typeface="Georgia" panose="02040502050405020303" pitchFamily="18" charset="0"/>
                <a:ea typeface="Calibri" panose="020F0502020204030204" pitchFamily="34" charset="0"/>
              </a:rPr>
              <a:t>Segawa</a:t>
            </a:r>
            <a:r>
              <a:rPr lang="en-US" sz="2800" dirty="0">
                <a:solidFill>
                  <a:prstClr val="black"/>
                </a:solidFill>
                <a:latin typeface="Georgia" panose="02040502050405020303" pitchFamily="18" charset="0"/>
                <a:ea typeface="Calibri" panose="020F0502020204030204" pitchFamily="34" charset="0"/>
              </a:rPr>
              <a:t> 2021) </a:t>
            </a:r>
            <a:r>
              <a:rPr lang="en-US" sz="2800" dirty="0">
                <a:solidFill>
                  <a:prstClr val="black"/>
                </a:solidFill>
                <a:latin typeface="Georgia" panose="02040502050405020303" pitchFamily="18" charset="0"/>
                <a:ea typeface="Calibri" panose="020F0502020204030204" pitchFamily="34" charset="0"/>
                <a:cs typeface="Times New Roman" panose="02020603050405020304" pitchFamily="18" charset="0"/>
              </a:rPr>
              <a:t>from different arenas affirm that there is high level of exploitation of MDWs. </a:t>
            </a:r>
          </a:p>
          <a:p>
            <a:pPr marL="0" indent="0" algn="just">
              <a:buNone/>
            </a:pPr>
            <a:r>
              <a:rPr lang="en-US" sz="2800" dirty="0">
                <a:solidFill>
                  <a:prstClr val="black"/>
                </a:solidFill>
                <a:latin typeface="Georgia" panose="02040502050405020303" pitchFamily="18" charset="0"/>
                <a:ea typeface="Calibri" panose="020F0502020204030204" pitchFamily="34" charset="0"/>
                <a:cs typeface="Times New Roman" panose="02020603050405020304" pitchFamily="18" charset="0"/>
              </a:rPr>
              <a:t>								  </a:t>
            </a:r>
          </a:p>
          <a:p>
            <a:pPr marL="0" indent="0" algn="just">
              <a:buNone/>
            </a:pPr>
            <a:endParaRPr lang="en-US" sz="2800" dirty="0">
              <a:latin typeface="Georgia" panose="02040502050405020303" pitchFamily="18" charset="0"/>
              <a:ea typeface="Times New Roman" panose="02020603050405020304" pitchFamily="18" charset="0"/>
            </a:endParaRPr>
          </a:p>
          <a:p>
            <a:pPr marL="0" indent="0">
              <a:buNone/>
            </a:pPr>
            <a:endParaRPr lang="x-none" dirty="0"/>
          </a:p>
        </p:txBody>
      </p:sp>
      <p:sp>
        <p:nvSpPr>
          <p:cNvPr id="4" name="Slide Number Placeholder 3">
            <a:extLst>
              <a:ext uri="{FF2B5EF4-FFF2-40B4-BE49-F238E27FC236}">
                <a16:creationId xmlns:a16="http://schemas.microsoft.com/office/drawing/2014/main" id="{DBD59F29-DCB9-453C-AF9A-19EE59AC6CC9}"/>
              </a:ext>
            </a:extLst>
          </p:cNvPr>
          <p:cNvSpPr>
            <a:spLocks noGrp="1"/>
          </p:cNvSpPr>
          <p:nvPr>
            <p:ph type="sldNum" sz="quarter" idx="12"/>
          </p:nvPr>
        </p:nvSpPr>
        <p:spPr/>
        <p:txBody>
          <a:bodyPr/>
          <a:lstStyle/>
          <a:p>
            <a:fld id="{16C4AC45-F167-457F-AF5A-70E55A853683}" type="slidenum">
              <a:rPr lang="en-US" sz="1600" smtClean="0"/>
              <a:t>6</a:t>
            </a:fld>
            <a:endParaRPr lang="en-US" sz="1600" dirty="0"/>
          </a:p>
        </p:txBody>
      </p:sp>
      <p:sp>
        <p:nvSpPr>
          <p:cNvPr id="5" name="Date Placeholder 4">
            <a:extLst>
              <a:ext uri="{FF2B5EF4-FFF2-40B4-BE49-F238E27FC236}">
                <a16:creationId xmlns:a16="http://schemas.microsoft.com/office/drawing/2014/main" id="{30F73122-1F99-478A-AB8F-B8CA1C65E43D}"/>
              </a:ext>
            </a:extLst>
          </p:cNvPr>
          <p:cNvSpPr>
            <a:spLocks noGrp="1"/>
          </p:cNvSpPr>
          <p:nvPr>
            <p:ph type="dt" sz="half" idx="10"/>
          </p:nvPr>
        </p:nvSpPr>
        <p:spPr>
          <a:xfrm>
            <a:off x="6909847" y="6041362"/>
            <a:ext cx="1207225" cy="365125"/>
          </a:xfrm>
        </p:spPr>
        <p:txBody>
          <a:bodyPr/>
          <a:lstStyle/>
          <a:p>
            <a:fld id="{90FA5A20-9A9B-4D09-A1E4-7C40CC98727A}" type="datetime1">
              <a:rPr lang="en-US" sz="1600" smtClean="0"/>
              <a:t>3/31/2022</a:t>
            </a:fld>
            <a:endParaRPr lang="en-US" sz="1600" dirty="0"/>
          </a:p>
        </p:txBody>
      </p:sp>
    </p:spTree>
    <p:extLst>
      <p:ext uri="{BB962C8B-B14F-4D97-AF65-F5344CB8AC3E}">
        <p14:creationId xmlns:p14="http://schemas.microsoft.com/office/powerpoint/2010/main" val="23029010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7072" y="36095"/>
            <a:ext cx="10062328" cy="6468400"/>
          </a:xfrm>
        </p:spPr>
        <p:txBody>
          <a:bodyPr>
            <a:normAutofit/>
          </a:bodyPr>
          <a:lstStyle/>
          <a:p>
            <a:pPr marL="0" indent="0" algn="just">
              <a:buNone/>
            </a:pPr>
            <a:r>
              <a:rPr lang="zh-CN" altLang="en-US" dirty="0">
                <a:solidFill>
                  <a:srgbClr val="000000"/>
                </a:solidFill>
                <a:latin typeface="Times New Roman" panose="02020603050405020304" pitchFamily="18" charset="0"/>
                <a:ea typeface="Times New Roman" panose="02020603050405020304" pitchFamily="18" charset="0"/>
              </a:rPr>
              <a:t> </a:t>
            </a:r>
            <a:endParaRPr lang="en-US" sz="2000" dirty="0">
              <a:solidFill>
                <a:prstClr val="black"/>
              </a:solidFill>
              <a:latin typeface="Georgia" panose="02040502050405020303" pitchFamily="18" charset="0"/>
              <a:ea typeface="Times New Roman" panose="02020603050405020304" pitchFamily="18" charset="0"/>
            </a:endParaRPr>
          </a:p>
          <a:p>
            <a:pPr lvl="0" algn="just">
              <a:buFont typeface="Wingdings" panose="05000000000000000000" pitchFamily="2" charset="2"/>
              <a:buChar char="q"/>
            </a:pPr>
            <a:r>
              <a:rPr lang="en-US" sz="2800" dirty="0">
                <a:solidFill>
                  <a:prstClr val="black"/>
                </a:solidFill>
                <a:latin typeface="Georgia" panose="02040502050405020303" pitchFamily="18" charset="0"/>
              </a:rPr>
              <a:t>Similarly, in Uganda the media is awash with reports of labour exploitation among MDWs in the Middle East (Mutebi, 2020). </a:t>
            </a:r>
          </a:p>
          <a:p>
            <a:pPr lvl="0" algn="just">
              <a:buFont typeface="Wingdings" panose="05000000000000000000" pitchFamily="2" charset="2"/>
              <a:buChar char="q"/>
            </a:pPr>
            <a:r>
              <a:rPr lang="en-US" sz="2800" dirty="0">
                <a:solidFill>
                  <a:prstClr val="black"/>
                </a:solidFill>
                <a:latin typeface="Georgia" panose="02040502050405020303" pitchFamily="18" charset="0"/>
                <a:ea typeface="Times New Roman" panose="02020603050405020304" pitchFamily="18" charset="0"/>
                <a:cs typeface="Times New Roman" panose="02020603050405020304" pitchFamily="18" charset="0"/>
              </a:rPr>
              <a:t>To address the challenge of MDWs exploitation, the GOU signed an MOU with Saudi Arabia and Jordan in 2017 to officially export MDWs and five new measures were put in place to guide the sector and these were:</a:t>
            </a:r>
          </a:p>
          <a:p>
            <a:pPr marL="0" indent="0" algn="just">
              <a:buNone/>
            </a:pPr>
            <a:endParaRPr lang="en-US" sz="2800" dirty="0">
              <a:solidFill>
                <a:prstClr val="black"/>
              </a:solidFill>
              <a:latin typeface="Georgia" panose="02040502050405020303" pitchFamily="18" charset="0"/>
              <a:ea typeface="Times New Roman" panose="02020603050405020304" pitchFamily="18" charset="0"/>
              <a:cs typeface="Times New Roman" panose="02020603050405020304" pitchFamily="18" charset="0"/>
            </a:endParaRPr>
          </a:p>
          <a:p>
            <a:pPr lvl="0" algn="just">
              <a:buFont typeface="Wingdings" panose="05000000000000000000" pitchFamily="2" charset="2"/>
              <a:buChar char="Ø"/>
            </a:pPr>
            <a:r>
              <a:rPr lang="en-US" sz="2800" dirty="0">
                <a:solidFill>
                  <a:prstClr val="black"/>
                </a:solidFill>
                <a:latin typeface="Georgia" panose="02040502050405020303" pitchFamily="18" charset="0"/>
                <a:ea typeface="Calibri" panose="020F0502020204030204" pitchFamily="34" charset="0"/>
              </a:rPr>
              <a:t>Improved communication between various government ministries and agencies.</a:t>
            </a:r>
            <a:r>
              <a:rPr lang="en-US" sz="2800" dirty="0">
                <a:solidFill>
                  <a:prstClr val="black"/>
                </a:solidFill>
                <a:latin typeface="Georgia" panose="02040502050405020303" pitchFamily="18" charset="0"/>
              </a:rPr>
              <a:t>			</a:t>
            </a:r>
          </a:p>
          <a:p>
            <a:pPr marL="0" lvl="0" indent="0" algn="just">
              <a:buNone/>
            </a:pPr>
            <a:r>
              <a:rPr lang="en-US" sz="2800" dirty="0">
                <a:solidFill>
                  <a:prstClr val="black"/>
                </a:solidFill>
                <a:latin typeface="Georgia" panose="02040502050405020303" pitchFamily="18" charset="0"/>
              </a:rPr>
              <a:t>															</a:t>
            </a:r>
          </a:p>
          <a:p>
            <a:pPr marL="0" indent="0" algn="just">
              <a:buNone/>
            </a:pPr>
            <a:endParaRPr lang="en-US" sz="2000" dirty="0">
              <a:solidFill>
                <a:prstClr val="black"/>
              </a:solidFill>
              <a:latin typeface="Georgia" panose="02040502050405020303" pitchFamily="18" charset="0"/>
              <a:ea typeface="Times New Roman" panose="02020603050405020304" pitchFamily="18" charset="0"/>
            </a:endParaRPr>
          </a:p>
          <a:p>
            <a:pPr marL="0" indent="0">
              <a:buNone/>
            </a:pPr>
            <a:endParaRPr lang="en-US" dirty="0"/>
          </a:p>
        </p:txBody>
      </p:sp>
      <p:sp>
        <p:nvSpPr>
          <p:cNvPr id="2" name="Slide Number Placeholder 1">
            <a:extLst>
              <a:ext uri="{FF2B5EF4-FFF2-40B4-BE49-F238E27FC236}">
                <a16:creationId xmlns:a16="http://schemas.microsoft.com/office/drawing/2014/main" id="{30B9F665-714C-4A6A-A44A-0BE835B98B09}"/>
              </a:ext>
            </a:extLst>
          </p:cNvPr>
          <p:cNvSpPr>
            <a:spLocks noGrp="1"/>
          </p:cNvSpPr>
          <p:nvPr>
            <p:ph type="sldNum" sz="quarter" idx="12"/>
          </p:nvPr>
        </p:nvSpPr>
        <p:spPr/>
        <p:txBody>
          <a:bodyPr/>
          <a:lstStyle/>
          <a:p>
            <a:fld id="{16C4AC45-F167-457F-AF5A-70E55A853683}" type="slidenum">
              <a:rPr lang="en-US" sz="1600" smtClean="0"/>
              <a:t>7</a:t>
            </a:fld>
            <a:endParaRPr lang="en-US" sz="1600" dirty="0"/>
          </a:p>
        </p:txBody>
      </p:sp>
      <p:sp>
        <p:nvSpPr>
          <p:cNvPr id="4" name="Date Placeholder 3">
            <a:extLst>
              <a:ext uri="{FF2B5EF4-FFF2-40B4-BE49-F238E27FC236}">
                <a16:creationId xmlns:a16="http://schemas.microsoft.com/office/drawing/2014/main" id="{A022760E-AECF-418D-8944-397F86120A8D}"/>
              </a:ext>
            </a:extLst>
          </p:cNvPr>
          <p:cNvSpPr>
            <a:spLocks noGrp="1"/>
          </p:cNvSpPr>
          <p:nvPr>
            <p:ph type="dt" sz="half" idx="10"/>
          </p:nvPr>
        </p:nvSpPr>
        <p:spPr>
          <a:xfrm>
            <a:off x="6872141" y="6041362"/>
            <a:ext cx="1244932" cy="365125"/>
          </a:xfrm>
        </p:spPr>
        <p:txBody>
          <a:bodyPr/>
          <a:lstStyle/>
          <a:p>
            <a:fld id="{5BD2CE8C-857F-4B12-A5DF-91D5CF83BC98}" type="datetime1">
              <a:rPr lang="en-US" sz="1600" smtClean="0"/>
              <a:t>3/31/2022</a:t>
            </a:fld>
            <a:endParaRPr lang="en-US" sz="1600" dirty="0"/>
          </a:p>
        </p:txBody>
      </p:sp>
    </p:spTree>
    <p:extLst>
      <p:ext uri="{BB962C8B-B14F-4D97-AF65-F5344CB8AC3E}">
        <p14:creationId xmlns:p14="http://schemas.microsoft.com/office/powerpoint/2010/main" val="18999050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22C311-99BC-4627-9CBD-82E84C3AE38F}"/>
              </a:ext>
            </a:extLst>
          </p:cNvPr>
          <p:cNvSpPr>
            <a:spLocks noGrp="1"/>
          </p:cNvSpPr>
          <p:nvPr>
            <p:ph type="title"/>
          </p:nvPr>
        </p:nvSpPr>
        <p:spPr>
          <a:xfrm>
            <a:off x="2057400" y="152401"/>
            <a:ext cx="7924800" cy="579437"/>
          </a:xfrm>
        </p:spPr>
        <p:txBody>
          <a:bodyPr>
            <a:normAutofit/>
          </a:bodyPr>
          <a:lstStyle/>
          <a:p>
            <a:r>
              <a:rPr lang="en-US" sz="3200" b="1" dirty="0">
                <a:latin typeface="Georgia" panose="02040502050405020303" pitchFamily="18" charset="0"/>
              </a:rPr>
              <a:t>Background ct’d</a:t>
            </a:r>
            <a:endParaRPr lang="x-none" sz="3200" b="1" dirty="0">
              <a:latin typeface="Georgia" panose="02040502050405020303" pitchFamily="18" charset="0"/>
            </a:endParaRPr>
          </a:p>
        </p:txBody>
      </p:sp>
      <p:sp>
        <p:nvSpPr>
          <p:cNvPr id="3" name="Content Placeholder 2">
            <a:extLst>
              <a:ext uri="{FF2B5EF4-FFF2-40B4-BE49-F238E27FC236}">
                <a16:creationId xmlns:a16="http://schemas.microsoft.com/office/drawing/2014/main" id="{0DB462D6-C9DF-49A7-B7FA-EAAEA92F9A33}"/>
              </a:ext>
            </a:extLst>
          </p:cNvPr>
          <p:cNvSpPr>
            <a:spLocks noGrp="1"/>
          </p:cNvSpPr>
          <p:nvPr>
            <p:ph idx="1"/>
          </p:nvPr>
        </p:nvSpPr>
        <p:spPr>
          <a:xfrm>
            <a:off x="471340" y="731838"/>
            <a:ext cx="10044260" cy="5973762"/>
          </a:xfrm>
        </p:spPr>
        <p:txBody>
          <a:bodyPr>
            <a:noAutofit/>
          </a:bodyPr>
          <a:lstStyle/>
          <a:p>
            <a:pPr algn="just">
              <a:buFont typeface="Wingdings" panose="05000000000000000000" pitchFamily="2" charset="2"/>
              <a:buChar char="Ø"/>
            </a:pPr>
            <a:r>
              <a:rPr lang="en-US" sz="2800" dirty="0">
                <a:latin typeface="Georgia" panose="02040502050405020303" pitchFamily="18" charset="0"/>
                <a:ea typeface="Calibri" panose="020F0502020204030204" pitchFamily="34" charset="0"/>
              </a:rPr>
              <a:t>Mandatory pre-departure orientation for all MDWs.</a:t>
            </a:r>
          </a:p>
          <a:p>
            <a:pPr algn="just">
              <a:buFont typeface="Wingdings" panose="05000000000000000000" pitchFamily="2" charset="2"/>
              <a:buChar char="Ø"/>
            </a:pPr>
            <a:r>
              <a:rPr lang="en-US" sz="2800" dirty="0">
                <a:latin typeface="Georgia" panose="02040502050405020303" pitchFamily="18" charset="0"/>
                <a:ea typeface="Calibri" panose="020F0502020204030204" pitchFamily="34" charset="0"/>
              </a:rPr>
              <a:t>A clearance process for potential migrant workers by the Ministry of Labour.</a:t>
            </a:r>
          </a:p>
          <a:p>
            <a:pPr marL="0" indent="0" algn="just">
              <a:buNone/>
            </a:pPr>
            <a:endParaRPr lang="en-US" sz="2800" dirty="0">
              <a:latin typeface="Georgia" panose="02040502050405020303" pitchFamily="18" charset="0"/>
              <a:ea typeface="Calibri" panose="020F0502020204030204" pitchFamily="34" charset="0"/>
            </a:endParaRPr>
          </a:p>
          <a:p>
            <a:pPr algn="just">
              <a:buFont typeface="Wingdings" panose="05000000000000000000" pitchFamily="2" charset="2"/>
              <a:buChar char="Ø"/>
            </a:pPr>
            <a:r>
              <a:rPr lang="en-US" sz="2800" dirty="0">
                <a:latin typeface="Georgia" panose="02040502050405020303" pitchFamily="18" charset="0"/>
                <a:ea typeface="Calibri" panose="020F0502020204030204" pitchFamily="34" charset="0"/>
              </a:rPr>
              <a:t>A four-party contract between the employee,  employer, recruitment company and the receiving country.</a:t>
            </a:r>
          </a:p>
          <a:p>
            <a:pPr marL="0" indent="0" algn="just">
              <a:buNone/>
            </a:pPr>
            <a:endParaRPr lang="en-US" sz="2800" dirty="0">
              <a:latin typeface="Georgia" panose="02040502050405020303" pitchFamily="18" charset="0"/>
              <a:ea typeface="Calibri" panose="020F0502020204030204" pitchFamily="34" charset="0"/>
            </a:endParaRPr>
          </a:p>
          <a:p>
            <a:pPr algn="just">
              <a:buFont typeface="Wingdings" panose="05000000000000000000" pitchFamily="2" charset="2"/>
              <a:buChar char="Ø"/>
            </a:pPr>
            <a:r>
              <a:rPr lang="en-US" sz="2800" dirty="0">
                <a:latin typeface="Georgia" panose="02040502050405020303" pitchFamily="18" charset="0"/>
                <a:ea typeface="Calibri" panose="020F0502020204030204" pitchFamily="34" charset="0"/>
              </a:rPr>
              <a:t>Establishment of an emergency fund to offer legal aid, medical assistance and emergency repatriation for workers in need of assistance. 	</a:t>
            </a:r>
            <a:endParaRPr lang="x-none" sz="2800" dirty="0">
              <a:latin typeface="Georgia" panose="02040502050405020303" pitchFamily="18" charset="0"/>
            </a:endParaRPr>
          </a:p>
        </p:txBody>
      </p:sp>
      <p:sp>
        <p:nvSpPr>
          <p:cNvPr id="4" name="Slide Number Placeholder 3">
            <a:extLst>
              <a:ext uri="{FF2B5EF4-FFF2-40B4-BE49-F238E27FC236}">
                <a16:creationId xmlns:a16="http://schemas.microsoft.com/office/drawing/2014/main" id="{AA76D21F-08E1-4554-895E-DF4F1F385F7D}"/>
              </a:ext>
            </a:extLst>
          </p:cNvPr>
          <p:cNvSpPr>
            <a:spLocks noGrp="1"/>
          </p:cNvSpPr>
          <p:nvPr>
            <p:ph type="sldNum" sz="quarter" idx="12"/>
          </p:nvPr>
        </p:nvSpPr>
        <p:spPr/>
        <p:txBody>
          <a:bodyPr/>
          <a:lstStyle/>
          <a:p>
            <a:fld id="{16C4AC45-F167-457F-AF5A-70E55A853683}" type="slidenum">
              <a:rPr lang="en-US" sz="1600" smtClean="0"/>
              <a:t>8</a:t>
            </a:fld>
            <a:endParaRPr lang="en-US" sz="1600" dirty="0"/>
          </a:p>
        </p:txBody>
      </p:sp>
      <p:sp>
        <p:nvSpPr>
          <p:cNvPr id="5" name="Date Placeholder 4">
            <a:extLst>
              <a:ext uri="{FF2B5EF4-FFF2-40B4-BE49-F238E27FC236}">
                <a16:creationId xmlns:a16="http://schemas.microsoft.com/office/drawing/2014/main" id="{C1307BF7-8173-4FE7-BF4E-157899AB84F6}"/>
              </a:ext>
            </a:extLst>
          </p:cNvPr>
          <p:cNvSpPr>
            <a:spLocks noGrp="1"/>
          </p:cNvSpPr>
          <p:nvPr>
            <p:ph type="dt" sz="half" idx="10"/>
          </p:nvPr>
        </p:nvSpPr>
        <p:spPr>
          <a:xfrm>
            <a:off x="6825007" y="6041362"/>
            <a:ext cx="1292066" cy="365125"/>
          </a:xfrm>
        </p:spPr>
        <p:txBody>
          <a:bodyPr/>
          <a:lstStyle/>
          <a:p>
            <a:fld id="{07B69FFF-900B-48F6-B67E-BE7655E4FBE0}" type="datetime1">
              <a:rPr lang="en-US" sz="1600" smtClean="0"/>
              <a:t>3/31/2022</a:t>
            </a:fld>
            <a:endParaRPr lang="en-US" sz="1600" dirty="0"/>
          </a:p>
        </p:txBody>
      </p:sp>
    </p:spTree>
    <p:extLst>
      <p:ext uri="{BB962C8B-B14F-4D97-AF65-F5344CB8AC3E}">
        <p14:creationId xmlns:p14="http://schemas.microsoft.com/office/powerpoint/2010/main" val="15513592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121242-C66A-430A-BA6F-5775322A5BF1}"/>
              </a:ext>
            </a:extLst>
          </p:cNvPr>
          <p:cNvSpPr>
            <a:spLocks noGrp="1"/>
          </p:cNvSpPr>
          <p:nvPr>
            <p:ph type="title"/>
          </p:nvPr>
        </p:nvSpPr>
        <p:spPr>
          <a:xfrm>
            <a:off x="2362200" y="152400"/>
            <a:ext cx="7543800" cy="762000"/>
          </a:xfrm>
        </p:spPr>
        <p:txBody>
          <a:bodyPr>
            <a:normAutofit/>
          </a:bodyPr>
          <a:lstStyle/>
          <a:p>
            <a:r>
              <a:rPr lang="en-US" sz="3200" b="1" dirty="0">
                <a:latin typeface="Georgia" panose="02040502050405020303" pitchFamily="18" charset="0"/>
              </a:rPr>
              <a:t>Background Ct’d</a:t>
            </a:r>
            <a:r>
              <a:rPr lang="en-US" sz="3200" dirty="0"/>
              <a:t> </a:t>
            </a:r>
            <a:endParaRPr lang="x-none" sz="3200" dirty="0"/>
          </a:p>
        </p:txBody>
      </p:sp>
      <p:sp>
        <p:nvSpPr>
          <p:cNvPr id="3" name="Content Placeholder 2">
            <a:extLst>
              <a:ext uri="{FF2B5EF4-FFF2-40B4-BE49-F238E27FC236}">
                <a16:creationId xmlns:a16="http://schemas.microsoft.com/office/drawing/2014/main" id="{4342A1EF-19F7-4922-9707-D4E6C9371D9F}"/>
              </a:ext>
            </a:extLst>
          </p:cNvPr>
          <p:cNvSpPr>
            <a:spLocks noGrp="1"/>
          </p:cNvSpPr>
          <p:nvPr>
            <p:ph idx="1"/>
          </p:nvPr>
        </p:nvSpPr>
        <p:spPr>
          <a:xfrm>
            <a:off x="537329" y="1066800"/>
            <a:ext cx="9637030" cy="5638800"/>
          </a:xfrm>
        </p:spPr>
        <p:txBody>
          <a:bodyPr>
            <a:normAutofit/>
          </a:bodyPr>
          <a:lstStyle/>
          <a:p>
            <a:pPr algn="just">
              <a:buFont typeface="Wingdings" panose="05000000000000000000" pitchFamily="2" charset="2"/>
              <a:buChar char="q"/>
            </a:pPr>
            <a:r>
              <a:rPr lang="en-US" sz="2800" dirty="0">
                <a:latin typeface="Georgia" panose="02040502050405020303" pitchFamily="18" charset="0"/>
              </a:rPr>
              <a:t>In spite of the new measures put in place by GOU, the labour export system as well as other concerted efforts from other stakeholders  to address the vice, exploitation keeps getting worse each day.</a:t>
            </a:r>
          </a:p>
          <a:p>
            <a:pPr marL="0" indent="0" algn="just">
              <a:buNone/>
            </a:pPr>
            <a:endParaRPr lang="en-US" sz="2800" dirty="0">
              <a:latin typeface="Georgia" panose="02040502050405020303" pitchFamily="18" charset="0"/>
            </a:endParaRPr>
          </a:p>
          <a:p>
            <a:pPr algn="just">
              <a:buFont typeface="Wingdings" panose="05000000000000000000" pitchFamily="2" charset="2"/>
              <a:buChar char="q"/>
            </a:pPr>
            <a:r>
              <a:rPr lang="en-US" sz="2800" dirty="0">
                <a:latin typeface="Georgia" panose="02040502050405020303" pitchFamily="18" charset="0"/>
              </a:rPr>
              <a:t>Therefore, this study aims at examining the effectiveness of Uganda’s labour export system  in addressing exploitation of MDWs in the Middle East.</a:t>
            </a:r>
            <a:endParaRPr lang="en-US" sz="3200" dirty="0">
              <a:latin typeface="Georgia" panose="02040502050405020303" pitchFamily="18" charset="0"/>
            </a:endParaRPr>
          </a:p>
          <a:p>
            <a:pPr marL="0" indent="0">
              <a:buNone/>
            </a:pPr>
            <a:r>
              <a:rPr lang="en-US" dirty="0"/>
              <a:t>								</a:t>
            </a:r>
            <a:endParaRPr lang="x-none" dirty="0"/>
          </a:p>
        </p:txBody>
      </p:sp>
      <p:sp>
        <p:nvSpPr>
          <p:cNvPr id="4" name="Slide Number Placeholder 3">
            <a:extLst>
              <a:ext uri="{FF2B5EF4-FFF2-40B4-BE49-F238E27FC236}">
                <a16:creationId xmlns:a16="http://schemas.microsoft.com/office/drawing/2014/main" id="{6DD0A55E-D95E-4378-9276-E0AB7C7549E2}"/>
              </a:ext>
            </a:extLst>
          </p:cNvPr>
          <p:cNvSpPr>
            <a:spLocks noGrp="1"/>
          </p:cNvSpPr>
          <p:nvPr>
            <p:ph type="sldNum" sz="quarter" idx="12"/>
          </p:nvPr>
        </p:nvSpPr>
        <p:spPr/>
        <p:txBody>
          <a:bodyPr/>
          <a:lstStyle/>
          <a:p>
            <a:fld id="{16C4AC45-F167-457F-AF5A-70E55A853683}" type="slidenum">
              <a:rPr lang="en-US" sz="1600" smtClean="0"/>
              <a:t>9</a:t>
            </a:fld>
            <a:endParaRPr lang="en-US" sz="1600" dirty="0"/>
          </a:p>
        </p:txBody>
      </p:sp>
      <p:sp>
        <p:nvSpPr>
          <p:cNvPr id="5" name="Date Placeholder 4">
            <a:extLst>
              <a:ext uri="{FF2B5EF4-FFF2-40B4-BE49-F238E27FC236}">
                <a16:creationId xmlns:a16="http://schemas.microsoft.com/office/drawing/2014/main" id="{A3906B0B-912C-4086-96E9-7B74BE706808}"/>
              </a:ext>
            </a:extLst>
          </p:cNvPr>
          <p:cNvSpPr>
            <a:spLocks noGrp="1"/>
          </p:cNvSpPr>
          <p:nvPr>
            <p:ph type="dt" sz="half" idx="10"/>
          </p:nvPr>
        </p:nvSpPr>
        <p:spPr>
          <a:xfrm>
            <a:off x="6853287" y="6041362"/>
            <a:ext cx="1263785" cy="365125"/>
          </a:xfrm>
        </p:spPr>
        <p:txBody>
          <a:bodyPr/>
          <a:lstStyle/>
          <a:p>
            <a:fld id="{D27EE159-EC6F-4AC1-B684-C1BD12FAEACE}" type="datetime1">
              <a:rPr lang="en-US" sz="1600" smtClean="0"/>
              <a:t>3/31/2022</a:t>
            </a:fld>
            <a:endParaRPr lang="en-US" sz="1600" dirty="0"/>
          </a:p>
        </p:txBody>
      </p:sp>
    </p:spTree>
    <p:extLst>
      <p:ext uri="{BB962C8B-B14F-4D97-AF65-F5344CB8AC3E}">
        <p14:creationId xmlns:p14="http://schemas.microsoft.com/office/powerpoint/2010/main" val="3608614533"/>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277</TotalTime>
  <Words>1742</Words>
  <Application>Microsoft Office PowerPoint</Application>
  <PresentationFormat>Widescreen</PresentationFormat>
  <Paragraphs>221</Paragraphs>
  <Slides>23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23</vt:i4>
      </vt:variant>
    </vt:vector>
  </HeadingPairs>
  <TitlesOfParts>
    <vt:vector size="31" baseType="lpstr">
      <vt:lpstr>Arial</vt:lpstr>
      <vt:lpstr>Calibri</vt:lpstr>
      <vt:lpstr>Georgia</vt:lpstr>
      <vt:lpstr>Times New Roman</vt:lpstr>
      <vt:lpstr>Trebuchet MS</vt:lpstr>
      <vt:lpstr>Wingdings</vt:lpstr>
      <vt:lpstr>Wingdings 3</vt:lpstr>
      <vt:lpstr>Facet</vt:lpstr>
      <vt:lpstr>Uganda’s Labour Export Industry System and Exploitation of Domestic Workers in Riyadh City, Saudi Arabia. </vt:lpstr>
      <vt:lpstr>Format of Presentation </vt:lpstr>
      <vt:lpstr>Introduction</vt:lpstr>
      <vt:lpstr>Background of the Study</vt:lpstr>
      <vt:lpstr>Background ct’d</vt:lpstr>
      <vt:lpstr>Background ct’d</vt:lpstr>
      <vt:lpstr>PowerPoint Presentation</vt:lpstr>
      <vt:lpstr>Background ct’d</vt:lpstr>
      <vt:lpstr>Background Ct’d </vt:lpstr>
      <vt:lpstr>Statement of the Problem</vt:lpstr>
      <vt:lpstr>Statement Ct’d</vt:lpstr>
      <vt:lpstr>General objective  </vt:lpstr>
      <vt:lpstr>Objectives of the Study ct’d</vt:lpstr>
      <vt:lpstr>Research Questions</vt:lpstr>
      <vt:lpstr>Scope of the Study</vt:lpstr>
      <vt:lpstr> Justification of the study </vt:lpstr>
      <vt:lpstr> Significance of the study </vt:lpstr>
      <vt:lpstr>Literature Review</vt:lpstr>
      <vt:lpstr>Methodology </vt:lpstr>
      <vt:lpstr>Methodology ct’d</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Shani Carter</dc:creator>
  <cp:lastModifiedBy>Shani Carter</cp:lastModifiedBy>
  <cp:revision>43</cp:revision>
  <dcterms:created xsi:type="dcterms:W3CDTF">2020-02-19T16:22:48Z</dcterms:created>
  <dcterms:modified xsi:type="dcterms:W3CDTF">2022-04-01T02:10:33Z</dcterms:modified>
</cp:coreProperties>
</file>