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303" r:id="rId4"/>
    <p:sldId id="267" r:id="rId5"/>
    <p:sldId id="286" r:id="rId6"/>
    <p:sldId id="287" r:id="rId7"/>
    <p:sldId id="289" r:id="rId8"/>
    <p:sldId id="304" r:id="rId9"/>
    <p:sldId id="292" r:id="rId10"/>
    <p:sldId id="256" r:id="rId11"/>
    <p:sldId id="257" r:id="rId12"/>
    <p:sldId id="258" r:id="rId13"/>
    <p:sldId id="259" r:id="rId14"/>
    <p:sldId id="260" r:id="rId15"/>
    <p:sldId id="263" r:id="rId16"/>
    <p:sldId id="293" r:id="rId17"/>
    <p:sldId id="295" r:id="rId18"/>
    <p:sldId id="296" r:id="rId19"/>
    <p:sldId id="294" r:id="rId20"/>
    <p:sldId id="297" r:id="rId21"/>
    <p:sldId id="305" r:id="rId22"/>
    <p:sldId id="277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E73"/>
    <a:srgbClr val="3CE06B"/>
    <a:srgbClr val="0000FF"/>
    <a:srgbClr val="FF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8FFFF-2641-4DB6-9E41-9F64717F64E9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9D19F22-0810-451F-80FC-2E77777525B1}">
      <dgm:prSet/>
      <dgm:spPr/>
      <dgm:t>
        <a:bodyPr/>
        <a:lstStyle/>
        <a:p>
          <a:endParaRPr lang="en-US" dirty="0">
            <a:latin typeface="Avenir Book"/>
          </a:endParaRPr>
        </a:p>
      </dgm:t>
    </dgm:pt>
    <dgm:pt modelId="{7FBADCF5-8772-4EE9-9FAF-3481BC24973B}" type="parTrans" cxnId="{A7BC89ED-BB66-4202-B96A-B95EA091B8B8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4FEDD979-4B05-4179-BD22-8DF3ECFE2F9C}" type="sibTrans" cxnId="{A7BC89ED-BB66-4202-B96A-B95EA091B8B8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F0E876EF-7B0B-402B-83D4-EA2612D2CEDC}">
      <dgm:prSet/>
      <dgm:spPr/>
      <dgm:t>
        <a:bodyPr/>
        <a:lstStyle/>
        <a:p>
          <a:endParaRPr lang="en-US" dirty="0">
            <a:latin typeface="Avenir Book"/>
          </a:endParaRPr>
        </a:p>
      </dgm:t>
    </dgm:pt>
    <dgm:pt modelId="{428D673F-17B4-4CB9-BFCD-C4F9EADE6FC2}" type="parTrans" cxnId="{B92F7DD1-BA51-4A21-B5C8-45BD7C6992E5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15F8F64F-A357-4419-A1A0-ED06448992FF}" type="sibTrans" cxnId="{B92F7DD1-BA51-4A21-B5C8-45BD7C6992E5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B38EF584-14A4-4739-9FDD-79FA1AF6D786}">
      <dgm:prSet/>
      <dgm:spPr/>
      <dgm:t>
        <a:bodyPr/>
        <a:lstStyle/>
        <a:p>
          <a:endParaRPr lang="en-US" dirty="0">
            <a:latin typeface="Avenir Book"/>
          </a:endParaRPr>
        </a:p>
      </dgm:t>
    </dgm:pt>
    <dgm:pt modelId="{D1CE454E-A19E-4B4C-B16C-4D3B41B3E7E7}" type="parTrans" cxnId="{453B895D-C3C4-4A7B-B259-2D70EC90EC24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94D35D33-427D-4486-A5E7-2DBACADA9CAF}" type="sibTrans" cxnId="{453B895D-C3C4-4A7B-B259-2D70EC90EC24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30588753-5FB7-4F90-A32B-3CABBD01729A}">
      <dgm:prSet/>
      <dgm:spPr/>
      <dgm:t>
        <a:bodyPr/>
        <a:lstStyle/>
        <a:p>
          <a:r>
            <a:rPr lang="en-ZA" dirty="0">
              <a:latin typeface="Avenir Book"/>
            </a:rPr>
            <a:t>. </a:t>
          </a:r>
          <a:endParaRPr lang="en-US" dirty="0">
            <a:latin typeface="Avenir Book"/>
          </a:endParaRPr>
        </a:p>
      </dgm:t>
    </dgm:pt>
    <dgm:pt modelId="{EDA487FA-6D61-479C-A66E-A917783B0915}" type="parTrans" cxnId="{7236519E-81F9-4373-895A-9109C0506A47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EAD04D05-BF09-428B-80B3-67E7D9F4E83A}" type="sibTrans" cxnId="{7236519E-81F9-4373-895A-9109C0506A47}">
      <dgm:prSet/>
      <dgm:spPr/>
      <dgm:t>
        <a:bodyPr/>
        <a:lstStyle/>
        <a:p>
          <a:endParaRPr lang="en-US">
            <a:latin typeface="Avenir Book"/>
          </a:endParaRPr>
        </a:p>
      </dgm:t>
    </dgm:pt>
    <dgm:pt modelId="{82FDD00F-61C0-4284-8554-D61A27B9EF3B}">
      <dgm:prSet custT="1"/>
      <dgm:spPr/>
      <dgm:t>
        <a:bodyPr/>
        <a:lstStyle/>
        <a:p>
          <a:pPr algn="ctr"/>
          <a:r>
            <a:rPr lang="en-GB" sz="2400" b="1" dirty="0"/>
            <a:t>Framing of Research </a:t>
          </a:r>
        </a:p>
        <a:p>
          <a:pPr algn="ctr"/>
          <a:r>
            <a:rPr lang="en-GB" sz="2400" b="1" dirty="0"/>
            <a:t>Consumer Protection Policy</a:t>
          </a:r>
        </a:p>
        <a:p>
          <a:pPr algn="ctr"/>
          <a:r>
            <a:rPr lang="en-GB" sz="2400" b="1" dirty="0">
              <a:solidFill>
                <a:srgbClr val="4ECE73"/>
              </a:solidFill>
            </a:rPr>
            <a:t>CAN IT BE </a:t>
          </a:r>
        </a:p>
        <a:p>
          <a:pPr algn="ctr"/>
          <a:r>
            <a:rPr lang="en-GB" sz="2400" b="0" dirty="0"/>
            <a:t>contributory driver towards sustainability?</a:t>
          </a:r>
        </a:p>
        <a:p>
          <a:pPr algn="ctr"/>
          <a:endParaRPr lang="en-GB" sz="2400" b="0" dirty="0"/>
        </a:p>
        <a:p>
          <a:pPr algn="ctr"/>
          <a:r>
            <a:rPr lang="en-GB" sz="2400" b="0" dirty="0"/>
            <a:t>enabling mechanism for global aspirations </a:t>
          </a:r>
          <a:r>
            <a:rPr lang="en-GB" sz="2400" b="0" dirty="0" err="1"/>
            <a:t>eg</a:t>
          </a:r>
          <a:r>
            <a:rPr lang="en-GB" sz="2400" b="0" dirty="0"/>
            <a:t> SDGs?</a:t>
          </a:r>
        </a:p>
        <a:p>
          <a:pPr algn="ctr"/>
          <a:endParaRPr lang="en-GB" sz="2400" b="0" dirty="0"/>
        </a:p>
        <a:p>
          <a:pPr algn="ctr"/>
          <a:endParaRPr lang="en-GB" sz="2400" b="0" dirty="0"/>
        </a:p>
        <a:p>
          <a:pPr algn="ctr"/>
          <a:endParaRPr lang="en-GB" sz="2400" b="1" dirty="0"/>
        </a:p>
        <a:p>
          <a:pPr algn="ctr"/>
          <a:endParaRPr lang="en-GB" sz="2800" b="1" dirty="0"/>
        </a:p>
        <a:p>
          <a:pPr algn="l"/>
          <a:endParaRPr lang="en-GB" sz="1600" dirty="0"/>
        </a:p>
        <a:p>
          <a:pPr algn="l"/>
          <a:endParaRPr lang="en-ZA" sz="1600" dirty="0"/>
        </a:p>
      </dgm:t>
    </dgm:pt>
    <dgm:pt modelId="{0CFECB1C-1DBF-46F3-9910-7EF3F8055D1A}" type="parTrans" cxnId="{0A8D0CA9-61D6-448E-B124-8E29192E493A}">
      <dgm:prSet/>
      <dgm:spPr/>
      <dgm:t>
        <a:bodyPr/>
        <a:lstStyle/>
        <a:p>
          <a:endParaRPr lang="en-ZA"/>
        </a:p>
      </dgm:t>
    </dgm:pt>
    <dgm:pt modelId="{22DF700F-8444-4C53-A663-999132A89EC9}" type="sibTrans" cxnId="{0A8D0CA9-61D6-448E-B124-8E29192E493A}">
      <dgm:prSet/>
      <dgm:spPr/>
      <dgm:t>
        <a:bodyPr/>
        <a:lstStyle/>
        <a:p>
          <a:endParaRPr lang="en-ZA"/>
        </a:p>
      </dgm:t>
    </dgm:pt>
    <dgm:pt modelId="{E248492C-B51A-4BEE-BF67-EED47CB3D309}" type="pres">
      <dgm:prSet presAssocID="{E468FFFF-2641-4DB6-9E41-9F64717F64E9}" presName="vert0" presStyleCnt="0">
        <dgm:presLayoutVars>
          <dgm:dir/>
          <dgm:animOne val="branch"/>
          <dgm:animLvl val="lvl"/>
        </dgm:presLayoutVars>
      </dgm:prSet>
      <dgm:spPr/>
    </dgm:pt>
    <dgm:pt modelId="{A86D4F92-44FA-4F10-B786-3830C6D9ED0A}" type="pres">
      <dgm:prSet presAssocID="{09D19F22-0810-451F-80FC-2E77777525B1}" presName="thickLine" presStyleLbl="alignNode1" presStyleIdx="0" presStyleCnt="5"/>
      <dgm:spPr/>
    </dgm:pt>
    <dgm:pt modelId="{8F5F6CDC-0BD7-486C-A152-B04362E4261E}" type="pres">
      <dgm:prSet presAssocID="{09D19F22-0810-451F-80FC-2E77777525B1}" presName="horz1" presStyleCnt="0"/>
      <dgm:spPr/>
    </dgm:pt>
    <dgm:pt modelId="{0A4EBF7E-0080-4C38-81C0-9EEA0F1EDEC0}" type="pres">
      <dgm:prSet presAssocID="{09D19F22-0810-451F-80FC-2E77777525B1}" presName="tx1" presStyleLbl="revTx" presStyleIdx="0" presStyleCnt="5"/>
      <dgm:spPr/>
    </dgm:pt>
    <dgm:pt modelId="{F49B46A5-82D9-447C-A155-872176B0FF12}" type="pres">
      <dgm:prSet presAssocID="{09D19F22-0810-451F-80FC-2E77777525B1}" presName="vert1" presStyleCnt="0"/>
      <dgm:spPr/>
    </dgm:pt>
    <dgm:pt modelId="{F6ABF226-FB67-4AEF-B0C9-93183E8FB56F}" type="pres">
      <dgm:prSet presAssocID="{F0E876EF-7B0B-402B-83D4-EA2612D2CEDC}" presName="thickLine" presStyleLbl="alignNode1" presStyleIdx="1" presStyleCnt="5"/>
      <dgm:spPr/>
    </dgm:pt>
    <dgm:pt modelId="{EAD0E13A-DB25-41A5-B8C3-FA44609955C1}" type="pres">
      <dgm:prSet presAssocID="{F0E876EF-7B0B-402B-83D4-EA2612D2CEDC}" presName="horz1" presStyleCnt="0"/>
      <dgm:spPr/>
    </dgm:pt>
    <dgm:pt modelId="{0078372B-ACB3-484A-9997-5DBF442148A6}" type="pres">
      <dgm:prSet presAssocID="{F0E876EF-7B0B-402B-83D4-EA2612D2CEDC}" presName="tx1" presStyleLbl="revTx" presStyleIdx="1" presStyleCnt="5"/>
      <dgm:spPr/>
    </dgm:pt>
    <dgm:pt modelId="{E2B35459-15A0-4179-8854-4BB2138A0EDD}" type="pres">
      <dgm:prSet presAssocID="{F0E876EF-7B0B-402B-83D4-EA2612D2CEDC}" presName="vert1" presStyleCnt="0"/>
      <dgm:spPr/>
    </dgm:pt>
    <dgm:pt modelId="{2C311E63-95BD-46CE-A8FC-5D6EE2BA3EF9}" type="pres">
      <dgm:prSet presAssocID="{B38EF584-14A4-4739-9FDD-79FA1AF6D786}" presName="thickLine" presStyleLbl="alignNode1" presStyleIdx="2" presStyleCnt="5"/>
      <dgm:spPr/>
    </dgm:pt>
    <dgm:pt modelId="{0C231CB3-D9C3-407E-8078-F906E562F16B}" type="pres">
      <dgm:prSet presAssocID="{B38EF584-14A4-4739-9FDD-79FA1AF6D786}" presName="horz1" presStyleCnt="0"/>
      <dgm:spPr/>
    </dgm:pt>
    <dgm:pt modelId="{6000936F-1FCB-42D6-AF84-B73EBFD5D9D5}" type="pres">
      <dgm:prSet presAssocID="{B38EF584-14A4-4739-9FDD-79FA1AF6D786}" presName="tx1" presStyleLbl="revTx" presStyleIdx="2" presStyleCnt="5"/>
      <dgm:spPr/>
    </dgm:pt>
    <dgm:pt modelId="{9DBA85E4-06B9-4107-B328-FF304F392311}" type="pres">
      <dgm:prSet presAssocID="{B38EF584-14A4-4739-9FDD-79FA1AF6D786}" presName="vert1" presStyleCnt="0"/>
      <dgm:spPr/>
    </dgm:pt>
    <dgm:pt modelId="{6CE0FDB5-E840-456D-8177-A3D6BAAD1F2C}" type="pres">
      <dgm:prSet presAssocID="{30588753-5FB7-4F90-A32B-3CABBD01729A}" presName="thickLine" presStyleLbl="alignNode1" presStyleIdx="3" presStyleCnt="5"/>
      <dgm:spPr/>
    </dgm:pt>
    <dgm:pt modelId="{4B8EB8CB-9B69-4A09-A910-E42F8899218E}" type="pres">
      <dgm:prSet presAssocID="{30588753-5FB7-4F90-A32B-3CABBD01729A}" presName="horz1" presStyleCnt="0"/>
      <dgm:spPr/>
    </dgm:pt>
    <dgm:pt modelId="{B2DEB750-60D8-43EC-B3A6-EEB361642C2A}" type="pres">
      <dgm:prSet presAssocID="{30588753-5FB7-4F90-A32B-3CABBD01729A}" presName="tx1" presStyleLbl="revTx" presStyleIdx="3" presStyleCnt="5"/>
      <dgm:spPr/>
    </dgm:pt>
    <dgm:pt modelId="{6868A8D1-1B7D-4410-82CE-8584B0D6E633}" type="pres">
      <dgm:prSet presAssocID="{30588753-5FB7-4F90-A32B-3CABBD01729A}" presName="vert1" presStyleCnt="0"/>
      <dgm:spPr/>
    </dgm:pt>
    <dgm:pt modelId="{0DE17A8E-5D10-4752-93C9-9EAE8A906C7E}" type="pres">
      <dgm:prSet presAssocID="{82FDD00F-61C0-4284-8554-D61A27B9EF3B}" presName="thickLine" presStyleLbl="alignNode1" presStyleIdx="4" presStyleCnt="5"/>
      <dgm:spPr/>
    </dgm:pt>
    <dgm:pt modelId="{66ABB8C1-FE0C-4C9F-AD0B-6A4153E7C14C}" type="pres">
      <dgm:prSet presAssocID="{82FDD00F-61C0-4284-8554-D61A27B9EF3B}" presName="horz1" presStyleCnt="0"/>
      <dgm:spPr/>
    </dgm:pt>
    <dgm:pt modelId="{0FB68FE0-4FBA-477C-8C86-6233ABB24181}" type="pres">
      <dgm:prSet presAssocID="{82FDD00F-61C0-4284-8554-D61A27B9EF3B}" presName="tx1" presStyleLbl="revTx" presStyleIdx="4" presStyleCnt="5" custScaleY="2000000"/>
      <dgm:spPr/>
    </dgm:pt>
    <dgm:pt modelId="{5ABCAAB1-02C6-4E2A-B590-3A80BF7BC503}" type="pres">
      <dgm:prSet presAssocID="{82FDD00F-61C0-4284-8554-D61A27B9EF3B}" presName="vert1" presStyleCnt="0"/>
      <dgm:spPr/>
    </dgm:pt>
  </dgm:ptLst>
  <dgm:cxnLst>
    <dgm:cxn modelId="{201D5F36-66A6-495E-B192-B38721DCEA32}" type="presOf" srcId="{09D19F22-0810-451F-80FC-2E77777525B1}" destId="{0A4EBF7E-0080-4C38-81C0-9EEA0F1EDEC0}" srcOrd="0" destOrd="0" presId="urn:microsoft.com/office/officeart/2008/layout/LinedList"/>
    <dgm:cxn modelId="{453B895D-C3C4-4A7B-B259-2D70EC90EC24}" srcId="{E468FFFF-2641-4DB6-9E41-9F64717F64E9}" destId="{B38EF584-14A4-4739-9FDD-79FA1AF6D786}" srcOrd="2" destOrd="0" parTransId="{D1CE454E-A19E-4B4C-B16C-4D3B41B3E7E7}" sibTransId="{94D35D33-427D-4486-A5E7-2DBACADA9CAF}"/>
    <dgm:cxn modelId="{D9005753-26A0-477F-9DF7-DFD9D4D9FF73}" type="presOf" srcId="{F0E876EF-7B0B-402B-83D4-EA2612D2CEDC}" destId="{0078372B-ACB3-484A-9997-5DBF442148A6}" srcOrd="0" destOrd="0" presId="urn:microsoft.com/office/officeart/2008/layout/LinedList"/>
    <dgm:cxn modelId="{F1735782-BE18-476F-8FB6-FCB9E2B09E61}" type="presOf" srcId="{B38EF584-14A4-4739-9FDD-79FA1AF6D786}" destId="{6000936F-1FCB-42D6-AF84-B73EBFD5D9D5}" srcOrd="0" destOrd="0" presId="urn:microsoft.com/office/officeart/2008/layout/LinedList"/>
    <dgm:cxn modelId="{44406485-BF3A-4E57-B61F-2BE8ACB147F8}" type="presOf" srcId="{E468FFFF-2641-4DB6-9E41-9F64717F64E9}" destId="{E248492C-B51A-4BEE-BF67-EED47CB3D309}" srcOrd="0" destOrd="0" presId="urn:microsoft.com/office/officeart/2008/layout/LinedList"/>
    <dgm:cxn modelId="{7236519E-81F9-4373-895A-9109C0506A47}" srcId="{E468FFFF-2641-4DB6-9E41-9F64717F64E9}" destId="{30588753-5FB7-4F90-A32B-3CABBD01729A}" srcOrd="3" destOrd="0" parTransId="{EDA487FA-6D61-479C-A66E-A917783B0915}" sibTransId="{EAD04D05-BF09-428B-80B3-67E7D9F4E83A}"/>
    <dgm:cxn modelId="{0A8D0CA9-61D6-448E-B124-8E29192E493A}" srcId="{E468FFFF-2641-4DB6-9E41-9F64717F64E9}" destId="{82FDD00F-61C0-4284-8554-D61A27B9EF3B}" srcOrd="4" destOrd="0" parTransId="{0CFECB1C-1DBF-46F3-9910-7EF3F8055D1A}" sibTransId="{22DF700F-8444-4C53-A663-999132A89EC9}"/>
    <dgm:cxn modelId="{844394C8-778C-4EF2-AAF0-1ABB6CFE161A}" type="presOf" srcId="{30588753-5FB7-4F90-A32B-3CABBD01729A}" destId="{B2DEB750-60D8-43EC-B3A6-EEB361642C2A}" srcOrd="0" destOrd="0" presId="urn:microsoft.com/office/officeart/2008/layout/LinedList"/>
    <dgm:cxn modelId="{B92F7DD1-BA51-4A21-B5C8-45BD7C6992E5}" srcId="{E468FFFF-2641-4DB6-9E41-9F64717F64E9}" destId="{F0E876EF-7B0B-402B-83D4-EA2612D2CEDC}" srcOrd="1" destOrd="0" parTransId="{428D673F-17B4-4CB9-BFCD-C4F9EADE6FC2}" sibTransId="{15F8F64F-A357-4419-A1A0-ED06448992FF}"/>
    <dgm:cxn modelId="{17E638E5-E4FE-4356-8CDC-4C6361FD9C65}" type="presOf" srcId="{82FDD00F-61C0-4284-8554-D61A27B9EF3B}" destId="{0FB68FE0-4FBA-477C-8C86-6233ABB24181}" srcOrd="0" destOrd="0" presId="urn:microsoft.com/office/officeart/2008/layout/LinedList"/>
    <dgm:cxn modelId="{A7BC89ED-BB66-4202-B96A-B95EA091B8B8}" srcId="{E468FFFF-2641-4DB6-9E41-9F64717F64E9}" destId="{09D19F22-0810-451F-80FC-2E77777525B1}" srcOrd="0" destOrd="0" parTransId="{7FBADCF5-8772-4EE9-9FAF-3481BC24973B}" sibTransId="{4FEDD979-4B05-4179-BD22-8DF3ECFE2F9C}"/>
    <dgm:cxn modelId="{B59B3124-D9D7-47B1-A70E-9F6302E04E9D}" type="presParOf" srcId="{E248492C-B51A-4BEE-BF67-EED47CB3D309}" destId="{A86D4F92-44FA-4F10-B786-3830C6D9ED0A}" srcOrd="0" destOrd="0" presId="urn:microsoft.com/office/officeart/2008/layout/LinedList"/>
    <dgm:cxn modelId="{E659FC94-8639-4B81-875C-3981C9688E86}" type="presParOf" srcId="{E248492C-B51A-4BEE-BF67-EED47CB3D309}" destId="{8F5F6CDC-0BD7-486C-A152-B04362E4261E}" srcOrd="1" destOrd="0" presId="urn:microsoft.com/office/officeart/2008/layout/LinedList"/>
    <dgm:cxn modelId="{94E48B1E-FF1B-4320-95B4-788B4890027C}" type="presParOf" srcId="{8F5F6CDC-0BD7-486C-A152-B04362E4261E}" destId="{0A4EBF7E-0080-4C38-81C0-9EEA0F1EDEC0}" srcOrd="0" destOrd="0" presId="urn:microsoft.com/office/officeart/2008/layout/LinedList"/>
    <dgm:cxn modelId="{0B080EEA-B0AF-468D-B795-8E054A10DD22}" type="presParOf" srcId="{8F5F6CDC-0BD7-486C-A152-B04362E4261E}" destId="{F49B46A5-82D9-447C-A155-872176B0FF12}" srcOrd="1" destOrd="0" presId="urn:microsoft.com/office/officeart/2008/layout/LinedList"/>
    <dgm:cxn modelId="{37ABD672-1B82-4120-A841-9D51F9B743D9}" type="presParOf" srcId="{E248492C-B51A-4BEE-BF67-EED47CB3D309}" destId="{F6ABF226-FB67-4AEF-B0C9-93183E8FB56F}" srcOrd="2" destOrd="0" presId="urn:microsoft.com/office/officeart/2008/layout/LinedList"/>
    <dgm:cxn modelId="{5D003AF5-E3A8-4DC3-95AA-52369696BFCD}" type="presParOf" srcId="{E248492C-B51A-4BEE-BF67-EED47CB3D309}" destId="{EAD0E13A-DB25-41A5-B8C3-FA44609955C1}" srcOrd="3" destOrd="0" presId="urn:microsoft.com/office/officeart/2008/layout/LinedList"/>
    <dgm:cxn modelId="{A16A0C46-C885-46F7-8714-9BBDA97E0200}" type="presParOf" srcId="{EAD0E13A-DB25-41A5-B8C3-FA44609955C1}" destId="{0078372B-ACB3-484A-9997-5DBF442148A6}" srcOrd="0" destOrd="0" presId="urn:microsoft.com/office/officeart/2008/layout/LinedList"/>
    <dgm:cxn modelId="{47693173-7775-4F85-BF1A-4890220C1569}" type="presParOf" srcId="{EAD0E13A-DB25-41A5-B8C3-FA44609955C1}" destId="{E2B35459-15A0-4179-8854-4BB2138A0EDD}" srcOrd="1" destOrd="0" presId="urn:microsoft.com/office/officeart/2008/layout/LinedList"/>
    <dgm:cxn modelId="{5205EE25-57CC-476E-98BC-3BE01DF9822D}" type="presParOf" srcId="{E248492C-B51A-4BEE-BF67-EED47CB3D309}" destId="{2C311E63-95BD-46CE-A8FC-5D6EE2BA3EF9}" srcOrd="4" destOrd="0" presId="urn:microsoft.com/office/officeart/2008/layout/LinedList"/>
    <dgm:cxn modelId="{9E5CC4D3-3D6B-42C7-82B8-C259ADB61137}" type="presParOf" srcId="{E248492C-B51A-4BEE-BF67-EED47CB3D309}" destId="{0C231CB3-D9C3-407E-8078-F906E562F16B}" srcOrd="5" destOrd="0" presId="urn:microsoft.com/office/officeart/2008/layout/LinedList"/>
    <dgm:cxn modelId="{B1783E8D-912D-42CC-B81F-5AC119263C5B}" type="presParOf" srcId="{0C231CB3-D9C3-407E-8078-F906E562F16B}" destId="{6000936F-1FCB-42D6-AF84-B73EBFD5D9D5}" srcOrd="0" destOrd="0" presId="urn:microsoft.com/office/officeart/2008/layout/LinedList"/>
    <dgm:cxn modelId="{6769E267-49E1-4ACD-BAFF-1F0C07481B84}" type="presParOf" srcId="{0C231CB3-D9C3-407E-8078-F906E562F16B}" destId="{9DBA85E4-06B9-4107-B328-FF304F392311}" srcOrd="1" destOrd="0" presId="urn:microsoft.com/office/officeart/2008/layout/LinedList"/>
    <dgm:cxn modelId="{CC092C43-DDAB-4FC5-B171-D2EE8A5F0EC5}" type="presParOf" srcId="{E248492C-B51A-4BEE-BF67-EED47CB3D309}" destId="{6CE0FDB5-E840-456D-8177-A3D6BAAD1F2C}" srcOrd="6" destOrd="0" presId="urn:microsoft.com/office/officeart/2008/layout/LinedList"/>
    <dgm:cxn modelId="{FD8681E1-26DC-4CF3-A2E6-6368428AB973}" type="presParOf" srcId="{E248492C-B51A-4BEE-BF67-EED47CB3D309}" destId="{4B8EB8CB-9B69-4A09-A910-E42F8899218E}" srcOrd="7" destOrd="0" presId="urn:microsoft.com/office/officeart/2008/layout/LinedList"/>
    <dgm:cxn modelId="{874BD25C-2A67-4959-9F8D-37819DD6938B}" type="presParOf" srcId="{4B8EB8CB-9B69-4A09-A910-E42F8899218E}" destId="{B2DEB750-60D8-43EC-B3A6-EEB361642C2A}" srcOrd="0" destOrd="0" presId="urn:microsoft.com/office/officeart/2008/layout/LinedList"/>
    <dgm:cxn modelId="{7AB84484-6062-40DF-A379-099BDAE70808}" type="presParOf" srcId="{4B8EB8CB-9B69-4A09-A910-E42F8899218E}" destId="{6868A8D1-1B7D-4410-82CE-8584B0D6E633}" srcOrd="1" destOrd="0" presId="urn:microsoft.com/office/officeart/2008/layout/LinedList"/>
    <dgm:cxn modelId="{499D247C-BD76-40D5-8CC9-CA6F4185B4BF}" type="presParOf" srcId="{E248492C-B51A-4BEE-BF67-EED47CB3D309}" destId="{0DE17A8E-5D10-4752-93C9-9EAE8A906C7E}" srcOrd="8" destOrd="0" presId="urn:microsoft.com/office/officeart/2008/layout/LinedList"/>
    <dgm:cxn modelId="{C82B7BF0-22AA-4298-A918-4E7EF25719E0}" type="presParOf" srcId="{E248492C-B51A-4BEE-BF67-EED47CB3D309}" destId="{66ABB8C1-FE0C-4C9F-AD0B-6A4153E7C14C}" srcOrd="9" destOrd="0" presId="urn:microsoft.com/office/officeart/2008/layout/LinedList"/>
    <dgm:cxn modelId="{E1E45744-7F6E-4D9F-B669-46D9FDC64867}" type="presParOf" srcId="{66ABB8C1-FE0C-4C9F-AD0B-6A4153E7C14C}" destId="{0FB68FE0-4FBA-477C-8C86-6233ABB24181}" srcOrd="0" destOrd="0" presId="urn:microsoft.com/office/officeart/2008/layout/LinedList"/>
    <dgm:cxn modelId="{9F8E0B6F-7352-451D-8300-90DBB460E870}" type="presParOf" srcId="{66ABB8C1-FE0C-4C9F-AD0B-6A4153E7C14C}" destId="{5ABCAAB1-02C6-4E2A-B590-3A80BF7BC5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FA8A9-1565-48AB-ABFD-43470C4CAF8D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B0665B3-2F9D-4143-B663-26734876D0F5}">
      <dgm:prSet/>
      <dgm:spPr/>
      <dgm:t>
        <a:bodyPr/>
        <a:lstStyle/>
        <a:p>
          <a:r>
            <a:rPr lang="en-ZA" dirty="0"/>
            <a:t>PROPOSING A MODEL</a:t>
          </a:r>
          <a:endParaRPr lang="en-US" dirty="0"/>
        </a:p>
      </dgm:t>
    </dgm:pt>
    <dgm:pt modelId="{5B9E7068-74F9-4E66-A945-57C54DBC4087}" type="parTrans" cxnId="{CACE331A-E5C2-4A2C-A058-2524B5000CD5}">
      <dgm:prSet/>
      <dgm:spPr/>
      <dgm:t>
        <a:bodyPr/>
        <a:lstStyle/>
        <a:p>
          <a:endParaRPr lang="en-US"/>
        </a:p>
      </dgm:t>
    </dgm:pt>
    <dgm:pt modelId="{A55F7E48-82E3-42BF-9BF3-274ED617E998}" type="sibTrans" cxnId="{CACE331A-E5C2-4A2C-A058-2524B5000CD5}">
      <dgm:prSet/>
      <dgm:spPr/>
      <dgm:t>
        <a:bodyPr/>
        <a:lstStyle/>
        <a:p>
          <a:endParaRPr lang="en-US"/>
        </a:p>
      </dgm:t>
    </dgm:pt>
    <dgm:pt modelId="{968F8B4E-3582-40B5-BD41-7F126D01DBE9}">
      <dgm:prSet/>
      <dgm:spPr/>
      <dgm:t>
        <a:bodyPr/>
        <a:lstStyle/>
        <a:p>
          <a:r>
            <a:rPr lang="en-US"/>
            <a:t>Definition of sustainability </a:t>
          </a:r>
        </a:p>
      </dgm:t>
    </dgm:pt>
    <dgm:pt modelId="{7E4767D2-6231-487F-9C35-6CFE87711554}" type="parTrans" cxnId="{44566949-4BC6-4BE4-91F7-336A511E21DA}">
      <dgm:prSet/>
      <dgm:spPr/>
      <dgm:t>
        <a:bodyPr/>
        <a:lstStyle/>
        <a:p>
          <a:endParaRPr lang="en-US"/>
        </a:p>
      </dgm:t>
    </dgm:pt>
    <dgm:pt modelId="{D7A324D0-F6FB-4425-A939-70B71BEBC3D6}" type="sibTrans" cxnId="{44566949-4BC6-4BE4-91F7-336A511E21DA}">
      <dgm:prSet/>
      <dgm:spPr/>
      <dgm:t>
        <a:bodyPr/>
        <a:lstStyle/>
        <a:p>
          <a:endParaRPr lang="en-US"/>
        </a:p>
      </dgm:t>
    </dgm:pt>
    <dgm:pt modelId="{AD5AE18F-3892-438C-84FF-6717B84D3522}">
      <dgm:prSet/>
      <dgm:spPr/>
      <dgm:t>
        <a:bodyPr/>
        <a:lstStyle/>
        <a:p>
          <a:r>
            <a:rPr lang="en-US" dirty="0"/>
            <a:t>Product life cycle inclusion</a:t>
          </a:r>
        </a:p>
      </dgm:t>
    </dgm:pt>
    <dgm:pt modelId="{D23E94FE-7D62-475B-9899-18B1DBF83A9D}" type="parTrans" cxnId="{7E7CA842-814C-409F-984D-FDA69D07D443}">
      <dgm:prSet/>
      <dgm:spPr/>
      <dgm:t>
        <a:bodyPr/>
        <a:lstStyle/>
        <a:p>
          <a:endParaRPr lang="en-US"/>
        </a:p>
      </dgm:t>
    </dgm:pt>
    <dgm:pt modelId="{1D424184-F936-4F7A-9B8D-5D383816AC0B}" type="sibTrans" cxnId="{7E7CA842-814C-409F-984D-FDA69D07D443}">
      <dgm:prSet/>
      <dgm:spPr/>
      <dgm:t>
        <a:bodyPr/>
        <a:lstStyle/>
        <a:p>
          <a:endParaRPr lang="en-US"/>
        </a:p>
      </dgm:t>
    </dgm:pt>
    <dgm:pt modelId="{1CF6D2BE-ACD0-4015-AF72-B56596CC793C}">
      <dgm:prSet/>
      <dgm:spPr/>
      <dgm:t>
        <a:bodyPr/>
        <a:lstStyle/>
        <a:p>
          <a:r>
            <a:rPr lang="en-US"/>
            <a:t>Sector self-regulation for sustainability</a:t>
          </a:r>
        </a:p>
      </dgm:t>
    </dgm:pt>
    <dgm:pt modelId="{27D27ED8-C3D2-4A76-99FF-5F036D005B51}" type="parTrans" cxnId="{3B243BD0-8923-4964-9014-D4D3268B77FA}">
      <dgm:prSet/>
      <dgm:spPr/>
      <dgm:t>
        <a:bodyPr/>
        <a:lstStyle/>
        <a:p>
          <a:endParaRPr lang="en-US"/>
        </a:p>
      </dgm:t>
    </dgm:pt>
    <dgm:pt modelId="{57E0FDF6-A888-4C04-BFC2-BA712C1002E7}" type="sibTrans" cxnId="{3B243BD0-8923-4964-9014-D4D3268B77FA}">
      <dgm:prSet/>
      <dgm:spPr/>
      <dgm:t>
        <a:bodyPr/>
        <a:lstStyle/>
        <a:p>
          <a:endParaRPr lang="en-US"/>
        </a:p>
      </dgm:t>
    </dgm:pt>
    <dgm:pt modelId="{D13BD599-39EB-43A0-A5B7-2633C6B44B80}">
      <dgm:prSet/>
      <dgm:spPr/>
      <dgm:t>
        <a:bodyPr/>
        <a:lstStyle/>
        <a:p>
          <a:r>
            <a:rPr lang="en-US"/>
            <a:t>Policy Instruments</a:t>
          </a:r>
        </a:p>
      </dgm:t>
    </dgm:pt>
    <dgm:pt modelId="{B617833C-FA5D-4DC9-BD20-3C55D9FF1BEB}" type="parTrans" cxnId="{2DC35B00-4663-4BDC-9C64-64D499406134}">
      <dgm:prSet/>
      <dgm:spPr/>
      <dgm:t>
        <a:bodyPr/>
        <a:lstStyle/>
        <a:p>
          <a:endParaRPr lang="en-US"/>
        </a:p>
      </dgm:t>
    </dgm:pt>
    <dgm:pt modelId="{4EA68410-0B57-4B05-9D56-68E200ED198B}" type="sibTrans" cxnId="{2DC35B00-4663-4BDC-9C64-64D499406134}">
      <dgm:prSet/>
      <dgm:spPr/>
      <dgm:t>
        <a:bodyPr/>
        <a:lstStyle/>
        <a:p>
          <a:endParaRPr lang="en-US"/>
        </a:p>
      </dgm:t>
    </dgm:pt>
    <dgm:pt modelId="{F0932327-FA4C-4A86-B3E1-0C82DCB6AB1B}">
      <dgm:prSet/>
      <dgm:spPr/>
      <dgm:t>
        <a:bodyPr/>
        <a:lstStyle/>
        <a:p>
          <a:r>
            <a:rPr lang="en-US" b="1" dirty="0">
              <a:solidFill>
                <a:srgbClr val="3CE06B"/>
              </a:solidFill>
            </a:rPr>
            <a:t>Novel policy innovations</a:t>
          </a:r>
        </a:p>
      </dgm:t>
    </dgm:pt>
    <dgm:pt modelId="{21548B2E-5189-467D-8BA7-F3E0949F38FF}" type="parTrans" cxnId="{2AD679EA-BA5C-4566-B5FA-72CA8299D653}">
      <dgm:prSet/>
      <dgm:spPr/>
      <dgm:t>
        <a:bodyPr/>
        <a:lstStyle/>
        <a:p>
          <a:endParaRPr lang="en-US"/>
        </a:p>
      </dgm:t>
    </dgm:pt>
    <dgm:pt modelId="{2BE52F66-0C10-4341-A63C-83150B07ABA7}" type="sibTrans" cxnId="{2AD679EA-BA5C-4566-B5FA-72CA8299D653}">
      <dgm:prSet/>
      <dgm:spPr/>
      <dgm:t>
        <a:bodyPr/>
        <a:lstStyle/>
        <a:p>
          <a:endParaRPr lang="en-US"/>
        </a:p>
      </dgm:t>
    </dgm:pt>
    <dgm:pt modelId="{3FAD062B-F923-4F87-9467-C8A820BA19C4}" type="pres">
      <dgm:prSet presAssocID="{5BFFA8A9-1565-48AB-ABFD-43470C4CAF8D}" presName="diagram" presStyleCnt="0">
        <dgm:presLayoutVars>
          <dgm:dir/>
          <dgm:resizeHandles val="exact"/>
        </dgm:presLayoutVars>
      </dgm:prSet>
      <dgm:spPr/>
    </dgm:pt>
    <dgm:pt modelId="{6CB49593-F002-4459-B7CD-720DE132C230}" type="pres">
      <dgm:prSet presAssocID="{6B0665B3-2F9D-4143-B663-26734876D0F5}" presName="node" presStyleLbl="node1" presStyleIdx="0" presStyleCnt="1">
        <dgm:presLayoutVars>
          <dgm:bulletEnabled val="1"/>
        </dgm:presLayoutVars>
      </dgm:prSet>
      <dgm:spPr/>
    </dgm:pt>
  </dgm:ptLst>
  <dgm:cxnLst>
    <dgm:cxn modelId="{2DC35B00-4663-4BDC-9C64-64D499406134}" srcId="{6B0665B3-2F9D-4143-B663-26734876D0F5}" destId="{D13BD599-39EB-43A0-A5B7-2633C6B44B80}" srcOrd="3" destOrd="0" parTransId="{B617833C-FA5D-4DC9-BD20-3C55D9FF1BEB}" sibTransId="{4EA68410-0B57-4B05-9D56-68E200ED198B}"/>
    <dgm:cxn modelId="{CACE331A-E5C2-4A2C-A058-2524B5000CD5}" srcId="{5BFFA8A9-1565-48AB-ABFD-43470C4CAF8D}" destId="{6B0665B3-2F9D-4143-B663-26734876D0F5}" srcOrd="0" destOrd="0" parTransId="{5B9E7068-74F9-4E66-A945-57C54DBC4087}" sibTransId="{A55F7E48-82E3-42BF-9BF3-274ED617E998}"/>
    <dgm:cxn modelId="{0E522E2F-2C1B-4C80-B900-EFDA0F9D6A2B}" type="presOf" srcId="{F0932327-FA4C-4A86-B3E1-0C82DCB6AB1B}" destId="{6CB49593-F002-4459-B7CD-720DE132C230}" srcOrd="0" destOrd="5" presId="urn:microsoft.com/office/officeart/2005/8/layout/default"/>
    <dgm:cxn modelId="{4F0BCC37-A720-447A-96D3-F3B0C1C08846}" type="presOf" srcId="{D13BD599-39EB-43A0-A5B7-2633C6B44B80}" destId="{6CB49593-F002-4459-B7CD-720DE132C230}" srcOrd="0" destOrd="4" presId="urn:microsoft.com/office/officeart/2005/8/layout/default"/>
    <dgm:cxn modelId="{B5CFED5D-1599-4DEA-BDD0-C88851B16E1C}" type="presOf" srcId="{6B0665B3-2F9D-4143-B663-26734876D0F5}" destId="{6CB49593-F002-4459-B7CD-720DE132C230}" srcOrd="0" destOrd="0" presId="urn:microsoft.com/office/officeart/2005/8/layout/default"/>
    <dgm:cxn modelId="{7E7CA842-814C-409F-984D-FDA69D07D443}" srcId="{6B0665B3-2F9D-4143-B663-26734876D0F5}" destId="{AD5AE18F-3892-438C-84FF-6717B84D3522}" srcOrd="1" destOrd="0" parTransId="{D23E94FE-7D62-475B-9899-18B1DBF83A9D}" sibTransId="{1D424184-F936-4F7A-9B8D-5D383816AC0B}"/>
    <dgm:cxn modelId="{3E632046-D87B-4099-9A40-234CDC7523F4}" type="presOf" srcId="{5BFFA8A9-1565-48AB-ABFD-43470C4CAF8D}" destId="{3FAD062B-F923-4F87-9467-C8A820BA19C4}" srcOrd="0" destOrd="0" presId="urn:microsoft.com/office/officeart/2005/8/layout/default"/>
    <dgm:cxn modelId="{44566949-4BC6-4BE4-91F7-336A511E21DA}" srcId="{6B0665B3-2F9D-4143-B663-26734876D0F5}" destId="{968F8B4E-3582-40B5-BD41-7F126D01DBE9}" srcOrd="0" destOrd="0" parTransId="{7E4767D2-6231-487F-9C35-6CFE87711554}" sibTransId="{D7A324D0-F6FB-4425-A939-70B71BEBC3D6}"/>
    <dgm:cxn modelId="{0D42249E-ED85-4ADA-BD2B-751F0851DB60}" type="presOf" srcId="{1CF6D2BE-ACD0-4015-AF72-B56596CC793C}" destId="{6CB49593-F002-4459-B7CD-720DE132C230}" srcOrd="0" destOrd="3" presId="urn:microsoft.com/office/officeart/2005/8/layout/default"/>
    <dgm:cxn modelId="{E9CA00CC-2A9C-409D-8A11-0836455562CD}" type="presOf" srcId="{968F8B4E-3582-40B5-BD41-7F126D01DBE9}" destId="{6CB49593-F002-4459-B7CD-720DE132C230}" srcOrd="0" destOrd="1" presId="urn:microsoft.com/office/officeart/2005/8/layout/default"/>
    <dgm:cxn modelId="{3B243BD0-8923-4964-9014-D4D3268B77FA}" srcId="{6B0665B3-2F9D-4143-B663-26734876D0F5}" destId="{1CF6D2BE-ACD0-4015-AF72-B56596CC793C}" srcOrd="2" destOrd="0" parTransId="{27D27ED8-C3D2-4A76-99FF-5F036D005B51}" sibTransId="{57E0FDF6-A888-4C04-BFC2-BA712C1002E7}"/>
    <dgm:cxn modelId="{2AD679EA-BA5C-4566-B5FA-72CA8299D653}" srcId="{6B0665B3-2F9D-4143-B663-26734876D0F5}" destId="{F0932327-FA4C-4A86-B3E1-0C82DCB6AB1B}" srcOrd="4" destOrd="0" parTransId="{21548B2E-5189-467D-8BA7-F3E0949F38FF}" sibTransId="{2BE52F66-0C10-4341-A63C-83150B07ABA7}"/>
    <dgm:cxn modelId="{6342A6EF-F6CA-44ED-895E-B98A7A296F58}" type="presOf" srcId="{AD5AE18F-3892-438C-84FF-6717B84D3522}" destId="{6CB49593-F002-4459-B7CD-720DE132C230}" srcOrd="0" destOrd="2" presId="urn:microsoft.com/office/officeart/2005/8/layout/default"/>
    <dgm:cxn modelId="{BAB1FA53-A8D2-4DA9-B740-6FD0E8329CA3}" type="presParOf" srcId="{3FAD062B-F923-4F87-9467-C8A820BA19C4}" destId="{6CB49593-F002-4459-B7CD-720DE132C23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D4F92-44FA-4F10-B786-3830C6D9ED0A}">
      <dsp:nvSpPr>
        <dsp:cNvPr id="0" name=""/>
        <dsp:cNvSpPr/>
      </dsp:nvSpPr>
      <dsp:spPr>
        <a:xfrm>
          <a:off x="0" y="2330"/>
          <a:ext cx="46646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EBF7E-0080-4C38-81C0-9EEA0F1EDEC0}">
      <dsp:nvSpPr>
        <dsp:cNvPr id="0" name=""/>
        <dsp:cNvSpPr/>
      </dsp:nvSpPr>
      <dsp:spPr>
        <a:xfrm>
          <a:off x="0" y="2330"/>
          <a:ext cx="4664612" cy="19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latin typeface="Avenir Book"/>
          </a:endParaRPr>
        </a:p>
      </dsp:txBody>
      <dsp:txXfrm>
        <a:off x="0" y="2330"/>
        <a:ext cx="4664612" cy="198658"/>
      </dsp:txXfrm>
    </dsp:sp>
    <dsp:sp modelId="{F6ABF226-FB67-4AEF-B0C9-93183E8FB56F}">
      <dsp:nvSpPr>
        <dsp:cNvPr id="0" name=""/>
        <dsp:cNvSpPr/>
      </dsp:nvSpPr>
      <dsp:spPr>
        <a:xfrm>
          <a:off x="0" y="200988"/>
          <a:ext cx="46646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8372B-ACB3-484A-9997-5DBF442148A6}">
      <dsp:nvSpPr>
        <dsp:cNvPr id="0" name=""/>
        <dsp:cNvSpPr/>
      </dsp:nvSpPr>
      <dsp:spPr>
        <a:xfrm>
          <a:off x="0" y="200988"/>
          <a:ext cx="4664612" cy="19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latin typeface="Avenir Book"/>
          </a:endParaRPr>
        </a:p>
      </dsp:txBody>
      <dsp:txXfrm>
        <a:off x="0" y="200988"/>
        <a:ext cx="4664612" cy="198658"/>
      </dsp:txXfrm>
    </dsp:sp>
    <dsp:sp modelId="{2C311E63-95BD-46CE-A8FC-5D6EE2BA3EF9}">
      <dsp:nvSpPr>
        <dsp:cNvPr id="0" name=""/>
        <dsp:cNvSpPr/>
      </dsp:nvSpPr>
      <dsp:spPr>
        <a:xfrm>
          <a:off x="0" y="399646"/>
          <a:ext cx="46646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0936F-1FCB-42D6-AF84-B73EBFD5D9D5}">
      <dsp:nvSpPr>
        <dsp:cNvPr id="0" name=""/>
        <dsp:cNvSpPr/>
      </dsp:nvSpPr>
      <dsp:spPr>
        <a:xfrm>
          <a:off x="0" y="399646"/>
          <a:ext cx="4664612" cy="19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>
            <a:latin typeface="Avenir Book"/>
          </a:endParaRPr>
        </a:p>
      </dsp:txBody>
      <dsp:txXfrm>
        <a:off x="0" y="399646"/>
        <a:ext cx="4664612" cy="198658"/>
      </dsp:txXfrm>
    </dsp:sp>
    <dsp:sp modelId="{6CE0FDB5-E840-456D-8177-A3D6BAAD1F2C}">
      <dsp:nvSpPr>
        <dsp:cNvPr id="0" name=""/>
        <dsp:cNvSpPr/>
      </dsp:nvSpPr>
      <dsp:spPr>
        <a:xfrm>
          <a:off x="0" y="598304"/>
          <a:ext cx="46646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EB750-60D8-43EC-B3A6-EEB361642C2A}">
      <dsp:nvSpPr>
        <dsp:cNvPr id="0" name=""/>
        <dsp:cNvSpPr/>
      </dsp:nvSpPr>
      <dsp:spPr>
        <a:xfrm>
          <a:off x="0" y="598304"/>
          <a:ext cx="4664612" cy="198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>
              <a:latin typeface="Avenir Book"/>
            </a:rPr>
            <a:t>. </a:t>
          </a:r>
          <a:endParaRPr lang="en-US" sz="900" kern="1200" dirty="0">
            <a:latin typeface="Avenir Book"/>
          </a:endParaRPr>
        </a:p>
      </dsp:txBody>
      <dsp:txXfrm>
        <a:off x="0" y="598304"/>
        <a:ext cx="4664612" cy="198658"/>
      </dsp:txXfrm>
    </dsp:sp>
    <dsp:sp modelId="{0DE17A8E-5D10-4752-93C9-9EAE8A906C7E}">
      <dsp:nvSpPr>
        <dsp:cNvPr id="0" name=""/>
        <dsp:cNvSpPr/>
      </dsp:nvSpPr>
      <dsp:spPr>
        <a:xfrm>
          <a:off x="0" y="796963"/>
          <a:ext cx="46646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68FE0-4FBA-477C-8C86-6233ABB24181}">
      <dsp:nvSpPr>
        <dsp:cNvPr id="0" name=""/>
        <dsp:cNvSpPr/>
      </dsp:nvSpPr>
      <dsp:spPr>
        <a:xfrm>
          <a:off x="0" y="796963"/>
          <a:ext cx="4660056" cy="397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Framing of Research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Consumer Protection Policy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rgbClr val="4ECE73"/>
              </a:solidFill>
            </a:rPr>
            <a:t>CAN IT BE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contributory driver towards sustainability?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enabling mechanism for global aspirations </a:t>
          </a:r>
          <a:r>
            <a:rPr lang="en-GB" sz="2400" b="0" kern="1200" dirty="0" err="1"/>
            <a:t>eg</a:t>
          </a:r>
          <a:r>
            <a:rPr lang="en-GB" sz="2400" b="0" kern="1200" dirty="0"/>
            <a:t> SDGs?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</dsp:txBody>
      <dsp:txXfrm>
        <a:off x="0" y="796963"/>
        <a:ext cx="4660056" cy="3973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9593-F002-4459-B7CD-720DE132C230}">
      <dsp:nvSpPr>
        <dsp:cNvPr id="0" name=""/>
        <dsp:cNvSpPr/>
      </dsp:nvSpPr>
      <dsp:spPr>
        <a:xfrm>
          <a:off x="0" y="525558"/>
          <a:ext cx="5568951" cy="33413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500" kern="1200" dirty="0"/>
            <a:t>PROPOSING A MODEL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Definition of sustainability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Product life cycle inclusion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Sector self-regulation for sustainability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Policy Instruments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1" kern="1200" dirty="0">
              <a:solidFill>
                <a:srgbClr val="3CE06B"/>
              </a:solidFill>
            </a:rPr>
            <a:t>Novel policy innovations</a:t>
          </a:r>
        </a:p>
      </dsp:txBody>
      <dsp:txXfrm>
        <a:off x="0" y="525558"/>
        <a:ext cx="5568951" cy="3341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6774-B6C7-4D45-BADC-A380CD3CF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66A4E-06FE-47C9-BF51-03F63A4D3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0E222-C0EE-4E4B-9C17-A0FF28CE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FA012-6030-420B-A78A-BA1B91E0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168D2-963D-4DB2-B616-9128EF9F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321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83BA-A291-4D36-8E37-F19D3086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D442E-A28E-4C67-9BB5-B652BD25D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D9BB-0B8C-4159-9498-13F29B93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023D5-A83D-42CD-88C9-5778B62B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59725-8154-4636-B5FA-7768465D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609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38A21-9F51-4C90-9C33-A9D554288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AA7B9-7844-4836-A339-61F0FF2D9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C423E-0725-4298-A653-A64D3D4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D07D5-D44E-490F-A38C-BFB0A117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70A2-5E34-4781-980A-2F603FE1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303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ogan Slide (16-9).jpg">
            <a:extLst>
              <a:ext uri="{FF2B5EF4-FFF2-40B4-BE49-F238E27FC236}">
                <a16:creationId xmlns:a16="http://schemas.microsoft.com/office/drawing/2014/main" id="{9CA13FFB-7F0E-4EE5-8805-164CDB370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7" y="-40218"/>
            <a:ext cx="12321117" cy="693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69125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5C2E7A-F3B5-41EB-BFFA-81696BEA7B21}"/>
              </a:ext>
            </a:extLst>
          </p:cNvPr>
          <p:cNvSpPr/>
          <p:nvPr/>
        </p:nvSpPr>
        <p:spPr>
          <a:xfrm>
            <a:off x="0" y="-2117"/>
            <a:ext cx="12192000" cy="6860117"/>
          </a:xfrm>
          <a:prstGeom prst="rect">
            <a:avLst/>
          </a:prstGeom>
          <a:solidFill>
            <a:srgbClr val="001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24E9D25-C988-452F-8D6F-43B036638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4" y="992718"/>
            <a:ext cx="5052484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2C7E79-AEC1-4963-A9B2-5EED52D6E07B}"/>
              </a:ext>
            </a:extLst>
          </p:cNvPr>
          <p:cNvSpPr/>
          <p:nvPr/>
        </p:nvSpPr>
        <p:spPr>
          <a:xfrm>
            <a:off x="0" y="6692901"/>
            <a:ext cx="12192000" cy="165100"/>
          </a:xfrm>
          <a:prstGeom prst="rect">
            <a:avLst/>
          </a:prstGeom>
          <a:solidFill>
            <a:srgbClr val="6C2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24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5413" y="3717032"/>
            <a:ext cx="10465163" cy="648072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5413" y="4509120"/>
            <a:ext cx="10465163" cy="1944291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54073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483786"/>
            <a:ext cx="11341100" cy="4345481"/>
          </a:xfrm>
        </p:spPr>
        <p:txBody>
          <a:bodyPr/>
          <a:lstStyle>
            <a:lvl1pPr>
              <a:buClr>
                <a:srgbClr val="6C284F"/>
              </a:buClr>
              <a:buSzPct val="80000"/>
              <a:defRPr sz="2667">
                <a:latin typeface="Avenir Book"/>
              </a:defRPr>
            </a:lvl1pPr>
            <a:lvl2pPr>
              <a:buClr>
                <a:srgbClr val="6C284F"/>
              </a:buClr>
              <a:buSzPct val="80000"/>
              <a:defRPr sz="2667">
                <a:latin typeface="Avenir Book"/>
              </a:defRPr>
            </a:lvl2pPr>
            <a:lvl3pPr>
              <a:buClr>
                <a:srgbClr val="6C284F"/>
              </a:buClr>
              <a:buSzPct val="80000"/>
              <a:defRPr sz="2667">
                <a:latin typeface="Avenir Book"/>
              </a:defRPr>
            </a:lvl3pPr>
            <a:lvl4pPr>
              <a:buClr>
                <a:srgbClr val="6C284F"/>
              </a:buClr>
              <a:buSzPct val="80000"/>
              <a:defRPr sz="2667">
                <a:latin typeface="Avenir Book"/>
              </a:defRPr>
            </a:lvl4pPr>
            <a:lvl5pPr>
              <a:buClr>
                <a:srgbClr val="6C284F"/>
              </a:buClr>
              <a:buSzPct val="80000"/>
              <a:defRPr sz="2667">
                <a:latin typeface="Avenir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2062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257113"/>
            <a:ext cx="10363200" cy="1362075"/>
          </a:xfrm>
        </p:spPr>
        <p:txBody>
          <a:bodyPr anchor="t"/>
          <a:lstStyle>
            <a:lvl1pPr algn="l">
              <a:defRPr sz="5333" b="0" i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756925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302748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137237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371" y="1340768"/>
            <a:ext cx="5376763" cy="4392488"/>
          </a:xfrm>
        </p:spPr>
        <p:txBody>
          <a:bodyPr/>
          <a:lstStyle>
            <a:lvl1pPr>
              <a:buClr>
                <a:srgbClr val="6C284F"/>
              </a:buClr>
              <a:defRPr sz="2667">
                <a:latin typeface="Avenir Book"/>
              </a:defRPr>
            </a:lvl1pPr>
            <a:lvl2pPr>
              <a:buClr>
                <a:srgbClr val="6C284F"/>
              </a:buClr>
              <a:defRPr sz="2667">
                <a:latin typeface="Avenir Book"/>
              </a:defRPr>
            </a:lvl2pPr>
            <a:lvl3pPr>
              <a:buClr>
                <a:srgbClr val="6C284F"/>
              </a:buClr>
              <a:defRPr sz="2667">
                <a:latin typeface="Avenir Book"/>
              </a:defRPr>
            </a:lvl3pPr>
            <a:lvl4pPr>
              <a:buClr>
                <a:srgbClr val="6C284F"/>
              </a:buClr>
              <a:defRPr sz="2667">
                <a:latin typeface="Avenir Book"/>
              </a:defRPr>
            </a:lvl4pPr>
            <a:lvl5pPr>
              <a:buClr>
                <a:srgbClr val="6C284F"/>
              </a:buClr>
              <a:defRPr sz="2667">
                <a:latin typeface="Avenir Book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5" y="1340768"/>
            <a:ext cx="5568951" cy="4392488"/>
          </a:xfrm>
        </p:spPr>
        <p:txBody>
          <a:bodyPr/>
          <a:lstStyle>
            <a:lvl1pPr>
              <a:buClr>
                <a:srgbClr val="6C284F"/>
              </a:buClr>
              <a:defRPr sz="2667">
                <a:latin typeface="Avenir Book"/>
              </a:defRPr>
            </a:lvl1pPr>
            <a:lvl2pPr>
              <a:buClr>
                <a:srgbClr val="6C284F"/>
              </a:buClr>
              <a:defRPr sz="2667">
                <a:latin typeface="Avenir Book"/>
              </a:defRPr>
            </a:lvl2pPr>
            <a:lvl3pPr>
              <a:buClr>
                <a:srgbClr val="6C284F"/>
              </a:buClr>
              <a:defRPr sz="2667">
                <a:latin typeface="Avenir Book"/>
              </a:defRPr>
            </a:lvl3pPr>
            <a:lvl4pPr>
              <a:buClr>
                <a:srgbClr val="6C284F"/>
              </a:buClr>
              <a:defRPr sz="2667">
                <a:latin typeface="Avenir Book"/>
              </a:defRPr>
            </a:lvl4pPr>
            <a:lvl5pPr>
              <a:buClr>
                <a:srgbClr val="6C284F"/>
              </a:buClr>
              <a:defRPr sz="2667">
                <a:latin typeface="Avenir Book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04305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933780"/>
          </a:xfrm>
        </p:spPr>
        <p:txBody>
          <a:bodyPr anchor="ctr"/>
          <a:lstStyle>
            <a:lvl1pPr marL="0" indent="0">
              <a:buNone/>
              <a:defRPr sz="2933" b="0" i="0" baseline="0">
                <a:solidFill>
                  <a:srgbClr val="6C284F"/>
                </a:solidFill>
                <a:latin typeface="Avenir Black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68894"/>
            <a:ext cx="5386917" cy="3360373"/>
          </a:xfrm>
        </p:spPr>
        <p:txBody>
          <a:bodyPr/>
          <a:lstStyle>
            <a:lvl1pPr>
              <a:buClr>
                <a:srgbClr val="6C284F"/>
              </a:buClr>
              <a:defRPr sz="2667">
                <a:latin typeface="Avenir Book"/>
              </a:defRPr>
            </a:lvl1pPr>
            <a:lvl2pPr>
              <a:buClr>
                <a:srgbClr val="6C284F"/>
              </a:buClr>
              <a:defRPr sz="2667">
                <a:latin typeface="Avenir Book"/>
              </a:defRPr>
            </a:lvl2pPr>
            <a:lvl3pPr>
              <a:buClr>
                <a:srgbClr val="6C284F"/>
              </a:buClr>
              <a:defRPr sz="2667">
                <a:latin typeface="Avenir Book"/>
              </a:defRPr>
            </a:lvl3pPr>
            <a:lvl4pPr>
              <a:buClr>
                <a:srgbClr val="6C284F"/>
              </a:buClr>
              <a:defRPr sz="2667">
                <a:latin typeface="Avenir Book"/>
              </a:defRPr>
            </a:lvl4pPr>
            <a:lvl5pPr>
              <a:buClr>
                <a:srgbClr val="6C284F"/>
              </a:buClr>
              <a:defRPr sz="2667">
                <a:latin typeface="Avenir Book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933780"/>
          </a:xfrm>
        </p:spPr>
        <p:txBody>
          <a:bodyPr anchor="ctr"/>
          <a:lstStyle>
            <a:lvl1pPr marL="0" indent="0">
              <a:buNone/>
              <a:defRPr sz="2933" b="0" i="0" baseline="0">
                <a:solidFill>
                  <a:srgbClr val="6C284F"/>
                </a:solidFill>
                <a:latin typeface="Avenir Black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68894"/>
            <a:ext cx="5389033" cy="3360373"/>
          </a:xfrm>
        </p:spPr>
        <p:txBody>
          <a:bodyPr/>
          <a:lstStyle>
            <a:lvl1pPr>
              <a:buClr>
                <a:srgbClr val="6C284F"/>
              </a:buClr>
              <a:defRPr sz="2667">
                <a:latin typeface="Avenir Book"/>
              </a:defRPr>
            </a:lvl1pPr>
            <a:lvl2pPr>
              <a:buClr>
                <a:srgbClr val="6C284F"/>
              </a:buClr>
              <a:defRPr sz="2667">
                <a:latin typeface="Avenir Book"/>
              </a:defRPr>
            </a:lvl2pPr>
            <a:lvl3pPr>
              <a:buClr>
                <a:srgbClr val="6C284F"/>
              </a:buClr>
              <a:defRPr sz="2667">
                <a:latin typeface="Avenir Book"/>
              </a:defRPr>
            </a:lvl3pPr>
            <a:lvl4pPr>
              <a:buClr>
                <a:srgbClr val="6C284F"/>
              </a:buClr>
              <a:defRPr sz="2667">
                <a:latin typeface="Avenir Book"/>
              </a:defRPr>
            </a:lvl4pPr>
            <a:lvl5pPr>
              <a:buClr>
                <a:srgbClr val="6C284F"/>
              </a:buClr>
              <a:defRPr sz="2667">
                <a:latin typeface="Avenir Book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892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778009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8025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E8B1-3EAA-4088-94DE-3B5185D5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E159-BE40-4F95-89EF-109D98B0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2913C-2A8E-4DDD-9DC6-ECF979FA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09D71-D5A3-4604-BEE1-32F323FD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E543-510D-489A-8DC6-E9A75BD6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836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5" y="620688"/>
            <a:ext cx="3836663" cy="1093032"/>
          </a:xfrm>
        </p:spPr>
        <p:txBody>
          <a:bodyPr anchor="t"/>
          <a:lstStyle>
            <a:lvl1pPr algn="l">
              <a:defRPr sz="2933" b="1">
                <a:solidFill>
                  <a:srgbClr val="6C284F"/>
                </a:solidFill>
                <a:latin typeface="Avenir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309" y="620689"/>
            <a:ext cx="6519289" cy="5505475"/>
          </a:xfrm>
        </p:spPr>
        <p:txBody>
          <a:bodyPr/>
          <a:lstStyle>
            <a:lvl1pPr>
              <a:buClr>
                <a:srgbClr val="6C284F"/>
              </a:buClr>
              <a:defRPr sz="2667">
                <a:latin typeface="Avenir Book"/>
              </a:defRPr>
            </a:lvl1pPr>
            <a:lvl2pPr>
              <a:buClr>
                <a:srgbClr val="6C284F"/>
              </a:buClr>
              <a:defRPr sz="2667">
                <a:latin typeface="Avenir Book"/>
              </a:defRPr>
            </a:lvl2pPr>
            <a:lvl3pPr>
              <a:buClr>
                <a:srgbClr val="6C284F"/>
              </a:buClr>
              <a:defRPr sz="2667">
                <a:latin typeface="Avenir Book"/>
              </a:defRPr>
            </a:lvl3pPr>
            <a:lvl4pPr>
              <a:buClr>
                <a:srgbClr val="6C284F"/>
              </a:buClr>
              <a:defRPr sz="2667">
                <a:latin typeface="Avenir Book"/>
              </a:defRPr>
            </a:lvl4pPr>
            <a:lvl5pPr>
              <a:buClr>
                <a:srgbClr val="6C284F"/>
              </a:buClr>
              <a:defRPr sz="2667">
                <a:latin typeface="Avenir Book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403" y="1713721"/>
            <a:ext cx="3836663" cy="441244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872774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85117"/>
            <a:ext cx="7315200" cy="566739"/>
          </a:xfrm>
        </p:spPr>
        <p:txBody>
          <a:bodyPr/>
          <a:lstStyle>
            <a:lvl1pPr algn="l">
              <a:defRPr sz="2667" b="0" i="0" baseline="0">
                <a:solidFill>
                  <a:srgbClr val="6C284F"/>
                </a:solidFill>
                <a:latin typeface="Avenir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377633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5185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562277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97" y="404664"/>
            <a:ext cx="10838036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394" y="1484786"/>
            <a:ext cx="10849205" cy="4344481"/>
          </a:xfrm>
        </p:spPr>
        <p:txBody>
          <a:bodyPr vert="eaVert"/>
          <a:lstStyle>
            <a:lvl1pPr>
              <a:buClr>
                <a:srgbClr val="6C284F"/>
              </a:buClr>
              <a:defRPr sz="2667">
                <a:latin typeface="Avenir Book"/>
              </a:defRPr>
            </a:lvl1pPr>
            <a:lvl2pPr>
              <a:buClr>
                <a:srgbClr val="6C284F"/>
              </a:buClr>
              <a:defRPr sz="2667">
                <a:latin typeface="Avenir Book"/>
              </a:defRPr>
            </a:lvl2pPr>
            <a:lvl3pPr>
              <a:buClr>
                <a:srgbClr val="6C284F"/>
              </a:buClr>
              <a:defRPr sz="2667">
                <a:latin typeface="Avenir Book"/>
              </a:defRPr>
            </a:lvl3pPr>
            <a:lvl4pPr>
              <a:buClr>
                <a:srgbClr val="6C284F"/>
              </a:buClr>
              <a:defRPr sz="2667">
                <a:latin typeface="Avenir Book"/>
              </a:defRPr>
            </a:lvl4pPr>
            <a:lvl5pPr>
              <a:buClr>
                <a:srgbClr val="6C284F"/>
              </a:buClr>
              <a:defRPr sz="2667">
                <a:latin typeface="Avenir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59424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7208" y="332658"/>
            <a:ext cx="2691401" cy="54966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3395" y="332658"/>
            <a:ext cx="7885263" cy="5496609"/>
          </a:xfrm>
        </p:spPr>
        <p:txBody>
          <a:bodyPr vert="eaVert"/>
          <a:lstStyle>
            <a:lvl1pPr>
              <a:buClr>
                <a:srgbClr val="6C284F"/>
              </a:buClr>
              <a:defRPr sz="2667">
                <a:latin typeface="Avenir Book"/>
              </a:defRPr>
            </a:lvl1pPr>
            <a:lvl2pPr>
              <a:buClr>
                <a:srgbClr val="6C284F"/>
              </a:buClr>
              <a:defRPr sz="2667">
                <a:latin typeface="Avenir Book"/>
              </a:defRPr>
            </a:lvl2pPr>
            <a:lvl3pPr>
              <a:buClr>
                <a:srgbClr val="6C284F"/>
              </a:buClr>
              <a:defRPr sz="2667">
                <a:latin typeface="Avenir Book"/>
              </a:defRPr>
            </a:lvl3pPr>
            <a:lvl4pPr>
              <a:buClr>
                <a:srgbClr val="6C284F"/>
              </a:buClr>
              <a:defRPr sz="2667">
                <a:latin typeface="Avenir Book"/>
              </a:defRPr>
            </a:lvl4pPr>
            <a:lvl5pPr>
              <a:buClr>
                <a:srgbClr val="6C284F"/>
              </a:buClr>
              <a:defRPr sz="2667">
                <a:latin typeface="Avenir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85879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ADF612-233B-46AA-AE4E-7F5AD4EF6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17"/>
            <a:ext cx="12192000" cy="6921501"/>
          </a:xfrm>
          <a:prstGeom prst="rect">
            <a:avLst/>
          </a:prstGeom>
          <a:solidFill>
            <a:srgbClr val="6C284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06753" y="319701"/>
            <a:ext cx="5835649" cy="6331827"/>
          </a:xfrm>
          <a:prstGeom prst="rect">
            <a:avLst/>
          </a:prstGeom>
        </p:spPr>
        <p:txBody>
          <a:bodyPr tIns="0" bIns="748800" anchor="ctr" anchorCtr="1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  <a:latin typeface="Avenir Medium"/>
                <a:cs typeface="Avenir Medium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1950111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85DBA9-D4DA-4298-93D5-1A2501906CA0}"/>
              </a:ext>
            </a:extLst>
          </p:cNvPr>
          <p:cNvSpPr/>
          <p:nvPr/>
        </p:nvSpPr>
        <p:spPr>
          <a:xfrm>
            <a:off x="-452967" y="-256118"/>
            <a:ext cx="13097933" cy="7370235"/>
          </a:xfrm>
          <a:prstGeom prst="rect">
            <a:avLst/>
          </a:prstGeom>
          <a:solidFill>
            <a:srgbClr val="6C284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06753" y="967979"/>
            <a:ext cx="5835649" cy="5683548"/>
          </a:xfrm>
          <a:prstGeom prst="rect">
            <a:avLst/>
          </a:prstGeom>
        </p:spPr>
        <p:txBody>
          <a:bodyPr tIns="0" bIns="748800" anchor="ctr" anchorCtr="1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267">
                <a:solidFill>
                  <a:schemeClr val="bg1"/>
                </a:solidFill>
                <a:latin typeface="Avenir Medium"/>
                <a:cs typeface="Avenir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89428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logan Slide (16-9).jpg">
            <a:extLst>
              <a:ext uri="{FF2B5EF4-FFF2-40B4-BE49-F238E27FC236}">
                <a16:creationId xmlns:a16="http://schemas.microsoft.com/office/drawing/2014/main" id="{9CA13FFB-7F0E-4EE5-8805-164CDB370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7" y="-40218"/>
            <a:ext cx="12321117" cy="693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6039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MU Title Slide">
    <p:bg>
      <p:bgPr>
        <a:solidFill>
          <a:srgbClr val="001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5074CAAC-36FC-429B-BF5B-742A885A7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85" y="1056218"/>
            <a:ext cx="3788833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8476"/>
            <a:ext cx="10515600" cy="7579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4360946"/>
            <a:ext cx="10515600" cy="4297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38200" y="5018579"/>
            <a:ext cx="10515600" cy="3658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8200" y="5472359"/>
            <a:ext cx="10515600" cy="365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38200" y="5926140"/>
            <a:ext cx="10515600" cy="435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venir LT 45 Book" panose="020B05030200000200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5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062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844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rgbClr val="08445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52C34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0844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6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rgbClr val="08445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052C34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52C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52C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2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489C-7187-4A0C-819D-1F601864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A0239-5D53-49AD-A86C-7F161D210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EE1AC-4A1F-4EE0-B226-055E2FBB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A1EAC-2299-4E58-8483-0BDE2F14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C912-4DDF-4572-A260-3FF52BAE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3678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52C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52C3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66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60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6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60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51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79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47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64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16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51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1E3D-A6C4-4726-B88B-6B8A2589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1BA87-A28D-423A-A66F-C8FB3C2CD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976B2-944F-42F1-A52F-C5A95B14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E32ED-DD66-4A62-A5CF-B442AEFC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DD334-3F8B-43AB-AD39-76BA73B0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3A59D-F6DE-41F3-AC9F-394C54E3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9365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63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880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47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82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6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9A52-4686-4105-8253-5959BC45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910EB-AE97-4E58-BA28-2890E17C8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39158-E838-4D34-924F-E21087B6A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C62A7-FE9F-4371-852A-BE6DF74ED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82E5D-7CAF-4C4B-9E6B-8203AF7A7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72C9A-5603-4BD4-8A9F-625E8FCF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8CE7D-95F7-408A-9301-A49B32AD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996059-FADC-4A10-990E-8972B839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955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3297-0B26-4033-88C0-EA097F9B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5767F-94A5-4B08-868D-F33492A1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5DE4D-DF1E-4BEA-A39C-52970DC3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EA691-D3E4-4644-A76B-96EFF4F2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026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B2E7B-D4F4-4002-BCF7-CAABA8E7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63700-2C53-4ED1-A503-EAF88FA9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E7E4D-999C-457C-A550-A331AED9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064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1BED-88AF-47DE-B98F-6306795F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8BD0F-4C74-4723-B3ED-C3F41207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8B6BC-3FC3-4284-BFE5-76010839F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2E5EF-5BC5-4E4B-B226-B9436210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70006-6E86-45FA-AF5B-598D887E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B37F6-CDB3-40DD-A867-710AED30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802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841F-791E-4F7B-BE4F-A5A8BFDA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A7BC2-4683-4FEC-A6EA-9130735A7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E4122-CE75-4EB0-8340-ADF85C009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BDD38-E5E0-4ADA-BAEF-72413950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5DAC9-717D-40CD-A67D-06500771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DE36E-16EC-440C-9833-5B76477F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914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C56BD-E4DD-4355-8A0E-54F2FEC5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1F18-40A9-488B-94BA-932F003A2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B4C7-2BD5-48E8-B4E0-9A8EFAE58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D503-F9C3-49FC-9499-B8680508A332}" type="datetimeFigureOut">
              <a:rPr lang="en-ZA" smtClean="0"/>
              <a:t>2022/04/02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2BD99-9174-4933-AD64-500351102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B4A91-DAD0-4A92-BB1F-FBB19ACFA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3D1F-5C9F-4561-B219-19985045FD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656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F5A95C-F4C3-41EC-A5D7-6D10BEC5F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04285"/>
            <a:ext cx="11328400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2E4129-E584-4AB3-9EEE-5FBC88F42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83785"/>
            <a:ext cx="11341100" cy="436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</p:txBody>
      </p:sp>
      <p:pic>
        <p:nvPicPr>
          <p:cNvPr id="1028" name="Picture 6">
            <a:extLst>
              <a:ext uri="{FF2B5EF4-FFF2-40B4-BE49-F238E27FC236}">
                <a16:creationId xmlns:a16="http://schemas.microsoft.com/office/drawing/2014/main" id="{86183B53-D3BA-4CA9-99E2-C4F4E53D52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233"/>
            <a:ext cx="12192000" cy="8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235B96-AF74-452B-891E-8E5F9B52048C}"/>
              </a:ext>
            </a:extLst>
          </p:cNvPr>
          <p:cNvSpPr/>
          <p:nvPr/>
        </p:nvSpPr>
        <p:spPr>
          <a:xfrm>
            <a:off x="0" y="6692901"/>
            <a:ext cx="12192000" cy="165100"/>
          </a:xfrm>
          <a:prstGeom prst="rect">
            <a:avLst/>
          </a:prstGeom>
          <a:solidFill>
            <a:srgbClr val="6C2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2400"/>
          </a:p>
        </p:txBody>
      </p:sp>
    </p:spTree>
    <p:extLst>
      <p:ext uri="{BB962C8B-B14F-4D97-AF65-F5344CB8AC3E}">
        <p14:creationId xmlns:p14="http://schemas.microsoft.com/office/powerpoint/2010/main" val="375162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001027"/>
          </a:solidFill>
          <a:latin typeface="Avenir Medium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001027"/>
          </a:solidFill>
          <a:latin typeface="Avenir Medium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001027"/>
          </a:solidFill>
          <a:latin typeface="Avenir Medium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001027"/>
          </a:solidFill>
          <a:latin typeface="Avenir Medium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333">
          <a:solidFill>
            <a:srgbClr val="001027"/>
          </a:solidFill>
          <a:latin typeface="Avenir Medium" charset="0"/>
          <a:ea typeface="MS PGothic" panose="020B0600070205080204" pitchFamily="34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</a:defRPr>
      </a:lvl9pPr>
    </p:titleStyle>
    <p:bodyStyle>
      <a:lvl1pPr marL="230712" indent="-230712" algn="l" rtl="0" eaLnBrk="1" fontAlgn="base" hangingPunct="1">
        <a:spcBef>
          <a:spcPct val="20000"/>
        </a:spcBef>
        <a:spcAft>
          <a:spcPct val="0"/>
        </a:spcAft>
        <a:buClr>
          <a:srgbClr val="6C284F"/>
        </a:buClr>
        <a:buSzPct val="75000"/>
        <a:buFont typeface="Wingdings" panose="05000000000000000000" pitchFamily="2" charset="2"/>
        <a:buChar char="§"/>
        <a:defRPr sz="2667">
          <a:solidFill>
            <a:schemeClr val="tx1"/>
          </a:solidFill>
          <a:latin typeface="Avenir Book"/>
          <a:ea typeface="MS PGothic" panose="020B0600070205080204" pitchFamily="34" charset="-128"/>
          <a:cs typeface="+mn-cs"/>
        </a:defRPr>
      </a:lvl1pPr>
      <a:lvl2pPr marL="463539" indent="-230712" algn="l" rtl="0" eaLnBrk="1" fontAlgn="base" hangingPunct="1">
        <a:spcBef>
          <a:spcPct val="20000"/>
        </a:spcBef>
        <a:spcAft>
          <a:spcPct val="0"/>
        </a:spcAft>
        <a:buClr>
          <a:srgbClr val="6C284F"/>
        </a:buClr>
        <a:buSzPct val="75000"/>
        <a:buChar char="•"/>
        <a:defRPr sz="2667">
          <a:solidFill>
            <a:schemeClr val="tx1"/>
          </a:solidFill>
          <a:latin typeface="Avenir Book"/>
          <a:ea typeface="MS PGothic" panose="020B0600070205080204" pitchFamily="34" charset="-128"/>
        </a:defRPr>
      </a:lvl2pPr>
      <a:lvl3pPr marL="730232" indent="-264577" algn="l" rtl="0" eaLnBrk="1" fontAlgn="base" hangingPunct="1">
        <a:spcBef>
          <a:spcPct val="20000"/>
        </a:spcBef>
        <a:spcAft>
          <a:spcPct val="0"/>
        </a:spcAft>
        <a:buClr>
          <a:srgbClr val="6C284F"/>
        </a:buClr>
        <a:buSzPct val="75000"/>
        <a:buFont typeface="Arial" panose="020B0604020202020204" pitchFamily="34" charset="0"/>
        <a:buChar char="-"/>
        <a:defRPr sz="2667">
          <a:solidFill>
            <a:schemeClr val="tx1"/>
          </a:solidFill>
          <a:latin typeface="Avenir Book"/>
          <a:ea typeface="MS PGothic" panose="020B0600070205080204" pitchFamily="34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03057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003057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003057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/>
          <p:cNvSpPr/>
          <p:nvPr/>
        </p:nvSpPr>
        <p:spPr>
          <a:xfrm>
            <a:off x="9181476" y="-8468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844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rgbClr val="08445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0844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/>
          <p:cNvSpPr/>
          <p:nvPr/>
        </p:nvSpPr>
        <p:spPr>
          <a:xfrm>
            <a:off x="10371665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rgbClr val="08445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08445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EF1B-B4B9-4258-9044-B025F3EAA999}" type="datetimeFigureOut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9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52C3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rgbClr val="052C3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2835-EF54-43E3-B71C-DF722C15A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927" y="1586421"/>
            <a:ext cx="8124076" cy="1877068"/>
          </a:xfrm>
        </p:spPr>
        <p:txBody>
          <a:bodyPr/>
          <a:lstStyle/>
          <a:p>
            <a:pPr algn="l"/>
            <a:r>
              <a:rPr lang="en-ZA" sz="4000" dirty="0"/>
              <a:t>A FRAMEWORK TO INCLUDE SUSTAINABILITY IN CONSUMER PROTECTION POLICIES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17C95-9903-4188-8F64-626D1C4CB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59077"/>
          </a:xfrm>
        </p:spPr>
        <p:txBody>
          <a:bodyPr>
            <a:normAutofit/>
          </a:bodyPr>
          <a:lstStyle/>
          <a:p>
            <a:r>
              <a:rPr lang="en-US" sz="2800" dirty="0"/>
              <a:t>Laura Best &amp; Miemie Struwig</a:t>
            </a:r>
          </a:p>
          <a:p>
            <a:r>
              <a:rPr lang="en-US" sz="2800" dirty="0"/>
              <a:t>Nelson Mandela University</a:t>
            </a:r>
          </a:p>
          <a:p>
            <a:r>
              <a:rPr lang="en-US" sz="2800" dirty="0"/>
              <a:t>South Africa </a:t>
            </a:r>
          </a:p>
          <a:p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8848C2-59F6-4E68-BA29-10277D305B91}"/>
              </a:ext>
            </a:extLst>
          </p:cNvPr>
          <p:cNvGrpSpPr>
            <a:grpSpLocks noChangeAspect="1"/>
          </p:cNvGrpSpPr>
          <p:nvPr/>
        </p:nvGrpSpPr>
        <p:grpSpPr>
          <a:xfrm>
            <a:off x="-20272" y="0"/>
            <a:ext cx="1257300" cy="1226820"/>
            <a:chOff x="3736278" y="3130586"/>
            <a:chExt cx="1842894" cy="18524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7BC240-7993-412A-91E6-CF44D7F66547}"/>
                </a:ext>
              </a:extLst>
            </p:cNvPr>
            <p:cNvGrpSpPr/>
            <p:nvPr/>
          </p:nvGrpSpPr>
          <p:grpSpPr>
            <a:xfrm>
              <a:off x="3736278" y="3130586"/>
              <a:ext cx="1842894" cy="1852413"/>
              <a:chOff x="907473" y="684700"/>
              <a:chExt cx="1842894" cy="1852413"/>
            </a:xfrm>
          </p:grpSpPr>
          <p:sp>
            <p:nvSpPr>
              <p:cNvPr id="7" name="Star: 4 Points 6">
                <a:extLst>
                  <a:ext uri="{FF2B5EF4-FFF2-40B4-BE49-F238E27FC236}">
                    <a16:creationId xmlns:a16="http://schemas.microsoft.com/office/drawing/2014/main" id="{3ED85B3E-F034-4B30-88E6-E8D6B97634A3}"/>
                  </a:ext>
                </a:extLst>
              </p:cNvPr>
              <p:cNvSpPr/>
              <p:nvPr/>
            </p:nvSpPr>
            <p:spPr>
              <a:xfrm rot="3473835">
                <a:off x="921567" y="705361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8" name="Star: 4 Points 7">
                <a:extLst>
                  <a:ext uri="{FF2B5EF4-FFF2-40B4-BE49-F238E27FC236}">
                    <a16:creationId xmlns:a16="http://schemas.microsoft.com/office/drawing/2014/main" id="{D0E1AF4B-A7A7-408F-BBF3-703D4169254D}"/>
                  </a:ext>
                </a:extLst>
              </p:cNvPr>
              <p:cNvSpPr/>
              <p:nvPr/>
            </p:nvSpPr>
            <p:spPr>
              <a:xfrm rot="6168132">
                <a:off x="921566" y="670845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9" name="Star: 4 Points 8">
                <a:extLst>
                  <a:ext uri="{FF2B5EF4-FFF2-40B4-BE49-F238E27FC236}">
                    <a16:creationId xmlns:a16="http://schemas.microsoft.com/office/drawing/2014/main" id="{607680E3-04D7-4DA3-B98D-C5C446491FED}"/>
                  </a:ext>
                </a:extLst>
              </p:cNvPr>
              <p:cNvSpPr/>
              <p:nvPr/>
            </p:nvSpPr>
            <p:spPr>
              <a:xfrm>
                <a:off x="907473" y="694458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0" name="Star: 4 Points 9">
                <a:extLst>
                  <a:ext uri="{FF2B5EF4-FFF2-40B4-BE49-F238E27FC236}">
                    <a16:creationId xmlns:a16="http://schemas.microsoft.com/office/drawing/2014/main" id="{B68F7462-56BC-4E1D-BA00-ED04C0580716}"/>
                  </a:ext>
                </a:extLst>
              </p:cNvPr>
              <p:cNvSpPr/>
              <p:nvPr/>
            </p:nvSpPr>
            <p:spPr>
              <a:xfrm rot="1649553">
                <a:off x="907473" y="694457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" name="Star: 4 Points 10">
                <a:extLst>
                  <a:ext uri="{FF2B5EF4-FFF2-40B4-BE49-F238E27FC236}">
                    <a16:creationId xmlns:a16="http://schemas.microsoft.com/office/drawing/2014/main" id="{82262F71-FE68-41B1-8054-87E2DA38AA06}"/>
                  </a:ext>
                </a:extLst>
              </p:cNvPr>
              <p:cNvSpPr/>
              <p:nvPr/>
            </p:nvSpPr>
            <p:spPr>
              <a:xfrm rot="4197730">
                <a:off x="921567" y="694456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2" name="Star: 4 Points 11">
                <a:extLst>
                  <a:ext uri="{FF2B5EF4-FFF2-40B4-BE49-F238E27FC236}">
                    <a16:creationId xmlns:a16="http://schemas.microsoft.com/office/drawing/2014/main" id="{7D1C77C7-06D2-4850-AD66-4287C2C2149A}"/>
                  </a:ext>
                </a:extLst>
              </p:cNvPr>
              <p:cNvSpPr/>
              <p:nvPr/>
            </p:nvSpPr>
            <p:spPr>
              <a:xfrm rot="2751814">
                <a:off x="921566" y="670845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C8D8F6A-FD18-4D13-9A51-D43182C1106A}"/>
                  </a:ext>
                </a:extLst>
              </p:cNvPr>
              <p:cNvSpPr/>
              <p:nvPr/>
            </p:nvSpPr>
            <p:spPr>
              <a:xfrm>
                <a:off x="1316182" y="1108363"/>
                <a:ext cx="1011381" cy="9836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Graphic 5" descr="Africa">
              <a:extLst>
                <a:ext uri="{FF2B5EF4-FFF2-40B4-BE49-F238E27FC236}">
                  <a16:creationId xmlns:a16="http://schemas.microsoft.com/office/drawing/2014/main" id="{0B053D53-7E78-4A99-B5C1-964F9994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41968" y="3606972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DEE7B9-D6F6-4814-9EE5-87E9E28F0666}"/>
              </a:ext>
            </a:extLst>
          </p:cNvPr>
          <p:cNvSpPr txBox="1"/>
          <p:nvPr/>
        </p:nvSpPr>
        <p:spPr>
          <a:xfrm>
            <a:off x="1227413" y="180161"/>
            <a:ext cx="61279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Current Business Issues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African Countries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D95CE5-9AA3-483C-A6BD-0C4E9782C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72" y="5860646"/>
            <a:ext cx="1614488" cy="6119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651FE2-9273-4BCD-862E-6C55365B7D2F}"/>
              </a:ext>
            </a:extLst>
          </p:cNvPr>
          <p:cNvSpPr txBox="1"/>
          <p:nvPr/>
        </p:nvSpPr>
        <p:spPr>
          <a:xfrm>
            <a:off x="-1" y="6493173"/>
            <a:ext cx="887852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52C34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April 7 – 8, 2022                 WWW.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52C34"/>
                </a:solidFill>
                <a:effectLst/>
                <a:highlight>
                  <a:srgbClr val="FFC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CBIAC.NET</a:t>
            </a:r>
          </a:p>
        </p:txBody>
      </p:sp>
    </p:spTree>
    <p:extLst>
      <p:ext uri="{BB962C8B-B14F-4D97-AF65-F5344CB8AC3E}">
        <p14:creationId xmlns:p14="http://schemas.microsoft.com/office/powerpoint/2010/main" val="4988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8A49D-2DAD-423E-B91E-B17DECD5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67" y="674674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Zambia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2724B-EF95-4222-AD44-CDDB984CF639}"/>
              </a:ext>
            </a:extLst>
          </p:cNvPr>
          <p:cNvSpPr txBox="1"/>
          <p:nvPr/>
        </p:nvSpPr>
        <p:spPr>
          <a:xfrm>
            <a:off x="867363" y="2481209"/>
            <a:ext cx="5092194" cy="3488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Sustainability definition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labelling - ingredients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Policy Instruments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Mandatory product information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 Agency established to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welfare of consumers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Unfair trading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Novel innovations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Informal sector – roadside trading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bridge over a body of water&#10;&#10;Description automatically generated with low confidence">
            <a:extLst>
              <a:ext uri="{FF2B5EF4-FFF2-40B4-BE49-F238E27FC236}">
                <a16:creationId xmlns:a16="http://schemas.microsoft.com/office/drawing/2014/main" id="{0C4137D1-3E41-456B-9E15-BAF65225A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7" r="12757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B5521D-963E-48B2-935B-366386A17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r="2" b="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4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FF903-EA06-406D-9D16-39D1946B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Mauritius</a:t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1337-E471-468E-BEDC-37CA2498E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22" y="1955774"/>
            <a:ext cx="3816096" cy="4326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 definition</a:t>
            </a:r>
          </a:p>
          <a:p>
            <a:pPr marL="0" indent="0">
              <a:buNone/>
            </a:pPr>
            <a:r>
              <a:rPr lang="en-Z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market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which is accessible, fair, efficient, responsible and 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for benefit of consumers</a:t>
            </a:r>
          </a:p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Product life cycle model</a:t>
            </a:r>
          </a:p>
          <a:p>
            <a:pPr marL="0" indent="0">
              <a:buNone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Regulations: </a:t>
            </a:r>
          </a:p>
          <a:p>
            <a:pPr marL="0" indent="0">
              <a:buNone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product composition, design, packaging, standards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Policy Instruments</a:t>
            </a:r>
          </a:p>
          <a:p>
            <a:pPr marL="0" indent="0">
              <a:buNone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Safety standards</a:t>
            </a:r>
          </a:p>
          <a:p>
            <a:pPr marL="0" indent="0">
              <a:buNone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/>
          </a:p>
        </p:txBody>
      </p:sp>
      <p:pic>
        <p:nvPicPr>
          <p:cNvPr id="5" name="Picture 4" descr="A picture containing sky, water, nature, beach&#10;&#10;Description automatically generated">
            <a:extLst>
              <a:ext uri="{FF2B5EF4-FFF2-40B4-BE49-F238E27FC236}">
                <a16:creationId xmlns:a16="http://schemas.microsoft.com/office/drawing/2014/main" id="{89C16743-775C-453A-AE5B-108EA343C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r="1" b="2085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995F4F0-BDB4-4148-97BE-1E7DD1D10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561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0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139F4-1557-4FD5-AA45-7B24D025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B322A-F336-46C1-8F79-2F073479E959}"/>
              </a:ext>
            </a:extLst>
          </p:cNvPr>
          <p:cNvSpPr txBox="1"/>
          <p:nvPr/>
        </p:nvSpPr>
        <p:spPr>
          <a:xfrm>
            <a:off x="4664657" y="661894"/>
            <a:ext cx="3290579" cy="5534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Policy Instruments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Unfair and misleading market conduct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 Safety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Product Life-Cycle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 information Standards Regulations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Disclosure: performance, composition, content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Novel policy innovations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Deceptive conduct by business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Unconscionable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conduct prohibition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text, sky, grass, outdoor&#10;&#10;Description automatically generated">
            <a:extLst>
              <a:ext uri="{FF2B5EF4-FFF2-40B4-BE49-F238E27FC236}">
                <a16:creationId xmlns:a16="http://schemas.microsoft.com/office/drawing/2014/main" id="{248F0514-C534-4DD3-8232-113F3FCF3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59" y="1300578"/>
            <a:ext cx="2823586" cy="158120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82FCB68-0CFF-4FD1-9ED2-2C5F62F3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7859" y="3847996"/>
            <a:ext cx="2823586" cy="18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7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South Africa (Chevening Scholarship) | Chevening">
            <a:extLst>
              <a:ext uri="{FF2B5EF4-FFF2-40B4-BE49-F238E27FC236}">
                <a16:creationId xmlns:a16="http://schemas.microsoft.com/office/drawing/2014/main" id="{E06F76E3-F52F-4953-8E2E-845DDD04E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" r="-2" b="24093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lag of South Africa | Britannica">
            <a:extLst>
              <a:ext uri="{FF2B5EF4-FFF2-40B4-BE49-F238E27FC236}">
                <a16:creationId xmlns:a16="http://schemas.microsoft.com/office/drawing/2014/main" id="{8B3BCEDF-113D-4336-BAFC-B0A8555210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6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0ACFA-9077-4DAC-A616-0025B59B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</a:t>
            </a:r>
            <a:br>
              <a:rPr lang="en-US" sz="3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3D667-BA33-481E-9AD3-65330818A92D}"/>
              </a:ext>
            </a:extLst>
          </p:cNvPr>
          <p:cNvSpPr txBox="1"/>
          <p:nvPr/>
        </p:nvSpPr>
        <p:spPr>
          <a:xfrm>
            <a:off x="448056" y="2512611"/>
            <a:ext cx="4832803" cy="387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 self-regulation for sustainability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Wine industry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ombuds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Policy Instruments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Rights-based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Prohibited conduct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Novel policy innovations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Vulnerable consumers</a:t>
            </a:r>
          </a:p>
        </p:txBody>
      </p:sp>
    </p:spTree>
    <p:extLst>
      <p:ext uri="{BB962C8B-B14F-4D97-AF65-F5344CB8AC3E}">
        <p14:creationId xmlns:p14="http://schemas.microsoft.com/office/powerpoint/2010/main" val="370353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5C361-3E93-457E-9B34-98AABF446B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ZA" dirty="0"/>
              <a:t>Observations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7DDF92-8080-4BA2-9311-F33552DA8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ZA" b="1" dirty="0">
                <a:solidFill>
                  <a:srgbClr val="FFC000"/>
                </a:solidFill>
              </a:rPr>
              <a:t>Sustainability Definition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ACA058-CCCF-4555-A7DA-4B840703A8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22425" y="2468563"/>
            <a:ext cx="3360737" cy="336073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FE5D4B-78DF-4B0F-A25C-0DB8C9432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b="1" dirty="0">
                <a:solidFill>
                  <a:srgbClr val="002060"/>
                </a:solidFill>
              </a:rPr>
              <a:t>Factor: Economic development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066875-9BE4-4464-833E-26F5AADDF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2157" y="2468894"/>
            <a:ext cx="5880245" cy="3360373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sz="2933" b="1" dirty="0">
                <a:solidFill>
                  <a:srgbClr val="FF0000"/>
                </a:solidFill>
                <a:latin typeface="Avenir Black"/>
              </a:rPr>
              <a:t>Sustainability as a policy imperative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Developed economies 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African countries </a:t>
            </a: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235D6673-6987-4675-930F-38B912753619}"/>
              </a:ext>
            </a:extLst>
          </p:cNvPr>
          <p:cNvSpPr/>
          <p:nvPr/>
        </p:nvSpPr>
        <p:spPr>
          <a:xfrm>
            <a:off x="9811820" y="3691731"/>
            <a:ext cx="914400" cy="914400"/>
          </a:xfrm>
          <a:prstGeom prst="mathEqual">
            <a:avLst/>
          </a:prstGeom>
          <a:solidFill>
            <a:srgbClr val="4ECE73"/>
          </a:solidFill>
          <a:ln>
            <a:solidFill>
              <a:srgbClr val="3CE0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3" name="Not Equal 12">
            <a:extLst>
              <a:ext uri="{FF2B5EF4-FFF2-40B4-BE49-F238E27FC236}">
                <a16:creationId xmlns:a16="http://schemas.microsoft.com/office/drawing/2014/main" id="{073726F8-E2C2-44B7-946B-FE9192966214}"/>
              </a:ext>
            </a:extLst>
          </p:cNvPr>
          <p:cNvSpPr/>
          <p:nvPr/>
        </p:nvSpPr>
        <p:spPr>
          <a:xfrm>
            <a:off x="9811820" y="4715838"/>
            <a:ext cx="914400" cy="914400"/>
          </a:xfrm>
          <a:prstGeom prst="mathNotEqual">
            <a:avLst/>
          </a:prstGeom>
          <a:solidFill>
            <a:srgbClr val="3CE06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384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5C361-3E93-457E-9B34-98AABF446B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ZA" dirty="0"/>
              <a:t>Observations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6D7001-58C7-441D-B08A-8C1C52CE9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2218-D1D2-45A6-BBC7-0680BD7F8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1946"/>
            <a:ext cx="5878530" cy="4257322"/>
          </a:xfrm>
        </p:spPr>
        <p:txBody>
          <a:bodyPr/>
          <a:lstStyle/>
          <a:p>
            <a:pPr marL="0" indent="0">
              <a:buNone/>
            </a:pPr>
            <a:endParaRPr lang="en-ZA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ZA" b="1" dirty="0"/>
              <a:t>Elements</a:t>
            </a:r>
            <a:r>
              <a:rPr lang="en-ZA" dirty="0"/>
              <a:t> </a:t>
            </a:r>
            <a:r>
              <a:rPr lang="en-ZA" dirty="0" err="1"/>
              <a:t>eg</a:t>
            </a:r>
            <a:r>
              <a:rPr lang="en-ZA" dirty="0"/>
              <a:t> packaging; labelling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Point of sale NOT point of production &amp; disposal </a:t>
            </a:r>
          </a:p>
          <a:p>
            <a:pPr marL="0" indent="0">
              <a:buNone/>
            </a:pPr>
            <a:endParaRPr lang="en-ZA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ZA" b="1" dirty="0">
                <a:solidFill>
                  <a:srgbClr val="C00000"/>
                </a:solidFill>
              </a:rPr>
              <a:t>Need for wrap around through-out production &amp; consumption eco-system – ALL </a:t>
            </a:r>
            <a:r>
              <a:rPr lang="en-ZA" b="1" dirty="0" err="1">
                <a:solidFill>
                  <a:srgbClr val="C00000"/>
                </a:solidFill>
              </a:rPr>
              <a:t>ROLEPLAYER</a:t>
            </a:r>
            <a:r>
              <a:rPr lang="en-ZA" b="1" dirty="0">
                <a:solidFill>
                  <a:srgbClr val="C00000"/>
                </a:solidFill>
              </a:rPr>
              <a:t> APPORTIONMENT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C7799F-9A38-4B71-83B6-898180103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7726" y="1535113"/>
            <a:ext cx="4734674" cy="93378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ZA" b="1" dirty="0">
                <a:solidFill>
                  <a:srgbClr val="FFC000"/>
                </a:solidFill>
              </a:rPr>
              <a:t>Product Life Cycle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73B47E3-8682-47BA-BFF3-2232D0EF403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47726" y="2468892"/>
            <a:ext cx="4734674" cy="35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55822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5C361-3E93-457E-9B34-98AABF446B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ZA" dirty="0"/>
              <a:t>Observations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3B5DD3-E7CC-4841-B607-FF0A05B73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ZA" b="1" dirty="0">
                <a:solidFill>
                  <a:srgbClr val="FFC000"/>
                </a:solidFill>
              </a:rPr>
              <a:t>Policy Instruments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71A51-0885-4287-9702-0913E9DC5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b="1" dirty="0">
                <a:solidFill>
                  <a:srgbClr val="002060"/>
                </a:solidFill>
              </a:rPr>
              <a:t>Deliberate Re-Defining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CBED57-4F48-447E-910B-3C7158DB3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214082"/>
            <a:ext cx="5389033" cy="3615186"/>
          </a:xfrm>
        </p:spPr>
        <p:txBody>
          <a:bodyPr/>
          <a:lstStyle/>
          <a:p>
            <a:pPr marL="0" indent="0" algn="ctr">
              <a:buNone/>
            </a:pPr>
            <a:r>
              <a:rPr lang="en-ZA" dirty="0"/>
              <a:t>Unconscionable conduct</a:t>
            </a:r>
          </a:p>
          <a:p>
            <a:pPr marL="0" indent="0" algn="ctr">
              <a:buNone/>
            </a:pPr>
            <a:r>
              <a:rPr lang="en-ZA" dirty="0"/>
              <a:t>Prohibited conduct</a:t>
            </a:r>
          </a:p>
          <a:p>
            <a:pPr marL="0" indent="0" algn="ctr">
              <a:buNone/>
            </a:pPr>
            <a:r>
              <a:rPr lang="en-ZA" dirty="0"/>
              <a:t>Consumer harm/welfare</a:t>
            </a:r>
          </a:p>
          <a:p>
            <a:pPr marL="0" indent="0" algn="ctr">
              <a:buNone/>
            </a:pPr>
            <a:r>
              <a:rPr lang="en-ZA" dirty="0"/>
              <a:t>Safe products</a:t>
            </a:r>
          </a:p>
          <a:p>
            <a:pPr marL="0" indent="0" algn="ctr">
              <a:buNone/>
            </a:pPr>
            <a:endParaRPr lang="en-ZA" dirty="0"/>
          </a:p>
          <a:p>
            <a:pPr marL="0" indent="0">
              <a:buNone/>
            </a:pPr>
            <a:r>
              <a:rPr lang="en-ZA" b="1" dirty="0">
                <a:solidFill>
                  <a:srgbClr val="C00000"/>
                </a:solidFill>
              </a:rPr>
              <a:t>“Kick and Hug” policy instruments spectrum – demand &amp; supply-side</a:t>
            </a:r>
            <a:endParaRPr lang="en-Z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2A61D61-684B-4029-8146-DB6F06FE1C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8" y="2468563"/>
            <a:ext cx="5386917" cy="3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2591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25C361-3E93-457E-9B34-98AABF446B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ZA" dirty="0"/>
              <a:t>Observations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B5BD02-04C2-407B-BD8F-715EC0C3A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>
                <a:solidFill>
                  <a:srgbClr val="002060"/>
                </a:solidFill>
              </a:rPr>
              <a:t>Business-driven – </a:t>
            </a:r>
            <a:r>
              <a:rPr lang="en-ZA" sz="2200" dirty="0">
                <a:solidFill>
                  <a:srgbClr val="002060"/>
                </a:solidFill>
              </a:rPr>
              <a:t>market imperatives </a:t>
            </a:r>
          </a:p>
          <a:p>
            <a:r>
              <a:rPr lang="en-ZA" sz="2200" dirty="0">
                <a:solidFill>
                  <a:srgbClr val="002060"/>
                </a:solidFill>
              </a:rPr>
              <a:t>Consumer attraction/differentiator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8CEBE-DE32-4040-BD81-BCAB578D2D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800" dirty="0"/>
              <a:t>Active CP Agencies: </a:t>
            </a:r>
            <a:r>
              <a:rPr lang="en-ZA" sz="2800" b="1" dirty="0">
                <a:solidFill>
                  <a:srgbClr val="C00000"/>
                </a:solidFill>
              </a:rPr>
              <a:t>BUT Limited uptake of powers to issue regulations, guidelines, definitions</a:t>
            </a:r>
          </a:p>
          <a:p>
            <a:pPr marL="0" indent="0">
              <a:buNone/>
            </a:pPr>
            <a:r>
              <a:rPr lang="en-ZA" sz="2800" dirty="0"/>
              <a:t>Limited enforcement powers: </a:t>
            </a:r>
            <a:r>
              <a:rPr lang="en-ZA" sz="2800" dirty="0" err="1"/>
              <a:t>ombuds</a:t>
            </a:r>
            <a:endParaRPr lang="en-ZA" sz="2800" dirty="0"/>
          </a:p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</a:rPr>
              <a:t>Minimum mandatory sustainability compliance requirement </a:t>
            </a:r>
            <a:endParaRPr lang="en-ZA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0C00A2-26D2-4BA5-BB5A-69BEE2CBC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ZA" b="1" dirty="0">
                <a:solidFill>
                  <a:srgbClr val="FFC000"/>
                </a:solidFill>
              </a:rPr>
              <a:t>Sector self-regulation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FD132C4-4314-4121-A5DA-4759B3367C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93369" y="2468563"/>
            <a:ext cx="5386917" cy="3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3213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BD0C32-2C24-4F58-820C-E2936B6B61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ZA" b="1" dirty="0">
                <a:solidFill>
                  <a:srgbClr val="FFC000"/>
                </a:solidFill>
              </a:rPr>
              <a:t>OVER-ARCHING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9EE0B6-736E-4E28-B73A-4D9FCD2DA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conditions in poorer countries necessitated placing the </a:t>
            </a:r>
            <a:r>
              <a:rPr lang="en-GB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 needs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consumers ahead of sustainability considerations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consumers could impact on sustainability through their choices and behaviour and thus </a:t>
            </a:r>
            <a:r>
              <a:rPr lang="en-GB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 education and conscientization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important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ZA" sz="2400" dirty="0">
                <a:latin typeface="Arial" panose="020B0604020202020204" pitchFamily="34" charset="0"/>
                <a:cs typeface="Times New Roman" panose="02020603050405020304" pitchFamily="18" charset="0"/>
              </a:rPr>
              <a:t>Invite </a:t>
            </a:r>
            <a:r>
              <a:rPr lang="en-ZA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stakeholder involvement</a:t>
            </a:r>
            <a:r>
              <a:rPr lang="en-ZA" sz="2400" dirty="0">
                <a:latin typeface="Arial" panose="020B0604020202020204" pitchFamily="34" charset="0"/>
                <a:cs typeface="Times New Roman" panose="02020603050405020304" pitchFamily="18" charset="0"/>
              </a:rPr>
              <a:t>, notably business and consumer organisations, to participate in policy formulation whilst creating enabling conditions for stakeholder advocacy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ZA" sz="2400" dirty="0">
                <a:latin typeface="Arial" panose="020B0604020202020204" pitchFamily="34" charset="0"/>
                <a:cs typeface="Times New Roman" panose="02020603050405020304" pitchFamily="18" charset="0"/>
              </a:rPr>
              <a:t>Conscious </a:t>
            </a:r>
            <a:r>
              <a:rPr lang="en-ZA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inclusion of voice of vulnerable consumers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Z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en-Z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24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BD0C32-2C24-4F58-820C-E2936B6B61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ZA" b="1" dirty="0">
                <a:solidFill>
                  <a:srgbClr val="FFC000"/>
                </a:solidFill>
              </a:rPr>
              <a:t>FUTURE RESEARCH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9EE0B6-736E-4E28-B73A-4D9FCD2DA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Impact of </a:t>
            </a:r>
            <a:r>
              <a:rPr lang="en-GB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unbordered</a:t>
            </a: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global e-commerce on sustainability concerns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</a:rPr>
              <a:t>Consumer protection in informal markets</a:t>
            </a:r>
            <a:endParaRPr lang="en-GB" sz="3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Z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Deepening consumer protection policy within Agenda 2063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en-Z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6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B96A-D883-4502-A5E7-C3D4704A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404664"/>
            <a:ext cx="11137237" cy="792163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 b="1" dirty="0">
                <a:solidFill>
                  <a:srgbClr val="4ECE73"/>
                </a:solidFill>
                <a:latin typeface="+mj-lt"/>
              </a:rPr>
              <a:t>PREMISE – IDEAS - ASPIRATIONS</a:t>
            </a:r>
            <a:endParaRPr lang="en-ZA" sz="4900" b="1" dirty="0">
              <a:solidFill>
                <a:srgbClr val="4ECE73"/>
              </a:solidFill>
              <a:latin typeface="+mj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D231EA-1BAF-464D-938C-5F6C3E981C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7480366"/>
              </p:ext>
            </p:extLst>
          </p:nvPr>
        </p:nvGraphicFramePr>
        <p:xfrm>
          <a:off x="718363" y="1042771"/>
          <a:ext cx="4664612" cy="477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ject 3">
            <a:extLst>
              <a:ext uri="{FF2B5EF4-FFF2-40B4-BE49-F238E27FC236}">
                <a16:creationId xmlns:a16="http://schemas.microsoft.com/office/drawing/2014/main" id="{AD9C268E-43D3-4D8E-803D-B61D9050828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6452171" y="1376737"/>
            <a:ext cx="5500646" cy="4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2035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0282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FCFF-67BF-4C98-806D-D901724C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wrap="square" anchor="ctr">
            <a:normAutofit fontScale="90000"/>
          </a:bodyPr>
          <a:lstStyle/>
          <a:p>
            <a:pPr algn="ctr"/>
            <a:r>
              <a:rPr lang="en-ZA" b="1" dirty="0">
                <a:solidFill>
                  <a:srgbClr val="4ECE73"/>
                </a:solidFill>
              </a:rPr>
              <a:t>WE KNOW: </a:t>
            </a:r>
            <a:r>
              <a:rPr lang="en-ZA" dirty="0"/>
              <a:t>PUBLIC POLICY DOMAINS</a:t>
            </a:r>
            <a:br>
              <a:rPr lang="en-ZA" dirty="0"/>
            </a:br>
            <a:r>
              <a:rPr lang="en-ZA" dirty="0"/>
              <a:t>Overlays &amp; Overlaps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2AB22C-7CC9-4D75-A192-76CC3651F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094" y="1535113"/>
            <a:ext cx="2804845" cy="93378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SUSTAINABILITY</a:t>
            </a:r>
            <a:r>
              <a:rPr lang="en-US" dirty="0">
                <a:solidFill>
                  <a:srgbClr val="3CE06B"/>
                </a:solidFill>
              </a:rPr>
              <a:t>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F717E72-546C-400A-BA8A-939904AD1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468894"/>
            <a:ext cx="3048000" cy="3360373"/>
          </a:xfrm>
        </p:spPr>
        <p:txBody>
          <a:bodyPr/>
          <a:lstStyle/>
          <a:p>
            <a:r>
              <a:rPr lang="en-US" dirty="0"/>
              <a:t>Multi-facetted</a:t>
            </a:r>
          </a:p>
          <a:p>
            <a:r>
              <a:rPr lang="en-US" dirty="0"/>
              <a:t>Inter-relational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Planet</a:t>
            </a:r>
          </a:p>
          <a:p>
            <a:pPr lvl="1"/>
            <a:r>
              <a:rPr lang="en-US" dirty="0"/>
              <a:t>Prosperity</a:t>
            </a:r>
          </a:p>
          <a:p>
            <a:r>
              <a:rPr lang="en-US" dirty="0"/>
              <a:t>Confluence</a:t>
            </a:r>
          </a:p>
          <a:p>
            <a:r>
              <a:rPr lang="en-US" dirty="0"/>
              <a:t>Integrative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37B7C0E-0CF9-41CF-8C33-9A3EEDB18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630292" y="1535113"/>
            <a:ext cx="2952110" cy="93378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CONSUMER </a:t>
            </a:r>
          </a:p>
          <a:p>
            <a:r>
              <a:rPr lang="en-US" b="1" dirty="0">
                <a:solidFill>
                  <a:srgbClr val="0000FF"/>
                </a:solidFill>
              </a:rPr>
              <a:t>PROTECTION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3DD31ACA-EC99-46F8-8E57-CB265BC51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09398" y="2468894"/>
            <a:ext cx="3173004" cy="3360373"/>
          </a:xfrm>
        </p:spPr>
        <p:txBody>
          <a:bodyPr/>
          <a:lstStyle/>
          <a:p>
            <a:r>
              <a:rPr lang="en-US" dirty="0"/>
              <a:t>Many domains</a:t>
            </a:r>
          </a:p>
          <a:p>
            <a:r>
              <a:rPr lang="en-US" dirty="0"/>
              <a:t>Inter-connected</a:t>
            </a:r>
          </a:p>
          <a:p>
            <a:pPr lvl="1"/>
            <a:r>
              <a:rPr lang="en-US" dirty="0"/>
              <a:t>Economic</a:t>
            </a:r>
          </a:p>
          <a:p>
            <a:pPr lvl="1"/>
            <a:r>
              <a:rPr lang="en-US" dirty="0"/>
              <a:t>Social</a:t>
            </a:r>
          </a:p>
          <a:p>
            <a:pPr lvl="1"/>
            <a:r>
              <a:rPr lang="en-US" dirty="0"/>
              <a:t>Environment</a:t>
            </a:r>
          </a:p>
          <a:p>
            <a:r>
              <a:rPr lang="en-US" dirty="0"/>
              <a:t>Convergence</a:t>
            </a:r>
          </a:p>
          <a:p>
            <a:r>
              <a:rPr lang="en-US" dirty="0"/>
              <a:t>Co-ordination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5A920-BD6D-4705-B18D-D184B0AF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934" y="1612313"/>
            <a:ext cx="3791163" cy="2388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5C677-8503-4874-8E5D-78015615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3991508" y="3991508"/>
            <a:ext cx="3791163" cy="21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89407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481E-5561-4D5E-B3AC-88151E82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solidFill>
                  <a:srgbClr val="4ECE73"/>
                </a:solidFill>
              </a:rPr>
              <a:t>WE KNOW</a:t>
            </a:r>
            <a:r>
              <a:rPr lang="en-ZA" dirty="0"/>
              <a:t>: Similarities Shared Concerns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B2D6D4-2CB1-4150-8754-92BD25D1C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265" y="3647325"/>
            <a:ext cx="9226192" cy="245333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3EA88FA-9A37-44A4-A48A-A5E92926F948}"/>
              </a:ext>
            </a:extLst>
          </p:cNvPr>
          <p:cNvSpPr/>
          <p:nvPr/>
        </p:nvSpPr>
        <p:spPr>
          <a:xfrm>
            <a:off x="1150706" y="1248310"/>
            <a:ext cx="5049747" cy="239901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Balancing needs of current and future generations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C08689-3B17-4509-B4AD-63067F1F3B11}"/>
              </a:ext>
            </a:extLst>
          </p:cNvPr>
          <p:cNvSpPr/>
          <p:nvPr/>
        </p:nvSpPr>
        <p:spPr>
          <a:xfrm>
            <a:off x="6565186" y="1494890"/>
            <a:ext cx="4530903" cy="2065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Balancing responsibilities of businesses and consumers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7E3E98DD-D6E9-4423-98EE-E8C3C873413E}"/>
              </a:ext>
            </a:extLst>
          </p:cNvPr>
          <p:cNvSpPr/>
          <p:nvPr/>
        </p:nvSpPr>
        <p:spPr>
          <a:xfrm>
            <a:off x="4551453" y="3559996"/>
            <a:ext cx="2393878" cy="1407559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67462131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4B2E-B9B1-40E2-A06C-839DA83F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solidFill>
                  <a:srgbClr val="4ECE73"/>
                </a:solidFill>
              </a:rPr>
              <a:t>KNOW: </a:t>
            </a:r>
            <a:r>
              <a:rPr lang="en-ZA" dirty="0"/>
              <a:t>Inter-section of Policy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FBDD-832C-469A-8B67-9B44179025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/>
              <a:t>Intentionality:</a:t>
            </a:r>
          </a:p>
          <a:p>
            <a:pPr marL="0" indent="0">
              <a:buNone/>
            </a:pPr>
            <a:r>
              <a:rPr lang="en-ZA" b="1" dirty="0"/>
              <a:t>Change of consumption patterns</a:t>
            </a:r>
          </a:p>
          <a:p>
            <a:pPr marL="0" indent="0">
              <a:buNone/>
            </a:pPr>
            <a:endParaRPr lang="en-ZA" b="1" dirty="0"/>
          </a:p>
          <a:p>
            <a:pPr marL="0" indent="0">
              <a:buNone/>
            </a:pPr>
            <a:r>
              <a:rPr lang="en-ZA" b="1" dirty="0"/>
              <a:t>Quality of life (better)</a:t>
            </a:r>
          </a:p>
          <a:p>
            <a:pPr marL="0" indent="0">
              <a:buNone/>
            </a:pPr>
            <a:r>
              <a:rPr lang="en-ZA" b="1" dirty="0"/>
              <a:t>Fairer and safer world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b="1" dirty="0"/>
              <a:t>Including sustainability into consumer protection policy can magnify and impact positively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08F099-E1B8-44B0-8C17-77882C839C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42571" y="1315169"/>
            <a:ext cx="2658171" cy="4464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6AFE9-0E1E-4CAE-9108-B68ED64AD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396" y="1315169"/>
            <a:ext cx="2924175" cy="444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907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D931-8DA9-4CDC-A02E-5CE4B118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solidFill>
                  <a:srgbClr val="4ECE73"/>
                </a:solidFill>
              </a:rPr>
              <a:t>WHAT WE WISH TO KNOW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17F383-8C60-4552-8890-7628898FC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3895" y="1340768"/>
            <a:ext cx="6286391" cy="4392488"/>
          </a:xfrm>
        </p:spPr>
        <p:txBody>
          <a:bodyPr/>
          <a:lstStyle/>
          <a:p>
            <a:pPr marL="0" indent="0">
              <a:buNone/>
            </a:pPr>
            <a:r>
              <a:rPr lang="en-ZA" sz="3200" dirty="0"/>
              <a:t>Has sustainability been included into consumer protection policy?</a:t>
            </a: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lang="en-ZA" sz="3200" dirty="0"/>
              <a:t>How has this been done?</a:t>
            </a: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lang="en-ZA" sz="3200" dirty="0"/>
              <a:t>How could it be done?</a:t>
            </a:r>
          </a:p>
          <a:p>
            <a:pPr marL="0" indent="0">
              <a:buNone/>
            </a:pPr>
            <a:endParaRPr lang="en-ZA" sz="3200" dirty="0"/>
          </a:p>
          <a:p>
            <a:pPr marL="0" indent="0">
              <a:buNone/>
            </a:pPr>
            <a:r>
              <a:rPr lang="en-ZA" sz="3200" dirty="0"/>
              <a:t>How could it be done better?</a:t>
            </a:r>
          </a:p>
          <a:p>
            <a:endParaRPr lang="en-ZA" dirty="0"/>
          </a:p>
        </p:txBody>
      </p:sp>
      <p:pic>
        <p:nvPicPr>
          <p:cNvPr id="1026" name="Picture 2" descr="Weekly editorial from our Secretary General: Moving from ''what'' to ''how''  - Eurodiaconia">
            <a:extLst>
              <a:ext uri="{FF2B5EF4-FFF2-40B4-BE49-F238E27FC236}">
                <a16:creationId xmlns:a16="http://schemas.microsoft.com/office/drawing/2014/main" id="{3980B1D7-3EF9-4322-A297-3CE967D9FB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23" y="1479617"/>
            <a:ext cx="352294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5712A3-F6BA-460A-BB21-3555856D0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24" y="3130007"/>
            <a:ext cx="3522947" cy="23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0817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0D32-D5BB-4B06-BEF0-EEB63817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404664"/>
            <a:ext cx="11137237" cy="792163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ZA" sz="4900" dirty="0"/>
              <a:t>Opportunities for Policy Inclusion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129B2A-6543-4D0A-B06C-10EAF7ADA9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7434" y="1340768"/>
            <a:ext cx="4195868" cy="4391025"/>
          </a:xfrm>
          <a:prstGeom prst="rect">
            <a:avLst/>
          </a:prstGeom>
        </p:spPr>
      </p:pic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A04CB97-BF96-4D1E-9841-4A2F1B7AA3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2769641"/>
              </p:ext>
            </p:extLst>
          </p:nvPr>
        </p:nvGraphicFramePr>
        <p:xfrm>
          <a:off x="6011335" y="1340768"/>
          <a:ext cx="5568951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355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98AD8-89EA-476B-8DFB-303AA2A70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B2A71-462A-424D-BC66-6382BE114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2347645"/>
            <a:ext cx="3888528" cy="431278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14300"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Sustainable development:</a:t>
            </a:r>
          </a:p>
          <a:p>
            <a:pPr marL="114300"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Constitutional provision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cascaded to consumer protection policy </a:t>
            </a:r>
          </a:p>
          <a:p>
            <a:pPr marL="114300"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Policy Instruments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consumers with information</a:t>
            </a:r>
          </a:p>
          <a:p>
            <a:pPr marL="114300"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Novel policy innovation</a:t>
            </a:r>
          </a:p>
          <a:p>
            <a:pPr marL="114300" algn="l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CP Agency responsibility for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 development of consumer rights</a:t>
            </a:r>
          </a:p>
        </p:txBody>
      </p:sp>
      <p:pic>
        <p:nvPicPr>
          <p:cNvPr id="1026" name="Picture 2" descr="Egypt Flag Images, Stock Photos &amp;amp; Vectors | Shutterstock">
            <a:extLst>
              <a:ext uri="{FF2B5EF4-FFF2-40B4-BE49-F238E27FC236}">
                <a16:creationId xmlns:a16="http://schemas.microsoft.com/office/drawing/2014/main" id="{D9EC3FDB-2C98-4E41-A9F9-8BE67034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594" y="643234"/>
            <a:ext cx="3477991" cy="262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outdoor, mountain, nature&#10;&#10;Description automatically generated">
            <a:extLst>
              <a:ext uri="{FF2B5EF4-FFF2-40B4-BE49-F238E27FC236}">
                <a16:creationId xmlns:a16="http://schemas.microsoft.com/office/drawing/2014/main" id="{6414E8B0-714A-4296-80F9-F5719EF8E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46" y="3839172"/>
            <a:ext cx="4491887" cy="208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31B31-5D8B-48DC-87E0-6E80908E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25" y="365125"/>
            <a:ext cx="3888871" cy="1938076"/>
          </a:xfrm>
        </p:spPr>
        <p:txBody>
          <a:bodyPr>
            <a:normAutofit/>
          </a:bodyPr>
          <a:lstStyle/>
          <a:p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>Botswana</a:t>
            </a:r>
            <a:b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(Consumer protection under review)</a:t>
            </a:r>
            <a:br>
              <a:rPr lang="en-ZA" sz="3100" b="1" u="sng" dirty="0"/>
            </a:br>
            <a:endParaRPr lang="en-ZA" sz="31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AEA5E-B184-4536-9D9F-97922E72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2913"/>
            <a:ext cx="3816096" cy="419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Bio-degradable packaging</a:t>
            </a:r>
          </a:p>
          <a:p>
            <a:pPr marL="0" indent="0">
              <a:buNone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Policy Instruments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CP Agency powers to set minimum standards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Broad definition of unfair business practice</a:t>
            </a:r>
          </a:p>
          <a:p>
            <a:pPr marL="0" indent="0" algn="ctr">
              <a:buNone/>
            </a:pPr>
            <a:r>
              <a:rPr lang="en-ZA" sz="2000" i="1" dirty="0">
                <a:solidFill>
                  <a:srgbClr val="FF0000"/>
                </a:solidFill>
              </a:rPr>
              <a:t>“Do all things as may be necessary to protect consumers from being otherwise exploited”</a:t>
            </a:r>
          </a:p>
        </p:txBody>
      </p:sp>
      <p:pic>
        <p:nvPicPr>
          <p:cNvPr id="6" name="Picture 5" descr="A picture containing grass, outdoor, nature, grassy&#10;&#10;Description automatically generated">
            <a:extLst>
              <a:ext uri="{FF2B5EF4-FFF2-40B4-BE49-F238E27FC236}">
                <a16:creationId xmlns:a16="http://schemas.microsoft.com/office/drawing/2014/main" id="{DEA8996E-E763-41CA-9F3B-1A8439D9D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r="1" b="2066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026" name="Picture 2" descr="Botswana Flag Images, Stock Photos &amp; Vectors | Shutterstock">
            <a:extLst>
              <a:ext uri="{FF2B5EF4-FFF2-40B4-BE49-F238E27FC236}">
                <a16:creationId xmlns:a16="http://schemas.microsoft.com/office/drawing/2014/main" id="{D419E8C7-04C4-43F5-A928-D07B3A1D1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r="1" b="25320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34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MU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MU THEME" id="{AAB1D834-FDB0-4D56-983C-E4C86ACBCCB3}" vid="{50491AC6-023B-4276-B58E-368B024A5FD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607</Words>
  <Application>Microsoft Office PowerPoint</Application>
  <PresentationFormat>Widescreen</PresentationFormat>
  <Paragraphs>172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Avenir Black</vt:lpstr>
      <vt:lpstr>Avenir Book</vt:lpstr>
      <vt:lpstr>Avenir LT 45 Book</vt:lpstr>
      <vt:lpstr>Avenir Medium</vt:lpstr>
      <vt:lpstr>Calibri</vt:lpstr>
      <vt:lpstr>Calibri Light</vt:lpstr>
      <vt:lpstr>Symbol</vt:lpstr>
      <vt:lpstr>Trebuchet MS</vt:lpstr>
      <vt:lpstr>Wingdings</vt:lpstr>
      <vt:lpstr>Wingdings 3</vt:lpstr>
      <vt:lpstr>Office Theme</vt:lpstr>
      <vt:lpstr>NMU THEME</vt:lpstr>
      <vt:lpstr>Facet</vt:lpstr>
      <vt:lpstr>A FRAMEWORK TO INCLUDE SUSTAINABILITY IN CONSUMER PROTECTION POLICIES</vt:lpstr>
      <vt:lpstr>PREMISE – IDEAS - ASPIRATIONS</vt:lpstr>
      <vt:lpstr>WE KNOW: PUBLIC POLICY DOMAINS Overlays &amp; Overlaps</vt:lpstr>
      <vt:lpstr>WE KNOW: Similarities Shared Concerns</vt:lpstr>
      <vt:lpstr>KNOW: Inter-section of Policy Purposes</vt:lpstr>
      <vt:lpstr>WHAT WE WISH TO KNOW</vt:lpstr>
      <vt:lpstr>Opportunities for Policy Inclusion</vt:lpstr>
      <vt:lpstr>    Egypt   </vt:lpstr>
      <vt:lpstr>Botswana  (Consumer protection under review) </vt:lpstr>
      <vt:lpstr>Zambia  </vt:lpstr>
      <vt:lpstr>Mauritius </vt:lpstr>
      <vt:lpstr>Tanzania </vt:lpstr>
      <vt:lpstr>South Africa </vt:lpstr>
      <vt:lpstr>Observations</vt:lpstr>
      <vt:lpstr>Observations</vt:lpstr>
      <vt:lpstr>Observations</vt:lpstr>
      <vt:lpstr>Observations</vt:lpstr>
      <vt:lpstr>OVER-ARCHING</vt:lpstr>
      <vt:lpstr>FUTURE 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SUSTAINABILITY INTO CONSUMER PROTECTION POLICIES</dc:title>
  <dc:creator>Best, Laura (Dr) (Summerstrand South Campus)</dc:creator>
  <cp:lastModifiedBy>Shani Carter</cp:lastModifiedBy>
  <cp:revision>44</cp:revision>
  <cp:lastPrinted>2021-09-07T16:51:31Z</cp:lastPrinted>
  <dcterms:created xsi:type="dcterms:W3CDTF">2021-09-06T17:42:04Z</dcterms:created>
  <dcterms:modified xsi:type="dcterms:W3CDTF">2022-04-02T16:13:08Z</dcterms:modified>
</cp:coreProperties>
</file>