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84" r:id="rId5"/>
    <p:sldId id="276" r:id="rId6"/>
    <p:sldId id="285" r:id="rId7"/>
    <p:sldId id="277" r:id="rId8"/>
    <p:sldId id="278" r:id="rId9"/>
    <p:sldId id="279" r:id="rId10"/>
    <p:sldId id="280" r:id="rId11"/>
    <p:sldId id="283" r:id="rId12"/>
    <p:sldId id="282" r:id="rId13"/>
    <p:sldId id="281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7" d="100"/>
          <a:sy n="77" d="100"/>
        </p:scale>
        <p:origin x="4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wner\Documents\Africa%20and%20global%20financial%20flows\FDI%20flows%20to%20Afric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Domestic general government health expenditure (% of GDP)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Sub-Saharan Africa</c:v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0"/>
              <c:pt idx="0">
                <c:v>2000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</c:numLit>
          </c:cat>
          <c:val>
            <c:numRef>
              <c:f>Data!$F$2:$O$2</c:f>
              <c:numCache>
                <c:formatCode>General</c:formatCode>
                <c:ptCount val="10"/>
                <c:pt idx="0">
                  <c:v>1.74676181917536</c:v>
                </c:pt>
                <c:pt idx="1">
                  <c:v>2.062303285510926</c:v>
                </c:pt>
                <c:pt idx="2">
                  <c:v>1.9840122824289153</c:v>
                </c:pt>
                <c:pt idx="3">
                  <c:v>1.861043548275187</c:v>
                </c:pt>
                <c:pt idx="4">
                  <c:v>1.8049593234978156</c:v>
                </c:pt>
                <c:pt idx="5">
                  <c:v>1.9385972648167926</c:v>
                </c:pt>
                <c:pt idx="6">
                  <c:v>1.9142754694337765</c:v>
                </c:pt>
                <c:pt idx="7">
                  <c:v>2.008921849343086</c:v>
                </c:pt>
                <c:pt idx="8">
                  <c:v>2.0224589895934759</c:v>
                </c:pt>
                <c:pt idx="9">
                  <c:v>2.0097324309003128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3D-45B5-A863-87A84C7DA7D7}"/>
            </c:ext>
          </c:extLst>
        </c:ser>
        <c:ser>
          <c:idx val="1"/>
          <c:order val="1"/>
          <c:tx>
            <c:v>World</c:v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0"/>
              <c:pt idx="0">
                <c:v>2000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</c:numLit>
          </c:cat>
          <c:val>
            <c:numRef>
              <c:f>Data!$F$3:$O$3</c:f>
              <c:numCache>
                <c:formatCode>General</c:formatCode>
                <c:ptCount val="10"/>
                <c:pt idx="0">
                  <c:v>4.9569988855369376</c:v>
                </c:pt>
                <c:pt idx="1">
                  <c:v>5.7081190766192673</c:v>
                </c:pt>
                <c:pt idx="2">
                  <c:v>5.6793335822985505</c:v>
                </c:pt>
                <c:pt idx="3">
                  <c:v>5.6521043759489054</c:v>
                </c:pt>
                <c:pt idx="4">
                  <c:v>5.7345140674709754</c:v>
                </c:pt>
                <c:pt idx="5">
                  <c:v>5.8790324758582866</c:v>
                </c:pt>
                <c:pt idx="6">
                  <c:v>5.9314097736361404</c:v>
                </c:pt>
                <c:pt idx="7">
                  <c:v>5.853382355746926</c:v>
                </c:pt>
                <c:pt idx="8">
                  <c:v>5.8302874920876784</c:v>
                </c:pt>
                <c:pt idx="9">
                  <c:v>5.8956316758796863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3D-45B5-A863-87A84C7DA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6964016"/>
        <c:axId val="1986964848"/>
      </c:lineChart>
      <c:catAx>
        <c:axId val="1986964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6964848"/>
        <c:crossesAt val="1"/>
        <c:auto val="1"/>
        <c:lblAlgn val="ctr"/>
        <c:lblOffset val="100"/>
        <c:noMultiLvlLbl val="0"/>
      </c:catAx>
      <c:valAx>
        <c:axId val="1986964848"/>
        <c:scaling>
          <c:orientation val="minMax"/>
          <c:min val="1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6964016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External contribution</a:t>
            </a:r>
            <a:r>
              <a:rPr lang="en-US" sz="1400" baseline="0" dirty="0"/>
              <a:t> to health expenditure in SSA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Lit>
              <c:formatCode>General</c:formatCode>
              <c:ptCount val="10"/>
              <c:pt idx="0">
                <c:v>2000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</c:numLit>
          </c:cat>
          <c:val>
            <c:numRef>
              <c:f>Data!$F$2:$O$2</c:f>
              <c:numCache>
                <c:formatCode>General</c:formatCode>
                <c:ptCount val="10"/>
                <c:pt idx="0">
                  <c:v>7.55762870377262</c:v>
                </c:pt>
                <c:pt idx="1">
                  <c:v>13.289650619505068</c:v>
                </c:pt>
                <c:pt idx="2">
                  <c:v>13.215025640553357</c:v>
                </c:pt>
                <c:pt idx="3">
                  <c:v>14.34478816756625</c:v>
                </c:pt>
                <c:pt idx="4">
                  <c:v>12.716858767387818</c:v>
                </c:pt>
                <c:pt idx="5">
                  <c:v>12.000851609679721</c:v>
                </c:pt>
                <c:pt idx="6">
                  <c:v>12.150820587609333</c:v>
                </c:pt>
                <c:pt idx="7">
                  <c:v>11.830716535081111</c:v>
                </c:pt>
                <c:pt idx="8">
                  <c:v>12.457980941581289</c:v>
                </c:pt>
                <c:pt idx="9">
                  <c:v>13.03937556597791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E3-42A2-81C0-CF1C087C49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6058592"/>
        <c:axId val="1656056928"/>
      </c:lineChart>
      <c:catAx>
        <c:axId val="1656058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56928"/>
        <c:crosses val="autoZero"/>
        <c:auto val="1"/>
        <c:lblAlgn val="ctr"/>
        <c:lblOffset val="100"/>
        <c:noMultiLvlLbl val="0"/>
      </c:catAx>
      <c:valAx>
        <c:axId val="1656056928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\ ?/?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58592"/>
        <c:crosses val="autoZero"/>
        <c:crossBetween val="between"/>
      </c:valAx>
      <c:spPr>
        <a:noFill/>
        <a:ln>
          <a:solidFill>
            <a:srgbClr val="C0000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FDI Flows to</a:t>
            </a:r>
            <a:r>
              <a:rPr lang="en-US" baseline="0"/>
              <a:t> Africa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v>sub-Saharan Africa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Data!$E$2:$P$2</c:f>
              <c:numCache>
                <c:formatCode>#,##0</c:formatCode>
                <c:ptCount val="12"/>
                <c:pt idx="0">
                  <c:v>1161.980880439407</c:v>
                </c:pt>
                <c:pt idx="1">
                  <c:v>6875.1960277574663</c:v>
                </c:pt>
                <c:pt idx="2">
                  <c:v>42038.716323894885</c:v>
                </c:pt>
                <c:pt idx="3">
                  <c:v>45549.042272083658</c:v>
                </c:pt>
                <c:pt idx="4">
                  <c:v>40691.175231191191</c:v>
                </c:pt>
                <c:pt idx="5">
                  <c:v>44275.406888926525</c:v>
                </c:pt>
                <c:pt idx="6">
                  <c:v>44415.56616622171</c:v>
                </c:pt>
                <c:pt idx="7">
                  <c:v>30778.816292340816</c:v>
                </c:pt>
                <c:pt idx="8">
                  <c:v>27616.528474401999</c:v>
                </c:pt>
                <c:pt idx="9">
                  <c:v>29951.387793199734</c:v>
                </c:pt>
                <c:pt idx="10">
                  <c:v>31773.291364891684</c:v>
                </c:pt>
                <c:pt idx="11">
                  <c:v>30149.755796564921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15-49DF-9523-95F70AAEE696}"/>
            </c:ext>
          </c:extLst>
        </c:ser>
        <c:ser>
          <c:idx val="2"/>
          <c:order val="2"/>
          <c:tx>
            <c:v>Angola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Data!$E$3:$P$3</c:f>
              <c:numCache>
                <c:formatCode>#,##0</c:formatCode>
                <c:ptCount val="12"/>
                <c:pt idx="0">
                  <c:v>-334.8</c:v>
                </c:pt>
                <c:pt idx="1">
                  <c:v>878.62</c:v>
                </c:pt>
                <c:pt idx="2">
                  <c:v>-3023.7709658368804</c:v>
                </c:pt>
                <c:pt idx="3">
                  <c:v>-1464.6279908828399</c:v>
                </c:pt>
                <c:pt idx="4">
                  <c:v>-7120.0174244614</c:v>
                </c:pt>
                <c:pt idx="5">
                  <c:v>3657.5146674932698</c:v>
                </c:pt>
                <c:pt idx="6">
                  <c:v>10028.215162639401</c:v>
                </c:pt>
                <c:pt idx="7">
                  <c:v>-179.51761891999999</c:v>
                </c:pt>
                <c:pt idx="8">
                  <c:v>-7397.2954091899101</c:v>
                </c:pt>
                <c:pt idx="9">
                  <c:v>-6456.0764131203296</c:v>
                </c:pt>
                <c:pt idx="10">
                  <c:v>-4098.4787476375495</c:v>
                </c:pt>
                <c:pt idx="11">
                  <c:v>-1866.4681130745398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15-49DF-9523-95F70AAEE696}"/>
            </c:ext>
          </c:extLst>
        </c:ser>
        <c:ser>
          <c:idx val="3"/>
          <c:order val="3"/>
          <c:tx>
            <c:v>Nigeria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Data!$E$4:$P$4</c:f>
              <c:numCache>
                <c:formatCode>#,##0</c:formatCode>
                <c:ptCount val="12"/>
                <c:pt idx="0">
                  <c:v>587.88297062847198</c:v>
                </c:pt>
                <c:pt idx="1">
                  <c:v>1140.1675560158899</c:v>
                </c:pt>
                <c:pt idx="2">
                  <c:v>8841.0620507725998</c:v>
                </c:pt>
                <c:pt idx="3">
                  <c:v>7069.9084279365097</c:v>
                </c:pt>
                <c:pt idx="4">
                  <c:v>5562.8579874696597</c:v>
                </c:pt>
                <c:pt idx="5">
                  <c:v>4693.8286318958299</c:v>
                </c:pt>
                <c:pt idx="6">
                  <c:v>3064.16890445333</c:v>
                </c:pt>
                <c:pt idx="7">
                  <c:v>3453.2584079847998</c:v>
                </c:pt>
                <c:pt idx="8">
                  <c:v>2412.9749162326398</c:v>
                </c:pt>
                <c:pt idx="9">
                  <c:v>775.24740000302904</c:v>
                </c:pt>
                <c:pt idx="10">
                  <c:v>2305.0998117035797</c:v>
                </c:pt>
                <c:pt idx="11">
                  <c:v>2385.27766591608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15-49DF-9523-95F70AAEE6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808832"/>
        <c:axId val="515818400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Lit>
                    <c:formatCode>General</c:formatCode>
                    <c:ptCount val="12"/>
                    <c:pt idx="0">
                      <c:v>1990</c:v>
                    </c:pt>
                    <c:pt idx="1">
                      <c:v>2000</c:v>
                    </c:pt>
                    <c:pt idx="2">
                      <c:v>2011</c:v>
                    </c:pt>
                    <c:pt idx="3">
                      <c:v>2012</c:v>
                    </c:pt>
                    <c:pt idx="4">
                      <c:v>2013</c:v>
                    </c:pt>
                    <c:pt idx="5">
                      <c:v>2014</c:v>
                    </c:pt>
                    <c:pt idx="6">
                      <c:v>2015</c:v>
                    </c:pt>
                    <c:pt idx="7">
                      <c:v>2016</c:v>
                    </c:pt>
                    <c:pt idx="8">
                      <c:v>2017</c:v>
                    </c:pt>
                    <c:pt idx="9">
                      <c:v>2018</c:v>
                    </c:pt>
                    <c:pt idx="10">
                      <c:v>2019</c:v>
                    </c:pt>
                    <c:pt idx="11">
                      <c:v>2020</c:v>
                    </c:pt>
                  </c:numLit>
                </c:cat>
                <c:val>
                  <c:numRef>
                    <c:extLst>
                      <c:ext uri="{02D57815-91ED-43cb-92C2-25804820EDAC}">
                        <c15:formulaRef>
                          <c15:sqref>Data!$E$1:$P$1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1990</c:v>
                      </c:pt>
                      <c:pt idx="1">
                        <c:v>2000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  <c:pt idx="10">
                        <c:v>2019</c:v>
                      </c:pt>
                      <c:pt idx="11">
                        <c:v>2020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6C15-49DF-9523-95F70AAEE696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v>South Africa</c:v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cat>
                  <c:numLit>
                    <c:formatCode>General</c:formatCode>
                    <c:ptCount val="12"/>
                    <c:pt idx="0">
                      <c:v>1990</c:v>
                    </c:pt>
                    <c:pt idx="1">
                      <c:v>2000</c:v>
                    </c:pt>
                    <c:pt idx="2">
                      <c:v>2011</c:v>
                    </c:pt>
                    <c:pt idx="3">
                      <c:v>2012</c:v>
                    </c:pt>
                    <c:pt idx="4">
                      <c:v>2013</c:v>
                    </c:pt>
                    <c:pt idx="5">
                      <c:v>2014</c:v>
                    </c:pt>
                    <c:pt idx="6">
                      <c:v>2015</c:v>
                    </c:pt>
                    <c:pt idx="7">
                      <c:v>2016</c:v>
                    </c:pt>
                    <c:pt idx="8">
                      <c:v>2017</c:v>
                    </c:pt>
                    <c:pt idx="9">
                      <c:v>2018</c:v>
                    </c:pt>
                    <c:pt idx="10">
                      <c:v>2019</c:v>
                    </c:pt>
                    <c:pt idx="11">
                      <c:v>2020</c:v>
                    </c:pt>
                  </c:numLit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Data!$E$5:$P$5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3200.1231816832701</c:v>
                      </c:pt>
                      <c:pt idx="1">
                        <c:v>3200.1231816832701</c:v>
                      </c:pt>
                      <c:pt idx="2">
                        <c:v>3200.1231816832701</c:v>
                      </c:pt>
                      <c:pt idx="3">
                        <c:v>3200.1231816832701</c:v>
                      </c:pt>
                      <c:pt idx="4">
                        <c:v>3200.1231816832701</c:v>
                      </c:pt>
                      <c:pt idx="5">
                        <c:v>3200.1231816832701</c:v>
                      </c:pt>
                      <c:pt idx="6">
                        <c:v>3200.1231816832701</c:v>
                      </c:pt>
                      <c:pt idx="7">
                        <c:v>3200.1231816832701</c:v>
                      </c:pt>
                      <c:pt idx="8">
                        <c:v>3200.1231816832701</c:v>
                      </c:pt>
                      <c:pt idx="9">
                        <c:v>3200.1231816832701</c:v>
                      </c:pt>
                      <c:pt idx="10">
                        <c:v>3200.1231816832701</c:v>
                      </c:pt>
                      <c:pt idx="11">
                        <c:v>3200.1231816832701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C15-49DF-9523-95F70AAEE696}"/>
                  </c:ext>
                </c:extLst>
              </c15:ser>
            </c15:filteredLineSeries>
          </c:ext>
        </c:extLst>
      </c:lineChart>
      <c:catAx>
        <c:axId val="515808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818400"/>
        <c:crossesAt val="0"/>
        <c:auto val="1"/>
        <c:lblAlgn val="ctr"/>
        <c:lblOffset val="100"/>
        <c:noMultiLvlLbl val="0"/>
      </c:catAx>
      <c:valAx>
        <c:axId val="51581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FDI</a:t>
                </a:r>
                <a:r>
                  <a:rPr lang="en-US" baseline="0"/>
                  <a:t> in inflow ($billions)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5808832"/>
        <c:crosses val="autoZero"/>
        <c:crossBetween val="between"/>
        <c:majorUnit val="5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Foreign Portfolio</a:t>
            </a:r>
            <a:r>
              <a:rPr lang="en-US" baseline="0" dirty="0"/>
              <a:t> Flows to sub-Saharan countries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Data!$D$2</c:f>
              <c:strCache>
                <c:ptCount val="1"/>
                <c:pt idx="0">
                  <c:v>Sub-Sahara</c:v>
                </c:pt>
              </c:strCache>
            </c:strRef>
          </c:tx>
          <c:spPr>
            <a:ln w="28575" cap="rnd" cmpd="sng">
              <a:solidFill>
                <a:srgbClr val="C00000">
                  <a:alpha val="98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Data!$E$1:$P$1</c:f>
              <c:numCache>
                <c:formatCode>General</c:formatCode>
                <c:ptCount val="12"/>
                <c:pt idx="0">
                  <c:v>1990</c:v>
                </c:pt>
                <c:pt idx="1">
                  <c:v>2000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Data!$E$2:$P$2</c:f>
              <c:numCache>
                <c:formatCode>General</c:formatCode>
                <c:ptCount val="12"/>
                <c:pt idx="0">
                  <c:v>392792000.26145494</c:v>
                </c:pt>
                <c:pt idx="1">
                  <c:v>4198284888.7271018</c:v>
                </c:pt>
                <c:pt idx="2">
                  <c:v>8771206002.0447235</c:v>
                </c:pt>
                <c:pt idx="3">
                  <c:v>17884026848.928341</c:v>
                </c:pt>
                <c:pt idx="4">
                  <c:v>13985427748.744213</c:v>
                </c:pt>
                <c:pt idx="5">
                  <c:v>10359962768.190418</c:v>
                </c:pt>
                <c:pt idx="6">
                  <c:v>9575949454.1834621</c:v>
                </c:pt>
                <c:pt idx="7">
                  <c:v>-1815346635.9721534</c:v>
                </c:pt>
                <c:pt idx="8">
                  <c:v>12000744324.926758</c:v>
                </c:pt>
                <c:pt idx="9">
                  <c:v>3188839607.8108726</c:v>
                </c:pt>
                <c:pt idx="10">
                  <c:v>-5473556860.3331184</c:v>
                </c:pt>
                <c:pt idx="11">
                  <c:v>-5894890483.2316818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5A-449C-A0CC-590A44C6A724}"/>
            </c:ext>
          </c:extLst>
        </c:ser>
        <c:ser>
          <c:idx val="1"/>
          <c:order val="1"/>
          <c:tx>
            <c:strRef>
              <c:f>Data!$D$3</c:f>
              <c:strCache>
                <c:ptCount val="1"/>
                <c:pt idx="0">
                  <c:v>South Africa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Data!$E$1:$P$1</c:f>
              <c:numCache>
                <c:formatCode>General</c:formatCode>
                <c:ptCount val="12"/>
                <c:pt idx="0">
                  <c:v>1990</c:v>
                </c:pt>
                <c:pt idx="1">
                  <c:v>2000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Data!$E$3:$P$3</c:f>
              <c:numCache>
                <c:formatCode>General</c:formatCode>
                <c:ptCount val="12"/>
                <c:pt idx="0">
                  <c:v>388455471.08055401</c:v>
                </c:pt>
                <c:pt idx="1">
                  <c:v>4168642221.3020902</c:v>
                </c:pt>
                <c:pt idx="2">
                  <c:v>63234623.171308503</c:v>
                </c:pt>
                <c:pt idx="3">
                  <c:v>7159071796.2009897</c:v>
                </c:pt>
                <c:pt idx="4">
                  <c:v>7282900940.3267698</c:v>
                </c:pt>
                <c:pt idx="5">
                  <c:v>9337805650.8733196</c:v>
                </c:pt>
                <c:pt idx="6">
                  <c:v>8499112926.6298304</c:v>
                </c:pt>
                <c:pt idx="7">
                  <c:v>1639686877.45818</c:v>
                </c:pt>
                <c:pt idx="8">
                  <c:v>7588260263.0394297</c:v>
                </c:pt>
                <c:pt idx="9">
                  <c:v>2945712323.7586999</c:v>
                </c:pt>
                <c:pt idx="10">
                  <c:v>-4289261425.5875702</c:v>
                </c:pt>
                <c:pt idx="11">
                  <c:v>-5160017768.9295502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5A-449C-A0CC-590A44C6A724}"/>
            </c:ext>
          </c:extLst>
        </c:ser>
        <c:ser>
          <c:idx val="2"/>
          <c:order val="2"/>
          <c:tx>
            <c:strRef>
              <c:f>Data!$D$4</c:f>
              <c:strCache>
                <c:ptCount val="1"/>
                <c:pt idx="0">
                  <c:v>Nigeria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Data!$E$1:$P$1</c:f>
              <c:numCache>
                <c:formatCode>General</c:formatCode>
                <c:ptCount val="12"/>
                <c:pt idx="0">
                  <c:v>1990</c:v>
                </c:pt>
                <c:pt idx="1">
                  <c:v>2000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Data!$E$4:$P$4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2570808286.6195502</c:v>
                </c:pt>
                <c:pt idx="3">
                  <c:v>9959018733.2063503</c:v>
                </c:pt>
                <c:pt idx="4">
                  <c:v>5532059839.7655296</c:v>
                </c:pt>
                <c:pt idx="5">
                  <c:v>1044955627.9525</c:v>
                </c:pt>
                <c:pt idx="6">
                  <c:v>-476619500</c:v>
                </c:pt>
                <c:pt idx="7">
                  <c:v>325125000</c:v>
                </c:pt>
                <c:pt idx="8">
                  <c:v>1360441234.4910901</c:v>
                </c:pt>
                <c:pt idx="9">
                  <c:v>1259167883.85656</c:v>
                </c:pt>
                <c:pt idx="10">
                  <c:v>-1548463201.73002</c:v>
                </c:pt>
                <c:pt idx="11">
                  <c:v>-255230064.90055501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5A-449C-A0CC-590A44C6A724}"/>
            </c:ext>
          </c:extLst>
        </c:ser>
        <c:ser>
          <c:idx val="3"/>
          <c:order val="3"/>
          <c:tx>
            <c:strRef>
              <c:f>Data!$D$5</c:f>
              <c:strCache>
                <c:ptCount val="1"/>
                <c:pt idx="0">
                  <c:v>Kenya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Data!$E$1:$P$1</c:f>
              <c:numCache>
                <c:formatCode>General</c:formatCode>
                <c:ptCount val="12"/>
                <c:pt idx="0">
                  <c:v>1990</c:v>
                </c:pt>
                <c:pt idx="1">
                  <c:v>2000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Data!$E$5:$P$5</c:f>
              <c:numCache>
                <c:formatCode>General</c:formatCode>
                <c:ptCount val="12"/>
                <c:pt idx="0">
                  <c:v>0</c:v>
                </c:pt>
                <c:pt idx="1">
                  <c:v>-5988208.1573645901</c:v>
                </c:pt>
                <c:pt idx="2">
                  <c:v>20122581.492671799</c:v>
                </c:pt>
                <c:pt idx="3">
                  <c:v>257115816.86974999</c:v>
                </c:pt>
                <c:pt idx="4">
                  <c:v>296818516.08158898</c:v>
                </c:pt>
                <c:pt idx="5">
                  <c:v>954335124.68367004</c:v>
                </c:pt>
                <c:pt idx="6">
                  <c:v>10807995.5863006</c:v>
                </c:pt>
                <c:pt idx="7">
                  <c:v>56736587.168014303</c:v>
                </c:pt>
                <c:pt idx="8">
                  <c:v>-126162743.295045</c:v>
                </c:pt>
                <c:pt idx="9">
                  <c:v>-292888834.93205303</c:v>
                </c:pt>
                <c:pt idx="10">
                  <c:v>13509327.846383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5A-449C-A0CC-590A44C6A7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3626047"/>
        <c:axId val="253624799"/>
      </c:lineChart>
      <c:catAx>
        <c:axId val="253626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624799"/>
        <c:crosses val="autoZero"/>
        <c:auto val="1"/>
        <c:lblAlgn val="ctr"/>
        <c:lblOffset val="100"/>
        <c:noMultiLvlLbl val="0"/>
      </c:catAx>
      <c:valAx>
        <c:axId val="253624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3626047"/>
        <c:crosses val="autoZero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PNG, commercial banks and other creditors Sub-Saharan Africa (excluding high income) SSA in Billions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Data!$A$2:$D$2</c:f>
              <c:strCache>
                <c:ptCount val="4"/>
                <c:pt idx="0">
                  <c:v>PNG, commercial banks and other creditors (NFL, current US$)</c:v>
                </c:pt>
                <c:pt idx="1">
                  <c:v>DT.NFL.PNGC.CD</c:v>
                </c:pt>
                <c:pt idx="2">
                  <c:v>Sub-Saharan Africa (excluding high income)</c:v>
                </c:pt>
                <c:pt idx="3">
                  <c:v>SSA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Data!$E$1:$P$1</c:f>
              <c:numCache>
                <c:formatCode>General</c:formatCode>
                <c:ptCount val="12"/>
                <c:pt idx="0">
                  <c:v>1990</c:v>
                </c:pt>
                <c:pt idx="1">
                  <c:v>2000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Data!$E$2:$P$2</c:f>
              <c:numCache>
                <c:formatCode>General</c:formatCode>
                <c:ptCount val="12"/>
                <c:pt idx="0">
                  <c:v>164</c:v>
                </c:pt>
                <c:pt idx="1">
                  <c:v>1939</c:v>
                </c:pt>
                <c:pt idx="2">
                  <c:v>6786</c:v>
                </c:pt>
                <c:pt idx="3">
                  <c:v>-1022</c:v>
                </c:pt>
                <c:pt idx="4">
                  <c:v>9407</c:v>
                </c:pt>
                <c:pt idx="5">
                  <c:v>3746</c:v>
                </c:pt>
                <c:pt idx="6">
                  <c:v>11153</c:v>
                </c:pt>
                <c:pt idx="7">
                  <c:v>7428</c:v>
                </c:pt>
                <c:pt idx="8">
                  <c:v>13762</c:v>
                </c:pt>
                <c:pt idx="9">
                  <c:v>8168</c:v>
                </c:pt>
                <c:pt idx="10">
                  <c:v>4865</c:v>
                </c:pt>
                <c:pt idx="11" formatCode="#,##0">
                  <c:v>1660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5B-41B0-ACB4-7440E14860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077863951"/>
        <c:axId val="2077863119"/>
      </c:lineChart>
      <c:dateAx>
        <c:axId val="2077863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63119"/>
        <c:crosses val="autoZero"/>
        <c:auto val="0"/>
        <c:lblOffset val="100"/>
        <c:baseTimeUnit val="days"/>
        <c:majorUnit val="7"/>
        <c:majorTimeUnit val="days"/>
      </c:dateAx>
      <c:valAx>
        <c:axId val="20778631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7863951"/>
        <c:crosses val="autoZero"/>
        <c:crossBetween val="between"/>
        <c:dispUnits>
          <c:builtInUnit val="hundreds"/>
        </c:dispUnits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Remittance flows</a:t>
            </a:r>
            <a:r>
              <a:rPr lang="en-US" sz="1400" baseline="0" dirty="0"/>
              <a:t> to select SSA countries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Data!$D$2</c:f>
              <c:strCache>
                <c:ptCount val="1"/>
                <c:pt idx="0">
                  <c:v>SSF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Data!$E$2:$P$2</c:f>
              <c:numCache>
                <c:formatCode>General</c:formatCode>
                <c:ptCount val="12"/>
                <c:pt idx="0">
                  <c:v>2362992086.5548034</c:v>
                </c:pt>
                <c:pt idx="1">
                  <c:v>4801332850.70784</c:v>
                </c:pt>
                <c:pt idx="2">
                  <c:v>37059555226.722839</c:v>
                </c:pt>
                <c:pt idx="3">
                  <c:v>37231388860.443115</c:v>
                </c:pt>
                <c:pt idx="4">
                  <c:v>37550134567.2827</c:v>
                </c:pt>
                <c:pt idx="5">
                  <c:v>39679883038.590332</c:v>
                </c:pt>
                <c:pt idx="6">
                  <c:v>42208499512.353722</c:v>
                </c:pt>
                <c:pt idx="7">
                  <c:v>38556626800.868515</c:v>
                </c:pt>
                <c:pt idx="8">
                  <c:v>42261493057.506065</c:v>
                </c:pt>
                <c:pt idx="9">
                  <c:v>49397247136.404053</c:v>
                </c:pt>
                <c:pt idx="10">
                  <c:v>49334890652.900284</c:v>
                </c:pt>
                <c:pt idx="11">
                  <c:v>42428210609.222153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507-4710-833E-18AB42F42954}"/>
            </c:ext>
          </c:extLst>
        </c:ser>
        <c:ser>
          <c:idx val="2"/>
          <c:order val="2"/>
          <c:tx>
            <c:strRef>
              <c:f>Data!$D$3</c:f>
              <c:strCache>
                <c:ptCount val="1"/>
                <c:pt idx="0">
                  <c:v>NGA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Data!$E$3:$P$3</c:f>
              <c:numCache>
                <c:formatCode>General</c:formatCode>
                <c:ptCount val="12"/>
                <c:pt idx="0">
                  <c:v>10008540.0229552</c:v>
                </c:pt>
                <c:pt idx="1">
                  <c:v>1391826072.1356201</c:v>
                </c:pt>
                <c:pt idx="2">
                  <c:v>20616772500.820599</c:v>
                </c:pt>
                <c:pt idx="3">
                  <c:v>20542884459.8857</c:v>
                </c:pt>
                <c:pt idx="4">
                  <c:v>20797073957.377602</c:v>
                </c:pt>
                <c:pt idx="5">
                  <c:v>20999084800</c:v>
                </c:pt>
                <c:pt idx="6">
                  <c:v>20626046924.0079</c:v>
                </c:pt>
                <c:pt idx="7">
                  <c:v>19697938003.891201</c:v>
                </c:pt>
                <c:pt idx="8">
                  <c:v>22037016831.837799</c:v>
                </c:pt>
                <c:pt idx="9">
                  <c:v>24311022415.606899</c:v>
                </c:pt>
                <c:pt idx="10">
                  <c:v>23809281401.0144</c:v>
                </c:pt>
                <c:pt idx="11">
                  <c:v>17207547305.995499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07-4710-833E-18AB42F42954}"/>
            </c:ext>
          </c:extLst>
        </c:ser>
        <c:ser>
          <c:idx val="3"/>
          <c:order val="3"/>
          <c:tx>
            <c:strRef>
              <c:f>Data!$D$4</c:f>
              <c:strCache>
                <c:ptCount val="1"/>
                <c:pt idx="0">
                  <c:v>SEN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Data!$E$4:$P$4</c:f>
              <c:numCache>
                <c:formatCode>General</c:formatCode>
                <c:ptCount val="12"/>
                <c:pt idx="0">
                  <c:v>142067581.19999999</c:v>
                </c:pt>
                <c:pt idx="1">
                  <c:v>234066647.20221499</c:v>
                </c:pt>
                <c:pt idx="2">
                  <c:v>1616025932.8887801</c:v>
                </c:pt>
                <c:pt idx="3">
                  <c:v>1576225069.3752</c:v>
                </c:pt>
                <c:pt idx="4">
                  <c:v>1777897284.3735299</c:v>
                </c:pt>
                <c:pt idx="5">
                  <c:v>1931624792.7718799</c:v>
                </c:pt>
                <c:pt idx="6">
                  <c:v>1757754461.80459</c:v>
                </c:pt>
                <c:pt idx="7">
                  <c:v>1980581469.6426401</c:v>
                </c:pt>
                <c:pt idx="8">
                  <c:v>2148911385.0577998</c:v>
                </c:pt>
                <c:pt idx="9">
                  <c:v>2427531906.2945499</c:v>
                </c:pt>
                <c:pt idx="10">
                  <c:v>2522205664.8800001</c:v>
                </c:pt>
                <c:pt idx="11">
                  <c:v>2561899541.7687101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07-4710-833E-18AB42F42954}"/>
            </c:ext>
          </c:extLst>
        </c:ser>
        <c:ser>
          <c:idx val="4"/>
          <c:order val="4"/>
          <c:tx>
            <c:strRef>
              <c:f>Data!$D$5</c:f>
              <c:strCache>
                <c:ptCount val="1"/>
                <c:pt idx="0">
                  <c:v>GHA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cat>
            <c:numLit>
              <c:formatCode>General</c:formatCode>
              <c:ptCount val="12"/>
              <c:pt idx="0">
                <c:v>1990</c:v>
              </c:pt>
              <c:pt idx="1">
                <c:v>2000</c:v>
              </c:pt>
              <c:pt idx="2">
                <c:v>2011</c:v>
              </c:pt>
              <c:pt idx="3">
                <c:v>2012</c:v>
              </c:pt>
              <c:pt idx="4">
                <c:v>2013</c:v>
              </c:pt>
              <c:pt idx="5">
                <c:v>2014</c:v>
              </c:pt>
              <c:pt idx="6">
                <c:v>2015</c:v>
              </c:pt>
              <c:pt idx="7">
                <c:v>2016</c:v>
              </c:pt>
              <c:pt idx="8">
                <c:v>2017</c:v>
              </c:pt>
              <c:pt idx="9">
                <c:v>2018</c:v>
              </c:pt>
              <c:pt idx="10">
                <c:v>2019</c:v>
              </c:pt>
              <c:pt idx="11">
                <c:v>2020</c:v>
              </c:pt>
            </c:numLit>
          </c:cat>
          <c:val>
            <c:numRef>
              <c:f>Data!$E$5:$P$5</c:f>
              <c:numCache>
                <c:formatCode>General</c:formatCode>
                <c:ptCount val="12"/>
                <c:pt idx="0">
                  <c:v>6000000</c:v>
                </c:pt>
                <c:pt idx="1">
                  <c:v>32396800</c:v>
                </c:pt>
                <c:pt idx="2">
                  <c:v>2134638607.3699999</c:v>
                </c:pt>
                <c:pt idx="3">
                  <c:v>2155495000</c:v>
                </c:pt>
                <c:pt idx="4">
                  <c:v>1863990000</c:v>
                </c:pt>
                <c:pt idx="5">
                  <c:v>2007831480.1099999</c:v>
                </c:pt>
                <c:pt idx="6">
                  <c:v>4982442361.7862396</c:v>
                </c:pt>
                <c:pt idx="7">
                  <c:v>2979934204.3838301</c:v>
                </c:pt>
                <c:pt idx="8">
                  <c:v>3536410000</c:v>
                </c:pt>
                <c:pt idx="9">
                  <c:v>3520566623.36832</c:v>
                </c:pt>
                <c:pt idx="10">
                  <c:v>4053694728.8104901</c:v>
                </c:pt>
                <c:pt idx="11">
                  <c:v>4291956800.5574698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07-4710-833E-18AB42F42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3630320"/>
        <c:axId val="181362699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Data!$D$1</c15:sqref>
                        </c15:formulaRef>
                      </c:ext>
                    </c:extLst>
                    <c:strCache>
                      <c:ptCount val="1"/>
                      <c:pt idx="0">
                        <c:v>Country Code</c:v>
                      </c:pt>
                    </c:strCache>
                  </c:strRef>
                </c:tx>
                <c:spPr>
                  <a:ln w="2222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diamond"/>
                  <c:size val="6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  <a:round/>
                    </a:ln>
                    <a:effectLst/>
                  </c:spPr>
                </c:marker>
                <c:cat>
                  <c:numLit>
                    <c:formatCode>General</c:formatCode>
                    <c:ptCount val="12"/>
                    <c:pt idx="0">
                      <c:v>1990</c:v>
                    </c:pt>
                    <c:pt idx="1">
                      <c:v>2000</c:v>
                    </c:pt>
                    <c:pt idx="2">
                      <c:v>2011</c:v>
                    </c:pt>
                    <c:pt idx="3">
                      <c:v>2012</c:v>
                    </c:pt>
                    <c:pt idx="4">
                      <c:v>2013</c:v>
                    </c:pt>
                    <c:pt idx="5">
                      <c:v>2014</c:v>
                    </c:pt>
                    <c:pt idx="6">
                      <c:v>2015</c:v>
                    </c:pt>
                    <c:pt idx="7">
                      <c:v>2016</c:v>
                    </c:pt>
                    <c:pt idx="8">
                      <c:v>2017</c:v>
                    </c:pt>
                    <c:pt idx="9">
                      <c:v>2018</c:v>
                    </c:pt>
                    <c:pt idx="10">
                      <c:v>2019</c:v>
                    </c:pt>
                    <c:pt idx="11">
                      <c:v>2020</c:v>
                    </c:pt>
                  </c:numLit>
                </c:cat>
                <c:val>
                  <c:numRef>
                    <c:extLst>
                      <c:ext uri="{02D57815-91ED-43cb-92C2-25804820EDAC}">
                        <c15:formulaRef>
                          <c15:sqref>Data!$E$1:$P$1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1990</c:v>
                      </c:pt>
                      <c:pt idx="1">
                        <c:v>2000</c:v>
                      </c:pt>
                      <c:pt idx="2">
                        <c:v>2011</c:v>
                      </c:pt>
                      <c:pt idx="3">
                        <c:v>2012</c:v>
                      </c:pt>
                      <c:pt idx="4">
                        <c:v>2013</c:v>
                      </c:pt>
                      <c:pt idx="5">
                        <c:v>2014</c:v>
                      </c:pt>
                      <c:pt idx="6">
                        <c:v>2015</c:v>
                      </c:pt>
                      <c:pt idx="7">
                        <c:v>2016</c:v>
                      </c:pt>
                      <c:pt idx="8">
                        <c:v>2017</c:v>
                      </c:pt>
                      <c:pt idx="9">
                        <c:v>2018</c:v>
                      </c:pt>
                      <c:pt idx="10">
                        <c:v>2019</c:v>
                      </c:pt>
                      <c:pt idx="11">
                        <c:v>2020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C507-4710-833E-18AB42F42954}"/>
                  </c:ext>
                </c:extLst>
              </c15:ser>
            </c15:filteredLineSeries>
          </c:ext>
        </c:extLst>
      </c:lineChart>
      <c:catAx>
        <c:axId val="181363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626992"/>
        <c:crosses val="autoZero"/>
        <c:auto val="0"/>
        <c:lblAlgn val="ctr"/>
        <c:lblOffset val="100"/>
        <c:noMultiLvlLbl val="0"/>
      </c:catAx>
      <c:valAx>
        <c:axId val="1813626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3630320"/>
        <c:crosses val="autoZero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w="15875">
          <a:solidFill>
            <a:srgbClr val="C00000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5875">
      <a:solidFill>
        <a:srgbClr val="FF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oratefinanceinstitute.com/resources/knowledge/credit/debt-security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148090"/>
            <a:ext cx="8124076" cy="1877068"/>
          </a:xfrm>
        </p:spPr>
        <p:txBody>
          <a:bodyPr/>
          <a:lstStyle/>
          <a:p>
            <a:pPr algn="l"/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The Impact of Covid-19 on foreign capital flows to Africa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Ebimo Amungo</a:t>
            </a:r>
          </a:p>
          <a:p>
            <a:r>
              <a:rPr lang="en-US" sz="2800" dirty="0"/>
              <a:t>Amungo Consulting Limited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2022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7 – 8, 2022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7003-CFB1-43EA-A005-6D65F2921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98604"/>
            <a:ext cx="2401146" cy="1278466"/>
          </a:xfrm>
          <a:ln w="158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The impact Covid 19 on FDI inflow to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49D2E-245F-4A01-9434-B6958BCA2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Foreign direct investment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A0A8B-05B1-42C3-8EFE-DDC4CF409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3089429"/>
            <a:ext cx="2401146" cy="2272089"/>
          </a:xfrm>
          <a:ln w="15875" cmpd="thickThin">
            <a:solidFill>
              <a:srgbClr val="C00000"/>
            </a:solidFill>
          </a:ln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Sharp drop in FDI to Africa 16%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Drop in FDI to Tourism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Drop in FDI to manufacturing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Drop in FDI to Agriculture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E099719-9E6E-4FF6-BEB8-83C6E424DE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032883"/>
              </p:ext>
            </p:extLst>
          </p:nvPr>
        </p:nvGraphicFramePr>
        <p:xfrm>
          <a:off x="3368120" y="1337128"/>
          <a:ext cx="6254750" cy="418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3735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1BE3-BBBF-49B0-AA4E-FDC6C89B30D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2400" dirty="0"/>
              <a:t>Impact of Covid 19 to Foreign Portfolio flows to some SSA countries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F6A0C-30BD-4BDA-99A8-5E6FE46EE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3124940"/>
            <a:ext cx="3854528" cy="2236578"/>
          </a:xfrm>
          <a:ln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Sharp retreat of Foreign portfolio investors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Sharp drop in the capitalization of capital markets across Africa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/>
              <a:t> $200 billion withdrawn from Africa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6ED1E6F-E9DD-4B21-987D-0074ACDDE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896453"/>
              </p:ext>
            </p:extLst>
          </p:nvPr>
        </p:nvGraphicFramePr>
        <p:xfrm>
          <a:off x="4760913" y="514350"/>
          <a:ext cx="4513262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303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09C3-BB14-4CCC-8071-3931D8AE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5927"/>
            <a:ext cx="2536383" cy="1544714"/>
          </a:xfrm>
          <a:noFill/>
          <a:ln w="158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Impact of Covid 19  on loans to SS countries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665CB-2756-4429-AC75-EE4466C77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272683"/>
            <a:ext cx="2465361" cy="3088835"/>
          </a:xfrm>
          <a:ln w="19050">
            <a:solidFill>
              <a:srgbClr val="C00000"/>
            </a:solidFill>
          </a:ln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Sharp drop in loans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Increased payment of interest rates on Eurobond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Currency devaluations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Near loan distress in countries including Zambia, Ghana, Egypt, Kenya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2294B14-8CA6-416C-8332-A3464AA77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913490"/>
              </p:ext>
            </p:extLst>
          </p:nvPr>
        </p:nvGraphicFramePr>
        <p:xfrm>
          <a:off x="3384873" y="345674"/>
          <a:ext cx="6949440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972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00E31-E544-48AF-A201-45655C89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80730"/>
            <a:ext cx="2847101" cy="1091953"/>
          </a:xfrm>
          <a:ln w="15875">
            <a:solidFill>
              <a:srgbClr val="C00000"/>
            </a:solidFill>
          </a:ln>
        </p:spPr>
        <p:txBody>
          <a:bodyPr/>
          <a:lstStyle/>
          <a:p>
            <a:r>
              <a:rPr lang="en-US" dirty="0"/>
              <a:t>Impact of Covid 19  on Remittance flows to Africa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549790-9D9E-4AAF-8EF7-1C6E760F8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698812"/>
            <a:ext cx="2847101" cy="3519107"/>
          </a:xfrm>
          <a:ln w="15875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20 percent drop in remittance from African diaspora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Affected income of poor in Africa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Reduced foreign exchange availability to African governments</a:t>
            </a:r>
          </a:p>
          <a:p>
            <a:endParaRPr lang="en-US" sz="20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75F7B7F-4F7D-4CD4-94A8-A37F18598A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507373"/>
              </p:ext>
            </p:extLst>
          </p:nvPr>
        </p:nvGraphicFramePr>
        <p:xfrm>
          <a:off x="4760913" y="514350"/>
          <a:ext cx="4513262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0084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28801"/>
            <a:ext cx="9469843" cy="4212562"/>
          </a:xfrm>
        </p:spPr>
        <p:txBody>
          <a:bodyPr>
            <a:noAutofit/>
          </a:bodyPr>
          <a:lstStyle/>
          <a:p>
            <a:r>
              <a:rPr lang="en-US" sz="2400" dirty="0"/>
              <a:t>Covid 19 devasted revenue generation in SSA</a:t>
            </a:r>
          </a:p>
          <a:p>
            <a:r>
              <a:rPr lang="en-US" sz="2400" dirty="0"/>
              <a:t>Led to drop in Foreign direct investment</a:t>
            </a:r>
          </a:p>
          <a:p>
            <a:r>
              <a:rPr lang="en-US" sz="2400" dirty="0"/>
              <a:t>Led to drop in Foreign portfolio investment</a:t>
            </a:r>
          </a:p>
          <a:p>
            <a:r>
              <a:rPr lang="en-US" sz="2400" dirty="0"/>
              <a:t>Led to sharp drop in loans disbursement to SSA</a:t>
            </a:r>
          </a:p>
          <a:p>
            <a:r>
              <a:rPr lang="en-US" sz="2400" dirty="0"/>
              <a:t>Led to sharp drop in remittance</a:t>
            </a:r>
          </a:p>
          <a:p>
            <a:r>
              <a:rPr lang="en-US" sz="2400" dirty="0"/>
              <a:t>Increased interest rate payment</a:t>
            </a:r>
          </a:p>
          <a:p>
            <a:r>
              <a:rPr lang="en-US" sz="2400" dirty="0"/>
              <a:t>Inability to finance covid-19 response</a:t>
            </a:r>
          </a:p>
          <a:p>
            <a:r>
              <a:rPr lang="en-US" sz="2400" dirty="0"/>
              <a:t>Inability to finance investments that help  the  attainment </a:t>
            </a:r>
            <a:r>
              <a:rPr lang="en-US" sz="2400"/>
              <a:t>of the Sustainable </a:t>
            </a:r>
            <a:r>
              <a:rPr lang="en-US" sz="2400" dirty="0"/>
              <a:t>development goals</a:t>
            </a:r>
          </a:p>
        </p:txBody>
      </p:sp>
    </p:spTree>
    <p:extLst>
      <p:ext uri="{BB962C8B-B14F-4D97-AF65-F5344CB8AC3E}">
        <p14:creationId xmlns:p14="http://schemas.microsoft.com/office/powerpoint/2010/main" val="4002155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/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558308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Sustainable Development Goals</a:t>
            </a:r>
          </a:p>
          <a:p>
            <a:pPr lvl="1"/>
            <a:r>
              <a:rPr lang="en-US" sz="2200" dirty="0">
                <a:solidFill>
                  <a:srgbClr val="404040"/>
                </a:solidFill>
              </a:rPr>
              <a:t>https://sdgs.un.org/goals</a:t>
            </a:r>
          </a:p>
          <a:p>
            <a:pPr lvl="1"/>
            <a:r>
              <a:rPr lang="en-US" sz="2400" dirty="0"/>
              <a:t>Topic. </a:t>
            </a:r>
          </a:p>
          <a:p>
            <a:pPr lvl="1"/>
            <a:r>
              <a:rPr lang="en-US" sz="2400" dirty="0"/>
              <a:t>Topic</a:t>
            </a:r>
          </a:p>
          <a:p>
            <a:pPr lvl="1"/>
            <a:endParaRPr lang="en-US" sz="2400" dirty="0"/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Discussion questions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topic relate to issues of public concern or the common good? 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communities might be involved in or affected by the topic? What are the histories, social contexts, assets, and needs of these communities?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community partners (e.g., public offices, nonprofit organizations, social enterprises, faith-based organizations) could collaborate on your topic for mutual benefit and growth?</a:t>
            </a:r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84" y="1351280"/>
            <a:ext cx="10992152" cy="479552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Capital  is any asset that is used in creating wealth through investments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Capital is important to countries and corporations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Capital assets are important for investments that stimulate economic development and corporate growth and expansion.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Capital assets are mobilized from various sources</a:t>
            </a:r>
          </a:p>
          <a:p>
            <a:pPr lvl="3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Public</a:t>
            </a:r>
          </a:p>
          <a:p>
            <a:pPr lvl="3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Private</a:t>
            </a:r>
          </a:p>
          <a:p>
            <a:pPr lvl="3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Foreign private </a:t>
            </a:r>
          </a:p>
          <a:p>
            <a:pPr lvl="3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Foreign public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461" y="514924"/>
            <a:ext cx="5102630" cy="6109396"/>
          </a:xfrm>
        </p:spPr>
        <p:txBody>
          <a:bodyPr>
            <a:noAutofit/>
          </a:bodyPr>
          <a:lstStyle/>
          <a:p>
            <a:pPr marL="4763" lvl="1" indent="0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90513" lvl="1"/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Foreign Capital flows are transactions involving financial assets between international entities. </a:t>
            </a:r>
          </a:p>
          <a:p>
            <a:pPr marL="290513" lvl="1"/>
            <a:endParaRPr lang="en-US" sz="2400" b="0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  <a:p>
            <a:pPr marL="290513" lvl="1"/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Financial assets to be included can be bank  loans, equity securities, </a:t>
            </a: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debt</a:t>
            </a: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b="0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securities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, etc. </a:t>
            </a:r>
          </a:p>
          <a:p>
            <a:pPr marL="4763" lvl="1" indent="0">
              <a:buNone/>
            </a:pPr>
            <a:endParaRPr lang="en-US" sz="2400" b="0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  <a:p>
            <a:pPr marL="290513" lvl="1"/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large amounts of capital inflow indicate a growing economy</a:t>
            </a:r>
            <a:r>
              <a:rPr lang="en-US" sz="2400" b="0" i="0" dirty="0">
                <a:solidFill>
                  <a:srgbClr val="57595D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90513" lvl="1"/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65454C-E5AF-4B83-9561-C41D5160B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What is Foreign capital flows?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032BFF-EFA4-46F6-BFEA-BF88397A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Why do countries need Foreign capital flows?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DDEC-C5AE-441C-ABC5-3A286E567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0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To finance shortfalls in domestic mobilized funds</a:t>
            </a:r>
          </a:p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To stimulate economic development through public and private sector  investments.</a:t>
            </a:r>
          </a:p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To invest in infrastructure</a:t>
            </a:r>
          </a:p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Invest in  social services like  healthcare and education</a:t>
            </a:r>
          </a:p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2060"/>
                </a:solidFill>
              </a:rPr>
              <a:t>To stimulate growth in the economy through investment in the primary and secondary sectors </a:t>
            </a:r>
          </a:p>
          <a:p>
            <a:pPr marL="347663" lvl="1" indent="-342900">
              <a:buFont typeface="Wingdings" panose="05000000000000000000" pitchFamily="2" charset="2"/>
              <a:buChar char="§"/>
            </a:pPr>
            <a:r>
              <a:rPr lang="en-US" sz="2800" b="0" i="0" dirty="0">
                <a:solidFill>
                  <a:srgbClr val="002060"/>
                </a:solidFill>
                <a:effectLst/>
              </a:rPr>
              <a:t>To make investments that mitigate the effects of climate change  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25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0928"/>
          </a:xfrm>
        </p:spPr>
        <p:txBody>
          <a:bodyPr>
            <a:normAutofit/>
          </a:bodyPr>
          <a:lstStyle/>
          <a:p>
            <a:r>
              <a:rPr lang="en-US" sz="2800" u="sng" dirty="0"/>
              <a:t>Why is foreign capital flows important to Africa?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51247"/>
            <a:ext cx="9363311" cy="4811697"/>
          </a:xfrm>
        </p:spPr>
        <p:txBody>
          <a:bodyPr>
            <a:noAutofit/>
          </a:bodyPr>
          <a:lstStyle/>
          <a:p>
            <a:r>
              <a:rPr lang="en-US" sz="2400" dirty="0"/>
              <a:t>To bridge shortfalls in  mobilized domestic revenue and savings </a:t>
            </a:r>
          </a:p>
          <a:p>
            <a:r>
              <a:rPr lang="en-US" sz="2400" dirty="0"/>
              <a:t>To bridge gaps in capital needed for investments in the following ;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infrastructure to improve roads, railways, airports and ports ($90billion 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To invest in social services like  healthcare, education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To invest in meeting the Sustainable development goals ($1.3 trillion)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Protections against Climate Change ($ 30 billion ) 	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Provision of ICT infrastructure	5billion	ICA	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53C4D8-B3B2-45EF-994E-6BAD971D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69843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: Expenditure on healthcare in Africa</a:t>
            </a:r>
            <a:br>
              <a:rPr lang="en-US" b="1" dirty="0"/>
            </a:br>
            <a:br>
              <a:rPr lang="en-US" b="1" dirty="0"/>
            </a:br>
            <a:r>
              <a:rPr lang="en-US" sz="1600" b="1" i="0" dirty="0">
                <a:solidFill>
                  <a:srgbClr val="50595E"/>
                </a:solidFill>
                <a:effectLst/>
                <a:latin typeface="MS Reference Sans Serif" panose="020B0604030504040204" pitchFamily="34" charset="0"/>
              </a:rPr>
              <a:t>Strengthening health financing is one objective of Sustainable Development Goal 3 (SDG target 3.c).</a:t>
            </a:r>
            <a:endParaRPr lang="en-US" sz="1600" b="1" dirty="0">
              <a:latin typeface="MS Reference Sans Serif" panose="020B060403050404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BE839F-5CD1-44CA-B6D6-F7044744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sz="1800" dirty="0"/>
              <a:t>Decreasing domestic contribution to healthcare expenditure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7088AB6-0E0F-4DF7-B3A4-487F6259B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noFill/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sz="1800" dirty="0"/>
              <a:t>Increasing External contribution to Health care expenditure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8C66074-013E-4D40-8FD4-AE4467862DC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76275" y="2736850"/>
          <a:ext cx="4184650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9C5431F-6961-4912-BB6C-53781CF2B243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5087938" y="2736850"/>
          <a:ext cx="4186237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067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461" y="396240"/>
            <a:ext cx="5653046" cy="64617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Foreign direct investment from multinational companies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Foreign portfolio investment from private asset managers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Aids and grants from multilateral development agencies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Loans from commercial, bilateral and  multilateral  banks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Sovereign Eurobonds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Remittances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4B19FB-E648-4A0B-9E96-3CA1A5C12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777070"/>
            <a:ext cx="3163146" cy="2584449"/>
          </a:xfrm>
        </p:spPr>
        <p:txBody>
          <a:bodyPr>
            <a:normAutofit/>
          </a:bodyPr>
          <a:lstStyle/>
          <a:p>
            <a:r>
              <a:rPr lang="en-US" sz="4000" dirty="0"/>
              <a:t>How does foreign capita flow into  Africa?</a:t>
            </a:r>
          </a:p>
        </p:txBody>
      </p:sp>
    </p:spTree>
    <p:extLst>
      <p:ext uri="{BB962C8B-B14F-4D97-AF65-F5344CB8AC3E}">
        <p14:creationId xmlns:p14="http://schemas.microsoft.com/office/powerpoint/2010/main" val="171649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656274" cy="1320800"/>
          </a:xfrm>
        </p:spPr>
        <p:txBody>
          <a:bodyPr>
            <a:normAutofit/>
          </a:bodyPr>
          <a:lstStyle/>
          <a:p>
            <a:r>
              <a:rPr lang="en-US" sz="3200" u="sng" dirty="0"/>
              <a:t>What is the Foreign capital flow situation in Africa?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788161"/>
            <a:ext cx="4184035" cy="4815839"/>
          </a:xfrm>
        </p:spPr>
        <p:txBody>
          <a:bodyPr>
            <a:noAutofit/>
          </a:bodyPr>
          <a:lstStyle/>
          <a:p>
            <a:r>
              <a:rPr lang="en-US" b="1" u="sng" dirty="0"/>
              <a:t>Foreign Direct investment</a:t>
            </a:r>
          </a:p>
          <a:p>
            <a:pPr marL="0" indent="0">
              <a:buNone/>
            </a:pPr>
            <a:r>
              <a:rPr lang="en-US" dirty="0"/>
              <a:t>Increased FDI but concentrated in a few countries and only 4% of global total in three decades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Foreign Portfolio Investment</a:t>
            </a:r>
          </a:p>
          <a:p>
            <a:pPr marL="0" indent="0">
              <a:buNone/>
            </a:pPr>
            <a:r>
              <a:rPr lang="en-US" dirty="0"/>
              <a:t>Low levels of FPI because of poorly  developed capital and financial markets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b="1" dirty="0"/>
              <a:t>Grants and Aid</a:t>
            </a:r>
          </a:p>
          <a:p>
            <a:pPr marL="0" indent="0">
              <a:buNone/>
            </a:pPr>
            <a:r>
              <a:rPr lang="en-US" sz="1800" dirty="0"/>
              <a:t>Decreasing levels of aide, grants and concessionary loans from multilateral development banks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493C7-42BF-4CF5-BB79-68072B829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788161"/>
            <a:ext cx="4184034" cy="4253202"/>
          </a:xfrm>
        </p:spPr>
        <p:txBody>
          <a:bodyPr/>
          <a:lstStyle/>
          <a:p>
            <a:r>
              <a:rPr lang="en-US" sz="1800" dirty="0" err="1"/>
              <a:t>EuroBond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dirty="0"/>
              <a:t>Increased issuance of Eurobonds with limited conditionalities but with high interest rates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Remittances</a:t>
            </a:r>
          </a:p>
          <a:p>
            <a:pPr marL="0" indent="0">
              <a:buNone/>
            </a:pPr>
            <a:r>
              <a:rPr lang="en-US" dirty="0"/>
              <a:t>Increased remittance from African diaspora $48 billion in 2019</a:t>
            </a:r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How did Covid 19 impact African economies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/>
              <a:t>Decreased revenue by 19% in 2020  due to drop from revenue from tax, tourism and commodities</a:t>
            </a:r>
          </a:p>
          <a:p>
            <a:r>
              <a:rPr lang="en-US" sz="2400" dirty="0"/>
              <a:t>Slow down in growth</a:t>
            </a:r>
          </a:p>
          <a:p>
            <a:r>
              <a:rPr lang="en-US" sz="2400" dirty="0"/>
              <a:t>Sharp decrease in GDP 20%</a:t>
            </a:r>
          </a:p>
          <a:p>
            <a:r>
              <a:rPr lang="en-US" sz="2400" dirty="0"/>
              <a:t>Sharp decrease in revenue to pursue fiscal policies</a:t>
            </a:r>
          </a:p>
          <a:p>
            <a:r>
              <a:rPr lang="en-US" sz="2400" dirty="0"/>
              <a:t>Increased spending on health</a:t>
            </a:r>
          </a:p>
          <a:p>
            <a:r>
              <a:rPr lang="en-US" sz="2400" dirty="0"/>
              <a:t>Increased need for  capital</a:t>
            </a:r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6060</TotalTime>
  <Words>837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MS Reference Sans Serif</vt:lpstr>
      <vt:lpstr>Open Sans</vt:lpstr>
      <vt:lpstr>Trebuchet MS</vt:lpstr>
      <vt:lpstr>Wingdings</vt:lpstr>
      <vt:lpstr>Wingdings 3</vt:lpstr>
      <vt:lpstr>Facet</vt:lpstr>
      <vt:lpstr>The Impact of Covid-19 on foreign capital flows to Africa</vt:lpstr>
      <vt:lpstr>Introduction</vt:lpstr>
      <vt:lpstr>PowerPoint Presentation</vt:lpstr>
      <vt:lpstr>Why do countries need Foreign capital flows? </vt:lpstr>
      <vt:lpstr>Why is foreign capital flows important to Africa?</vt:lpstr>
      <vt:lpstr>Example : Expenditure on healthcare in Africa  Strengthening health financing is one objective of Sustainable Development Goal 3 (SDG target 3.c).</vt:lpstr>
      <vt:lpstr>PowerPoint Presentation</vt:lpstr>
      <vt:lpstr>What is the Foreign capital flow situation in Africa? </vt:lpstr>
      <vt:lpstr>How did Covid 19 impact African economies</vt:lpstr>
      <vt:lpstr>The impact Covid 19 on FDI inflow to Africa</vt:lpstr>
      <vt:lpstr>Impact of Covid 19 to Foreign Portfolio flows to some SSA countries</vt:lpstr>
      <vt:lpstr>Impact of Covid 19  on loans to SS countries</vt:lpstr>
      <vt:lpstr>Impact of Covid 19  on Remittance flows to Africa</vt:lpstr>
      <vt:lpstr>Conclusions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72</cp:revision>
  <dcterms:created xsi:type="dcterms:W3CDTF">2020-02-19T16:22:48Z</dcterms:created>
  <dcterms:modified xsi:type="dcterms:W3CDTF">2022-04-03T06:18:16Z</dcterms:modified>
</cp:coreProperties>
</file>