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75" r:id="rId4"/>
    <p:sldId id="276" r:id="rId5"/>
    <p:sldId id="277" r:id="rId6"/>
    <p:sldId id="278" r:id="rId7"/>
    <p:sldId id="279" r:id="rId8"/>
    <p:sldId id="273" r:id="rId9"/>
    <p:sldId id="27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5126" autoAdjust="0"/>
  </p:normalViewPr>
  <p:slideViewPr>
    <p:cSldViewPr snapToGrid="0">
      <p:cViewPr varScale="1">
        <p:scale>
          <a:sx n="77" d="100"/>
          <a:sy n="77" d="100"/>
        </p:scale>
        <p:origin x="912"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pPr/>
              <a:t>3/30/2022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pPr/>
              <a:t>3/30/2022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pPr/>
              <a:t>3/30/2022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pPr/>
              <a:t>3/30/2022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pPr/>
              <a:t>3/30/2022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pPr/>
              <a:t>3/30/2022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pPr/>
              <a:t>3/30/2022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pPr/>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1328497" y="1148090"/>
            <a:ext cx="8124076" cy="1416690"/>
          </a:xfrm>
        </p:spPr>
        <p:txBody>
          <a:bodyPr/>
          <a:lstStyle/>
          <a:p>
            <a:pPr algn="just"/>
            <a:r>
              <a:rPr lang="en-US" sz="2400" b="1" dirty="0"/>
              <a:t>Assessing the Physical Contamination of Food through the Use of Metallic Staple Pins during Packaging with the Kenyan Market as a Review Case Study</a:t>
            </a:r>
            <a:br>
              <a:rPr lang="en-US" sz="2400" dirty="0"/>
            </a:br>
            <a:endParaRPr lang="en-US" sz="2400" dirty="0"/>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p:txBody>
          <a:bodyPr>
            <a:normAutofit/>
          </a:bodyPr>
          <a:lstStyle/>
          <a:p>
            <a:r>
              <a:rPr lang="en-US" sz="2800" dirty="0"/>
              <a:t>Faith Onyangore, PhD</a:t>
            </a:r>
          </a:p>
          <a:p>
            <a:r>
              <a:rPr lang="en-US" sz="2800" dirty="0"/>
              <a:t>University of Kabianga, </a:t>
            </a:r>
            <a:r>
              <a:rPr lang="en-US" sz="2800" dirty="0" err="1"/>
              <a:t>Kericho,Kenya</a:t>
            </a:r>
            <a:endParaRPr lang="en-US" sz="2800" dirty="0"/>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Current Business Issues </a:t>
            </a:r>
          </a:p>
          <a:p>
            <a:r>
              <a:rPr lang="en-US" sz="2000" b="1" dirty="0">
                <a:solidFill>
                  <a:srgbClr val="FFC000"/>
                </a:solidFill>
              </a:rPr>
              <a:t>in African Countries</a:t>
            </a:r>
          </a:p>
          <a:p>
            <a:r>
              <a:rPr lang="en-US" sz="2000" b="1" dirty="0">
                <a:solidFill>
                  <a:srgbClr val="FFC000"/>
                </a:solidFill>
              </a:rPr>
              <a:t>2022</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cstate="print"/>
          <a:stretch>
            <a:fillRect/>
          </a:stretch>
        </p:blipFill>
        <p:spPr>
          <a:xfrm>
            <a:off x="-20272" y="5860646"/>
            <a:ext cx="1614488" cy="611981"/>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7 – 8, 2022                 WWW.</a:t>
            </a:r>
            <a:r>
              <a:rPr lang="en-US" sz="1800" b="1" dirty="0">
                <a:solidFill>
                  <a:srgbClr val="052C34"/>
                </a:solidFill>
                <a:highlight>
                  <a:srgbClr val="FFC000"/>
                </a:highlight>
              </a:rPr>
              <a:t>CBIAC.NET</a:t>
            </a:r>
          </a:p>
        </p:txBody>
      </p:sp>
      <p:pic>
        <p:nvPicPr>
          <p:cNvPr id="1026" name="Picture 2" descr="C:\Users\HP\Desktop\download.jpg"/>
          <p:cNvPicPr>
            <a:picLocks noChangeAspect="1" noChangeArrowheads="1"/>
          </p:cNvPicPr>
          <p:nvPr/>
        </p:nvPicPr>
        <p:blipFill>
          <a:blip r:embed="rId5"/>
          <a:srcRect/>
          <a:stretch>
            <a:fillRect/>
          </a:stretch>
        </p:blipFill>
        <p:spPr bwMode="auto">
          <a:xfrm>
            <a:off x="595197" y="2786759"/>
            <a:ext cx="2705100" cy="1685925"/>
          </a:xfrm>
          <a:prstGeom prst="rect">
            <a:avLst/>
          </a:prstGeom>
          <a:noFill/>
        </p:spPr>
      </p:pic>
    </p:spTree>
    <p:extLst>
      <p:ext uri="{BB962C8B-B14F-4D97-AF65-F5344CB8AC3E}">
        <p14:creationId xmlns:p14="http://schemas.microsoft.com/office/powerpoint/2010/main" val="49887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Introduction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pPr lvl="1"/>
            <a:r>
              <a:rPr lang="en-US" sz="2400" dirty="0"/>
              <a:t>The concerns for this  review involve the use of packaging materials that are likely to contaminate the foodstuffs- This issue emerges in light of the growing use of metallic staple pins for food packaging mainly in the Kenyan market. </a:t>
            </a:r>
            <a:endParaRPr lang="en-US" sz="2400" dirty="0">
              <a:solidFill>
                <a:schemeClr val="tx1"/>
              </a:solidFill>
            </a:endParaRPr>
          </a:p>
          <a:p>
            <a:pPr lvl="1"/>
            <a:r>
              <a:rPr lang="en-US" sz="2400" dirty="0"/>
              <a:t>Physical contaminants are some of the most common foreign materials that pose threats to the consumers (</a:t>
            </a:r>
            <a:r>
              <a:rPr lang="en-US" sz="2400" dirty="0" err="1"/>
              <a:t>Malavi</a:t>
            </a:r>
            <a:r>
              <a:rPr lang="en-US" sz="2400" dirty="0"/>
              <a:t>, </a:t>
            </a:r>
            <a:r>
              <a:rPr lang="en-US" sz="2400" dirty="0" err="1"/>
              <a:t>Muzhingi</a:t>
            </a:r>
            <a:r>
              <a:rPr lang="en-US" sz="2400" dirty="0"/>
              <a:t>, &amp;</a:t>
            </a:r>
            <a:r>
              <a:rPr lang="en-US" sz="2400" dirty="0" err="1"/>
              <a:t>Abong</a:t>
            </a:r>
            <a:r>
              <a:rPr lang="en-US" sz="2400" dirty="0"/>
              <a:t>, 2018)</a:t>
            </a:r>
          </a:p>
          <a:p>
            <a:pPr lvl="1"/>
            <a:r>
              <a:rPr lang="en-US" sz="2400" dirty="0"/>
              <a:t> Such contaminants can enter the foods during preparation or even </a:t>
            </a:r>
            <a:r>
              <a:rPr lang="en-US" sz="2400" dirty="0" err="1"/>
              <a:t>packagingThis</a:t>
            </a:r>
            <a:r>
              <a:rPr lang="en-US" sz="2400" dirty="0"/>
              <a:t> study particularly focuses on the issue metallic staple pins as a contaminant during food packaging in the Kenyan food market.</a:t>
            </a:r>
          </a:p>
          <a:p>
            <a:pPr lvl="1"/>
            <a:endParaRPr lang="en-US" sz="2400" dirty="0">
              <a:solidFill>
                <a:schemeClr val="tx1"/>
              </a:solidFill>
            </a:endParaRPr>
          </a:p>
          <a:p>
            <a:pPr lvl="2"/>
            <a:endParaRPr lang="en-US" sz="2400" dirty="0">
              <a:solidFill>
                <a:schemeClr val="tx1"/>
              </a:solidFill>
            </a:endParaRPr>
          </a:p>
          <a:p>
            <a:pPr lvl="2"/>
            <a:endParaRPr lang="en-US" sz="2400" dirty="0">
              <a:solidFill>
                <a:schemeClr val="tx1"/>
              </a:solidFill>
            </a:endParaRPr>
          </a:p>
          <a:p>
            <a:pPr marL="290513" lvl="1"/>
            <a:r>
              <a:rPr lang="en-US" sz="2400" dirty="0">
                <a:solidFill>
                  <a:schemeClr val="accent1">
                    <a:lumMod val="50000"/>
                  </a:schemeClr>
                </a:solidFill>
              </a:rPr>
              <a:t>Topic</a:t>
            </a:r>
          </a:p>
          <a:p>
            <a:pPr lvl="1"/>
            <a:r>
              <a:rPr lang="en-US" sz="2400" dirty="0">
                <a:solidFill>
                  <a:schemeClr val="tx1"/>
                </a:solidFill>
              </a:rPr>
              <a:t>Topic</a:t>
            </a:r>
          </a:p>
          <a:p>
            <a:pPr lvl="2"/>
            <a:r>
              <a:rPr lang="en-US" sz="2200" dirty="0">
                <a:solidFill>
                  <a:schemeClr val="tx1"/>
                </a:solidFill>
              </a:rPr>
              <a:t>Topic</a:t>
            </a:r>
          </a:p>
          <a:p>
            <a:pPr lvl="1"/>
            <a:r>
              <a:rPr lang="en-US" sz="2400" dirty="0">
                <a:solidFill>
                  <a:schemeClr val="tx1"/>
                </a:solidFill>
              </a:rPr>
              <a:t>Topic</a:t>
            </a:r>
          </a:p>
          <a:p>
            <a:pPr lvl="2"/>
            <a:r>
              <a:rPr lang="en-US" sz="2400" dirty="0">
                <a:solidFill>
                  <a:schemeClr val="tx1"/>
                </a:solidFill>
              </a:rPr>
              <a:t>Topic</a:t>
            </a:r>
          </a:p>
          <a:p>
            <a:endParaRPr lang="en-US" sz="2400" dirty="0"/>
          </a:p>
        </p:txBody>
      </p:sp>
    </p:spTree>
    <p:extLst>
      <p:ext uri="{BB962C8B-B14F-4D97-AF65-F5344CB8AC3E}">
        <p14:creationId xmlns:p14="http://schemas.microsoft.com/office/powerpoint/2010/main" val="1977278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Introduction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pPr algn="just"/>
            <a:r>
              <a:rPr lang="en-US" sz="2400" dirty="0"/>
              <a:t>Previous research has highlighted the various issues relating to food contamination, but has not focused intensively on the prevalence of the problem in the Kenyan market.</a:t>
            </a:r>
          </a:p>
          <a:p>
            <a:pPr algn="just"/>
            <a:r>
              <a:rPr lang="en-US" sz="2400" dirty="0"/>
              <a:t> Equally, insufficient focus has gone towards ensuring public awareness about this problem despite the threat that it presents to the people. For instance, most studies have emphasized the use of staple pins in packaging at an industrial level (NDTV, 2019). However, very few studies have highlighted the problem outside the industrial realm into other food markets such as roadside vendors and small scale restaurants. This review aims at providing an extensive analysis of the various realms, industrial and non-industrial, where the use of staple pins for packaging is likely to present a threat</a:t>
            </a:r>
            <a:endParaRPr lang="en-US" sz="2400" dirty="0">
              <a:solidFill>
                <a:schemeClr val="accent1">
                  <a:lumMod val="50000"/>
                </a:schemeClr>
              </a:solidFill>
            </a:endParaRPr>
          </a:p>
          <a:p>
            <a:pPr lvl="1">
              <a:buNone/>
            </a:pPr>
            <a:endParaRPr lang="en-US" sz="2400" dirty="0">
              <a:solidFill>
                <a:schemeClr val="tx1"/>
              </a:solidFill>
            </a:endParaRPr>
          </a:p>
          <a:p>
            <a:pPr lvl="2">
              <a:buNone/>
            </a:pPr>
            <a:endParaRPr lang="en-US" sz="2400" dirty="0">
              <a:solidFill>
                <a:schemeClr val="tx1"/>
              </a:solidFill>
            </a:endParaRPr>
          </a:p>
          <a:p>
            <a:endParaRPr lang="en-US" sz="2400" dirty="0"/>
          </a:p>
        </p:txBody>
      </p:sp>
    </p:spTree>
    <p:extLst>
      <p:ext uri="{BB962C8B-B14F-4D97-AF65-F5344CB8AC3E}">
        <p14:creationId xmlns:p14="http://schemas.microsoft.com/office/powerpoint/2010/main" val="2243559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1018478"/>
          </a:xfrm>
        </p:spPr>
        <p:txBody>
          <a:bodyPr>
            <a:normAutofit fontScale="90000"/>
          </a:bodyPr>
          <a:lstStyle/>
          <a:p>
            <a:r>
              <a:rPr lang="en-US" b="1" dirty="0"/>
              <a:t>The Common Uses of Staple Pins as a Packaging Product</a:t>
            </a:r>
            <a:br>
              <a:rPr lang="en-US" dirty="0"/>
            </a:b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pPr algn="just"/>
            <a:r>
              <a:rPr lang="en-US" sz="2400" dirty="0"/>
              <a:t>In Kenya, for example, foodstuffs like potato chips, fried chicken, crisps, and other deep fried items are common purchases from fast food joints (</a:t>
            </a:r>
            <a:r>
              <a:rPr lang="en-US" sz="2400" dirty="0" err="1"/>
              <a:t>Njite</a:t>
            </a:r>
            <a:r>
              <a:rPr lang="en-US" sz="2400" dirty="0"/>
              <a:t>, </a:t>
            </a:r>
            <a:r>
              <a:rPr lang="en-US" sz="2400" dirty="0" err="1"/>
              <a:t>Njoroge</a:t>
            </a:r>
            <a:r>
              <a:rPr lang="en-US" sz="2400" dirty="0"/>
              <a:t>, </a:t>
            </a:r>
            <a:r>
              <a:rPr lang="en-US" sz="2400" dirty="0" err="1"/>
              <a:t>Parsa</a:t>
            </a:r>
            <a:r>
              <a:rPr lang="en-US" sz="2400" dirty="0"/>
              <a:t>, </a:t>
            </a:r>
            <a:r>
              <a:rPr lang="en-US" sz="2400" dirty="0" err="1"/>
              <a:t>Parsa</a:t>
            </a:r>
            <a:r>
              <a:rPr lang="en-US" sz="2400" dirty="0"/>
              <a:t>, &amp; van </a:t>
            </a:r>
            <a:r>
              <a:rPr lang="en-US" sz="2400" dirty="0" err="1"/>
              <a:t>der</a:t>
            </a:r>
            <a:r>
              <a:rPr lang="en-US" sz="2400" dirty="0"/>
              <a:t> Rest, 2015)</a:t>
            </a:r>
          </a:p>
          <a:p>
            <a:pPr algn="just"/>
            <a:r>
              <a:rPr lang="en-US" sz="2400" dirty="0"/>
              <a:t> The sales of such items requires fast, cost-effective, and convenient packaging to meet the requirements both the buyers and sellers (</a:t>
            </a:r>
            <a:r>
              <a:rPr lang="en-US" sz="2400" dirty="0" err="1"/>
              <a:t>Musyoka</a:t>
            </a:r>
            <a:r>
              <a:rPr lang="en-US" sz="2400" dirty="0"/>
              <a:t>, </a:t>
            </a:r>
            <a:r>
              <a:rPr lang="en-US" sz="2400" dirty="0" err="1"/>
              <a:t>Njunge</a:t>
            </a:r>
            <a:r>
              <a:rPr lang="en-US" sz="2400" dirty="0"/>
              <a:t>, &amp;</a:t>
            </a:r>
            <a:r>
              <a:rPr lang="en-US" sz="2400" dirty="0" err="1"/>
              <a:t>Muzhingi</a:t>
            </a:r>
            <a:r>
              <a:rPr lang="en-US" sz="2400" dirty="0"/>
              <a:t>, 2018)</a:t>
            </a:r>
          </a:p>
          <a:p>
            <a:pPr algn="just"/>
            <a:r>
              <a:rPr lang="en-US" sz="2400" dirty="0"/>
              <a:t>As a result, paper and plastic bags are the most ideal packaging choice for most vendors as they meet all those aspects (Elisha, Arnold, Christian, &amp;</a:t>
            </a:r>
            <a:r>
              <a:rPr lang="en-US" sz="2400" dirty="0" err="1"/>
              <a:t>Huyskens-Keil</a:t>
            </a:r>
            <a:r>
              <a:rPr lang="en-US" sz="2400" dirty="0"/>
              <a:t>, 2016)</a:t>
            </a:r>
          </a:p>
          <a:p>
            <a:pPr algn="just"/>
            <a:r>
              <a:rPr lang="en-US" sz="2400" dirty="0"/>
              <a:t>Manufacturers of teabags use different approaches for sealing the products for efficient use among the consumers (</a:t>
            </a:r>
            <a:r>
              <a:rPr lang="en-US" sz="2400" dirty="0" err="1"/>
              <a:t>Kipkirui</a:t>
            </a:r>
            <a:r>
              <a:rPr lang="en-US" sz="2400" dirty="0"/>
              <a:t> et al., 2017). Staple pins as a sealing method for teabags is a common sight in most global markets</a:t>
            </a:r>
          </a:p>
        </p:txBody>
      </p:sp>
    </p:spTree>
    <p:extLst>
      <p:ext uri="{BB962C8B-B14F-4D97-AF65-F5344CB8AC3E}">
        <p14:creationId xmlns:p14="http://schemas.microsoft.com/office/powerpoint/2010/main" val="578365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973873"/>
          </a:xfrm>
        </p:spPr>
        <p:txBody>
          <a:bodyPr>
            <a:normAutofit fontScale="90000"/>
          </a:bodyPr>
          <a:lstStyle/>
          <a:p>
            <a:r>
              <a:rPr lang="en-US" b="1" dirty="0"/>
              <a:t>Factors Motivating the Use of Staples in Food Packaging</a:t>
            </a:r>
            <a:br>
              <a:rPr lang="en-US" dirty="0"/>
            </a:b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r>
              <a:rPr lang="en-US" sz="2400" dirty="0"/>
              <a:t>Cost is a primary driver for the application of staple pins as a method for sealing food packages in most applications (</a:t>
            </a:r>
            <a:r>
              <a:rPr lang="en-US" sz="2400" dirty="0" err="1"/>
              <a:t>Malavi</a:t>
            </a:r>
            <a:r>
              <a:rPr lang="en-US" sz="2400" dirty="0"/>
              <a:t>, </a:t>
            </a:r>
            <a:r>
              <a:rPr lang="en-US" sz="2400" dirty="0" err="1"/>
              <a:t>Muzhingi</a:t>
            </a:r>
            <a:r>
              <a:rPr lang="en-US" sz="2400" dirty="0"/>
              <a:t>, &amp;</a:t>
            </a:r>
            <a:r>
              <a:rPr lang="en-US" sz="2400" dirty="0" err="1"/>
              <a:t>Abong</a:t>
            </a:r>
            <a:r>
              <a:rPr lang="en-US" sz="2400" dirty="0"/>
              <a:t>, 2018)</a:t>
            </a:r>
          </a:p>
          <a:p>
            <a:r>
              <a:rPr lang="en-US" sz="2400" dirty="0"/>
              <a:t>This aspect coincides with the ease of access to the staples in the market as they are readily available as a part of stationery</a:t>
            </a:r>
          </a:p>
          <a:p>
            <a:r>
              <a:rPr lang="en-US" sz="2400" dirty="0"/>
              <a:t>metallic staple pins are easy and quick to stick to the packaging, which motivates its use even in stationery applications (</a:t>
            </a:r>
            <a:r>
              <a:rPr lang="en-US" sz="2400" dirty="0" err="1"/>
              <a:t>Attokaran</a:t>
            </a:r>
            <a:r>
              <a:rPr lang="en-US" sz="2400" dirty="0"/>
              <a:t>, 2017)</a:t>
            </a:r>
          </a:p>
          <a:p>
            <a:r>
              <a:rPr lang="en-US" sz="2400" dirty="0"/>
              <a:t>Environmental and legal factors also have a significant role in motivating the use of staple pins in food packaging</a:t>
            </a:r>
          </a:p>
          <a:p>
            <a:r>
              <a:rPr lang="en-US" sz="2400" dirty="0"/>
              <a:t>Primarily, most authorities have paid insignificant attention to the risks that relate to such practices in the food industry, which has led to the absence of laws to regulate the relevant practices (Hoffmann&amp; Moser, 2017)</a:t>
            </a:r>
          </a:p>
        </p:txBody>
      </p:sp>
    </p:spTree>
    <p:extLst>
      <p:ext uri="{BB962C8B-B14F-4D97-AF65-F5344CB8AC3E}">
        <p14:creationId xmlns:p14="http://schemas.microsoft.com/office/powerpoint/2010/main" val="3670251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1018478"/>
          </a:xfrm>
        </p:spPr>
        <p:txBody>
          <a:bodyPr>
            <a:normAutofit fontScale="90000"/>
          </a:bodyPr>
          <a:lstStyle/>
          <a:p>
            <a:r>
              <a:rPr lang="en-US" b="1" dirty="0"/>
              <a:t>Hazards Emerging from the Use of Staples in Food Packaging</a:t>
            </a:r>
            <a:br>
              <a:rPr lang="en-US" dirty="0"/>
            </a:b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r>
              <a:rPr lang="en-US" sz="2400" dirty="0"/>
              <a:t>The small size of staples is a cause for concern since most consumers may fail to notice those pins when they drop from the packaging into the foodstuffs (Coles, 2015)</a:t>
            </a:r>
          </a:p>
          <a:p>
            <a:r>
              <a:rPr lang="en-US" sz="2400" dirty="0"/>
              <a:t>This risk is particularly prominent amongst small children who might not pay attention to the potential dangers of the staple pins in their food (TNN, 2017)</a:t>
            </a:r>
          </a:p>
          <a:p>
            <a:r>
              <a:rPr lang="en-US" sz="2400" dirty="0"/>
              <a:t>This risk is particularly prominent amongst small children who might not pay attention to the potential dangers of the staple pins in their food (TNN, 2017)</a:t>
            </a:r>
          </a:p>
          <a:p>
            <a:r>
              <a:rPr lang="en-US" sz="2400" dirty="0">
                <a:solidFill>
                  <a:schemeClr val="tx1"/>
                </a:solidFill>
              </a:rPr>
              <a:t>Injury to teeth and mouth Internal  bleeding , </a:t>
            </a:r>
            <a:r>
              <a:rPr lang="en-US" sz="2400" dirty="0" err="1">
                <a:solidFill>
                  <a:schemeClr val="tx1"/>
                </a:solidFill>
              </a:rPr>
              <a:t>galvanisation</a:t>
            </a:r>
            <a:r>
              <a:rPr lang="en-US" sz="2400" dirty="0">
                <a:solidFill>
                  <a:schemeClr val="tx1"/>
                </a:solidFill>
              </a:rPr>
              <a:t>  of zinc </a:t>
            </a:r>
            <a:r>
              <a:rPr lang="en-US" sz="2400" dirty="0" err="1">
                <a:solidFill>
                  <a:schemeClr val="tx1"/>
                </a:solidFill>
              </a:rPr>
              <a:t>fom</a:t>
            </a:r>
            <a:r>
              <a:rPr lang="en-US" sz="2400" dirty="0">
                <a:solidFill>
                  <a:schemeClr val="tx1"/>
                </a:solidFill>
              </a:rPr>
              <a:t> tea  bags causing  digestive problems  and other pathological complications.</a:t>
            </a:r>
          </a:p>
        </p:txBody>
      </p:sp>
    </p:spTree>
    <p:extLst>
      <p:ext uri="{BB962C8B-B14F-4D97-AF65-F5344CB8AC3E}">
        <p14:creationId xmlns:p14="http://schemas.microsoft.com/office/powerpoint/2010/main" val="488232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r>
              <a:rPr lang="en-US" sz="2400" dirty="0">
                <a:solidFill>
                  <a:schemeClr val="accent1">
                    <a:lumMod val="50000"/>
                  </a:schemeClr>
                </a:solidFill>
              </a:rPr>
              <a:t>Public sensitization-about risks  </a:t>
            </a:r>
          </a:p>
          <a:p>
            <a:r>
              <a:rPr lang="en-US" sz="2400" dirty="0">
                <a:solidFill>
                  <a:schemeClr val="accent1">
                    <a:lumMod val="50000"/>
                  </a:schemeClr>
                </a:solidFill>
              </a:rPr>
              <a:t>Strengthen  policies</a:t>
            </a:r>
          </a:p>
          <a:p>
            <a:r>
              <a:rPr lang="en-US" sz="2400" dirty="0">
                <a:solidFill>
                  <a:schemeClr val="accent1">
                    <a:lumMod val="50000"/>
                  </a:schemeClr>
                </a:solidFill>
              </a:rPr>
              <a:t> Strengthen </a:t>
            </a:r>
            <a:r>
              <a:rPr lang="en-US" sz="2400" dirty="0"/>
              <a:t>the efficiency of the food regulation agencies relies intensively on the presence of stringent policies as primary guidelines for such undertakings (NDTV, 2019)</a:t>
            </a:r>
          </a:p>
          <a:p>
            <a:r>
              <a:rPr lang="en-US" sz="2400" dirty="0"/>
              <a:t>Incentives </a:t>
            </a:r>
          </a:p>
          <a:p>
            <a:r>
              <a:rPr lang="en-US" sz="2400" dirty="0"/>
              <a:t>Quick dry glue</a:t>
            </a:r>
          </a:p>
          <a:p>
            <a:r>
              <a:rPr lang="en-US" sz="2400"/>
              <a:t>Thermal sealing</a:t>
            </a:r>
            <a:endParaRPr lang="en-US" sz="2400" dirty="0"/>
          </a:p>
          <a:p>
            <a:pPr>
              <a:buNone/>
            </a:pPr>
            <a:endParaRPr lang="en-US" sz="2400" dirty="0"/>
          </a:p>
          <a:p>
            <a:endParaRPr lang="en-US" sz="2400" dirty="0">
              <a:solidFill>
                <a:schemeClr val="accent1">
                  <a:lumMod val="50000"/>
                </a:schemeClr>
              </a:solidFill>
            </a:endParaRPr>
          </a:p>
          <a:p>
            <a:endParaRPr lang="en-US" sz="2400" dirty="0">
              <a:solidFill>
                <a:schemeClr val="accent1">
                  <a:lumMod val="50000"/>
                </a:schemeClr>
              </a:solidFill>
            </a:endParaRPr>
          </a:p>
          <a:p>
            <a:pPr marL="290513" lvl="1">
              <a:buNone/>
            </a:pPr>
            <a:endParaRPr lang="en-US" sz="2400" dirty="0">
              <a:solidFill>
                <a:schemeClr val="tx1"/>
              </a:solidFill>
            </a:endParaRPr>
          </a:p>
          <a:p>
            <a:endParaRPr lang="en-US" sz="2400" dirty="0"/>
          </a:p>
        </p:txBody>
      </p:sp>
      <p:sp>
        <p:nvSpPr>
          <p:cNvPr id="4" name="Title 3"/>
          <p:cNvSpPr>
            <a:spLocks noGrp="1"/>
          </p:cNvSpPr>
          <p:nvPr>
            <p:ph type="title"/>
          </p:nvPr>
        </p:nvSpPr>
        <p:spPr/>
        <p:txBody>
          <a:bodyPr>
            <a:normAutofit fontScale="90000"/>
          </a:bodyPr>
          <a:lstStyle/>
          <a:p>
            <a:r>
              <a:rPr lang="en-US" b="1" dirty="0"/>
              <a:t>Remedies to the Use of Staple Pins for Food Packaging</a:t>
            </a:r>
            <a:br>
              <a:rPr lang="en-US" dirty="0"/>
            </a:br>
            <a:br>
              <a:rPr lang="en-US" dirty="0"/>
            </a:br>
            <a:endParaRPr lang="en-US" dirty="0"/>
          </a:p>
        </p:txBody>
      </p:sp>
    </p:spTree>
    <p:extLst>
      <p:ext uri="{BB962C8B-B14F-4D97-AF65-F5344CB8AC3E}">
        <p14:creationId xmlns:p14="http://schemas.microsoft.com/office/powerpoint/2010/main" val="1659973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8E2E7-CC07-4576-B323-FBB580A9E9FA}"/>
              </a:ext>
            </a:extLst>
          </p:cNvPr>
          <p:cNvSpPr>
            <a:spLocks noGrp="1"/>
          </p:cNvSpPr>
          <p:nvPr>
            <p:ph type="title"/>
          </p:nvPr>
        </p:nvSpPr>
        <p:spPr>
          <a:xfrm>
            <a:off x="575734" y="0"/>
            <a:ext cx="8596668" cy="653143"/>
          </a:xfrm>
        </p:spPr>
        <p:txBody>
          <a:bodyPr/>
          <a:lstStyle/>
          <a:p>
            <a:r>
              <a:rPr lang="en-US" u="sng" dirty="0"/>
              <a:t>Conclusions</a:t>
            </a:r>
          </a:p>
        </p:txBody>
      </p:sp>
      <p:sp>
        <p:nvSpPr>
          <p:cNvPr id="3" name="Content Placeholder 2">
            <a:extLst>
              <a:ext uri="{FF2B5EF4-FFF2-40B4-BE49-F238E27FC236}">
                <a16:creationId xmlns:a16="http://schemas.microsoft.com/office/drawing/2014/main" id="{FF4A3478-7F23-4608-84E0-3DABE75CFFF3}"/>
              </a:ext>
            </a:extLst>
          </p:cNvPr>
          <p:cNvSpPr>
            <a:spLocks noGrp="1"/>
          </p:cNvSpPr>
          <p:nvPr>
            <p:ph idx="1"/>
          </p:nvPr>
        </p:nvSpPr>
        <p:spPr>
          <a:xfrm>
            <a:off x="575734" y="609600"/>
            <a:ext cx="10048723" cy="6090782"/>
          </a:xfrm>
        </p:spPr>
        <p:txBody>
          <a:bodyPr>
            <a:noAutofit/>
          </a:bodyPr>
          <a:lstStyle/>
          <a:p>
            <a:pPr algn="just"/>
            <a:r>
              <a:rPr lang="en-US" sz="2400" dirty="0"/>
              <a:t>This evaluation concludes that actions are necessary to assist the Kenyan populace in overcoming the problem. However, further investigations are necessary to establish the existing alternatives that those users can utilize</a:t>
            </a:r>
          </a:p>
          <a:p>
            <a:pPr algn="just"/>
            <a:r>
              <a:rPr lang="en-US" sz="2400" dirty="0"/>
              <a:t>The most important part in this future research is to determine the safest alternatives that meet the requirements for various packaging actors in terms of cost and quickness to use </a:t>
            </a:r>
          </a:p>
          <a:p>
            <a:pPr algn="just"/>
            <a:r>
              <a:rPr lang="en-US" sz="2400" dirty="0"/>
              <a:t>For instance, the prospective studies should analyze packaging methods that can enable fast-food joints and street vendors of food to cost-effectively package their goods while ensuring sufficient speed to satisfy the waiting </a:t>
            </a:r>
            <a:r>
              <a:rPr lang="en-US" sz="2400" dirty="0" err="1"/>
              <a:t>customers.Those</a:t>
            </a:r>
            <a:r>
              <a:rPr lang="en-US" sz="2400" dirty="0"/>
              <a:t> studies also need to assess those alternatives in terms of their environmental impact as well as contamination potential in a manner that might threaten human health. Those investigations are an equally useful step in alleviating the current use of staple pins by providing the most appropriate alternatives</a:t>
            </a:r>
            <a:br>
              <a:rPr lang="en-US" sz="2400" dirty="0"/>
            </a:br>
            <a:endParaRPr lang="en-US" sz="2400" dirty="0"/>
          </a:p>
          <a:p>
            <a:endParaRPr lang="en-US" sz="2400" dirty="0"/>
          </a:p>
        </p:txBody>
      </p:sp>
    </p:spTree>
    <p:extLst>
      <p:ext uri="{BB962C8B-B14F-4D97-AF65-F5344CB8AC3E}">
        <p14:creationId xmlns:p14="http://schemas.microsoft.com/office/powerpoint/2010/main" val="3080393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3C431-2788-4046-9749-BE2DDFCFC0EB}"/>
              </a:ext>
            </a:extLst>
          </p:cNvPr>
          <p:cNvSpPr>
            <a:spLocks noGrp="1"/>
          </p:cNvSpPr>
          <p:nvPr>
            <p:ph type="title"/>
          </p:nvPr>
        </p:nvSpPr>
        <p:spPr>
          <a:xfrm>
            <a:off x="677334" y="609600"/>
            <a:ext cx="8596668" cy="665316"/>
          </a:xfrm>
        </p:spPr>
        <p:txBody>
          <a:bodyPr/>
          <a:lstStyle/>
          <a:p>
            <a:r>
              <a:rPr lang="en-US" u="sng" dirty="0"/>
              <a:t>Questions and Discussion</a:t>
            </a:r>
          </a:p>
        </p:txBody>
      </p:sp>
      <p:sp>
        <p:nvSpPr>
          <p:cNvPr id="5" name="Content Placeholder 2">
            <a:extLst>
              <a:ext uri="{FF2B5EF4-FFF2-40B4-BE49-F238E27FC236}">
                <a16:creationId xmlns:a16="http://schemas.microsoft.com/office/drawing/2014/main" id="{EDCB3FFE-77A2-4B18-98CD-ADA5C7879C95}"/>
              </a:ext>
            </a:extLst>
          </p:cNvPr>
          <p:cNvSpPr>
            <a:spLocks noGrp="1"/>
          </p:cNvSpPr>
          <p:nvPr>
            <p:ph idx="1"/>
          </p:nvPr>
        </p:nvSpPr>
        <p:spPr>
          <a:xfrm>
            <a:off x="677334" y="1274916"/>
            <a:ext cx="8791131" cy="5583084"/>
          </a:xfrm>
        </p:spPr>
        <p:txBody>
          <a:bodyPr>
            <a:noAutofit/>
          </a:bodyPr>
          <a:lstStyle/>
          <a:p>
            <a:r>
              <a:rPr lang="en-US" sz="2400" dirty="0">
                <a:solidFill>
                  <a:schemeClr val="accent1">
                    <a:lumMod val="50000"/>
                  </a:schemeClr>
                </a:solidFill>
              </a:rPr>
              <a:t>United Nations Sustainable Development Goals</a:t>
            </a:r>
          </a:p>
          <a:p>
            <a:pPr>
              <a:buNone/>
            </a:pPr>
            <a:r>
              <a:rPr lang="en-US" sz="2400" dirty="0">
                <a:solidFill>
                  <a:schemeClr val="accent1">
                    <a:lumMod val="50000"/>
                  </a:schemeClr>
                </a:solidFill>
              </a:rPr>
              <a:t>SDG 1: No Poverty</a:t>
            </a:r>
          </a:p>
          <a:p>
            <a:pPr>
              <a:buNone/>
            </a:pPr>
            <a:r>
              <a:rPr lang="en-US" sz="2400" dirty="0">
                <a:solidFill>
                  <a:schemeClr val="accent1">
                    <a:lumMod val="50000"/>
                  </a:schemeClr>
                </a:solidFill>
              </a:rPr>
              <a:t>SDG 2: Zero Hunger</a:t>
            </a:r>
          </a:p>
          <a:p>
            <a:pPr>
              <a:buNone/>
            </a:pPr>
            <a:r>
              <a:rPr lang="en-US" sz="2400" dirty="0">
                <a:solidFill>
                  <a:schemeClr val="accent1">
                    <a:lumMod val="50000"/>
                  </a:schemeClr>
                </a:solidFill>
              </a:rPr>
              <a:t>SDG 3: Good Health and Well-being</a:t>
            </a:r>
          </a:p>
          <a:p>
            <a:pPr>
              <a:buNone/>
            </a:pPr>
            <a:r>
              <a:rPr lang="en-US" sz="2400" dirty="0">
                <a:solidFill>
                  <a:schemeClr val="accent1">
                    <a:lumMod val="50000"/>
                  </a:schemeClr>
                </a:solidFill>
              </a:rPr>
              <a:t>SDG 12: Responsible consumption and Production</a:t>
            </a:r>
          </a:p>
          <a:p>
            <a:pPr>
              <a:buNone/>
            </a:pPr>
            <a:r>
              <a:rPr lang="en-US" sz="2400" dirty="0">
                <a:solidFill>
                  <a:schemeClr val="accent1">
                    <a:lumMod val="50000"/>
                  </a:schemeClr>
                </a:solidFill>
              </a:rPr>
              <a:t>SDG 17: Partnership for the goals</a:t>
            </a:r>
          </a:p>
          <a:p>
            <a:pPr>
              <a:buNone/>
            </a:pPr>
            <a:endParaRPr lang="en-US" sz="2400" dirty="0">
              <a:solidFill>
                <a:schemeClr val="accent1">
                  <a:lumMod val="50000"/>
                </a:schemeClr>
              </a:solidFill>
            </a:endParaRPr>
          </a:p>
          <a:p>
            <a:pPr lvl="1">
              <a:buNone/>
            </a:pPr>
            <a:endParaRPr lang="en-US" sz="2400" dirty="0"/>
          </a:p>
          <a:p>
            <a:pPr lvl="2">
              <a:buNone/>
            </a:pPr>
            <a:endParaRPr lang="en-US" sz="2000" dirty="0"/>
          </a:p>
          <a:p>
            <a:pPr marL="0" indent="0">
              <a:buNone/>
            </a:pPr>
            <a:endParaRPr lang="en-US" sz="2400" dirty="0"/>
          </a:p>
        </p:txBody>
      </p:sp>
    </p:spTree>
    <p:extLst>
      <p:ext uri="{BB962C8B-B14F-4D97-AF65-F5344CB8AC3E}">
        <p14:creationId xmlns:p14="http://schemas.microsoft.com/office/powerpoint/2010/main" val="403459914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340</TotalTime>
  <Words>968</Words>
  <Application>Microsoft Office PowerPoint</Application>
  <PresentationFormat>Widescreen</PresentationFormat>
  <Paragraphs>62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Wingdings 3</vt:lpstr>
      <vt:lpstr>Facet</vt:lpstr>
      <vt:lpstr>Assessing the Physical Contamination of Food through the Use of Metallic Staple Pins during Packaging with the Kenyan Market as a Review Case Study </vt:lpstr>
      <vt:lpstr>Introduction</vt:lpstr>
      <vt:lpstr>Introduction</vt:lpstr>
      <vt:lpstr>The Common Uses of Staple Pins as a Packaging Product </vt:lpstr>
      <vt:lpstr>Factors Motivating the Use of Staples in Food Packaging </vt:lpstr>
      <vt:lpstr>Hazards Emerging from the Use of Staples in Food Packaging </vt:lpstr>
      <vt:lpstr>Remedies to the Use of Staple Pins for Food Packaging  </vt:lpstr>
      <vt:lpstr>Conclusions</vt:lpstr>
      <vt:lpstr>Questions and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73</cp:revision>
  <dcterms:created xsi:type="dcterms:W3CDTF">2020-02-19T16:22:48Z</dcterms:created>
  <dcterms:modified xsi:type="dcterms:W3CDTF">2022-03-30T18:57:19Z</dcterms:modified>
</cp:coreProperties>
</file>