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8" r:id="rId4"/>
    <p:sldId id="280" r:id="rId5"/>
    <p:sldId id="277" r:id="rId6"/>
    <p:sldId id="276" r:id="rId7"/>
    <p:sldId id="278" r:id="rId8"/>
    <p:sldId id="281" r:id="rId9"/>
    <p:sldId id="282" r:id="rId10"/>
    <p:sldId id="279" r:id="rId11"/>
    <p:sldId id="283" r:id="rId12"/>
    <p:sldId id="284" r:id="rId13"/>
    <p:sldId id="273" r:id="rId14"/>
    <p:sldId id="285"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486113"/>
    <a:srgbClr val="FFC000"/>
    <a:srgbClr val="052C34"/>
    <a:srgbClr val="0844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77" d="100"/>
          <a:sy n="77" d="100"/>
        </p:scale>
        <p:origin x="835"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52C3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052C34">
              <a:alpha val="84706"/>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52C34"/>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052C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514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61317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163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47559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956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29600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16854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04734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52C3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52C3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38964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87507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0812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49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43738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87752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296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57735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8"/>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5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5"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08445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5DEF1B-B4B9-4258-9044-B025F3EAA999}" type="datetimeFigureOut">
              <a:rPr lang="en-US" smtClean="0"/>
              <a:t>4/24/2023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4AC45-F167-457F-AF5A-70E55A853683}" type="slidenum">
              <a:rPr lang="en-US" smtClean="0"/>
              <a:t>‹#›</a:t>
            </a:fld>
            <a:endParaRPr lang="en-US" dirty="0"/>
          </a:p>
        </p:txBody>
      </p:sp>
    </p:spTree>
    <p:extLst>
      <p:ext uri="{BB962C8B-B14F-4D97-AF65-F5344CB8AC3E}">
        <p14:creationId xmlns:p14="http://schemas.microsoft.com/office/powerpoint/2010/main" val="38316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B8848C2-59F6-4E68-BA29-10277D305B91}"/>
              </a:ext>
            </a:extLst>
          </p:cNvPr>
          <p:cNvGrpSpPr>
            <a:grpSpLocks noChangeAspect="1"/>
          </p:cNvGrpSpPr>
          <p:nvPr/>
        </p:nvGrpSpPr>
        <p:grpSpPr>
          <a:xfrm>
            <a:off x="-20272" y="0"/>
            <a:ext cx="1257300" cy="1226820"/>
            <a:chOff x="3736278" y="3130586"/>
            <a:chExt cx="1842894" cy="1852413"/>
          </a:xfrm>
        </p:grpSpPr>
        <p:grpSp>
          <p:nvGrpSpPr>
            <p:cNvPr id="5" name="Group 4">
              <a:extLst>
                <a:ext uri="{FF2B5EF4-FFF2-40B4-BE49-F238E27FC236}">
                  <a16:creationId xmlns:a16="http://schemas.microsoft.com/office/drawing/2014/main" id="{A37BC240-7993-412A-91E6-CF44D7F66547}"/>
                </a:ext>
              </a:extLst>
            </p:cNvPr>
            <p:cNvGrpSpPr/>
            <p:nvPr/>
          </p:nvGrpSpPr>
          <p:grpSpPr>
            <a:xfrm>
              <a:off x="3736278" y="3130586"/>
              <a:ext cx="1842894" cy="1852413"/>
              <a:chOff x="907473" y="684700"/>
              <a:chExt cx="1842894" cy="1852413"/>
            </a:xfrm>
          </p:grpSpPr>
          <p:sp>
            <p:nvSpPr>
              <p:cNvPr id="7" name="Star: 4 Points 6">
                <a:extLst>
                  <a:ext uri="{FF2B5EF4-FFF2-40B4-BE49-F238E27FC236}">
                    <a16:creationId xmlns:a16="http://schemas.microsoft.com/office/drawing/2014/main" id="{3ED85B3E-F034-4B30-88E6-E8D6B97634A3}"/>
                  </a:ext>
                </a:extLst>
              </p:cNvPr>
              <p:cNvSpPr/>
              <p:nvPr/>
            </p:nvSpPr>
            <p:spPr>
              <a:xfrm rot="3473835">
                <a:off x="921567" y="705361"/>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4 Points 7">
                <a:extLst>
                  <a:ext uri="{FF2B5EF4-FFF2-40B4-BE49-F238E27FC236}">
                    <a16:creationId xmlns:a16="http://schemas.microsoft.com/office/drawing/2014/main" id="{D0E1AF4B-A7A7-408F-BBF3-703D4169254D}"/>
                  </a:ext>
                </a:extLst>
              </p:cNvPr>
              <p:cNvSpPr/>
              <p:nvPr/>
            </p:nvSpPr>
            <p:spPr>
              <a:xfrm rot="6168132">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4 Points 8">
                <a:extLst>
                  <a:ext uri="{FF2B5EF4-FFF2-40B4-BE49-F238E27FC236}">
                    <a16:creationId xmlns:a16="http://schemas.microsoft.com/office/drawing/2014/main" id="{607680E3-04D7-4DA3-B98D-C5C446491FED}"/>
                  </a:ext>
                </a:extLst>
              </p:cNvPr>
              <p:cNvSpPr/>
              <p:nvPr/>
            </p:nvSpPr>
            <p:spPr>
              <a:xfrm>
                <a:off x="907473" y="694458"/>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4 Points 9">
                <a:extLst>
                  <a:ext uri="{FF2B5EF4-FFF2-40B4-BE49-F238E27FC236}">
                    <a16:creationId xmlns:a16="http://schemas.microsoft.com/office/drawing/2014/main" id="{B68F7462-56BC-4E1D-BA00-ED04C0580716}"/>
                  </a:ext>
                </a:extLst>
              </p:cNvPr>
              <p:cNvSpPr/>
              <p:nvPr/>
            </p:nvSpPr>
            <p:spPr>
              <a:xfrm rot="1649553">
                <a:off x="907473" y="694457"/>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4 Points 10">
                <a:extLst>
                  <a:ext uri="{FF2B5EF4-FFF2-40B4-BE49-F238E27FC236}">
                    <a16:creationId xmlns:a16="http://schemas.microsoft.com/office/drawing/2014/main" id="{82262F71-FE68-41B1-8054-87E2DA38AA06}"/>
                  </a:ext>
                </a:extLst>
              </p:cNvPr>
              <p:cNvSpPr/>
              <p:nvPr/>
            </p:nvSpPr>
            <p:spPr>
              <a:xfrm rot="4197730">
                <a:off x="921567" y="694456"/>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4 Points 11">
                <a:extLst>
                  <a:ext uri="{FF2B5EF4-FFF2-40B4-BE49-F238E27FC236}">
                    <a16:creationId xmlns:a16="http://schemas.microsoft.com/office/drawing/2014/main" id="{7D1C77C7-06D2-4850-AD66-4287C2C2149A}"/>
                  </a:ext>
                </a:extLst>
              </p:cNvPr>
              <p:cNvSpPr/>
              <p:nvPr/>
            </p:nvSpPr>
            <p:spPr>
              <a:xfrm rot="2751814">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8D8F6A-FD18-4D13-9A51-D43182C1106A}"/>
                  </a:ext>
                </a:extLst>
              </p:cNvPr>
              <p:cNvSpPr/>
              <p:nvPr/>
            </p:nvSpPr>
            <p:spPr>
              <a:xfrm>
                <a:off x="1316182" y="1108363"/>
                <a:ext cx="1011381" cy="9836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Africa">
              <a:extLst>
                <a:ext uri="{FF2B5EF4-FFF2-40B4-BE49-F238E27FC236}">
                  <a16:creationId xmlns:a16="http://schemas.microsoft.com/office/drawing/2014/main" id="{0B053D53-7E78-4A99-B5C1-964F99946F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1968" y="3606972"/>
              <a:ext cx="914400" cy="914400"/>
            </a:xfrm>
            <a:prstGeom prst="rect">
              <a:avLst/>
            </a:prstGeom>
          </p:spPr>
        </p:pic>
      </p:grpSp>
      <p:sp>
        <p:nvSpPr>
          <p:cNvPr id="15" name="TextBox 14">
            <a:extLst>
              <a:ext uri="{FF2B5EF4-FFF2-40B4-BE49-F238E27FC236}">
                <a16:creationId xmlns:a16="http://schemas.microsoft.com/office/drawing/2014/main" id="{CEDEE7B9-D6F6-4814-9EE5-87E9E28F0666}"/>
              </a:ext>
            </a:extLst>
          </p:cNvPr>
          <p:cNvSpPr txBox="1"/>
          <p:nvPr/>
        </p:nvSpPr>
        <p:spPr>
          <a:xfrm>
            <a:off x="1227413" y="180161"/>
            <a:ext cx="6127954" cy="1015663"/>
          </a:xfrm>
          <a:prstGeom prst="rect">
            <a:avLst/>
          </a:prstGeom>
          <a:noFill/>
        </p:spPr>
        <p:txBody>
          <a:bodyPr wrap="square">
            <a:spAutoFit/>
          </a:bodyPr>
          <a:lstStyle/>
          <a:p>
            <a:r>
              <a:rPr lang="en-US" sz="2000" b="1" dirty="0">
                <a:solidFill>
                  <a:srgbClr val="FFC000"/>
                </a:solidFill>
              </a:rPr>
              <a:t>4</a:t>
            </a:r>
            <a:r>
              <a:rPr lang="en-US" sz="2000" b="1" baseline="30000" dirty="0">
                <a:solidFill>
                  <a:srgbClr val="FFC000"/>
                </a:solidFill>
              </a:rPr>
              <a:t>th</a:t>
            </a:r>
            <a:r>
              <a:rPr lang="en-US" sz="2000" b="1" dirty="0">
                <a:solidFill>
                  <a:srgbClr val="FFC000"/>
                </a:solidFill>
              </a:rPr>
              <a:t> Current Business Issues </a:t>
            </a:r>
          </a:p>
          <a:p>
            <a:r>
              <a:rPr lang="en-US" sz="2000" b="1" dirty="0">
                <a:solidFill>
                  <a:srgbClr val="FFC000"/>
                </a:solidFill>
              </a:rPr>
              <a:t>in African Countries</a:t>
            </a:r>
          </a:p>
          <a:p>
            <a:r>
              <a:rPr lang="en-US" sz="2000" b="1" dirty="0">
                <a:solidFill>
                  <a:srgbClr val="FFC000"/>
                </a:solidFill>
              </a:rPr>
              <a:t>2023</a:t>
            </a:r>
          </a:p>
        </p:txBody>
      </p:sp>
      <p:pic>
        <p:nvPicPr>
          <p:cNvPr id="16" name="Picture 15">
            <a:extLst>
              <a:ext uri="{FF2B5EF4-FFF2-40B4-BE49-F238E27FC236}">
                <a16:creationId xmlns:a16="http://schemas.microsoft.com/office/drawing/2014/main" id="{5CD95CE5-9AA3-483C-A6BD-0C4E9782CD03}"/>
              </a:ext>
            </a:extLst>
          </p:cNvPr>
          <p:cNvPicPr>
            <a:picLocks noChangeAspect="1"/>
          </p:cNvPicPr>
          <p:nvPr/>
        </p:nvPicPr>
        <p:blipFill>
          <a:blip r:embed="rId4"/>
          <a:stretch>
            <a:fillRect/>
          </a:stretch>
        </p:blipFill>
        <p:spPr>
          <a:xfrm>
            <a:off x="-20272" y="5860646"/>
            <a:ext cx="1614488" cy="611981"/>
          </a:xfrm>
          <a:prstGeom prst="rect">
            <a:avLst/>
          </a:prstGeom>
        </p:spPr>
      </p:pic>
      <p:sp>
        <p:nvSpPr>
          <p:cNvPr id="18" name="TextBox 17">
            <a:extLst>
              <a:ext uri="{FF2B5EF4-FFF2-40B4-BE49-F238E27FC236}">
                <a16:creationId xmlns:a16="http://schemas.microsoft.com/office/drawing/2014/main" id="{A0651FE2-9273-4BCD-862E-6C55365B7D2F}"/>
              </a:ext>
            </a:extLst>
          </p:cNvPr>
          <p:cNvSpPr txBox="1"/>
          <p:nvPr/>
        </p:nvSpPr>
        <p:spPr>
          <a:xfrm>
            <a:off x="-1" y="6493173"/>
            <a:ext cx="8878529" cy="369332"/>
          </a:xfrm>
          <a:prstGeom prst="rect">
            <a:avLst/>
          </a:prstGeom>
          <a:solidFill>
            <a:srgbClr val="FFC000"/>
          </a:solidFill>
        </p:spPr>
        <p:txBody>
          <a:bodyPr wrap="square">
            <a:spAutoFit/>
          </a:bodyPr>
          <a:lstStyle/>
          <a:p>
            <a:r>
              <a:rPr lang="en-US" sz="1800" b="1" dirty="0">
                <a:solidFill>
                  <a:srgbClr val="052C34"/>
                </a:solidFill>
              </a:rPr>
              <a:t>April 27 – 28, 2023                 WWW.</a:t>
            </a:r>
            <a:r>
              <a:rPr lang="en-US" sz="1800" b="1" dirty="0">
                <a:solidFill>
                  <a:srgbClr val="052C34"/>
                </a:solidFill>
                <a:highlight>
                  <a:srgbClr val="FFC000"/>
                </a:highlight>
              </a:rPr>
              <a:t>CBIAC.NET</a:t>
            </a:r>
          </a:p>
        </p:txBody>
      </p:sp>
      <p:pic>
        <p:nvPicPr>
          <p:cNvPr id="14" name="Image 4" descr="Une image contenant texte&#10;&#10;Description générée automatiquement">
            <a:extLst>
              <a:ext uri="{FF2B5EF4-FFF2-40B4-BE49-F238E27FC236}">
                <a16:creationId xmlns:a16="http://schemas.microsoft.com/office/drawing/2014/main" id="{65778D19-2F77-AB27-E36E-DF475CC52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2529" y="5709910"/>
            <a:ext cx="2708241" cy="762717"/>
          </a:xfrm>
          <a:prstGeom prst="rect">
            <a:avLst/>
          </a:prstGeom>
        </p:spPr>
      </p:pic>
      <p:sp>
        <p:nvSpPr>
          <p:cNvPr id="19" name="Title 1">
            <a:extLst>
              <a:ext uri="{FF2B5EF4-FFF2-40B4-BE49-F238E27FC236}">
                <a16:creationId xmlns:a16="http://schemas.microsoft.com/office/drawing/2014/main" id="{9862BE33-3277-4A0E-9E4F-BE51DD14AE80}"/>
              </a:ext>
            </a:extLst>
          </p:cNvPr>
          <p:cNvSpPr txBox="1">
            <a:spLocks/>
          </p:cNvSpPr>
          <p:nvPr/>
        </p:nvSpPr>
        <p:spPr>
          <a:xfrm>
            <a:off x="-277087" y="2081643"/>
            <a:ext cx="11335244" cy="2050908"/>
          </a:xfrm>
          <a:prstGeom prst="rect">
            <a:avLst/>
          </a:prstGeom>
        </p:spPr>
        <p:txBody>
          <a:bodyPr vert="horz" lIns="91440" tIns="45720" rIns="91440" bIns="45720" rtlCol="0" anchor="t">
            <a:noAutofit/>
          </a:bodyPr>
          <a:lstStyle>
            <a:lvl1pPr algn="r" defTabSz="457200" rtl="0" eaLnBrk="1" latinLnBrk="0" hangingPunct="1">
              <a:spcBef>
                <a:spcPct val="0"/>
              </a:spcBef>
              <a:buNone/>
              <a:defRPr sz="54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dirty="0">
                <a:latin typeface="Arial Black" panose="020B0A04020102020204" pitchFamily="34" charset="0"/>
              </a:rPr>
              <a:t>Women Entrepreneurship Policy in Africa:</a:t>
            </a:r>
            <a:br>
              <a:rPr lang="en-GB" sz="3200" dirty="0">
                <a:latin typeface="Arial Black" panose="020B0A04020102020204" pitchFamily="34" charset="0"/>
              </a:rPr>
            </a:br>
            <a:r>
              <a:rPr lang="en-GB" sz="3200" dirty="0">
                <a:latin typeface="Arial Black" panose="020B0A04020102020204" pitchFamily="34" charset="0"/>
              </a:rPr>
              <a:t>A Holistic Approach</a:t>
            </a:r>
            <a:endParaRPr lang="en-MY" sz="3200" dirty="0">
              <a:solidFill>
                <a:srgbClr val="FFFFFF"/>
              </a:solidFill>
              <a:latin typeface="Arial Black" panose="020B0A04020102020204" pitchFamily="34" charset="0"/>
            </a:endParaRPr>
          </a:p>
        </p:txBody>
      </p:sp>
      <p:sp>
        <p:nvSpPr>
          <p:cNvPr id="25" name="Subtitle 2">
            <a:extLst>
              <a:ext uri="{FF2B5EF4-FFF2-40B4-BE49-F238E27FC236}">
                <a16:creationId xmlns:a16="http://schemas.microsoft.com/office/drawing/2014/main" id="{81DB4C5B-8F62-4164-8AD6-B708564A4419}"/>
              </a:ext>
            </a:extLst>
          </p:cNvPr>
          <p:cNvSpPr>
            <a:spLocks noGrp="1"/>
          </p:cNvSpPr>
          <p:nvPr>
            <p:ph type="subTitle" idx="1"/>
          </p:nvPr>
        </p:nvSpPr>
        <p:spPr>
          <a:xfrm>
            <a:off x="1982529" y="3647182"/>
            <a:ext cx="7767637" cy="1096963"/>
          </a:xfrm>
        </p:spPr>
        <p:txBody>
          <a:bodyPr anchor="b">
            <a:normAutofit/>
          </a:bodyPr>
          <a:lstStyle/>
          <a:p>
            <a:r>
              <a:rPr lang="en-GB" sz="2400" b="1" dirty="0"/>
              <a:t>Siti Nurhayati Khairatun, Ph.D.</a:t>
            </a:r>
            <a:br>
              <a:rPr lang="en-MY" sz="2400" dirty="0"/>
            </a:br>
            <a:r>
              <a:rPr lang="en-GB" sz="2400" dirty="0"/>
              <a:t>Universiti Putra Malaysia, Malaysia</a:t>
            </a:r>
            <a:endParaRPr lang="en-MY" sz="2400" dirty="0">
              <a:solidFill>
                <a:srgbClr val="FFFFFF"/>
              </a:solidFill>
            </a:endParaRPr>
          </a:p>
        </p:txBody>
      </p:sp>
      <p:pic>
        <p:nvPicPr>
          <p:cNvPr id="26" name="Picture 25">
            <a:extLst>
              <a:ext uri="{FF2B5EF4-FFF2-40B4-BE49-F238E27FC236}">
                <a16:creationId xmlns:a16="http://schemas.microsoft.com/office/drawing/2014/main" id="{10C019B7-42DC-4BDD-B7B8-F1D03231F8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867" y="3816242"/>
            <a:ext cx="1263046" cy="1263046"/>
          </a:xfrm>
          <a:prstGeom prst="rect">
            <a:avLst/>
          </a:prstGeom>
        </p:spPr>
      </p:pic>
    </p:spTree>
    <p:extLst>
      <p:ext uri="{BB962C8B-B14F-4D97-AF65-F5344CB8AC3E}">
        <p14:creationId xmlns:p14="http://schemas.microsoft.com/office/powerpoint/2010/main" val="4988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2C054A-A46F-4E8C-B55D-0992DD8E924D}"/>
              </a:ext>
            </a:extLst>
          </p:cNvPr>
          <p:cNvSpPr/>
          <p:nvPr/>
        </p:nvSpPr>
        <p:spPr>
          <a:xfrm>
            <a:off x="867027" y="943873"/>
            <a:ext cx="9088134" cy="3890489"/>
          </a:xfrm>
          <a:prstGeom prst="rect">
            <a:avLst/>
          </a:prstGeom>
        </p:spPr>
        <p:txBody>
          <a:bodyPr wrap="square">
            <a:spAutoFit/>
          </a:bodyPr>
          <a:lstStyle/>
          <a:p>
            <a:pPr>
              <a:lnSpc>
                <a:spcPct val="150000"/>
              </a:lnSpc>
            </a:pPr>
            <a:r>
              <a:rPr lang="en-US" sz="2800" b="0" i="0" dirty="0">
                <a:solidFill>
                  <a:srgbClr val="374151"/>
                </a:solidFill>
                <a:effectLst/>
                <a:cs typeface="Arial" panose="020B0604020202020204" pitchFamily="34" charset="0"/>
              </a:rPr>
              <a:t>Financial Policy:</a:t>
            </a:r>
          </a:p>
          <a:p>
            <a:pPr marL="457200" indent="-457200">
              <a:lnSpc>
                <a:spcPct val="150000"/>
              </a:lnSpc>
              <a:buFont typeface="Arial" panose="020B0604020202020204" pitchFamily="34" charset="0"/>
              <a:buChar char="•"/>
            </a:pPr>
            <a:r>
              <a:rPr lang="en-US" sz="2800" b="0" i="0" dirty="0">
                <a:solidFill>
                  <a:srgbClr val="374151"/>
                </a:solidFill>
                <a:effectLst/>
                <a:cs typeface="Arial" panose="020B0604020202020204" pitchFamily="34" charset="0"/>
              </a:rPr>
              <a:t>Women entrepreneurs received a number of business loans or grants provided by mandated financial institutions or NGOs to start a business, expand their market share, and explore more business opportunities abroad </a:t>
            </a:r>
          </a:p>
        </p:txBody>
      </p:sp>
    </p:spTree>
    <p:extLst>
      <p:ext uri="{BB962C8B-B14F-4D97-AF65-F5344CB8AC3E}">
        <p14:creationId xmlns:p14="http://schemas.microsoft.com/office/powerpoint/2010/main" val="165997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AEDC91-F859-4C15-BABF-BA92A09C748D}"/>
              </a:ext>
            </a:extLst>
          </p:cNvPr>
          <p:cNvSpPr/>
          <p:nvPr/>
        </p:nvSpPr>
        <p:spPr>
          <a:xfrm>
            <a:off x="926019" y="870131"/>
            <a:ext cx="9220872" cy="4321376"/>
          </a:xfrm>
          <a:prstGeom prst="rect">
            <a:avLst/>
          </a:prstGeom>
        </p:spPr>
        <p:txBody>
          <a:bodyPr wrap="square">
            <a:spAutoFit/>
          </a:bodyPr>
          <a:lstStyle/>
          <a:p>
            <a:r>
              <a:rPr lang="en-US" sz="2800" b="0" i="0" dirty="0">
                <a:solidFill>
                  <a:srgbClr val="374151"/>
                </a:solidFill>
                <a:effectLst/>
                <a:cs typeface="Arial" panose="020B0604020202020204" pitchFamily="34" charset="0"/>
              </a:rPr>
              <a:t>Digital Policy:</a:t>
            </a:r>
          </a:p>
          <a:p>
            <a:pPr marL="457200" indent="-457200">
              <a:lnSpc>
                <a:spcPct val="150000"/>
              </a:lnSpc>
              <a:buFont typeface="Arial" panose="020B0604020202020204" pitchFamily="34" charset="0"/>
              <a:buChar char="•"/>
            </a:pPr>
            <a:r>
              <a:rPr lang="en-US" sz="2800" b="0" i="0" dirty="0">
                <a:solidFill>
                  <a:srgbClr val="374151"/>
                </a:solidFill>
                <a:effectLst/>
                <a:cs typeface="Arial" panose="020B0604020202020204" pitchFamily="34" charset="0"/>
              </a:rPr>
              <a:t>Governments are committed to eradicating the digital gap among businesses</a:t>
            </a:r>
          </a:p>
          <a:p>
            <a:pPr marL="457200" indent="-457200">
              <a:lnSpc>
                <a:spcPct val="150000"/>
              </a:lnSpc>
              <a:buFont typeface="Arial" panose="020B0604020202020204" pitchFamily="34" charset="0"/>
              <a:buChar char="•"/>
            </a:pPr>
            <a:r>
              <a:rPr lang="en-US" sz="2800" b="0" i="0" dirty="0">
                <a:solidFill>
                  <a:srgbClr val="374151"/>
                </a:solidFill>
                <a:effectLst/>
                <a:cs typeface="Arial" panose="020B0604020202020204" pitchFamily="34" charset="0"/>
              </a:rPr>
              <a:t>Digital inclusiveness policy plays a significant role in stimulating business networks, improving business performance, creating new competitive advantages, and developing positive customer relations</a:t>
            </a:r>
          </a:p>
        </p:txBody>
      </p:sp>
    </p:spTree>
    <p:extLst>
      <p:ext uri="{BB962C8B-B14F-4D97-AF65-F5344CB8AC3E}">
        <p14:creationId xmlns:p14="http://schemas.microsoft.com/office/powerpoint/2010/main" val="33219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86A09-5BC1-486E-BF74-85F4059F2374}"/>
              </a:ext>
            </a:extLst>
          </p:cNvPr>
          <p:cNvSpPr/>
          <p:nvPr/>
        </p:nvSpPr>
        <p:spPr>
          <a:xfrm>
            <a:off x="1122888" y="1240073"/>
            <a:ext cx="8825345" cy="3890489"/>
          </a:xfrm>
          <a:prstGeom prst="rect">
            <a:avLst/>
          </a:prstGeom>
        </p:spPr>
        <p:txBody>
          <a:bodyPr wrap="square">
            <a:spAutoFit/>
          </a:bodyPr>
          <a:lstStyle/>
          <a:p>
            <a:pPr>
              <a:lnSpc>
                <a:spcPct val="150000"/>
              </a:lnSpc>
            </a:pPr>
            <a:r>
              <a:rPr lang="en-US" sz="2800" b="0" i="0" dirty="0">
                <a:solidFill>
                  <a:srgbClr val="374151"/>
                </a:solidFill>
                <a:effectLst/>
                <a:cs typeface="Arial" panose="020B0604020202020204" pitchFamily="34" charset="0"/>
              </a:rPr>
              <a:t>Human Capital Development Policy:</a:t>
            </a:r>
          </a:p>
          <a:p>
            <a:pPr marL="457200" indent="-457200">
              <a:lnSpc>
                <a:spcPct val="150000"/>
              </a:lnSpc>
              <a:buFont typeface="Arial" panose="020B0604020202020204" pitchFamily="34" charset="0"/>
              <a:buChar char="•"/>
            </a:pPr>
            <a:r>
              <a:rPr lang="en-US" sz="2800" b="0" i="0" dirty="0">
                <a:solidFill>
                  <a:srgbClr val="374151"/>
                </a:solidFill>
                <a:effectLst/>
                <a:cs typeface="Arial" panose="020B0604020202020204" pitchFamily="34" charset="0"/>
              </a:rPr>
              <a:t>Governments through their work agencies and NGOs have implemented a wide range of training courses, workshops, seminars, and team-building activities to enable the beneficiaries to acquire knowledge, skills, and networks</a:t>
            </a:r>
          </a:p>
        </p:txBody>
      </p:sp>
    </p:spTree>
    <p:extLst>
      <p:ext uri="{BB962C8B-B14F-4D97-AF65-F5344CB8AC3E}">
        <p14:creationId xmlns:p14="http://schemas.microsoft.com/office/powerpoint/2010/main" val="185244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1CCE16-AB82-4A3A-90AF-A64959E56CBC}"/>
              </a:ext>
            </a:extLst>
          </p:cNvPr>
          <p:cNvSpPr/>
          <p:nvPr/>
        </p:nvSpPr>
        <p:spPr>
          <a:xfrm>
            <a:off x="779876" y="744739"/>
            <a:ext cx="9961418" cy="5368521"/>
          </a:xfrm>
          <a:prstGeom prst="rect">
            <a:avLst/>
          </a:prstGeom>
        </p:spPr>
        <p:txBody>
          <a:bodyPr wrap="square">
            <a:spAutoFit/>
          </a:bodyPr>
          <a:lstStyle/>
          <a:p>
            <a:pPr>
              <a:lnSpc>
                <a:spcPct val="150000"/>
              </a:lnSpc>
            </a:pPr>
            <a:r>
              <a:rPr lang="en-US" sz="3600" b="1" i="0" dirty="0">
                <a:solidFill>
                  <a:srgbClr val="374151"/>
                </a:solidFill>
                <a:effectLst/>
                <a:cs typeface="Arial" panose="020B0604020202020204" pitchFamily="34" charset="0"/>
              </a:rPr>
              <a:t>CONCLUSIONS</a:t>
            </a:r>
          </a:p>
          <a:p>
            <a:pPr marL="457200" indent="-457200">
              <a:lnSpc>
                <a:spcPct val="150000"/>
              </a:lnSpc>
              <a:buFont typeface="Arial" panose="020B0604020202020204" pitchFamily="34" charset="0"/>
              <a:buChar char="•"/>
            </a:pPr>
            <a:r>
              <a:rPr lang="en-US" sz="2800" b="0" i="0" dirty="0">
                <a:solidFill>
                  <a:srgbClr val="374151"/>
                </a:solidFill>
                <a:effectLst/>
                <a:cs typeface="Arial" panose="020B0604020202020204" pitchFamily="34" charset="0"/>
              </a:rPr>
              <a:t>The institutional business policies in Botswana, Uganda, and Ghana have synergically supported and accelerated their women entrepreneurs’ businesses to be more resilient and sustainable in facing the volatile, uncertain, complex, and ambiguous marketplace</a:t>
            </a:r>
          </a:p>
          <a:p>
            <a:pPr marL="457200" indent="-457200">
              <a:lnSpc>
                <a:spcPct val="150000"/>
              </a:lnSpc>
              <a:buFont typeface="Arial" panose="020B0604020202020204" pitchFamily="34" charset="0"/>
              <a:buChar char="•"/>
            </a:pPr>
            <a:r>
              <a:rPr lang="en-US" sz="2800" b="0" i="0" dirty="0">
                <a:solidFill>
                  <a:srgbClr val="374151"/>
                </a:solidFill>
                <a:effectLst/>
                <a:cs typeface="Arial" panose="020B0604020202020204" pitchFamily="34" charset="0"/>
              </a:rPr>
              <a:t>Supporting women entrepreneurs can have a positive impact on economic growth and development</a:t>
            </a:r>
          </a:p>
        </p:txBody>
      </p:sp>
    </p:spTree>
    <p:extLst>
      <p:ext uri="{BB962C8B-B14F-4D97-AF65-F5344CB8AC3E}">
        <p14:creationId xmlns:p14="http://schemas.microsoft.com/office/powerpoint/2010/main" val="308039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47ECB8-1F09-4057-BEC1-21DCDD171575}"/>
              </a:ext>
            </a:extLst>
          </p:cNvPr>
          <p:cNvPicPr>
            <a:picLocks noChangeAspect="1"/>
          </p:cNvPicPr>
          <p:nvPr/>
        </p:nvPicPr>
        <p:blipFill rotWithShape="1">
          <a:blip r:embed="rId2"/>
          <a:srcRect l="5317" r="3260" b="7143"/>
          <a:stretch/>
        </p:blipFill>
        <p:spPr>
          <a:xfrm>
            <a:off x="3108110" y="2122131"/>
            <a:ext cx="5975779" cy="2184398"/>
          </a:xfrm>
          <a:prstGeom prst="rect">
            <a:avLst/>
          </a:prstGeom>
          <a:effectLst>
            <a:softEdge rad="635000"/>
          </a:effectLst>
        </p:spPr>
      </p:pic>
    </p:spTree>
    <p:extLst>
      <p:ext uri="{BB962C8B-B14F-4D97-AF65-F5344CB8AC3E}">
        <p14:creationId xmlns:p14="http://schemas.microsoft.com/office/powerpoint/2010/main" val="80394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C431-2788-4046-9749-BE2DDFCFC0EB}"/>
              </a:ext>
            </a:extLst>
          </p:cNvPr>
          <p:cNvSpPr>
            <a:spLocks noGrp="1"/>
          </p:cNvSpPr>
          <p:nvPr>
            <p:ph type="title"/>
          </p:nvPr>
        </p:nvSpPr>
        <p:spPr>
          <a:xfrm>
            <a:off x="677334" y="609600"/>
            <a:ext cx="8596668" cy="665316"/>
          </a:xfrm>
        </p:spPr>
        <p:txBody>
          <a:bodyPr/>
          <a:lstStyle/>
          <a:p>
            <a:r>
              <a:rPr lang="en-US" u="sng" dirty="0"/>
              <a:t>Questions and Discussion</a:t>
            </a:r>
          </a:p>
        </p:txBody>
      </p:sp>
      <p:sp>
        <p:nvSpPr>
          <p:cNvPr id="5" name="Content Placeholder 2">
            <a:extLst>
              <a:ext uri="{FF2B5EF4-FFF2-40B4-BE49-F238E27FC236}">
                <a16:creationId xmlns:a16="http://schemas.microsoft.com/office/drawing/2014/main" id="{EDCB3FFE-77A2-4B18-98CD-ADA5C7879C95}"/>
              </a:ext>
            </a:extLst>
          </p:cNvPr>
          <p:cNvSpPr>
            <a:spLocks noGrp="1"/>
          </p:cNvSpPr>
          <p:nvPr>
            <p:ph idx="1"/>
          </p:nvPr>
        </p:nvSpPr>
        <p:spPr>
          <a:xfrm>
            <a:off x="677334" y="1274916"/>
            <a:ext cx="8791131" cy="5583084"/>
          </a:xfrm>
        </p:spPr>
        <p:txBody>
          <a:bodyPr>
            <a:noAutofit/>
          </a:bodyPr>
          <a:lstStyle/>
          <a:p>
            <a:r>
              <a:rPr lang="en-US" sz="2400" dirty="0">
                <a:solidFill>
                  <a:schemeClr val="accent1">
                    <a:lumMod val="50000"/>
                  </a:schemeClr>
                </a:solidFill>
              </a:rPr>
              <a:t>United Nations Sustainable Development Goals</a:t>
            </a:r>
          </a:p>
          <a:p>
            <a:pPr lvl="1"/>
            <a:r>
              <a:rPr lang="en-US" sz="2200" dirty="0">
                <a:solidFill>
                  <a:srgbClr val="404040"/>
                </a:solidFill>
              </a:rPr>
              <a:t>https://sdgs.un.org/goals</a:t>
            </a:r>
          </a:p>
          <a:p>
            <a:pPr lvl="1"/>
            <a:r>
              <a:rPr lang="en-US" sz="2400" dirty="0"/>
              <a:t>Topic. </a:t>
            </a:r>
          </a:p>
          <a:p>
            <a:pPr lvl="1"/>
            <a:r>
              <a:rPr lang="en-US" sz="2400" dirty="0"/>
              <a:t>Topic</a:t>
            </a:r>
          </a:p>
          <a:p>
            <a:pPr lvl="1"/>
            <a:endParaRPr lang="en-US" sz="2400" dirty="0"/>
          </a:p>
          <a:p>
            <a:pPr marL="514350" marR="0" indent="-285750">
              <a:lnSpc>
                <a:spcPct val="107000"/>
              </a:lnSpc>
              <a:spcBef>
                <a:spcPts val="0"/>
              </a:spcBef>
              <a:spcAft>
                <a:spcPts val="600"/>
              </a:spcAft>
            </a:pPr>
            <a:r>
              <a:rPr lang="en-US" sz="2400" dirty="0">
                <a:solidFill>
                  <a:schemeClr val="accent1">
                    <a:lumMod val="50000"/>
                  </a:schemeClr>
                </a:solidFill>
              </a:rPr>
              <a:t>Discussion questions</a:t>
            </a:r>
          </a:p>
          <a:p>
            <a:pPr marL="514350" marR="0" indent="-285750">
              <a:lnSpc>
                <a:spcPct val="107000"/>
              </a:lnSpc>
              <a:spcBef>
                <a:spcPts val="0"/>
              </a:spcBef>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How does the topic relate to issues of public concern or the common good? </a:t>
            </a:r>
          </a:p>
          <a:p>
            <a:pPr marL="514350" marR="0" indent="-285750">
              <a:lnSpc>
                <a:spcPct val="107000"/>
              </a:lnSpc>
              <a:spcBef>
                <a:spcPts val="0"/>
              </a:spcBef>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communities might be involved in or affected by the topic? What are the histories, social contexts, assets, and needs of these communities?</a:t>
            </a:r>
          </a:p>
          <a:p>
            <a:pPr marL="514350" marR="0" indent="-285750">
              <a:lnSpc>
                <a:spcPct val="107000"/>
              </a:lnSpc>
              <a:spcBef>
                <a:spcPts val="0"/>
              </a:spcBef>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community partners (e.g., public offices, nonprofit organizations, social enterprises, faith-based organizations) could collaborate on your topic for mutual benefit and growth?</a:t>
            </a:r>
          </a:p>
          <a:p>
            <a:pPr lvl="2"/>
            <a:endParaRPr lang="en-US" sz="2000" dirty="0"/>
          </a:p>
          <a:p>
            <a:pPr marL="0" indent="0">
              <a:buNone/>
            </a:pPr>
            <a:endParaRPr lang="en-US" sz="2400" dirty="0"/>
          </a:p>
        </p:txBody>
      </p:sp>
    </p:spTree>
    <p:extLst>
      <p:ext uri="{BB962C8B-B14F-4D97-AF65-F5344CB8AC3E}">
        <p14:creationId xmlns:p14="http://schemas.microsoft.com/office/powerpoint/2010/main" val="403459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b="1" dirty="0"/>
              <a:t>CONTENTS</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3239281"/>
          </a:xfrm>
        </p:spPr>
        <p:txBody>
          <a:bodyPr>
            <a:noAutofit/>
          </a:bodyPr>
          <a:lstStyle/>
          <a:p>
            <a:r>
              <a:rPr lang="en-US" sz="2800" dirty="0">
                <a:solidFill>
                  <a:schemeClr val="accent1">
                    <a:lumMod val="50000"/>
                  </a:schemeClr>
                </a:solidFill>
              </a:rPr>
              <a:t>Introduction </a:t>
            </a:r>
          </a:p>
          <a:p>
            <a:r>
              <a:rPr lang="en-US" sz="2800" dirty="0">
                <a:solidFill>
                  <a:schemeClr val="accent1">
                    <a:lumMod val="50000"/>
                  </a:schemeClr>
                </a:solidFill>
              </a:rPr>
              <a:t>Objectives</a:t>
            </a:r>
          </a:p>
          <a:p>
            <a:r>
              <a:rPr lang="en-US" sz="2800" dirty="0">
                <a:solidFill>
                  <a:schemeClr val="accent1">
                    <a:lumMod val="50000"/>
                  </a:schemeClr>
                </a:solidFill>
              </a:rPr>
              <a:t>Methodology</a:t>
            </a:r>
          </a:p>
          <a:p>
            <a:r>
              <a:rPr lang="en-US" sz="2800" dirty="0">
                <a:solidFill>
                  <a:schemeClr val="accent1">
                    <a:lumMod val="50000"/>
                  </a:schemeClr>
                </a:solidFill>
              </a:rPr>
              <a:t>Summary of Findings</a:t>
            </a:r>
          </a:p>
          <a:p>
            <a:r>
              <a:rPr lang="en-US" sz="2800" dirty="0">
                <a:solidFill>
                  <a:schemeClr val="accent1">
                    <a:lumMod val="50000"/>
                  </a:schemeClr>
                </a:solidFill>
              </a:rPr>
              <a:t>Conclusions</a:t>
            </a:r>
          </a:p>
          <a:p>
            <a:pPr marL="0" indent="0">
              <a:buNone/>
            </a:pPr>
            <a:endParaRPr lang="en-US" sz="2800" dirty="0"/>
          </a:p>
        </p:txBody>
      </p:sp>
      <p:pic>
        <p:nvPicPr>
          <p:cNvPr id="5" name="Picture 4">
            <a:extLst>
              <a:ext uri="{FF2B5EF4-FFF2-40B4-BE49-F238E27FC236}">
                <a16:creationId xmlns:a16="http://schemas.microsoft.com/office/drawing/2014/main" id="{BE991BBF-772E-40BB-A248-55B766FF56EA}"/>
              </a:ext>
            </a:extLst>
          </p:cNvPr>
          <p:cNvPicPr>
            <a:picLocks noChangeAspect="1"/>
          </p:cNvPicPr>
          <p:nvPr/>
        </p:nvPicPr>
        <p:blipFill>
          <a:blip r:embed="rId2"/>
          <a:stretch>
            <a:fillRect/>
          </a:stretch>
        </p:blipFill>
        <p:spPr>
          <a:xfrm>
            <a:off x="6735607" y="3072056"/>
            <a:ext cx="5456393" cy="3785944"/>
          </a:xfrm>
          <a:prstGeom prst="rect">
            <a:avLst/>
          </a:prstGeom>
        </p:spPr>
      </p:pic>
    </p:spTree>
    <p:extLst>
      <p:ext uri="{BB962C8B-B14F-4D97-AF65-F5344CB8AC3E}">
        <p14:creationId xmlns:p14="http://schemas.microsoft.com/office/powerpoint/2010/main" val="224355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b="1" dirty="0"/>
              <a:t>INTRODUCTION</a:t>
            </a:r>
          </a:p>
        </p:txBody>
      </p:sp>
      <p:sp>
        <p:nvSpPr>
          <p:cNvPr id="4" name="Rectangle 3">
            <a:extLst>
              <a:ext uri="{FF2B5EF4-FFF2-40B4-BE49-F238E27FC236}">
                <a16:creationId xmlns:a16="http://schemas.microsoft.com/office/drawing/2014/main" id="{7A789627-BF6F-42D4-BEC0-9573BC4C684A}"/>
              </a:ext>
            </a:extLst>
          </p:cNvPr>
          <p:cNvSpPr/>
          <p:nvPr/>
        </p:nvSpPr>
        <p:spPr>
          <a:xfrm>
            <a:off x="677334" y="1519711"/>
            <a:ext cx="9448801" cy="3890489"/>
          </a:xfrm>
          <a:prstGeom prst="rect">
            <a:avLst/>
          </a:prstGeom>
        </p:spPr>
        <p:txBody>
          <a:bodyPr wrap="square">
            <a:spAutoFit/>
          </a:bodyPr>
          <a:lstStyle/>
          <a:p>
            <a:pPr>
              <a:lnSpc>
                <a:spcPct val="150000"/>
              </a:lnSpc>
            </a:pPr>
            <a:r>
              <a:rPr lang="en-US" sz="2800" b="0" i="0" dirty="0">
                <a:solidFill>
                  <a:srgbClr val="374151"/>
                </a:solidFill>
                <a:effectLst/>
                <a:latin typeface="Arial" panose="020B0604020202020204" pitchFamily="34" charset="0"/>
                <a:cs typeface="Arial" panose="020B0604020202020204" pitchFamily="34" charset="0"/>
              </a:rPr>
              <a:t>Mastercard Index of Women Entrepreneurs (MIWE) report</a:t>
            </a:r>
          </a:p>
          <a:p>
            <a:pPr marL="457200" indent="-457200">
              <a:lnSpc>
                <a:spcPct val="150000"/>
              </a:lnSpc>
              <a:buFont typeface="Arial" panose="020B0604020202020204" pitchFamily="34" charset="0"/>
              <a:buChar char="•"/>
            </a:pPr>
            <a:r>
              <a:rPr lang="en-US" sz="2800" b="0" i="0" dirty="0">
                <a:solidFill>
                  <a:srgbClr val="374151"/>
                </a:solidFill>
                <a:effectLst/>
                <a:latin typeface="Arial" panose="020B0604020202020204" pitchFamily="34" charset="0"/>
                <a:cs typeface="Arial" panose="020B0604020202020204" pitchFamily="34" charset="0"/>
              </a:rPr>
              <a:t>Botswana (38.5%)</a:t>
            </a:r>
          </a:p>
          <a:p>
            <a:pPr marL="457200" indent="-457200">
              <a:lnSpc>
                <a:spcPct val="150000"/>
              </a:lnSpc>
              <a:buFont typeface="Arial" panose="020B0604020202020204" pitchFamily="34" charset="0"/>
              <a:buChar char="•"/>
            </a:pPr>
            <a:r>
              <a:rPr lang="en-US" sz="2800" b="0" i="0" dirty="0">
                <a:solidFill>
                  <a:srgbClr val="374151"/>
                </a:solidFill>
                <a:effectLst/>
                <a:latin typeface="Arial" panose="020B0604020202020204" pitchFamily="34" charset="0"/>
                <a:cs typeface="Arial" panose="020B0604020202020204" pitchFamily="34" charset="0"/>
              </a:rPr>
              <a:t>Uganda (38.4%), and </a:t>
            </a:r>
          </a:p>
          <a:p>
            <a:pPr marL="457200" indent="-457200">
              <a:lnSpc>
                <a:spcPct val="150000"/>
              </a:lnSpc>
              <a:buFont typeface="Arial" panose="020B0604020202020204" pitchFamily="34" charset="0"/>
              <a:buChar char="•"/>
            </a:pPr>
            <a:r>
              <a:rPr lang="en-US" sz="2800" b="0" i="0" dirty="0">
                <a:solidFill>
                  <a:srgbClr val="374151"/>
                </a:solidFill>
                <a:effectLst/>
                <a:latin typeface="Arial" panose="020B0604020202020204" pitchFamily="34" charset="0"/>
                <a:cs typeface="Arial" panose="020B0604020202020204" pitchFamily="34" charset="0"/>
              </a:rPr>
              <a:t>Ghana (37.2%) </a:t>
            </a:r>
          </a:p>
          <a:p>
            <a:pPr>
              <a:lnSpc>
                <a:spcPct val="150000"/>
              </a:lnSpc>
            </a:pPr>
            <a:r>
              <a:rPr lang="en-US" sz="2800" b="0" i="0" dirty="0">
                <a:solidFill>
                  <a:srgbClr val="374151"/>
                </a:solidFill>
                <a:effectLst/>
                <a:latin typeface="Arial" panose="020B0604020202020204" pitchFamily="34" charset="0"/>
                <a:cs typeface="Arial" panose="020B0604020202020204" pitchFamily="34" charset="0"/>
              </a:rPr>
              <a:t>have the highest women involvement in business compared to other countries in Africa</a:t>
            </a:r>
          </a:p>
        </p:txBody>
      </p:sp>
      <p:pic>
        <p:nvPicPr>
          <p:cNvPr id="5" name="Picture 2" descr="African Women in Business | Pretoria">
            <a:extLst>
              <a:ext uri="{FF2B5EF4-FFF2-40B4-BE49-F238E27FC236}">
                <a16:creationId xmlns:a16="http://schemas.microsoft.com/office/drawing/2014/main" id="{C47675D1-AB03-4B5A-A3E6-384B14C96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1858" y="4266726"/>
            <a:ext cx="2143125" cy="2143125"/>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7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3279F9-0BA9-45BD-84D8-6C9AB7E06606}"/>
              </a:ext>
            </a:extLst>
          </p:cNvPr>
          <p:cNvSpPr/>
          <p:nvPr/>
        </p:nvSpPr>
        <p:spPr>
          <a:xfrm>
            <a:off x="1953491" y="930856"/>
            <a:ext cx="8243454" cy="3890489"/>
          </a:xfrm>
          <a:prstGeom prst="rect">
            <a:avLst/>
          </a:prstGeom>
        </p:spPr>
        <p:txBody>
          <a:bodyPr wrap="square">
            <a:spAutoFit/>
          </a:bodyPr>
          <a:lstStyle/>
          <a:p>
            <a:pPr>
              <a:lnSpc>
                <a:spcPct val="150000"/>
              </a:lnSpc>
            </a:pPr>
            <a:r>
              <a:rPr lang="en-US" sz="2800" b="0" i="0" dirty="0">
                <a:solidFill>
                  <a:srgbClr val="374151"/>
                </a:solidFill>
                <a:effectLst/>
                <a:latin typeface="Arial" panose="020B0604020202020204" pitchFamily="34" charset="0"/>
                <a:cs typeface="Arial" panose="020B0604020202020204" pitchFamily="34" charset="0"/>
              </a:rPr>
              <a:t>Challenges </a:t>
            </a:r>
            <a:r>
              <a:rPr lang="en-US" sz="2800" dirty="0">
                <a:solidFill>
                  <a:srgbClr val="374151"/>
                </a:solidFill>
                <a:latin typeface="Arial" panose="020B0604020202020204" pitchFamily="34" charset="0"/>
                <a:cs typeface="Arial" panose="020B0604020202020204" pitchFamily="34" charset="0"/>
              </a:rPr>
              <a:t>f</a:t>
            </a:r>
            <a:r>
              <a:rPr lang="en-US" sz="2800" b="0" i="0" dirty="0">
                <a:solidFill>
                  <a:srgbClr val="374151"/>
                </a:solidFill>
                <a:effectLst/>
                <a:latin typeface="Arial" panose="020B0604020202020204" pitchFamily="34" charset="0"/>
                <a:cs typeface="Arial" panose="020B0604020202020204" pitchFamily="34" charset="0"/>
              </a:rPr>
              <a:t>aced by women entrepreneurs:</a:t>
            </a:r>
          </a:p>
          <a:p>
            <a:pPr marL="457200" indent="-457200">
              <a:lnSpc>
                <a:spcPct val="150000"/>
              </a:lnSpc>
              <a:buFont typeface="Arial" panose="020B0604020202020204" pitchFamily="34" charset="0"/>
              <a:buChar char="•"/>
            </a:pPr>
            <a:r>
              <a:rPr lang="en-US" sz="2800" b="0" i="0" dirty="0">
                <a:solidFill>
                  <a:srgbClr val="374151"/>
                </a:solidFill>
                <a:effectLst/>
                <a:latin typeface="Arial" panose="020B0604020202020204" pitchFamily="34" charset="0"/>
                <a:cs typeface="Arial" panose="020B0604020202020204" pitchFamily="34" charset="0"/>
              </a:rPr>
              <a:t>Work-life imbalance</a:t>
            </a:r>
          </a:p>
          <a:p>
            <a:pPr marL="457200" indent="-457200">
              <a:lnSpc>
                <a:spcPct val="150000"/>
              </a:lnSpc>
              <a:buFont typeface="Arial" panose="020B0604020202020204" pitchFamily="34" charset="0"/>
              <a:buChar char="•"/>
            </a:pPr>
            <a:r>
              <a:rPr lang="en-US" sz="2800" b="0" i="0" dirty="0">
                <a:solidFill>
                  <a:srgbClr val="374151"/>
                </a:solidFill>
                <a:effectLst/>
                <a:latin typeface="Arial" panose="020B0604020202020204" pitchFamily="34" charset="0"/>
                <a:cs typeface="Arial" panose="020B0604020202020204" pitchFamily="34" charset="0"/>
              </a:rPr>
              <a:t>Discrimination</a:t>
            </a:r>
          </a:p>
          <a:p>
            <a:pPr marL="457200" indent="-457200">
              <a:lnSpc>
                <a:spcPct val="150000"/>
              </a:lnSpc>
              <a:buFont typeface="Arial" panose="020B0604020202020204" pitchFamily="34" charset="0"/>
              <a:buChar char="•"/>
            </a:pPr>
            <a:r>
              <a:rPr lang="en-US" sz="2800" b="0" i="0" dirty="0">
                <a:solidFill>
                  <a:srgbClr val="374151"/>
                </a:solidFill>
                <a:effectLst/>
                <a:latin typeface="Arial" panose="020B0604020202020204" pitchFamily="34" charset="0"/>
                <a:cs typeface="Arial" panose="020B0604020202020204" pitchFamily="34" charset="0"/>
              </a:rPr>
              <a:t>Unequal rights in the workforce</a:t>
            </a:r>
          </a:p>
          <a:p>
            <a:pPr marL="457200" indent="-457200">
              <a:lnSpc>
                <a:spcPct val="150000"/>
              </a:lnSpc>
              <a:buFont typeface="Arial" panose="020B0604020202020204" pitchFamily="34" charset="0"/>
              <a:buChar char="•"/>
            </a:pPr>
            <a:r>
              <a:rPr lang="en-US" sz="2800" b="0" i="0" dirty="0">
                <a:solidFill>
                  <a:srgbClr val="374151"/>
                </a:solidFill>
                <a:effectLst/>
                <a:latin typeface="Arial" panose="020B0604020202020204" pitchFamily="34" charset="0"/>
                <a:cs typeface="Arial" panose="020B0604020202020204" pitchFamily="34" charset="0"/>
              </a:rPr>
              <a:t>Limited access to financial aid</a:t>
            </a:r>
          </a:p>
          <a:p>
            <a:pPr marL="457200" indent="-457200">
              <a:lnSpc>
                <a:spcPct val="150000"/>
              </a:lnSpc>
              <a:buFont typeface="Arial" panose="020B0604020202020204" pitchFamily="34" charset="0"/>
              <a:buChar char="•"/>
            </a:pPr>
            <a:r>
              <a:rPr lang="en-US" sz="2800" b="0" i="0" dirty="0">
                <a:solidFill>
                  <a:srgbClr val="374151"/>
                </a:solidFill>
                <a:effectLst/>
                <a:latin typeface="Arial" panose="020B0604020202020204" pitchFamily="34" charset="0"/>
                <a:cs typeface="Arial" panose="020B0604020202020204" pitchFamily="34" charset="0"/>
              </a:rPr>
              <a:t>Lack of access to essential services</a:t>
            </a:r>
          </a:p>
        </p:txBody>
      </p:sp>
    </p:spTree>
    <p:extLst>
      <p:ext uri="{BB962C8B-B14F-4D97-AF65-F5344CB8AC3E}">
        <p14:creationId xmlns:p14="http://schemas.microsoft.com/office/powerpoint/2010/main" val="815915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7A2304-1302-4005-B037-297FC63646A8}"/>
              </a:ext>
            </a:extLst>
          </p:cNvPr>
          <p:cNvSpPr/>
          <p:nvPr/>
        </p:nvSpPr>
        <p:spPr>
          <a:xfrm>
            <a:off x="1330037" y="1110964"/>
            <a:ext cx="9144000" cy="3890489"/>
          </a:xfrm>
          <a:prstGeom prst="rect">
            <a:avLst/>
          </a:prstGeom>
        </p:spPr>
        <p:txBody>
          <a:bodyPr wrap="square">
            <a:spAutoFit/>
          </a:bodyPr>
          <a:lstStyle/>
          <a:p>
            <a:pPr>
              <a:lnSpc>
                <a:spcPct val="150000"/>
              </a:lnSpc>
            </a:pPr>
            <a:r>
              <a:rPr lang="en-US" sz="2800" b="0" i="0" dirty="0">
                <a:solidFill>
                  <a:srgbClr val="374151"/>
                </a:solidFill>
                <a:effectLst/>
                <a:latin typeface="Arial" panose="020B0604020202020204" pitchFamily="34" charset="0"/>
                <a:cs typeface="Arial" panose="020B0604020202020204" pitchFamily="34" charset="0"/>
              </a:rPr>
              <a:t>Government policies</a:t>
            </a:r>
          </a:p>
          <a:p>
            <a:pPr marL="457200" indent="-457200">
              <a:lnSpc>
                <a:spcPct val="150000"/>
              </a:lnSpc>
              <a:buFont typeface="Arial" panose="020B0604020202020204" pitchFamily="34" charset="0"/>
              <a:buChar char="•"/>
            </a:pPr>
            <a:r>
              <a:rPr lang="en-US" sz="2800" b="0" i="0" dirty="0">
                <a:solidFill>
                  <a:srgbClr val="374151"/>
                </a:solidFill>
                <a:effectLst/>
                <a:latin typeface="Arial" panose="020B0604020202020204" pitchFamily="34" charset="0"/>
                <a:cs typeface="Arial" panose="020B0604020202020204" pitchFamily="34" charset="0"/>
              </a:rPr>
              <a:t>Introduction and implementation of policies relating to supporting women entrepreneurs by the governments and their agencies</a:t>
            </a:r>
          </a:p>
          <a:p>
            <a:pPr marL="457200" indent="-457200">
              <a:lnSpc>
                <a:spcPct val="150000"/>
              </a:lnSpc>
              <a:buFont typeface="Arial" panose="020B0604020202020204" pitchFamily="34" charset="0"/>
              <a:buChar char="•"/>
            </a:pPr>
            <a:r>
              <a:rPr lang="en-US" sz="2800" b="0" i="0" dirty="0">
                <a:solidFill>
                  <a:srgbClr val="374151"/>
                </a:solidFill>
                <a:effectLst/>
                <a:latin typeface="Arial" panose="020B0604020202020204" pitchFamily="34" charset="0"/>
                <a:cs typeface="Arial" panose="020B0604020202020204" pitchFamily="34" charset="0"/>
              </a:rPr>
              <a:t>Without these policies, the struggles experienced by women are far more complicated</a:t>
            </a:r>
          </a:p>
        </p:txBody>
      </p:sp>
    </p:spTree>
    <p:extLst>
      <p:ext uri="{BB962C8B-B14F-4D97-AF65-F5344CB8AC3E}">
        <p14:creationId xmlns:p14="http://schemas.microsoft.com/office/powerpoint/2010/main" val="3670251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b="1" dirty="0"/>
              <a:t>OBJECTIVES</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440873"/>
            <a:ext cx="9381066" cy="1572713"/>
          </a:xfrm>
        </p:spPr>
        <p:txBody>
          <a:bodyPr>
            <a:noAutofit/>
          </a:bodyPr>
          <a:lstStyle/>
          <a:p>
            <a:pPr>
              <a:lnSpc>
                <a:spcPct val="150000"/>
              </a:lnSpc>
            </a:pPr>
            <a:r>
              <a:rPr lang="en-US" sz="2800" dirty="0">
                <a:solidFill>
                  <a:schemeClr val="accent1">
                    <a:lumMod val="50000"/>
                  </a:schemeClr>
                </a:solidFill>
              </a:rPr>
              <a:t>This paper aims to present how institutional policies promote and support the business growth and sustainability of women-owned enterprises in Botswana, Uganda, and Ghana</a:t>
            </a:r>
          </a:p>
        </p:txBody>
      </p:sp>
      <p:pic>
        <p:nvPicPr>
          <p:cNvPr id="5" name="Picture 4">
            <a:extLst>
              <a:ext uri="{FF2B5EF4-FFF2-40B4-BE49-F238E27FC236}">
                <a16:creationId xmlns:a16="http://schemas.microsoft.com/office/drawing/2014/main" id="{4455B748-1205-4711-B3CC-56C883F6F684}"/>
              </a:ext>
            </a:extLst>
          </p:cNvPr>
          <p:cNvPicPr>
            <a:picLocks noChangeAspect="1"/>
          </p:cNvPicPr>
          <p:nvPr/>
        </p:nvPicPr>
        <p:blipFill>
          <a:blip r:embed="rId2"/>
          <a:stretch>
            <a:fillRect/>
          </a:stretch>
        </p:blipFill>
        <p:spPr>
          <a:xfrm>
            <a:off x="3191744" y="4192733"/>
            <a:ext cx="1352550" cy="1352550"/>
          </a:xfrm>
          <a:prstGeom prst="rect">
            <a:avLst/>
          </a:prstGeom>
          <a:ln>
            <a:noFill/>
          </a:ln>
          <a:effectLst>
            <a:outerShdw blurRad="292100" dist="139700" dir="2700000" algn="tl" rotWithShape="0">
              <a:srgbClr val="333333">
                <a:alpha val="65000"/>
              </a:srgbClr>
            </a:outerShdw>
          </a:effectLst>
        </p:spPr>
      </p:pic>
      <p:pic>
        <p:nvPicPr>
          <p:cNvPr id="6" name="Picture 4" descr="uganda flag from en.wikipedia.org">
            <a:extLst>
              <a:ext uri="{FF2B5EF4-FFF2-40B4-BE49-F238E27FC236}">
                <a16:creationId xmlns:a16="http://schemas.microsoft.com/office/drawing/2014/main" id="{B7BE9A67-C6F2-4DB8-9DF1-E00A012E6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488" y="4210045"/>
            <a:ext cx="1352550" cy="135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ghana  flag from en.wikipedia.org">
            <a:extLst>
              <a:ext uri="{FF2B5EF4-FFF2-40B4-BE49-F238E27FC236}">
                <a16:creationId xmlns:a16="http://schemas.microsoft.com/office/drawing/2014/main" id="{E4252AF6-70C3-480B-A078-533FEC30D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1232" y="4192733"/>
            <a:ext cx="1352550" cy="135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36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6278C5-D49A-4211-8638-54BAC866152F}"/>
              </a:ext>
            </a:extLst>
          </p:cNvPr>
          <p:cNvSpPr/>
          <p:nvPr/>
        </p:nvSpPr>
        <p:spPr>
          <a:xfrm>
            <a:off x="2448184" y="1401695"/>
            <a:ext cx="7135091" cy="523220"/>
          </a:xfrm>
          <a:prstGeom prst="rect">
            <a:avLst/>
          </a:prstGeom>
        </p:spPr>
        <p:txBody>
          <a:bodyPr wrap="square">
            <a:spAutoFit/>
          </a:bodyPr>
          <a:lstStyle/>
          <a:p>
            <a:pPr algn="ctr"/>
            <a:r>
              <a:rPr lang="en-US" sz="2800" dirty="0">
                <a:cs typeface="Arial" panose="020B0604020202020204" pitchFamily="34" charset="0"/>
              </a:rPr>
              <a:t>Three pillars of operating today’s business</a:t>
            </a:r>
          </a:p>
        </p:txBody>
      </p:sp>
      <p:pic>
        <p:nvPicPr>
          <p:cNvPr id="9" name="Picture 2" descr="Association, Community, Group, Meeting, People - Population Clipart PNG  Image | Transparent PNG Free Download on SeekPNG">
            <a:extLst>
              <a:ext uri="{FF2B5EF4-FFF2-40B4-BE49-F238E27FC236}">
                <a16:creationId xmlns:a16="http://schemas.microsoft.com/office/drawing/2014/main" id="{A01DF2CC-CC93-4C43-80A2-447FE4D7E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428" y="3015095"/>
            <a:ext cx="2370282" cy="1847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E7580EA-AD78-4138-9D61-DEBE923EF6BE}"/>
              </a:ext>
            </a:extLst>
          </p:cNvPr>
          <p:cNvSpPr/>
          <p:nvPr/>
        </p:nvSpPr>
        <p:spPr>
          <a:xfrm>
            <a:off x="8436396" y="4889981"/>
            <a:ext cx="2148345" cy="830997"/>
          </a:xfrm>
          <a:prstGeom prst="rect">
            <a:avLst/>
          </a:prstGeom>
        </p:spPr>
        <p:txBody>
          <a:bodyPr wrap="none">
            <a:spAutoFit/>
          </a:bodyPr>
          <a:lstStyle/>
          <a:p>
            <a:pPr algn="ctr"/>
            <a:r>
              <a:rPr lang="en-US" sz="2400" dirty="0">
                <a:cs typeface="Arial" panose="020B0604020202020204" pitchFamily="34" charset="0"/>
              </a:rPr>
              <a:t>human capital</a:t>
            </a:r>
          </a:p>
          <a:p>
            <a:pPr algn="ctr"/>
            <a:r>
              <a:rPr lang="en-US" sz="2400" dirty="0">
                <a:cs typeface="Arial" panose="020B0604020202020204" pitchFamily="34" charset="0"/>
              </a:rPr>
              <a:t>development</a:t>
            </a:r>
            <a:endParaRPr lang="en-MY" sz="2400" dirty="0"/>
          </a:p>
        </p:txBody>
      </p:sp>
      <p:pic>
        <p:nvPicPr>
          <p:cNvPr id="11" name="Picture 4" descr="Digital banking: Top technology trends revealed">
            <a:extLst>
              <a:ext uri="{FF2B5EF4-FFF2-40B4-BE49-F238E27FC236}">
                <a16:creationId xmlns:a16="http://schemas.microsoft.com/office/drawing/2014/main" id="{A7F260C3-CFD6-4DE8-B022-1AFDCCD16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368" y="3061937"/>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71DA405-8912-4DD3-B782-8A7284312C22}"/>
              </a:ext>
            </a:extLst>
          </p:cNvPr>
          <p:cNvSpPr/>
          <p:nvPr/>
        </p:nvSpPr>
        <p:spPr>
          <a:xfrm>
            <a:off x="5558101" y="4909787"/>
            <a:ext cx="1061509" cy="461665"/>
          </a:xfrm>
          <a:prstGeom prst="rect">
            <a:avLst/>
          </a:prstGeom>
        </p:spPr>
        <p:txBody>
          <a:bodyPr wrap="none">
            <a:spAutoFit/>
          </a:bodyPr>
          <a:lstStyle/>
          <a:p>
            <a:pPr algn="ctr"/>
            <a:r>
              <a:rPr lang="en-US" sz="2400" dirty="0">
                <a:cs typeface="Arial" panose="020B0604020202020204" pitchFamily="34" charset="0"/>
              </a:rPr>
              <a:t>digital</a:t>
            </a:r>
            <a:endParaRPr lang="en-MY" sz="2400" dirty="0"/>
          </a:p>
        </p:txBody>
      </p:sp>
      <p:pic>
        <p:nvPicPr>
          <p:cNvPr id="13" name="Picture 6" descr="What is Financial Management and How to Do it Effectively">
            <a:extLst>
              <a:ext uri="{FF2B5EF4-FFF2-40B4-BE49-F238E27FC236}">
                <a16:creationId xmlns:a16="http://schemas.microsoft.com/office/drawing/2014/main" id="{2BAF9652-3964-4B24-A207-1BC29946A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630" y="3061938"/>
            <a:ext cx="2619375" cy="18010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B7464E25-8032-42F3-844E-40498DEB324D}"/>
              </a:ext>
            </a:extLst>
          </p:cNvPr>
          <p:cNvSpPr/>
          <p:nvPr/>
        </p:nvSpPr>
        <p:spPr>
          <a:xfrm>
            <a:off x="1807518" y="4872688"/>
            <a:ext cx="1378904" cy="461665"/>
          </a:xfrm>
          <a:prstGeom prst="rect">
            <a:avLst/>
          </a:prstGeom>
        </p:spPr>
        <p:txBody>
          <a:bodyPr wrap="none">
            <a:spAutoFit/>
          </a:bodyPr>
          <a:lstStyle/>
          <a:p>
            <a:pPr algn="ctr"/>
            <a:r>
              <a:rPr lang="en-US" sz="2400" dirty="0">
                <a:cs typeface="Arial" panose="020B0604020202020204" pitchFamily="34" charset="0"/>
              </a:rPr>
              <a:t>financial</a:t>
            </a:r>
            <a:endParaRPr lang="en-MY" sz="2400" dirty="0"/>
          </a:p>
        </p:txBody>
      </p:sp>
    </p:spTree>
    <p:extLst>
      <p:ext uri="{BB962C8B-B14F-4D97-AF65-F5344CB8AC3E}">
        <p14:creationId xmlns:p14="http://schemas.microsoft.com/office/powerpoint/2010/main" val="48823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F97484-C67C-4AF3-A0D2-50A9512E142C}"/>
              </a:ext>
            </a:extLst>
          </p:cNvPr>
          <p:cNvSpPr/>
          <p:nvPr/>
        </p:nvSpPr>
        <p:spPr>
          <a:xfrm>
            <a:off x="1009146" y="797510"/>
            <a:ext cx="9407237" cy="5386090"/>
          </a:xfrm>
          <a:prstGeom prst="rect">
            <a:avLst/>
          </a:prstGeom>
        </p:spPr>
        <p:txBody>
          <a:bodyPr wrap="square">
            <a:spAutoFit/>
          </a:bodyPr>
          <a:lstStyle/>
          <a:p>
            <a:r>
              <a:rPr lang="en-US" sz="3600" b="1" i="0" dirty="0">
                <a:solidFill>
                  <a:srgbClr val="374151"/>
                </a:solidFill>
                <a:effectLst/>
                <a:cs typeface="Arial" panose="020B0604020202020204" pitchFamily="34" charset="0"/>
              </a:rPr>
              <a:t>METHODOLOGY</a:t>
            </a:r>
          </a:p>
          <a:p>
            <a:endParaRPr lang="en-US" sz="2800" b="0" i="0" dirty="0">
              <a:solidFill>
                <a:srgbClr val="374151"/>
              </a:solidFill>
              <a:effectLst/>
              <a:cs typeface="Arial" panose="020B0604020202020204" pitchFamily="34" charset="0"/>
            </a:endParaRPr>
          </a:p>
          <a:p>
            <a:pPr marL="457200" indent="-457200">
              <a:buFont typeface="Arial" panose="020B0604020202020204" pitchFamily="34" charset="0"/>
              <a:buChar char="•"/>
            </a:pPr>
            <a:r>
              <a:rPr lang="en-US" sz="2800" b="0" i="0" dirty="0">
                <a:solidFill>
                  <a:srgbClr val="374151"/>
                </a:solidFill>
                <a:effectLst/>
                <a:cs typeface="Arial" panose="020B0604020202020204" pitchFamily="34" charset="0"/>
              </a:rPr>
              <a:t>Secondary data collected from many websites and online media platforms including government publications, association bulletins, media reports, </a:t>
            </a:r>
          </a:p>
          <a:p>
            <a:r>
              <a:rPr lang="en-US" sz="2800" dirty="0">
                <a:solidFill>
                  <a:srgbClr val="374151"/>
                </a:solidFill>
                <a:cs typeface="Arial" panose="020B0604020202020204" pitchFamily="34" charset="0"/>
              </a:rPr>
              <a:t>    </a:t>
            </a:r>
            <a:r>
              <a:rPr lang="en-US" sz="2800" b="0" i="0" dirty="0">
                <a:solidFill>
                  <a:srgbClr val="374151"/>
                </a:solidFill>
                <a:effectLst/>
                <a:cs typeface="Arial" panose="020B0604020202020204" pitchFamily="34" charset="0"/>
              </a:rPr>
              <a:t>and social media</a:t>
            </a:r>
          </a:p>
          <a:p>
            <a:endParaRPr lang="en-US" sz="2800" b="0" i="0" dirty="0">
              <a:solidFill>
                <a:srgbClr val="374151"/>
              </a:solidFill>
              <a:effectLst/>
              <a:cs typeface="Arial" panose="020B0604020202020204" pitchFamily="34" charset="0"/>
            </a:endParaRPr>
          </a:p>
          <a:p>
            <a:pPr marL="457200" indent="-457200">
              <a:buFont typeface="Arial" panose="020B0604020202020204" pitchFamily="34" charset="0"/>
              <a:buChar char="•"/>
            </a:pPr>
            <a:r>
              <a:rPr lang="en-US" sz="2800" b="0" i="0" dirty="0">
                <a:solidFill>
                  <a:srgbClr val="374151"/>
                </a:solidFill>
                <a:effectLst/>
                <a:cs typeface="Arial" panose="020B0604020202020204" pitchFamily="34" charset="0"/>
              </a:rPr>
              <a:t>Thematic content analysis was used to categorize each code and theme of the subject matter</a:t>
            </a:r>
          </a:p>
          <a:p>
            <a:pPr>
              <a:buFont typeface="Arial" panose="020B0604020202020204" pitchFamily="34" charset="0"/>
              <a:buChar char="•"/>
            </a:pPr>
            <a:endParaRPr lang="en-US" sz="2800" b="0" i="0" dirty="0">
              <a:solidFill>
                <a:srgbClr val="374151"/>
              </a:solidFill>
              <a:effectLst/>
              <a:cs typeface="Arial" panose="020B0604020202020204" pitchFamily="34" charset="0"/>
            </a:endParaRPr>
          </a:p>
          <a:p>
            <a:pPr marL="457200" indent="-457200">
              <a:buFont typeface="Arial" panose="020B0604020202020204" pitchFamily="34" charset="0"/>
              <a:buChar char="•"/>
            </a:pPr>
            <a:r>
              <a:rPr lang="en-US" sz="2800" b="0" i="0" dirty="0">
                <a:solidFill>
                  <a:srgbClr val="374151"/>
                </a:solidFill>
                <a:effectLst/>
                <a:cs typeface="Arial" panose="020B0604020202020204" pitchFamily="34" charset="0"/>
              </a:rPr>
              <a:t>Each theme was tabulated under each country for convenience reference</a:t>
            </a:r>
          </a:p>
        </p:txBody>
      </p:sp>
    </p:spTree>
    <p:extLst>
      <p:ext uri="{BB962C8B-B14F-4D97-AF65-F5344CB8AC3E}">
        <p14:creationId xmlns:p14="http://schemas.microsoft.com/office/powerpoint/2010/main" val="55868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086828-B363-4AC3-B895-1F51DF41EF42}"/>
              </a:ext>
            </a:extLst>
          </p:cNvPr>
          <p:cNvSpPr/>
          <p:nvPr/>
        </p:nvSpPr>
        <p:spPr>
          <a:xfrm>
            <a:off x="1067246" y="892420"/>
            <a:ext cx="9817063" cy="4721485"/>
          </a:xfrm>
          <a:prstGeom prst="rect">
            <a:avLst/>
          </a:prstGeom>
        </p:spPr>
        <p:txBody>
          <a:bodyPr wrap="square">
            <a:spAutoFit/>
          </a:bodyPr>
          <a:lstStyle/>
          <a:p>
            <a:pPr>
              <a:lnSpc>
                <a:spcPct val="150000"/>
              </a:lnSpc>
            </a:pPr>
            <a:r>
              <a:rPr lang="en-US" sz="3600" b="1" i="0" dirty="0">
                <a:solidFill>
                  <a:srgbClr val="374151"/>
                </a:solidFill>
                <a:effectLst/>
                <a:cs typeface="Arial" panose="020B0604020202020204" pitchFamily="34" charset="0"/>
              </a:rPr>
              <a:t>SUMMARY OF FINDINGS</a:t>
            </a:r>
          </a:p>
          <a:p>
            <a:pPr marL="457200" indent="-457200">
              <a:lnSpc>
                <a:spcPct val="150000"/>
              </a:lnSpc>
              <a:buFont typeface="Arial" panose="020B0604020202020204" pitchFamily="34" charset="0"/>
              <a:buChar char="•"/>
            </a:pPr>
            <a:r>
              <a:rPr lang="en-US" sz="2800" b="0" i="0" dirty="0">
                <a:solidFill>
                  <a:srgbClr val="374151"/>
                </a:solidFill>
                <a:effectLst/>
                <a:cs typeface="Arial" panose="020B0604020202020204" pitchFamily="34" charset="0"/>
              </a:rPr>
              <a:t>The institutional policy and support in the three countries have been synergistically related to the success of women entrepreneurs.</a:t>
            </a:r>
          </a:p>
          <a:p>
            <a:pPr marL="457200" indent="-457200">
              <a:lnSpc>
                <a:spcPct val="150000"/>
              </a:lnSpc>
              <a:buFont typeface="Arial" panose="020B0604020202020204" pitchFamily="34" charset="0"/>
              <a:buChar char="•"/>
            </a:pPr>
            <a:r>
              <a:rPr lang="en-US" sz="2800" b="0" i="0" dirty="0">
                <a:solidFill>
                  <a:srgbClr val="374151"/>
                </a:solidFill>
                <a:effectLst/>
                <a:cs typeface="Arial" panose="020B0604020202020204" pitchFamily="34" charset="0"/>
              </a:rPr>
              <a:t>Institutional policies should be the reference point for other African countries to support more women in business.</a:t>
            </a:r>
          </a:p>
        </p:txBody>
      </p:sp>
    </p:spTree>
    <p:extLst>
      <p:ext uri="{BB962C8B-B14F-4D97-AF65-F5344CB8AC3E}">
        <p14:creationId xmlns:p14="http://schemas.microsoft.com/office/powerpoint/2010/main" val="4270327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216</TotalTime>
  <Words>536</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Trebuchet MS</vt:lpstr>
      <vt:lpstr>Wingdings 3</vt:lpstr>
      <vt:lpstr>Facet</vt:lpstr>
      <vt:lpstr>PowerPoint Presentation</vt:lpstr>
      <vt:lpstr>CONTENTS</vt:lpstr>
      <vt:lpstr>INTRODUCTION</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Shani Carter</dc:creator>
  <cp:lastModifiedBy>Shani Carter</cp:lastModifiedBy>
  <cp:revision>36</cp:revision>
  <dcterms:created xsi:type="dcterms:W3CDTF">2020-02-19T16:22:48Z</dcterms:created>
  <dcterms:modified xsi:type="dcterms:W3CDTF">2023-04-25T01:30:31Z</dcterms:modified>
</cp:coreProperties>
</file>